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338" r:id="rId2"/>
    <p:sldId id="334" r:id="rId3"/>
    <p:sldId id="284" r:id="rId4"/>
    <p:sldId id="258" r:id="rId5"/>
    <p:sldId id="257" r:id="rId6"/>
    <p:sldId id="256" r:id="rId7"/>
    <p:sldId id="269" r:id="rId8"/>
    <p:sldId id="274" r:id="rId9"/>
    <p:sldId id="275" r:id="rId10"/>
    <p:sldId id="279" r:id="rId11"/>
    <p:sldId id="280" r:id="rId12"/>
    <p:sldId id="277" r:id="rId13"/>
    <p:sldId id="281" r:id="rId14"/>
    <p:sldId id="282" r:id="rId15"/>
    <p:sldId id="287" r:id="rId16"/>
    <p:sldId id="292" r:id="rId17"/>
    <p:sldId id="293" r:id="rId18"/>
    <p:sldId id="288" r:id="rId19"/>
    <p:sldId id="289" r:id="rId20"/>
    <p:sldId id="290" r:id="rId21"/>
    <p:sldId id="294" r:id="rId22"/>
    <p:sldId id="259" r:id="rId23"/>
    <p:sldId id="295" r:id="rId24"/>
    <p:sldId id="297" r:id="rId25"/>
    <p:sldId id="299" r:id="rId26"/>
    <p:sldId id="301" r:id="rId27"/>
    <p:sldId id="335" r:id="rId28"/>
    <p:sldId id="303" r:id="rId29"/>
    <p:sldId id="305" r:id="rId30"/>
    <p:sldId id="307" r:id="rId31"/>
    <p:sldId id="306" r:id="rId32"/>
    <p:sldId id="308" r:id="rId33"/>
    <p:sldId id="309" r:id="rId34"/>
    <p:sldId id="319" r:id="rId35"/>
    <p:sldId id="321" r:id="rId36"/>
    <p:sldId id="323" r:id="rId37"/>
    <p:sldId id="336" r:id="rId38"/>
    <p:sldId id="326" r:id="rId39"/>
    <p:sldId id="325" r:id="rId40"/>
    <p:sldId id="327" r:id="rId41"/>
    <p:sldId id="328" r:id="rId42"/>
    <p:sldId id="330" r:id="rId43"/>
    <p:sldId id="331" r:id="rId44"/>
    <p:sldId id="265" r:id="rId45"/>
    <p:sldId id="332" r:id="rId46"/>
    <p:sldId id="33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5" d="100"/>
          <a:sy n="75" d="100"/>
        </p:scale>
        <p:origin x="13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29984-27FF-4EF1-A44A-9259AE59EC4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A1EA610-2300-4668-9195-30C93954C2E6}">
      <dgm:prSet custT="1"/>
      <dgm:spPr/>
      <dgm:t>
        <a:bodyPr/>
        <a:lstStyle/>
        <a:p>
          <a:r>
            <a:rPr lang="en-US" sz="2400">
              <a:latin typeface="Times New Roman" panose="02020603050405020304" pitchFamily="18" charset="0"/>
              <a:cs typeface="Times New Roman" panose="02020603050405020304" pitchFamily="18" charset="0"/>
            </a:rPr>
            <a:t>1) HS thực hiện theo nhóm (phân công theo dựa án), thảo luận xác định vấn đề văn học hiện đại Việt Nam cần tìm hiểu.</a:t>
          </a:r>
        </a:p>
      </dgm:t>
    </dgm:pt>
    <dgm:pt modelId="{60FA7DDA-7B81-430F-98FC-8FFE0F39D4ED}" type="parTrans" cxnId="{7420B9E4-35D1-4788-8E45-0B16AEE302CB}">
      <dgm:prSet/>
      <dgm:spPr/>
      <dgm:t>
        <a:bodyPr/>
        <a:lstStyle/>
        <a:p>
          <a:endParaRPr lang="en-US"/>
        </a:p>
      </dgm:t>
    </dgm:pt>
    <dgm:pt modelId="{BEDB72F1-BD9A-49CE-9F77-23D9DB9C632D}" type="sibTrans" cxnId="{7420B9E4-35D1-4788-8E45-0B16AEE302CB}">
      <dgm:prSet/>
      <dgm:spPr/>
      <dgm:t>
        <a:bodyPr/>
        <a:lstStyle/>
        <a:p>
          <a:endParaRPr lang="en-US"/>
        </a:p>
      </dgm:t>
    </dgm:pt>
    <dgm:pt modelId="{990DC2AB-F096-4CE7-8E18-AE2418334C4C}">
      <dgm:prSet/>
      <dgm:spPr/>
      <dgm:t>
        <a:bodyPr/>
        <a:lstStyle/>
        <a:p>
          <a:r>
            <a:rPr lang="en-US">
              <a:latin typeface="Times New Roman" panose="02020603050405020304" pitchFamily="18" charset="0"/>
              <a:cs typeface="Times New Roman" panose="02020603050405020304" pitchFamily="18" charset="0"/>
            </a:rPr>
            <a:t>2) HS thực hiện theo nhóm (phân công theo dự án) làm tại nhà, hoàn thiện hồ sơ nghiên cứu một vấn đề văn học hiện đại Việt Nam.</a:t>
          </a:r>
        </a:p>
      </dgm:t>
    </dgm:pt>
    <dgm:pt modelId="{241FEA98-A14E-451D-B232-08CF9AA5CA2B}" type="parTrans" cxnId="{5FAF66AE-5F47-4AB6-B058-894F5C6B3684}">
      <dgm:prSet/>
      <dgm:spPr/>
      <dgm:t>
        <a:bodyPr/>
        <a:lstStyle/>
        <a:p>
          <a:endParaRPr lang="en-US"/>
        </a:p>
      </dgm:t>
    </dgm:pt>
    <dgm:pt modelId="{055222D3-A319-428C-A0FC-FA8A1541F9B2}" type="sibTrans" cxnId="{5FAF66AE-5F47-4AB6-B058-894F5C6B3684}">
      <dgm:prSet/>
      <dgm:spPr/>
      <dgm:t>
        <a:bodyPr/>
        <a:lstStyle/>
        <a:p>
          <a:endParaRPr lang="en-US"/>
        </a:p>
      </dgm:t>
    </dgm:pt>
    <dgm:pt modelId="{440E14C7-0CFB-4474-9EB3-579DFC8E6464}" type="pres">
      <dgm:prSet presAssocID="{03C29984-27FF-4EF1-A44A-9259AE59EC44}" presName="root" presStyleCnt="0">
        <dgm:presLayoutVars>
          <dgm:dir/>
          <dgm:resizeHandles val="exact"/>
        </dgm:presLayoutVars>
      </dgm:prSet>
      <dgm:spPr/>
    </dgm:pt>
    <dgm:pt modelId="{AB4761D3-127C-4BEB-A72B-E76E47761349}" type="pres">
      <dgm:prSet presAssocID="{4A1EA610-2300-4668-9195-30C93954C2E6}" presName="compNode" presStyleCnt="0"/>
      <dgm:spPr/>
    </dgm:pt>
    <dgm:pt modelId="{0E8AB24A-F17D-4EA0-9BA3-FC54D2901E64}" type="pres">
      <dgm:prSet presAssocID="{4A1EA610-2300-4668-9195-30C93954C2E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cial Network"/>
        </a:ext>
      </dgm:extLst>
    </dgm:pt>
    <dgm:pt modelId="{80A6D2D4-14EC-4B5D-ADE9-4FFADA37CF6D}" type="pres">
      <dgm:prSet presAssocID="{4A1EA610-2300-4668-9195-30C93954C2E6}" presName="spaceRect" presStyleCnt="0"/>
      <dgm:spPr/>
    </dgm:pt>
    <dgm:pt modelId="{0E981EEC-6471-4487-B652-72BDF13F81A6}" type="pres">
      <dgm:prSet presAssocID="{4A1EA610-2300-4668-9195-30C93954C2E6}" presName="textRect" presStyleLbl="revTx" presStyleIdx="0" presStyleCnt="2">
        <dgm:presLayoutVars>
          <dgm:chMax val="1"/>
          <dgm:chPref val="1"/>
        </dgm:presLayoutVars>
      </dgm:prSet>
      <dgm:spPr/>
    </dgm:pt>
    <dgm:pt modelId="{0DFBB43D-4643-4BFE-962F-2ECFF915FC5B}" type="pres">
      <dgm:prSet presAssocID="{BEDB72F1-BD9A-49CE-9F77-23D9DB9C632D}" presName="sibTrans" presStyleCnt="0"/>
      <dgm:spPr/>
    </dgm:pt>
    <dgm:pt modelId="{60E224D3-87A2-45C7-BFC4-4B8F94204374}" type="pres">
      <dgm:prSet presAssocID="{990DC2AB-F096-4CE7-8E18-AE2418334C4C}" presName="compNode" presStyleCnt="0"/>
      <dgm:spPr/>
    </dgm:pt>
    <dgm:pt modelId="{136C182D-6FDC-416F-B203-7DBFA95CBFDD}" type="pres">
      <dgm:prSet presAssocID="{990DC2AB-F096-4CE7-8E18-AE2418334C4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yramid with Levels"/>
        </a:ext>
      </dgm:extLst>
    </dgm:pt>
    <dgm:pt modelId="{1008A2FD-3A4C-4931-919C-CB385A4CD183}" type="pres">
      <dgm:prSet presAssocID="{990DC2AB-F096-4CE7-8E18-AE2418334C4C}" presName="spaceRect" presStyleCnt="0"/>
      <dgm:spPr/>
    </dgm:pt>
    <dgm:pt modelId="{45B550F6-FD41-4384-B3EE-E921B41D1AA2}" type="pres">
      <dgm:prSet presAssocID="{990DC2AB-F096-4CE7-8E18-AE2418334C4C}" presName="textRect" presStyleLbl="revTx" presStyleIdx="1" presStyleCnt="2">
        <dgm:presLayoutVars>
          <dgm:chMax val="1"/>
          <dgm:chPref val="1"/>
        </dgm:presLayoutVars>
      </dgm:prSet>
      <dgm:spPr/>
    </dgm:pt>
  </dgm:ptLst>
  <dgm:cxnLst>
    <dgm:cxn modelId="{C2940512-1BD2-4E9F-BA0B-755F5AF199FC}" type="presOf" srcId="{990DC2AB-F096-4CE7-8E18-AE2418334C4C}" destId="{45B550F6-FD41-4384-B3EE-E921B41D1AA2}" srcOrd="0" destOrd="0" presId="urn:microsoft.com/office/officeart/2018/2/layout/IconLabelList"/>
    <dgm:cxn modelId="{B850001F-C479-4CDA-AE75-5D2E8E2DD861}" type="presOf" srcId="{4A1EA610-2300-4668-9195-30C93954C2E6}" destId="{0E981EEC-6471-4487-B652-72BDF13F81A6}" srcOrd="0" destOrd="0" presId="urn:microsoft.com/office/officeart/2018/2/layout/IconLabelList"/>
    <dgm:cxn modelId="{5FAF66AE-5F47-4AB6-B058-894F5C6B3684}" srcId="{03C29984-27FF-4EF1-A44A-9259AE59EC44}" destId="{990DC2AB-F096-4CE7-8E18-AE2418334C4C}" srcOrd="1" destOrd="0" parTransId="{241FEA98-A14E-451D-B232-08CF9AA5CA2B}" sibTransId="{055222D3-A319-428C-A0FC-FA8A1541F9B2}"/>
    <dgm:cxn modelId="{7420B9E4-35D1-4788-8E45-0B16AEE302CB}" srcId="{03C29984-27FF-4EF1-A44A-9259AE59EC44}" destId="{4A1EA610-2300-4668-9195-30C93954C2E6}" srcOrd="0" destOrd="0" parTransId="{60FA7DDA-7B81-430F-98FC-8FFE0F39D4ED}" sibTransId="{BEDB72F1-BD9A-49CE-9F77-23D9DB9C632D}"/>
    <dgm:cxn modelId="{85C133E9-7D14-4508-AE2C-841DE0585B19}" type="presOf" srcId="{03C29984-27FF-4EF1-A44A-9259AE59EC44}" destId="{440E14C7-0CFB-4474-9EB3-579DFC8E6464}" srcOrd="0" destOrd="0" presId="urn:microsoft.com/office/officeart/2018/2/layout/IconLabelList"/>
    <dgm:cxn modelId="{EE3FA032-B45E-4EFB-A9DF-90ED78731D8A}" type="presParOf" srcId="{440E14C7-0CFB-4474-9EB3-579DFC8E6464}" destId="{AB4761D3-127C-4BEB-A72B-E76E47761349}" srcOrd="0" destOrd="0" presId="urn:microsoft.com/office/officeart/2018/2/layout/IconLabelList"/>
    <dgm:cxn modelId="{F79AABAE-6BF4-4F34-A08C-B1BF62E3A557}" type="presParOf" srcId="{AB4761D3-127C-4BEB-A72B-E76E47761349}" destId="{0E8AB24A-F17D-4EA0-9BA3-FC54D2901E64}" srcOrd="0" destOrd="0" presId="urn:microsoft.com/office/officeart/2018/2/layout/IconLabelList"/>
    <dgm:cxn modelId="{96BF886C-E912-43D3-93D8-E8F27B724C10}" type="presParOf" srcId="{AB4761D3-127C-4BEB-A72B-E76E47761349}" destId="{80A6D2D4-14EC-4B5D-ADE9-4FFADA37CF6D}" srcOrd="1" destOrd="0" presId="urn:microsoft.com/office/officeart/2018/2/layout/IconLabelList"/>
    <dgm:cxn modelId="{9FE93604-0E54-464B-9412-B6FBE4351652}" type="presParOf" srcId="{AB4761D3-127C-4BEB-A72B-E76E47761349}" destId="{0E981EEC-6471-4487-B652-72BDF13F81A6}" srcOrd="2" destOrd="0" presId="urn:microsoft.com/office/officeart/2018/2/layout/IconLabelList"/>
    <dgm:cxn modelId="{FEAEE764-13F5-4548-BA1E-88BCCF8498E6}" type="presParOf" srcId="{440E14C7-0CFB-4474-9EB3-579DFC8E6464}" destId="{0DFBB43D-4643-4BFE-962F-2ECFF915FC5B}" srcOrd="1" destOrd="0" presId="urn:microsoft.com/office/officeart/2018/2/layout/IconLabelList"/>
    <dgm:cxn modelId="{3F2747D8-D372-43CB-9878-095294DF2392}" type="presParOf" srcId="{440E14C7-0CFB-4474-9EB3-579DFC8E6464}" destId="{60E224D3-87A2-45C7-BFC4-4B8F94204374}" srcOrd="2" destOrd="0" presId="urn:microsoft.com/office/officeart/2018/2/layout/IconLabelList"/>
    <dgm:cxn modelId="{8604BD28-DD06-4462-B26B-AC8D2922CCEA}" type="presParOf" srcId="{60E224D3-87A2-45C7-BFC4-4B8F94204374}" destId="{136C182D-6FDC-416F-B203-7DBFA95CBFDD}" srcOrd="0" destOrd="0" presId="urn:microsoft.com/office/officeart/2018/2/layout/IconLabelList"/>
    <dgm:cxn modelId="{9EC9CD35-991A-4846-BDC7-1E13747FDEBB}" type="presParOf" srcId="{60E224D3-87A2-45C7-BFC4-4B8F94204374}" destId="{1008A2FD-3A4C-4931-919C-CB385A4CD183}" srcOrd="1" destOrd="0" presId="urn:microsoft.com/office/officeart/2018/2/layout/IconLabelList"/>
    <dgm:cxn modelId="{996BF343-2382-42E1-A476-D61786417554}" type="presParOf" srcId="{60E224D3-87A2-45C7-BFC4-4B8F94204374}" destId="{45B550F6-FD41-4384-B3EE-E921B41D1AA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AB24A-F17D-4EA0-9BA3-FC54D2901E64}">
      <dsp:nvSpPr>
        <dsp:cNvPr id="0" name=""/>
        <dsp:cNvSpPr/>
      </dsp:nvSpPr>
      <dsp:spPr>
        <a:xfrm>
          <a:off x="1747800" y="277627"/>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981EEC-6471-4487-B652-72BDF13F81A6}">
      <dsp:nvSpPr>
        <dsp:cNvPr id="0" name=""/>
        <dsp:cNvSpPr/>
      </dsp:nvSpPr>
      <dsp:spPr>
        <a:xfrm>
          <a:off x="559800" y="2791210"/>
          <a:ext cx="4320000" cy="12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1) HS thực hiện theo nhóm (phân công theo dựa án), thảo luận xác định vấn đề văn học hiện đại Việt Nam cần tìm hiểu.</a:t>
          </a:r>
        </a:p>
      </dsp:txBody>
      <dsp:txXfrm>
        <a:off x="559800" y="2791210"/>
        <a:ext cx="4320000" cy="1282500"/>
      </dsp:txXfrm>
    </dsp:sp>
    <dsp:sp modelId="{136C182D-6FDC-416F-B203-7DBFA95CBFDD}">
      <dsp:nvSpPr>
        <dsp:cNvPr id="0" name=""/>
        <dsp:cNvSpPr/>
      </dsp:nvSpPr>
      <dsp:spPr>
        <a:xfrm>
          <a:off x="6823800" y="277627"/>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B550F6-FD41-4384-B3EE-E921B41D1AA2}">
      <dsp:nvSpPr>
        <dsp:cNvPr id="0" name=""/>
        <dsp:cNvSpPr/>
      </dsp:nvSpPr>
      <dsp:spPr>
        <a:xfrm>
          <a:off x="5635800" y="2791210"/>
          <a:ext cx="4320000" cy="12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2) HS thực hiện theo nhóm (phân công theo dự án) làm tại nhà, hoàn thiện hồ sơ nghiên cứu một vấn đề văn học hiện đại Việt Nam.</a:t>
          </a:r>
        </a:p>
      </dsp:txBody>
      <dsp:txXfrm>
        <a:off x="5635800" y="2791210"/>
        <a:ext cx="4320000" cy="1282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7/31/2024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7.svg"/><Relationship Id="rId3" Type="http://schemas.openxmlformats.org/officeDocument/2006/relationships/image" Target="../media/image39.jfif"/><Relationship Id="rId7" Type="http://schemas.openxmlformats.org/officeDocument/2006/relationships/image" Target="../media/image43.jpg"/><Relationship Id="rId12" Type="http://schemas.openxmlformats.org/officeDocument/2006/relationships/image" Target="../media/image46.png"/><Relationship Id="rId2" Type="http://schemas.openxmlformats.org/officeDocument/2006/relationships/image" Target="../media/image38.jfif"/><Relationship Id="rId1" Type="http://schemas.openxmlformats.org/officeDocument/2006/relationships/slideLayout" Target="../slideLayouts/slideLayout7.xml"/><Relationship Id="rId6" Type="http://schemas.openxmlformats.org/officeDocument/2006/relationships/image" Target="../media/image42.jfif"/><Relationship Id="rId11" Type="http://schemas.openxmlformats.org/officeDocument/2006/relationships/image" Target="../media/image45.svg"/><Relationship Id="rId5" Type="http://schemas.openxmlformats.org/officeDocument/2006/relationships/image" Target="../media/image41.jfif"/><Relationship Id="rId10" Type="http://schemas.openxmlformats.org/officeDocument/2006/relationships/image" Target="../media/image44.png"/><Relationship Id="rId4" Type="http://schemas.openxmlformats.org/officeDocument/2006/relationships/image" Target="../media/image40.jfif"/><Relationship Id="rId9" Type="http://schemas.openxmlformats.org/officeDocument/2006/relationships/image" Target="../media/image24.sv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image" Target="../media/image53.png"/><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53.png"/><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55.svg"/></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0.svg"/><Relationship Id="rId7" Type="http://schemas.openxmlformats.org/officeDocument/2006/relationships/image" Target="../media/image62.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17.svg"/><Relationship Id="rId5" Type="http://schemas.openxmlformats.org/officeDocument/2006/relationships/image" Target="../media/image24.svg"/><Relationship Id="rId10" Type="http://schemas.openxmlformats.org/officeDocument/2006/relationships/image" Target="../media/image16.png"/><Relationship Id="rId4" Type="http://schemas.openxmlformats.org/officeDocument/2006/relationships/image" Target="../media/image23.png"/><Relationship Id="rId9" Type="http://schemas.openxmlformats.org/officeDocument/2006/relationships/image" Target="../media/image30.sv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2.xml"/><Relationship Id="rId26" Type="http://schemas.openxmlformats.org/officeDocument/2006/relationships/slide" Target="slide14.xml"/><Relationship Id="rId3" Type="http://schemas.openxmlformats.org/officeDocument/2006/relationships/tags" Target="../tags/tag3.xml"/><Relationship Id="rId21" Type="http://schemas.openxmlformats.org/officeDocument/2006/relationships/slide" Target="slide9.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 Target="slide13.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 Target="slide8.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slide" Target="slide1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slide" Target="slide11.xml"/><Relationship Id="rId10" Type="http://schemas.openxmlformats.org/officeDocument/2006/relationships/tags" Target="../tags/tag10.xml"/><Relationship Id="rId19"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D3FB4F-626F-22E0-46A5-FBC2B4CC0C1B}"/>
              </a:ext>
            </a:extLst>
          </p:cNvPr>
          <p:cNvPicPr>
            <a:picLocks noChangeAspect="1"/>
          </p:cNvPicPr>
          <p:nvPr/>
        </p:nvPicPr>
        <p:blipFill>
          <a:blip r:embed="rId2"/>
          <a:stretch>
            <a:fillRect/>
          </a:stretch>
        </p:blipFill>
        <p:spPr>
          <a:xfrm>
            <a:off x="1187573" y="643467"/>
            <a:ext cx="9816854"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746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2525"/>
            <a:ext cx="10515600" cy="1325563"/>
          </a:xfrm>
        </p:spPr>
        <p:txBody>
          <a:bodyPr>
            <a:normAutofit fontScale="90000"/>
          </a:bodyPr>
          <a:lstStyle/>
          <a:p>
            <a:pPr algn="just"/>
            <a:r>
              <a:rPr lang="en-US" sz="5555" b="1">
                <a:solidFill>
                  <a:schemeClr val="accent6">
                    <a:lumMod val="50000"/>
                  </a:schemeClr>
                </a:solidFill>
                <a:latin typeface="Times New Roman" panose="02020603050405020304" charset="0"/>
                <a:cs typeface="Times New Roman" panose="02020603050405020304" charset="0"/>
              </a:rPr>
              <a:t>3. Bài thơ lục bát dài 150 câu của nhà thơ Tố Hữu, viết theo hình thức đối đáp, thể hiện sự gắn bó nghĩa tình giữa nhân dân chiến khu Việt Bắc và chiến sĩ cách mạng.</a:t>
            </a:r>
          </a:p>
        </p:txBody>
      </p:sp>
      <p:sp>
        <p:nvSpPr>
          <p:cNvPr id="4" name="Text Box 3"/>
          <p:cNvSpPr txBox="1"/>
          <p:nvPr/>
        </p:nvSpPr>
        <p:spPr>
          <a:xfrm>
            <a:off x="3119120" y="4385945"/>
            <a:ext cx="5954395" cy="860425"/>
          </a:xfrm>
          <a:prstGeom prst="rect">
            <a:avLst/>
          </a:prstGeom>
          <a:noFill/>
        </p:spPr>
        <p:txBody>
          <a:bodyPr wrap="square" rtlCol="0">
            <a:spAutoFit/>
          </a:bodyPr>
          <a:lstStyle/>
          <a:p>
            <a:pPr algn="ctr"/>
            <a:r>
              <a:rPr lang="en-US" sz="5000" b="1">
                <a:solidFill>
                  <a:srgbClr val="FF0000"/>
                </a:solidFill>
                <a:latin typeface="Times New Roman" panose="02020603050405020304" charset="0"/>
                <a:cs typeface="Times New Roman" panose="02020603050405020304" charset="0"/>
              </a:rPr>
              <a:t>VIỆT BẮC</a:t>
            </a:r>
          </a:p>
        </p:txBody>
      </p:sp>
      <p:sp>
        <p:nvSpPr>
          <p:cNvPr id="5" name="Left Arrow 4">
            <a:hlinkClick r:id="rId3" action="ppaction://hlinksldjump"/>
          </p:cNvPr>
          <p:cNvSpPr/>
          <p:nvPr>
            <p:custDataLst>
              <p:tags r:id="rId1"/>
            </p:custDataLst>
          </p:nvPr>
        </p:nvSpPr>
        <p:spPr>
          <a:xfrm>
            <a:off x="9991090" y="5730875"/>
            <a:ext cx="1139190" cy="81153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2525"/>
            <a:ext cx="10515600" cy="1325563"/>
          </a:xfrm>
        </p:spPr>
        <p:txBody>
          <a:bodyPr>
            <a:normAutofit fontScale="90000"/>
          </a:bodyPr>
          <a:lstStyle/>
          <a:p>
            <a:pPr algn="just"/>
            <a:r>
              <a:rPr lang="en-US" sz="5555" b="1">
                <a:solidFill>
                  <a:schemeClr val="accent6">
                    <a:lumMod val="50000"/>
                  </a:schemeClr>
                </a:solidFill>
                <a:latin typeface="Times New Roman" panose="02020603050405020304" charset="0"/>
                <a:cs typeface="Times New Roman" panose="02020603050405020304" charset="0"/>
              </a:rPr>
              <a:t>4. Nhà viết kịch, nhà thơ với những sáng tác giàu tính triết lí, mang đậm cảm hứng thế sự.</a:t>
            </a:r>
          </a:p>
        </p:txBody>
      </p:sp>
      <p:sp>
        <p:nvSpPr>
          <p:cNvPr id="4" name="Text Box 3"/>
          <p:cNvSpPr txBox="1"/>
          <p:nvPr/>
        </p:nvSpPr>
        <p:spPr>
          <a:xfrm>
            <a:off x="2805430" y="3671570"/>
            <a:ext cx="5954395" cy="860425"/>
          </a:xfrm>
          <a:prstGeom prst="rect">
            <a:avLst/>
          </a:prstGeom>
          <a:noFill/>
        </p:spPr>
        <p:txBody>
          <a:bodyPr wrap="square" rtlCol="0">
            <a:spAutoFit/>
          </a:bodyPr>
          <a:lstStyle/>
          <a:p>
            <a:pPr algn="ctr"/>
            <a:r>
              <a:rPr lang="en-US" sz="5000" b="1">
                <a:solidFill>
                  <a:srgbClr val="FF0000"/>
                </a:solidFill>
                <a:latin typeface="Times New Roman" panose="02020603050405020304" charset="0"/>
                <a:cs typeface="Times New Roman" panose="02020603050405020304" charset="0"/>
              </a:rPr>
              <a:t>LƯU QUANG VŨ</a:t>
            </a:r>
          </a:p>
        </p:txBody>
      </p:sp>
      <p:sp>
        <p:nvSpPr>
          <p:cNvPr id="5" name="Left Arrow 4">
            <a:hlinkClick r:id="rId3" action="ppaction://hlinksldjump"/>
          </p:cNvPr>
          <p:cNvSpPr/>
          <p:nvPr>
            <p:custDataLst>
              <p:tags r:id="rId1"/>
            </p:custDataLst>
          </p:nvPr>
        </p:nvSpPr>
        <p:spPr>
          <a:xfrm>
            <a:off x="9991090" y="5730875"/>
            <a:ext cx="1139190" cy="81153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2525"/>
            <a:ext cx="10515600" cy="1325563"/>
          </a:xfrm>
        </p:spPr>
        <p:txBody>
          <a:bodyPr>
            <a:normAutofit fontScale="90000"/>
          </a:bodyPr>
          <a:lstStyle/>
          <a:p>
            <a:pPr algn="just"/>
            <a:r>
              <a:rPr lang="en-US" sz="5555" b="1">
                <a:solidFill>
                  <a:schemeClr val="accent6">
                    <a:lumMod val="50000"/>
                  </a:schemeClr>
                </a:solidFill>
                <a:latin typeface="Times New Roman" panose="02020603050405020304" charset="0"/>
                <a:cs typeface="Times New Roman" panose="02020603050405020304" charset="0"/>
              </a:rPr>
              <a:t>5. Tên một một tiểu thuyết của nhà văn Vũ Trọng Phụng, đăng ở Hà Nội báo từ số 40 ngày 7/10/1936 và được in thành sách lần đầu vào năm 1938.</a:t>
            </a:r>
          </a:p>
        </p:txBody>
      </p:sp>
      <p:sp>
        <p:nvSpPr>
          <p:cNvPr id="4" name="Text Box 3"/>
          <p:cNvSpPr txBox="1"/>
          <p:nvPr/>
        </p:nvSpPr>
        <p:spPr>
          <a:xfrm>
            <a:off x="3119120" y="3876675"/>
            <a:ext cx="5954395" cy="860425"/>
          </a:xfrm>
          <a:prstGeom prst="rect">
            <a:avLst/>
          </a:prstGeom>
          <a:noFill/>
        </p:spPr>
        <p:txBody>
          <a:bodyPr wrap="square" rtlCol="0">
            <a:spAutoFit/>
          </a:bodyPr>
          <a:lstStyle/>
          <a:p>
            <a:pPr algn="ctr"/>
            <a:r>
              <a:rPr lang="en-US" sz="5000" b="1">
                <a:solidFill>
                  <a:srgbClr val="FF0000"/>
                </a:solidFill>
                <a:latin typeface="Times New Roman" panose="02020603050405020304" charset="0"/>
                <a:cs typeface="Times New Roman" panose="02020603050405020304" charset="0"/>
              </a:rPr>
              <a:t>SỐ ĐỎ</a:t>
            </a:r>
          </a:p>
        </p:txBody>
      </p:sp>
      <p:sp>
        <p:nvSpPr>
          <p:cNvPr id="5" name="Left Arrow 4">
            <a:hlinkClick r:id="rId3" action="ppaction://hlinksldjump"/>
          </p:cNvPr>
          <p:cNvSpPr/>
          <p:nvPr>
            <p:custDataLst>
              <p:tags r:id="rId1"/>
            </p:custDataLst>
          </p:nvPr>
        </p:nvSpPr>
        <p:spPr>
          <a:xfrm>
            <a:off x="9991090" y="5730875"/>
            <a:ext cx="1139190" cy="81153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2525"/>
            <a:ext cx="10515600" cy="1325563"/>
          </a:xfrm>
        </p:spPr>
        <p:txBody>
          <a:bodyPr>
            <a:normAutofit fontScale="90000"/>
          </a:bodyPr>
          <a:lstStyle/>
          <a:p>
            <a:pPr algn="just"/>
            <a:r>
              <a:rPr lang="en-US" sz="5555" b="1">
                <a:solidFill>
                  <a:schemeClr val="accent6">
                    <a:lumMod val="50000"/>
                  </a:schemeClr>
                </a:solidFill>
                <a:latin typeface="Times New Roman" panose="02020603050405020304" charset="0"/>
                <a:cs typeface="Times New Roman" panose="02020603050405020304" charset="0"/>
              </a:rPr>
              <a:t>6. Nhà văn ghi dấn ấn với phong cách tài hoa, uyên bác.</a:t>
            </a:r>
          </a:p>
        </p:txBody>
      </p:sp>
      <p:sp>
        <p:nvSpPr>
          <p:cNvPr id="4" name="Text Box 3"/>
          <p:cNvSpPr txBox="1"/>
          <p:nvPr/>
        </p:nvSpPr>
        <p:spPr>
          <a:xfrm>
            <a:off x="3448050" y="2883535"/>
            <a:ext cx="5954395" cy="860425"/>
          </a:xfrm>
          <a:prstGeom prst="rect">
            <a:avLst/>
          </a:prstGeom>
          <a:noFill/>
        </p:spPr>
        <p:txBody>
          <a:bodyPr wrap="square" rtlCol="0">
            <a:spAutoFit/>
          </a:bodyPr>
          <a:lstStyle/>
          <a:p>
            <a:pPr algn="ctr"/>
            <a:r>
              <a:rPr lang="en-US" sz="5000" b="1">
                <a:solidFill>
                  <a:srgbClr val="FF0000"/>
                </a:solidFill>
                <a:latin typeface="Times New Roman" panose="02020603050405020304" charset="0"/>
                <a:cs typeface="Times New Roman" panose="02020603050405020304" charset="0"/>
              </a:rPr>
              <a:t>NGUYỄN TUÂN</a:t>
            </a:r>
          </a:p>
        </p:txBody>
      </p:sp>
      <p:sp>
        <p:nvSpPr>
          <p:cNvPr id="5" name="Left Arrow 4">
            <a:hlinkClick r:id="rId3" action="ppaction://hlinksldjump"/>
          </p:cNvPr>
          <p:cNvSpPr/>
          <p:nvPr>
            <p:custDataLst>
              <p:tags r:id="rId1"/>
            </p:custDataLst>
          </p:nvPr>
        </p:nvSpPr>
        <p:spPr>
          <a:xfrm>
            <a:off x="9991090" y="5730875"/>
            <a:ext cx="1139190" cy="81153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2525"/>
            <a:ext cx="10515600" cy="1325563"/>
          </a:xfrm>
        </p:spPr>
        <p:txBody>
          <a:bodyPr>
            <a:normAutofit fontScale="90000"/>
          </a:bodyPr>
          <a:lstStyle/>
          <a:p>
            <a:pPr algn="just"/>
            <a:r>
              <a:rPr lang="en-US" sz="5555" b="1">
                <a:solidFill>
                  <a:schemeClr val="accent6">
                    <a:lumMod val="50000"/>
                  </a:schemeClr>
                </a:solidFill>
                <a:latin typeface="Times New Roman" panose="02020603050405020304" charset="0"/>
                <a:cs typeface="Times New Roman" panose="02020603050405020304" charset="0"/>
              </a:rPr>
              <a:t>7. Nhà thơ xuất hiện trong tập Ba đỉnh cao Thơ mới (TS. Chu Văn Sơn), có xu hướng tìm về hồn quê dân tộc.</a:t>
            </a:r>
          </a:p>
        </p:txBody>
      </p:sp>
      <p:sp>
        <p:nvSpPr>
          <p:cNvPr id="4" name="Text Box 3"/>
          <p:cNvSpPr txBox="1"/>
          <p:nvPr/>
        </p:nvSpPr>
        <p:spPr>
          <a:xfrm>
            <a:off x="2684780" y="3343910"/>
            <a:ext cx="5954395" cy="860425"/>
          </a:xfrm>
          <a:prstGeom prst="rect">
            <a:avLst/>
          </a:prstGeom>
          <a:noFill/>
        </p:spPr>
        <p:txBody>
          <a:bodyPr wrap="square" rtlCol="0">
            <a:spAutoFit/>
          </a:bodyPr>
          <a:lstStyle/>
          <a:p>
            <a:pPr algn="ctr"/>
            <a:r>
              <a:rPr lang="en-US" sz="5000" b="1">
                <a:solidFill>
                  <a:srgbClr val="FF0000"/>
                </a:solidFill>
                <a:latin typeface="Times New Roman" panose="02020603050405020304" charset="0"/>
                <a:cs typeface="Times New Roman" panose="02020603050405020304" charset="0"/>
              </a:rPr>
              <a:t>NGUYỄN BÍNH</a:t>
            </a:r>
          </a:p>
        </p:txBody>
      </p:sp>
      <p:sp>
        <p:nvSpPr>
          <p:cNvPr id="5" name="Left Arrow 4">
            <a:hlinkClick r:id="rId3" action="ppaction://hlinksldjump"/>
          </p:cNvPr>
          <p:cNvSpPr/>
          <p:nvPr>
            <p:custDataLst>
              <p:tags r:id="rId1"/>
            </p:custDataLst>
          </p:nvPr>
        </p:nvSpPr>
        <p:spPr>
          <a:xfrm>
            <a:off x="9991090" y="5730875"/>
            <a:ext cx="1139190" cy="81153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14935"/>
            <a:ext cx="11781790" cy="704850"/>
          </a:xfrm>
          <a:solidFill>
            <a:schemeClr val="accent1">
              <a:lumMod val="20000"/>
              <a:lumOff val="80000"/>
            </a:schemeClr>
          </a:solidFill>
        </p:spPr>
        <p:txBody>
          <a:bodyPr>
            <a:normAutofit/>
          </a:bodyPr>
          <a:lstStyle/>
          <a:p>
            <a:pPr algn="ctr"/>
            <a:r>
              <a:rPr lang="en-US" sz="3335" b="1">
                <a:latin typeface="Times New Roman" panose="02020603050405020304" charset="0"/>
                <a:cs typeface="Times New Roman" panose="02020603050405020304" charset="0"/>
              </a:rPr>
              <a:t>HÌNH THÀNH KIẾN THỨC</a:t>
            </a:r>
          </a:p>
        </p:txBody>
      </p:sp>
      <p:sp>
        <p:nvSpPr>
          <p:cNvPr id="4" name="Text Box 3"/>
          <p:cNvSpPr txBox="1"/>
          <p:nvPr/>
        </p:nvSpPr>
        <p:spPr>
          <a:xfrm>
            <a:off x="254000" y="819785"/>
            <a:ext cx="7467600" cy="706540"/>
          </a:xfrm>
          <a:prstGeom prst="rect">
            <a:avLst/>
          </a:prstGeom>
        </p:spPr>
        <p:txBody>
          <a:bodyPr wrap="square">
            <a:spAutoFit/>
          </a:bodyPr>
          <a:lstStyle/>
          <a:p>
            <a:pPr defTabSz="266700">
              <a:lnSpc>
                <a:spcPct val="107000"/>
              </a:lnSpc>
              <a:spcAft>
                <a:spcPct val="0"/>
              </a:spcAft>
            </a:pPr>
            <a:r>
              <a:rPr lang="en-US" sz="4000" b="1">
                <a:solidFill>
                  <a:srgbClr val="FF0000"/>
                </a:solidFill>
                <a:latin typeface="Times New Roman" panose="02020603050405020304" charset="0"/>
                <a:ea typeface="Calibri" panose="020F0502020204030204"/>
                <a:cs typeface="Times New Roman" panose="02020603050405020304" charset="0"/>
              </a:rPr>
              <a:t>I. </a:t>
            </a:r>
            <a:r>
              <a:rPr sz="4000" b="1">
                <a:solidFill>
                  <a:srgbClr val="FF0000"/>
                </a:solidFill>
                <a:latin typeface="Times New Roman" panose="02020603050405020304" charset="0"/>
                <a:ea typeface="Calibri" panose="020F0502020204030204"/>
                <a:cs typeface="Times New Roman" panose="02020603050405020304" charset="0"/>
              </a:rPr>
              <a:t>Tìm hiểu ngữ liệu tham khảo</a:t>
            </a:r>
          </a:p>
        </p:txBody>
      </p:sp>
      <p:sp>
        <p:nvSpPr>
          <p:cNvPr id="5" name="Text Box 4"/>
          <p:cNvSpPr txBox="1"/>
          <p:nvPr/>
        </p:nvSpPr>
        <p:spPr>
          <a:xfrm>
            <a:off x="354330" y="1810702"/>
            <a:ext cx="7733030" cy="3236595"/>
          </a:xfrm>
          <a:prstGeom prst="rect">
            <a:avLst/>
          </a:prstGeom>
        </p:spPr>
        <p:txBody>
          <a:bodyPr wrap="square">
            <a:noAutofit/>
          </a:bodyPr>
          <a:lstStyle/>
          <a:p>
            <a:pPr marL="342900" indent="-342900">
              <a:buAutoNum type="arabicPeriod"/>
            </a:pPr>
            <a:r>
              <a:rPr lang="vi-VN" sz="4000">
                <a:latin typeface="+mj-lt"/>
              </a:rPr>
              <a:t>HS thực hiện cá nhân, đọc ngữ liệu </a:t>
            </a:r>
            <a:r>
              <a:rPr lang="vi-VN" sz="4000" i="1">
                <a:latin typeface="+mj-lt"/>
              </a:rPr>
              <a:t>Quá trình hiện đại hoá văn học Việt Nam từ đầu thế kỉ XX đến 1945, </a:t>
            </a:r>
            <a:r>
              <a:rPr lang="vi-VN" sz="4000">
                <a:latin typeface="+mj-lt"/>
              </a:rPr>
              <a:t>trả lời các câu hỏi trong khi đọc.</a:t>
            </a:r>
            <a:endParaRPr lang="en-US" sz="4000">
              <a:latin typeface="+mj-lt"/>
            </a:endParaRPr>
          </a:p>
          <a:p>
            <a:pPr marL="342900" indent="-342900">
              <a:buAutoNum type="arabicPeriod"/>
            </a:pPr>
            <a:r>
              <a:rPr lang="en-US" sz="4000">
                <a:latin typeface="Times New Roman" panose="02020603050405020304" pitchFamily="18" charset="0"/>
                <a:cs typeface="Times New Roman" panose="02020603050405020304" pitchFamily="18" charset="0"/>
              </a:rPr>
              <a:t>HS trao đổi cặp đôi kết quả. </a:t>
            </a:r>
          </a:p>
          <a:p>
            <a:pPr marL="342900" indent="-342900">
              <a:buAutoNum type="arabicPeriod"/>
            </a:pPr>
            <a:r>
              <a:rPr lang="en-US" sz="4000">
                <a:latin typeface="Times New Roman" panose="02020603050405020304" pitchFamily="18" charset="0"/>
                <a:cs typeface="Times New Roman" panose="02020603050405020304" pitchFamily="18" charset="0"/>
              </a:rPr>
              <a:t>GV đánh giá kết quả, điểm tính cho cả hai HS.</a:t>
            </a:r>
            <a:endParaRPr lang="vi-VN" sz="400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86E0B7C-36F3-E107-0384-7BB9362C6D6A}"/>
              </a:ext>
            </a:extLst>
          </p:cNvPr>
          <p:cNvPicPr>
            <a:picLocks noChangeAspect="1"/>
          </p:cNvPicPr>
          <p:nvPr/>
        </p:nvPicPr>
        <p:blipFill>
          <a:blip r:embed="rId2"/>
          <a:stretch>
            <a:fillRect/>
          </a:stretch>
        </p:blipFill>
        <p:spPr>
          <a:xfrm>
            <a:off x="8087360" y="2347719"/>
            <a:ext cx="4104640" cy="3690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Text Box 2"/>
          <p:cNvSpPr txBox="1"/>
          <p:nvPr/>
        </p:nvSpPr>
        <p:spPr>
          <a:xfrm>
            <a:off x="3215424" y="111312"/>
            <a:ext cx="5760846" cy="682079"/>
          </a:xfrm>
          <a:prstGeom prst="rect">
            <a:avLst/>
          </a:prstGeom>
        </p:spPr>
        <p:txBody>
          <a:bodyPr vert="horz" lIns="91440" tIns="45720" rIns="91440" bIns="45720" rtlCol="0">
            <a:normAutofit/>
          </a:bodyPr>
          <a:lstStyle/>
          <a:p>
            <a:pPr algn="ctr">
              <a:lnSpc>
                <a:spcPct val="90000"/>
              </a:lnSpc>
              <a:spcBef>
                <a:spcPts val="1000"/>
              </a:spcBef>
            </a:pPr>
            <a:r>
              <a:rPr lang="en-US" sz="2400" b="1" kern="1200">
                <a:solidFill>
                  <a:schemeClr val="tx2"/>
                </a:solidFill>
                <a:latin typeface="+mn-lt"/>
                <a:ea typeface="+mn-ea"/>
                <a:cs typeface="+mn-cs"/>
                <a:sym typeface="+mn-ea"/>
              </a:rPr>
              <a:t>Câu 1:</a:t>
            </a:r>
            <a:r>
              <a:rPr lang="en-US" sz="2400" kern="1200">
                <a:solidFill>
                  <a:schemeClr val="tx2"/>
                </a:solidFill>
                <a:latin typeface="+mn-lt"/>
                <a:ea typeface="+mn-ea"/>
                <a:cs typeface="+mn-cs"/>
                <a:sym typeface="+mn-ea"/>
              </a:rPr>
              <a:t> </a:t>
            </a:r>
          </a:p>
        </p:txBody>
      </p:sp>
      <p:sp>
        <p:nvSpPr>
          <p:cNvPr id="5" name="Text Box 4"/>
          <p:cNvSpPr txBox="1"/>
          <p:nvPr/>
        </p:nvSpPr>
        <p:spPr>
          <a:xfrm>
            <a:off x="285421" y="569595"/>
            <a:ext cx="11794490" cy="5041900"/>
          </a:xfrm>
          <a:prstGeom prst="rect">
            <a:avLst/>
          </a:prstGeom>
        </p:spPr>
        <p:txBody>
          <a:bodyPr wrap="square">
            <a:noAutofit/>
          </a:bodyPr>
          <a:lstStyle/>
          <a:p>
            <a:pPr algn="just" defTabSz="266700">
              <a:lnSpc>
                <a:spcPct val="107000"/>
              </a:lnSpc>
              <a:spcBef>
                <a:spcPts val="0"/>
              </a:spcBef>
              <a:spcAft>
                <a:spcPts val="600"/>
              </a:spcAft>
            </a:pPr>
            <a:r>
              <a:rPr sz="2800">
                <a:latin typeface="Times New Roman" panose="02020603050405020304"/>
                <a:ea typeface="Calibri" panose="020F0502020204030204"/>
              </a:rPr>
              <a:t> </a:t>
            </a:r>
            <a:r>
              <a:rPr sz="2800" b="1">
                <a:solidFill>
                  <a:srgbClr val="FF0000"/>
                </a:solidFill>
                <a:latin typeface="Times New Roman" panose="02020603050405020304"/>
                <a:ea typeface="Calibri" panose="020F0502020204030204"/>
              </a:rPr>
              <a:t>Văn bản trên nghiên cứu về quá trình hiện đại hoá văn học Việt Nam từ đầu thế kỉ XX đến năm 1945.</a:t>
            </a:r>
            <a:endParaRPr lang="vi-VN" sz="2800" b="1">
              <a:solidFill>
                <a:srgbClr val="FF0000"/>
              </a:solidFill>
              <a:latin typeface="Times New Roman" panose="02020603050405020304"/>
              <a:ea typeface="Calibri" panose="020F0502020204030204"/>
            </a:endParaRPr>
          </a:p>
          <a:p>
            <a:pPr algn="just" defTabSz="266700">
              <a:lnSpc>
                <a:spcPct val="107000"/>
              </a:lnSpc>
              <a:spcBef>
                <a:spcPts val="0"/>
              </a:spcBef>
              <a:spcAft>
                <a:spcPts val="600"/>
              </a:spcAft>
            </a:pPr>
            <a:r>
              <a:rPr sz="2800">
                <a:latin typeface="Times New Roman" panose="02020603050405020304"/>
                <a:ea typeface="Calibri" panose="020F0502020204030204"/>
              </a:rPr>
              <a:t>– Luận điểm 1: Quá trình hiện đại hoá văn học diễn ra trên mọi mặt, nhiều phương diện.</a:t>
            </a:r>
            <a:endParaRPr lang="vi-VN" sz="2800">
              <a:latin typeface="Times New Roman" panose="02020603050405020304"/>
              <a:ea typeface="Calibri" panose="020F0502020204030204"/>
            </a:endParaRPr>
          </a:p>
          <a:p>
            <a:pPr marL="0" indent="431800" algn="just" defTabSz="266700">
              <a:lnSpc>
                <a:spcPct val="107000"/>
              </a:lnSpc>
              <a:spcBef>
                <a:spcPts val="0"/>
              </a:spcBef>
              <a:spcAft>
                <a:spcPts val="600"/>
              </a:spcAft>
            </a:pPr>
            <a:r>
              <a:rPr sz="2800">
                <a:latin typeface="Times New Roman" panose="02020603050405020304"/>
                <a:ea typeface="Calibri" panose="020F0502020204030204"/>
              </a:rPr>
              <a:t>+ Luận điểm 1.1: Quá trình hiện đại hoá thể hiện qua sự thay đổi quan niệm về văn học.</a:t>
            </a:r>
            <a:endParaRPr lang="vi-VN" sz="2800">
              <a:latin typeface="Times New Roman" panose="02020603050405020304"/>
              <a:ea typeface="Calibri" panose="020F0502020204030204"/>
            </a:endParaRPr>
          </a:p>
          <a:p>
            <a:pPr marL="0" indent="431800" algn="just" defTabSz="266700">
              <a:lnSpc>
                <a:spcPct val="107000"/>
              </a:lnSpc>
              <a:spcBef>
                <a:spcPts val="0"/>
              </a:spcBef>
              <a:spcAft>
                <a:spcPts val="600"/>
              </a:spcAft>
            </a:pPr>
            <a:r>
              <a:rPr sz="2800">
                <a:latin typeface="Times New Roman" panose="02020603050405020304"/>
                <a:ea typeface="Calibri" panose="020F0502020204030204"/>
              </a:rPr>
              <a:t>+ Luận điểm 1.2: Quá trình hiện đại hoá thể hiện qua phương diện nội dung.</a:t>
            </a:r>
            <a:endParaRPr lang="vi-VN" sz="2800">
              <a:latin typeface="Times New Roman" panose="02020603050405020304"/>
              <a:ea typeface="Calibri" panose="020F0502020204030204"/>
            </a:endParaRPr>
          </a:p>
          <a:p>
            <a:pPr marL="0" indent="431800" algn="just" defTabSz="266700">
              <a:lnSpc>
                <a:spcPct val="107000"/>
              </a:lnSpc>
              <a:spcBef>
                <a:spcPts val="0"/>
              </a:spcBef>
              <a:spcAft>
                <a:spcPts val="600"/>
              </a:spcAft>
            </a:pPr>
            <a:r>
              <a:rPr sz="2800">
                <a:latin typeface="Times New Roman" panose="02020603050405020304"/>
                <a:ea typeface="Calibri" panose="020F0502020204030204"/>
              </a:rPr>
              <a:t>+ Luận điểm 1.3: Quá trình hiện đại hoá thể hiện qua phương diện hình thức nghệ thuật.</a:t>
            </a:r>
            <a:endParaRPr lang="vi-VN" sz="2800">
              <a:latin typeface="Times New Roman" panose="02020603050405020304"/>
              <a:ea typeface="Calibri" panose="020F0502020204030204"/>
            </a:endParaRPr>
          </a:p>
          <a:p>
            <a:pPr algn="just" defTabSz="266700">
              <a:lnSpc>
                <a:spcPct val="107000"/>
              </a:lnSpc>
              <a:spcBef>
                <a:spcPts val="0"/>
              </a:spcBef>
              <a:spcAft>
                <a:spcPts val="600"/>
              </a:spcAft>
            </a:pPr>
            <a:r>
              <a:rPr sz="2800">
                <a:latin typeface="Times New Roman" panose="02020603050405020304"/>
                <a:ea typeface="Calibri" panose="020F0502020204030204"/>
              </a:rPr>
              <a:t>– Luận điểm 2: Vai trò của chữ Quốc ngữ, báo chí và phong trào dịch thuật trong việc hình thành nền văn xuôi Quốc ngữ.</a:t>
            </a:r>
            <a:endParaRPr lang="vi-VN" sz="2800">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 name="Freeform: Shape 13">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7" name="Freeform: Shape 16">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3" name="Text Box 2"/>
          <p:cNvSpPr txBox="1"/>
          <p:nvPr/>
        </p:nvSpPr>
        <p:spPr>
          <a:xfrm>
            <a:off x="3580262" y="57535"/>
            <a:ext cx="5188034" cy="682079"/>
          </a:xfrm>
          <a:prstGeom prst="rect">
            <a:avLst/>
          </a:prstGeom>
        </p:spPr>
        <p:txBody>
          <a:bodyPr vert="horz" lIns="91440" tIns="45720" rIns="91440" bIns="45720" rtlCol="0">
            <a:normAutofit/>
          </a:bodyPr>
          <a:lstStyle/>
          <a:p>
            <a:pPr algn="ctr">
              <a:lnSpc>
                <a:spcPct val="90000"/>
              </a:lnSpc>
              <a:spcBef>
                <a:spcPts val="1000"/>
              </a:spcBef>
            </a:pPr>
            <a:r>
              <a:rPr lang="en-US" sz="2400" b="1" kern="1200">
                <a:solidFill>
                  <a:schemeClr val="tx2"/>
                </a:solidFill>
                <a:latin typeface="+mn-lt"/>
                <a:ea typeface="+mn-ea"/>
                <a:cs typeface="+mn-cs"/>
                <a:sym typeface="+mn-ea"/>
              </a:rPr>
              <a:t>Câu 2:</a:t>
            </a:r>
            <a:r>
              <a:rPr lang="en-US" sz="2400" kern="1200">
                <a:solidFill>
                  <a:schemeClr val="tx2"/>
                </a:solidFill>
                <a:latin typeface="+mn-lt"/>
                <a:ea typeface="+mn-ea"/>
                <a:cs typeface="+mn-cs"/>
                <a:sym typeface="+mn-ea"/>
              </a:rPr>
              <a:t> </a:t>
            </a:r>
          </a:p>
        </p:txBody>
      </p:sp>
      <p:grpSp>
        <p:nvGrpSpPr>
          <p:cNvPr id="25" name="Group 24">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6" name="Freeform: Shape 25">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 name="Freeform: Shape 28">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2" name="Freeform: Shape 31">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 Box 4"/>
          <p:cNvSpPr txBox="1"/>
          <p:nvPr/>
        </p:nvSpPr>
        <p:spPr>
          <a:xfrm>
            <a:off x="380456" y="606869"/>
            <a:ext cx="11673205" cy="5477510"/>
          </a:xfrm>
          <a:prstGeom prst="rect">
            <a:avLst/>
          </a:prstGeom>
        </p:spPr>
        <p:txBody>
          <a:bodyPr wrap="square">
            <a:noAutofit/>
          </a:bodyPr>
          <a:lstStyle/>
          <a:p>
            <a:pPr algn="just" defTabSz="266700">
              <a:lnSpc>
                <a:spcPct val="107000"/>
              </a:lnSpc>
              <a:spcBef>
                <a:spcPts val="0"/>
              </a:spcBef>
              <a:spcAft>
                <a:spcPts val="600"/>
              </a:spcAft>
            </a:pPr>
            <a:r>
              <a:rPr lang="vi-VN" sz="2800">
                <a:latin typeface="Times New Roman" panose="02020603050405020304"/>
                <a:ea typeface="Calibri" panose="020F0502020204030204"/>
              </a:rPr>
              <a:t> Mục đích là giúp HS nhận ra việc vận dụng phương pháp nghiên cứu so sánh, phân tích – tổng hợp trong bài viết.</a:t>
            </a:r>
          </a:p>
          <a:p>
            <a:pPr algn="just" defTabSz="266700">
              <a:lnSpc>
                <a:spcPct val="107000"/>
              </a:lnSpc>
              <a:spcBef>
                <a:spcPts val="0"/>
              </a:spcBef>
              <a:spcAft>
                <a:spcPts val="600"/>
              </a:spcAft>
            </a:pPr>
            <a:r>
              <a:rPr lang="vi-VN" sz="2800">
                <a:latin typeface="Times New Roman" panose="02020603050405020304"/>
                <a:ea typeface="Calibri" panose="020F0502020204030204"/>
              </a:rPr>
              <a:t>– Phương pháp so sánh thể hiện ở việc so sánh đề tài yêu nước trong văn học trung đại và trong Hải ngoại huyết thư nhằm cho thấy những đổi mới trong phương diện nội dung – làm bật lên phương diện nội dung của quá trình hiện đại hoá </a:t>
            </a:r>
          </a:p>
          <a:p>
            <a:pPr algn="just" defTabSz="266700">
              <a:lnSpc>
                <a:spcPct val="107000"/>
              </a:lnSpc>
              <a:spcBef>
                <a:spcPts val="0"/>
              </a:spcBef>
              <a:spcAft>
                <a:spcPts val="600"/>
              </a:spcAft>
            </a:pPr>
            <a:r>
              <a:rPr lang="vi-VN" sz="2800">
                <a:latin typeface="Times New Roman" panose="02020603050405020304"/>
                <a:ea typeface="Calibri" panose="020F0502020204030204"/>
              </a:rPr>
              <a:t>văn học.</a:t>
            </a:r>
          </a:p>
          <a:p>
            <a:pPr algn="just" defTabSz="266700">
              <a:lnSpc>
                <a:spcPct val="107000"/>
              </a:lnSpc>
              <a:spcBef>
                <a:spcPts val="0"/>
              </a:spcBef>
              <a:spcAft>
                <a:spcPts val="600"/>
              </a:spcAft>
            </a:pPr>
            <a:r>
              <a:rPr lang="vi-VN" sz="2800">
                <a:latin typeface="Times New Roman" panose="02020603050405020304"/>
                <a:ea typeface="Calibri" panose="020F0502020204030204"/>
              </a:rPr>
              <a:t>– Phương pháp phân tích – tổng hợp được sử dụng để phân tích các khía cạnh của vấn đề (các biểu hiện của quá trình hiện đại hoá, những cơ sở của quá trình hiện đại hoá), từ đó khái quát lên đặc điểm của tiến trình hiện đại hoá văn học Việt Nam từ đầu thế kỉ XX đến năm 1945.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itle 5">
            <a:extLst>
              <a:ext uri="{FF2B5EF4-FFF2-40B4-BE49-F238E27FC236}">
                <a16:creationId xmlns:a16="http://schemas.microsoft.com/office/drawing/2014/main" id="{6A2BC71E-6627-3402-5B04-5D417CFE994E}"/>
              </a:ext>
            </a:extLst>
          </p:cNvPr>
          <p:cNvSpPr>
            <a:spLocks noGrp="1"/>
          </p:cNvSpPr>
          <p:nvPr>
            <p:ph type="title"/>
          </p:nvPr>
        </p:nvSpPr>
        <p:spPr>
          <a:xfrm>
            <a:off x="640080" y="1243013"/>
            <a:ext cx="3855720" cy="4371974"/>
          </a:xfrm>
        </p:spPr>
        <p:txBody>
          <a:bodyPr vert="horz" lIns="91440" tIns="45720" rIns="91440" bIns="45720" rtlCol="0" anchor="ctr">
            <a:normAutofit/>
          </a:bodyPr>
          <a:lstStyle/>
          <a:p>
            <a:r>
              <a:rPr lang="en-US" sz="3600" b="1" kern="1200">
                <a:solidFill>
                  <a:schemeClr val="tx2"/>
                </a:solidFill>
                <a:latin typeface="+mj-lt"/>
                <a:ea typeface="+mj-ea"/>
                <a:cs typeface="+mj-cs"/>
                <a:sym typeface="+mn-ea"/>
              </a:rPr>
              <a:t>Câu 3:</a:t>
            </a:r>
            <a:r>
              <a:rPr lang="en-US" sz="3600" kern="1200">
                <a:solidFill>
                  <a:schemeClr val="tx2"/>
                </a:solidFill>
                <a:latin typeface="+mj-lt"/>
                <a:ea typeface="+mj-ea"/>
                <a:cs typeface="+mj-cs"/>
                <a:sym typeface="+mn-ea"/>
              </a:rPr>
              <a:t> </a:t>
            </a:r>
          </a:p>
        </p:txBody>
      </p:sp>
      <p:sp>
        <p:nvSpPr>
          <p:cNvPr id="4" name="Text Box 3"/>
          <p:cNvSpPr txBox="1"/>
          <p:nvPr/>
        </p:nvSpPr>
        <p:spPr>
          <a:xfrm>
            <a:off x="3383280" y="681698"/>
            <a:ext cx="8534400" cy="5494604"/>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400">
                <a:solidFill>
                  <a:schemeClr val="tx2"/>
                </a:solidFill>
                <a:latin typeface="Times New Roman" panose="02020603050405020304" pitchFamily="18" charset="0"/>
                <a:cs typeface="Times New Roman" panose="02020603050405020304" pitchFamily="18" charset="0"/>
              </a:rPr>
              <a:t>- Văn học trung đại coi thiên nhiên là thước đo thẩm mĩ (dùng hình ảnh ước lệ, tượng trưng là các hình ảnh thiên nhiên để miêu tả con người), văn học hiện đại coi con người là thước đo thẩm mĩ, là trung tâm của thế giới, dùng đặc điểm của con người để miêu tả thiên nhiên.</a:t>
            </a:r>
          </a:p>
          <a:p>
            <a:pPr indent="-228600">
              <a:lnSpc>
                <a:spcPct val="90000"/>
              </a:lnSpc>
              <a:spcAft>
                <a:spcPts val="600"/>
              </a:spcAft>
              <a:buFont typeface="Arial" panose="020B0604020202020204" pitchFamily="34" charset="0"/>
              <a:buChar char="•"/>
            </a:pPr>
            <a:r>
              <a:rPr lang="en-US" sz="2400">
                <a:solidFill>
                  <a:schemeClr val="tx2"/>
                </a:solidFill>
                <a:latin typeface="Times New Roman" panose="02020603050405020304" pitchFamily="18" charset="0"/>
                <a:cs typeface="Times New Roman" panose="02020603050405020304" pitchFamily="18" charset="0"/>
              </a:rPr>
              <a:t>-  Văn học trung đại coi thời gian tuần hoàn, con người an nhàn trong vòng tuần hoàn thời gian; văn học hiện đại coi thời gian tuyến tính, con người lo âu, vội vã, bất an trước sự hữu hạn của thời gian.</a:t>
            </a:r>
          </a:p>
          <a:p>
            <a:pPr indent="-228600">
              <a:lnSpc>
                <a:spcPct val="90000"/>
              </a:lnSpc>
              <a:spcAft>
                <a:spcPts val="600"/>
              </a:spcAft>
              <a:buFont typeface="Arial" panose="020B0604020202020204" pitchFamily="34" charset="0"/>
              <a:buChar char="•"/>
            </a:pPr>
            <a:r>
              <a:rPr lang="en-US" sz="2400">
                <a:solidFill>
                  <a:schemeClr val="tx2"/>
                </a:solidFill>
                <a:latin typeface="Times New Roman" panose="02020603050405020304" pitchFamily="18" charset="0"/>
                <a:cs typeface="Times New Roman" panose="02020603050405020304" pitchFamily="18" charset="0"/>
              </a:rPr>
              <a:t>– Văn học trung đại không nói về con người cá nhân, chủ yếu nói về vấn đề trọng đại, lớn lao của đất nước, xã hội, văn học hiện đại đề cao cái tôi cá nhân, khẳng định nhận thức về sự tồn tại của cá thể.</a:t>
            </a:r>
          </a:p>
          <a:p>
            <a:pPr indent="-228600">
              <a:lnSpc>
                <a:spcPct val="90000"/>
              </a:lnSpc>
              <a:spcAft>
                <a:spcPts val="600"/>
              </a:spcAft>
              <a:buFont typeface="Arial" panose="020B0604020202020204" pitchFamily="34" charset="0"/>
              <a:buChar char="•"/>
            </a:pPr>
            <a:r>
              <a:rPr lang="en-US" sz="2400">
                <a:solidFill>
                  <a:schemeClr val="tx2"/>
                </a:solidFill>
                <a:latin typeface="Times New Roman" panose="02020603050405020304" pitchFamily="18" charset="0"/>
                <a:cs typeface="Times New Roman" panose="02020603050405020304" pitchFamily="18" charset="0"/>
              </a:rPr>
              <a:t>– Văn học trung đại thể hiện tình cảm nhân đạo chủ yếu ở các bậc, các đấng nhìn xuống thương xót cho “dân đen, con đỏ”, văn học hiện đại đề cao tính dân chủ trong tình cảm nhân đạo, với việc thương xót chính mình là một biểu hiện </a:t>
            </a:r>
          </a:p>
          <a:p>
            <a:pPr indent="-228600">
              <a:lnSpc>
                <a:spcPct val="90000"/>
              </a:lnSpc>
              <a:spcAft>
                <a:spcPts val="600"/>
              </a:spcAft>
              <a:buFont typeface="Arial" panose="020B0604020202020204" pitchFamily="34" charset="0"/>
              <a:buChar char="•"/>
            </a:pPr>
            <a:r>
              <a:rPr lang="en-US" sz="2400">
                <a:solidFill>
                  <a:schemeClr val="tx2"/>
                </a:solidFill>
                <a:latin typeface="Times New Roman" panose="02020603050405020304" pitchFamily="18" charset="0"/>
                <a:cs typeface="Times New Roman" panose="02020603050405020304" pitchFamily="18" charset="0"/>
              </a:rPr>
              <a:t>quan trọng.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ice fields in terraces">
            <a:extLst>
              <a:ext uri="{FF2B5EF4-FFF2-40B4-BE49-F238E27FC236}">
                <a16:creationId xmlns:a16="http://schemas.microsoft.com/office/drawing/2014/main" id="{3550F82A-FE2F-331F-AA9B-BCBC3B24A179}"/>
              </a:ext>
            </a:extLst>
          </p:cNvPr>
          <p:cNvPicPr>
            <a:picLocks noChangeAspect="1"/>
          </p:cNvPicPr>
          <p:nvPr/>
        </p:nvPicPr>
        <p:blipFill>
          <a:blip r:embed="rId3"/>
          <a:srcRect r="14343" b="-1"/>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Box 2"/>
          <p:cNvSpPr txBox="1"/>
          <p:nvPr>
            <p:custDataLst>
              <p:tags r:id="rId1"/>
            </p:custDataLst>
          </p:nvPr>
        </p:nvSpPr>
        <p:spPr>
          <a:xfrm>
            <a:off x="838197" y="-447032"/>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sym typeface="+mn-ea"/>
              </a:rPr>
              <a:t>Câu 4:</a:t>
            </a:r>
            <a:r>
              <a:rPr lang="en-US" sz="4000">
                <a:latin typeface="+mj-lt"/>
                <a:ea typeface="+mj-ea"/>
                <a:cs typeface="+mj-cs"/>
                <a:sym typeface="+mn-ea"/>
              </a:rPr>
              <a:t> </a:t>
            </a:r>
          </a:p>
        </p:txBody>
      </p:sp>
      <p:sp>
        <p:nvSpPr>
          <p:cNvPr id="4" name="Text Box 3"/>
          <p:cNvSpPr txBox="1"/>
          <p:nvPr/>
        </p:nvSpPr>
        <p:spPr>
          <a:xfrm>
            <a:off x="462280" y="711200"/>
            <a:ext cx="5257800" cy="472408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 Tính hiện đại bắt nguồn từ quá trình hiện đại hoá, thoát li khỏi đặc điểm sáng tác theo văn học trung đại, đổi mới nền văn học theo hướng văn học phương Tây nhằm hội nhập với văn học thế giới.</a:t>
            </a:r>
          </a:p>
          <a:p>
            <a:pPr indent="-228600">
              <a:lnSpc>
                <a:spcPct val="90000"/>
              </a:lnSpc>
              <a:spcAft>
                <a:spcPts val="600"/>
              </a:spcAft>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 Tính hiện đại thể hiện trên các phương diện: quan niệm sáng tác, nội dung, nghệ thuật.</a:t>
            </a:r>
          </a:p>
          <a:p>
            <a:pPr indent="-228600">
              <a:lnSpc>
                <a:spcPct val="90000"/>
              </a:lnSpc>
              <a:spcAft>
                <a:spcPts val="600"/>
              </a:spcAft>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 Điều kiện quan trọng để làm nên tính hiện đại đó là sự phát triển của chữ Quốc ngữ, báo chí và dịch thuật.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road with grass and trees in the background&#10;&#10;Description automatically generated">
            <a:extLst>
              <a:ext uri="{FF2B5EF4-FFF2-40B4-BE49-F238E27FC236}">
                <a16:creationId xmlns:a16="http://schemas.microsoft.com/office/drawing/2014/main" id="{90810BE3-476F-8CF4-482A-C53CA1AECFF7}"/>
              </a:ext>
            </a:extLst>
          </p:cNvPr>
          <p:cNvPicPr>
            <a:picLocks noChangeAspect="1"/>
          </p:cNvPicPr>
          <p:nvPr/>
        </p:nvPicPr>
        <p:blipFill>
          <a:blip r:embed="rId2">
            <a:alphaModFix amt="40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4956" b="10458"/>
          <a:stretch/>
        </p:blipFill>
        <p:spPr>
          <a:xfrm>
            <a:off x="-162540" y="-169505"/>
            <a:ext cx="12191979" cy="6857990"/>
          </a:xfrm>
          <a:prstGeom prst="rect">
            <a:avLst/>
          </a:prstGeom>
          <a:ln>
            <a:noFill/>
          </a:ln>
          <a:effectLst>
            <a:softEdge rad="112500"/>
          </a:effectLst>
        </p:spPr>
      </p:pic>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28AA074-D4D9-B10D-3B72-E8DA3B2D57FD}"/>
              </a:ext>
            </a:extLst>
          </p:cNvPr>
          <p:cNvSpPr txBox="1"/>
          <p:nvPr/>
        </p:nvSpPr>
        <p:spPr>
          <a:xfrm>
            <a:off x="841248" y="3502152"/>
            <a:ext cx="10506456" cy="1791208"/>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solidFill>
                  <a:schemeClr val="tx1"/>
                </a:solidFill>
                <a:effectLst/>
                <a:latin typeface="Times New Roman" panose="02020603050405020304" pitchFamily="18" charset="0"/>
                <a:cs typeface="Times New Roman" panose="02020603050405020304" pitchFamily="18" charset="0"/>
              </a:rPr>
              <a:t>NHÓM SOẠN:</a:t>
            </a:r>
          </a:p>
          <a:p>
            <a:pPr indent="-228600">
              <a:lnSpc>
                <a:spcPct val="90000"/>
              </a:lnSpc>
              <a:spcAft>
                <a:spcPts val="600"/>
              </a:spcAft>
              <a:buFont typeface="Arial" panose="020B0604020202020204" pitchFamily="34" charset="0"/>
              <a:buChar char="•"/>
            </a:pPr>
            <a:r>
              <a:rPr lang="en-US" sz="2000">
                <a:solidFill>
                  <a:schemeClr val="tx1"/>
                </a:solidFill>
                <a:effectLst/>
                <a:latin typeface="Times New Roman" panose="02020603050405020304" pitchFamily="18" charset="0"/>
                <a:cs typeface="Times New Roman" panose="02020603050405020304" pitchFamily="18" charset="0"/>
              </a:rPr>
              <a:t>1. Hoàng Thị Thu Ngân  - Trường THPT Lang Biang, thị trấn Lạc Dương, huyện Lạc Dương, tỉnh Lâm Đồng</a:t>
            </a:r>
          </a:p>
          <a:p>
            <a:pPr indent="-228600">
              <a:lnSpc>
                <a:spcPct val="90000"/>
              </a:lnSpc>
              <a:spcAft>
                <a:spcPts val="600"/>
              </a:spcAft>
              <a:buFont typeface="Arial" panose="020B0604020202020204" pitchFamily="34" charset="0"/>
              <a:buChar char="•"/>
            </a:pPr>
            <a:r>
              <a:rPr lang="en-US" sz="2000">
                <a:solidFill>
                  <a:schemeClr val="tx1"/>
                </a:solidFill>
                <a:effectLst/>
                <a:latin typeface="Times New Roman" panose="02020603050405020304" pitchFamily="18" charset="0"/>
                <a:cs typeface="Times New Roman" panose="02020603050405020304" pitchFamily="18" charset="0"/>
              </a:rPr>
              <a:t>2. Đinh Thị Quỳnh Nga - Trường THPT Nguyễn Bỉnh Khiêm, tỉnh Vĩnh Long</a:t>
            </a:r>
          </a:p>
          <a:p>
            <a:pPr indent="-228600">
              <a:lnSpc>
                <a:spcPct val="90000"/>
              </a:lnSpc>
              <a:spcAft>
                <a:spcPts val="600"/>
              </a:spcAft>
              <a:buFont typeface="Arial" panose="020B0604020202020204" pitchFamily="34" charset="0"/>
              <a:buChar char="•"/>
            </a:pPr>
            <a:r>
              <a:rPr lang="en-US" sz="2000">
                <a:solidFill>
                  <a:schemeClr val="tx1"/>
                </a:solidFill>
                <a:effectLst/>
                <a:latin typeface="Times New Roman" panose="02020603050405020304" pitchFamily="18" charset="0"/>
                <a:cs typeface="Times New Roman" panose="02020603050405020304" pitchFamily="18" charset="0"/>
              </a:rPr>
              <a:t>3. Ngô Thị Anh Thư  - Trường THCS THPT Trí Đức- TP HCM</a:t>
            </a:r>
            <a:endParaRPr lang="en-US" sz="200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91BC2E0-A2EA-E109-6C65-E73813EEB457}"/>
              </a:ext>
            </a:extLst>
          </p:cNvPr>
          <p:cNvSpPr txBox="1"/>
          <p:nvPr/>
        </p:nvSpPr>
        <p:spPr>
          <a:xfrm>
            <a:off x="2386584" y="400908"/>
            <a:ext cx="9713976" cy="2259080"/>
          </a:xfrm>
          <a:prstGeom prst="rect">
            <a:avLst/>
          </a:prstGeom>
          <a:noFill/>
        </p:spPr>
        <p:txBody>
          <a:bodyPr wrap="square" rtlCol="0">
            <a:spAutoFit/>
          </a:bodyPr>
          <a:lstStyle/>
          <a:p>
            <a:r>
              <a:rPr lang="en-US" sz="4000">
                <a:latin typeface=".ProTeacher03 Maven Pro Bold" panose="00000800000000000000" pitchFamily="2" charset="0"/>
              </a:rPr>
              <a:t>CHUYÊN ĐỀ 1:</a:t>
            </a:r>
          </a:p>
          <a:p>
            <a:pPr marL="0" marR="0" algn="ctr">
              <a:lnSpc>
                <a:spcPct val="107000"/>
              </a:lnSpc>
              <a:spcBef>
                <a:spcPts val="0"/>
              </a:spcBef>
              <a:spcAft>
                <a:spcPts val="0"/>
              </a:spcAft>
            </a:pPr>
            <a:r>
              <a:rPr lang="en-US" sz="4000" b="1" kern="100" spc="50">
                <a:solidFill>
                  <a:srgbClr val="FF0000"/>
                </a:solidFill>
                <a:effectLst/>
                <a:latin typeface=".ProTeacher03 Maven Pro Bold" panose="00000800000000000000" pitchFamily="2" charset="0"/>
                <a:ea typeface="Calibri" panose="020F0502020204030204" pitchFamily="34" charset="0"/>
                <a:cs typeface="Times New Roman" panose="02020603050405020304" pitchFamily="18" charset="0"/>
              </a:rPr>
              <a:t>TẬP NGHIÊN CỨU VÀ VIẾT BÁO CÁO</a:t>
            </a:r>
            <a:endParaRPr lang="vi-VN" sz="4000">
              <a:effectLst/>
              <a:latin typeface=".ProTeacher03 Maven Pro Bold" panose="00000800000000000000" pitchFamily="2" charset="0"/>
              <a:ea typeface="Calibri" panose="020F0502020204030204" pitchFamily="34" charset="0"/>
              <a:cs typeface="Times New Roman" panose="02020603050405020304" pitchFamily="18" charset="0"/>
            </a:endParaRPr>
          </a:p>
          <a:p>
            <a:pPr algn="ctr"/>
            <a:r>
              <a:rPr lang="en-US" sz="4000" b="1" kern="100" spc="50">
                <a:solidFill>
                  <a:srgbClr val="FF0000"/>
                </a:solidFill>
                <a:effectLst/>
                <a:latin typeface=".ProTeacher03 Maven Pro Bold" panose="00000800000000000000" pitchFamily="2" charset="0"/>
                <a:ea typeface="Calibri" panose="020F0502020204030204" pitchFamily="34" charset="0"/>
              </a:rPr>
              <a:t>VỀ MỘT VẤN ĐỀ VĂN HỌC HIỆN ĐẠI</a:t>
            </a:r>
            <a:endParaRPr lang="en-US" sz="4000">
              <a:latin typeface=".ProTeacher03 Maven Pro Bold" panose="00000800000000000000" pitchFamily="2" charset="0"/>
            </a:endParaRPr>
          </a:p>
          <a:p>
            <a:endParaRPr lang="vi-VN"/>
          </a:p>
        </p:txBody>
      </p:sp>
      <p:pic>
        <p:nvPicPr>
          <p:cNvPr id="13" name="Picture 12" descr="A blue circle with a sun and book in it&#10;&#10;Description automatically generated">
            <a:extLst>
              <a:ext uri="{FF2B5EF4-FFF2-40B4-BE49-F238E27FC236}">
                <a16:creationId xmlns:a16="http://schemas.microsoft.com/office/drawing/2014/main" id="{373E6D7E-9834-0FFC-7E0D-D02066CC8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40" y="-460177"/>
            <a:ext cx="3037820" cy="3051382"/>
          </a:xfrm>
          <a:prstGeom prst="rect">
            <a:avLst/>
          </a:prstGeom>
        </p:spPr>
      </p:pic>
    </p:spTree>
    <p:extLst>
      <p:ext uri="{BB962C8B-B14F-4D97-AF65-F5344CB8AC3E}">
        <p14:creationId xmlns:p14="http://schemas.microsoft.com/office/powerpoint/2010/main" val="194545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etal tic-tac-toe game pieces">
            <a:extLst>
              <a:ext uri="{FF2B5EF4-FFF2-40B4-BE49-F238E27FC236}">
                <a16:creationId xmlns:a16="http://schemas.microsoft.com/office/drawing/2014/main" id="{A3CEF49E-E6F0-E007-453F-9F49FB4644B2}"/>
              </a:ext>
            </a:extLst>
          </p:cNvPr>
          <p:cNvPicPr>
            <a:picLocks noChangeAspect="1"/>
          </p:cNvPicPr>
          <p:nvPr/>
        </p:nvPicPr>
        <p:blipFill>
          <a:blip r:embed="rId3"/>
          <a:srcRect t="5436"/>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Box 2"/>
          <p:cNvSpPr txBox="1"/>
          <p:nvPr>
            <p:custDataLst>
              <p:tags r:id="rId1"/>
            </p:custDataLst>
          </p:nvPr>
        </p:nvSpPr>
        <p:spPr>
          <a:xfrm>
            <a:off x="7533133" y="-268919"/>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sym typeface="+mn-ea"/>
              </a:rPr>
              <a:t>Câu 5:</a:t>
            </a:r>
            <a:r>
              <a:rPr lang="en-US" sz="4000">
                <a:latin typeface="+mj-lt"/>
                <a:ea typeface="+mj-ea"/>
                <a:cs typeface="+mj-cs"/>
                <a:sym typeface="+mn-ea"/>
              </a:rPr>
              <a:t> </a:t>
            </a:r>
          </a:p>
        </p:txBody>
      </p:sp>
      <p:sp>
        <p:nvSpPr>
          <p:cNvPr id="4" name="Text Box 3"/>
          <p:cNvSpPr txBox="1"/>
          <p:nvPr/>
        </p:nvSpPr>
        <p:spPr>
          <a:xfrm>
            <a:off x="7183120" y="1117758"/>
            <a:ext cx="4333239" cy="4622483"/>
          </a:xfrm>
          <a:prstGeom prst="rect">
            <a:avLst/>
          </a:prstGeom>
        </p:spPr>
        <p:txBody>
          <a:bodyPr vert="horz" lIns="91440" tIns="45720" rIns="91440" bIns="45720" rtlCol="0">
            <a:noAutofit/>
          </a:bodyPr>
          <a:lstStyle/>
          <a:p>
            <a:pPr indent="-228600" algn="just">
              <a:lnSpc>
                <a:spcPct val="90000"/>
              </a:lnSpc>
              <a:spcAft>
                <a:spcPts val="600"/>
              </a:spcAft>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Giúp HS ôn lại cách trích dẫn tài liệu tham khảo theo chuẩn APA, HS đã được học ở lớp 11. Các tài liệu tham khảo được sắp xếp theo tên tác giả. Cấu trúc cú pháp của tài liệu tham khảo: Tên tác giả (năm xuất bản). </a:t>
            </a:r>
            <a:r>
              <a:rPr lang="en-US" sz="3200" i="1">
                <a:latin typeface="Times New Roman" panose="02020603050405020304" pitchFamily="18" charset="0"/>
                <a:cs typeface="Times New Roman" panose="02020603050405020304" pitchFamily="18" charset="0"/>
              </a:rPr>
              <a:t>Tên tài liệu</a:t>
            </a:r>
            <a:r>
              <a:rPr lang="en-US" sz="3200">
                <a:latin typeface="Times New Roman" panose="02020603050405020304" pitchFamily="18" charset="0"/>
                <a:cs typeface="Times New Roman" panose="02020603050405020304" pitchFamily="18" charset="0"/>
              </a:rPr>
              <a:t>. Nơi xuất bản: đơn vị xuất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ext Box 2"/>
          <p:cNvSpPr txBox="1"/>
          <p:nvPr>
            <p:custDataLst>
              <p:tags r:id="rId1"/>
            </p:custDataLst>
          </p:nvPr>
        </p:nvSpPr>
        <p:spPr>
          <a:xfrm>
            <a:off x="804672" y="1243013"/>
            <a:ext cx="3855720" cy="437197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a:solidFill>
                  <a:schemeClr val="tx2"/>
                </a:solidFill>
                <a:latin typeface="+mj-lt"/>
                <a:ea typeface="+mj-ea"/>
                <a:cs typeface="+mj-cs"/>
                <a:sym typeface="+mn-ea"/>
              </a:rPr>
              <a:t>Câu 6:</a:t>
            </a:r>
            <a:r>
              <a:rPr lang="en-US" sz="3600" kern="1200">
                <a:solidFill>
                  <a:schemeClr val="tx2"/>
                </a:solidFill>
                <a:latin typeface="+mj-lt"/>
                <a:ea typeface="+mj-ea"/>
                <a:cs typeface="+mj-cs"/>
                <a:sym typeface="+mn-ea"/>
              </a:rPr>
              <a:t> </a:t>
            </a:r>
          </a:p>
        </p:txBody>
      </p:sp>
      <p:grpSp>
        <p:nvGrpSpPr>
          <p:cNvPr id="13" name="Group 12">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4" name="Freeform: Shape 13">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Box 3"/>
          <p:cNvSpPr txBox="1"/>
          <p:nvPr/>
        </p:nvSpPr>
        <p:spPr>
          <a:xfrm>
            <a:off x="3423920" y="1026161"/>
            <a:ext cx="8128000" cy="479885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4400">
                <a:solidFill>
                  <a:schemeClr val="tx2"/>
                </a:solidFill>
                <a:latin typeface="Times New Roman" panose="02020603050405020304" pitchFamily="18" charset="0"/>
                <a:cs typeface="Times New Roman" panose="02020603050405020304" pitchFamily="18" charset="0"/>
              </a:rPr>
              <a:t>Giúp HS bước đầu khái quát một số kinh nghiệm khi nghiên cứu một vấn đề văn học hiện đại. HS tự trả lời dựa trên các nhiệm vụ học tập đã thực hiện phía trên.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037830" y="697375"/>
            <a:ext cx="2488690" cy="2464533"/>
            <a:chOff x="0" y="0"/>
            <a:chExt cx="5233670" cy="5182870"/>
          </a:xfrm>
          <a:blipFill>
            <a:blip r:embed="rId2"/>
            <a:stretch>
              <a:fillRect/>
            </a:stretch>
          </a:blipFill>
        </p:grpSpPr>
        <p:sp>
          <p:nvSpPr>
            <p:cNvPr id="3" name="Freeform 3"/>
            <p:cNvSpPr/>
            <p:nvPr/>
          </p:nvSpPr>
          <p:spPr>
            <a:xfrm>
              <a:off x="-453390" y="-570230"/>
              <a:ext cx="6141720" cy="6049010"/>
            </a:xfrm>
            <a:custGeom>
              <a:avLst/>
              <a:gdLst/>
              <a:ahLst/>
              <a:cxnLst/>
              <a:rect l="l" t="t" r="r" b="b"/>
              <a:pathLst>
                <a:path w="6141720" h="6049010">
                  <a:moveTo>
                    <a:pt x="3069590" y="1248410"/>
                  </a:moveTo>
                  <a:cubicBezTo>
                    <a:pt x="3069590" y="0"/>
                    <a:pt x="1065530" y="730250"/>
                    <a:pt x="1892300" y="1676400"/>
                  </a:cubicBezTo>
                  <a:cubicBezTo>
                    <a:pt x="1065530" y="730250"/>
                    <a:pt x="0" y="2576830"/>
                    <a:pt x="1266190" y="2760980"/>
                  </a:cubicBezTo>
                  <a:cubicBezTo>
                    <a:pt x="0" y="2576830"/>
                    <a:pt x="369570" y="4677410"/>
                    <a:pt x="1484630" y="3995420"/>
                  </a:cubicBezTo>
                  <a:cubicBezTo>
                    <a:pt x="370840" y="4677410"/>
                    <a:pt x="2004060" y="6049010"/>
                    <a:pt x="2444750" y="4800600"/>
                  </a:cubicBezTo>
                  <a:cubicBezTo>
                    <a:pt x="2004060" y="6049010"/>
                    <a:pt x="4137660" y="6049010"/>
                    <a:pt x="3696970" y="4800600"/>
                  </a:cubicBezTo>
                  <a:cubicBezTo>
                    <a:pt x="4137660" y="6049010"/>
                    <a:pt x="5770880" y="4677410"/>
                    <a:pt x="4657090" y="3995420"/>
                  </a:cubicBezTo>
                  <a:cubicBezTo>
                    <a:pt x="5770880" y="4677410"/>
                    <a:pt x="6141720" y="2576830"/>
                    <a:pt x="4874260" y="2762250"/>
                  </a:cubicBezTo>
                  <a:cubicBezTo>
                    <a:pt x="6141720" y="2578100"/>
                    <a:pt x="5074920" y="730250"/>
                    <a:pt x="4248150" y="1677670"/>
                  </a:cubicBezTo>
                  <a:cubicBezTo>
                    <a:pt x="5073650" y="730250"/>
                    <a:pt x="3069590" y="0"/>
                    <a:pt x="3069590" y="1248410"/>
                  </a:cubicBezTo>
                  <a:close/>
                </a:path>
              </a:pathLst>
            </a:custGeom>
            <a:grpFill/>
          </p:spPr>
          <p:txBody>
            <a:bodyPr/>
            <a:lstStyle/>
            <a:p>
              <a:endParaRPr lang="vi-VN"/>
            </a:p>
          </p:txBody>
        </p:sp>
        <p:sp>
          <p:nvSpPr>
            <p:cNvPr id="4" name="Freeform 4"/>
            <p:cNvSpPr/>
            <p:nvPr/>
          </p:nvSpPr>
          <p:spPr>
            <a:xfrm>
              <a:off x="-71120" y="-64770"/>
              <a:ext cx="5373370" cy="5261610"/>
            </a:xfrm>
            <a:custGeom>
              <a:avLst/>
              <a:gdLst/>
              <a:ahLst/>
              <a:cxnLst/>
              <a:rect l="l" t="t" r="r" b="b"/>
              <a:pathLst>
                <a:path w="5373370" h="5261610">
                  <a:moveTo>
                    <a:pt x="2687320" y="5247640"/>
                  </a:moveTo>
                  <a:cubicBezTo>
                    <a:pt x="2520950" y="5247640"/>
                    <a:pt x="2353310" y="5199380"/>
                    <a:pt x="2223770" y="5104130"/>
                  </a:cubicBezTo>
                  <a:cubicBezTo>
                    <a:pt x="2105660" y="5016500"/>
                    <a:pt x="1938020" y="4827270"/>
                    <a:pt x="1996440" y="4479290"/>
                  </a:cubicBezTo>
                  <a:cubicBezTo>
                    <a:pt x="1826260" y="4781550"/>
                    <a:pt x="1583690" y="4822190"/>
                    <a:pt x="1442720" y="4815840"/>
                  </a:cubicBezTo>
                  <a:cubicBezTo>
                    <a:pt x="1122680" y="4801870"/>
                    <a:pt x="806450" y="4541520"/>
                    <a:pt x="723900" y="4224020"/>
                  </a:cubicBezTo>
                  <a:cubicBezTo>
                    <a:pt x="687070" y="4080510"/>
                    <a:pt x="674370" y="3823970"/>
                    <a:pt x="937260" y="3590290"/>
                  </a:cubicBezTo>
                  <a:cubicBezTo>
                    <a:pt x="624840" y="3713480"/>
                    <a:pt x="417830" y="3595370"/>
                    <a:pt x="314960" y="3503930"/>
                  </a:cubicBezTo>
                  <a:cubicBezTo>
                    <a:pt x="80010" y="3291840"/>
                    <a:pt x="0" y="2876550"/>
                    <a:pt x="139700" y="2578100"/>
                  </a:cubicBezTo>
                  <a:cubicBezTo>
                    <a:pt x="201930" y="2444750"/>
                    <a:pt x="354330" y="2240280"/>
                    <a:pt x="697230" y="2228850"/>
                  </a:cubicBezTo>
                  <a:cubicBezTo>
                    <a:pt x="388620" y="2124710"/>
                    <a:pt x="308610" y="1907540"/>
                    <a:pt x="289560" y="1772920"/>
                  </a:cubicBezTo>
                  <a:cubicBezTo>
                    <a:pt x="243840" y="1454150"/>
                    <a:pt x="453390" y="1080770"/>
                    <a:pt x="756920" y="942340"/>
                  </a:cubicBezTo>
                  <a:cubicBezTo>
                    <a:pt x="887730" y="882650"/>
                    <a:pt x="1127760" y="825500"/>
                    <a:pt x="1388110" y="1032510"/>
                  </a:cubicBezTo>
                  <a:cubicBezTo>
                    <a:pt x="1224280" y="756920"/>
                    <a:pt x="1306830" y="539750"/>
                    <a:pt x="1380490" y="425450"/>
                  </a:cubicBezTo>
                  <a:cubicBezTo>
                    <a:pt x="1554480" y="152400"/>
                    <a:pt x="1968500" y="0"/>
                    <a:pt x="2283460" y="91440"/>
                  </a:cubicBezTo>
                  <a:cubicBezTo>
                    <a:pt x="2418080" y="130810"/>
                    <a:pt x="2628900" y="242570"/>
                    <a:pt x="2687320" y="560070"/>
                  </a:cubicBezTo>
                  <a:cubicBezTo>
                    <a:pt x="2747010" y="242570"/>
                    <a:pt x="2956560" y="130810"/>
                    <a:pt x="3089910" y="92710"/>
                  </a:cubicBezTo>
                  <a:cubicBezTo>
                    <a:pt x="3404870" y="0"/>
                    <a:pt x="3818890" y="153670"/>
                    <a:pt x="3992880" y="426720"/>
                  </a:cubicBezTo>
                  <a:cubicBezTo>
                    <a:pt x="4065270" y="541020"/>
                    <a:pt x="4147820" y="758190"/>
                    <a:pt x="3985260" y="1033780"/>
                  </a:cubicBezTo>
                  <a:cubicBezTo>
                    <a:pt x="4245610" y="826770"/>
                    <a:pt x="4485640" y="883920"/>
                    <a:pt x="4616450" y="943610"/>
                  </a:cubicBezTo>
                  <a:cubicBezTo>
                    <a:pt x="4919980" y="1083310"/>
                    <a:pt x="5129530" y="1455420"/>
                    <a:pt x="5083810" y="1775460"/>
                  </a:cubicBezTo>
                  <a:cubicBezTo>
                    <a:pt x="5064760" y="1908810"/>
                    <a:pt x="4984750" y="2127250"/>
                    <a:pt x="4676140" y="2231390"/>
                  </a:cubicBezTo>
                  <a:cubicBezTo>
                    <a:pt x="5020310" y="2242820"/>
                    <a:pt x="5171440" y="2447290"/>
                    <a:pt x="5233670" y="2580640"/>
                  </a:cubicBezTo>
                  <a:cubicBezTo>
                    <a:pt x="5373370" y="2879090"/>
                    <a:pt x="5294629" y="3294380"/>
                    <a:pt x="5057140" y="3505200"/>
                  </a:cubicBezTo>
                  <a:cubicBezTo>
                    <a:pt x="4954270" y="3596640"/>
                    <a:pt x="4747260" y="3714750"/>
                    <a:pt x="4434840" y="3591560"/>
                  </a:cubicBezTo>
                  <a:cubicBezTo>
                    <a:pt x="4699000" y="3825240"/>
                    <a:pt x="4686300" y="4080510"/>
                    <a:pt x="4648200" y="4225290"/>
                  </a:cubicBezTo>
                  <a:cubicBezTo>
                    <a:pt x="4565650" y="4544060"/>
                    <a:pt x="4250690" y="4803140"/>
                    <a:pt x="3929379" y="4817110"/>
                  </a:cubicBezTo>
                  <a:cubicBezTo>
                    <a:pt x="3787139" y="4823460"/>
                    <a:pt x="3544570" y="4781550"/>
                    <a:pt x="3375659" y="4480560"/>
                  </a:cubicBezTo>
                  <a:cubicBezTo>
                    <a:pt x="3434079" y="4828540"/>
                    <a:pt x="3266439" y="5017770"/>
                    <a:pt x="3148329" y="5105400"/>
                  </a:cubicBezTo>
                  <a:cubicBezTo>
                    <a:pt x="3021330" y="5199380"/>
                    <a:pt x="2854960" y="5247640"/>
                    <a:pt x="2687320" y="5247640"/>
                  </a:cubicBezTo>
                  <a:close/>
                  <a:moveTo>
                    <a:pt x="2076450" y="4300220"/>
                  </a:moveTo>
                  <a:cubicBezTo>
                    <a:pt x="1917700" y="4752340"/>
                    <a:pt x="2112010" y="4980940"/>
                    <a:pt x="2242820" y="5077460"/>
                  </a:cubicBezTo>
                  <a:cubicBezTo>
                    <a:pt x="2491740" y="5261610"/>
                    <a:pt x="2882900" y="5261610"/>
                    <a:pt x="3131820" y="5077460"/>
                  </a:cubicBezTo>
                  <a:cubicBezTo>
                    <a:pt x="3262630" y="4980940"/>
                    <a:pt x="3458210" y="4751070"/>
                    <a:pt x="3298190" y="4300220"/>
                  </a:cubicBezTo>
                  <a:lnTo>
                    <a:pt x="3328670" y="4290060"/>
                  </a:lnTo>
                  <a:cubicBezTo>
                    <a:pt x="3486150" y="4735830"/>
                    <a:pt x="3774440" y="4791710"/>
                    <a:pt x="3931920" y="4784090"/>
                  </a:cubicBezTo>
                  <a:cubicBezTo>
                    <a:pt x="4234180" y="4771390"/>
                    <a:pt x="4542790" y="4516120"/>
                    <a:pt x="4621530" y="4216400"/>
                  </a:cubicBezTo>
                  <a:cubicBezTo>
                    <a:pt x="4663440" y="4056380"/>
                    <a:pt x="4671060" y="3751580"/>
                    <a:pt x="4265930" y="3503930"/>
                  </a:cubicBezTo>
                  <a:lnTo>
                    <a:pt x="4282440" y="3477260"/>
                  </a:lnTo>
                  <a:cubicBezTo>
                    <a:pt x="4573270" y="3655060"/>
                    <a:pt x="4842510" y="3656330"/>
                    <a:pt x="5039360" y="3481070"/>
                  </a:cubicBezTo>
                  <a:cubicBezTo>
                    <a:pt x="5266690" y="3277870"/>
                    <a:pt x="5341620" y="2880360"/>
                    <a:pt x="5208270" y="2593340"/>
                  </a:cubicBezTo>
                  <a:cubicBezTo>
                    <a:pt x="5138420" y="2444750"/>
                    <a:pt x="4954270" y="2205990"/>
                    <a:pt x="4494529" y="2273300"/>
                  </a:cubicBezTo>
                  <a:lnTo>
                    <a:pt x="4489450" y="2241550"/>
                  </a:lnTo>
                  <a:cubicBezTo>
                    <a:pt x="4817109" y="2193290"/>
                    <a:pt x="5017770" y="2026920"/>
                    <a:pt x="5054600" y="1770380"/>
                  </a:cubicBezTo>
                  <a:cubicBezTo>
                    <a:pt x="5099050" y="1464310"/>
                    <a:pt x="4897120" y="1106170"/>
                    <a:pt x="4605020" y="971550"/>
                  </a:cubicBezTo>
                  <a:cubicBezTo>
                    <a:pt x="4460240" y="905510"/>
                    <a:pt x="4173220" y="843280"/>
                    <a:pt x="3877310" y="1182370"/>
                  </a:cubicBezTo>
                  <a:lnTo>
                    <a:pt x="3853180" y="1162050"/>
                  </a:lnTo>
                  <a:cubicBezTo>
                    <a:pt x="4066540" y="916940"/>
                    <a:pt x="4107180" y="661670"/>
                    <a:pt x="3967480" y="443230"/>
                  </a:cubicBezTo>
                  <a:cubicBezTo>
                    <a:pt x="3799840" y="180340"/>
                    <a:pt x="3402330" y="33020"/>
                    <a:pt x="3100070" y="121920"/>
                  </a:cubicBezTo>
                  <a:cubicBezTo>
                    <a:pt x="2844800" y="196850"/>
                    <a:pt x="2703830" y="416560"/>
                    <a:pt x="2703830" y="742950"/>
                  </a:cubicBezTo>
                  <a:lnTo>
                    <a:pt x="2672080" y="742950"/>
                  </a:lnTo>
                  <a:cubicBezTo>
                    <a:pt x="2672080" y="417830"/>
                    <a:pt x="2531110" y="196850"/>
                    <a:pt x="2275840" y="121920"/>
                  </a:cubicBezTo>
                  <a:cubicBezTo>
                    <a:pt x="1972310" y="33020"/>
                    <a:pt x="1576070" y="180340"/>
                    <a:pt x="1408430" y="441960"/>
                  </a:cubicBezTo>
                  <a:cubicBezTo>
                    <a:pt x="1268730" y="660400"/>
                    <a:pt x="1309370" y="915670"/>
                    <a:pt x="1522730" y="1160780"/>
                  </a:cubicBezTo>
                  <a:lnTo>
                    <a:pt x="1498600" y="1181100"/>
                  </a:lnTo>
                  <a:cubicBezTo>
                    <a:pt x="1202690" y="843280"/>
                    <a:pt x="915670" y="904240"/>
                    <a:pt x="770890" y="970280"/>
                  </a:cubicBezTo>
                  <a:cubicBezTo>
                    <a:pt x="478790" y="1103630"/>
                    <a:pt x="278130" y="1461770"/>
                    <a:pt x="321310" y="1769110"/>
                  </a:cubicBezTo>
                  <a:cubicBezTo>
                    <a:pt x="358140" y="2025650"/>
                    <a:pt x="558800" y="2193290"/>
                    <a:pt x="886460" y="2240280"/>
                  </a:cubicBezTo>
                  <a:lnTo>
                    <a:pt x="881380" y="2272030"/>
                  </a:lnTo>
                  <a:cubicBezTo>
                    <a:pt x="421640" y="2204720"/>
                    <a:pt x="237490" y="2443480"/>
                    <a:pt x="167640" y="2592070"/>
                  </a:cubicBezTo>
                  <a:cubicBezTo>
                    <a:pt x="34290" y="2879090"/>
                    <a:pt x="109220" y="3276600"/>
                    <a:pt x="336550" y="3479800"/>
                  </a:cubicBezTo>
                  <a:cubicBezTo>
                    <a:pt x="533400" y="3655060"/>
                    <a:pt x="802640" y="3655060"/>
                    <a:pt x="1093470" y="3475990"/>
                  </a:cubicBezTo>
                  <a:lnTo>
                    <a:pt x="1109980" y="3502661"/>
                  </a:lnTo>
                  <a:cubicBezTo>
                    <a:pt x="704850" y="3750311"/>
                    <a:pt x="713740" y="4055111"/>
                    <a:pt x="754380" y="4215131"/>
                  </a:cubicBezTo>
                  <a:cubicBezTo>
                    <a:pt x="831850" y="4516121"/>
                    <a:pt x="1141730" y="4770121"/>
                    <a:pt x="1443990" y="4782821"/>
                  </a:cubicBezTo>
                  <a:cubicBezTo>
                    <a:pt x="1601470" y="4789171"/>
                    <a:pt x="1889760" y="4734561"/>
                    <a:pt x="2047240" y="4288791"/>
                  </a:cubicBezTo>
                  <a:lnTo>
                    <a:pt x="2076450" y="4300220"/>
                  </a:lnTo>
                  <a:close/>
                </a:path>
              </a:pathLst>
            </a:custGeom>
            <a:grpFill/>
          </p:spPr>
          <p:txBody>
            <a:bodyPr/>
            <a:lstStyle/>
            <a:p>
              <a:endParaRPr lang="vi-VN"/>
            </a:p>
          </p:txBody>
        </p:sp>
      </p:grpSp>
      <p:grpSp>
        <p:nvGrpSpPr>
          <p:cNvPr id="5" name="Group 5"/>
          <p:cNvGrpSpPr>
            <a:grpSpLocks noChangeAspect="1"/>
          </p:cNvGrpSpPr>
          <p:nvPr/>
        </p:nvGrpSpPr>
        <p:grpSpPr>
          <a:xfrm rot="-439456">
            <a:off x="540061" y="4234319"/>
            <a:ext cx="3897056" cy="2355501"/>
            <a:chOff x="0" y="0"/>
            <a:chExt cx="8312150" cy="5024120"/>
          </a:xfrm>
          <a:blipFill>
            <a:blip r:embed="rId3"/>
            <a:stretch>
              <a:fillRect/>
            </a:stretch>
          </a:blipFill>
        </p:grpSpPr>
        <p:sp>
          <p:nvSpPr>
            <p:cNvPr id="6" name="Freeform 6"/>
            <p:cNvSpPr/>
            <p:nvPr/>
          </p:nvSpPr>
          <p:spPr>
            <a:xfrm>
              <a:off x="16510" y="15240"/>
              <a:ext cx="8279130" cy="4992370"/>
            </a:xfrm>
            <a:custGeom>
              <a:avLst/>
              <a:gdLst/>
              <a:ahLst/>
              <a:cxnLst/>
              <a:rect l="l" t="t" r="r" b="b"/>
              <a:pathLst>
                <a:path w="8279130" h="4992370">
                  <a:moveTo>
                    <a:pt x="7100570" y="0"/>
                  </a:moveTo>
                  <a:lnTo>
                    <a:pt x="7100570" y="0"/>
                  </a:lnTo>
                  <a:cubicBezTo>
                    <a:pt x="6687820" y="0"/>
                    <a:pt x="6323330" y="278130"/>
                    <a:pt x="6113780" y="645160"/>
                  </a:cubicBezTo>
                  <a:cubicBezTo>
                    <a:pt x="5902960" y="279400"/>
                    <a:pt x="5539740" y="0"/>
                    <a:pt x="5126990" y="0"/>
                  </a:cubicBezTo>
                  <a:lnTo>
                    <a:pt x="5126990" y="0"/>
                  </a:lnTo>
                  <a:cubicBezTo>
                    <a:pt x="4714240" y="0"/>
                    <a:pt x="4349750" y="278130"/>
                    <a:pt x="4140200" y="645160"/>
                  </a:cubicBezTo>
                  <a:cubicBezTo>
                    <a:pt x="3929380" y="278130"/>
                    <a:pt x="3566160" y="0"/>
                    <a:pt x="3153410" y="0"/>
                  </a:cubicBezTo>
                  <a:lnTo>
                    <a:pt x="3153410" y="0"/>
                  </a:lnTo>
                  <a:cubicBezTo>
                    <a:pt x="2740660" y="0"/>
                    <a:pt x="2376170" y="278130"/>
                    <a:pt x="2166620" y="645160"/>
                  </a:cubicBezTo>
                  <a:cubicBezTo>
                    <a:pt x="1954530" y="279400"/>
                    <a:pt x="1591310" y="0"/>
                    <a:pt x="1178560" y="0"/>
                  </a:cubicBezTo>
                  <a:lnTo>
                    <a:pt x="1178560" y="0"/>
                  </a:lnTo>
                  <a:cubicBezTo>
                    <a:pt x="405130" y="0"/>
                    <a:pt x="0" y="772160"/>
                    <a:pt x="0" y="1413510"/>
                  </a:cubicBezTo>
                  <a:lnTo>
                    <a:pt x="0" y="1365250"/>
                  </a:lnTo>
                  <a:lnTo>
                    <a:pt x="0" y="1526540"/>
                  </a:lnTo>
                  <a:lnTo>
                    <a:pt x="0" y="3586480"/>
                  </a:lnTo>
                  <a:cubicBezTo>
                    <a:pt x="0" y="4229100"/>
                    <a:pt x="406400" y="4992370"/>
                    <a:pt x="1178560" y="4992370"/>
                  </a:cubicBezTo>
                  <a:lnTo>
                    <a:pt x="1178560" y="4992370"/>
                  </a:lnTo>
                  <a:cubicBezTo>
                    <a:pt x="1591310" y="4992370"/>
                    <a:pt x="1955800" y="4718050"/>
                    <a:pt x="2165350" y="4352290"/>
                  </a:cubicBezTo>
                  <a:cubicBezTo>
                    <a:pt x="2376170" y="4716780"/>
                    <a:pt x="2739390" y="4992370"/>
                    <a:pt x="3152140" y="4992370"/>
                  </a:cubicBezTo>
                  <a:lnTo>
                    <a:pt x="3152140" y="4992370"/>
                  </a:lnTo>
                  <a:cubicBezTo>
                    <a:pt x="3564890" y="4992370"/>
                    <a:pt x="3929380" y="4718050"/>
                    <a:pt x="4138930" y="4352290"/>
                  </a:cubicBezTo>
                  <a:cubicBezTo>
                    <a:pt x="4349750" y="4716780"/>
                    <a:pt x="4712970" y="4992370"/>
                    <a:pt x="5125720" y="4992370"/>
                  </a:cubicBezTo>
                  <a:lnTo>
                    <a:pt x="5125720" y="4992370"/>
                  </a:lnTo>
                  <a:cubicBezTo>
                    <a:pt x="5538470" y="4992370"/>
                    <a:pt x="5902960" y="4718050"/>
                    <a:pt x="6112510" y="4352290"/>
                  </a:cubicBezTo>
                  <a:cubicBezTo>
                    <a:pt x="6323331" y="4716780"/>
                    <a:pt x="6686551" y="4992370"/>
                    <a:pt x="7099301" y="4992370"/>
                  </a:cubicBezTo>
                  <a:lnTo>
                    <a:pt x="7099301" y="4992370"/>
                  </a:lnTo>
                  <a:cubicBezTo>
                    <a:pt x="7861301" y="4992370"/>
                    <a:pt x="8277860" y="4229100"/>
                    <a:pt x="8277860" y="3586480"/>
                  </a:cubicBezTo>
                  <a:lnTo>
                    <a:pt x="8277860" y="3473450"/>
                  </a:lnTo>
                  <a:lnTo>
                    <a:pt x="8277860" y="3473450"/>
                  </a:lnTo>
                  <a:lnTo>
                    <a:pt x="8277860" y="1413510"/>
                  </a:lnTo>
                  <a:cubicBezTo>
                    <a:pt x="8279130" y="772160"/>
                    <a:pt x="7863840" y="0"/>
                    <a:pt x="7100570" y="0"/>
                  </a:cubicBezTo>
                  <a:close/>
                </a:path>
              </a:pathLst>
            </a:custGeom>
            <a:grpFill/>
          </p:spPr>
          <p:txBody>
            <a:bodyPr/>
            <a:lstStyle/>
            <a:p>
              <a:endParaRPr lang="vi-VN"/>
            </a:p>
          </p:txBody>
        </p:sp>
        <p:sp>
          <p:nvSpPr>
            <p:cNvPr id="7" name="Freeform 7"/>
            <p:cNvSpPr/>
            <p:nvPr/>
          </p:nvSpPr>
          <p:spPr>
            <a:xfrm>
              <a:off x="0" y="0"/>
              <a:ext cx="8310880" cy="5024120"/>
            </a:xfrm>
            <a:custGeom>
              <a:avLst/>
              <a:gdLst/>
              <a:ahLst/>
              <a:cxnLst/>
              <a:rect l="l" t="t" r="r" b="b"/>
              <a:pathLst>
                <a:path w="8310880" h="5024120">
                  <a:moveTo>
                    <a:pt x="7117080" y="5024120"/>
                  </a:moveTo>
                  <a:cubicBezTo>
                    <a:pt x="6737350" y="5024120"/>
                    <a:pt x="6361430" y="4785360"/>
                    <a:pt x="6130290" y="4399280"/>
                  </a:cubicBezTo>
                  <a:cubicBezTo>
                    <a:pt x="5899150" y="4785360"/>
                    <a:pt x="5521960" y="5024120"/>
                    <a:pt x="5143500" y="5024120"/>
                  </a:cubicBezTo>
                  <a:cubicBezTo>
                    <a:pt x="4765040" y="5024120"/>
                    <a:pt x="4387850" y="4785360"/>
                    <a:pt x="4156710" y="4399280"/>
                  </a:cubicBezTo>
                  <a:cubicBezTo>
                    <a:pt x="3925570" y="4785360"/>
                    <a:pt x="3548380" y="5024120"/>
                    <a:pt x="3169920" y="5024120"/>
                  </a:cubicBezTo>
                  <a:cubicBezTo>
                    <a:pt x="2791460" y="5024120"/>
                    <a:pt x="2414270" y="4785360"/>
                    <a:pt x="2183130" y="4399280"/>
                  </a:cubicBezTo>
                  <a:cubicBezTo>
                    <a:pt x="1951990" y="4785360"/>
                    <a:pt x="1574800" y="5024120"/>
                    <a:pt x="1196340" y="5024120"/>
                  </a:cubicBezTo>
                  <a:cubicBezTo>
                    <a:pt x="741680" y="5024120"/>
                    <a:pt x="461010" y="4768850"/>
                    <a:pt x="304800" y="4555490"/>
                  </a:cubicBezTo>
                  <a:cubicBezTo>
                    <a:pt x="110490" y="4292600"/>
                    <a:pt x="0" y="3944620"/>
                    <a:pt x="0" y="3601720"/>
                  </a:cubicBezTo>
                  <a:lnTo>
                    <a:pt x="0" y="1380490"/>
                  </a:lnTo>
                  <a:lnTo>
                    <a:pt x="1270" y="1380490"/>
                  </a:lnTo>
                  <a:cubicBezTo>
                    <a:pt x="10160" y="1054100"/>
                    <a:pt x="119380" y="725170"/>
                    <a:pt x="302260" y="472440"/>
                  </a:cubicBezTo>
                  <a:cubicBezTo>
                    <a:pt x="458470" y="256540"/>
                    <a:pt x="740410" y="0"/>
                    <a:pt x="1195070" y="0"/>
                  </a:cubicBezTo>
                  <a:lnTo>
                    <a:pt x="1195070" y="0"/>
                  </a:lnTo>
                  <a:cubicBezTo>
                    <a:pt x="1573530" y="0"/>
                    <a:pt x="1949450" y="241300"/>
                    <a:pt x="2181860" y="629920"/>
                  </a:cubicBezTo>
                  <a:cubicBezTo>
                    <a:pt x="2414270" y="241300"/>
                    <a:pt x="2790190" y="0"/>
                    <a:pt x="3168650" y="0"/>
                  </a:cubicBezTo>
                  <a:cubicBezTo>
                    <a:pt x="3547110" y="0"/>
                    <a:pt x="3923030" y="241300"/>
                    <a:pt x="4155440" y="629920"/>
                  </a:cubicBezTo>
                  <a:cubicBezTo>
                    <a:pt x="4387850" y="241300"/>
                    <a:pt x="4763770" y="0"/>
                    <a:pt x="5143500" y="0"/>
                  </a:cubicBezTo>
                  <a:cubicBezTo>
                    <a:pt x="5523230" y="0"/>
                    <a:pt x="5897880" y="241300"/>
                    <a:pt x="6130290" y="629920"/>
                  </a:cubicBezTo>
                  <a:cubicBezTo>
                    <a:pt x="6362700" y="241300"/>
                    <a:pt x="6738620" y="0"/>
                    <a:pt x="7117080" y="0"/>
                  </a:cubicBezTo>
                  <a:cubicBezTo>
                    <a:pt x="7565390" y="0"/>
                    <a:pt x="7847330" y="256540"/>
                    <a:pt x="8004811" y="472440"/>
                  </a:cubicBezTo>
                  <a:cubicBezTo>
                    <a:pt x="8196580" y="735330"/>
                    <a:pt x="8310880" y="1093470"/>
                    <a:pt x="8310880" y="1428750"/>
                  </a:cubicBezTo>
                  <a:lnTo>
                    <a:pt x="8310880" y="3601720"/>
                  </a:lnTo>
                  <a:cubicBezTo>
                    <a:pt x="8310880" y="3942080"/>
                    <a:pt x="8199120" y="4290060"/>
                    <a:pt x="8004811" y="4554220"/>
                  </a:cubicBezTo>
                  <a:cubicBezTo>
                    <a:pt x="7848600" y="4768850"/>
                    <a:pt x="7566660" y="5024120"/>
                    <a:pt x="7117080" y="5024120"/>
                  </a:cubicBezTo>
                  <a:close/>
                  <a:moveTo>
                    <a:pt x="6130290" y="4335780"/>
                  </a:moveTo>
                  <a:lnTo>
                    <a:pt x="6144260" y="4359910"/>
                  </a:lnTo>
                  <a:cubicBezTo>
                    <a:pt x="6369050" y="4749800"/>
                    <a:pt x="6742430" y="4992370"/>
                    <a:pt x="7117080" y="4992370"/>
                  </a:cubicBezTo>
                  <a:cubicBezTo>
                    <a:pt x="7552690" y="4992370"/>
                    <a:pt x="7827011" y="4744720"/>
                    <a:pt x="7979411" y="4536440"/>
                  </a:cubicBezTo>
                  <a:cubicBezTo>
                    <a:pt x="8169911" y="4277360"/>
                    <a:pt x="8280401" y="3937000"/>
                    <a:pt x="8280401" y="3602990"/>
                  </a:cubicBezTo>
                  <a:lnTo>
                    <a:pt x="8280401" y="1428750"/>
                  </a:lnTo>
                  <a:cubicBezTo>
                    <a:pt x="8280401" y="1098550"/>
                    <a:pt x="8168641" y="748030"/>
                    <a:pt x="7979411" y="490220"/>
                  </a:cubicBezTo>
                  <a:cubicBezTo>
                    <a:pt x="7825741" y="280670"/>
                    <a:pt x="7552691" y="30480"/>
                    <a:pt x="7117080" y="30480"/>
                  </a:cubicBezTo>
                  <a:lnTo>
                    <a:pt x="7117080" y="30480"/>
                  </a:lnTo>
                  <a:cubicBezTo>
                    <a:pt x="6742430" y="30480"/>
                    <a:pt x="6369050" y="274320"/>
                    <a:pt x="6144260" y="668020"/>
                  </a:cubicBezTo>
                  <a:lnTo>
                    <a:pt x="6130290" y="692150"/>
                  </a:lnTo>
                  <a:lnTo>
                    <a:pt x="6116320" y="668020"/>
                  </a:lnTo>
                  <a:cubicBezTo>
                    <a:pt x="5891530" y="274320"/>
                    <a:pt x="5518150" y="30480"/>
                    <a:pt x="5143500" y="30480"/>
                  </a:cubicBezTo>
                  <a:cubicBezTo>
                    <a:pt x="4768850" y="30480"/>
                    <a:pt x="4395470" y="274320"/>
                    <a:pt x="4170680" y="668020"/>
                  </a:cubicBezTo>
                  <a:lnTo>
                    <a:pt x="4156710" y="692150"/>
                  </a:lnTo>
                  <a:lnTo>
                    <a:pt x="4142740" y="668020"/>
                  </a:lnTo>
                  <a:cubicBezTo>
                    <a:pt x="3917950" y="274320"/>
                    <a:pt x="3544570" y="30480"/>
                    <a:pt x="3169920" y="30480"/>
                  </a:cubicBezTo>
                  <a:cubicBezTo>
                    <a:pt x="2795270" y="30480"/>
                    <a:pt x="2421890" y="274320"/>
                    <a:pt x="2197100" y="668020"/>
                  </a:cubicBezTo>
                  <a:lnTo>
                    <a:pt x="2183130" y="692150"/>
                  </a:lnTo>
                  <a:lnTo>
                    <a:pt x="2169160" y="668020"/>
                  </a:lnTo>
                  <a:cubicBezTo>
                    <a:pt x="1943100" y="275590"/>
                    <a:pt x="1569720" y="31750"/>
                    <a:pt x="1195070" y="31750"/>
                  </a:cubicBezTo>
                  <a:cubicBezTo>
                    <a:pt x="754380" y="31750"/>
                    <a:pt x="481330" y="281940"/>
                    <a:pt x="328930" y="491490"/>
                  </a:cubicBezTo>
                  <a:cubicBezTo>
                    <a:pt x="139700" y="750570"/>
                    <a:pt x="31750" y="1093470"/>
                    <a:pt x="31750" y="1428750"/>
                  </a:cubicBezTo>
                  <a:lnTo>
                    <a:pt x="31750" y="3601720"/>
                  </a:lnTo>
                  <a:cubicBezTo>
                    <a:pt x="31750" y="3937000"/>
                    <a:pt x="139700" y="4277360"/>
                    <a:pt x="327660" y="4535170"/>
                  </a:cubicBezTo>
                  <a:cubicBezTo>
                    <a:pt x="480060" y="4743450"/>
                    <a:pt x="753110" y="4991100"/>
                    <a:pt x="1193800" y="4991100"/>
                  </a:cubicBezTo>
                  <a:cubicBezTo>
                    <a:pt x="1569720" y="4991100"/>
                    <a:pt x="1941830" y="4748530"/>
                    <a:pt x="2166620" y="4358640"/>
                  </a:cubicBezTo>
                  <a:lnTo>
                    <a:pt x="2180590" y="4334510"/>
                  </a:lnTo>
                  <a:lnTo>
                    <a:pt x="2194560" y="4358640"/>
                  </a:lnTo>
                  <a:cubicBezTo>
                    <a:pt x="2419350" y="4748530"/>
                    <a:pt x="2792730" y="4991100"/>
                    <a:pt x="3167380" y="4991100"/>
                  </a:cubicBezTo>
                  <a:cubicBezTo>
                    <a:pt x="3542030" y="4991100"/>
                    <a:pt x="3915410" y="4748530"/>
                    <a:pt x="4140200" y="4358640"/>
                  </a:cubicBezTo>
                  <a:lnTo>
                    <a:pt x="4154170" y="4334510"/>
                  </a:lnTo>
                  <a:lnTo>
                    <a:pt x="4168141" y="4358640"/>
                  </a:lnTo>
                  <a:cubicBezTo>
                    <a:pt x="4392931" y="4748530"/>
                    <a:pt x="4766311" y="4991100"/>
                    <a:pt x="5140961" y="4991100"/>
                  </a:cubicBezTo>
                  <a:cubicBezTo>
                    <a:pt x="5515611" y="4991100"/>
                    <a:pt x="5888991" y="4748530"/>
                    <a:pt x="6113781" y="4358640"/>
                  </a:cubicBezTo>
                  <a:lnTo>
                    <a:pt x="6130290" y="4335780"/>
                  </a:lnTo>
                  <a:close/>
                </a:path>
              </a:pathLst>
            </a:custGeom>
            <a:grpFill/>
          </p:spPr>
          <p:txBody>
            <a:bodyPr/>
            <a:lstStyle/>
            <a:p>
              <a:endParaRPr lang="vi-VN"/>
            </a:p>
          </p:txBody>
        </p:sp>
      </p:grpSp>
      <p:grpSp>
        <p:nvGrpSpPr>
          <p:cNvPr id="8" name="Group 8"/>
          <p:cNvGrpSpPr>
            <a:grpSpLocks noChangeAspect="1"/>
          </p:cNvGrpSpPr>
          <p:nvPr/>
        </p:nvGrpSpPr>
        <p:grpSpPr>
          <a:xfrm rot="600646">
            <a:off x="8771635" y="3649837"/>
            <a:ext cx="2682919" cy="3255300"/>
            <a:chOff x="0" y="0"/>
            <a:chExt cx="5292090" cy="6421120"/>
          </a:xfrm>
          <a:blipFill>
            <a:blip r:embed="rId4"/>
            <a:stretch>
              <a:fillRect/>
            </a:stretch>
          </a:blipFill>
        </p:grpSpPr>
        <p:sp>
          <p:nvSpPr>
            <p:cNvPr id="9" name="Freeform 9"/>
            <p:cNvSpPr/>
            <p:nvPr/>
          </p:nvSpPr>
          <p:spPr>
            <a:xfrm>
              <a:off x="16510" y="16510"/>
              <a:ext cx="5260340" cy="6388100"/>
            </a:xfrm>
            <a:custGeom>
              <a:avLst/>
              <a:gdLst/>
              <a:ahLst/>
              <a:cxnLst/>
              <a:rect l="l" t="t" r="r" b="b"/>
              <a:pathLst>
                <a:path w="5260340" h="6388100">
                  <a:moveTo>
                    <a:pt x="4897120" y="684530"/>
                  </a:moveTo>
                  <a:lnTo>
                    <a:pt x="4264660" y="684530"/>
                  </a:lnTo>
                  <a:cubicBezTo>
                    <a:pt x="3848100" y="261620"/>
                    <a:pt x="3268980" y="0"/>
                    <a:pt x="2628900" y="0"/>
                  </a:cubicBezTo>
                  <a:lnTo>
                    <a:pt x="2628900" y="0"/>
                  </a:lnTo>
                  <a:cubicBezTo>
                    <a:pt x="1988820" y="0"/>
                    <a:pt x="1409700" y="261620"/>
                    <a:pt x="993140" y="684530"/>
                  </a:cubicBezTo>
                  <a:lnTo>
                    <a:pt x="361950" y="684530"/>
                  </a:lnTo>
                  <a:cubicBezTo>
                    <a:pt x="161290" y="684530"/>
                    <a:pt x="0" y="845820"/>
                    <a:pt x="0" y="1046480"/>
                  </a:cubicBezTo>
                  <a:lnTo>
                    <a:pt x="0" y="5341620"/>
                  </a:lnTo>
                  <a:cubicBezTo>
                    <a:pt x="0" y="5541010"/>
                    <a:pt x="162560" y="5703570"/>
                    <a:pt x="361950" y="5703570"/>
                  </a:cubicBezTo>
                  <a:lnTo>
                    <a:pt x="994410" y="5703570"/>
                  </a:lnTo>
                  <a:cubicBezTo>
                    <a:pt x="1410970" y="6126480"/>
                    <a:pt x="1990090" y="6388100"/>
                    <a:pt x="2630170" y="6388100"/>
                  </a:cubicBezTo>
                  <a:lnTo>
                    <a:pt x="2630170" y="6388100"/>
                  </a:lnTo>
                  <a:cubicBezTo>
                    <a:pt x="3270250" y="6388100"/>
                    <a:pt x="3849370" y="6126480"/>
                    <a:pt x="4265930" y="5703570"/>
                  </a:cubicBezTo>
                  <a:lnTo>
                    <a:pt x="4898390" y="5703570"/>
                  </a:lnTo>
                  <a:cubicBezTo>
                    <a:pt x="5097780" y="5703570"/>
                    <a:pt x="5260340" y="5541010"/>
                    <a:pt x="5260340" y="5341620"/>
                  </a:cubicBezTo>
                  <a:lnTo>
                    <a:pt x="5260340" y="1046480"/>
                  </a:lnTo>
                  <a:cubicBezTo>
                    <a:pt x="5259070" y="845820"/>
                    <a:pt x="5097780" y="684530"/>
                    <a:pt x="4897120" y="684530"/>
                  </a:cubicBezTo>
                  <a:close/>
                </a:path>
              </a:pathLst>
            </a:custGeom>
            <a:grpFill/>
          </p:spPr>
          <p:txBody>
            <a:bodyPr/>
            <a:lstStyle/>
            <a:p>
              <a:endParaRPr lang="vi-VN"/>
            </a:p>
          </p:txBody>
        </p:sp>
        <p:sp>
          <p:nvSpPr>
            <p:cNvPr id="10" name="Freeform 10"/>
            <p:cNvSpPr/>
            <p:nvPr/>
          </p:nvSpPr>
          <p:spPr>
            <a:xfrm>
              <a:off x="0" y="0"/>
              <a:ext cx="5292090" cy="6421120"/>
            </a:xfrm>
            <a:custGeom>
              <a:avLst/>
              <a:gdLst/>
              <a:ahLst/>
              <a:cxnLst/>
              <a:rect l="l" t="t" r="r" b="b"/>
              <a:pathLst>
                <a:path w="5292090" h="6421120">
                  <a:moveTo>
                    <a:pt x="2645410" y="6421120"/>
                  </a:moveTo>
                  <a:cubicBezTo>
                    <a:pt x="2024380" y="6421120"/>
                    <a:pt x="1441450" y="6178550"/>
                    <a:pt x="1003300" y="5736590"/>
                  </a:cubicBezTo>
                  <a:lnTo>
                    <a:pt x="378460" y="5736590"/>
                  </a:lnTo>
                  <a:cubicBezTo>
                    <a:pt x="168910" y="5735320"/>
                    <a:pt x="0" y="5566410"/>
                    <a:pt x="0" y="5358130"/>
                  </a:cubicBezTo>
                  <a:lnTo>
                    <a:pt x="0" y="1062990"/>
                  </a:lnTo>
                  <a:cubicBezTo>
                    <a:pt x="0" y="854710"/>
                    <a:pt x="168910" y="684530"/>
                    <a:pt x="378460" y="684530"/>
                  </a:cubicBezTo>
                  <a:lnTo>
                    <a:pt x="1004570" y="684530"/>
                  </a:lnTo>
                  <a:cubicBezTo>
                    <a:pt x="1441450" y="242570"/>
                    <a:pt x="2024380" y="0"/>
                    <a:pt x="2645410" y="0"/>
                  </a:cubicBezTo>
                  <a:cubicBezTo>
                    <a:pt x="3266440" y="0"/>
                    <a:pt x="3849370" y="242570"/>
                    <a:pt x="4287520" y="684530"/>
                  </a:cubicBezTo>
                  <a:lnTo>
                    <a:pt x="4913630" y="684530"/>
                  </a:lnTo>
                  <a:cubicBezTo>
                    <a:pt x="5121910" y="684530"/>
                    <a:pt x="5292090" y="853440"/>
                    <a:pt x="5292090" y="1062990"/>
                  </a:cubicBezTo>
                  <a:lnTo>
                    <a:pt x="5292090" y="5358130"/>
                  </a:lnTo>
                  <a:cubicBezTo>
                    <a:pt x="5292090" y="5566410"/>
                    <a:pt x="5123180" y="5736590"/>
                    <a:pt x="4913630" y="5736590"/>
                  </a:cubicBezTo>
                  <a:lnTo>
                    <a:pt x="4287520" y="5736590"/>
                  </a:lnTo>
                  <a:cubicBezTo>
                    <a:pt x="3850640" y="6177280"/>
                    <a:pt x="3267710" y="6421120"/>
                    <a:pt x="2645410" y="6421120"/>
                  </a:cubicBezTo>
                  <a:close/>
                  <a:moveTo>
                    <a:pt x="378460" y="716280"/>
                  </a:moveTo>
                  <a:cubicBezTo>
                    <a:pt x="187960" y="716280"/>
                    <a:pt x="33020" y="871220"/>
                    <a:pt x="33020" y="1061720"/>
                  </a:cubicBezTo>
                  <a:lnTo>
                    <a:pt x="33020" y="5356860"/>
                  </a:lnTo>
                  <a:cubicBezTo>
                    <a:pt x="33020" y="5547360"/>
                    <a:pt x="187960" y="5702300"/>
                    <a:pt x="378460" y="5702300"/>
                  </a:cubicBezTo>
                  <a:lnTo>
                    <a:pt x="1018540" y="5702300"/>
                  </a:lnTo>
                  <a:lnTo>
                    <a:pt x="1023620" y="5707380"/>
                  </a:lnTo>
                  <a:cubicBezTo>
                    <a:pt x="1455420" y="6145530"/>
                    <a:pt x="2032000" y="6388100"/>
                    <a:pt x="2647950" y="6388100"/>
                  </a:cubicBezTo>
                  <a:cubicBezTo>
                    <a:pt x="3262630" y="6388100"/>
                    <a:pt x="3840480" y="6146800"/>
                    <a:pt x="4272280" y="5707380"/>
                  </a:cubicBezTo>
                  <a:lnTo>
                    <a:pt x="4277360" y="5702300"/>
                  </a:lnTo>
                  <a:lnTo>
                    <a:pt x="4917440" y="5702300"/>
                  </a:lnTo>
                  <a:cubicBezTo>
                    <a:pt x="5107940" y="5702300"/>
                    <a:pt x="5262880" y="5547360"/>
                    <a:pt x="5262880" y="5356860"/>
                  </a:cubicBezTo>
                  <a:lnTo>
                    <a:pt x="5262880" y="1062990"/>
                  </a:lnTo>
                  <a:cubicBezTo>
                    <a:pt x="5262880" y="872490"/>
                    <a:pt x="5107940" y="717550"/>
                    <a:pt x="4917440" y="717550"/>
                  </a:cubicBezTo>
                  <a:lnTo>
                    <a:pt x="4277360" y="717550"/>
                  </a:lnTo>
                  <a:lnTo>
                    <a:pt x="4272280" y="712470"/>
                  </a:lnTo>
                  <a:cubicBezTo>
                    <a:pt x="3840480" y="274320"/>
                    <a:pt x="3263900" y="31750"/>
                    <a:pt x="2647950" y="31750"/>
                  </a:cubicBezTo>
                  <a:cubicBezTo>
                    <a:pt x="2033270" y="31750"/>
                    <a:pt x="1455420" y="273050"/>
                    <a:pt x="1023620" y="712470"/>
                  </a:cubicBezTo>
                  <a:lnTo>
                    <a:pt x="1018540" y="717550"/>
                  </a:lnTo>
                  <a:lnTo>
                    <a:pt x="378460" y="716280"/>
                  </a:lnTo>
                  <a:lnTo>
                    <a:pt x="378460" y="716280"/>
                  </a:lnTo>
                  <a:close/>
                </a:path>
              </a:pathLst>
            </a:custGeom>
            <a:grpFill/>
          </p:spPr>
          <p:txBody>
            <a:bodyPr/>
            <a:lstStyle/>
            <a:p>
              <a:endParaRPr lang="vi-VN"/>
            </a:p>
          </p:txBody>
        </p:sp>
      </p:grpSp>
      <p:grpSp>
        <p:nvGrpSpPr>
          <p:cNvPr id="11" name="Group 11"/>
          <p:cNvGrpSpPr>
            <a:grpSpLocks noChangeAspect="1"/>
          </p:cNvGrpSpPr>
          <p:nvPr/>
        </p:nvGrpSpPr>
        <p:grpSpPr>
          <a:xfrm rot="-231753">
            <a:off x="621320" y="812236"/>
            <a:ext cx="2523215" cy="2612581"/>
            <a:chOff x="0" y="0"/>
            <a:chExt cx="4733290" cy="4900930"/>
          </a:xfrm>
          <a:blipFill>
            <a:blip r:embed="rId5"/>
            <a:stretch>
              <a:fillRect/>
            </a:stretch>
          </a:blipFill>
        </p:grpSpPr>
        <p:sp>
          <p:nvSpPr>
            <p:cNvPr id="12" name="Freeform 12"/>
            <p:cNvSpPr/>
            <p:nvPr/>
          </p:nvSpPr>
          <p:spPr>
            <a:xfrm>
              <a:off x="15240" y="16510"/>
              <a:ext cx="4702810" cy="4869180"/>
            </a:xfrm>
            <a:custGeom>
              <a:avLst/>
              <a:gdLst/>
              <a:ahLst/>
              <a:cxnLst/>
              <a:rect l="l" t="t" r="r" b="b"/>
              <a:pathLst>
                <a:path w="4702810" h="4869180">
                  <a:moveTo>
                    <a:pt x="0" y="4037330"/>
                  </a:moveTo>
                  <a:lnTo>
                    <a:pt x="0" y="2350770"/>
                  </a:lnTo>
                  <a:cubicBezTo>
                    <a:pt x="0" y="1051560"/>
                    <a:pt x="1052830" y="0"/>
                    <a:pt x="2352040" y="0"/>
                  </a:cubicBezTo>
                  <a:lnTo>
                    <a:pt x="2352040" y="0"/>
                  </a:lnTo>
                  <a:cubicBezTo>
                    <a:pt x="3649980" y="0"/>
                    <a:pt x="4702810" y="1052830"/>
                    <a:pt x="4702810" y="2350770"/>
                  </a:cubicBezTo>
                  <a:lnTo>
                    <a:pt x="4702810" y="4008120"/>
                  </a:lnTo>
                  <a:cubicBezTo>
                    <a:pt x="4702810" y="4455160"/>
                    <a:pt x="4349750" y="4820920"/>
                    <a:pt x="3903980" y="4838700"/>
                  </a:cubicBezTo>
                  <a:cubicBezTo>
                    <a:pt x="3489960" y="4855210"/>
                    <a:pt x="2946400" y="4869180"/>
                    <a:pt x="2352040" y="4869180"/>
                  </a:cubicBezTo>
                  <a:lnTo>
                    <a:pt x="2352040" y="4869180"/>
                  </a:lnTo>
                  <a:lnTo>
                    <a:pt x="831850" y="4869180"/>
                  </a:lnTo>
                  <a:cubicBezTo>
                    <a:pt x="372110" y="4867910"/>
                    <a:pt x="0" y="4495800"/>
                    <a:pt x="0" y="4037330"/>
                  </a:cubicBezTo>
                  <a:close/>
                </a:path>
              </a:pathLst>
            </a:custGeom>
            <a:grpFill/>
          </p:spPr>
          <p:txBody>
            <a:bodyPr/>
            <a:lstStyle/>
            <a:p>
              <a:endParaRPr lang="vi-VN"/>
            </a:p>
          </p:txBody>
        </p:sp>
        <p:sp>
          <p:nvSpPr>
            <p:cNvPr id="13" name="Freeform 13"/>
            <p:cNvSpPr/>
            <p:nvPr/>
          </p:nvSpPr>
          <p:spPr>
            <a:xfrm>
              <a:off x="0" y="0"/>
              <a:ext cx="4734560" cy="4900930"/>
            </a:xfrm>
            <a:custGeom>
              <a:avLst/>
              <a:gdLst/>
              <a:ahLst/>
              <a:cxnLst/>
              <a:rect l="l" t="t" r="r" b="b"/>
              <a:pathLst>
                <a:path w="4734560" h="4900930">
                  <a:moveTo>
                    <a:pt x="2367280" y="4900930"/>
                  </a:moveTo>
                  <a:lnTo>
                    <a:pt x="847090" y="4900930"/>
                  </a:lnTo>
                  <a:cubicBezTo>
                    <a:pt x="379730" y="4900930"/>
                    <a:pt x="0" y="4521200"/>
                    <a:pt x="0" y="4053840"/>
                  </a:cubicBezTo>
                  <a:lnTo>
                    <a:pt x="0" y="2367280"/>
                  </a:lnTo>
                  <a:cubicBezTo>
                    <a:pt x="0" y="1061720"/>
                    <a:pt x="1061720" y="0"/>
                    <a:pt x="2367280" y="0"/>
                  </a:cubicBezTo>
                  <a:cubicBezTo>
                    <a:pt x="3672840" y="0"/>
                    <a:pt x="4734560" y="1061720"/>
                    <a:pt x="4734560" y="2367280"/>
                  </a:cubicBezTo>
                  <a:lnTo>
                    <a:pt x="4734560" y="4024630"/>
                  </a:lnTo>
                  <a:cubicBezTo>
                    <a:pt x="4734560" y="4481830"/>
                    <a:pt x="4376420" y="4852670"/>
                    <a:pt x="3920490" y="4870450"/>
                  </a:cubicBezTo>
                  <a:cubicBezTo>
                    <a:pt x="3390900" y="4890770"/>
                    <a:pt x="2868930" y="4900930"/>
                    <a:pt x="2367280" y="4900930"/>
                  </a:cubicBezTo>
                  <a:close/>
                  <a:moveTo>
                    <a:pt x="2367280" y="31750"/>
                  </a:moveTo>
                  <a:cubicBezTo>
                    <a:pt x="1079500" y="31750"/>
                    <a:pt x="31750" y="1079500"/>
                    <a:pt x="31750" y="2367280"/>
                  </a:cubicBezTo>
                  <a:lnTo>
                    <a:pt x="31750" y="4053840"/>
                  </a:lnTo>
                  <a:cubicBezTo>
                    <a:pt x="31750" y="4503420"/>
                    <a:pt x="397510" y="4869180"/>
                    <a:pt x="847090" y="4869180"/>
                  </a:cubicBezTo>
                  <a:lnTo>
                    <a:pt x="2367280" y="4869180"/>
                  </a:lnTo>
                  <a:cubicBezTo>
                    <a:pt x="2868930" y="4869180"/>
                    <a:pt x="3390900" y="4859020"/>
                    <a:pt x="3917950" y="4838700"/>
                  </a:cubicBezTo>
                  <a:cubicBezTo>
                    <a:pt x="4357370" y="4822191"/>
                    <a:pt x="4701540" y="4464050"/>
                    <a:pt x="4701540" y="4024630"/>
                  </a:cubicBezTo>
                  <a:lnTo>
                    <a:pt x="4701540" y="2367280"/>
                  </a:lnTo>
                  <a:cubicBezTo>
                    <a:pt x="4701540" y="1079500"/>
                    <a:pt x="3653790" y="31750"/>
                    <a:pt x="2367280" y="31750"/>
                  </a:cubicBezTo>
                  <a:close/>
                </a:path>
              </a:pathLst>
            </a:custGeom>
            <a:grpFill/>
          </p:spPr>
          <p:txBody>
            <a:bodyPr/>
            <a:lstStyle/>
            <a:p>
              <a:endParaRPr lang="vi-VN"/>
            </a:p>
          </p:txBody>
        </p:sp>
      </p:grpSp>
      <p:grpSp>
        <p:nvGrpSpPr>
          <p:cNvPr id="14" name="Group 14"/>
          <p:cNvGrpSpPr>
            <a:grpSpLocks noChangeAspect="1"/>
          </p:cNvGrpSpPr>
          <p:nvPr/>
        </p:nvGrpSpPr>
        <p:grpSpPr>
          <a:xfrm>
            <a:off x="5050040" y="4134301"/>
            <a:ext cx="2950679" cy="2555539"/>
            <a:chOff x="0" y="0"/>
            <a:chExt cx="5822950" cy="5043170"/>
          </a:xfrm>
          <a:blipFill>
            <a:blip r:embed="rId6"/>
            <a:stretch>
              <a:fillRect/>
            </a:stretch>
          </a:blipFill>
        </p:grpSpPr>
        <p:sp>
          <p:nvSpPr>
            <p:cNvPr id="15" name="Freeform 15"/>
            <p:cNvSpPr/>
            <p:nvPr/>
          </p:nvSpPr>
          <p:spPr>
            <a:xfrm>
              <a:off x="17780" y="15240"/>
              <a:ext cx="5787390" cy="5011420"/>
            </a:xfrm>
            <a:custGeom>
              <a:avLst/>
              <a:gdLst/>
              <a:ahLst/>
              <a:cxnLst/>
              <a:rect l="l" t="t" r="r" b="b"/>
              <a:pathLst>
                <a:path w="5787390" h="5011420">
                  <a:moveTo>
                    <a:pt x="4340860" y="0"/>
                  </a:moveTo>
                  <a:lnTo>
                    <a:pt x="1447800" y="0"/>
                  </a:lnTo>
                  <a:lnTo>
                    <a:pt x="0" y="2505710"/>
                  </a:lnTo>
                  <a:lnTo>
                    <a:pt x="1447800" y="5011420"/>
                  </a:lnTo>
                  <a:lnTo>
                    <a:pt x="4340860" y="5011420"/>
                  </a:lnTo>
                  <a:lnTo>
                    <a:pt x="5787390" y="2505710"/>
                  </a:lnTo>
                  <a:lnTo>
                    <a:pt x="4340860" y="0"/>
                  </a:lnTo>
                  <a:close/>
                </a:path>
              </a:pathLst>
            </a:custGeom>
            <a:grpFill/>
          </p:spPr>
          <p:txBody>
            <a:bodyPr/>
            <a:lstStyle/>
            <a:p>
              <a:endParaRPr lang="vi-VN"/>
            </a:p>
          </p:txBody>
        </p:sp>
        <p:sp>
          <p:nvSpPr>
            <p:cNvPr id="16" name="Freeform 16"/>
            <p:cNvSpPr/>
            <p:nvPr/>
          </p:nvSpPr>
          <p:spPr>
            <a:xfrm>
              <a:off x="0" y="0"/>
              <a:ext cx="5822950" cy="5043170"/>
            </a:xfrm>
            <a:custGeom>
              <a:avLst/>
              <a:gdLst/>
              <a:ahLst/>
              <a:cxnLst/>
              <a:rect l="l" t="t" r="r" b="b"/>
              <a:pathLst>
                <a:path w="5822950" h="5043170">
                  <a:moveTo>
                    <a:pt x="4367530" y="5043170"/>
                  </a:moveTo>
                  <a:lnTo>
                    <a:pt x="1455420" y="5043170"/>
                  </a:lnTo>
                  <a:lnTo>
                    <a:pt x="0" y="2520950"/>
                  </a:lnTo>
                  <a:lnTo>
                    <a:pt x="1455420" y="0"/>
                  </a:lnTo>
                  <a:lnTo>
                    <a:pt x="4367530" y="0"/>
                  </a:lnTo>
                  <a:lnTo>
                    <a:pt x="5822950" y="2520950"/>
                  </a:lnTo>
                  <a:lnTo>
                    <a:pt x="4367530" y="5043170"/>
                  </a:lnTo>
                  <a:close/>
                  <a:moveTo>
                    <a:pt x="1474470" y="5011420"/>
                  </a:moveTo>
                  <a:lnTo>
                    <a:pt x="4349750" y="5011420"/>
                  </a:lnTo>
                  <a:lnTo>
                    <a:pt x="5787390" y="2522220"/>
                  </a:lnTo>
                  <a:lnTo>
                    <a:pt x="4348480" y="31750"/>
                  </a:lnTo>
                  <a:lnTo>
                    <a:pt x="1474470" y="31750"/>
                  </a:lnTo>
                  <a:lnTo>
                    <a:pt x="36830" y="2520950"/>
                  </a:lnTo>
                  <a:lnTo>
                    <a:pt x="1474470" y="5011420"/>
                  </a:lnTo>
                  <a:close/>
                </a:path>
              </a:pathLst>
            </a:custGeom>
            <a:grpFill/>
          </p:spPr>
          <p:txBody>
            <a:bodyPr/>
            <a:lstStyle/>
            <a:p>
              <a:endParaRPr lang="vi-VN"/>
            </a:p>
          </p:txBody>
        </p:sp>
      </p:grpSp>
      <p:grpSp>
        <p:nvGrpSpPr>
          <p:cNvPr id="17" name="Group 17"/>
          <p:cNvGrpSpPr>
            <a:grpSpLocks noChangeAspect="1"/>
          </p:cNvGrpSpPr>
          <p:nvPr/>
        </p:nvGrpSpPr>
        <p:grpSpPr>
          <a:xfrm rot="214668">
            <a:off x="4250377" y="910996"/>
            <a:ext cx="3900183" cy="2485512"/>
            <a:chOff x="0" y="0"/>
            <a:chExt cx="7678420" cy="4893310"/>
          </a:xfrm>
          <a:blipFill>
            <a:blip r:embed="rId7"/>
            <a:stretch>
              <a:fillRect/>
            </a:stretch>
          </a:blipFill>
        </p:grpSpPr>
        <p:sp>
          <p:nvSpPr>
            <p:cNvPr id="18" name="Freeform 18"/>
            <p:cNvSpPr/>
            <p:nvPr/>
          </p:nvSpPr>
          <p:spPr>
            <a:xfrm>
              <a:off x="15240" y="16510"/>
              <a:ext cx="7647940" cy="4861560"/>
            </a:xfrm>
            <a:custGeom>
              <a:avLst/>
              <a:gdLst/>
              <a:ahLst/>
              <a:cxnLst/>
              <a:rect l="l" t="t" r="r" b="b"/>
              <a:pathLst>
                <a:path w="7647940" h="4861560">
                  <a:moveTo>
                    <a:pt x="7520940" y="0"/>
                  </a:moveTo>
                  <a:lnTo>
                    <a:pt x="127000" y="0"/>
                  </a:lnTo>
                  <a:cubicBezTo>
                    <a:pt x="57150" y="0"/>
                    <a:pt x="0" y="57150"/>
                    <a:pt x="0" y="127000"/>
                  </a:cubicBezTo>
                  <a:lnTo>
                    <a:pt x="0" y="2372360"/>
                  </a:lnTo>
                  <a:cubicBezTo>
                    <a:pt x="1374140" y="2372360"/>
                    <a:pt x="2489200" y="3486150"/>
                    <a:pt x="2489200" y="4861560"/>
                  </a:cubicBezTo>
                  <a:lnTo>
                    <a:pt x="7520940" y="4861560"/>
                  </a:lnTo>
                  <a:cubicBezTo>
                    <a:pt x="7590790" y="4861560"/>
                    <a:pt x="7647940" y="4804410"/>
                    <a:pt x="7647940" y="4734560"/>
                  </a:cubicBezTo>
                  <a:lnTo>
                    <a:pt x="7647940" y="127000"/>
                  </a:lnTo>
                  <a:cubicBezTo>
                    <a:pt x="7647940" y="55880"/>
                    <a:pt x="7590790" y="0"/>
                    <a:pt x="7520940" y="0"/>
                  </a:cubicBezTo>
                  <a:close/>
                </a:path>
              </a:pathLst>
            </a:custGeom>
            <a:grpFill/>
          </p:spPr>
          <p:txBody>
            <a:bodyPr/>
            <a:lstStyle/>
            <a:p>
              <a:endParaRPr lang="vi-VN"/>
            </a:p>
          </p:txBody>
        </p:sp>
        <p:sp>
          <p:nvSpPr>
            <p:cNvPr id="19" name="Freeform 19"/>
            <p:cNvSpPr/>
            <p:nvPr/>
          </p:nvSpPr>
          <p:spPr>
            <a:xfrm>
              <a:off x="0" y="0"/>
              <a:ext cx="7678420" cy="4893310"/>
            </a:xfrm>
            <a:custGeom>
              <a:avLst/>
              <a:gdLst/>
              <a:ahLst/>
              <a:cxnLst/>
              <a:rect l="l" t="t" r="r" b="b"/>
              <a:pathLst>
                <a:path w="7678420" h="4893310">
                  <a:moveTo>
                    <a:pt x="7536180" y="4893310"/>
                  </a:moveTo>
                  <a:lnTo>
                    <a:pt x="2489200" y="4893310"/>
                  </a:lnTo>
                  <a:lnTo>
                    <a:pt x="2489200" y="4876800"/>
                  </a:lnTo>
                  <a:cubicBezTo>
                    <a:pt x="2489200" y="3512820"/>
                    <a:pt x="1379220" y="2404110"/>
                    <a:pt x="16510" y="2404110"/>
                  </a:cubicBezTo>
                  <a:lnTo>
                    <a:pt x="0" y="2404110"/>
                  </a:lnTo>
                  <a:lnTo>
                    <a:pt x="0" y="142240"/>
                  </a:lnTo>
                  <a:cubicBezTo>
                    <a:pt x="0" y="63500"/>
                    <a:pt x="63500" y="0"/>
                    <a:pt x="142240" y="0"/>
                  </a:cubicBezTo>
                  <a:lnTo>
                    <a:pt x="7534910" y="0"/>
                  </a:lnTo>
                  <a:cubicBezTo>
                    <a:pt x="7613650" y="0"/>
                    <a:pt x="7677150" y="63500"/>
                    <a:pt x="7677150" y="142240"/>
                  </a:cubicBezTo>
                  <a:lnTo>
                    <a:pt x="7677150" y="4749800"/>
                  </a:lnTo>
                  <a:cubicBezTo>
                    <a:pt x="7678420" y="4828540"/>
                    <a:pt x="7614920" y="4893310"/>
                    <a:pt x="7536180" y="4893310"/>
                  </a:cubicBezTo>
                  <a:close/>
                  <a:moveTo>
                    <a:pt x="2520950" y="4861560"/>
                  </a:moveTo>
                  <a:lnTo>
                    <a:pt x="7536180" y="4861560"/>
                  </a:lnTo>
                  <a:cubicBezTo>
                    <a:pt x="7597140" y="4861560"/>
                    <a:pt x="7647940" y="4812030"/>
                    <a:pt x="7647940" y="4749800"/>
                  </a:cubicBezTo>
                  <a:lnTo>
                    <a:pt x="7647940" y="142240"/>
                  </a:lnTo>
                  <a:cubicBezTo>
                    <a:pt x="7647940" y="81280"/>
                    <a:pt x="7598410" y="30480"/>
                    <a:pt x="7536180" y="30480"/>
                  </a:cubicBezTo>
                  <a:lnTo>
                    <a:pt x="142240" y="30480"/>
                  </a:lnTo>
                  <a:cubicBezTo>
                    <a:pt x="81280" y="30480"/>
                    <a:pt x="30480" y="80010"/>
                    <a:pt x="30480" y="142240"/>
                  </a:cubicBezTo>
                  <a:lnTo>
                    <a:pt x="30480" y="2372360"/>
                  </a:lnTo>
                  <a:cubicBezTo>
                    <a:pt x="1400810" y="2381250"/>
                    <a:pt x="2512060" y="3492500"/>
                    <a:pt x="2520950" y="4861560"/>
                  </a:cubicBezTo>
                  <a:close/>
                </a:path>
              </a:pathLst>
            </a:custGeom>
            <a:grpFill/>
          </p:spPr>
          <p:txBody>
            <a:bodyPr/>
            <a:lstStyle/>
            <a:p>
              <a:endParaRPr lang="vi-VN"/>
            </a:p>
          </p:txBody>
        </p:sp>
      </p:grpSp>
      <p:sp>
        <p:nvSpPr>
          <p:cNvPr id="20" name="Freeform 20"/>
          <p:cNvSpPr/>
          <p:nvPr/>
        </p:nvSpPr>
        <p:spPr>
          <a:xfrm rot="810989">
            <a:off x="3904117" y="2351571"/>
            <a:ext cx="1130272" cy="1109721"/>
          </a:xfrm>
          <a:custGeom>
            <a:avLst/>
            <a:gdLst/>
            <a:ahLst/>
            <a:cxnLst/>
            <a:rect l="l" t="t" r="r" b="b"/>
            <a:pathLst>
              <a:path w="1695408" h="1664582">
                <a:moveTo>
                  <a:pt x="0" y="0"/>
                </a:moveTo>
                <a:lnTo>
                  <a:pt x="1695408" y="0"/>
                </a:lnTo>
                <a:lnTo>
                  <a:pt x="1695408" y="1664582"/>
                </a:lnTo>
                <a:lnTo>
                  <a:pt x="0" y="16645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21" name="Freeform 21"/>
          <p:cNvSpPr/>
          <p:nvPr/>
        </p:nvSpPr>
        <p:spPr>
          <a:xfrm rot="-1244854">
            <a:off x="8201143" y="3747646"/>
            <a:ext cx="1537768" cy="773308"/>
          </a:xfrm>
          <a:custGeom>
            <a:avLst/>
            <a:gdLst/>
            <a:ahLst/>
            <a:cxnLst/>
            <a:rect l="l" t="t" r="r" b="b"/>
            <a:pathLst>
              <a:path w="2306652" h="1159962">
                <a:moveTo>
                  <a:pt x="0" y="0"/>
                </a:moveTo>
                <a:lnTo>
                  <a:pt x="2306651" y="0"/>
                </a:lnTo>
                <a:lnTo>
                  <a:pt x="2306651" y="1159962"/>
                </a:lnTo>
                <a:lnTo>
                  <a:pt x="0" y="11599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22" name="Freeform 22"/>
          <p:cNvSpPr/>
          <p:nvPr/>
        </p:nvSpPr>
        <p:spPr>
          <a:xfrm rot="377974">
            <a:off x="3270397" y="5851295"/>
            <a:ext cx="1385566" cy="818661"/>
          </a:xfrm>
          <a:custGeom>
            <a:avLst/>
            <a:gdLst/>
            <a:ahLst/>
            <a:cxnLst/>
            <a:rect l="l" t="t" r="r" b="b"/>
            <a:pathLst>
              <a:path w="2078349" h="1227992">
                <a:moveTo>
                  <a:pt x="0" y="0"/>
                </a:moveTo>
                <a:lnTo>
                  <a:pt x="2078349" y="0"/>
                </a:lnTo>
                <a:lnTo>
                  <a:pt x="2078349" y="1227992"/>
                </a:lnTo>
                <a:lnTo>
                  <a:pt x="0" y="122799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23" name="Text Box 2"/>
          <p:cNvSpPr txBox="1"/>
          <p:nvPr/>
        </p:nvSpPr>
        <p:spPr>
          <a:xfrm>
            <a:off x="51665" y="-74988"/>
            <a:ext cx="11319510" cy="584835"/>
          </a:xfrm>
          <a:prstGeom prst="rect">
            <a:avLst/>
          </a:prstGeom>
        </p:spPr>
        <p:txBody>
          <a:bodyPr wrap="square">
            <a:spAutoFit/>
          </a:bodyPr>
          <a:lstStyle/>
          <a:p>
            <a:pPr defTabSz="266700">
              <a:lnSpc>
                <a:spcPct val="107000"/>
              </a:lnSpc>
              <a:spcAft>
                <a:spcPct val="0"/>
              </a:spcAft>
            </a:pPr>
            <a:r>
              <a:rPr lang="en-US" sz="3000" b="1">
                <a:solidFill>
                  <a:srgbClr val="FF0000"/>
                </a:solidFill>
                <a:latin typeface="Times New Roman" panose="02020603050405020304"/>
                <a:ea typeface="Calibri" panose="020F0502020204030204"/>
              </a:rPr>
              <a:t>II. </a:t>
            </a:r>
            <a:r>
              <a:rPr sz="3000" b="1">
                <a:solidFill>
                  <a:srgbClr val="FF0000"/>
                </a:solidFill>
                <a:latin typeface="Times New Roman" panose="02020603050405020304"/>
                <a:ea typeface="Calibri" panose="020F0502020204030204"/>
              </a:rPr>
              <a:t>Tìm hiểu cách thức nghiên cứu về một vấn đề văn học hiện đại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0698757" name="Group 1940698757"/>
          <p:cNvGrpSpPr/>
          <p:nvPr/>
        </p:nvGrpSpPr>
        <p:grpSpPr>
          <a:xfrm>
            <a:off x="1845945" y="1723718"/>
            <a:ext cx="9037320" cy="4245610"/>
            <a:chOff x="0" y="0"/>
            <a:chExt cx="6019192" cy="2108004"/>
          </a:xfrm>
        </p:grpSpPr>
        <p:sp>
          <p:nvSpPr>
            <p:cNvPr id="2034540705" name="Rectangle: Rounded Corners 1"/>
            <p:cNvSpPr/>
            <p:nvPr>
              <p:custDataLst>
                <p:tags r:id="rId1"/>
              </p:custDataLst>
            </p:nvPr>
          </p:nvSpPr>
          <p:spPr>
            <a:xfrm>
              <a:off x="0" y="298440"/>
              <a:ext cx="1335819" cy="1318954"/>
            </a:xfrm>
            <a:prstGeom prst="roundRect">
              <a:avLst/>
            </a:prstGeom>
            <a:solidFill>
              <a:sysClr val="window" lastClr="FFFFFF"/>
            </a:solidFill>
            <a:ln w="1270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indent="0" algn="ctr">
                <a:lnSpc>
                  <a:spcPct val="108000"/>
                </a:lnSpc>
                <a:spcBef>
                  <a:spcPts val="300"/>
                </a:spcBef>
                <a:spcAft>
                  <a:spcPts val="300"/>
                </a:spcAft>
              </a:pPr>
              <a:r>
                <a:rPr lang="en-US" altLang="zh-CN" sz="3000" kern="100">
                  <a:solidFill>
                    <a:srgbClr val="000000"/>
                  </a:solidFill>
                  <a:latin typeface="Times New Roman" panose="02020603050405020304"/>
                  <a:ea typeface="Calibri" panose="020F0502020204030204"/>
                  <a:cs typeface="Times New Roman" panose="02020603050405020304"/>
                  <a:sym typeface="Times New Roman" panose="02020603050405020304"/>
                </a:rPr>
                <a:t>Văn học </a:t>
              </a:r>
              <a:br>
                <a:rPr lang="en-US" altLang="zh-CN" sz="3000" kern="100">
                  <a:solidFill>
                    <a:srgbClr val="000000"/>
                  </a:solidFill>
                  <a:latin typeface="Times New Roman" panose="02020603050405020304"/>
                  <a:ea typeface="Calibri" panose="020F0502020204030204"/>
                  <a:cs typeface="Times New Roman" panose="02020603050405020304"/>
                  <a:sym typeface="Times New Roman" panose="02020603050405020304"/>
                </a:rPr>
              </a:br>
              <a:r>
                <a:rPr lang="en-US" altLang="zh-CN" sz="3000" kern="100">
                  <a:solidFill>
                    <a:srgbClr val="000000"/>
                  </a:solidFill>
                  <a:latin typeface="Times New Roman" panose="02020603050405020304"/>
                  <a:ea typeface="Calibri" panose="020F0502020204030204"/>
                  <a:cs typeface="Times New Roman" panose="02020603050405020304"/>
                  <a:sym typeface="Times New Roman" panose="02020603050405020304"/>
                </a:rPr>
                <a:t>hiện đại </a:t>
              </a:r>
              <a:br>
                <a:rPr lang="en-US" altLang="zh-CN" sz="3000" kern="100">
                  <a:solidFill>
                    <a:srgbClr val="000000"/>
                  </a:solidFill>
                  <a:latin typeface="Times New Roman" panose="02020603050405020304"/>
                  <a:ea typeface="Calibri" panose="020F0502020204030204"/>
                  <a:cs typeface="Times New Roman" panose="02020603050405020304"/>
                  <a:sym typeface="Times New Roman" panose="02020603050405020304"/>
                </a:rPr>
              </a:br>
              <a:r>
                <a:rPr lang="en-US" altLang="zh-CN" sz="3000" kern="100">
                  <a:solidFill>
                    <a:srgbClr val="000000"/>
                  </a:solidFill>
                  <a:latin typeface="Times New Roman" panose="02020603050405020304"/>
                  <a:ea typeface="Calibri" panose="020F0502020204030204"/>
                  <a:cs typeface="Times New Roman" panose="02020603050405020304"/>
                  <a:sym typeface="Times New Roman" panose="02020603050405020304"/>
                </a:rPr>
                <a:t>Việt Nam</a:t>
              </a:r>
            </a:p>
          </p:txBody>
        </p:sp>
        <p:sp>
          <p:nvSpPr>
            <p:cNvPr id="864300268" name="Rectangle: Rounded Corners 1"/>
            <p:cNvSpPr/>
            <p:nvPr>
              <p:custDataLst>
                <p:tags r:id="rId2"/>
              </p:custDataLst>
            </p:nvPr>
          </p:nvSpPr>
          <p:spPr>
            <a:xfrm>
              <a:off x="1797050" y="596900"/>
              <a:ext cx="4222115" cy="532130"/>
            </a:xfrm>
            <a:prstGeom prst="roundRect">
              <a:avLst/>
            </a:prstGeom>
            <a:solidFill>
              <a:sysClr val="window" lastClr="FFFFFF"/>
            </a:solidFill>
            <a:ln w="1270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indent="0" algn="ctr">
                <a:lnSpc>
                  <a:spcPct val="108000"/>
                </a:lnSpc>
                <a:spcBef>
                  <a:spcPts val="300"/>
                </a:spcBef>
                <a:spcAft>
                  <a:spcPts val="300"/>
                </a:spcAft>
              </a:pPr>
              <a:r>
                <a:rPr lang="en-US" altLang="zh-CN" sz="3000" kern="100">
                  <a:solidFill>
                    <a:srgbClr val="000000"/>
                  </a:solidFill>
                  <a:latin typeface="Times New Roman" panose="02020603050405020304"/>
                  <a:ea typeface="Calibri" panose="020F0502020204030204"/>
                  <a:cs typeface="Times New Roman" panose="02020603050405020304"/>
                  <a:sym typeface="Times New Roman" panose="02020603050405020304"/>
                </a:rPr>
                <a:t>Thoát li khỏi hệ thống thi pháp văn học trung đại</a:t>
              </a:r>
            </a:p>
          </p:txBody>
        </p:sp>
        <p:sp>
          <p:nvSpPr>
            <p:cNvPr id="991449099" name="Rectangle: Rounded Corners 1"/>
            <p:cNvSpPr/>
            <p:nvPr>
              <p:custDataLst>
                <p:tags r:id="rId3"/>
              </p:custDataLst>
            </p:nvPr>
          </p:nvSpPr>
          <p:spPr>
            <a:xfrm>
              <a:off x="1797050" y="1243905"/>
              <a:ext cx="4222142" cy="864099"/>
            </a:xfrm>
            <a:prstGeom prst="roundRect">
              <a:avLst/>
            </a:prstGeom>
            <a:solidFill>
              <a:sysClr val="window" lastClr="FFFFFF"/>
            </a:solidFill>
            <a:ln w="1270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indent="0" algn="ctr">
                <a:lnSpc>
                  <a:spcPct val="108000"/>
                </a:lnSpc>
                <a:spcBef>
                  <a:spcPts val="300"/>
                </a:spcBef>
                <a:spcAft>
                  <a:spcPts val="300"/>
                </a:spcAft>
              </a:pPr>
              <a:r>
                <a:rPr lang="en-US" altLang="zh-CN" sz="3000" kern="100">
                  <a:solidFill>
                    <a:srgbClr val="000000"/>
                  </a:solidFill>
                  <a:latin typeface="Times New Roman" panose="02020603050405020304"/>
                  <a:ea typeface="Calibri" panose="020F0502020204030204"/>
                  <a:cs typeface="Times New Roman" panose="02020603050405020304"/>
                  <a:sym typeface="Times New Roman" panose="02020603050405020304"/>
                </a:rPr>
                <a:t>Đổi mới theo hình thức văn học phương Tây  để hoà nhập với văn học thế giới</a:t>
              </a:r>
            </a:p>
          </p:txBody>
        </p:sp>
        <p:cxnSp>
          <p:nvCxnSpPr>
            <p:cNvPr id="1108654966" name="Straight Arrow Connector 2"/>
            <p:cNvCxnSpPr/>
            <p:nvPr>
              <p:custDataLst>
                <p:tags r:id="rId4"/>
              </p:custDataLst>
            </p:nvPr>
          </p:nvCxnSpPr>
          <p:spPr>
            <a:xfrm flipV="1">
              <a:off x="1333500" y="203200"/>
              <a:ext cx="461590" cy="556592"/>
            </a:xfrm>
            <a:prstGeom prst="straightConnector1">
              <a:avLst/>
            </a:prstGeom>
            <a:noFill/>
            <a:ln w="6350" cap="flat" cmpd="sng" algn="ctr">
              <a:solidFill>
                <a:sysClr val="windowText" lastClr="000000"/>
              </a:solidFill>
              <a:prstDash val="solid"/>
              <a:miter lim="800000"/>
              <a:tailEnd type="triangle"/>
            </a:ln>
            <a:effectLst/>
          </p:spPr>
        </p:cxnSp>
        <p:cxnSp>
          <p:nvCxnSpPr>
            <p:cNvPr id="209257531" name="Straight Arrow Connector 4"/>
            <p:cNvCxnSpPr/>
            <p:nvPr>
              <p:custDataLst>
                <p:tags r:id="rId5"/>
              </p:custDataLst>
            </p:nvPr>
          </p:nvCxnSpPr>
          <p:spPr>
            <a:xfrm>
              <a:off x="1333500" y="762000"/>
              <a:ext cx="461176" cy="73549"/>
            </a:xfrm>
            <a:prstGeom prst="straightConnector1">
              <a:avLst/>
            </a:prstGeom>
            <a:noFill/>
            <a:ln w="6350" cap="flat" cmpd="sng" algn="ctr">
              <a:solidFill>
                <a:sysClr val="windowText" lastClr="000000"/>
              </a:solidFill>
              <a:prstDash val="solid"/>
              <a:miter lim="800000"/>
              <a:tailEnd type="triangle"/>
            </a:ln>
            <a:effectLst/>
          </p:spPr>
        </p:cxnSp>
        <p:cxnSp>
          <p:nvCxnSpPr>
            <p:cNvPr id="887472017" name="Straight Arrow Connector 5"/>
            <p:cNvCxnSpPr/>
            <p:nvPr>
              <p:custDataLst>
                <p:tags r:id="rId6"/>
              </p:custDataLst>
            </p:nvPr>
          </p:nvCxnSpPr>
          <p:spPr>
            <a:xfrm>
              <a:off x="1333500" y="762000"/>
              <a:ext cx="461010" cy="779228"/>
            </a:xfrm>
            <a:prstGeom prst="straightConnector1">
              <a:avLst/>
            </a:prstGeom>
            <a:noFill/>
            <a:ln w="6350" cap="flat" cmpd="sng" algn="ctr">
              <a:solidFill>
                <a:sysClr val="windowText" lastClr="000000"/>
              </a:solidFill>
              <a:prstDash val="solid"/>
              <a:miter lim="800000"/>
              <a:tailEnd type="triangle"/>
            </a:ln>
            <a:effectLst/>
          </p:spPr>
        </p:cxnSp>
        <p:sp>
          <p:nvSpPr>
            <p:cNvPr id="953264140" name="Rectangle: Rounded Corners 1"/>
            <p:cNvSpPr/>
            <p:nvPr>
              <p:custDataLst>
                <p:tags r:id="rId7"/>
              </p:custDataLst>
            </p:nvPr>
          </p:nvSpPr>
          <p:spPr>
            <a:xfrm>
              <a:off x="1822450" y="0"/>
              <a:ext cx="4166456" cy="532737"/>
            </a:xfrm>
            <a:prstGeom prst="roundRect">
              <a:avLst/>
            </a:prstGeom>
            <a:solidFill>
              <a:sysClr val="window" lastClr="FFFFFF"/>
            </a:solidFill>
            <a:ln w="1270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indent="0" algn="ctr">
                <a:lnSpc>
                  <a:spcPct val="108000"/>
                </a:lnSpc>
                <a:spcBef>
                  <a:spcPts val="300"/>
                </a:spcBef>
                <a:spcAft>
                  <a:spcPts val="300"/>
                </a:spcAft>
              </a:pPr>
              <a:r>
                <a:rPr lang="en-US" altLang="zh-CN" sz="3000" kern="100">
                  <a:solidFill>
                    <a:srgbClr val="000000"/>
                  </a:solidFill>
                  <a:latin typeface="Times New Roman" panose="02020603050405020304"/>
                  <a:ea typeface="Calibri" panose="020F0502020204030204"/>
                  <a:cs typeface="Times New Roman" panose="02020603050405020304"/>
                  <a:sym typeface="Times New Roman" panose="02020603050405020304"/>
                </a:rPr>
                <a:t>Thời kì văn học Việt Nam từ đầu thế kỉ XX đến nay</a:t>
              </a:r>
            </a:p>
          </p:txBody>
        </p:sp>
      </p:grpSp>
      <p:sp>
        <p:nvSpPr>
          <p:cNvPr id="5" name="Text Box 4"/>
          <p:cNvSpPr txBox="1"/>
          <p:nvPr/>
        </p:nvSpPr>
        <p:spPr>
          <a:xfrm>
            <a:off x="959485" y="315787"/>
            <a:ext cx="10447655" cy="584835"/>
          </a:xfrm>
          <a:prstGeom prst="rect">
            <a:avLst/>
          </a:prstGeom>
          <a:solidFill>
            <a:schemeClr val="accent4">
              <a:lumMod val="20000"/>
              <a:lumOff val="80000"/>
            </a:schemeClr>
          </a:solidFill>
        </p:spPr>
        <p:txBody>
          <a:bodyPr wrap="square">
            <a:spAutoFit/>
          </a:bodyPr>
          <a:lstStyle/>
          <a:p>
            <a:pPr defTabSz="266700">
              <a:lnSpc>
                <a:spcPct val="107000"/>
              </a:lnSpc>
              <a:spcAft>
                <a:spcPct val="0"/>
              </a:spcAft>
            </a:pPr>
            <a:r>
              <a:rPr lang="en-US" sz="3000" b="1">
                <a:solidFill>
                  <a:schemeClr val="accent6">
                    <a:lumMod val="50000"/>
                  </a:schemeClr>
                </a:solidFill>
                <a:latin typeface="Times New Roman" panose="02020603050405020304"/>
                <a:ea typeface="Calibri" panose="020F0502020204030204"/>
              </a:rPr>
              <a:t>1</a:t>
            </a:r>
            <a:r>
              <a:rPr lang="en-US" sz="3000" b="1">
                <a:solidFill>
                  <a:schemeClr val="accent1">
                    <a:lumMod val="50000"/>
                  </a:schemeClr>
                </a:solidFill>
                <a:latin typeface="Times New Roman" panose="02020603050405020304"/>
                <a:ea typeface="Calibri" panose="020F0502020204030204"/>
              </a:rPr>
              <a:t>.1 K</a:t>
            </a:r>
            <a:r>
              <a:rPr sz="3000" b="1">
                <a:solidFill>
                  <a:schemeClr val="accent1">
                    <a:lumMod val="50000"/>
                  </a:schemeClr>
                </a:solidFill>
                <a:latin typeface="Times New Roman" panose="02020603050405020304"/>
                <a:ea typeface="Calibri" panose="020F0502020204030204"/>
              </a:rPr>
              <a:t>hái niệm văn học hiện đại và văn học hiện đại Việt Nam</a:t>
            </a:r>
          </a:p>
        </p:txBody>
      </p:sp>
      <p:sp>
        <p:nvSpPr>
          <p:cNvPr id="24" name="Text Box 3"/>
          <p:cNvSpPr txBox="1"/>
          <p:nvPr/>
        </p:nvSpPr>
        <p:spPr>
          <a:xfrm>
            <a:off x="1272242" y="907520"/>
            <a:ext cx="11586210" cy="584835"/>
          </a:xfrm>
          <a:prstGeom prst="rect">
            <a:avLst/>
          </a:prstGeom>
        </p:spPr>
        <p:txBody>
          <a:bodyPr wrap="square">
            <a:spAutoFit/>
          </a:bodyPr>
          <a:lstStyle/>
          <a:p>
            <a:pPr defTabSz="266700">
              <a:lnSpc>
                <a:spcPct val="107000"/>
              </a:lnSpc>
              <a:spcAft>
                <a:spcPct val="0"/>
              </a:spcAft>
            </a:pPr>
            <a:r>
              <a:rPr lang="en-US" sz="3000" b="1">
                <a:solidFill>
                  <a:schemeClr val="accent2">
                    <a:lumMod val="50000"/>
                  </a:schemeClr>
                </a:solidFill>
                <a:latin typeface="Times New Roman" panose="02020603050405020304"/>
                <a:ea typeface="Calibri" panose="020F0502020204030204"/>
              </a:rPr>
              <a:t>1. V</a:t>
            </a:r>
            <a:r>
              <a:rPr sz="3000" b="1">
                <a:solidFill>
                  <a:schemeClr val="accent2">
                    <a:lumMod val="50000"/>
                  </a:schemeClr>
                </a:solidFill>
                <a:latin typeface="Times New Roman" panose="02020603050405020304"/>
                <a:ea typeface="Calibri" panose="020F0502020204030204"/>
              </a:rPr>
              <a:t>ăn học hiện đại và văn học hiện đại Việt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p:bldP spid="24" grpId="0"/>
      <p:bldP spid="2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135" y="604520"/>
            <a:ext cx="11809730" cy="4351655"/>
          </a:xfrm>
        </p:spPr>
        <p:txBody>
          <a:bodyPr>
            <a:noAutofit/>
          </a:bodyPr>
          <a:lstStyle/>
          <a:p>
            <a:pPr marL="0" indent="0" algn="just">
              <a:buNone/>
            </a:pPr>
            <a:r>
              <a:rPr lang="en-US" sz="2500">
                <a:latin typeface="Times New Roman" panose="02020603050405020304" charset="0"/>
                <a:cs typeface="Times New Roman" panose="02020603050405020304" charset="0"/>
              </a:rPr>
              <a:t>HS thực hiện theo nhóm nhỏ (4 – 6 HS), thảo luận về vấn đề theo phân công như sau (thực hiện ở nhà, đến lớp báo cáo sản phẩm):</a:t>
            </a:r>
          </a:p>
          <a:p>
            <a:pPr marL="0" indent="0" algn="just">
              <a:buNone/>
            </a:pPr>
            <a:r>
              <a:rPr lang="en-US" sz="2500" b="1">
                <a:solidFill>
                  <a:srgbClr val="FF0000"/>
                </a:solidFill>
                <a:latin typeface="Times New Roman" panose="02020603050405020304" charset="0"/>
                <a:cs typeface="Times New Roman" panose="02020603050405020304" charset="0"/>
              </a:rPr>
              <a:t>– Nhóm 1:</a:t>
            </a:r>
            <a:r>
              <a:rPr lang="en-US" sz="2500">
                <a:latin typeface="Times New Roman" panose="02020603050405020304" charset="0"/>
                <a:cs typeface="Times New Roman" panose="02020603050405020304" charset="0"/>
              </a:rPr>
              <a:t> Đọc bảng đối sánh văn học trung đại – văn học hiện đại (SGK, trang 10) và tìm một số ví dụ cho thấy đặc điểm hai giai đoạn văn học về phương diện quan niệm nghệ thuật, đặc điểm sáng tác.</a:t>
            </a:r>
          </a:p>
          <a:p>
            <a:pPr marL="0" indent="0" algn="just">
              <a:buNone/>
            </a:pPr>
            <a:r>
              <a:rPr lang="en-US" sz="2500" b="1">
                <a:solidFill>
                  <a:srgbClr val="FF0000"/>
                </a:solidFill>
                <a:latin typeface="Times New Roman" panose="02020603050405020304" charset="0"/>
                <a:cs typeface="Times New Roman" panose="02020603050405020304" charset="0"/>
              </a:rPr>
              <a:t>– Nhóm 2:</a:t>
            </a:r>
            <a:r>
              <a:rPr lang="en-US" sz="2500">
                <a:latin typeface="Times New Roman" panose="02020603050405020304" charset="0"/>
                <a:cs typeface="Times New Roman" panose="02020603050405020304" charset="0"/>
              </a:rPr>
              <a:t> Đọc bảng đối sánh văn học trung đại – văn học hiện đại (SGK, trang 10) và tìm một số ví dụ cho thấy đặc điểm hai giai đoạn văn học về phương diện thể loại, mối quan hệ </a:t>
            </a:r>
            <a:r>
              <a:rPr lang="en-US" sz="2500">
                <a:solidFill>
                  <a:schemeClr val="tx1"/>
                </a:solidFill>
                <a:latin typeface="Times New Roman" panose="02020603050405020304" charset="0"/>
                <a:cs typeface="Times New Roman" panose="02020603050405020304" charset="0"/>
              </a:rPr>
              <a:t>giữa người sáng tác và người đọc.</a:t>
            </a:r>
            <a:endParaRPr lang="en-US" sz="2500" b="1">
              <a:solidFill>
                <a:srgbClr val="FF0000"/>
              </a:solidFill>
              <a:latin typeface="Times New Roman" panose="02020603050405020304" charset="0"/>
              <a:cs typeface="Times New Roman" panose="02020603050405020304" charset="0"/>
            </a:endParaRPr>
          </a:p>
          <a:p>
            <a:pPr marL="0" indent="0" algn="just">
              <a:buNone/>
            </a:pPr>
            <a:r>
              <a:rPr lang="en-US" sz="2500" b="1">
                <a:solidFill>
                  <a:srgbClr val="FF0000"/>
                </a:solidFill>
                <a:latin typeface="Times New Roman" panose="02020603050405020304" charset="0"/>
                <a:cs typeface="Times New Roman" panose="02020603050405020304" charset="0"/>
              </a:rPr>
              <a:t>– Nhóm 3: </a:t>
            </a:r>
            <a:r>
              <a:rPr lang="en-US" sz="2500">
                <a:latin typeface="Times New Roman" panose="02020603050405020304" charset="0"/>
                <a:cs typeface="Times New Roman" panose="02020603050405020304" charset="0"/>
              </a:rPr>
              <a:t>Đọc bảng đặc điểm từng thời kì, giai đoạn văn học Việt Nam hiện đại (SGK, trang 11) và tìm một số ví dụ làm sáng tỏ đặc điểm văn học Việt Nam từ đầu thế kỉ XX đến 1945.</a:t>
            </a:r>
          </a:p>
          <a:p>
            <a:pPr marL="0" indent="0" algn="just">
              <a:buNone/>
            </a:pPr>
            <a:r>
              <a:rPr lang="en-US" sz="2500" b="1">
                <a:solidFill>
                  <a:srgbClr val="FF0000"/>
                </a:solidFill>
                <a:latin typeface="Times New Roman" panose="02020603050405020304" charset="0"/>
                <a:cs typeface="Times New Roman" panose="02020603050405020304" charset="0"/>
              </a:rPr>
              <a:t>– Nhóm 4: </a:t>
            </a:r>
            <a:r>
              <a:rPr lang="en-US" sz="2500">
                <a:latin typeface="Times New Roman" panose="02020603050405020304" charset="0"/>
                <a:cs typeface="Times New Roman" panose="02020603050405020304" charset="0"/>
              </a:rPr>
              <a:t>Đọc bảng đặc điểm từng thời kì, giai đoạn văn học Việt Nam hiện đại (SGK, trang 11) và tìm một số ví dụ làm sáng tỏ đặc điểm văn học Việt Nam từ năm 1945 đến đến 1975.</a:t>
            </a:r>
          </a:p>
          <a:p>
            <a:pPr marL="0" indent="0" algn="just">
              <a:buNone/>
            </a:pPr>
            <a:r>
              <a:rPr lang="en-US" sz="2500" b="1">
                <a:solidFill>
                  <a:srgbClr val="FF0000"/>
                </a:solidFill>
                <a:latin typeface="Times New Roman" panose="02020603050405020304" charset="0"/>
                <a:cs typeface="Times New Roman" panose="02020603050405020304" charset="0"/>
              </a:rPr>
              <a:t>– Nhóm 5: </a:t>
            </a:r>
            <a:r>
              <a:rPr lang="en-US" sz="2500">
                <a:latin typeface="Times New Roman" panose="02020603050405020304" charset="0"/>
                <a:cs typeface="Times New Roman" panose="02020603050405020304" charset="0"/>
              </a:rPr>
              <a:t>Đọc bảng đặc điểm từng thời kì, giai đoạn văn học Việt Nam hiện đại (SGK, trang 11) và tìm một số ví dụ làm sáng tỏ đặc điểm văn học Việt Nam sau năm 1975.</a:t>
            </a:r>
          </a:p>
        </p:txBody>
      </p:sp>
      <p:sp>
        <p:nvSpPr>
          <p:cNvPr id="6" name="Text Box 5"/>
          <p:cNvSpPr txBox="1"/>
          <p:nvPr/>
        </p:nvSpPr>
        <p:spPr>
          <a:xfrm>
            <a:off x="191135" y="0"/>
            <a:ext cx="10447655" cy="584835"/>
          </a:xfrm>
          <a:prstGeom prst="rect">
            <a:avLst/>
          </a:prstGeom>
          <a:solidFill>
            <a:schemeClr val="accent4">
              <a:lumMod val="20000"/>
              <a:lumOff val="80000"/>
            </a:schemeClr>
          </a:solidFill>
        </p:spPr>
        <p:txBody>
          <a:bodyPr wrap="square">
            <a:spAutoFit/>
          </a:bodyPr>
          <a:lstStyle/>
          <a:p>
            <a:pPr defTabSz="266700">
              <a:lnSpc>
                <a:spcPct val="107000"/>
              </a:lnSpc>
              <a:spcAft>
                <a:spcPct val="0"/>
              </a:spcAft>
            </a:pPr>
            <a:r>
              <a:rPr lang="en-US" sz="3000" b="1">
                <a:solidFill>
                  <a:schemeClr val="accent6">
                    <a:lumMod val="50000"/>
                  </a:schemeClr>
                </a:solidFill>
                <a:latin typeface="Times New Roman" panose="02020603050405020304"/>
                <a:ea typeface="Calibri" panose="020F0502020204030204"/>
              </a:rPr>
              <a:t>1</a:t>
            </a:r>
            <a:r>
              <a:rPr lang="en-US" sz="3000" b="1">
                <a:solidFill>
                  <a:schemeClr val="accent1">
                    <a:lumMod val="50000"/>
                  </a:schemeClr>
                </a:solidFill>
                <a:latin typeface="Times New Roman" panose="02020603050405020304"/>
                <a:ea typeface="Calibri" panose="020F0502020204030204"/>
              </a:rPr>
              <a:t>.2 M</a:t>
            </a:r>
            <a:r>
              <a:rPr sz="3000" b="1">
                <a:solidFill>
                  <a:schemeClr val="accent1">
                    <a:lumMod val="50000"/>
                  </a:schemeClr>
                </a:solidFill>
                <a:latin typeface="Times New Roman" panose="02020603050405020304"/>
                <a:ea typeface="Calibri" panose="020F0502020204030204"/>
              </a:rPr>
              <a:t>ột số đặc điểm của văn học hiện đại Việt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1"/>
            </p:custDataLst>
            <p:extLst>
              <p:ext uri="{D42A27DB-BD31-4B8C-83A1-F6EECF244321}">
                <p14:modId xmlns:p14="http://schemas.microsoft.com/office/powerpoint/2010/main" val="230163670"/>
              </p:ext>
            </p:extLst>
          </p:nvPr>
        </p:nvGraphicFramePr>
        <p:xfrm>
          <a:off x="135255" y="429800"/>
          <a:ext cx="11921490" cy="6428200"/>
        </p:xfrm>
        <a:graphic>
          <a:graphicData uri="http://schemas.openxmlformats.org/drawingml/2006/table">
            <a:tbl>
              <a:tblPr/>
              <a:tblGrid>
                <a:gridCol w="2997835">
                  <a:extLst>
                    <a:ext uri="{9D8B030D-6E8A-4147-A177-3AD203B41FA5}">
                      <a16:colId xmlns:a16="http://schemas.microsoft.com/office/drawing/2014/main" val="20000"/>
                    </a:ext>
                  </a:extLst>
                </a:gridCol>
                <a:gridCol w="3711575">
                  <a:extLst>
                    <a:ext uri="{9D8B030D-6E8A-4147-A177-3AD203B41FA5}">
                      <a16:colId xmlns:a16="http://schemas.microsoft.com/office/drawing/2014/main" val="20001"/>
                    </a:ext>
                  </a:extLst>
                </a:gridCol>
                <a:gridCol w="5212080">
                  <a:extLst>
                    <a:ext uri="{9D8B030D-6E8A-4147-A177-3AD203B41FA5}">
                      <a16:colId xmlns:a16="http://schemas.microsoft.com/office/drawing/2014/main" val="20002"/>
                    </a:ext>
                  </a:extLst>
                </a:gridCol>
              </a:tblGrid>
              <a:tr h="574564">
                <a:tc>
                  <a:txBody>
                    <a:bodyPr/>
                    <a:lstStyle/>
                    <a:p>
                      <a:pPr marL="68580" indent="0" algn="ctr">
                        <a:lnSpc>
                          <a:spcPct val="107000"/>
                        </a:lnSpc>
                        <a:spcBef>
                          <a:spcPct val="0"/>
                        </a:spcBef>
                        <a:spcAft>
                          <a:spcPct val="0"/>
                        </a:spcAft>
                      </a:pPr>
                      <a:endParaRPr lang="en-US" sz="1900" b="1">
                        <a:latin typeface="Times New Roman" panose="02020603050405020304"/>
                        <a:ea typeface="Calibri" panose="020F0502020204030204"/>
                      </a:endParaRPr>
                    </a:p>
                    <a:p>
                      <a:pPr marL="68580" indent="0" algn="ctr">
                        <a:lnSpc>
                          <a:spcPct val="107000"/>
                        </a:lnSpc>
                        <a:spcBef>
                          <a:spcPct val="0"/>
                        </a:spcBef>
                        <a:spcAft>
                          <a:spcPct val="0"/>
                        </a:spcAft>
                      </a:pPr>
                      <a:r>
                        <a:rPr sz="1900" b="1">
                          <a:latin typeface="Times New Roman" panose="02020603050405020304"/>
                          <a:ea typeface="Calibri" panose="020F0502020204030204"/>
                        </a:rPr>
                        <a:t>Quy trình </a:t>
                      </a:r>
                      <a:r>
                        <a:rPr lang="en-US" sz="1900" b="1">
                          <a:latin typeface="Times New Roman" panose="02020603050405020304"/>
                          <a:ea typeface="Calibri" panose="020F0502020204030204"/>
                        </a:rPr>
                        <a:t> </a:t>
                      </a:r>
                      <a:r>
                        <a:rPr sz="1900" b="1">
                          <a:latin typeface="Times New Roman" panose="02020603050405020304"/>
                          <a:ea typeface="Calibri" panose="020F0502020204030204"/>
                        </a:rPr>
                        <a:t>nghiên cứu</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2F2F2"/>
                    </a:solidFill>
                  </a:tcPr>
                </a:tc>
                <a:tc>
                  <a:txBody>
                    <a:bodyPr/>
                    <a:lstStyle/>
                    <a:p>
                      <a:pPr marL="68580" indent="0" algn="ctr">
                        <a:lnSpc>
                          <a:spcPct val="107000"/>
                        </a:lnSpc>
                        <a:spcBef>
                          <a:spcPct val="0"/>
                        </a:spcBef>
                        <a:spcAft>
                          <a:spcPct val="0"/>
                        </a:spcAft>
                      </a:pPr>
                      <a:endParaRPr lang="en-US" sz="1900" b="1">
                        <a:latin typeface="Times New Roman" panose="02020603050405020304"/>
                        <a:ea typeface="Calibri" panose="020F0502020204030204"/>
                      </a:endParaRPr>
                    </a:p>
                    <a:p>
                      <a:pPr marL="68580" indent="0" algn="ctr">
                        <a:lnSpc>
                          <a:spcPct val="107000"/>
                        </a:lnSpc>
                        <a:spcBef>
                          <a:spcPct val="0"/>
                        </a:spcBef>
                        <a:spcAft>
                          <a:spcPct val="0"/>
                        </a:spcAft>
                      </a:pPr>
                      <a:r>
                        <a:rPr sz="1900" b="1">
                          <a:latin typeface="Times New Roman" panose="02020603050405020304"/>
                          <a:ea typeface="Calibri" panose="020F0502020204030204"/>
                        </a:rPr>
                        <a:t>Thao tác cần làm</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2F2F2"/>
                    </a:solidFill>
                  </a:tcPr>
                </a:tc>
                <a:tc>
                  <a:txBody>
                    <a:bodyPr/>
                    <a:lstStyle/>
                    <a:p>
                      <a:pPr marL="68580" indent="0" algn="ctr">
                        <a:lnSpc>
                          <a:spcPct val="107000"/>
                        </a:lnSpc>
                        <a:spcBef>
                          <a:spcPct val="0"/>
                        </a:spcBef>
                        <a:spcAft>
                          <a:spcPct val="0"/>
                        </a:spcAft>
                      </a:pPr>
                      <a:endParaRPr lang="en-US" sz="1900" b="1">
                        <a:latin typeface="Times New Roman" panose="02020603050405020304"/>
                        <a:ea typeface="Calibri" panose="020F0502020204030204"/>
                      </a:endParaRPr>
                    </a:p>
                    <a:p>
                      <a:pPr marL="68580" indent="0" algn="ctr">
                        <a:lnSpc>
                          <a:spcPct val="107000"/>
                        </a:lnSpc>
                        <a:spcBef>
                          <a:spcPct val="0"/>
                        </a:spcBef>
                        <a:spcAft>
                          <a:spcPct val="0"/>
                        </a:spcAft>
                      </a:pPr>
                      <a:r>
                        <a:rPr sz="1900" b="1">
                          <a:latin typeface="Times New Roman" panose="02020603050405020304"/>
                          <a:ea typeface="Calibri" panose="020F0502020204030204"/>
                        </a:rPr>
                        <a:t>Lưu ý</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2F2F2"/>
                    </a:solidFill>
                  </a:tcPr>
                </a:tc>
                <a:extLst>
                  <a:ext uri="{0D108BD9-81ED-4DB2-BD59-A6C34878D82A}">
                    <a16:rowId xmlns:a16="http://schemas.microsoft.com/office/drawing/2014/main" val="10000"/>
                  </a:ext>
                </a:extLst>
              </a:tr>
              <a:tr h="890503">
                <a:tc>
                  <a:txBody>
                    <a:bodyPr/>
                    <a:lstStyle/>
                    <a:p>
                      <a:pPr marL="68580" indent="0" algn="just">
                        <a:lnSpc>
                          <a:spcPct val="107000"/>
                        </a:lnSpc>
                        <a:spcBef>
                          <a:spcPct val="0"/>
                        </a:spcBef>
                        <a:spcAft>
                          <a:spcPct val="0"/>
                        </a:spcAft>
                      </a:pPr>
                      <a:r>
                        <a:rPr sz="1900" b="1">
                          <a:solidFill>
                            <a:srgbClr val="000000"/>
                          </a:solidFill>
                          <a:latin typeface="Times New Roman" panose="02020603050405020304"/>
                          <a:ea typeface="Calibri" panose="020F0502020204030204"/>
                        </a:rPr>
                        <a:t>Bước 1: </a:t>
                      </a:r>
                      <a:r>
                        <a:rPr sz="1900">
                          <a:solidFill>
                            <a:srgbClr val="000000"/>
                          </a:solidFill>
                          <a:latin typeface="Times New Roman" panose="02020603050405020304"/>
                          <a:ea typeface="Calibri" panose="020F0502020204030204"/>
                        </a:rPr>
                        <a:t>Xác định đề tài, vấn đề cần nghiên cứu</a:t>
                      </a:r>
                      <a:endParaRPr sz="1900" b="1">
                        <a:solidFill>
                          <a:srgbClr val="000000"/>
                        </a:solidFill>
                        <a:latin typeface="Times New Roman" panose="02020603050405020304"/>
                        <a:ea typeface="Calibri" panose="020F0502020204030204"/>
                      </a:endParaRP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900">
                          <a:solidFill>
                            <a:srgbClr val="000000"/>
                          </a:solidFill>
                          <a:latin typeface="Times New Roman" panose="02020603050405020304"/>
                          <a:ea typeface="Calibri" panose="020F0502020204030204"/>
                        </a:rPr>
                        <a:t>Xác định đề tài, vấn đề cần nghiên cứu dựa vào các hướng nghiên cứu được đề xuất trong SGK.</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900">
                          <a:solidFill>
                            <a:srgbClr val="000000"/>
                          </a:solidFill>
                          <a:latin typeface="Times New Roman" panose="02020603050405020304"/>
                          <a:ea typeface="Calibri" panose="020F0502020204030204"/>
                        </a:rPr>
                        <a:t>Cân nhắc phạm vi đề tài, tránh đề tài quá rộng hoặc quá hẹp, hay đề tài mơ hồ, thiếu cụ thể, khả thi.</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2952761">
                <a:tc>
                  <a:txBody>
                    <a:bodyPr/>
                    <a:lstStyle/>
                    <a:p>
                      <a:pPr marL="68580" indent="0" algn="just">
                        <a:lnSpc>
                          <a:spcPct val="107000"/>
                        </a:lnSpc>
                        <a:spcBef>
                          <a:spcPct val="0"/>
                        </a:spcBef>
                        <a:spcAft>
                          <a:spcPct val="0"/>
                        </a:spcAft>
                      </a:pPr>
                      <a:r>
                        <a:rPr sz="1900" b="1">
                          <a:solidFill>
                            <a:srgbClr val="000000"/>
                          </a:solidFill>
                          <a:latin typeface="Times New Roman" panose="02020603050405020304"/>
                          <a:ea typeface="Calibri" panose="020F0502020204030204"/>
                        </a:rPr>
                        <a:t>Bước 2: </a:t>
                      </a:r>
                      <a:r>
                        <a:rPr sz="1900">
                          <a:solidFill>
                            <a:srgbClr val="000000"/>
                          </a:solidFill>
                          <a:latin typeface="Times New Roman" panose="02020603050405020304"/>
                          <a:ea typeface="Calibri" panose="020F0502020204030204"/>
                        </a:rPr>
                        <a:t>Thu thập tư liệu và xác lập câu hỏi, giả thuyết nghiên cứu</a:t>
                      </a:r>
                      <a:endParaRPr sz="1900" b="1">
                        <a:solidFill>
                          <a:srgbClr val="000000"/>
                        </a:solidFill>
                        <a:latin typeface="Times New Roman" panose="02020603050405020304"/>
                        <a:ea typeface="Calibri" panose="020F0502020204030204"/>
                      </a:endParaRP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900">
                          <a:solidFill>
                            <a:srgbClr val="000000"/>
                          </a:solidFill>
                          <a:latin typeface="Times New Roman" panose="02020603050405020304"/>
                          <a:ea typeface="Calibri" panose="020F0502020204030204"/>
                        </a:rPr>
                        <a:t>– Thu thập hai nhóm tư liệu: </a:t>
                      </a:r>
                      <a:br>
                        <a:rPr sz="1900">
                          <a:solidFill>
                            <a:srgbClr val="000000"/>
                          </a:solidFill>
                          <a:latin typeface="Times New Roman" panose="02020603050405020304"/>
                          <a:ea typeface="Calibri" panose="020F0502020204030204"/>
                        </a:rPr>
                      </a:br>
                      <a:r>
                        <a:rPr sz="1900">
                          <a:solidFill>
                            <a:srgbClr val="000000"/>
                          </a:solidFill>
                          <a:latin typeface="Times New Roman" panose="02020603050405020304"/>
                          <a:ea typeface="Calibri" panose="020F0502020204030204"/>
                        </a:rPr>
                        <a:t>1) Các bài báo, tư liệu nghiên cứu liên quan đến đề tài nghiên cứu; 2) Ghi chú, nhận xét, suy nghĩ của bản thân khi đọc tác phẩm liên quan đến đề tài nghiên cứu.</a:t>
                      </a:r>
                    </a:p>
                    <a:p>
                      <a:pPr marL="68580" indent="0" algn="just">
                        <a:lnSpc>
                          <a:spcPct val="107000"/>
                        </a:lnSpc>
                        <a:spcBef>
                          <a:spcPct val="0"/>
                        </a:spcBef>
                        <a:spcAft>
                          <a:spcPct val="0"/>
                        </a:spcAft>
                      </a:pPr>
                      <a:r>
                        <a:rPr sz="1900">
                          <a:solidFill>
                            <a:srgbClr val="000000"/>
                          </a:solidFill>
                          <a:latin typeface="Times New Roman" panose="02020603050405020304"/>
                          <a:ea typeface="Calibri" panose="020F0502020204030204"/>
                        </a:rPr>
                        <a:t>– Xác định câu hỏi nghiên cứu, giả thuyết nghiên cứu và dự kiến phương án tìm hiểu, kiểm chứng giả thuyết.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900">
                          <a:solidFill>
                            <a:srgbClr val="000000"/>
                          </a:solidFill>
                          <a:latin typeface="Times New Roman" panose="02020603050405020304"/>
                          <a:ea typeface="Calibri" panose="020F0502020204030204"/>
                        </a:rPr>
                        <a:t>– Sử dụng bảng thu thập tài liệu được gợi ý trong SGK.</a:t>
                      </a:r>
                    </a:p>
                    <a:p>
                      <a:pPr marL="68580" indent="0" algn="just">
                        <a:lnSpc>
                          <a:spcPct val="107000"/>
                        </a:lnSpc>
                        <a:spcBef>
                          <a:spcPct val="0"/>
                        </a:spcBef>
                        <a:spcAft>
                          <a:spcPct val="0"/>
                        </a:spcAft>
                      </a:pPr>
                      <a:r>
                        <a:rPr sz="1900">
                          <a:solidFill>
                            <a:srgbClr val="000000"/>
                          </a:solidFill>
                          <a:latin typeface="Times New Roman" panose="02020603050405020304"/>
                          <a:ea typeface="Calibri" panose="020F0502020204030204"/>
                        </a:rPr>
                        <a:t>– Quan sát bảng xác định câu hỏi nghiên cứu, giả thuyết nghiên cứu, dự kiến phương án tìm hiểu, kiểm chứng giả thuyết trong SGK.</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712638">
                <a:tc>
                  <a:txBody>
                    <a:bodyPr/>
                    <a:lstStyle/>
                    <a:p>
                      <a:pPr marL="68580" indent="0" algn="just">
                        <a:lnSpc>
                          <a:spcPct val="107000"/>
                        </a:lnSpc>
                        <a:spcBef>
                          <a:spcPct val="0"/>
                        </a:spcBef>
                        <a:spcAft>
                          <a:spcPct val="0"/>
                        </a:spcAft>
                      </a:pPr>
                      <a:r>
                        <a:rPr sz="1900" b="1">
                          <a:solidFill>
                            <a:srgbClr val="000000"/>
                          </a:solidFill>
                          <a:latin typeface="Times New Roman" panose="02020603050405020304"/>
                          <a:ea typeface="Calibri" panose="020F0502020204030204"/>
                        </a:rPr>
                        <a:t>Bước 3: </a:t>
                      </a:r>
                      <a:r>
                        <a:rPr sz="1900">
                          <a:solidFill>
                            <a:srgbClr val="000000"/>
                          </a:solidFill>
                          <a:latin typeface="Times New Roman" panose="02020603050405020304"/>
                          <a:ea typeface="Calibri" panose="020F0502020204030204"/>
                        </a:rPr>
                        <a:t>Lập hồ sơ nghiên cứu</a:t>
                      </a:r>
                      <a:endParaRPr sz="1900" b="1">
                        <a:solidFill>
                          <a:srgbClr val="000000"/>
                        </a:solidFill>
                        <a:latin typeface="Times New Roman" panose="02020603050405020304"/>
                        <a:ea typeface="Calibri" panose="020F0502020204030204"/>
                      </a:endParaRP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900">
                          <a:solidFill>
                            <a:srgbClr val="000000"/>
                          </a:solidFill>
                          <a:latin typeface="Times New Roman" panose="02020603050405020304"/>
                          <a:ea typeface="Calibri" panose="020F0502020204030204"/>
                        </a:rPr>
                        <a:t>Tập hợp phiếu ghi chép, đề cương nghiên cứu và kế hoạch nghiên cứu.</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900">
                          <a:solidFill>
                            <a:srgbClr val="000000"/>
                          </a:solidFill>
                          <a:latin typeface="Times New Roman" panose="02020603050405020304"/>
                          <a:ea typeface="Calibri" panose="020F0502020204030204"/>
                        </a:rPr>
                        <a:t>Sử dụng mẫu kế hoạch nghiên cứu trong SGK.</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1130798">
                <a:tc>
                  <a:txBody>
                    <a:bodyPr/>
                    <a:lstStyle/>
                    <a:p>
                      <a:pPr marL="68580" indent="0" algn="just">
                        <a:lnSpc>
                          <a:spcPct val="107000"/>
                        </a:lnSpc>
                        <a:spcBef>
                          <a:spcPct val="0"/>
                        </a:spcBef>
                        <a:spcAft>
                          <a:spcPct val="0"/>
                        </a:spcAft>
                      </a:pPr>
                      <a:r>
                        <a:rPr sz="1900" b="1">
                          <a:solidFill>
                            <a:srgbClr val="000000"/>
                          </a:solidFill>
                          <a:latin typeface="Times New Roman" panose="02020603050405020304"/>
                          <a:ea typeface="Calibri" panose="020F0502020204030204"/>
                        </a:rPr>
                        <a:t>Bước 4: </a:t>
                      </a:r>
                      <a:r>
                        <a:rPr sz="1900">
                          <a:solidFill>
                            <a:srgbClr val="000000"/>
                          </a:solidFill>
                          <a:latin typeface="Times New Roman" panose="02020603050405020304"/>
                          <a:ea typeface="Calibri" panose="020F0502020204030204"/>
                        </a:rPr>
                        <a:t>Đọc – xử lí tài liệu để trả lời câu hỏi nghiên cứu</a:t>
                      </a:r>
                      <a:endParaRPr sz="1900" b="1">
                        <a:solidFill>
                          <a:srgbClr val="000000"/>
                        </a:solidFill>
                        <a:latin typeface="Times New Roman" panose="02020603050405020304"/>
                        <a:ea typeface="Calibri" panose="020F0502020204030204"/>
                      </a:endParaRP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900">
                          <a:solidFill>
                            <a:srgbClr val="000000"/>
                          </a:solidFill>
                          <a:latin typeface="Times New Roman" panose="02020603050405020304"/>
                          <a:ea typeface="Calibri" panose="020F0502020204030204"/>
                        </a:rPr>
                        <a:t>Đọc sâu tư liệu, kết hợp các phương pháp nghiên cứu cần thiết để kiểm chứng giả thuyết nghiên cứu.</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900">
                          <a:solidFill>
                            <a:srgbClr val="000000"/>
                          </a:solidFill>
                          <a:latin typeface="Times New Roman" panose="02020603050405020304"/>
                          <a:ea typeface="Calibri" panose="020F0502020204030204"/>
                        </a:rPr>
                        <a:t>Việc đọc hai nhóm tài liệu không nên tách bạch mà xen kẽ, xuyên thấm vào nhau.</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 Box 7"/>
          <p:cNvSpPr txBox="1"/>
          <p:nvPr>
            <p:custDataLst>
              <p:tags r:id="rId2"/>
            </p:custDataLst>
          </p:nvPr>
        </p:nvSpPr>
        <p:spPr>
          <a:xfrm>
            <a:off x="172085" y="0"/>
            <a:ext cx="11586210" cy="584835"/>
          </a:xfrm>
          <a:prstGeom prst="rect">
            <a:avLst/>
          </a:prstGeom>
        </p:spPr>
        <p:txBody>
          <a:bodyPr wrap="square">
            <a:spAutoFit/>
          </a:bodyPr>
          <a:lstStyle/>
          <a:p>
            <a:pPr algn="just" defTabSz="266700">
              <a:lnSpc>
                <a:spcPct val="107000"/>
              </a:lnSpc>
              <a:spcAft>
                <a:spcPct val="0"/>
              </a:spcAft>
            </a:pPr>
            <a:r>
              <a:rPr lang="en-US" sz="3000" b="1">
                <a:solidFill>
                  <a:schemeClr val="accent2">
                    <a:lumMod val="50000"/>
                  </a:schemeClr>
                </a:solidFill>
                <a:latin typeface="Times New Roman" panose="02020603050405020304"/>
                <a:ea typeface="Calibri" panose="020F0502020204030204"/>
              </a:rPr>
              <a:t>3. Q</a:t>
            </a:r>
            <a:r>
              <a:rPr sz="3000" b="1">
                <a:solidFill>
                  <a:schemeClr val="accent2">
                    <a:lumMod val="50000"/>
                  </a:schemeClr>
                </a:solidFill>
                <a:latin typeface="Times New Roman" panose="02020603050405020304"/>
                <a:ea typeface="Calibri" panose="020F0502020204030204"/>
              </a:rPr>
              <a:t>uy trình nghiên cứu một vấn đề văn học hiện đại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92F33AD-9837-CFAB-4062-01ACE5534DF6}"/>
              </a:ext>
            </a:extLst>
          </p:cNvPr>
          <p:cNvPicPr>
            <a:picLocks noChangeAspect="1"/>
          </p:cNvPicPr>
          <p:nvPr/>
        </p:nvPicPr>
        <p:blipFill>
          <a:blip r:embed="rId2">
            <a:alphaModFix amt="35000"/>
          </a:blip>
          <a:srcRect t="7751" b="7980"/>
          <a:stretch/>
        </p:blipFill>
        <p:spPr>
          <a:xfrm>
            <a:off x="20" y="10"/>
            <a:ext cx="12191980" cy="6857990"/>
          </a:xfrm>
          <a:prstGeom prst="rect">
            <a:avLst/>
          </a:prstGeom>
        </p:spPr>
      </p:pic>
      <p:sp>
        <p:nvSpPr>
          <p:cNvPr id="6" name="Text Box 5"/>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solidFill>
                  <a:srgbClr val="FFFFFF"/>
                </a:solidFill>
                <a:latin typeface="+mj-lt"/>
                <a:ea typeface="+mj-ea"/>
                <a:cs typeface="+mj-cs"/>
              </a:rPr>
              <a:t>III. LUYỆN TẬP</a:t>
            </a:r>
          </a:p>
        </p:txBody>
      </p:sp>
      <p:graphicFrame>
        <p:nvGraphicFramePr>
          <p:cNvPr id="8" name="Content Placeholder 2">
            <a:extLst>
              <a:ext uri="{FF2B5EF4-FFF2-40B4-BE49-F238E27FC236}">
                <a16:creationId xmlns:a16="http://schemas.microsoft.com/office/drawing/2014/main" id="{D38C4D22-3FC8-799A-B6DD-39FD32F1C721}"/>
              </a:ext>
            </a:extLst>
          </p:cNvPr>
          <p:cNvGraphicFramePr>
            <a:graphicFrameLocks noGrp="1"/>
          </p:cNvGraphicFramePr>
          <p:nvPr>
            <p:ph idx="1"/>
            <p:extLst>
              <p:ext uri="{D42A27DB-BD31-4B8C-83A1-F6EECF244321}">
                <p14:modId xmlns:p14="http://schemas.microsoft.com/office/powerpoint/2010/main" val="1233585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352800" y="-1115610"/>
            <a:ext cx="5486400" cy="9089220"/>
          </a:xfrm>
          <a:custGeom>
            <a:avLst/>
            <a:gdLst/>
            <a:ahLst/>
            <a:cxnLst/>
            <a:rect l="l" t="t" r="r" b="b"/>
            <a:pathLst>
              <a:path w="8229600" h="13633830">
                <a:moveTo>
                  <a:pt x="0" y="0"/>
                </a:moveTo>
                <a:lnTo>
                  <a:pt x="8229600" y="0"/>
                </a:lnTo>
                <a:lnTo>
                  <a:pt x="8229600" y="13633830"/>
                </a:lnTo>
                <a:lnTo>
                  <a:pt x="0" y="136338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3" name="Group 3"/>
          <p:cNvGrpSpPr/>
          <p:nvPr/>
        </p:nvGrpSpPr>
        <p:grpSpPr>
          <a:xfrm>
            <a:off x="1864507" y="1356621"/>
            <a:ext cx="8301965" cy="4420138"/>
            <a:chOff x="-322046" y="-1625087"/>
            <a:chExt cx="16603930" cy="8840276"/>
          </a:xfrm>
        </p:grpSpPr>
        <p:sp>
          <p:nvSpPr>
            <p:cNvPr id="4" name="TextBox 4"/>
            <p:cNvSpPr txBox="1"/>
            <p:nvPr/>
          </p:nvSpPr>
          <p:spPr>
            <a:xfrm>
              <a:off x="0" y="-171449"/>
              <a:ext cx="16281884" cy="7386638"/>
            </a:xfrm>
            <a:prstGeom prst="rect">
              <a:avLst/>
            </a:prstGeom>
          </p:spPr>
          <p:txBody>
            <a:bodyPr lIns="0" tIns="0" rIns="0" bIns="0" rtlCol="0" anchor="t">
              <a:spAutoFit/>
            </a:bodyPr>
            <a:lstStyle/>
            <a:p>
              <a:pPr marL="0" indent="0" algn="ctr">
                <a:buNone/>
              </a:pPr>
              <a:r>
                <a:rPr lang="en-US" sz="6000" b="1">
                  <a:solidFill>
                    <a:srgbClr val="C00000"/>
                  </a:solidFill>
                  <a:latin typeface="Times New Roman" panose="02020603050405020304" charset="0"/>
                  <a:cs typeface="Times New Roman" panose="02020603050405020304" charset="0"/>
                </a:rPr>
                <a:t>VIẾT BÀI BÁO CÁO NGHIÊN CỨU MỘT VẤN ĐỀ VĂN HỌC HIỆN ĐẠI VIỆT NAM</a:t>
              </a:r>
            </a:p>
          </p:txBody>
        </p:sp>
        <p:sp>
          <p:nvSpPr>
            <p:cNvPr id="5" name="TextBox 5"/>
            <p:cNvSpPr txBox="1"/>
            <p:nvPr/>
          </p:nvSpPr>
          <p:spPr>
            <a:xfrm>
              <a:off x="-322046" y="-1625087"/>
              <a:ext cx="16281884" cy="803170"/>
            </a:xfrm>
            <a:prstGeom prst="rect">
              <a:avLst/>
            </a:prstGeom>
          </p:spPr>
          <p:txBody>
            <a:bodyPr lIns="0" tIns="0" rIns="0" bIns="0" rtlCol="0" anchor="t">
              <a:spAutoFit/>
            </a:bodyPr>
            <a:lstStyle/>
            <a:p>
              <a:pPr algn="ctr">
                <a:lnSpc>
                  <a:spcPts val="2800"/>
                </a:lnSpc>
              </a:pPr>
              <a:r>
                <a:rPr lang="en-US" sz="4400" b="1">
                  <a:solidFill>
                    <a:srgbClr val="1E2125"/>
                  </a:solidFill>
                  <a:latin typeface="Times New Roman" panose="02020603050405020304" pitchFamily="18" charset="0"/>
                  <a:ea typeface="Cabin"/>
                  <a:cs typeface="Times New Roman" panose="02020603050405020304" pitchFamily="18" charset="0"/>
                  <a:sym typeface="Cabin"/>
                </a:rPr>
                <a:t>PHẦN THỨ HAI</a:t>
              </a:r>
            </a:p>
          </p:txBody>
        </p:sp>
      </p:grpSp>
      <p:sp>
        <p:nvSpPr>
          <p:cNvPr id="6" name="Freeform 6"/>
          <p:cNvSpPr/>
          <p:nvPr/>
        </p:nvSpPr>
        <p:spPr>
          <a:xfrm rot="-81302">
            <a:off x="10025554" y="866816"/>
            <a:ext cx="1752917" cy="1721046"/>
          </a:xfrm>
          <a:custGeom>
            <a:avLst/>
            <a:gdLst/>
            <a:ahLst/>
            <a:cxnLst/>
            <a:rect l="l" t="t" r="r" b="b"/>
            <a:pathLst>
              <a:path w="2629376" h="2581569">
                <a:moveTo>
                  <a:pt x="0" y="0"/>
                </a:moveTo>
                <a:lnTo>
                  <a:pt x="2629376" y="0"/>
                </a:lnTo>
                <a:lnTo>
                  <a:pt x="2629376" y="2581570"/>
                </a:lnTo>
                <a:lnTo>
                  <a:pt x="0" y="2581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p:cNvSpPr/>
          <p:nvPr/>
        </p:nvSpPr>
        <p:spPr>
          <a:xfrm rot="-8955550">
            <a:off x="236319" y="5209334"/>
            <a:ext cx="2386225" cy="1199977"/>
          </a:xfrm>
          <a:custGeom>
            <a:avLst/>
            <a:gdLst/>
            <a:ahLst/>
            <a:cxnLst/>
            <a:rect l="l" t="t" r="r" b="b"/>
            <a:pathLst>
              <a:path w="3579337" h="1799966">
                <a:moveTo>
                  <a:pt x="0" y="0"/>
                </a:moveTo>
                <a:lnTo>
                  <a:pt x="3579336" y="0"/>
                </a:lnTo>
                <a:lnTo>
                  <a:pt x="3579336" y="1799966"/>
                </a:lnTo>
                <a:lnTo>
                  <a:pt x="0" y="17999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8" name="Freeform 8"/>
          <p:cNvSpPr/>
          <p:nvPr/>
        </p:nvSpPr>
        <p:spPr>
          <a:xfrm rot="-1106461">
            <a:off x="8392460" y="5461606"/>
            <a:ext cx="3073473" cy="1262437"/>
          </a:xfrm>
          <a:custGeom>
            <a:avLst/>
            <a:gdLst/>
            <a:ahLst/>
            <a:cxnLst/>
            <a:rect l="l" t="t" r="r" b="b"/>
            <a:pathLst>
              <a:path w="4610210" h="1893656">
                <a:moveTo>
                  <a:pt x="0" y="0"/>
                </a:moveTo>
                <a:lnTo>
                  <a:pt x="4610210" y="0"/>
                </a:lnTo>
                <a:lnTo>
                  <a:pt x="4610210" y="1893656"/>
                </a:lnTo>
                <a:lnTo>
                  <a:pt x="0" y="18936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9" name="Freeform 9"/>
          <p:cNvSpPr/>
          <p:nvPr/>
        </p:nvSpPr>
        <p:spPr>
          <a:xfrm rot="-1144024">
            <a:off x="535756" y="-39983"/>
            <a:ext cx="2614182" cy="1544589"/>
          </a:xfrm>
          <a:custGeom>
            <a:avLst/>
            <a:gdLst/>
            <a:ahLst/>
            <a:cxnLst/>
            <a:rect l="l" t="t" r="r" b="b"/>
            <a:pathLst>
              <a:path w="3921273" h="2316883">
                <a:moveTo>
                  <a:pt x="0" y="0"/>
                </a:moveTo>
                <a:lnTo>
                  <a:pt x="3921273" y="0"/>
                </a:lnTo>
                <a:lnTo>
                  <a:pt x="3921273" y="2316882"/>
                </a:lnTo>
                <a:lnTo>
                  <a:pt x="0" y="23168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0" name="Freeform 10"/>
          <p:cNvSpPr/>
          <p:nvPr/>
        </p:nvSpPr>
        <p:spPr>
          <a:xfrm rot="1026437">
            <a:off x="-601297" y="2264716"/>
            <a:ext cx="1608416" cy="1608416"/>
          </a:xfrm>
          <a:custGeom>
            <a:avLst/>
            <a:gdLst/>
            <a:ahLst/>
            <a:cxnLst/>
            <a:rect l="l" t="t" r="r" b="b"/>
            <a:pathLst>
              <a:path w="2412624" h="2412624">
                <a:moveTo>
                  <a:pt x="0" y="0"/>
                </a:moveTo>
                <a:lnTo>
                  <a:pt x="2412624" y="0"/>
                </a:lnTo>
                <a:lnTo>
                  <a:pt x="2412624" y="2412624"/>
                </a:lnTo>
                <a:lnTo>
                  <a:pt x="0" y="24126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1" name="Freeform 11"/>
          <p:cNvSpPr/>
          <p:nvPr/>
        </p:nvSpPr>
        <p:spPr>
          <a:xfrm rot="-1205061">
            <a:off x="11033588" y="2959508"/>
            <a:ext cx="2063537" cy="1490522"/>
          </a:xfrm>
          <a:custGeom>
            <a:avLst/>
            <a:gdLst/>
            <a:ahLst/>
            <a:cxnLst/>
            <a:rect l="l" t="t" r="r" b="b"/>
            <a:pathLst>
              <a:path w="3095306" h="2235783">
                <a:moveTo>
                  <a:pt x="0" y="0"/>
                </a:moveTo>
                <a:lnTo>
                  <a:pt x="3095307" y="0"/>
                </a:lnTo>
                <a:lnTo>
                  <a:pt x="3095307" y="2235783"/>
                </a:lnTo>
                <a:lnTo>
                  <a:pt x="0" y="223578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Tree>
    <p:extLst>
      <p:ext uri="{BB962C8B-B14F-4D97-AF65-F5344CB8AC3E}">
        <p14:creationId xmlns:p14="http://schemas.microsoft.com/office/powerpoint/2010/main" val="3323368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1F34C879-98AC-9B03-8900-D46BBFC70121}"/>
              </a:ext>
            </a:extLst>
          </p:cNvPr>
          <p:cNvSpPr txBox="1"/>
          <p:nvPr/>
        </p:nvSpPr>
        <p:spPr>
          <a:xfrm>
            <a:off x="1137034" y="609597"/>
            <a:ext cx="9392421" cy="133084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a:solidFill>
                  <a:srgbClr val="FF0000"/>
                </a:solidFill>
                <a:latin typeface="Times New Roman" panose="02020603050405020304" pitchFamily="18" charset="0"/>
                <a:ea typeface="+mj-ea"/>
                <a:cs typeface="Times New Roman" panose="02020603050405020304" pitchFamily="18" charset="0"/>
              </a:rPr>
              <a:t>KHỞI ĐỘNG</a:t>
            </a:r>
          </a:p>
        </p:txBody>
      </p:sp>
      <p:sp>
        <p:nvSpPr>
          <p:cNvPr id="3" name="Content Placeholder 2"/>
          <p:cNvSpPr>
            <a:spLocks noGrp="1"/>
          </p:cNvSpPr>
          <p:nvPr>
            <p:ph idx="1"/>
          </p:nvPr>
        </p:nvSpPr>
        <p:spPr>
          <a:xfrm>
            <a:off x="1035434" y="2061836"/>
            <a:ext cx="4958966" cy="4669854"/>
          </a:xfrm>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0"/>
            <a:r>
              <a:rPr lang="en-US" sz="2400">
                <a:latin typeface="Times New Roman" panose="02020603050405020304" pitchFamily="18" charset="0"/>
                <a:cs typeface="Times New Roman" panose="02020603050405020304" pitchFamily="18" charset="0"/>
              </a:rPr>
              <a:t>Cá nhân HS đọc lướt Phần thứ hai của chuyên đề (SGK, trang 16), xem lại kế hoạch thực hiện dự án “Vẻ đẹp văn học hiện đại Việt Nam” và trả lời câu hỏi:</a:t>
            </a:r>
          </a:p>
          <a:p>
            <a:pPr marL="0"/>
            <a:r>
              <a:rPr lang="en-US" sz="2400">
                <a:latin typeface="Times New Roman" panose="02020603050405020304" pitchFamily="18" charset="0"/>
                <a:cs typeface="Times New Roman" panose="02020603050405020304" pitchFamily="18" charset="0"/>
              </a:rPr>
              <a:t>– Kĩ năng chúng ta học trong Phần thứ hai của chuyên đề là gì?</a:t>
            </a:r>
          </a:p>
          <a:p>
            <a:pPr marL="0"/>
            <a:r>
              <a:rPr lang="en-US" sz="2400">
                <a:latin typeface="Times New Roman" panose="02020603050405020304" pitchFamily="18" charset="0"/>
                <a:cs typeface="Times New Roman" panose="02020603050405020304" pitchFamily="18" charset="0"/>
              </a:rPr>
              <a:t>– Kĩ năng này liên quan gì với Phần thứ nhất của chuyên đề chúng ta đã học?</a:t>
            </a:r>
          </a:p>
          <a:p>
            <a:pPr marL="0"/>
            <a:r>
              <a:rPr lang="en-US" sz="2400">
                <a:latin typeface="Times New Roman" panose="02020603050405020304" pitchFamily="18" charset="0"/>
                <a:cs typeface="Times New Roman" panose="02020603050405020304" pitchFamily="18" charset="0"/>
              </a:rPr>
              <a:t>– Kĩ năng này sẽ giúp chúng ta thực hiện dự án “Vẻ đẹp văn học hiện đại Việt Nam” như thế nào? </a:t>
            </a:r>
          </a:p>
        </p:txBody>
      </p:sp>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able 3">
            <a:extLst>
              <a:ext uri="{FF2B5EF4-FFF2-40B4-BE49-F238E27FC236}">
                <a16:creationId xmlns:a16="http://schemas.microsoft.com/office/drawing/2014/main" id="{39F9A20F-05F2-52DE-A660-8300C0E7DD8F}"/>
              </a:ext>
            </a:extLst>
          </p:cNvPr>
          <p:cNvGraphicFramePr>
            <a:graphicFrameLocks noGrp="1"/>
          </p:cNvGraphicFramePr>
          <p:nvPr>
            <p:extLst>
              <p:ext uri="{D42A27DB-BD31-4B8C-83A1-F6EECF244321}">
                <p14:modId xmlns:p14="http://schemas.microsoft.com/office/powerpoint/2010/main" val="2752007855"/>
              </p:ext>
            </p:extLst>
          </p:nvPr>
        </p:nvGraphicFramePr>
        <p:xfrm>
          <a:off x="6881927" y="2061836"/>
          <a:ext cx="4788505" cy="4669854"/>
        </p:xfrm>
        <a:graphic>
          <a:graphicData uri="http://schemas.openxmlformats.org/drawingml/2006/table">
            <a:tbl>
              <a:tblPr>
                <a:tableStyleId>{5C22544A-7EE6-4342-B048-85BDC9FD1C3A}</a:tableStyleId>
              </a:tblPr>
              <a:tblGrid>
                <a:gridCol w="4788505">
                  <a:extLst>
                    <a:ext uri="{9D8B030D-6E8A-4147-A177-3AD203B41FA5}">
                      <a16:colId xmlns:a16="http://schemas.microsoft.com/office/drawing/2014/main" val="1206193150"/>
                    </a:ext>
                  </a:extLst>
                </a:gridCol>
              </a:tblGrid>
              <a:tr h="3445919">
                <a:tc>
                  <a:txBody>
                    <a:bodyPr/>
                    <a:lstStyle/>
                    <a:p>
                      <a:pPr marL="0" marR="0" algn="just">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Kĩ năng: Viết bài báo cáo hoàn chỉnh nghiên cứu về một vấn đề văn học hiện đại Việt Nam. </a:t>
                      </a:r>
                      <a:endParaRPr lang="vi-VN" sz="2400">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Kĩ năng viết báo cáo liên quan đến phần 1 của chuyên đề:</a:t>
                      </a:r>
                      <a:endParaRPr lang="vi-VN" sz="2400">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Sắp xếp các nội dung vấn đề nghiên cứu theo trình tự nhất định</a:t>
                      </a:r>
                      <a:endParaRPr lang="vi-VN" sz="2400">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Chuyển những nội dung đã tìm hiểu, nghiên cứu thành bài viết hoàn chỉnh, thuyết phục</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altLang="vi-VN" sz="2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Kĩ năng viết giúp chúng ta hoàn thiện 2/3 dự án</a:t>
                      </a:r>
                      <a:r>
                        <a:rPr kumimoji="0" lang="vi-VN"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91277" marR="91277" marT="0" marB="0"/>
                </a:tc>
                <a:extLst>
                  <a:ext uri="{0D108BD9-81ED-4DB2-BD59-A6C34878D82A}">
                    <a16:rowId xmlns:a16="http://schemas.microsoft.com/office/drawing/2014/main" val="925692979"/>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custDataLst>
              <p:tags r:id="rId1"/>
            </p:custDataLst>
          </p:nvPr>
        </p:nvSpPr>
        <p:spPr>
          <a:xfrm>
            <a:off x="5338127" y="1530985"/>
            <a:ext cx="1515745" cy="521970"/>
          </a:xfrm>
          <a:prstGeom prst="rect">
            <a:avLst/>
          </a:prstGeom>
          <a:noFill/>
        </p:spPr>
        <p:txBody>
          <a:bodyPr wrap="square" rtlCol="0">
            <a:spAutoFit/>
          </a:bodyPr>
          <a:lstStyle/>
          <a:p>
            <a:r>
              <a:rPr sz="2800" b="1">
                <a:solidFill>
                  <a:schemeClr val="accent2">
                    <a:lumMod val="75000"/>
                  </a:schemeClr>
                </a:solidFill>
                <a:latin typeface="#9Slide05 SVNUT Triumph" panose="00000500000000000000" charset="0"/>
                <a:ea typeface="Calibri" panose="020F0502020204030204"/>
                <a:cs typeface="#9Slide05 SVNUT Triumph" panose="00000500000000000000" charset="0"/>
                <a:sym typeface="+mn-ea"/>
              </a:rPr>
              <a:t>Câu </a:t>
            </a:r>
            <a:r>
              <a:rPr lang="en-US" sz="2800" b="1">
                <a:solidFill>
                  <a:schemeClr val="accent2">
                    <a:lumMod val="75000"/>
                  </a:schemeClr>
                </a:solidFill>
                <a:latin typeface="#9Slide05 SVNUT Triumph" panose="00000500000000000000" charset="0"/>
                <a:ea typeface="Calibri" panose="020F0502020204030204"/>
                <a:cs typeface="#9Slide05 SVNUT Triumph" panose="00000500000000000000" charset="0"/>
                <a:sym typeface="+mn-ea"/>
              </a:rPr>
              <a:t>1:</a:t>
            </a:r>
            <a:r>
              <a:rPr sz="2800">
                <a:solidFill>
                  <a:schemeClr val="accent2">
                    <a:lumMod val="75000"/>
                  </a:schemeClr>
                </a:solidFill>
                <a:latin typeface="#9Slide05 SVNUT Triumph" panose="00000500000000000000" charset="0"/>
                <a:ea typeface="Calibri" panose="020F0502020204030204"/>
                <a:cs typeface="#9Slide05 SVNUT Triumph" panose="00000500000000000000" charset="0"/>
                <a:sym typeface="+mn-ea"/>
              </a:rPr>
              <a:t> </a:t>
            </a:r>
          </a:p>
        </p:txBody>
      </p:sp>
      <p:sp>
        <p:nvSpPr>
          <p:cNvPr id="2" name="Text Box 1"/>
          <p:cNvSpPr txBox="1"/>
          <p:nvPr/>
        </p:nvSpPr>
        <p:spPr>
          <a:xfrm>
            <a:off x="2345055" y="2241550"/>
            <a:ext cx="7600315" cy="2559685"/>
          </a:xfrm>
          <a:prstGeom prst="rect">
            <a:avLst/>
          </a:prstGeom>
        </p:spPr>
        <p:txBody>
          <a:bodyPr wrap="square">
            <a:spAutoFit/>
          </a:bodyPr>
          <a:lstStyle/>
          <a:p>
            <a:pPr algn="just" defTabSz="266700">
              <a:lnSpc>
                <a:spcPct val="107000"/>
              </a:lnSpc>
              <a:spcAft>
                <a:spcPct val="0"/>
              </a:spcAft>
            </a:pPr>
            <a:r>
              <a:rPr sz="3000">
                <a:latin typeface="Times New Roman" panose="02020603050405020304"/>
                <a:ea typeface="Calibri" panose="020F0502020204030204"/>
              </a:rPr>
              <a:t>– Bài viết trên nghiên cứu đặc điểm cái đẹp trong văn xuôi hư cấu của Thạch Lam.</a:t>
            </a:r>
          </a:p>
          <a:p>
            <a:pPr algn="just" defTabSz="266700">
              <a:lnSpc>
                <a:spcPct val="107000"/>
              </a:lnSpc>
              <a:spcAft>
                <a:spcPct val="0"/>
              </a:spcAft>
            </a:pPr>
            <a:r>
              <a:rPr sz="3000">
                <a:latin typeface="Times New Roman" panose="02020603050405020304"/>
                <a:ea typeface="Calibri" panose="020F0502020204030204"/>
              </a:rPr>
              <a:t>– Trong bốn hướng nghiên cứu văn học hiện đại đã học, đề tài của bài viết này thuộc hướng tìm hiểu về tác giả văn học hiện đại.</a:t>
            </a:r>
          </a:p>
        </p:txBody>
      </p:sp>
      <p:sp>
        <p:nvSpPr>
          <p:cNvPr id="5" name="Text Box 4"/>
          <p:cNvSpPr txBox="1"/>
          <p:nvPr/>
        </p:nvSpPr>
        <p:spPr>
          <a:xfrm>
            <a:off x="393699" y="559435"/>
            <a:ext cx="11404600" cy="584835"/>
          </a:xfrm>
          <a:prstGeom prst="rect">
            <a:avLst/>
          </a:prstGeom>
        </p:spPr>
        <p:txBody>
          <a:bodyPr wrap="square">
            <a:spAutoFit/>
          </a:bodyPr>
          <a:lstStyle/>
          <a:p>
            <a:pPr defTabSz="266700">
              <a:lnSpc>
                <a:spcPct val="107000"/>
              </a:lnSpc>
              <a:spcAft>
                <a:spcPct val="0"/>
              </a:spcAft>
            </a:pPr>
            <a:r>
              <a:rPr lang="en-US" sz="3000" b="1">
                <a:solidFill>
                  <a:srgbClr val="FF0000"/>
                </a:solidFill>
                <a:latin typeface="Times New Roman" panose="02020603050405020304"/>
                <a:ea typeface="Calibri" panose="020F0502020204030204"/>
              </a:rPr>
              <a:t>I. P</a:t>
            </a:r>
            <a:r>
              <a:rPr sz="3000" b="1">
                <a:solidFill>
                  <a:srgbClr val="FF0000"/>
                </a:solidFill>
                <a:latin typeface="Times New Roman" panose="02020603050405020304"/>
                <a:ea typeface="Calibri" panose="020F0502020204030204"/>
              </a:rPr>
              <a:t>hân tích ngữ liệu tham khảo</a:t>
            </a:r>
          </a:p>
        </p:txBody>
      </p:sp>
      <p:sp>
        <p:nvSpPr>
          <p:cNvPr id="11" name="TextBox 10">
            <a:extLst>
              <a:ext uri="{FF2B5EF4-FFF2-40B4-BE49-F238E27FC236}">
                <a16:creationId xmlns:a16="http://schemas.microsoft.com/office/drawing/2014/main" id="{26E0D539-A4B8-9404-3584-DF0DB2C845E3}"/>
              </a:ext>
            </a:extLst>
          </p:cNvPr>
          <p:cNvSpPr txBox="1"/>
          <p:nvPr/>
        </p:nvSpPr>
        <p:spPr>
          <a:xfrm>
            <a:off x="2631440" y="19974"/>
            <a:ext cx="7396480" cy="70173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HÌNH THÀNH KIẾN THỨC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2080769" y="1787378"/>
            <a:ext cx="7992871" cy="3974124"/>
          </a:xfrm>
        </p:spPr>
        <p:txBody>
          <a:bodyPr vert="horz" lIns="91440" tIns="45720" rIns="91440" bIns="45720" rtlCol="0" anchor="ctr">
            <a:normAutofit fontScale="90000"/>
          </a:bodyPr>
          <a:lstStyle/>
          <a:p>
            <a:r>
              <a:rPr lang="en-US" sz="4400" b="1">
                <a:solidFill>
                  <a:schemeClr val="bg1">
                    <a:lumMod val="95000"/>
                    <a:lumOff val="5000"/>
                  </a:schemeClr>
                </a:solidFill>
              </a:rPr>
              <a:t>CHUYÊN ĐỀ 1: </a:t>
            </a:r>
            <a:br>
              <a:rPr lang="en-US" sz="4400">
                <a:solidFill>
                  <a:schemeClr val="bg1">
                    <a:lumMod val="95000"/>
                    <a:lumOff val="5000"/>
                  </a:schemeClr>
                </a:solidFill>
              </a:rPr>
            </a:br>
            <a:r>
              <a:rPr lang="en-US" sz="4400" b="1">
                <a:solidFill>
                  <a:srgbClr val="FF0000"/>
                </a:solidFill>
                <a:effectLst>
                  <a:outerShdw blurRad="38100" dist="38100" dir="2700000" algn="tl">
                    <a:srgbClr val="000000">
                      <a:alpha val="43137"/>
                    </a:srgbClr>
                  </a:outerShdw>
                </a:effectLst>
              </a:rPr>
              <a:t>TẬP NGHIÊN CỨU VÀ VIẾT BÁO CÁO VỀ MỘT VẤN ĐỀ VĂN HỌC HIỆN ĐẠI</a:t>
            </a:r>
            <a:br>
              <a:rPr lang="en-US" sz="4400" b="1">
                <a:solidFill>
                  <a:schemeClr val="bg1">
                    <a:lumMod val="95000"/>
                    <a:lumOff val="5000"/>
                  </a:schemeClr>
                </a:solidFill>
              </a:rPr>
            </a:br>
            <a:r>
              <a:rPr lang="en-US" sz="3100" b="1">
                <a:solidFill>
                  <a:schemeClr val="bg1">
                    <a:lumMod val="95000"/>
                    <a:lumOff val="5000"/>
                  </a:schemeClr>
                </a:solidFill>
              </a:rPr>
              <a:t>(DỰ ÁN THỰC HIỆN TẬP SAN</a:t>
            </a:r>
            <a:br>
              <a:rPr lang="en-US" sz="3100" b="1">
                <a:solidFill>
                  <a:schemeClr val="bg1">
                    <a:lumMod val="95000"/>
                    <a:lumOff val="5000"/>
                  </a:schemeClr>
                </a:solidFill>
              </a:rPr>
            </a:br>
            <a:r>
              <a:rPr lang="en-US" sz="3100" b="1">
                <a:solidFill>
                  <a:schemeClr val="bg1">
                    <a:lumMod val="95000"/>
                    <a:lumOff val="5000"/>
                  </a:schemeClr>
                </a:solidFill>
              </a:rPr>
              <a:t> VẺ ĐẸP VĂN HỌC HIỆN ĐẠI VIỆT NAM VÀ HỌP BÁO GIỚI THIỆU)</a:t>
            </a:r>
            <a:br>
              <a:rPr lang="en-US" sz="3100">
                <a:solidFill>
                  <a:schemeClr val="bg1">
                    <a:lumMod val="95000"/>
                    <a:lumOff val="5000"/>
                  </a:schemeClr>
                </a:solidFill>
              </a:rPr>
            </a:br>
            <a:endParaRPr lang="en-US" sz="4400" i="1">
              <a:solidFill>
                <a:schemeClr val="bg1">
                  <a:lumMod val="95000"/>
                  <a:lumOff val="5000"/>
                </a:schemeClr>
              </a:solidFill>
            </a:endParaRPr>
          </a:p>
        </p:txBody>
      </p:sp>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custDataLst>
              <p:tags r:id="rId1"/>
            </p:custDataLst>
          </p:nvPr>
        </p:nvSpPr>
        <p:spPr>
          <a:xfrm>
            <a:off x="0" y="0"/>
            <a:ext cx="1515745" cy="521970"/>
          </a:xfrm>
          <a:prstGeom prst="rect">
            <a:avLst/>
          </a:prstGeom>
          <a:noFill/>
        </p:spPr>
        <p:txBody>
          <a:bodyPr wrap="square" rtlCol="0">
            <a:spAutoFit/>
          </a:bodyPr>
          <a:lstStyle/>
          <a:p>
            <a:r>
              <a:rPr sz="2800" b="1">
                <a:solidFill>
                  <a:schemeClr val="accent2">
                    <a:lumMod val="75000"/>
                  </a:schemeClr>
                </a:solidFill>
                <a:latin typeface="#9Slide05 SVNUT Triumph" panose="00000500000000000000" charset="0"/>
                <a:ea typeface="Calibri" panose="020F0502020204030204"/>
                <a:cs typeface="#9Slide05 SVNUT Triumph" panose="00000500000000000000" charset="0"/>
                <a:sym typeface="+mn-ea"/>
              </a:rPr>
              <a:t>Câu </a:t>
            </a:r>
            <a:r>
              <a:rPr lang="en-US" sz="2800" b="1">
                <a:solidFill>
                  <a:schemeClr val="accent2">
                    <a:lumMod val="75000"/>
                  </a:schemeClr>
                </a:solidFill>
                <a:latin typeface="#9Slide05 SVNUT Triumph" panose="00000500000000000000" charset="0"/>
                <a:ea typeface="Calibri" panose="020F0502020204030204"/>
                <a:cs typeface="#9Slide05 SVNUT Triumph" panose="00000500000000000000" charset="0"/>
                <a:sym typeface="+mn-ea"/>
              </a:rPr>
              <a:t>2:</a:t>
            </a:r>
            <a:r>
              <a:rPr sz="2800">
                <a:solidFill>
                  <a:schemeClr val="accent2">
                    <a:lumMod val="75000"/>
                  </a:schemeClr>
                </a:solidFill>
                <a:latin typeface="#9Slide05 SVNUT Triumph" panose="00000500000000000000" charset="0"/>
                <a:ea typeface="Calibri" panose="020F0502020204030204"/>
                <a:cs typeface="#9Slide05 SVNUT Triumph" panose="00000500000000000000" charset="0"/>
                <a:sym typeface="+mn-ea"/>
              </a:rPr>
              <a:t> </a:t>
            </a:r>
          </a:p>
        </p:txBody>
      </p:sp>
      <p:graphicFrame>
        <p:nvGraphicFramePr>
          <p:cNvPr id="6" name="Content Placeholder 5"/>
          <p:cNvGraphicFramePr>
            <a:graphicFrameLocks noGrp="1"/>
          </p:cNvGraphicFramePr>
          <p:nvPr>
            <p:ph idx="1"/>
            <p:custDataLst>
              <p:tags r:id="rId2"/>
            </p:custDataLst>
          </p:nvPr>
        </p:nvGraphicFramePr>
        <p:xfrm>
          <a:off x="474345" y="521970"/>
          <a:ext cx="11096625" cy="5949570"/>
        </p:xfrm>
        <a:graphic>
          <a:graphicData uri="http://schemas.openxmlformats.org/drawingml/2006/table">
            <a:tbl>
              <a:tblPr/>
              <a:tblGrid>
                <a:gridCol w="3060700">
                  <a:extLst>
                    <a:ext uri="{9D8B030D-6E8A-4147-A177-3AD203B41FA5}">
                      <a16:colId xmlns:a16="http://schemas.microsoft.com/office/drawing/2014/main" val="20000"/>
                    </a:ext>
                  </a:extLst>
                </a:gridCol>
                <a:gridCol w="4042410">
                  <a:extLst>
                    <a:ext uri="{9D8B030D-6E8A-4147-A177-3AD203B41FA5}">
                      <a16:colId xmlns:a16="http://schemas.microsoft.com/office/drawing/2014/main" val="20001"/>
                    </a:ext>
                  </a:extLst>
                </a:gridCol>
                <a:gridCol w="3993515">
                  <a:extLst>
                    <a:ext uri="{9D8B030D-6E8A-4147-A177-3AD203B41FA5}">
                      <a16:colId xmlns:a16="http://schemas.microsoft.com/office/drawing/2014/main" val="20002"/>
                    </a:ext>
                  </a:extLst>
                </a:gridCol>
              </a:tblGrid>
              <a:tr h="784225">
                <a:tc>
                  <a:txBody>
                    <a:bodyPr/>
                    <a:lstStyle/>
                    <a:p>
                      <a:pPr marL="68580" indent="0" algn="ctr">
                        <a:lnSpc>
                          <a:spcPct val="107000"/>
                        </a:lnSpc>
                        <a:spcBef>
                          <a:spcPct val="0"/>
                        </a:spcBef>
                        <a:spcAft>
                          <a:spcPct val="0"/>
                        </a:spcAft>
                      </a:pPr>
                      <a:r>
                        <a:rPr sz="2500" b="1">
                          <a:latin typeface="Times New Roman" panose="02020603050405020304"/>
                          <a:ea typeface="Calibri" panose="020F0502020204030204"/>
                        </a:rPr>
                        <a:t>Câu hỏi nghiên cứu</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E7E6E6"/>
                    </a:solidFill>
                  </a:tcPr>
                </a:tc>
                <a:tc>
                  <a:txBody>
                    <a:bodyPr/>
                    <a:lstStyle/>
                    <a:p>
                      <a:pPr marL="68580" indent="0" algn="ctr">
                        <a:lnSpc>
                          <a:spcPct val="107000"/>
                        </a:lnSpc>
                        <a:spcBef>
                          <a:spcPct val="0"/>
                        </a:spcBef>
                        <a:spcAft>
                          <a:spcPct val="0"/>
                        </a:spcAft>
                      </a:pPr>
                      <a:r>
                        <a:rPr sz="2500" b="1">
                          <a:latin typeface="Times New Roman" panose="02020603050405020304"/>
                          <a:ea typeface="Calibri" panose="020F0502020204030204"/>
                        </a:rPr>
                        <a:t>Câu trả lời</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E7E6E6"/>
                    </a:solidFill>
                  </a:tcPr>
                </a:tc>
                <a:tc>
                  <a:txBody>
                    <a:bodyPr/>
                    <a:lstStyle/>
                    <a:p>
                      <a:pPr marL="68580" indent="0" algn="ctr">
                        <a:lnSpc>
                          <a:spcPct val="107000"/>
                        </a:lnSpc>
                        <a:spcBef>
                          <a:spcPct val="0"/>
                        </a:spcBef>
                        <a:spcAft>
                          <a:spcPct val="0"/>
                        </a:spcAft>
                      </a:pPr>
                      <a:r>
                        <a:rPr sz="2500" b="1">
                          <a:latin typeface="Times New Roman" panose="02020603050405020304"/>
                          <a:ea typeface="Calibri" panose="020F0502020204030204"/>
                        </a:rPr>
                        <a:t>Cách thức xác định, kiểm chứng câu trả lời</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E7E6E6"/>
                    </a:solidFill>
                  </a:tcPr>
                </a:tc>
                <a:extLst>
                  <a:ext uri="{0D108BD9-81ED-4DB2-BD59-A6C34878D82A}">
                    <a16:rowId xmlns:a16="http://schemas.microsoft.com/office/drawing/2014/main" val="10000"/>
                  </a:ext>
                </a:extLst>
              </a:tr>
              <a:tr h="2743200">
                <a:tc>
                  <a:txBody>
                    <a:bodyPr/>
                    <a:lstStyle/>
                    <a:p>
                      <a:pPr marL="68580" indent="0" algn="just">
                        <a:lnSpc>
                          <a:spcPct val="107000"/>
                        </a:lnSpc>
                        <a:spcBef>
                          <a:spcPct val="0"/>
                        </a:spcBef>
                        <a:spcAft>
                          <a:spcPct val="0"/>
                        </a:spcAft>
                      </a:pPr>
                      <a:r>
                        <a:rPr sz="2500" i="1">
                          <a:solidFill>
                            <a:srgbClr val="000000"/>
                          </a:solidFill>
                          <a:latin typeface="Times New Roman" panose="02020603050405020304"/>
                          <a:ea typeface="Calibri" panose="020F0502020204030204"/>
                        </a:rPr>
                        <a:t>Cái đẹp trong văn xuôi hư cấu Thạch Lam thể hiện như thế nào?</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500">
                          <a:solidFill>
                            <a:srgbClr val="000000"/>
                          </a:solidFill>
                          <a:latin typeface="Times New Roman" panose="02020603050405020304"/>
                          <a:ea typeface="Calibri" panose="020F0502020204030204"/>
                        </a:rPr>
                        <a:t>Cái đẹp trong văn xuôi hư cấu Thạch Lam thể hiện trong mĩ cảm về con người cá nhân (luận điểm 1), trong mối tương quan với thế giới cảm giác muôn màu (luận điểm 2).</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500">
                          <a:solidFill>
                            <a:srgbClr val="000000"/>
                          </a:solidFill>
                          <a:latin typeface="Times New Roman" panose="02020603050405020304"/>
                          <a:ea typeface="Calibri" panose="020F0502020204030204"/>
                        </a:rPr>
                        <a:t>Soi chiếu quan niệm về cái đẹp, cái thẩm mĩ trong văn chương Thạch Lam vào những tác phẩm văn xuôi hư cấu của ông, từ đó khái quát lên các biểu hiện của cái đẹp.</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2352040">
                <a:tc>
                  <a:txBody>
                    <a:bodyPr/>
                    <a:lstStyle/>
                    <a:p>
                      <a:pPr marL="68580" indent="0" algn="just">
                        <a:lnSpc>
                          <a:spcPct val="107000"/>
                        </a:lnSpc>
                        <a:spcBef>
                          <a:spcPct val="0"/>
                        </a:spcBef>
                        <a:spcAft>
                          <a:spcPct val="0"/>
                        </a:spcAft>
                      </a:pPr>
                      <a:r>
                        <a:rPr sz="2500" i="1">
                          <a:solidFill>
                            <a:srgbClr val="000000"/>
                          </a:solidFill>
                          <a:latin typeface="Times New Roman" panose="02020603050405020304"/>
                          <a:ea typeface="Calibri" panose="020F0502020204030204"/>
                        </a:rPr>
                        <a:t>Cái đẹp trong văn xuôi hư cấu Thạch Lam có ý nghĩa gì?</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500">
                          <a:solidFill>
                            <a:srgbClr val="000000"/>
                          </a:solidFill>
                          <a:latin typeface="Times New Roman" panose="02020603050405020304"/>
                          <a:ea typeface="Calibri" panose="020F0502020204030204"/>
                        </a:rPr>
                        <a:t>Cái đẹp gắn với sự chiếu sáng cảm giác từ bên trong, là một nét độc đáo trong cách nhìn thế giới và con người của Thạch Lam (phần kết luận).</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500">
                          <a:solidFill>
                            <a:srgbClr val="000000"/>
                          </a:solidFill>
                          <a:latin typeface="Times New Roman" panose="02020603050405020304"/>
                          <a:ea typeface="Calibri" panose="020F0502020204030204"/>
                        </a:rPr>
                        <a:t>So sánh Thạch Lam với các nhà văn khác, khái quát ý nghĩa, giá trị của cái đẹp trong văn xuôi hư cấu Thạch Lam dựa trên các biểu hiện đã phân tích.</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2"/>
          <p:cNvSpPr txBox="1"/>
          <p:nvPr>
            <p:custDataLst>
              <p:tags r:id="rId1"/>
            </p:custDataLst>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chemeClr val="tx1"/>
                </a:solidFill>
                <a:latin typeface="+mj-lt"/>
                <a:ea typeface="+mj-ea"/>
                <a:cs typeface="+mj-cs"/>
                <a:sym typeface="+mn-ea"/>
              </a:rPr>
              <a:t>Câu 3:</a:t>
            </a:r>
            <a:r>
              <a:rPr lang="en-US" sz="4000" kern="1200">
                <a:solidFill>
                  <a:schemeClr val="tx1"/>
                </a:solidFill>
                <a:latin typeface="+mj-lt"/>
                <a:ea typeface="+mj-ea"/>
                <a:cs typeface="+mj-cs"/>
                <a:sym typeface="+mn-ea"/>
              </a:rPr>
              <a:t>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 Box 1"/>
          <p:cNvSpPr txBox="1"/>
          <p:nvPr/>
        </p:nvSpPr>
        <p:spPr>
          <a:xfrm>
            <a:off x="1115568" y="2481943"/>
            <a:ext cx="10168128" cy="36950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 Hệ thống đề mục chặt chẽ, logic, đi từ cơ sở lí thuyết (mục 1), đến phân tích, giải quyết vấn đề (mục 2, mục 3) và kết luận (mục 4).</a:t>
            </a:r>
          </a:p>
          <a:p>
            <a:pPr indent="-228600">
              <a:lnSpc>
                <a:spcPct val="90000"/>
              </a:lnSpc>
              <a:spcAft>
                <a:spcPts val="600"/>
              </a:spcAft>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 Ở phần giải quyết vấn đề (mục 2 và mục 3), hai đề mục đồng đẳng với nhau, không bao chứa lẫn nhau hoặc trùng ý với nhau. Cách đặt nhan đề ở mục 2 và mục 3 cho thấy hai luận điểm chính của bài viết và đồng thời cũng nhấn mạnh mối tương quan giữa hai luận điểm này.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2"/>
          <p:cNvSpPr txBox="1"/>
          <p:nvPr>
            <p:custDataLst>
              <p:tags r:id="rId1"/>
            </p:custDataLst>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chemeClr val="tx1"/>
                </a:solidFill>
                <a:latin typeface="+mj-lt"/>
                <a:ea typeface="+mj-ea"/>
                <a:cs typeface="+mj-cs"/>
                <a:sym typeface="+mn-ea"/>
              </a:rPr>
              <a:t>Câu 4:</a:t>
            </a:r>
            <a:r>
              <a:rPr lang="en-US" sz="4000" kern="1200">
                <a:solidFill>
                  <a:schemeClr val="tx1"/>
                </a:solidFill>
                <a:latin typeface="+mj-lt"/>
                <a:ea typeface="+mj-ea"/>
                <a:cs typeface="+mj-cs"/>
                <a:sym typeface="+mn-ea"/>
              </a:rPr>
              <a:t>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 Box 1"/>
          <p:cNvSpPr txBox="1"/>
          <p:nvPr/>
        </p:nvSpPr>
        <p:spPr>
          <a:xfrm>
            <a:off x="1115568" y="2481943"/>
            <a:ext cx="10168128" cy="36950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 Phương pháp phân tích – tổng hợp: phân tích các tác phẩm văn xuôi hư cấu của Thạch Lam để cho thấy biểu hiện và giá trị của cái đẹp.</a:t>
            </a:r>
          </a:p>
          <a:p>
            <a:pPr indent="-228600">
              <a:lnSpc>
                <a:spcPct val="90000"/>
              </a:lnSpc>
              <a:spcAft>
                <a:spcPts val="600"/>
              </a:spcAft>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 Phương pháp so sánh: so sánh Thạch Lam với các nhà văn khác để làm bật lên nét độc đáo trong nỗi băn khoăn về con người ở Thạch Lam.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Box 2"/>
          <p:cNvSpPr txBox="1"/>
          <p:nvPr>
            <p:custDataLst>
              <p:tags r:id="rId1"/>
            </p:custDataLst>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latin typeface="+mj-lt"/>
                <a:ea typeface="+mj-ea"/>
                <a:cs typeface="+mj-cs"/>
                <a:sym typeface="+mn-ea"/>
              </a:rPr>
              <a:t>Câu 5:</a:t>
            </a:r>
            <a:r>
              <a:rPr lang="en-US" sz="4400" kern="1200">
                <a:solidFill>
                  <a:schemeClr val="tx1"/>
                </a:solidFill>
                <a:latin typeface="+mj-lt"/>
                <a:ea typeface="+mj-ea"/>
                <a:cs typeface="+mj-cs"/>
                <a:sym typeface="+mn-ea"/>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 Box 1"/>
          <p:cNvSpPr txBox="1"/>
          <p:nvPr/>
        </p:nvSpPr>
        <p:spPr>
          <a:xfrm>
            <a:off x="838200" y="1825625"/>
            <a:ext cx="1051560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Dựa vào kinh nghiệm và cách hiểu của bản thân, mỗi HS nêu ra kinh nghiệm cho riêng mình. Chẳng hạn: cần làm rõ vấn đề và câu hỏi nghiên cứu khi viết; cần phân tích các bằng chứng để làm sáng tỏ vấn đề cần nghiên cứu,…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735330"/>
            <a:ext cx="10260330" cy="1628140"/>
          </a:xfrm>
          <a:solidFill>
            <a:schemeClr val="accent4">
              <a:lumMod val="20000"/>
              <a:lumOff val="80000"/>
            </a:schemeClr>
          </a:solidFill>
        </p:spPr>
        <p:txBody>
          <a:bodyPr>
            <a:normAutofit/>
          </a:bodyPr>
          <a:lstStyle/>
          <a:p>
            <a:pPr algn="just"/>
            <a:r>
              <a:rPr lang="en-US" sz="3335">
                <a:latin typeface="Times New Roman" panose="02020603050405020304" charset="0"/>
                <a:cs typeface="Times New Roman" panose="02020603050405020304" charset="0"/>
              </a:rPr>
              <a:t>Nhóm hai HS đọc SGK, trang 19 – 20, tóm tắt những yêu cầu với bài báo cáo về một vấn đề văn học hiện đại dựa vào mẫu sau:</a:t>
            </a:r>
          </a:p>
        </p:txBody>
      </p:sp>
      <p:pic>
        <p:nvPicPr>
          <p:cNvPr id="6" name="Content Placeholder 5"/>
          <p:cNvPicPr>
            <a:picLocks noGrp="1" noChangeAspect="1"/>
          </p:cNvPicPr>
          <p:nvPr>
            <p:ph idx="1"/>
            <p:custDataLst>
              <p:tags r:id="rId1"/>
            </p:custDataLst>
          </p:nvPr>
        </p:nvPicPr>
        <p:blipFill>
          <a:blip r:embed="rId15"/>
        </p:blipFill>
        <p:spPr>
          <a:xfrm>
            <a:off x="-682533" y="133942"/>
            <a:ext cx="2715895" cy="3074035"/>
          </a:xfrm>
          <a:prstGeom prst="rect">
            <a:avLst/>
          </a:prstGeom>
        </p:spPr>
      </p:pic>
      <p:grpSp>
        <p:nvGrpSpPr>
          <p:cNvPr id="4" name="Group 2"/>
          <p:cNvGrpSpPr/>
          <p:nvPr/>
        </p:nvGrpSpPr>
        <p:grpSpPr>
          <a:xfrm>
            <a:off x="1775460" y="2288540"/>
            <a:ext cx="9667875" cy="3834130"/>
            <a:chOff x="569108" y="0"/>
            <a:chExt cx="4290953" cy="1854200"/>
          </a:xfrm>
        </p:grpSpPr>
        <p:sp>
          <p:nvSpPr>
            <p:cNvPr id="5" name="Rectangle: Rounded Corners 6"/>
            <p:cNvSpPr/>
            <p:nvPr>
              <p:custDataLst>
                <p:tags r:id="rId2"/>
              </p:custDataLst>
            </p:nvPr>
          </p:nvSpPr>
          <p:spPr>
            <a:xfrm>
              <a:off x="569108" y="13845"/>
              <a:ext cx="677264" cy="1753183"/>
            </a:xfrm>
            <a:prstGeom prst="roundRect">
              <a:avLst/>
            </a:prstGeom>
            <a:solidFill>
              <a:sysClr val="window" lastClr="FFFFFF"/>
            </a:solidFill>
            <a:ln w="1270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indent="0" algn="ctr">
                <a:lnSpc>
                  <a:spcPct val="108000"/>
                </a:lnSpc>
                <a:spcBef>
                  <a:spcPts val="300"/>
                </a:spcBef>
                <a:spcAft>
                  <a:spcPts val="300"/>
                </a:spcAft>
              </a:pPr>
              <a:r>
                <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rPr>
                <a:t>Những yêu cầu với bài báo cáo về một vấn đề văn học hiện đại</a:t>
              </a:r>
            </a:p>
          </p:txBody>
        </p:sp>
        <p:sp>
          <p:nvSpPr>
            <p:cNvPr id="7" name="Rectangle: Rounded Corners 6"/>
            <p:cNvSpPr/>
            <p:nvPr>
              <p:custDataLst>
                <p:tags r:id="rId3"/>
              </p:custDataLst>
            </p:nvPr>
          </p:nvSpPr>
          <p:spPr>
            <a:xfrm>
              <a:off x="1422400" y="0"/>
              <a:ext cx="1638300" cy="533400"/>
            </a:xfrm>
            <a:prstGeom prst="roundRect">
              <a:avLst/>
            </a:prstGeom>
            <a:solidFill>
              <a:sysClr val="window" lastClr="FFFFFF"/>
            </a:solidFill>
            <a:ln w="1270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indent="0" algn="ctr">
                <a:lnSpc>
                  <a:spcPct val="108000"/>
                </a:lnSpc>
                <a:spcAft>
                  <a:spcPts val="800"/>
                </a:spcAft>
              </a:pPr>
              <a:r>
                <a:rPr lang="en-US" altLang="zh-CN" sz="2400" kern="100">
                  <a:latin typeface="Times New Roman" panose="02020603050405020304"/>
                  <a:ea typeface="Calibri" panose="020F0502020204030204"/>
                  <a:cs typeface="Times New Roman" panose="02020603050405020304"/>
                  <a:sym typeface="Times New Roman" panose="02020603050405020304"/>
                </a:rPr>
                <a:t>Về nội dung</a:t>
              </a:r>
            </a:p>
          </p:txBody>
        </p:sp>
        <p:sp>
          <p:nvSpPr>
            <p:cNvPr id="8" name="Rectangle: Rounded Corners 6"/>
            <p:cNvSpPr/>
            <p:nvPr>
              <p:custDataLst>
                <p:tags r:id="rId4"/>
              </p:custDataLst>
            </p:nvPr>
          </p:nvSpPr>
          <p:spPr>
            <a:xfrm>
              <a:off x="3276261" y="0"/>
              <a:ext cx="1583306" cy="533400"/>
            </a:xfrm>
            <a:prstGeom prst="roundRect">
              <a:avLst/>
            </a:prstGeom>
            <a:solidFill>
              <a:sysClr val="window" lastClr="FFFFFF"/>
            </a:solidFill>
            <a:ln w="1270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indent="0" algn="ctr">
                <a:lnSpc>
                  <a:spcPct val="108000"/>
                </a:lnSpc>
                <a:spcBef>
                  <a:spcPts val="300"/>
                </a:spcBef>
                <a:spcAft>
                  <a:spcPts val="300"/>
                </a:spcAft>
              </a:pPr>
              <a:r>
                <a:rPr lang="en-US" altLang="zh-CN" sz="1400" kern="100">
                  <a:solidFill>
                    <a:srgbClr val="000000"/>
                  </a:solidFill>
                  <a:latin typeface="Times New Roman" panose="02020603050405020304"/>
                  <a:ea typeface="Calibri" panose="020F0502020204030204"/>
                  <a:cs typeface="Times New Roman" panose="02020603050405020304"/>
                  <a:sym typeface="Times New Roman" panose="02020603050405020304"/>
                </a:rPr>
                <a:t>…</a:t>
              </a:r>
            </a:p>
          </p:txBody>
        </p:sp>
        <p:sp>
          <p:nvSpPr>
            <p:cNvPr id="9" name="Rectangle: Rounded Corners 6"/>
            <p:cNvSpPr/>
            <p:nvPr>
              <p:custDataLst>
                <p:tags r:id="rId5"/>
              </p:custDataLst>
            </p:nvPr>
          </p:nvSpPr>
          <p:spPr>
            <a:xfrm>
              <a:off x="1422460" y="609691"/>
              <a:ext cx="1638012" cy="731219"/>
            </a:xfrm>
            <a:prstGeom prst="roundRect">
              <a:avLst/>
            </a:prstGeom>
            <a:solidFill>
              <a:sysClr val="window" lastClr="FFFFFF"/>
            </a:solidFill>
            <a:ln w="1270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indent="0" algn="ctr">
                <a:lnSpc>
                  <a:spcPct val="108000"/>
                </a:lnSpc>
                <a:spcBef>
                  <a:spcPts val="300"/>
                </a:spcBef>
                <a:spcAft>
                  <a:spcPts val="300"/>
                </a:spcAft>
              </a:pPr>
              <a:r>
                <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rPr>
                <a:t>Về thể thức trình bày</a:t>
              </a:r>
            </a:p>
          </p:txBody>
        </p:sp>
        <p:sp>
          <p:nvSpPr>
            <p:cNvPr id="10" name="Rectangle: Rounded Corners 6"/>
            <p:cNvSpPr/>
            <p:nvPr>
              <p:custDataLst>
                <p:tags r:id="rId6"/>
              </p:custDataLst>
            </p:nvPr>
          </p:nvSpPr>
          <p:spPr>
            <a:xfrm>
              <a:off x="3276261" y="635000"/>
              <a:ext cx="1583800" cy="533400"/>
            </a:xfrm>
            <a:prstGeom prst="roundRect">
              <a:avLst/>
            </a:prstGeom>
            <a:solidFill>
              <a:sysClr val="window" lastClr="FFFFFF"/>
            </a:solidFill>
            <a:ln w="1270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indent="0" algn="ctr">
                <a:lnSpc>
                  <a:spcPct val="108000"/>
                </a:lnSpc>
                <a:spcBef>
                  <a:spcPts val="300"/>
                </a:spcBef>
                <a:spcAft>
                  <a:spcPts val="300"/>
                </a:spcAft>
              </a:pPr>
              <a:r>
                <a:rPr lang="en-US" altLang="zh-CN" sz="1400" kern="100">
                  <a:solidFill>
                    <a:srgbClr val="000000"/>
                  </a:solidFill>
                  <a:latin typeface="Times New Roman" panose="02020603050405020304"/>
                  <a:ea typeface="Calibri" panose="020F0502020204030204"/>
                  <a:cs typeface="Times New Roman" panose="02020603050405020304"/>
                  <a:sym typeface="Times New Roman" panose="02020603050405020304"/>
                </a:rPr>
                <a:t>…</a:t>
              </a:r>
            </a:p>
          </p:txBody>
        </p:sp>
        <p:sp>
          <p:nvSpPr>
            <p:cNvPr id="11" name="Rectangle: Rounded Corners 6"/>
            <p:cNvSpPr/>
            <p:nvPr>
              <p:custDataLst>
                <p:tags r:id="rId7"/>
              </p:custDataLst>
            </p:nvPr>
          </p:nvSpPr>
          <p:spPr>
            <a:xfrm>
              <a:off x="1422460" y="1427057"/>
              <a:ext cx="1638012" cy="401504"/>
            </a:xfrm>
            <a:prstGeom prst="roundRect">
              <a:avLst/>
            </a:prstGeom>
            <a:solidFill>
              <a:sysClr val="window" lastClr="FFFFFF"/>
            </a:solidFill>
            <a:ln w="1270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indent="0" algn="ctr">
                <a:lnSpc>
                  <a:spcPct val="108000"/>
                </a:lnSpc>
                <a:spcAft>
                  <a:spcPts val="800"/>
                </a:spcAft>
              </a:pPr>
              <a:r>
                <a:rPr lang="en-US" altLang="zh-CN" sz="2400" kern="100">
                  <a:latin typeface="Times New Roman" panose="02020603050405020304"/>
                  <a:ea typeface="Calibri" panose="020F0502020204030204"/>
                  <a:cs typeface="Times New Roman" panose="02020603050405020304"/>
                  <a:sym typeface="Times New Roman" panose="02020603050405020304"/>
                </a:rPr>
                <a:t>Về bố cục</a:t>
              </a:r>
            </a:p>
          </p:txBody>
        </p:sp>
        <p:sp>
          <p:nvSpPr>
            <p:cNvPr id="12" name="Rectangle: Rounded Corners 6"/>
            <p:cNvSpPr/>
            <p:nvPr>
              <p:custDataLst>
                <p:tags r:id="rId8"/>
              </p:custDataLst>
            </p:nvPr>
          </p:nvSpPr>
          <p:spPr>
            <a:xfrm>
              <a:off x="3276262" y="1320800"/>
              <a:ext cx="1582812" cy="533400"/>
            </a:xfrm>
            <a:prstGeom prst="roundRect">
              <a:avLst/>
            </a:prstGeom>
            <a:solidFill>
              <a:sysClr val="window" lastClr="FFFFFF"/>
            </a:solidFill>
            <a:ln w="1270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indent="0" algn="ctr">
                <a:lnSpc>
                  <a:spcPct val="108000"/>
                </a:lnSpc>
                <a:spcBef>
                  <a:spcPts val="300"/>
                </a:spcBef>
                <a:spcAft>
                  <a:spcPts val="300"/>
                </a:spcAft>
              </a:pPr>
              <a:r>
                <a:rPr lang="en-US" altLang="zh-CN" sz="1400" kern="100">
                  <a:solidFill>
                    <a:srgbClr val="000000"/>
                  </a:solidFill>
                  <a:latin typeface="Times New Roman" panose="02020603050405020304"/>
                  <a:ea typeface="Calibri" panose="020F0502020204030204"/>
                  <a:cs typeface="Times New Roman" panose="02020603050405020304"/>
                  <a:sym typeface="Times New Roman" panose="02020603050405020304"/>
                </a:rPr>
                <a:t>…</a:t>
              </a:r>
            </a:p>
          </p:txBody>
        </p:sp>
        <p:cxnSp>
          <p:nvCxnSpPr>
            <p:cNvPr id="13" name="Straight Arrow Connector 7"/>
            <p:cNvCxnSpPr/>
            <p:nvPr>
              <p:custDataLst>
                <p:tags r:id="rId9"/>
              </p:custDataLst>
            </p:nvPr>
          </p:nvCxnSpPr>
          <p:spPr>
            <a:xfrm flipV="1">
              <a:off x="1219200" y="330200"/>
              <a:ext cx="202194" cy="588476"/>
            </a:xfrm>
            <a:prstGeom prst="straightConnector1">
              <a:avLst/>
            </a:prstGeom>
            <a:noFill/>
            <a:ln w="6350" cap="flat" cmpd="sng" algn="ctr">
              <a:solidFill>
                <a:sysClr val="windowText" lastClr="000000"/>
              </a:solidFill>
              <a:prstDash val="solid"/>
              <a:miter lim="800000"/>
              <a:tailEnd type="triangle"/>
            </a:ln>
            <a:effectLst/>
          </p:spPr>
        </p:cxnSp>
        <p:cxnSp>
          <p:nvCxnSpPr>
            <p:cNvPr id="14" name="Straight Arrow Connector 13"/>
            <p:cNvCxnSpPr/>
            <p:nvPr>
              <p:custDataLst>
                <p:tags r:id="rId10"/>
              </p:custDataLst>
            </p:nvPr>
          </p:nvCxnSpPr>
          <p:spPr>
            <a:xfrm>
              <a:off x="3060700" y="266700"/>
              <a:ext cx="217661" cy="0"/>
            </a:xfrm>
            <a:prstGeom prst="straightConnector1">
              <a:avLst/>
            </a:prstGeom>
            <a:noFill/>
            <a:ln w="6350" cap="flat" cmpd="sng" algn="ctr">
              <a:solidFill>
                <a:sysClr val="windowText" lastClr="000000"/>
              </a:solidFill>
              <a:prstDash val="solid"/>
              <a:miter lim="800000"/>
              <a:tailEnd type="triangle"/>
            </a:ln>
            <a:effectLst/>
          </p:spPr>
        </p:cxnSp>
        <p:cxnSp>
          <p:nvCxnSpPr>
            <p:cNvPr id="15" name="Straight Arrow Connector 14"/>
            <p:cNvCxnSpPr/>
            <p:nvPr>
              <p:custDataLst>
                <p:tags r:id="rId11"/>
              </p:custDataLst>
            </p:nvPr>
          </p:nvCxnSpPr>
          <p:spPr>
            <a:xfrm>
              <a:off x="3060700" y="920750"/>
              <a:ext cx="217283" cy="3118"/>
            </a:xfrm>
            <a:prstGeom prst="straightConnector1">
              <a:avLst/>
            </a:prstGeom>
            <a:noFill/>
            <a:ln w="6350" cap="flat" cmpd="sng" algn="ctr">
              <a:solidFill>
                <a:sysClr val="windowText" lastClr="000000"/>
              </a:solidFill>
              <a:prstDash val="solid"/>
              <a:miter lim="800000"/>
              <a:tailEnd type="triangle"/>
            </a:ln>
            <a:effectLst/>
          </p:spPr>
        </p:cxnSp>
        <p:cxnSp>
          <p:nvCxnSpPr>
            <p:cNvPr id="16" name="Straight Arrow Connector 15"/>
            <p:cNvCxnSpPr/>
            <p:nvPr>
              <p:custDataLst>
                <p:tags r:id="rId12"/>
              </p:custDataLst>
            </p:nvPr>
          </p:nvCxnSpPr>
          <p:spPr>
            <a:xfrm>
              <a:off x="3060700" y="1530350"/>
              <a:ext cx="217170" cy="0"/>
            </a:xfrm>
            <a:prstGeom prst="straightConnector1">
              <a:avLst/>
            </a:prstGeom>
            <a:noFill/>
            <a:ln w="6350" cap="flat" cmpd="sng" algn="ctr">
              <a:solidFill>
                <a:sysClr val="windowText" lastClr="000000"/>
              </a:solidFill>
              <a:prstDash val="solid"/>
              <a:miter lim="800000"/>
              <a:tailEnd type="triangle"/>
            </a:ln>
            <a:effectLst/>
          </p:spPr>
        </p:cxnSp>
        <p:cxnSp>
          <p:nvCxnSpPr>
            <p:cNvPr id="17" name="Straight Arrow Connector 11"/>
            <p:cNvCxnSpPr/>
            <p:nvPr>
              <p:custDataLst>
                <p:tags r:id="rId13"/>
              </p:custDataLst>
            </p:nvPr>
          </p:nvCxnSpPr>
          <p:spPr>
            <a:xfrm>
              <a:off x="1220475" y="920750"/>
              <a:ext cx="217283" cy="3118"/>
            </a:xfrm>
            <a:prstGeom prst="straightConnector1">
              <a:avLst/>
            </a:prstGeom>
            <a:noFill/>
            <a:ln w="6350" cap="flat" cmpd="sng" algn="ctr">
              <a:solidFill>
                <a:sysClr val="windowText" lastClr="000000"/>
              </a:solidFill>
              <a:prstDash val="solid"/>
              <a:miter lim="800000"/>
              <a:tailEnd type="triangle"/>
            </a:ln>
            <a:effectLst/>
          </p:spPr>
        </p:cxnSp>
      </p:grpSp>
      <p:sp>
        <p:nvSpPr>
          <p:cNvPr id="3" name="Text Box 1"/>
          <p:cNvSpPr txBox="1"/>
          <p:nvPr/>
        </p:nvSpPr>
        <p:spPr>
          <a:xfrm>
            <a:off x="1435951" y="1605"/>
            <a:ext cx="11404600" cy="584835"/>
          </a:xfrm>
          <a:prstGeom prst="rect">
            <a:avLst/>
          </a:prstGeom>
        </p:spPr>
        <p:txBody>
          <a:bodyPr wrap="square">
            <a:spAutoFit/>
          </a:bodyPr>
          <a:lstStyle/>
          <a:p>
            <a:pPr defTabSz="266700">
              <a:lnSpc>
                <a:spcPct val="107000"/>
              </a:lnSpc>
              <a:spcAft>
                <a:spcPct val="0"/>
              </a:spcAft>
            </a:pPr>
            <a:r>
              <a:rPr lang="en-US" sz="3000" b="1">
                <a:solidFill>
                  <a:srgbClr val="FF0000"/>
                </a:solidFill>
                <a:latin typeface="Times New Roman" panose="02020603050405020304"/>
                <a:ea typeface="Calibri" panose="020F0502020204030204"/>
              </a:rPr>
              <a:t>II. N</a:t>
            </a:r>
            <a:r>
              <a:rPr sz="3000" b="1">
                <a:solidFill>
                  <a:srgbClr val="FF0000"/>
                </a:solidFill>
                <a:latin typeface="Times New Roman" panose="02020603050405020304"/>
                <a:ea typeface="Calibri" panose="020F0502020204030204"/>
              </a:rPr>
              <a:t>hững yêu cầu với bài báo cáo về một vấn đề văn học hiện đại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595" y="584835"/>
            <a:ext cx="10515600" cy="1325563"/>
          </a:xfrm>
        </p:spPr>
        <p:txBody>
          <a:bodyPr>
            <a:normAutofit/>
          </a:bodyPr>
          <a:lstStyle/>
          <a:p>
            <a:r>
              <a:rPr lang="en-US" sz="3335" b="1">
                <a:latin typeface="Times New Roman" panose="02020603050405020304" charset="0"/>
                <a:cs typeface="Times New Roman" panose="02020603050405020304" charset="0"/>
              </a:rPr>
              <a:t>HS thực hiện nhóm 4, đọc SGK, trang 20 – 21, tóm tắt quy trình viết dựa vào bảng sau:</a:t>
            </a:r>
          </a:p>
        </p:txBody>
      </p:sp>
      <p:graphicFrame>
        <p:nvGraphicFramePr>
          <p:cNvPr id="4" name="Content Placeholder 3"/>
          <p:cNvGraphicFramePr>
            <a:graphicFrameLocks noGrp="1"/>
          </p:cNvGraphicFramePr>
          <p:nvPr>
            <p:ph idx="1"/>
            <p:custDataLst>
              <p:tags r:id="rId1"/>
            </p:custDataLst>
          </p:nvPr>
        </p:nvGraphicFramePr>
        <p:xfrm>
          <a:off x="838200" y="1825625"/>
          <a:ext cx="10515600" cy="4146804"/>
        </p:xfrm>
        <a:graphic>
          <a:graphicData uri="http://schemas.openxmlformats.org/drawingml/2006/table">
            <a:tbl>
              <a:tblPr/>
              <a:tblGrid>
                <a:gridCol w="4766310">
                  <a:extLst>
                    <a:ext uri="{9D8B030D-6E8A-4147-A177-3AD203B41FA5}">
                      <a16:colId xmlns:a16="http://schemas.microsoft.com/office/drawing/2014/main" val="20000"/>
                    </a:ext>
                  </a:extLst>
                </a:gridCol>
                <a:gridCol w="2947670">
                  <a:extLst>
                    <a:ext uri="{9D8B030D-6E8A-4147-A177-3AD203B41FA5}">
                      <a16:colId xmlns:a16="http://schemas.microsoft.com/office/drawing/2014/main" val="20001"/>
                    </a:ext>
                  </a:extLst>
                </a:gridCol>
                <a:gridCol w="2801620">
                  <a:extLst>
                    <a:ext uri="{9D8B030D-6E8A-4147-A177-3AD203B41FA5}">
                      <a16:colId xmlns:a16="http://schemas.microsoft.com/office/drawing/2014/main" val="20002"/>
                    </a:ext>
                  </a:extLst>
                </a:gridCol>
              </a:tblGrid>
              <a:tr h="655320">
                <a:tc>
                  <a:txBody>
                    <a:bodyPr/>
                    <a:lstStyle/>
                    <a:p>
                      <a:pPr marL="68580" indent="0" algn="ctr">
                        <a:lnSpc>
                          <a:spcPct val="107000"/>
                        </a:lnSpc>
                        <a:spcBef>
                          <a:spcPct val="0"/>
                        </a:spcBef>
                        <a:spcAft>
                          <a:spcPct val="0"/>
                        </a:spcAft>
                      </a:pPr>
                      <a:r>
                        <a:rPr sz="3000" b="1">
                          <a:latin typeface="Times New Roman" panose="02020603050405020304"/>
                          <a:ea typeface="Calibri" panose="020F0502020204030204"/>
                        </a:rPr>
                        <a:t>Quy trình viết</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E7E6E6"/>
                    </a:solidFill>
                  </a:tcPr>
                </a:tc>
                <a:tc>
                  <a:txBody>
                    <a:bodyPr/>
                    <a:lstStyle/>
                    <a:p>
                      <a:pPr marL="68580" indent="0" algn="ctr">
                        <a:lnSpc>
                          <a:spcPct val="107000"/>
                        </a:lnSpc>
                        <a:spcBef>
                          <a:spcPct val="0"/>
                        </a:spcBef>
                        <a:spcAft>
                          <a:spcPct val="0"/>
                        </a:spcAft>
                      </a:pPr>
                      <a:r>
                        <a:rPr sz="3000" b="1">
                          <a:latin typeface="Times New Roman" panose="02020603050405020304"/>
                          <a:ea typeface="Calibri" panose="020F0502020204030204"/>
                        </a:rPr>
                        <a:t>Thao tác cần làm</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E7E6E6"/>
                    </a:solidFill>
                  </a:tcPr>
                </a:tc>
                <a:tc>
                  <a:txBody>
                    <a:bodyPr/>
                    <a:lstStyle/>
                    <a:p>
                      <a:pPr marL="68580" indent="0" algn="ctr">
                        <a:lnSpc>
                          <a:spcPct val="107000"/>
                        </a:lnSpc>
                        <a:spcBef>
                          <a:spcPct val="0"/>
                        </a:spcBef>
                        <a:spcAft>
                          <a:spcPct val="0"/>
                        </a:spcAft>
                      </a:pPr>
                      <a:r>
                        <a:rPr sz="3000" b="1">
                          <a:latin typeface="Times New Roman" panose="02020603050405020304"/>
                          <a:ea typeface="Calibri" panose="020F0502020204030204"/>
                        </a:rPr>
                        <a:t>Điều cần lưu ý</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E7E6E6"/>
                    </a:solidFill>
                  </a:tcPr>
                </a:tc>
                <a:extLst>
                  <a:ext uri="{0D108BD9-81ED-4DB2-BD59-A6C34878D82A}">
                    <a16:rowId xmlns:a16="http://schemas.microsoft.com/office/drawing/2014/main" val="10000"/>
                  </a:ext>
                </a:extLst>
              </a:tr>
              <a:tr h="655320">
                <a:tc>
                  <a:txBody>
                    <a:bodyPr/>
                    <a:lstStyle/>
                    <a:p>
                      <a:pPr marL="68580" indent="0">
                        <a:lnSpc>
                          <a:spcPct val="107000"/>
                        </a:lnSpc>
                        <a:spcBef>
                          <a:spcPct val="0"/>
                        </a:spcBef>
                        <a:spcAft>
                          <a:spcPct val="0"/>
                        </a:spcAft>
                      </a:pPr>
                      <a:r>
                        <a:rPr sz="3000" b="1">
                          <a:solidFill>
                            <a:srgbClr val="000000"/>
                          </a:solidFill>
                          <a:latin typeface="Times New Roman" panose="02020603050405020304"/>
                          <a:ea typeface="Calibri" panose="020F0502020204030204"/>
                        </a:rPr>
                        <a:t>Bước 1</a:t>
                      </a:r>
                      <a:r>
                        <a:rPr sz="3000">
                          <a:solidFill>
                            <a:srgbClr val="000000"/>
                          </a:solidFill>
                          <a:latin typeface="Times New Roman" panose="02020603050405020304"/>
                          <a:ea typeface="Calibri" panose="020F0502020204030204"/>
                        </a:rPr>
                        <a:t>: Chuẩn bị trước khi viết</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3000">
                          <a:solidFill>
                            <a:srgbClr val="000000"/>
                          </a:solidFill>
                          <a:latin typeface="Times New Roman" panose="02020603050405020304"/>
                          <a:ea typeface="Calibri" panose="020F0502020204030204"/>
                        </a:rPr>
                        <a: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3000">
                          <a:solidFill>
                            <a:srgbClr val="000000"/>
                          </a:solidFill>
                          <a:latin typeface="Times New Roman" panose="02020603050405020304"/>
                          <a:ea typeface="Calibri" panose="020F0502020204030204"/>
                        </a:rPr>
                        <a: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655320">
                <a:tc>
                  <a:txBody>
                    <a:bodyPr/>
                    <a:lstStyle/>
                    <a:p>
                      <a:pPr marL="68580" indent="0">
                        <a:lnSpc>
                          <a:spcPct val="107000"/>
                        </a:lnSpc>
                        <a:spcBef>
                          <a:spcPct val="0"/>
                        </a:spcBef>
                        <a:spcAft>
                          <a:spcPct val="0"/>
                        </a:spcAft>
                      </a:pPr>
                      <a:r>
                        <a:rPr sz="3000" b="1">
                          <a:solidFill>
                            <a:srgbClr val="000000"/>
                          </a:solidFill>
                          <a:latin typeface="Times New Roman" panose="02020603050405020304"/>
                          <a:ea typeface="Calibri" panose="020F0502020204030204"/>
                        </a:rPr>
                        <a:t>Bước 2:</a:t>
                      </a:r>
                      <a:r>
                        <a:rPr sz="3000">
                          <a:solidFill>
                            <a:srgbClr val="000000"/>
                          </a:solidFill>
                          <a:latin typeface="Times New Roman" panose="02020603050405020304"/>
                          <a:ea typeface="Calibri" panose="020F0502020204030204"/>
                        </a:rPr>
                        <a:t> Tìm ý và lập dàn ý</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3000">
                          <a:solidFill>
                            <a:srgbClr val="000000"/>
                          </a:solidFill>
                          <a:latin typeface="Times New Roman" panose="02020603050405020304"/>
                          <a:ea typeface="Calibri" panose="020F0502020204030204"/>
                        </a:rPr>
                        <a: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3000">
                          <a:solidFill>
                            <a:srgbClr val="000000"/>
                          </a:solidFill>
                          <a:latin typeface="Times New Roman" panose="02020603050405020304"/>
                          <a:ea typeface="Calibri" panose="020F0502020204030204"/>
                        </a:rPr>
                        <a: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655320">
                <a:tc>
                  <a:txBody>
                    <a:bodyPr/>
                    <a:lstStyle/>
                    <a:p>
                      <a:pPr marL="68580" indent="0">
                        <a:lnSpc>
                          <a:spcPct val="107000"/>
                        </a:lnSpc>
                        <a:spcBef>
                          <a:spcPct val="0"/>
                        </a:spcBef>
                        <a:spcAft>
                          <a:spcPct val="0"/>
                        </a:spcAft>
                      </a:pPr>
                      <a:r>
                        <a:rPr sz="3000" b="1">
                          <a:solidFill>
                            <a:srgbClr val="000000"/>
                          </a:solidFill>
                          <a:latin typeface="Times New Roman" panose="02020603050405020304"/>
                          <a:ea typeface="Calibri" panose="020F0502020204030204"/>
                        </a:rPr>
                        <a:t>Bước 3</a:t>
                      </a:r>
                      <a:r>
                        <a:rPr sz="3000">
                          <a:solidFill>
                            <a:srgbClr val="000000"/>
                          </a:solidFill>
                          <a:latin typeface="Times New Roman" panose="02020603050405020304"/>
                          <a:ea typeface="Calibri" panose="020F0502020204030204"/>
                        </a:rPr>
                        <a:t>: Viết bài</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3000">
                          <a:solidFill>
                            <a:srgbClr val="000000"/>
                          </a:solidFill>
                          <a:latin typeface="Times New Roman" panose="02020603050405020304"/>
                          <a:ea typeface="Calibri" panose="020F0502020204030204"/>
                        </a:rPr>
                        <a: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3000">
                          <a:solidFill>
                            <a:srgbClr val="000000"/>
                          </a:solidFill>
                          <a:latin typeface="Times New Roman" panose="02020603050405020304"/>
                          <a:ea typeface="Calibri" panose="020F0502020204030204"/>
                        </a:rPr>
                        <a: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655320">
                <a:tc>
                  <a:txBody>
                    <a:bodyPr/>
                    <a:lstStyle/>
                    <a:p>
                      <a:pPr marL="68580" indent="0">
                        <a:lnSpc>
                          <a:spcPct val="107000"/>
                        </a:lnSpc>
                        <a:spcBef>
                          <a:spcPct val="0"/>
                        </a:spcBef>
                        <a:spcAft>
                          <a:spcPct val="0"/>
                        </a:spcAft>
                      </a:pPr>
                      <a:r>
                        <a:rPr sz="3000" b="1">
                          <a:solidFill>
                            <a:srgbClr val="000000"/>
                          </a:solidFill>
                          <a:latin typeface="Times New Roman" panose="02020603050405020304"/>
                          <a:ea typeface="Calibri" panose="020F0502020204030204"/>
                        </a:rPr>
                        <a:t>Bước 4:</a:t>
                      </a:r>
                      <a:r>
                        <a:rPr sz="3000">
                          <a:solidFill>
                            <a:srgbClr val="000000"/>
                          </a:solidFill>
                          <a:latin typeface="Times New Roman" panose="02020603050405020304"/>
                          <a:ea typeface="Calibri" panose="020F0502020204030204"/>
                        </a:rPr>
                        <a:t> Xem lại và chỉnh sửa, rút kinh nghiệm.</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3000">
                          <a:solidFill>
                            <a:srgbClr val="000000"/>
                          </a:solidFill>
                          <a:latin typeface="Times New Roman" panose="02020603050405020304"/>
                          <a:ea typeface="Calibri" panose="020F0502020204030204"/>
                        </a:rPr>
                        <a: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3000">
                          <a:solidFill>
                            <a:srgbClr val="000000"/>
                          </a:solidFill>
                          <a:latin typeface="Times New Roman" panose="02020603050405020304"/>
                          <a:ea typeface="Calibri" panose="020F0502020204030204"/>
                        </a:rPr>
                        <a: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6" name="Content Placeholder 5"/>
          <p:cNvPicPr>
            <a:picLocks noChangeAspect="1"/>
          </p:cNvPicPr>
          <p:nvPr>
            <p:custDataLst>
              <p:tags r:id="rId2"/>
            </p:custDataLst>
          </p:nvPr>
        </p:nvPicPr>
        <p:blipFill>
          <a:blip r:embed="rId5"/>
        </p:blipFill>
        <p:spPr>
          <a:xfrm>
            <a:off x="-290195" y="100965"/>
            <a:ext cx="2522220" cy="2687320"/>
          </a:xfrm>
          <a:prstGeom prst="rect">
            <a:avLst/>
          </a:prstGeom>
        </p:spPr>
      </p:pic>
      <p:sp>
        <p:nvSpPr>
          <p:cNvPr id="3" name="Text Box 2"/>
          <p:cNvSpPr txBox="1"/>
          <p:nvPr>
            <p:custDataLst>
              <p:tags r:id="rId3"/>
            </p:custDataLst>
          </p:nvPr>
        </p:nvSpPr>
        <p:spPr>
          <a:xfrm>
            <a:off x="1221740" y="0"/>
            <a:ext cx="11404600" cy="584835"/>
          </a:xfrm>
          <a:prstGeom prst="rect">
            <a:avLst/>
          </a:prstGeom>
        </p:spPr>
        <p:txBody>
          <a:bodyPr wrap="square">
            <a:spAutoFit/>
          </a:bodyPr>
          <a:lstStyle/>
          <a:p>
            <a:pPr defTabSz="266700">
              <a:lnSpc>
                <a:spcPct val="107000"/>
              </a:lnSpc>
              <a:spcAft>
                <a:spcPct val="0"/>
              </a:spcAft>
            </a:pPr>
            <a:r>
              <a:rPr lang="en-US" sz="3000" b="1">
                <a:solidFill>
                  <a:srgbClr val="FF0000"/>
                </a:solidFill>
                <a:latin typeface="Times New Roman" panose="02020603050405020304"/>
                <a:ea typeface="Calibri" panose="020F0502020204030204"/>
              </a:rPr>
              <a:t>III. Q</a:t>
            </a:r>
            <a:r>
              <a:rPr sz="3000" b="1">
                <a:solidFill>
                  <a:srgbClr val="FF0000"/>
                </a:solidFill>
                <a:latin typeface="Times New Roman" panose="02020603050405020304"/>
                <a:ea typeface="Calibri" panose="020F0502020204030204"/>
              </a:rPr>
              <a:t>uy trình viết bài báo cáo về một vấn đề văn học hiện đại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 Box 5"/>
          <p:cNvSpPr txBox="1"/>
          <p:nvPr>
            <p:custDataLst>
              <p:tags r:id="rId1"/>
            </p:custDataLst>
          </p:nvPr>
        </p:nvSpPr>
        <p:spPr>
          <a:xfrm>
            <a:off x="4101151" y="167766"/>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0000"/>
                </a:solidFill>
                <a:latin typeface="Times New Roman" panose="02020603050405020304" pitchFamily="18" charset="0"/>
                <a:ea typeface="+mj-ea"/>
                <a:cs typeface="Times New Roman" panose="02020603050405020304" pitchFamily="18" charset="0"/>
              </a:rPr>
              <a:t>III. Luyện tập</a:t>
            </a:r>
          </a:p>
        </p:txBody>
      </p:sp>
      <p:sp>
        <p:nvSpPr>
          <p:cNvPr id="17" name="Freeform: Shape 1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7" descr="Alarm Ringing with solid fill">
            <a:extLst>
              <a:ext uri="{FF2B5EF4-FFF2-40B4-BE49-F238E27FC236}">
                <a16:creationId xmlns:a16="http://schemas.microsoft.com/office/drawing/2014/main" id="{9A9C885C-C8D6-0121-4F65-8ED03A0125C7}"/>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83637" y="1381991"/>
            <a:ext cx="3665027" cy="366502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Box 3"/>
          <p:cNvSpPr txBox="1"/>
          <p:nvPr/>
        </p:nvSpPr>
        <p:spPr>
          <a:xfrm>
            <a:off x="4149080" y="1118244"/>
            <a:ext cx="6203960" cy="419252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HS hoạt động theo nhóm (phân theo dự án), thực hiện các nhiệm vụ sau:</a:t>
            </a:r>
          </a:p>
          <a:p>
            <a:pPr indent="-228600">
              <a:lnSpc>
                <a:spcPct val="90000"/>
              </a:lnSpc>
              <a:spcAft>
                <a:spcPts val="6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1) Xác định các thành tố giao tiếp khi thực hiện bài viết (thuộc khuôn khổ dự án) bằng cách trả lời các câu hỏi:</a:t>
            </a:r>
          </a:p>
          <a:p>
            <a:pPr indent="-228600">
              <a:lnSpc>
                <a:spcPct val="90000"/>
              </a:lnSpc>
              <a:spcAft>
                <a:spcPts val="6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  Bài viết được sử dụng trong tình huống nào?</a:t>
            </a:r>
          </a:p>
          <a:p>
            <a:pPr indent="-228600">
              <a:lnSpc>
                <a:spcPct val="90000"/>
              </a:lnSpc>
              <a:spcAft>
                <a:spcPts val="6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 Mục đích viết là gì?</a:t>
            </a:r>
          </a:p>
          <a:p>
            <a:pPr indent="-228600">
              <a:lnSpc>
                <a:spcPct val="90000"/>
              </a:lnSpc>
              <a:spcAft>
                <a:spcPts val="6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 Đề tài bài viết là gì?</a:t>
            </a:r>
          </a:p>
          <a:p>
            <a:pPr indent="-228600">
              <a:lnSpc>
                <a:spcPct val="90000"/>
              </a:lnSpc>
              <a:spcAft>
                <a:spcPts val="6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 Người đọc là ai? Họ mong chờ thu nhận được điều gì từ bài viết?</a:t>
            </a:r>
          </a:p>
          <a:p>
            <a:pPr indent="-228600">
              <a:lnSpc>
                <a:spcPct val="90000"/>
              </a:lnSpc>
              <a:spcAft>
                <a:spcPts val="6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 Chọn cách viết nào là phù hợp?</a:t>
            </a:r>
          </a:p>
          <a:p>
            <a:pPr indent="-228600">
              <a:lnSpc>
                <a:spcPct val="90000"/>
              </a:lnSpc>
              <a:spcAft>
                <a:spcPts val="6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2) Dựa vào nghiên cứu đã thực hiện, phác thảo dàn ý cho bài báo cáo.</a:t>
            </a:r>
          </a:p>
          <a:p>
            <a:pPr indent="-228600">
              <a:lnSpc>
                <a:spcPct val="90000"/>
              </a:lnSpc>
              <a:spcAft>
                <a:spcPts val="6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3) Thực hiện ở nhà: Hoàn thiện bài báo cáo, chuẩn bị cho bước tiếp theo của dự 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352800" y="-1115610"/>
            <a:ext cx="5486400" cy="9089220"/>
          </a:xfrm>
          <a:custGeom>
            <a:avLst/>
            <a:gdLst/>
            <a:ahLst/>
            <a:cxnLst/>
            <a:rect l="l" t="t" r="r" b="b"/>
            <a:pathLst>
              <a:path w="8229600" h="13633830">
                <a:moveTo>
                  <a:pt x="0" y="0"/>
                </a:moveTo>
                <a:lnTo>
                  <a:pt x="8229600" y="0"/>
                </a:lnTo>
                <a:lnTo>
                  <a:pt x="8229600" y="13633830"/>
                </a:lnTo>
                <a:lnTo>
                  <a:pt x="0" y="136338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3" name="Group 3"/>
          <p:cNvGrpSpPr/>
          <p:nvPr/>
        </p:nvGrpSpPr>
        <p:grpSpPr>
          <a:xfrm>
            <a:off x="1864507" y="1356621"/>
            <a:ext cx="8301965" cy="4351384"/>
            <a:chOff x="-322046" y="-1625087"/>
            <a:chExt cx="16603930" cy="8702768"/>
          </a:xfrm>
        </p:grpSpPr>
        <p:sp>
          <p:nvSpPr>
            <p:cNvPr id="4" name="TextBox 4"/>
            <p:cNvSpPr txBox="1"/>
            <p:nvPr/>
          </p:nvSpPr>
          <p:spPr>
            <a:xfrm>
              <a:off x="0" y="-171449"/>
              <a:ext cx="16281884" cy="1846660"/>
            </a:xfrm>
            <a:prstGeom prst="rect">
              <a:avLst/>
            </a:prstGeom>
          </p:spPr>
          <p:txBody>
            <a:bodyPr lIns="0" tIns="0" rIns="0" bIns="0" rtlCol="0" anchor="t">
              <a:spAutoFit/>
            </a:bodyPr>
            <a:lstStyle/>
            <a:p>
              <a:pPr marL="0" indent="0" algn="ctr">
                <a:buNone/>
              </a:pPr>
              <a:endParaRPr lang="en-US" sz="6000" b="1">
                <a:solidFill>
                  <a:srgbClr val="C00000"/>
                </a:solidFill>
                <a:latin typeface="Times New Roman" panose="02020603050405020304" charset="0"/>
                <a:cs typeface="Times New Roman" panose="02020603050405020304" charset="0"/>
              </a:endParaRPr>
            </a:p>
          </p:txBody>
        </p:sp>
        <p:sp>
          <p:nvSpPr>
            <p:cNvPr id="5" name="TextBox 5"/>
            <p:cNvSpPr txBox="1"/>
            <p:nvPr/>
          </p:nvSpPr>
          <p:spPr>
            <a:xfrm>
              <a:off x="-322046" y="-1625087"/>
              <a:ext cx="16281884" cy="8702768"/>
            </a:xfrm>
            <a:prstGeom prst="rect">
              <a:avLst/>
            </a:prstGeom>
          </p:spPr>
          <p:txBody>
            <a:bodyPr lIns="0" tIns="0" rIns="0" bIns="0" rtlCol="0" anchor="t">
              <a:spAutoFit/>
            </a:bodyPr>
            <a:lstStyle/>
            <a:p>
              <a:pPr algn="ctr">
                <a:lnSpc>
                  <a:spcPts val="2800"/>
                </a:lnSpc>
              </a:pPr>
              <a:r>
                <a:rPr lang="en-US" sz="4400" b="1">
                  <a:solidFill>
                    <a:srgbClr val="1E2125"/>
                  </a:solidFill>
                  <a:latin typeface="Times New Roman" panose="02020603050405020304" pitchFamily="18" charset="0"/>
                  <a:ea typeface="Cabin"/>
                  <a:cs typeface="Times New Roman" panose="02020603050405020304" pitchFamily="18" charset="0"/>
                  <a:sym typeface="Cabin"/>
                </a:rPr>
                <a:t>PHẦN THỨ BA</a:t>
              </a:r>
            </a:p>
            <a:p>
              <a:pPr algn="ctr">
                <a:lnSpc>
                  <a:spcPts val="2800"/>
                </a:lnSpc>
              </a:pPr>
              <a:endParaRPr lang="en-US" sz="4400" b="1">
                <a:solidFill>
                  <a:srgbClr val="1E2125"/>
                </a:solidFill>
                <a:latin typeface="Times New Roman" panose="02020603050405020304" pitchFamily="18" charset="0"/>
                <a:ea typeface="Cabin"/>
                <a:cs typeface="Times New Roman" panose="02020603050405020304" pitchFamily="18" charset="0"/>
                <a:sym typeface="Cabin"/>
              </a:endParaRPr>
            </a:p>
            <a:p>
              <a:pPr algn="ctr">
                <a:lnSpc>
                  <a:spcPts val="2800"/>
                </a:lnSpc>
              </a:pPr>
              <a:endParaRPr lang="en-US" sz="4400" b="1">
                <a:solidFill>
                  <a:srgbClr val="1E2125"/>
                </a:solidFill>
                <a:latin typeface="Times New Roman" panose="02020603050405020304" pitchFamily="18" charset="0"/>
                <a:ea typeface="Cabin"/>
                <a:cs typeface="Times New Roman" panose="02020603050405020304" pitchFamily="18" charset="0"/>
                <a:sym typeface="Cabin"/>
              </a:endParaRPr>
            </a:p>
            <a:p>
              <a:pPr algn="ctr">
                <a:lnSpc>
                  <a:spcPts val="2800"/>
                </a:lnSpc>
              </a:pPr>
              <a:endParaRPr lang="en-US" sz="4400" b="1">
                <a:solidFill>
                  <a:srgbClr val="1E2125"/>
                </a:solidFill>
                <a:latin typeface="Times New Roman" panose="02020603050405020304" pitchFamily="18" charset="0"/>
                <a:ea typeface="Cabin"/>
                <a:cs typeface="Times New Roman" panose="02020603050405020304" pitchFamily="18" charset="0"/>
                <a:sym typeface="Cabin"/>
              </a:endParaRPr>
            </a:p>
            <a:p>
              <a:pPr algn="ctr">
                <a:lnSpc>
                  <a:spcPts val="2800"/>
                </a:lnSpc>
              </a:pPr>
              <a:r>
                <a:rPr lang="en-US" sz="5400" b="1">
                  <a:solidFill>
                    <a:srgbClr val="C00000"/>
                  </a:solidFill>
                  <a:latin typeface="Times New Roman" panose="02020603050405020304" charset="0"/>
                  <a:cs typeface="Times New Roman" panose="02020603050405020304" charset="0"/>
                </a:rPr>
                <a:t>THUYẾT TRÌNH VỀ </a:t>
              </a:r>
            </a:p>
            <a:p>
              <a:pPr algn="ctr">
                <a:lnSpc>
                  <a:spcPts val="2800"/>
                </a:lnSpc>
              </a:pPr>
              <a:endParaRPr lang="en-US" sz="5400" b="1">
                <a:solidFill>
                  <a:srgbClr val="C00000"/>
                </a:solidFill>
                <a:latin typeface="Times New Roman" panose="02020603050405020304" charset="0"/>
                <a:cs typeface="Times New Roman" panose="02020603050405020304" charset="0"/>
              </a:endParaRPr>
            </a:p>
            <a:p>
              <a:pPr algn="ctr">
                <a:lnSpc>
                  <a:spcPts val="2800"/>
                </a:lnSpc>
              </a:pPr>
              <a:endParaRPr lang="en-US" sz="5400" b="1">
                <a:solidFill>
                  <a:srgbClr val="C00000"/>
                </a:solidFill>
                <a:latin typeface="Times New Roman" panose="02020603050405020304" charset="0"/>
                <a:cs typeface="Times New Roman" panose="02020603050405020304" charset="0"/>
              </a:endParaRPr>
            </a:p>
            <a:p>
              <a:pPr algn="ctr">
                <a:lnSpc>
                  <a:spcPts val="2800"/>
                </a:lnSpc>
              </a:pPr>
              <a:r>
                <a:rPr lang="en-US" sz="5400" b="1">
                  <a:solidFill>
                    <a:srgbClr val="C00000"/>
                  </a:solidFill>
                  <a:latin typeface="Times New Roman" panose="02020603050405020304" charset="0"/>
                  <a:cs typeface="Times New Roman" panose="02020603050405020304" charset="0"/>
                </a:rPr>
                <a:t>MỘT VẤN ĐỀ VĂN HỌC </a:t>
              </a:r>
            </a:p>
            <a:p>
              <a:pPr algn="ctr">
                <a:lnSpc>
                  <a:spcPts val="2800"/>
                </a:lnSpc>
              </a:pPr>
              <a:endParaRPr lang="en-US" sz="5400" b="1">
                <a:solidFill>
                  <a:srgbClr val="C00000"/>
                </a:solidFill>
                <a:latin typeface="Times New Roman" panose="02020603050405020304" charset="0"/>
                <a:cs typeface="Times New Roman" panose="02020603050405020304" charset="0"/>
              </a:endParaRPr>
            </a:p>
            <a:p>
              <a:pPr algn="ctr">
                <a:lnSpc>
                  <a:spcPts val="2800"/>
                </a:lnSpc>
              </a:pPr>
              <a:endParaRPr lang="en-US" sz="5400" b="1">
                <a:solidFill>
                  <a:srgbClr val="C00000"/>
                </a:solidFill>
                <a:latin typeface="Times New Roman" panose="02020603050405020304" charset="0"/>
                <a:cs typeface="Times New Roman" panose="02020603050405020304" charset="0"/>
              </a:endParaRPr>
            </a:p>
            <a:p>
              <a:pPr algn="ctr">
                <a:lnSpc>
                  <a:spcPts val="2800"/>
                </a:lnSpc>
              </a:pPr>
              <a:r>
                <a:rPr lang="en-US" sz="5400" b="1">
                  <a:solidFill>
                    <a:srgbClr val="C00000"/>
                  </a:solidFill>
                  <a:latin typeface="Times New Roman" panose="02020603050405020304" charset="0"/>
                  <a:cs typeface="Times New Roman" panose="02020603050405020304" charset="0"/>
                </a:rPr>
                <a:t>HIỆN ĐẠI</a:t>
              </a:r>
            </a:p>
            <a:p>
              <a:pPr algn="ctr">
                <a:lnSpc>
                  <a:spcPts val="2800"/>
                </a:lnSpc>
              </a:pPr>
              <a:endParaRPr lang="en-US" sz="4400" b="1">
                <a:solidFill>
                  <a:srgbClr val="1E2125"/>
                </a:solidFill>
                <a:latin typeface="Times New Roman" panose="02020603050405020304" pitchFamily="18" charset="0"/>
                <a:ea typeface="Cabin"/>
                <a:cs typeface="Times New Roman" panose="02020603050405020304" pitchFamily="18" charset="0"/>
                <a:sym typeface="Cabin"/>
              </a:endParaRPr>
            </a:p>
          </p:txBody>
        </p:sp>
      </p:grpSp>
      <p:sp>
        <p:nvSpPr>
          <p:cNvPr id="6" name="Freeform 6"/>
          <p:cNvSpPr/>
          <p:nvPr/>
        </p:nvSpPr>
        <p:spPr>
          <a:xfrm rot="-81302">
            <a:off x="10025554" y="866816"/>
            <a:ext cx="1752917" cy="1721046"/>
          </a:xfrm>
          <a:custGeom>
            <a:avLst/>
            <a:gdLst/>
            <a:ahLst/>
            <a:cxnLst/>
            <a:rect l="l" t="t" r="r" b="b"/>
            <a:pathLst>
              <a:path w="2629376" h="2581569">
                <a:moveTo>
                  <a:pt x="0" y="0"/>
                </a:moveTo>
                <a:lnTo>
                  <a:pt x="2629376" y="0"/>
                </a:lnTo>
                <a:lnTo>
                  <a:pt x="2629376" y="2581570"/>
                </a:lnTo>
                <a:lnTo>
                  <a:pt x="0" y="2581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p:cNvSpPr/>
          <p:nvPr/>
        </p:nvSpPr>
        <p:spPr>
          <a:xfrm rot="-8955550">
            <a:off x="236319" y="5209334"/>
            <a:ext cx="2386225" cy="1199977"/>
          </a:xfrm>
          <a:custGeom>
            <a:avLst/>
            <a:gdLst/>
            <a:ahLst/>
            <a:cxnLst/>
            <a:rect l="l" t="t" r="r" b="b"/>
            <a:pathLst>
              <a:path w="3579337" h="1799966">
                <a:moveTo>
                  <a:pt x="0" y="0"/>
                </a:moveTo>
                <a:lnTo>
                  <a:pt x="3579336" y="0"/>
                </a:lnTo>
                <a:lnTo>
                  <a:pt x="3579336" y="1799966"/>
                </a:lnTo>
                <a:lnTo>
                  <a:pt x="0" y="17999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8" name="Freeform 8"/>
          <p:cNvSpPr/>
          <p:nvPr/>
        </p:nvSpPr>
        <p:spPr>
          <a:xfrm rot="-1106461">
            <a:off x="8392460" y="5461606"/>
            <a:ext cx="3073473" cy="1262437"/>
          </a:xfrm>
          <a:custGeom>
            <a:avLst/>
            <a:gdLst/>
            <a:ahLst/>
            <a:cxnLst/>
            <a:rect l="l" t="t" r="r" b="b"/>
            <a:pathLst>
              <a:path w="4610210" h="1893656">
                <a:moveTo>
                  <a:pt x="0" y="0"/>
                </a:moveTo>
                <a:lnTo>
                  <a:pt x="4610210" y="0"/>
                </a:lnTo>
                <a:lnTo>
                  <a:pt x="4610210" y="1893656"/>
                </a:lnTo>
                <a:lnTo>
                  <a:pt x="0" y="18936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9" name="Freeform 9"/>
          <p:cNvSpPr/>
          <p:nvPr/>
        </p:nvSpPr>
        <p:spPr>
          <a:xfrm rot="-1144024">
            <a:off x="535756" y="-39983"/>
            <a:ext cx="2614182" cy="1544589"/>
          </a:xfrm>
          <a:custGeom>
            <a:avLst/>
            <a:gdLst/>
            <a:ahLst/>
            <a:cxnLst/>
            <a:rect l="l" t="t" r="r" b="b"/>
            <a:pathLst>
              <a:path w="3921273" h="2316883">
                <a:moveTo>
                  <a:pt x="0" y="0"/>
                </a:moveTo>
                <a:lnTo>
                  <a:pt x="3921273" y="0"/>
                </a:lnTo>
                <a:lnTo>
                  <a:pt x="3921273" y="2316882"/>
                </a:lnTo>
                <a:lnTo>
                  <a:pt x="0" y="23168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0" name="Freeform 10"/>
          <p:cNvSpPr/>
          <p:nvPr/>
        </p:nvSpPr>
        <p:spPr>
          <a:xfrm rot="1026437">
            <a:off x="-601297" y="2264716"/>
            <a:ext cx="1608416" cy="1608416"/>
          </a:xfrm>
          <a:custGeom>
            <a:avLst/>
            <a:gdLst/>
            <a:ahLst/>
            <a:cxnLst/>
            <a:rect l="l" t="t" r="r" b="b"/>
            <a:pathLst>
              <a:path w="2412624" h="2412624">
                <a:moveTo>
                  <a:pt x="0" y="0"/>
                </a:moveTo>
                <a:lnTo>
                  <a:pt x="2412624" y="0"/>
                </a:lnTo>
                <a:lnTo>
                  <a:pt x="2412624" y="2412624"/>
                </a:lnTo>
                <a:lnTo>
                  <a:pt x="0" y="24126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1" name="Freeform 11"/>
          <p:cNvSpPr/>
          <p:nvPr/>
        </p:nvSpPr>
        <p:spPr>
          <a:xfrm rot="-1205061">
            <a:off x="11033588" y="2959508"/>
            <a:ext cx="2063537" cy="1490522"/>
          </a:xfrm>
          <a:custGeom>
            <a:avLst/>
            <a:gdLst/>
            <a:ahLst/>
            <a:cxnLst/>
            <a:rect l="l" t="t" r="r" b="b"/>
            <a:pathLst>
              <a:path w="3095306" h="2235783">
                <a:moveTo>
                  <a:pt x="0" y="0"/>
                </a:moveTo>
                <a:lnTo>
                  <a:pt x="3095307" y="0"/>
                </a:lnTo>
                <a:lnTo>
                  <a:pt x="3095307" y="2235783"/>
                </a:lnTo>
                <a:lnTo>
                  <a:pt x="0" y="223578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Tree>
    <p:extLst>
      <p:ext uri="{BB962C8B-B14F-4D97-AF65-F5344CB8AC3E}">
        <p14:creationId xmlns:p14="http://schemas.microsoft.com/office/powerpoint/2010/main" val="400262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5961" y="515408"/>
            <a:ext cx="5706358" cy="6211213"/>
          </a:xfrm>
          <a:prstGeom prst="rect">
            <a:avLst/>
          </a:prstGeom>
          <a:solidFill>
            <a:schemeClr val="accent6">
              <a:lumMod val="20000"/>
              <a:lumOff val="80000"/>
            </a:schemeClr>
          </a:solidFill>
        </p:spPr>
        <p:txBody>
          <a:bodyPr>
            <a:noAutofit/>
          </a:bodyPr>
          <a:lstStyle/>
          <a:p>
            <a:pPr algn="just" defTabSz="266700">
              <a:lnSpc>
                <a:spcPct val="107000"/>
              </a:lnSpc>
              <a:spcAft>
                <a:spcPct val="0"/>
              </a:spcAft>
            </a:pPr>
            <a:r>
              <a:rPr sz="3000">
                <a:latin typeface="Times New Roman" panose="02020603050405020304"/>
                <a:ea typeface="Calibri" panose="020F0502020204030204"/>
              </a:rPr>
              <a:t>Cá nhân HS đọc lướt Phần thứ ba của chuyên đề (SGK, trang 23 – 24), xem lại kế hoạch thực hiện dự án “Vẻ đẹp của văn học hiện đại Việt Nam” và trả lời câu hỏi:</a:t>
            </a:r>
          </a:p>
          <a:p>
            <a:pPr algn="just" defTabSz="266700">
              <a:lnSpc>
                <a:spcPct val="107000"/>
              </a:lnSpc>
              <a:spcAft>
                <a:spcPct val="0"/>
              </a:spcAft>
            </a:pPr>
            <a:r>
              <a:rPr sz="3000">
                <a:latin typeface="Times New Roman" panose="02020603050405020304"/>
                <a:ea typeface="Calibri" panose="020F0502020204030204"/>
              </a:rPr>
              <a:t>– Kĩ năng chúng ta học trong Phần thứ ba của chuyên đề là gì?</a:t>
            </a:r>
          </a:p>
          <a:p>
            <a:pPr algn="just" defTabSz="266700">
              <a:lnSpc>
                <a:spcPct val="107000"/>
              </a:lnSpc>
              <a:spcAft>
                <a:spcPct val="0"/>
              </a:spcAft>
            </a:pPr>
            <a:r>
              <a:rPr sz="3000">
                <a:latin typeface="Times New Roman" panose="02020603050405020304"/>
                <a:ea typeface="Calibri" panose="020F0502020204030204"/>
              </a:rPr>
              <a:t>– Kĩ năng này liên quan gì với Phần thứ nhất của chuyên đề chúng ta đã học?</a:t>
            </a:r>
          </a:p>
          <a:p>
            <a:pPr algn="just" defTabSz="266700">
              <a:lnSpc>
                <a:spcPct val="107000"/>
              </a:lnSpc>
              <a:spcAft>
                <a:spcPct val="0"/>
              </a:spcAft>
            </a:pPr>
            <a:r>
              <a:rPr sz="3000">
                <a:latin typeface="Times New Roman" panose="02020603050405020304"/>
                <a:ea typeface="Calibri" panose="020F0502020204030204"/>
              </a:rPr>
              <a:t>– Kĩ năng này sẽ giúp chúng ta thực hiện dự án “Vẻ đẹp của văn học hiện đại Việt Nam” như thế nào?</a:t>
            </a:r>
            <a:r>
              <a:rPr sz="3000" b="1" i="1">
                <a:latin typeface="Times New Roman" panose="02020603050405020304"/>
                <a:ea typeface="Calibri" panose="020F0502020204030204"/>
              </a:rPr>
              <a:t> </a:t>
            </a:r>
          </a:p>
        </p:txBody>
      </p:sp>
      <p:sp>
        <p:nvSpPr>
          <p:cNvPr id="2" name="TextBox 1">
            <a:extLst>
              <a:ext uri="{FF2B5EF4-FFF2-40B4-BE49-F238E27FC236}">
                <a16:creationId xmlns:a16="http://schemas.microsoft.com/office/drawing/2014/main" id="{219F0028-1B49-3A70-8E60-085B608B9E32}"/>
              </a:ext>
            </a:extLst>
          </p:cNvPr>
          <p:cNvSpPr txBox="1"/>
          <p:nvPr/>
        </p:nvSpPr>
        <p:spPr>
          <a:xfrm>
            <a:off x="2631440" y="19974"/>
            <a:ext cx="7396480" cy="70173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KHỞI ĐỘNG</a:t>
            </a:r>
          </a:p>
        </p:txBody>
      </p:sp>
      <p:graphicFrame>
        <p:nvGraphicFramePr>
          <p:cNvPr id="7" name="Table 6">
            <a:extLst>
              <a:ext uri="{FF2B5EF4-FFF2-40B4-BE49-F238E27FC236}">
                <a16:creationId xmlns:a16="http://schemas.microsoft.com/office/drawing/2014/main" id="{158866B2-B2AB-E0E8-6B4F-F37B9E32E903}"/>
              </a:ext>
            </a:extLst>
          </p:cNvPr>
          <p:cNvGraphicFramePr>
            <a:graphicFrameLocks noGrp="1"/>
          </p:cNvGraphicFramePr>
          <p:nvPr>
            <p:extLst>
              <p:ext uri="{D42A27DB-BD31-4B8C-83A1-F6EECF244321}">
                <p14:modId xmlns:p14="http://schemas.microsoft.com/office/powerpoint/2010/main" val="883636716"/>
              </p:ext>
            </p:extLst>
          </p:nvPr>
        </p:nvGraphicFramePr>
        <p:xfrm>
          <a:off x="6695091" y="1456736"/>
          <a:ext cx="5089634" cy="3621723"/>
        </p:xfrm>
        <a:graphic>
          <a:graphicData uri="http://schemas.openxmlformats.org/drawingml/2006/table">
            <a:tbl>
              <a:tblPr>
                <a:tableStyleId>{5C22544A-7EE6-4342-B048-85BDC9FD1C3A}</a:tableStyleId>
              </a:tblPr>
              <a:tblGrid>
                <a:gridCol w="5089634">
                  <a:extLst>
                    <a:ext uri="{9D8B030D-6E8A-4147-A177-3AD203B41FA5}">
                      <a16:colId xmlns:a16="http://schemas.microsoft.com/office/drawing/2014/main" val="1337793303"/>
                    </a:ext>
                  </a:extLst>
                </a:gridCol>
              </a:tblGrid>
              <a:tr h="0">
                <a:tc>
                  <a:txBody>
                    <a:bodyPr/>
                    <a:lstStyle/>
                    <a:p>
                      <a:pPr marL="0" marR="0" algn="just">
                        <a:lnSpc>
                          <a:spcPct val="107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Kĩ năng: Thuyết trình 1 vấn đề văn học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Từ yêu thích một vấn đề văn học, HS biết cách tìm hiểu, khám phá, khai thác theo quy trình; sắp xếp và viết theo dàn bài hợp lí; trình bày, trao đổi bài nghiên cứu trước tập thể</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35813634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636270" y="1396286"/>
            <a:ext cx="11404600" cy="584835"/>
          </a:xfrm>
          <a:prstGeom prst="rect">
            <a:avLst/>
          </a:prstGeom>
        </p:spPr>
        <p:txBody>
          <a:bodyPr wrap="square">
            <a:spAutoFit/>
          </a:bodyPr>
          <a:lstStyle/>
          <a:p>
            <a:pPr defTabSz="266700">
              <a:lnSpc>
                <a:spcPct val="107000"/>
              </a:lnSpc>
              <a:spcAft>
                <a:spcPct val="0"/>
              </a:spcAft>
            </a:pPr>
            <a:r>
              <a:rPr lang="en-US" sz="3000" b="1">
                <a:solidFill>
                  <a:srgbClr val="FF0000"/>
                </a:solidFill>
                <a:latin typeface="Times New Roman" panose="02020603050405020304"/>
                <a:ea typeface="Calibri" panose="020F0502020204030204"/>
              </a:rPr>
              <a:t>I. Tìm hiểu cách thức thuyết trình về một vấn đề văn học hiện đại</a:t>
            </a:r>
          </a:p>
        </p:txBody>
      </p:sp>
      <p:sp>
        <p:nvSpPr>
          <p:cNvPr id="7" name="Text Box 6"/>
          <p:cNvSpPr txBox="1"/>
          <p:nvPr/>
        </p:nvSpPr>
        <p:spPr>
          <a:xfrm>
            <a:off x="1661073" y="1981121"/>
            <a:ext cx="4708196" cy="4671472"/>
          </a:xfrm>
          <a:prstGeom prst="rect">
            <a:avLst/>
          </a:prstGeom>
          <a:solidFill>
            <a:schemeClr val="accent6">
              <a:lumMod val="20000"/>
              <a:lumOff val="80000"/>
            </a:schemeClr>
          </a:solidFill>
        </p:spPr>
        <p:txBody>
          <a:bodyPr wrap="square">
            <a:spAutoFit/>
          </a:bodyPr>
          <a:lstStyle/>
          <a:p>
            <a:pPr algn="just" defTabSz="266700">
              <a:lnSpc>
                <a:spcPct val="107000"/>
              </a:lnSpc>
              <a:spcAft>
                <a:spcPct val="0"/>
              </a:spcAft>
            </a:pPr>
            <a:r>
              <a:rPr sz="2800">
                <a:latin typeface="Times New Roman" panose="02020603050405020304"/>
                <a:ea typeface="Calibri" panose="020F0502020204030204"/>
              </a:rPr>
              <a:t>1) Cá nhân HS xem lại quy trình thuyết trình một vấn đề văn học trung đại Việt Nam (đã học năm lớp 11), nêu câu hỏi với những phần chưa nắm rõ về kĩ năng thuyết trình.</a:t>
            </a:r>
          </a:p>
          <a:p>
            <a:pPr algn="just" defTabSz="266700">
              <a:lnSpc>
                <a:spcPct val="107000"/>
              </a:lnSpc>
              <a:spcAft>
                <a:spcPct val="0"/>
              </a:spcAft>
            </a:pPr>
            <a:r>
              <a:rPr sz="2800">
                <a:latin typeface="Times New Roman" panose="02020603050405020304"/>
                <a:ea typeface="Calibri" panose="020F0502020204030204"/>
              </a:rPr>
              <a:t>2) HS đọc SGK, trang 23, vẽ sơ đồ thể hiện quy trình chuyển hoá nội dung bài báo cáo thành nội dung bài thuyết trình.</a:t>
            </a:r>
          </a:p>
        </p:txBody>
      </p:sp>
      <p:pic>
        <p:nvPicPr>
          <p:cNvPr id="8" name="Content Placeholder 7"/>
          <p:cNvPicPr>
            <a:picLocks noGrp="1" noChangeAspect="1"/>
          </p:cNvPicPr>
          <p:nvPr>
            <p:ph idx="1"/>
          </p:nvPr>
        </p:nvPicPr>
        <p:blipFill>
          <a:blip r:embed="rId2"/>
        </p:blipFill>
        <p:spPr>
          <a:xfrm>
            <a:off x="-654269" y="1888446"/>
            <a:ext cx="2080895" cy="2558415"/>
          </a:xfrm>
          <a:prstGeom prst="rect">
            <a:avLst/>
          </a:prstGeom>
        </p:spPr>
      </p:pic>
      <p:sp>
        <p:nvSpPr>
          <p:cNvPr id="6" name="TextBox 5">
            <a:extLst>
              <a:ext uri="{FF2B5EF4-FFF2-40B4-BE49-F238E27FC236}">
                <a16:creationId xmlns:a16="http://schemas.microsoft.com/office/drawing/2014/main" id="{3A5EEED6-4153-D688-DF2B-7953DE342B36}"/>
              </a:ext>
            </a:extLst>
          </p:cNvPr>
          <p:cNvSpPr txBox="1"/>
          <p:nvPr/>
        </p:nvSpPr>
        <p:spPr>
          <a:xfrm>
            <a:off x="2640330" y="295695"/>
            <a:ext cx="7396480" cy="70173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HÌNH THÀNH KIẾN THỨC</a:t>
            </a:r>
          </a:p>
        </p:txBody>
      </p:sp>
      <p:graphicFrame>
        <p:nvGraphicFramePr>
          <p:cNvPr id="10" name="Table 9">
            <a:extLst>
              <a:ext uri="{FF2B5EF4-FFF2-40B4-BE49-F238E27FC236}">
                <a16:creationId xmlns:a16="http://schemas.microsoft.com/office/drawing/2014/main" id="{5CBC75ED-1D51-9D30-D7B1-0B9A0269F63E}"/>
              </a:ext>
            </a:extLst>
          </p:cNvPr>
          <p:cNvGraphicFramePr>
            <a:graphicFrameLocks noGrp="1"/>
          </p:cNvGraphicFramePr>
          <p:nvPr>
            <p:extLst>
              <p:ext uri="{D42A27DB-BD31-4B8C-83A1-F6EECF244321}">
                <p14:modId xmlns:p14="http://schemas.microsoft.com/office/powerpoint/2010/main" val="3938089526"/>
              </p:ext>
            </p:extLst>
          </p:nvPr>
        </p:nvGraphicFramePr>
        <p:xfrm>
          <a:off x="6915368" y="1981121"/>
          <a:ext cx="5125502" cy="4671472"/>
        </p:xfrm>
        <a:graphic>
          <a:graphicData uri="http://schemas.openxmlformats.org/drawingml/2006/table">
            <a:tbl>
              <a:tblPr>
                <a:tableStyleId>{5C22544A-7EE6-4342-B048-85BDC9FD1C3A}</a:tableStyleId>
              </a:tblPr>
              <a:tblGrid>
                <a:gridCol w="5125502">
                  <a:extLst>
                    <a:ext uri="{9D8B030D-6E8A-4147-A177-3AD203B41FA5}">
                      <a16:colId xmlns:a16="http://schemas.microsoft.com/office/drawing/2014/main" val="2638780666"/>
                    </a:ext>
                  </a:extLst>
                </a:gridCol>
              </a:tblGrid>
              <a:tr h="4671472">
                <a:tc>
                  <a:txBody>
                    <a:bodyPr/>
                    <a:lstStyle/>
                    <a:p>
                      <a:pPr marL="0" marR="0" algn="just">
                        <a:lnSpc>
                          <a:spcPct val="107000"/>
                        </a:lnSpc>
                        <a:spcBef>
                          <a:spcPts val="0"/>
                        </a:spcBef>
                        <a:spcAft>
                          <a:spcPts val="0"/>
                        </a:spcAft>
                      </a:pPr>
                      <a:endParaRPr lang="en-US" sz="2800">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 Phần 1: Giới thiệu vấn đề văn học hiện đại VN cần thuyết trình</a:t>
                      </a:r>
                      <a:endParaRPr lang="vi-VN" sz="2800">
                        <a:effectLst/>
                        <a:latin typeface="Times New Roman" panose="02020603050405020304" pitchFamily="18" charset="0"/>
                        <a:cs typeface="Times New Roman" panose="02020603050405020304" pitchFamily="18" charset="0"/>
                      </a:endParaRPr>
                    </a:p>
                    <a:p>
                      <a:pPr marL="285750" marR="0" indent="-285750" algn="just">
                        <a:lnSpc>
                          <a:spcPct val="107000"/>
                        </a:lnSpc>
                        <a:spcBef>
                          <a:spcPts val="0"/>
                        </a:spcBef>
                        <a:spcAft>
                          <a:spcPts val="0"/>
                        </a:spcAft>
                        <a:buFontTx/>
                        <a:buChar char="-"/>
                      </a:pPr>
                      <a:r>
                        <a:rPr lang="en-US" sz="2800">
                          <a:effectLst/>
                          <a:latin typeface="Times New Roman" panose="02020603050405020304" pitchFamily="18" charset="0"/>
                          <a:cs typeface="Times New Roman" panose="02020603050405020304" pitchFamily="18" charset="0"/>
                        </a:rPr>
                        <a:t>Phần 2: Triển khai những nội dung trọng tâm theo hệ thống các đề mục cần thuyết trình. </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altLang="vi-VN"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3: Khẳng định những giá trị quan trọng trong bài thuyết trình và mong muốn của người thuyết trình.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384667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93972" y="565150"/>
            <a:ext cx="9204058" cy="1096390"/>
          </a:xfrm>
          <a:prstGeom prst="rect">
            <a:avLst/>
          </a:prstGeom>
        </p:spPr>
        <p:txBody>
          <a:bodyPr lIns="0" tIns="0" rIns="0" bIns="0" rtlCol="0" anchor="t">
            <a:spAutoFit/>
          </a:bodyPr>
          <a:lstStyle/>
          <a:p>
            <a:pPr algn="ctr">
              <a:lnSpc>
                <a:spcPts val="9146"/>
              </a:lnSpc>
            </a:pPr>
            <a:r>
              <a:rPr lang="en-US" sz="6533">
                <a:solidFill>
                  <a:srgbClr val="1E2125"/>
                </a:solidFill>
                <a:latin typeface="Faustina Bold"/>
                <a:ea typeface="Faustina Bold"/>
                <a:cs typeface="Faustina Bold"/>
                <a:sym typeface="Faustina Bold"/>
              </a:rPr>
              <a:t>Mục tiêu bài học</a:t>
            </a:r>
          </a:p>
        </p:txBody>
      </p:sp>
      <p:sp>
        <p:nvSpPr>
          <p:cNvPr id="3" name="Freeform 3"/>
          <p:cNvSpPr/>
          <p:nvPr/>
        </p:nvSpPr>
        <p:spPr>
          <a:xfrm rot="-5400000">
            <a:off x="2522315" y="848973"/>
            <a:ext cx="2167591" cy="3845727"/>
          </a:xfrm>
          <a:custGeom>
            <a:avLst/>
            <a:gdLst/>
            <a:ahLst/>
            <a:cxnLst/>
            <a:rect l="l" t="t" r="r" b="b"/>
            <a:pathLst>
              <a:path w="3251387" h="5768590">
                <a:moveTo>
                  <a:pt x="0" y="0"/>
                </a:moveTo>
                <a:lnTo>
                  <a:pt x="3251387" y="0"/>
                </a:lnTo>
                <a:lnTo>
                  <a:pt x="3251387" y="5768590"/>
                </a:lnTo>
                <a:lnTo>
                  <a:pt x="0" y="57685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rot="-5400000">
            <a:off x="7502095" y="848973"/>
            <a:ext cx="2167591" cy="3845727"/>
          </a:xfrm>
          <a:custGeom>
            <a:avLst/>
            <a:gdLst/>
            <a:ahLst/>
            <a:cxnLst/>
            <a:rect l="l" t="t" r="r" b="b"/>
            <a:pathLst>
              <a:path w="3251387" h="5768590">
                <a:moveTo>
                  <a:pt x="0" y="0"/>
                </a:moveTo>
                <a:lnTo>
                  <a:pt x="3251387" y="0"/>
                </a:lnTo>
                <a:lnTo>
                  <a:pt x="3251387" y="5768590"/>
                </a:lnTo>
                <a:lnTo>
                  <a:pt x="0" y="57685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Freeform 5"/>
          <p:cNvSpPr/>
          <p:nvPr/>
        </p:nvSpPr>
        <p:spPr>
          <a:xfrm rot="-5400000">
            <a:off x="7502095" y="3230965"/>
            <a:ext cx="2167591" cy="3845727"/>
          </a:xfrm>
          <a:custGeom>
            <a:avLst/>
            <a:gdLst/>
            <a:ahLst/>
            <a:cxnLst/>
            <a:rect l="l" t="t" r="r" b="b"/>
            <a:pathLst>
              <a:path w="3251387" h="5768590">
                <a:moveTo>
                  <a:pt x="0" y="0"/>
                </a:moveTo>
                <a:lnTo>
                  <a:pt x="3251387" y="0"/>
                </a:lnTo>
                <a:lnTo>
                  <a:pt x="3251387" y="5768590"/>
                </a:lnTo>
                <a:lnTo>
                  <a:pt x="0" y="57685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6" name="Freeform 6"/>
          <p:cNvSpPr/>
          <p:nvPr/>
        </p:nvSpPr>
        <p:spPr>
          <a:xfrm rot="-5400000">
            <a:off x="2522315" y="3230965"/>
            <a:ext cx="2167591" cy="3845727"/>
          </a:xfrm>
          <a:custGeom>
            <a:avLst/>
            <a:gdLst/>
            <a:ahLst/>
            <a:cxnLst/>
            <a:rect l="l" t="t" r="r" b="b"/>
            <a:pathLst>
              <a:path w="3251387" h="5768590">
                <a:moveTo>
                  <a:pt x="0" y="0"/>
                </a:moveTo>
                <a:lnTo>
                  <a:pt x="3251387" y="0"/>
                </a:lnTo>
                <a:lnTo>
                  <a:pt x="3251387" y="5768590"/>
                </a:lnTo>
                <a:lnTo>
                  <a:pt x="0" y="57685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7" name="TextBox 7"/>
          <p:cNvSpPr txBox="1"/>
          <p:nvPr/>
        </p:nvSpPr>
        <p:spPr>
          <a:xfrm>
            <a:off x="1899079" y="1889532"/>
            <a:ext cx="3414063" cy="1733167"/>
          </a:xfrm>
          <a:prstGeom prst="rect">
            <a:avLst/>
          </a:prstGeom>
        </p:spPr>
        <p:txBody>
          <a:bodyPr lIns="0" tIns="0" rIns="0" bIns="0" rtlCol="0" anchor="t">
            <a:spAutoFit/>
          </a:bodyPr>
          <a:lstStyle/>
          <a:p>
            <a:pPr algn="ctr">
              <a:lnSpc>
                <a:spcPts val="4588"/>
              </a:lnSpc>
            </a:pPr>
            <a:r>
              <a:rPr lang="en-US" sz="3277">
                <a:solidFill>
                  <a:srgbClr val="1E2125"/>
                </a:solidFill>
                <a:latin typeface="Cabin Italics"/>
                <a:ea typeface="Cabin Italics"/>
                <a:cs typeface="Cabin Italics"/>
                <a:sym typeface="Cabin Italics"/>
              </a:rPr>
              <a:t>Biết các yêu cầu và cách thức nghiên cứu một vấn đề</a:t>
            </a:r>
          </a:p>
        </p:txBody>
      </p:sp>
      <p:sp>
        <p:nvSpPr>
          <p:cNvPr id="8" name="TextBox 8"/>
          <p:cNvSpPr txBox="1"/>
          <p:nvPr/>
        </p:nvSpPr>
        <p:spPr>
          <a:xfrm>
            <a:off x="1683247" y="4141808"/>
            <a:ext cx="3845727" cy="1970732"/>
          </a:xfrm>
          <a:prstGeom prst="rect">
            <a:avLst/>
          </a:prstGeom>
        </p:spPr>
        <p:txBody>
          <a:bodyPr lIns="0" tIns="0" rIns="0" bIns="0" rtlCol="0" anchor="t">
            <a:spAutoFit/>
          </a:bodyPr>
          <a:lstStyle/>
          <a:p>
            <a:pPr algn="ctr">
              <a:lnSpc>
                <a:spcPts val="3939"/>
              </a:lnSpc>
            </a:pPr>
            <a:r>
              <a:rPr lang="en-US" sz="2813">
                <a:solidFill>
                  <a:srgbClr val="1E2125"/>
                </a:solidFill>
                <a:latin typeface="Cabin Italics"/>
                <a:ea typeface="Cabin Italics"/>
                <a:cs typeface="Cabin Italics"/>
                <a:sym typeface="Cabin Italics"/>
              </a:rPr>
              <a:t>Hiểu và vận dụng được một ố hiểu biết từ chuyên đề để đọc hiểu và viết về văn học hiện đại</a:t>
            </a:r>
          </a:p>
        </p:txBody>
      </p:sp>
      <p:sp>
        <p:nvSpPr>
          <p:cNvPr id="9" name="TextBox 9"/>
          <p:cNvSpPr txBox="1"/>
          <p:nvPr/>
        </p:nvSpPr>
        <p:spPr>
          <a:xfrm>
            <a:off x="7050653" y="4147988"/>
            <a:ext cx="3185735" cy="1970283"/>
          </a:xfrm>
          <a:prstGeom prst="rect">
            <a:avLst/>
          </a:prstGeom>
        </p:spPr>
        <p:txBody>
          <a:bodyPr lIns="0" tIns="0" rIns="0" bIns="0" rtlCol="0" anchor="t">
            <a:spAutoFit/>
          </a:bodyPr>
          <a:lstStyle/>
          <a:p>
            <a:pPr algn="ctr">
              <a:lnSpc>
                <a:spcPts val="3920"/>
              </a:lnSpc>
            </a:pPr>
            <a:r>
              <a:rPr lang="en-US" sz="2799">
                <a:solidFill>
                  <a:srgbClr val="1E2125"/>
                </a:solidFill>
                <a:latin typeface="Cabin Italics"/>
                <a:ea typeface="Cabin Italics"/>
                <a:cs typeface="Cabin Italics"/>
                <a:sym typeface="Cabin Italics"/>
              </a:rPr>
              <a:t>Biết thuyết trình về một vấn đề của văn học hiện đại vừa tìm hiểu</a:t>
            </a:r>
          </a:p>
        </p:txBody>
      </p:sp>
      <p:sp>
        <p:nvSpPr>
          <p:cNvPr id="10" name="TextBox 10"/>
          <p:cNvSpPr txBox="1"/>
          <p:nvPr/>
        </p:nvSpPr>
        <p:spPr>
          <a:xfrm>
            <a:off x="7261966" y="1845395"/>
            <a:ext cx="2647849" cy="1733295"/>
          </a:xfrm>
          <a:prstGeom prst="rect">
            <a:avLst/>
          </a:prstGeom>
        </p:spPr>
        <p:txBody>
          <a:bodyPr lIns="0" tIns="0" rIns="0" bIns="0" rtlCol="0" anchor="t">
            <a:spAutoFit/>
          </a:bodyPr>
          <a:lstStyle/>
          <a:p>
            <a:pPr algn="ctr">
              <a:lnSpc>
                <a:spcPts val="4592"/>
              </a:lnSpc>
            </a:pPr>
            <a:r>
              <a:rPr lang="en-US" sz="3280">
                <a:solidFill>
                  <a:srgbClr val="1E2125"/>
                </a:solidFill>
                <a:latin typeface="Cabin Italics"/>
                <a:ea typeface="Cabin Italics"/>
                <a:cs typeface="Cabin Italics"/>
                <a:sym typeface="Cabin Italics"/>
              </a:rPr>
              <a:t>Biết viết một báo cáo nghiên cứu</a:t>
            </a:r>
          </a:p>
        </p:txBody>
      </p:sp>
      <p:sp>
        <p:nvSpPr>
          <p:cNvPr id="11" name="Freeform 11"/>
          <p:cNvSpPr/>
          <p:nvPr/>
        </p:nvSpPr>
        <p:spPr>
          <a:xfrm rot="-81302">
            <a:off x="-368846" y="50809"/>
            <a:ext cx="2267744" cy="2226513"/>
          </a:xfrm>
          <a:custGeom>
            <a:avLst/>
            <a:gdLst/>
            <a:ahLst/>
            <a:cxnLst/>
            <a:rect l="l" t="t" r="r" b="b"/>
            <a:pathLst>
              <a:path w="3401616" h="3339769">
                <a:moveTo>
                  <a:pt x="0" y="0"/>
                </a:moveTo>
                <a:lnTo>
                  <a:pt x="3401616" y="0"/>
                </a:lnTo>
                <a:lnTo>
                  <a:pt x="3401616" y="3339769"/>
                </a:lnTo>
                <a:lnTo>
                  <a:pt x="0" y="33397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2" name="Freeform 12"/>
          <p:cNvSpPr/>
          <p:nvPr/>
        </p:nvSpPr>
        <p:spPr>
          <a:xfrm rot="-2699999">
            <a:off x="9841524" y="517996"/>
            <a:ext cx="2899864" cy="1458275"/>
          </a:xfrm>
          <a:custGeom>
            <a:avLst/>
            <a:gdLst/>
            <a:ahLst/>
            <a:cxnLst/>
            <a:rect l="l" t="t" r="r" b="b"/>
            <a:pathLst>
              <a:path w="4349796" h="2187412">
                <a:moveTo>
                  <a:pt x="0" y="0"/>
                </a:moveTo>
                <a:lnTo>
                  <a:pt x="4349795" y="0"/>
                </a:lnTo>
                <a:lnTo>
                  <a:pt x="4349795" y="2187412"/>
                </a:lnTo>
                <a:lnTo>
                  <a:pt x="0" y="21874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13" name="Freeform 13"/>
          <p:cNvSpPr/>
          <p:nvPr/>
        </p:nvSpPr>
        <p:spPr>
          <a:xfrm rot="4560663" flipH="1" flipV="1">
            <a:off x="10317923" y="4191373"/>
            <a:ext cx="2166347" cy="3078787"/>
          </a:xfrm>
          <a:custGeom>
            <a:avLst/>
            <a:gdLst/>
            <a:ahLst/>
            <a:cxnLst/>
            <a:rect l="l" t="t" r="r" b="b"/>
            <a:pathLst>
              <a:path w="3249520" h="4618181">
                <a:moveTo>
                  <a:pt x="3249520" y="4618180"/>
                </a:moveTo>
                <a:lnTo>
                  <a:pt x="0" y="4618180"/>
                </a:lnTo>
                <a:lnTo>
                  <a:pt x="0" y="0"/>
                </a:lnTo>
                <a:lnTo>
                  <a:pt x="3249520" y="0"/>
                </a:lnTo>
                <a:lnTo>
                  <a:pt x="3249520" y="461818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14" name="Freeform 14"/>
          <p:cNvSpPr/>
          <p:nvPr/>
        </p:nvSpPr>
        <p:spPr>
          <a:xfrm rot="8976045">
            <a:off x="-427449" y="3607107"/>
            <a:ext cx="2033759" cy="3608281"/>
          </a:xfrm>
          <a:custGeom>
            <a:avLst/>
            <a:gdLst/>
            <a:ahLst/>
            <a:cxnLst/>
            <a:rect l="l" t="t" r="r" b="b"/>
            <a:pathLst>
              <a:path w="3050638" h="5412422">
                <a:moveTo>
                  <a:pt x="0" y="0"/>
                </a:moveTo>
                <a:lnTo>
                  <a:pt x="3050638" y="0"/>
                </a:lnTo>
                <a:lnTo>
                  <a:pt x="3050638" y="5412422"/>
                </a:lnTo>
                <a:lnTo>
                  <a:pt x="0" y="54124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_2"/>
          <p:cNvPicPr>
            <a:picLocks noGrp="1" noChangeAspect="1"/>
          </p:cNvPicPr>
          <p:nvPr>
            <p:ph idx="1"/>
          </p:nvPr>
        </p:nvPicPr>
        <p:blipFill>
          <a:blip r:embed="rId2"/>
          <a:stretch>
            <a:fillRect/>
          </a:stretch>
        </p:blipFill>
        <p:spPr>
          <a:xfrm>
            <a:off x="3639272" y="0"/>
            <a:ext cx="7651750" cy="3874770"/>
          </a:xfrm>
          <a:prstGeom prst="rect">
            <a:avLst/>
          </a:prstGeom>
        </p:spPr>
      </p:pic>
      <p:pic>
        <p:nvPicPr>
          <p:cNvPr id="6" name="Picture 5" descr="Screenshot_3"/>
          <p:cNvPicPr>
            <a:picLocks noChangeAspect="1"/>
          </p:cNvPicPr>
          <p:nvPr/>
        </p:nvPicPr>
        <p:blipFill>
          <a:blip r:embed="rId3"/>
          <a:stretch>
            <a:fillRect/>
          </a:stretch>
        </p:blipFill>
        <p:spPr>
          <a:xfrm>
            <a:off x="3639272" y="3789680"/>
            <a:ext cx="7639050" cy="2983230"/>
          </a:xfrm>
          <a:prstGeom prst="rect">
            <a:avLst/>
          </a:prstGeom>
        </p:spPr>
      </p:pic>
      <p:sp>
        <p:nvSpPr>
          <p:cNvPr id="3" name="TextBox 2">
            <a:extLst>
              <a:ext uri="{FF2B5EF4-FFF2-40B4-BE49-F238E27FC236}">
                <a16:creationId xmlns:a16="http://schemas.microsoft.com/office/drawing/2014/main" id="{B171F9C0-DFEE-75BE-0D14-007E357063AB}"/>
              </a:ext>
            </a:extLst>
          </p:cNvPr>
          <p:cNvSpPr txBox="1"/>
          <p:nvPr/>
        </p:nvSpPr>
        <p:spPr>
          <a:xfrm>
            <a:off x="900978" y="1524000"/>
            <a:ext cx="2567436" cy="1446550"/>
          </a:xfrm>
          <a:prstGeom prst="rect">
            <a:avLst/>
          </a:prstGeom>
          <a:noFill/>
        </p:spPr>
        <p:txBody>
          <a:bodyPr wrap="square" rtlCol="0">
            <a:spAutoFit/>
          </a:bodyPr>
          <a:lstStyle/>
          <a:p>
            <a:r>
              <a:rPr lang="en-US" sz="4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lang="vi-VN" sz="4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custDataLst>
              <p:tags r:id="rId1"/>
            </p:custDataLst>
          </p:nvPr>
        </p:nvPicPr>
        <p:blipFill>
          <a:blip r:embed="rId3"/>
        </p:blipFill>
        <p:spPr>
          <a:xfrm>
            <a:off x="-484505" y="-107315"/>
            <a:ext cx="2362200" cy="3200400"/>
          </a:xfrm>
          <a:prstGeom prst="rect">
            <a:avLst/>
          </a:prstGeom>
        </p:spPr>
      </p:pic>
      <p:sp>
        <p:nvSpPr>
          <p:cNvPr id="5" name="Text Box 4"/>
          <p:cNvSpPr txBox="1"/>
          <p:nvPr/>
        </p:nvSpPr>
        <p:spPr>
          <a:xfrm>
            <a:off x="1720850" y="977900"/>
            <a:ext cx="9915525" cy="1013460"/>
          </a:xfrm>
          <a:prstGeom prst="rect">
            <a:avLst/>
          </a:prstGeom>
        </p:spPr>
        <p:txBody>
          <a:bodyPr wrap="square">
            <a:spAutoFit/>
          </a:bodyPr>
          <a:lstStyle/>
          <a:p>
            <a:pPr algn="just" defTabSz="266700">
              <a:lnSpc>
                <a:spcPct val="107000"/>
              </a:lnSpc>
              <a:spcAft>
                <a:spcPct val="0"/>
              </a:spcAft>
            </a:pPr>
            <a:r>
              <a:rPr sz="2800">
                <a:latin typeface="Times New Roman" panose="02020603050405020304"/>
                <a:ea typeface="Calibri" panose="020F0502020204030204"/>
              </a:rPr>
              <a:t>1) Xác định các thành tố giao tiếp khi thực hiện bài thuyết trình dựa vào các câu hỏi sau:</a:t>
            </a:r>
          </a:p>
        </p:txBody>
      </p:sp>
      <p:pic>
        <p:nvPicPr>
          <p:cNvPr id="6" name="Picture 5"/>
          <p:cNvPicPr/>
          <p:nvPr/>
        </p:nvPicPr>
        <p:blipFill>
          <a:blip r:embed="rId4"/>
        </p:blipFill>
        <p:spPr>
          <a:xfrm>
            <a:off x="1670685" y="2169160"/>
            <a:ext cx="8541385" cy="3853815"/>
          </a:xfrm>
          <a:prstGeom prst="rect">
            <a:avLst/>
          </a:prstGeom>
        </p:spPr>
      </p:pic>
      <p:sp>
        <p:nvSpPr>
          <p:cNvPr id="9" name="Text Box 8"/>
          <p:cNvSpPr txBox="1"/>
          <p:nvPr/>
        </p:nvSpPr>
        <p:spPr>
          <a:xfrm>
            <a:off x="1468120" y="181610"/>
            <a:ext cx="10420985" cy="486410"/>
          </a:xfrm>
          <a:prstGeom prst="rect">
            <a:avLst/>
          </a:prstGeom>
          <a:noFill/>
        </p:spPr>
        <p:txBody>
          <a:bodyPr wrap="square" rtlCol="0">
            <a:spAutoFit/>
          </a:bodyPr>
          <a:lstStyle/>
          <a:p>
            <a:pPr algn="just" defTabSz="266700">
              <a:lnSpc>
                <a:spcPct val="107000"/>
              </a:lnSpc>
              <a:spcAft>
                <a:spcPct val="0"/>
              </a:spcAft>
            </a:pPr>
            <a:r>
              <a:rPr sz="2400" b="1">
                <a:latin typeface="Times New Roman" panose="02020603050405020304"/>
                <a:ea typeface="Calibri" panose="020F0502020204030204"/>
                <a:sym typeface="+mn-ea"/>
              </a:rPr>
              <a:t>HS làm việc theo nhóm (phân công theo dự án), thực hiện các nhiệm vụ sau:</a:t>
            </a:r>
            <a:endParaRPr sz="2400" b="1">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custDataLst>
              <p:tags r:id="rId1"/>
            </p:custDataLst>
          </p:nvPr>
        </p:nvPicPr>
        <p:blipFill>
          <a:blip r:embed="rId3"/>
        </p:blipFill>
        <p:spPr>
          <a:xfrm>
            <a:off x="-484505" y="-107315"/>
            <a:ext cx="2543810" cy="3200400"/>
          </a:xfrm>
          <a:prstGeom prst="rect">
            <a:avLst/>
          </a:prstGeom>
        </p:spPr>
      </p:pic>
      <p:sp>
        <p:nvSpPr>
          <p:cNvPr id="7" name="Text Box 6"/>
          <p:cNvSpPr txBox="1"/>
          <p:nvPr/>
        </p:nvSpPr>
        <p:spPr>
          <a:xfrm>
            <a:off x="1781175" y="0"/>
            <a:ext cx="9575165" cy="2094230"/>
          </a:xfrm>
          <a:prstGeom prst="rect">
            <a:avLst/>
          </a:prstGeom>
        </p:spPr>
        <p:txBody>
          <a:bodyPr>
            <a:noAutofit/>
          </a:bodyPr>
          <a:lstStyle/>
          <a:p>
            <a:endParaRPr sz="2200"/>
          </a:p>
          <a:p>
            <a:pPr algn="ctr" defTabSz="266700">
              <a:lnSpc>
                <a:spcPct val="107000"/>
              </a:lnSpc>
              <a:spcAft>
                <a:spcPct val="0"/>
              </a:spcAft>
            </a:pPr>
            <a:r>
              <a:rPr sz="1600">
                <a:latin typeface="Times New Roman" panose="02020603050405020304"/>
                <a:ea typeface="Calibri" panose="020F0502020204030204"/>
              </a:rPr>
              <a:t> </a:t>
            </a:r>
          </a:p>
          <a:p>
            <a:pPr algn="just" defTabSz="266700">
              <a:lnSpc>
                <a:spcPct val="107000"/>
              </a:lnSpc>
              <a:spcAft>
                <a:spcPct val="0"/>
              </a:spcAft>
            </a:pPr>
            <a:r>
              <a:rPr sz="2800">
                <a:latin typeface="Times New Roman" panose="02020603050405020304"/>
                <a:ea typeface="Calibri" panose="020F0502020204030204"/>
              </a:rPr>
              <a:t>2) Trình bày ý tưởng chuyển hoá nội dung bài viết thành bài nói bằng cách:</a:t>
            </a:r>
          </a:p>
          <a:p>
            <a:pPr algn="just" defTabSz="266700">
              <a:lnSpc>
                <a:spcPct val="107000"/>
              </a:lnSpc>
              <a:spcAft>
                <a:spcPct val="0"/>
              </a:spcAft>
            </a:pPr>
            <a:r>
              <a:rPr sz="2800">
                <a:latin typeface="Times New Roman" panose="02020603050405020304"/>
                <a:ea typeface="Calibri" panose="020F0502020204030204"/>
              </a:rPr>
              <a:t>+ Tóm tắt các ý chính của bài viết dưới dạng sơ đồ, gạch đầu dòng, từ khoá.</a:t>
            </a:r>
          </a:p>
          <a:p>
            <a:pPr algn="just" defTabSz="266700">
              <a:lnSpc>
                <a:spcPct val="107000"/>
              </a:lnSpc>
              <a:spcAft>
                <a:spcPct val="0"/>
              </a:spcAft>
            </a:pPr>
            <a:r>
              <a:rPr sz="2800">
                <a:latin typeface="Times New Roman" panose="02020603050405020304"/>
                <a:ea typeface="Calibri" panose="020F0502020204030204"/>
              </a:rPr>
              <a:t>+ Rút gọn nội dung các phần bài viết dưới dạng các cụm từ, các từ khoá.</a:t>
            </a:r>
          </a:p>
          <a:p>
            <a:pPr algn="just" defTabSz="266700">
              <a:lnSpc>
                <a:spcPct val="107000"/>
              </a:lnSpc>
              <a:spcAft>
                <a:spcPct val="0"/>
              </a:spcAft>
            </a:pPr>
            <a:r>
              <a:rPr sz="2800">
                <a:latin typeface="Times New Roman" panose="02020603050405020304"/>
                <a:ea typeface="Calibri" panose="020F0502020204030204"/>
              </a:rPr>
              <a:t>+ Chuẩn bị phương tiện giao tiếp phi ngôn ngữ hỗ trợ.</a:t>
            </a:r>
          </a:p>
          <a:p>
            <a:pPr algn="just" defTabSz="266700">
              <a:lnSpc>
                <a:spcPct val="107000"/>
              </a:lnSpc>
              <a:spcAft>
                <a:spcPct val="0"/>
              </a:spcAft>
            </a:pPr>
            <a:r>
              <a:rPr sz="2800">
                <a:latin typeface="Times New Roman" panose="02020603050405020304"/>
                <a:ea typeface="Calibri" panose="020F0502020204030204"/>
              </a:rPr>
              <a:t>+ Chuẩn bị phần mở đầu và kết thúc lôi cuốn, hấp dẫn.</a:t>
            </a:r>
          </a:p>
          <a:p>
            <a:pPr algn="just" defTabSz="266700">
              <a:lnSpc>
                <a:spcPct val="107000"/>
              </a:lnSpc>
              <a:spcAft>
                <a:spcPct val="0"/>
              </a:spcAft>
            </a:pPr>
            <a:r>
              <a:rPr sz="2800">
                <a:latin typeface="Times New Roman" panose="02020603050405020304"/>
                <a:ea typeface="Calibri" panose="020F0502020204030204"/>
              </a:rPr>
              <a:t>+ Dự kiến phần phản hồi (đặt câu hỏi, phản biện) của người nghe và chuẩn bị câu trả lời.</a:t>
            </a:r>
          </a:p>
          <a:p>
            <a:pPr algn="just" defTabSz="266700">
              <a:lnSpc>
                <a:spcPct val="107000"/>
              </a:lnSpc>
              <a:spcAft>
                <a:spcPct val="0"/>
              </a:spcAft>
            </a:pPr>
            <a:endParaRPr sz="2800">
              <a:latin typeface="Times New Roman" panose="02020603050405020304"/>
              <a:ea typeface="Calibri" panose="020F0502020204030204"/>
            </a:endParaRPr>
          </a:p>
        </p:txBody>
      </p:sp>
      <p:sp>
        <p:nvSpPr>
          <p:cNvPr id="2" name="Text Box 1"/>
          <p:cNvSpPr txBox="1"/>
          <p:nvPr/>
        </p:nvSpPr>
        <p:spPr>
          <a:xfrm>
            <a:off x="1781175" y="5590540"/>
            <a:ext cx="10314940" cy="552450"/>
          </a:xfrm>
          <a:prstGeom prst="rect">
            <a:avLst/>
          </a:prstGeom>
          <a:noFill/>
        </p:spPr>
        <p:txBody>
          <a:bodyPr wrap="square" rtlCol="0">
            <a:spAutoFit/>
          </a:bodyPr>
          <a:lstStyle/>
          <a:p>
            <a:pPr algn="just" defTabSz="266700">
              <a:lnSpc>
                <a:spcPct val="107000"/>
              </a:lnSpc>
              <a:spcAft>
                <a:spcPct val="0"/>
              </a:spcAft>
            </a:pPr>
            <a:r>
              <a:rPr sz="2800">
                <a:latin typeface="Times New Roman" panose="02020603050405020304"/>
                <a:ea typeface="Calibri" panose="020F0502020204030204"/>
                <a:sym typeface="+mn-ea"/>
              </a:rPr>
              <a:t>3) Thực hiện ở nhà: hoàn thiện sản phẩm clip giới thiệu.</a:t>
            </a:r>
            <a:endParaRPr sz="2800">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2004695" y="2122170"/>
            <a:ext cx="7879080" cy="2857500"/>
          </a:xfrm>
          <a:prstGeom prst="rect">
            <a:avLst/>
          </a:prstGeom>
          <a:solidFill>
            <a:schemeClr val="accent6">
              <a:lumMod val="20000"/>
              <a:lumOff val="80000"/>
            </a:schemeClr>
          </a:solidFill>
        </p:spPr>
        <p:txBody>
          <a:bodyPr wrap="square">
            <a:spAutoFit/>
          </a:bodyPr>
          <a:lstStyle/>
          <a:p>
            <a:pPr algn="just" defTabSz="266700">
              <a:lnSpc>
                <a:spcPct val="107000"/>
              </a:lnSpc>
              <a:spcAft>
                <a:spcPct val="0"/>
              </a:spcAft>
            </a:pPr>
            <a:r>
              <a:rPr sz="2800" b="1">
                <a:latin typeface="Times New Roman" panose="02020603050405020304"/>
                <a:ea typeface="Calibri" panose="020F0502020204030204"/>
              </a:rPr>
              <a:t>1. Thời gian thực hiện:</a:t>
            </a:r>
            <a:r>
              <a:rPr sz="2800">
                <a:latin typeface="Times New Roman" panose="02020603050405020304"/>
                <a:ea typeface="Calibri" panose="020F0502020204030204"/>
              </a:rPr>
              <a:t> 9h00’ – 10h35’ (tiết 3 và 4 buổi sáng).</a:t>
            </a:r>
          </a:p>
          <a:p>
            <a:pPr algn="just" defTabSz="266700">
              <a:lnSpc>
                <a:spcPct val="107000"/>
              </a:lnSpc>
              <a:spcAft>
                <a:spcPct val="0"/>
              </a:spcAft>
            </a:pPr>
            <a:r>
              <a:rPr sz="2800" b="1">
                <a:latin typeface="Times New Roman" panose="02020603050405020304"/>
                <a:ea typeface="Calibri" panose="020F0502020204030204"/>
              </a:rPr>
              <a:t>2. Không gian</a:t>
            </a:r>
            <a:r>
              <a:rPr sz="2800">
                <a:latin typeface="Times New Roman" panose="02020603050405020304"/>
                <a:ea typeface="Calibri" panose="020F0502020204030204"/>
              </a:rPr>
              <a:t>: Lớp học, bàn ghế được sắp xếp, bài trí lại để phù hợp với không gian họp báo. Chuẩn bị một gian triển lãm sản phẩm tập san “Vẻ đẹp của văn học hiện đại Việt Nam” ở phía trước phòng họp báo.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210464" y="-1569498"/>
            <a:ext cx="5634670" cy="9996995"/>
          </a:xfrm>
          <a:custGeom>
            <a:avLst/>
            <a:gdLst/>
            <a:ahLst/>
            <a:cxnLst/>
            <a:rect l="l" t="t" r="r" b="b"/>
            <a:pathLst>
              <a:path w="8452005" h="14995493">
                <a:moveTo>
                  <a:pt x="0" y="0"/>
                </a:moveTo>
                <a:lnTo>
                  <a:pt x="8452005" y="0"/>
                </a:lnTo>
                <a:lnTo>
                  <a:pt x="8452005" y="14995494"/>
                </a:lnTo>
                <a:lnTo>
                  <a:pt x="0" y="149954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6" name="Freeform 6"/>
          <p:cNvSpPr/>
          <p:nvPr/>
        </p:nvSpPr>
        <p:spPr>
          <a:xfrm>
            <a:off x="9690012" y="757134"/>
            <a:ext cx="1230449" cy="1208077"/>
          </a:xfrm>
          <a:custGeom>
            <a:avLst/>
            <a:gdLst/>
            <a:ahLst/>
            <a:cxnLst/>
            <a:rect l="l" t="t" r="r" b="b"/>
            <a:pathLst>
              <a:path w="1845674" h="1812116">
                <a:moveTo>
                  <a:pt x="0" y="0"/>
                </a:moveTo>
                <a:lnTo>
                  <a:pt x="1845673" y="0"/>
                </a:lnTo>
                <a:lnTo>
                  <a:pt x="1845673" y="1812116"/>
                </a:lnTo>
                <a:lnTo>
                  <a:pt x="0" y="18121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p:cNvSpPr/>
          <p:nvPr/>
        </p:nvSpPr>
        <p:spPr>
          <a:xfrm rot="5400000" flipH="1" flipV="1">
            <a:off x="9459410" y="4740745"/>
            <a:ext cx="848666" cy="1505697"/>
          </a:xfrm>
          <a:custGeom>
            <a:avLst/>
            <a:gdLst/>
            <a:ahLst/>
            <a:cxnLst/>
            <a:rect l="l" t="t" r="r" b="b"/>
            <a:pathLst>
              <a:path w="1272999" h="2258546">
                <a:moveTo>
                  <a:pt x="1272999" y="2258546"/>
                </a:moveTo>
                <a:lnTo>
                  <a:pt x="0" y="2258546"/>
                </a:lnTo>
                <a:lnTo>
                  <a:pt x="0" y="0"/>
                </a:lnTo>
                <a:lnTo>
                  <a:pt x="1272999" y="0"/>
                </a:lnTo>
                <a:lnTo>
                  <a:pt x="1272999" y="2258546"/>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8" name="Freeform 8"/>
          <p:cNvSpPr/>
          <p:nvPr/>
        </p:nvSpPr>
        <p:spPr>
          <a:xfrm rot="9413264">
            <a:off x="1234288" y="874297"/>
            <a:ext cx="1522017" cy="899283"/>
          </a:xfrm>
          <a:custGeom>
            <a:avLst/>
            <a:gdLst/>
            <a:ahLst/>
            <a:cxnLst/>
            <a:rect l="l" t="t" r="r" b="b"/>
            <a:pathLst>
              <a:path w="2283025" h="1348924">
                <a:moveTo>
                  <a:pt x="0" y="0"/>
                </a:moveTo>
                <a:lnTo>
                  <a:pt x="2283025" y="0"/>
                </a:lnTo>
                <a:lnTo>
                  <a:pt x="2283025" y="1348924"/>
                </a:lnTo>
                <a:lnTo>
                  <a:pt x="0" y="13489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9" name="Freeform 9"/>
          <p:cNvSpPr/>
          <p:nvPr/>
        </p:nvSpPr>
        <p:spPr>
          <a:xfrm rot="-8955550">
            <a:off x="838485" y="4900378"/>
            <a:ext cx="1579945" cy="794517"/>
          </a:xfrm>
          <a:custGeom>
            <a:avLst/>
            <a:gdLst/>
            <a:ahLst/>
            <a:cxnLst/>
            <a:rect l="l" t="t" r="r" b="b"/>
            <a:pathLst>
              <a:path w="2369917" h="1191776">
                <a:moveTo>
                  <a:pt x="0" y="0"/>
                </a:moveTo>
                <a:lnTo>
                  <a:pt x="2369916" y="0"/>
                </a:lnTo>
                <a:lnTo>
                  <a:pt x="2369916" y="1191776"/>
                </a:lnTo>
                <a:lnTo>
                  <a:pt x="0" y="11917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1" name="TextBox 10">
            <a:extLst>
              <a:ext uri="{FF2B5EF4-FFF2-40B4-BE49-F238E27FC236}">
                <a16:creationId xmlns:a16="http://schemas.microsoft.com/office/drawing/2014/main" id="{3C48A85D-A544-B17E-0FEA-9CAE663AAE47}"/>
              </a:ext>
            </a:extLst>
          </p:cNvPr>
          <p:cNvSpPr txBox="1"/>
          <p:nvPr/>
        </p:nvSpPr>
        <p:spPr>
          <a:xfrm>
            <a:off x="2651760" y="2651896"/>
            <a:ext cx="6492240" cy="3288401"/>
          </a:xfrm>
          <a:prstGeom prst="rect">
            <a:avLst/>
          </a:prstGeom>
          <a:noFill/>
        </p:spPr>
        <p:txBody>
          <a:bodyPr wrap="square">
            <a:spAutoFit/>
          </a:bodyPr>
          <a:lstStyle/>
          <a:p>
            <a:pPr algn="just" defTabSz="266700">
              <a:lnSpc>
                <a:spcPct val="107000"/>
              </a:lnSpc>
              <a:spcAft>
                <a:spcPct val="0"/>
              </a:spcAft>
            </a:pPr>
            <a:r>
              <a:rPr lang="vi-VN" sz="2800" b="1">
                <a:latin typeface="Times New Roman" panose="02020603050405020304"/>
                <a:ea typeface="Calibri" panose="020F0502020204030204"/>
              </a:rPr>
              <a:t>1. Thời gian thực hiện:</a:t>
            </a:r>
            <a:r>
              <a:rPr lang="vi-VN" sz="2800">
                <a:latin typeface="Times New Roman" panose="02020603050405020304"/>
                <a:ea typeface="Calibri" panose="020F0502020204030204"/>
              </a:rPr>
              <a:t> 9h00’ – 10h35’ (tiết 3 và 4 buổi sáng).</a:t>
            </a:r>
          </a:p>
          <a:p>
            <a:pPr algn="just" defTabSz="266700">
              <a:lnSpc>
                <a:spcPct val="107000"/>
              </a:lnSpc>
              <a:spcAft>
                <a:spcPct val="0"/>
              </a:spcAft>
            </a:pPr>
            <a:r>
              <a:rPr lang="vi-VN" sz="2800" b="1">
                <a:latin typeface="Times New Roman" panose="02020603050405020304"/>
                <a:ea typeface="Calibri" panose="020F0502020204030204"/>
              </a:rPr>
              <a:t>2. Không gian</a:t>
            </a:r>
            <a:r>
              <a:rPr lang="vi-VN" sz="2800">
                <a:latin typeface="Times New Roman" panose="02020603050405020304"/>
                <a:ea typeface="Calibri" panose="020F0502020204030204"/>
              </a:rPr>
              <a:t>: Lớp học, bàn ghế được sắp xếp, bài trí lại để phù hợp với không gian họp báo. Chuẩn bị một gian triển lãm sản phẩm tập san “Vẻ đẹp của văn học hiện đại Việt Nam” ở phía trước phòng họp báo.</a:t>
            </a:r>
          </a:p>
        </p:txBody>
      </p:sp>
      <p:sp>
        <p:nvSpPr>
          <p:cNvPr id="13" name="TextBox 12">
            <a:extLst>
              <a:ext uri="{FF2B5EF4-FFF2-40B4-BE49-F238E27FC236}">
                <a16:creationId xmlns:a16="http://schemas.microsoft.com/office/drawing/2014/main" id="{DB321B7B-B8D0-039A-442F-C810A45B784E}"/>
              </a:ext>
            </a:extLst>
          </p:cNvPr>
          <p:cNvSpPr txBox="1"/>
          <p:nvPr/>
        </p:nvSpPr>
        <p:spPr>
          <a:xfrm>
            <a:off x="1945640" y="1227576"/>
            <a:ext cx="8300719" cy="954107"/>
          </a:xfrm>
          <a:prstGeom prst="rect">
            <a:avLst/>
          </a:prstGeom>
          <a:noFill/>
        </p:spPr>
        <p:txBody>
          <a:bodyPr wrap="square">
            <a:spAutoFit/>
          </a:bodyP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TỔ CHỨC BUỔI HỌP BÁO</a:t>
            </a:r>
            <a:b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“VẺ ĐẸP CỦA VĂN HỌC HIỆN ĐẠI VIỆT NAM”</a:t>
            </a:r>
            <a:endParaRPr lang="vi-VN" sz="2800" b="1">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26E8CC1F-450B-73C0-6FAA-8E3EA1AA4ADF}"/>
              </a:ext>
            </a:extLst>
          </p:cNvPr>
          <p:cNvSpPr txBox="1"/>
          <p:nvPr/>
        </p:nvSpPr>
        <p:spPr>
          <a:xfrm>
            <a:off x="3779520" y="81280"/>
            <a:ext cx="4175760" cy="646331"/>
          </a:xfrm>
          <a:prstGeom prst="rect">
            <a:avLst/>
          </a:prstGeom>
          <a:noFill/>
        </p:spPr>
        <p:txBody>
          <a:bodyPr wrap="square" rtlCol="0">
            <a:spAutoFit/>
          </a:bodyPr>
          <a:lstStyle/>
          <a:p>
            <a:pPr algn="ct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endParaRPr lang="vi-VN"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85775" y="43180"/>
            <a:ext cx="9348470" cy="789940"/>
          </a:xfrm>
          <a:prstGeom prst="rect">
            <a:avLst/>
          </a:prstGeom>
        </p:spPr>
        <p:txBody>
          <a:bodyPr>
            <a:noAutofit/>
          </a:bodyPr>
          <a:lstStyle/>
          <a:p>
            <a:pPr algn="just" defTabSz="266700">
              <a:lnSpc>
                <a:spcPct val="107000"/>
              </a:lnSpc>
              <a:spcAft>
                <a:spcPct val="0"/>
              </a:spcAft>
            </a:pPr>
            <a:r>
              <a:rPr sz="2800" b="1">
                <a:latin typeface="Times New Roman" panose="02020603050405020304"/>
                <a:ea typeface="Calibri" panose="020F0502020204030204"/>
              </a:rPr>
              <a:t>3. Tiến trình tổ chức:</a:t>
            </a:r>
          </a:p>
        </p:txBody>
      </p:sp>
      <p:graphicFrame>
        <p:nvGraphicFramePr>
          <p:cNvPr id="5" name="Table 4"/>
          <p:cNvGraphicFramePr/>
          <p:nvPr>
            <p:custDataLst>
              <p:tags r:id="rId1"/>
            </p:custDataLst>
          </p:nvPr>
        </p:nvGraphicFramePr>
        <p:xfrm>
          <a:off x="307975" y="617855"/>
          <a:ext cx="11704955" cy="6085840"/>
        </p:xfrm>
        <a:graphic>
          <a:graphicData uri="http://schemas.openxmlformats.org/drawingml/2006/table">
            <a:tbl>
              <a:tblPr/>
              <a:tblGrid>
                <a:gridCol w="2256790">
                  <a:extLst>
                    <a:ext uri="{9D8B030D-6E8A-4147-A177-3AD203B41FA5}">
                      <a16:colId xmlns:a16="http://schemas.microsoft.com/office/drawing/2014/main" val="20000"/>
                    </a:ext>
                  </a:extLst>
                </a:gridCol>
                <a:gridCol w="6397625">
                  <a:extLst>
                    <a:ext uri="{9D8B030D-6E8A-4147-A177-3AD203B41FA5}">
                      <a16:colId xmlns:a16="http://schemas.microsoft.com/office/drawing/2014/main" val="20001"/>
                    </a:ext>
                  </a:extLst>
                </a:gridCol>
                <a:gridCol w="3050540">
                  <a:extLst>
                    <a:ext uri="{9D8B030D-6E8A-4147-A177-3AD203B41FA5}">
                      <a16:colId xmlns:a16="http://schemas.microsoft.com/office/drawing/2014/main" val="20002"/>
                    </a:ext>
                  </a:extLst>
                </a:gridCol>
              </a:tblGrid>
              <a:tr h="436880">
                <a:tc>
                  <a:txBody>
                    <a:bodyPr/>
                    <a:lstStyle/>
                    <a:p>
                      <a:pPr marL="68580" indent="0" algn="ctr">
                        <a:lnSpc>
                          <a:spcPct val="107000"/>
                        </a:lnSpc>
                        <a:spcBef>
                          <a:spcPct val="0"/>
                        </a:spcBef>
                        <a:spcAft>
                          <a:spcPct val="0"/>
                        </a:spcAft>
                      </a:pPr>
                      <a:r>
                        <a:rPr sz="2600" b="1">
                          <a:latin typeface="Times New Roman" panose="02020603050405020304"/>
                          <a:ea typeface="Calibri" panose="020F0502020204030204"/>
                        </a:rPr>
                        <a:t>Thời gian</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2600" b="1">
                          <a:latin typeface="Times New Roman" panose="02020603050405020304"/>
                          <a:ea typeface="Calibri" panose="020F0502020204030204"/>
                        </a:rPr>
                        <a:t>Hoạt động</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2600" b="1">
                          <a:latin typeface="Times New Roman" panose="02020603050405020304"/>
                          <a:ea typeface="Calibri" panose="020F0502020204030204"/>
                        </a:rPr>
                        <a:t>Phụ trách chính</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874395">
                <a:tc>
                  <a:txBody>
                    <a:bodyPr/>
                    <a:lstStyle/>
                    <a:p>
                      <a:pPr marL="68580" indent="0" algn="ctr">
                        <a:lnSpc>
                          <a:spcPct val="107000"/>
                        </a:lnSpc>
                        <a:spcBef>
                          <a:spcPct val="0"/>
                        </a:spcBef>
                        <a:spcAft>
                          <a:spcPct val="0"/>
                        </a:spcAft>
                      </a:pPr>
                      <a:r>
                        <a:rPr sz="2600">
                          <a:solidFill>
                            <a:srgbClr val="000000"/>
                          </a:solidFill>
                          <a:latin typeface="Times New Roman" panose="02020603050405020304"/>
                          <a:ea typeface="Calibri" panose="020F0502020204030204"/>
                        </a:rPr>
                        <a:t>8h45’ </a:t>
                      </a:r>
                      <a:r>
                        <a:rPr lang="en-US" sz="2600">
                          <a:solidFill>
                            <a:srgbClr val="000000"/>
                          </a:solidFill>
                          <a:latin typeface="Times New Roman" panose="02020603050405020304"/>
                          <a:ea typeface="Calibri" panose="020F0502020204030204"/>
                        </a:rPr>
                        <a:t>-</a:t>
                      </a:r>
                      <a:r>
                        <a:rPr sz="2600">
                          <a:solidFill>
                            <a:srgbClr val="000000"/>
                          </a:solidFill>
                          <a:latin typeface="Times New Roman" panose="02020603050405020304"/>
                          <a:ea typeface="Calibri" panose="020F0502020204030204"/>
                        </a:rPr>
                        <a:t>9h00’</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Đội lễ tân đón khách, ổn định chỗ ngồi cho khách mời, cử toạ.</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Ban lễ tân, trưởng ban tổ chức.</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875030">
                <a:tc>
                  <a:txBody>
                    <a:bodyPr/>
                    <a:lstStyle/>
                    <a:p>
                      <a:pPr marL="68580" indent="0" algn="ctr">
                        <a:lnSpc>
                          <a:spcPct val="107000"/>
                        </a:lnSpc>
                        <a:spcBef>
                          <a:spcPct val="0"/>
                        </a:spcBef>
                        <a:spcAft>
                          <a:spcPct val="0"/>
                        </a:spcAft>
                      </a:pPr>
                      <a:r>
                        <a:rPr sz="2600">
                          <a:solidFill>
                            <a:srgbClr val="000000"/>
                          </a:solidFill>
                          <a:latin typeface="Times New Roman" panose="02020603050405020304"/>
                          <a:ea typeface="Calibri" panose="020F0502020204030204"/>
                        </a:rPr>
                        <a:t>9h00’ </a:t>
                      </a:r>
                      <a:r>
                        <a:rPr lang="en-US" sz="2600">
                          <a:solidFill>
                            <a:srgbClr val="000000"/>
                          </a:solidFill>
                          <a:latin typeface="Times New Roman" panose="02020603050405020304"/>
                          <a:ea typeface="Calibri" panose="020F0502020204030204"/>
                        </a:rPr>
                        <a:t>-</a:t>
                      </a:r>
                      <a:r>
                        <a:rPr sz="2600">
                          <a:solidFill>
                            <a:srgbClr val="000000"/>
                          </a:solidFill>
                          <a:latin typeface="Times New Roman" panose="02020603050405020304"/>
                          <a:ea typeface="Calibri" panose="020F0502020204030204"/>
                        </a:rPr>
                        <a:t>9h05’</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Người dẫn chương trình (MC) giới thiệu mở đầu chương trình.</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MC</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875030">
                <a:tc>
                  <a:txBody>
                    <a:bodyPr/>
                    <a:lstStyle/>
                    <a:p>
                      <a:pPr marL="68580" indent="0" algn="ctr">
                        <a:lnSpc>
                          <a:spcPct val="107000"/>
                        </a:lnSpc>
                        <a:spcBef>
                          <a:spcPct val="0"/>
                        </a:spcBef>
                        <a:spcAft>
                          <a:spcPct val="0"/>
                        </a:spcAft>
                      </a:pPr>
                      <a:r>
                        <a:rPr sz="2600">
                          <a:solidFill>
                            <a:srgbClr val="000000"/>
                          </a:solidFill>
                          <a:latin typeface="Times New Roman" panose="02020603050405020304"/>
                          <a:ea typeface="Calibri" panose="020F0502020204030204"/>
                        </a:rPr>
                        <a:t>9h05’ </a:t>
                      </a:r>
                      <a:r>
                        <a:rPr lang="en-US" sz="2600">
                          <a:solidFill>
                            <a:srgbClr val="000000"/>
                          </a:solidFill>
                          <a:latin typeface="Times New Roman" panose="02020603050405020304"/>
                          <a:ea typeface="Calibri" panose="020F0502020204030204"/>
                        </a:rPr>
                        <a:t>-</a:t>
                      </a:r>
                      <a:r>
                        <a:rPr sz="2600">
                          <a:solidFill>
                            <a:srgbClr val="000000"/>
                          </a:solidFill>
                          <a:latin typeface="Times New Roman" panose="02020603050405020304"/>
                          <a:ea typeface="Calibri" panose="020F0502020204030204"/>
                        </a:rPr>
                        <a:t>9h30’</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Tổ chức buổi toạ đàm kết hợp với chiếu clip giới thiệu theo từng vấn đề.</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MC, đại diện các ban</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436880">
                <a:tc>
                  <a:txBody>
                    <a:bodyPr/>
                    <a:lstStyle/>
                    <a:p>
                      <a:pPr marL="68580" indent="0" algn="ctr">
                        <a:lnSpc>
                          <a:spcPct val="107000"/>
                        </a:lnSpc>
                        <a:spcBef>
                          <a:spcPct val="0"/>
                        </a:spcBef>
                        <a:spcAft>
                          <a:spcPct val="0"/>
                        </a:spcAft>
                      </a:pPr>
                      <a:r>
                        <a:rPr sz="2600">
                          <a:solidFill>
                            <a:srgbClr val="000000"/>
                          </a:solidFill>
                          <a:latin typeface="Times New Roman" panose="02020603050405020304"/>
                          <a:ea typeface="Calibri" panose="020F0502020204030204"/>
                        </a:rPr>
                        <a:t>9h30’ </a:t>
                      </a:r>
                      <a:r>
                        <a:rPr lang="en-US" sz="2600">
                          <a:solidFill>
                            <a:srgbClr val="000000"/>
                          </a:solidFill>
                          <a:latin typeface="Times New Roman" panose="02020603050405020304"/>
                          <a:ea typeface="Calibri" panose="020F0502020204030204"/>
                        </a:rPr>
                        <a:t>-</a:t>
                      </a:r>
                      <a:r>
                        <a:rPr sz="2600">
                          <a:solidFill>
                            <a:srgbClr val="000000"/>
                          </a:solidFill>
                          <a:latin typeface="Times New Roman" panose="02020603050405020304"/>
                          <a:ea typeface="Calibri" panose="020F0502020204030204"/>
                        </a:rPr>
                        <a:t>9h45’</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Các tiết mục văn nghệ giữa giờ</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Đội văn nghệ</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838835">
                <a:tc>
                  <a:txBody>
                    <a:bodyPr/>
                    <a:lstStyle/>
                    <a:p>
                      <a:pPr marL="68580" indent="0" algn="ctr">
                        <a:lnSpc>
                          <a:spcPct val="107000"/>
                        </a:lnSpc>
                        <a:spcBef>
                          <a:spcPct val="0"/>
                        </a:spcBef>
                        <a:spcAft>
                          <a:spcPct val="0"/>
                        </a:spcAft>
                      </a:pPr>
                      <a:r>
                        <a:rPr sz="2600">
                          <a:solidFill>
                            <a:srgbClr val="000000"/>
                          </a:solidFill>
                          <a:latin typeface="Times New Roman" panose="02020603050405020304"/>
                          <a:ea typeface="Calibri" panose="020F0502020204030204"/>
                        </a:rPr>
                        <a:t>9h45’ 10h15’</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Tiếp tục buổi toạ đàm</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MC, đại diện các ban</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r h="875030">
                <a:tc>
                  <a:txBody>
                    <a:bodyPr/>
                    <a:lstStyle/>
                    <a:p>
                      <a:pPr marL="68580" indent="0" algn="ctr">
                        <a:lnSpc>
                          <a:spcPct val="107000"/>
                        </a:lnSpc>
                        <a:spcBef>
                          <a:spcPct val="0"/>
                        </a:spcBef>
                        <a:spcAft>
                          <a:spcPct val="0"/>
                        </a:spcAft>
                      </a:pPr>
                      <a:r>
                        <a:rPr sz="2600">
                          <a:solidFill>
                            <a:srgbClr val="000000"/>
                          </a:solidFill>
                          <a:latin typeface="Times New Roman" panose="02020603050405020304"/>
                          <a:ea typeface="Calibri" panose="020F0502020204030204"/>
                        </a:rPr>
                        <a:t>10h15’10h30’</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Phần trao đổi giữa khán giả và các khách mời</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MC, đại diện các ban, khán giả</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6"/>
                  </a:ext>
                </a:extLst>
              </a:tr>
              <a:tr h="873760">
                <a:tc>
                  <a:txBody>
                    <a:bodyPr/>
                    <a:lstStyle/>
                    <a:p>
                      <a:pPr marL="68580" indent="0" algn="ctr">
                        <a:lnSpc>
                          <a:spcPct val="107000"/>
                        </a:lnSpc>
                        <a:spcBef>
                          <a:spcPct val="0"/>
                        </a:spcBef>
                        <a:spcAft>
                          <a:spcPct val="0"/>
                        </a:spcAft>
                      </a:pPr>
                      <a:r>
                        <a:rPr sz="2600">
                          <a:solidFill>
                            <a:srgbClr val="000000"/>
                          </a:solidFill>
                          <a:latin typeface="Times New Roman" panose="02020603050405020304"/>
                          <a:ea typeface="Calibri" panose="020F0502020204030204"/>
                        </a:rPr>
                        <a:t>10h30’</a:t>
                      </a:r>
                      <a:r>
                        <a:rPr lang="en-US" sz="2600">
                          <a:solidFill>
                            <a:srgbClr val="000000"/>
                          </a:solidFill>
                          <a:latin typeface="Times New Roman" panose="02020603050405020304"/>
                          <a:ea typeface="Calibri" panose="020F0502020204030204"/>
                        </a:rPr>
                        <a:t>-</a:t>
                      </a:r>
                      <a:r>
                        <a:rPr sz="2600">
                          <a:solidFill>
                            <a:srgbClr val="000000"/>
                          </a:solidFill>
                          <a:latin typeface="Times New Roman" panose="02020603050405020304"/>
                          <a:ea typeface="Calibri" panose="020F0502020204030204"/>
                        </a:rPr>
                        <a:t>10h35’</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Tổng biên tập (GV) tổng kết, tuyên bố bế mạc buổi họp báo</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2600">
                          <a:solidFill>
                            <a:srgbClr val="000000"/>
                          </a:solidFill>
                          <a:latin typeface="Times New Roman" panose="02020603050405020304"/>
                          <a:ea typeface="Calibri" panose="020F0502020204030204"/>
                        </a:rPr>
                        <a:t>Tổng biên tập </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D1CDDA7-8261-6F79-AD16-A52B75ADEAC5}"/>
              </a:ext>
            </a:extLst>
          </p:cNvPr>
          <p:cNvPicPr>
            <a:picLocks noChangeAspect="1"/>
          </p:cNvPicPr>
          <p:nvPr/>
        </p:nvPicPr>
        <p:blipFill>
          <a:blip r:embed="rId2"/>
          <a:srcRect b="461"/>
          <a:stretch/>
        </p:blipFill>
        <p:spPr>
          <a:xfrm>
            <a:off x="20" y="1282"/>
            <a:ext cx="12191980" cy="6856718"/>
          </a:xfrm>
          <a:prstGeom prst="rect">
            <a:avLst/>
          </a:prstGeom>
        </p:spPr>
      </p:pic>
    </p:spTree>
    <p:extLst>
      <p:ext uri="{BB962C8B-B14F-4D97-AF65-F5344CB8AC3E}">
        <p14:creationId xmlns:p14="http://schemas.microsoft.com/office/powerpoint/2010/main" val="356699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3081" y="2335183"/>
            <a:ext cx="3381681" cy="1219308"/>
          </a:xfrm>
          <a:prstGeom prst="rect">
            <a:avLst/>
          </a:prstGeom>
        </p:spPr>
        <p:txBody>
          <a:bodyPr lIns="0" tIns="0" rIns="0" bIns="0" rtlCol="0" anchor="t">
            <a:spAutoFit/>
          </a:bodyPr>
          <a:lstStyle/>
          <a:p>
            <a:pPr>
              <a:lnSpc>
                <a:spcPts val="4947"/>
              </a:lnSpc>
            </a:pPr>
            <a:r>
              <a:rPr lang="en-US" sz="3534">
                <a:solidFill>
                  <a:srgbClr val="1E2125"/>
                </a:solidFill>
                <a:latin typeface="Faustina Bold"/>
                <a:ea typeface="Faustina Bold"/>
                <a:cs typeface="Faustina Bold"/>
                <a:sym typeface="Faustina Bold"/>
              </a:rPr>
              <a:t>NỘI DUNG CHUYÊN ĐỀ 1</a:t>
            </a:r>
          </a:p>
        </p:txBody>
      </p:sp>
      <p:sp>
        <p:nvSpPr>
          <p:cNvPr id="3" name="Freeform 3"/>
          <p:cNvSpPr/>
          <p:nvPr/>
        </p:nvSpPr>
        <p:spPr>
          <a:xfrm>
            <a:off x="3002686" y="179264"/>
            <a:ext cx="8600034" cy="6598314"/>
          </a:xfrm>
          <a:custGeom>
            <a:avLst/>
            <a:gdLst/>
            <a:ahLst/>
            <a:cxnLst/>
            <a:rect l="l" t="t" r="r" b="b"/>
            <a:pathLst>
              <a:path w="12184864" h="8440787">
                <a:moveTo>
                  <a:pt x="0" y="0"/>
                </a:moveTo>
                <a:lnTo>
                  <a:pt x="12184864" y="0"/>
                </a:lnTo>
                <a:lnTo>
                  <a:pt x="12184864" y="8440788"/>
                </a:lnTo>
                <a:lnTo>
                  <a:pt x="0" y="84407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0" name="Freeform 10"/>
          <p:cNvSpPr/>
          <p:nvPr/>
        </p:nvSpPr>
        <p:spPr>
          <a:xfrm rot="2942445">
            <a:off x="40057" y="22248"/>
            <a:ext cx="2270625" cy="1141845"/>
          </a:xfrm>
          <a:custGeom>
            <a:avLst/>
            <a:gdLst/>
            <a:ahLst/>
            <a:cxnLst/>
            <a:rect l="l" t="t" r="r" b="b"/>
            <a:pathLst>
              <a:path w="3405938" h="1712768">
                <a:moveTo>
                  <a:pt x="0" y="0"/>
                </a:moveTo>
                <a:lnTo>
                  <a:pt x="3405938" y="0"/>
                </a:lnTo>
                <a:lnTo>
                  <a:pt x="3405938" y="1712768"/>
                </a:lnTo>
                <a:lnTo>
                  <a:pt x="0" y="17127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1" name="Freeform 11"/>
          <p:cNvSpPr/>
          <p:nvPr/>
        </p:nvSpPr>
        <p:spPr>
          <a:xfrm rot="3895616">
            <a:off x="1269904" y="3307274"/>
            <a:ext cx="1298801" cy="2304325"/>
          </a:xfrm>
          <a:custGeom>
            <a:avLst/>
            <a:gdLst/>
            <a:ahLst/>
            <a:cxnLst/>
            <a:rect l="l" t="t" r="r" b="b"/>
            <a:pathLst>
              <a:path w="1948201" h="3456487">
                <a:moveTo>
                  <a:pt x="0" y="0"/>
                </a:moveTo>
                <a:lnTo>
                  <a:pt x="1948201" y="0"/>
                </a:lnTo>
                <a:lnTo>
                  <a:pt x="1948201" y="3456486"/>
                </a:lnTo>
                <a:lnTo>
                  <a:pt x="0" y="34564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pic>
        <p:nvPicPr>
          <p:cNvPr id="16" name="Content Placeholder 5" descr="Screenshot_1">
            <a:extLst>
              <a:ext uri="{FF2B5EF4-FFF2-40B4-BE49-F238E27FC236}">
                <a16:creationId xmlns:a16="http://schemas.microsoft.com/office/drawing/2014/main" id="{058B0453-9E49-6501-7BD7-330E491012F0}"/>
              </a:ext>
            </a:extLst>
          </p:cNvPr>
          <p:cNvPicPr>
            <a:picLocks noChangeAspect="1"/>
          </p:cNvPicPr>
          <p:nvPr/>
        </p:nvPicPr>
        <p:blipFill>
          <a:blip r:embed="rId8"/>
          <a:stretch>
            <a:fillRect/>
          </a:stretch>
        </p:blipFill>
        <p:spPr>
          <a:xfrm>
            <a:off x="3312160" y="468892"/>
            <a:ext cx="7965440" cy="58099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352800" y="-1115610"/>
            <a:ext cx="5486400" cy="9089220"/>
          </a:xfrm>
          <a:custGeom>
            <a:avLst/>
            <a:gdLst/>
            <a:ahLst/>
            <a:cxnLst/>
            <a:rect l="l" t="t" r="r" b="b"/>
            <a:pathLst>
              <a:path w="8229600" h="13633830">
                <a:moveTo>
                  <a:pt x="0" y="0"/>
                </a:moveTo>
                <a:lnTo>
                  <a:pt x="8229600" y="0"/>
                </a:lnTo>
                <a:lnTo>
                  <a:pt x="8229600" y="13633830"/>
                </a:lnTo>
                <a:lnTo>
                  <a:pt x="0" y="136338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3" name="Group 3"/>
          <p:cNvGrpSpPr/>
          <p:nvPr/>
        </p:nvGrpSpPr>
        <p:grpSpPr>
          <a:xfrm>
            <a:off x="1945019" y="1497653"/>
            <a:ext cx="8221453" cy="3746396"/>
            <a:chOff x="-161022" y="-1343023"/>
            <a:chExt cx="16442906" cy="7492792"/>
          </a:xfrm>
        </p:grpSpPr>
        <p:sp>
          <p:nvSpPr>
            <p:cNvPr id="4" name="TextBox 4"/>
            <p:cNvSpPr txBox="1"/>
            <p:nvPr/>
          </p:nvSpPr>
          <p:spPr>
            <a:xfrm>
              <a:off x="0" y="-171449"/>
              <a:ext cx="16281884" cy="6321218"/>
            </a:xfrm>
            <a:prstGeom prst="rect">
              <a:avLst/>
            </a:prstGeom>
          </p:spPr>
          <p:txBody>
            <a:bodyPr lIns="0" tIns="0" rIns="0" bIns="0" rtlCol="0" anchor="t">
              <a:spAutoFit/>
            </a:bodyPr>
            <a:lstStyle/>
            <a:p>
              <a:pPr algn="ctr">
                <a:lnSpc>
                  <a:spcPts val="8400"/>
                </a:lnSpc>
              </a:pPr>
              <a:r>
                <a:rPr lang="en-US" sz="6000" b="1">
                  <a:solidFill>
                    <a:srgbClr val="C00000"/>
                  </a:solidFill>
                  <a:latin typeface="Times New Roman" panose="02020603050405020304" charset="0"/>
                  <a:cs typeface="Times New Roman" panose="02020603050405020304" charset="0"/>
                  <a:sym typeface="+mn-ea"/>
                </a:rPr>
                <a:t>TẬP NGHIÊN CỨU MỘT VẤN ĐỀ VĂN HỌC HIỆN ĐẠI</a:t>
              </a:r>
              <a:endParaRPr lang="en-US" sz="6000" spc="59">
                <a:solidFill>
                  <a:srgbClr val="1E2125"/>
                </a:solidFill>
                <a:latin typeface="Faustina Bold"/>
                <a:ea typeface="Faustina Bold"/>
                <a:cs typeface="Faustina Bold"/>
                <a:sym typeface="Faustina Bold"/>
              </a:endParaRPr>
            </a:p>
          </p:txBody>
        </p:sp>
        <p:sp>
          <p:nvSpPr>
            <p:cNvPr id="5" name="TextBox 5"/>
            <p:cNvSpPr txBox="1"/>
            <p:nvPr/>
          </p:nvSpPr>
          <p:spPr>
            <a:xfrm>
              <a:off x="-161022" y="-1343023"/>
              <a:ext cx="16281884" cy="803170"/>
            </a:xfrm>
            <a:prstGeom prst="rect">
              <a:avLst/>
            </a:prstGeom>
          </p:spPr>
          <p:txBody>
            <a:bodyPr lIns="0" tIns="0" rIns="0" bIns="0" rtlCol="0" anchor="t">
              <a:spAutoFit/>
            </a:bodyPr>
            <a:lstStyle/>
            <a:p>
              <a:pPr algn="ctr">
                <a:lnSpc>
                  <a:spcPts val="2800"/>
                </a:lnSpc>
              </a:pPr>
              <a:r>
                <a:rPr lang="en-US" sz="4400" b="1">
                  <a:solidFill>
                    <a:srgbClr val="1E2125"/>
                  </a:solidFill>
                  <a:latin typeface="Times New Roman" panose="02020603050405020304" pitchFamily="18" charset="0"/>
                  <a:ea typeface="Cabin"/>
                  <a:cs typeface="Times New Roman" panose="02020603050405020304" pitchFamily="18" charset="0"/>
                  <a:sym typeface="Cabin"/>
                </a:rPr>
                <a:t>PHẦN THỨ NHẤT</a:t>
              </a:r>
            </a:p>
          </p:txBody>
        </p:sp>
      </p:grpSp>
      <p:sp>
        <p:nvSpPr>
          <p:cNvPr id="6" name="Freeform 6"/>
          <p:cNvSpPr/>
          <p:nvPr/>
        </p:nvSpPr>
        <p:spPr>
          <a:xfrm rot="-81302">
            <a:off x="10025554" y="866816"/>
            <a:ext cx="1752917" cy="1721046"/>
          </a:xfrm>
          <a:custGeom>
            <a:avLst/>
            <a:gdLst/>
            <a:ahLst/>
            <a:cxnLst/>
            <a:rect l="l" t="t" r="r" b="b"/>
            <a:pathLst>
              <a:path w="2629376" h="2581569">
                <a:moveTo>
                  <a:pt x="0" y="0"/>
                </a:moveTo>
                <a:lnTo>
                  <a:pt x="2629376" y="0"/>
                </a:lnTo>
                <a:lnTo>
                  <a:pt x="2629376" y="2581570"/>
                </a:lnTo>
                <a:lnTo>
                  <a:pt x="0" y="2581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p:cNvSpPr/>
          <p:nvPr/>
        </p:nvSpPr>
        <p:spPr>
          <a:xfrm rot="-8955550">
            <a:off x="236319" y="5209334"/>
            <a:ext cx="2386225" cy="1199977"/>
          </a:xfrm>
          <a:custGeom>
            <a:avLst/>
            <a:gdLst/>
            <a:ahLst/>
            <a:cxnLst/>
            <a:rect l="l" t="t" r="r" b="b"/>
            <a:pathLst>
              <a:path w="3579337" h="1799966">
                <a:moveTo>
                  <a:pt x="0" y="0"/>
                </a:moveTo>
                <a:lnTo>
                  <a:pt x="3579336" y="0"/>
                </a:lnTo>
                <a:lnTo>
                  <a:pt x="3579336" y="1799966"/>
                </a:lnTo>
                <a:lnTo>
                  <a:pt x="0" y="17999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8" name="Freeform 8"/>
          <p:cNvSpPr/>
          <p:nvPr/>
        </p:nvSpPr>
        <p:spPr>
          <a:xfrm rot="-1106461">
            <a:off x="8392460" y="5461606"/>
            <a:ext cx="3073473" cy="1262437"/>
          </a:xfrm>
          <a:custGeom>
            <a:avLst/>
            <a:gdLst/>
            <a:ahLst/>
            <a:cxnLst/>
            <a:rect l="l" t="t" r="r" b="b"/>
            <a:pathLst>
              <a:path w="4610210" h="1893656">
                <a:moveTo>
                  <a:pt x="0" y="0"/>
                </a:moveTo>
                <a:lnTo>
                  <a:pt x="4610210" y="0"/>
                </a:lnTo>
                <a:lnTo>
                  <a:pt x="4610210" y="1893656"/>
                </a:lnTo>
                <a:lnTo>
                  <a:pt x="0" y="18936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9" name="Freeform 9"/>
          <p:cNvSpPr/>
          <p:nvPr/>
        </p:nvSpPr>
        <p:spPr>
          <a:xfrm rot="-1144024">
            <a:off x="535756" y="-39983"/>
            <a:ext cx="2614182" cy="1544589"/>
          </a:xfrm>
          <a:custGeom>
            <a:avLst/>
            <a:gdLst/>
            <a:ahLst/>
            <a:cxnLst/>
            <a:rect l="l" t="t" r="r" b="b"/>
            <a:pathLst>
              <a:path w="3921273" h="2316883">
                <a:moveTo>
                  <a:pt x="0" y="0"/>
                </a:moveTo>
                <a:lnTo>
                  <a:pt x="3921273" y="0"/>
                </a:lnTo>
                <a:lnTo>
                  <a:pt x="3921273" y="2316882"/>
                </a:lnTo>
                <a:lnTo>
                  <a:pt x="0" y="23168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0" name="Freeform 10"/>
          <p:cNvSpPr/>
          <p:nvPr/>
        </p:nvSpPr>
        <p:spPr>
          <a:xfrm rot="1026437">
            <a:off x="-601297" y="2264716"/>
            <a:ext cx="1608416" cy="1608416"/>
          </a:xfrm>
          <a:custGeom>
            <a:avLst/>
            <a:gdLst/>
            <a:ahLst/>
            <a:cxnLst/>
            <a:rect l="l" t="t" r="r" b="b"/>
            <a:pathLst>
              <a:path w="2412624" h="2412624">
                <a:moveTo>
                  <a:pt x="0" y="0"/>
                </a:moveTo>
                <a:lnTo>
                  <a:pt x="2412624" y="0"/>
                </a:lnTo>
                <a:lnTo>
                  <a:pt x="2412624" y="2412624"/>
                </a:lnTo>
                <a:lnTo>
                  <a:pt x="0" y="24126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1" name="Freeform 11"/>
          <p:cNvSpPr/>
          <p:nvPr/>
        </p:nvSpPr>
        <p:spPr>
          <a:xfrm rot="-1205061">
            <a:off x="11033588" y="2959508"/>
            <a:ext cx="2063537" cy="1490522"/>
          </a:xfrm>
          <a:custGeom>
            <a:avLst/>
            <a:gdLst/>
            <a:ahLst/>
            <a:cxnLst/>
            <a:rect l="l" t="t" r="r" b="b"/>
            <a:pathLst>
              <a:path w="3095306" h="2235783">
                <a:moveTo>
                  <a:pt x="0" y="0"/>
                </a:moveTo>
                <a:lnTo>
                  <a:pt x="3095307" y="0"/>
                </a:lnTo>
                <a:lnTo>
                  <a:pt x="3095307" y="2235783"/>
                </a:lnTo>
                <a:lnTo>
                  <a:pt x="0" y="223578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custDataLst>
              <p:tags r:id="rId1"/>
            </p:custDataLst>
          </p:nvPr>
        </p:nvGraphicFramePr>
        <p:xfrm>
          <a:off x="2150110" y="925195"/>
          <a:ext cx="5435600" cy="633095"/>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54356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3560">
                  <a:extLst>
                    <a:ext uri="{9D8B030D-6E8A-4147-A177-3AD203B41FA5}">
                      <a16:colId xmlns:a16="http://schemas.microsoft.com/office/drawing/2014/main" val="20003"/>
                    </a:ext>
                  </a:extLst>
                </a:gridCol>
                <a:gridCol w="543560">
                  <a:extLst>
                    <a:ext uri="{9D8B030D-6E8A-4147-A177-3AD203B41FA5}">
                      <a16:colId xmlns:a16="http://schemas.microsoft.com/office/drawing/2014/main" val="20004"/>
                    </a:ext>
                  </a:extLst>
                </a:gridCol>
                <a:gridCol w="543560">
                  <a:extLst>
                    <a:ext uri="{9D8B030D-6E8A-4147-A177-3AD203B41FA5}">
                      <a16:colId xmlns:a16="http://schemas.microsoft.com/office/drawing/2014/main" val="20005"/>
                    </a:ext>
                  </a:extLst>
                </a:gridCol>
                <a:gridCol w="543560">
                  <a:extLst>
                    <a:ext uri="{9D8B030D-6E8A-4147-A177-3AD203B41FA5}">
                      <a16:colId xmlns:a16="http://schemas.microsoft.com/office/drawing/2014/main" val="20006"/>
                    </a:ext>
                  </a:extLst>
                </a:gridCol>
                <a:gridCol w="543560">
                  <a:extLst>
                    <a:ext uri="{9D8B030D-6E8A-4147-A177-3AD203B41FA5}">
                      <a16:colId xmlns:a16="http://schemas.microsoft.com/office/drawing/2014/main" val="20007"/>
                    </a:ext>
                  </a:extLst>
                </a:gridCol>
                <a:gridCol w="543560">
                  <a:extLst>
                    <a:ext uri="{9D8B030D-6E8A-4147-A177-3AD203B41FA5}">
                      <a16:colId xmlns:a16="http://schemas.microsoft.com/office/drawing/2014/main" val="20008"/>
                    </a:ext>
                  </a:extLst>
                </a:gridCol>
                <a:gridCol w="543560">
                  <a:extLst>
                    <a:ext uri="{9D8B030D-6E8A-4147-A177-3AD203B41FA5}">
                      <a16:colId xmlns:a16="http://schemas.microsoft.com/office/drawing/2014/main" val="20009"/>
                    </a:ext>
                  </a:extLst>
                </a:gridCol>
              </a:tblGrid>
              <a:tr h="633095">
                <a:tc>
                  <a:txBody>
                    <a:bodyPr/>
                    <a:lstStyle/>
                    <a:p>
                      <a:pPr algn="ctr">
                        <a:buNone/>
                      </a:pPr>
                      <a:r>
                        <a:rPr lang="en-US" sz="3000" b="1">
                          <a:solidFill>
                            <a:schemeClr val="tx1"/>
                          </a:solidFill>
                          <a:latin typeface="Times New Roman" panose="02020603050405020304" charset="0"/>
                          <a:cs typeface="Times New Roman" panose="02020603050405020304" charset="0"/>
                        </a:rPr>
                        <a:t>N</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G</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U</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Y</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E</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N</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H</a:t>
                      </a:r>
                    </a:p>
                  </a:txBody>
                  <a:tcPr anchor="ctr">
                    <a:solidFill>
                      <a:schemeClr val="accent4">
                        <a:lumMod val="40000"/>
                        <a:lumOff val="6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O</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N</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G</a:t>
                      </a:r>
                    </a:p>
                  </a:txBody>
                  <a:tcPr anchor="ct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p:nvPr>
            <p:custDataLst>
              <p:tags r:id="rId2"/>
            </p:custDataLst>
            <p:extLst>
              <p:ext uri="{D42A27DB-BD31-4B8C-83A1-F6EECF244321}">
                <p14:modId xmlns:p14="http://schemas.microsoft.com/office/powerpoint/2010/main" val="1105876352"/>
              </p:ext>
            </p:extLst>
          </p:nvPr>
        </p:nvGraphicFramePr>
        <p:xfrm>
          <a:off x="2150110" y="956945"/>
          <a:ext cx="5435600" cy="621030"/>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54356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3560">
                  <a:extLst>
                    <a:ext uri="{9D8B030D-6E8A-4147-A177-3AD203B41FA5}">
                      <a16:colId xmlns:a16="http://schemas.microsoft.com/office/drawing/2014/main" val="20003"/>
                    </a:ext>
                  </a:extLst>
                </a:gridCol>
                <a:gridCol w="543560">
                  <a:extLst>
                    <a:ext uri="{9D8B030D-6E8A-4147-A177-3AD203B41FA5}">
                      <a16:colId xmlns:a16="http://schemas.microsoft.com/office/drawing/2014/main" val="20004"/>
                    </a:ext>
                  </a:extLst>
                </a:gridCol>
                <a:gridCol w="543560">
                  <a:extLst>
                    <a:ext uri="{9D8B030D-6E8A-4147-A177-3AD203B41FA5}">
                      <a16:colId xmlns:a16="http://schemas.microsoft.com/office/drawing/2014/main" val="20005"/>
                    </a:ext>
                  </a:extLst>
                </a:gridCol>
                <a:gridCol w="543560">
                  <a:extLst>
                    <a:ext uri="{9D8B030D-6E8A-4147-A177-3AD203B41FA5}">
                      <a16:colId xmlns:a16="http://schemas.microsoft.com/office/drawing/2014/main" val="20006"/>
                    </a:ext>
                  </a:extLst>
                </a:gridCol>
                <a:gridCol w="543560">
                  <a:extLst>
                    <a:ext uri="{9D8B030D-6E8A-4147-A177-3AD203B41FA5}">
                      <a16:colId xmlns:a16="http://schemas.microsoft.com/office/drawing/2014/main" val="20007"/>
                    </a:ext>
                  </a:extLst>
                </a:gridCol>
                <a:gridCol w="543560">
                  <a:extLst>
                    <a:ext uri="{9D8B030D-6E8A-4147-A177-3AD203B41FA5}">
                      <a16:colId xmlns:a16="http://schemas.microsoft.com/office/drawing/2014/main" val="20008"/>
                    </a:ext>
                  </a:extLst>
                </a:gridCol>
                <a:gridCol w="543560">
                  <a:extLst>
                    <a:ext uri="{9D8B030D-6E8A-4147-A177-3AD203B41FA5}">
                      <a16:colId xmlns:a16="http://schemas.microsoft.com/office/drawing/2014/main" val="20009"/>
                    </a:ext>
                  </a:extLst>
                </a:gridCol>
              </a:tblGrid>
              <a:tr h="621030">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extLst>
                  <a:ext uri="{0D108BD9-81ED-4DB2-BD59-A6C34878D82A}">
                    <a16:rowId xmlns:a16="http://schemas.microsoft.com/office/drawing/2014/main" val="10000"/>
                  </a:ext>
                </a:extLst>
              </a:tr>
            </a:tbl>
          </a:graphicData>
        </a:graphic>
      </p:graphicFrame>
      <p:graphicFrame>
        <p:nvGraphicFramePr>
          <p:cNvPr id="10" name="Table 9"/>
          <p:cNvGraphicFramePr/>
          <p:nvPr>
            <p:custDataLst>
              <p:tags r:id="rId3"/>
            </p:custDataLst>
          </p:nvPr>
        </p:nvGraphicFramePr>
        <p:xfrm>
          <a:off x="2693670" y="1601470"/>
          <a:ext cx="4348480" cy="633095"/>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54356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3560">
                  <a:extLst>
                    <a:ext uri="{9D8B030D-6E8A-4147-A177-3AD203B41FA5}">
                      <a16:colId xmlns:a16="http://schemas.microsoft.com/office/drawing/2014/main" val="20003"/>
                    </a:ext>
                  </a:extLst>
                </a:gridCol>
                <a:gridCol w="543560">
                  <a:extLst>
                    <a:ext uri="{9D8B030D-6E8A-4147-A177-3AD203B41FA5}">
                      <a16:colId xmlns:a16="http://schemas.microsoft.com/office/drawing/2014/main" val="20004"/>
                    </a:ext>
                  </a:extLst>
                </a:gridCol>
                <a:gridCol w="543560">
                  <a:extLst>
                    <a:ext uri="{9D8B030D-6E8A-4147-A177-3AD203B41FA5}">
                      <a16:colId xmlns:a16="http://schemas.microsoft.com/office/drawing/2014/main" val="20005"/>
                    </a:ext>
                  </a:extLst>
                </a:gridCol>
                <a:gridCol w="543560">
                  <a:extLst>
                    <a:ext uri="{9D8B030D-6E8A-4147-A177-3AD203B41FA5}">
                      <a16:colId xmlns:a16="http://schemas.microsoft.com/office/drawing/2014/main" val="20006"/>
                    </a:ext>
                  </a:extLst>
                </a:gridCol>
                <a:gridCol w="543560">
                  <a:extLst>
                    <a:ext uri="{9D8B030D-6E8A-4147-A177-3AD203B41FA5}">
                      <a16:colId xmlns:a16="http://schemas.microsoft.com/office/drawing/2014/main" val="20007"/>
                    </a:ext>
                  </a:extLst>
                </a:gridCol>
              </a:tblGrid>
              <a:tr h="633095">
                <a:tc>
                  <a:txBody>
                    <a:bodyPr/>
                    <a:lstStyle/>
                    <a:p>
                      <a:pPr algn="ctr">
                        <a:buNone/>
                      </a:pPr>
                      <a:r>
                        <a:rPr lang="en-US" sz="3000" b="1">
                          <a:solidFill>
                            <a:schemeClr val="tx1"/>
                          </a:solidFill>
                          <a:latin typeface="Times New Roman" panose="02020603050405020304" charset="0"/>
                          <a:cs typeface="Times New Roman" panose="02020603050405020304" charset="0"/>
                        </a:rPr>
                        <a:t>X</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U</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A</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N</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D</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I</a:t>
                      </a:r>
                    </a:p>
                  </a:txBody>
                  <a:tcPr anchor="ctr">
                    <a:solidFill>
                      <a:schemeClr val="accent4">
                        <a:lumMod val="40000"/>
                        <a:lumOff val="6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E</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U</a:t>
                      </a:r>
                    </a:p>
                  </a:txBody>
                  <a:tcPr anchor="ct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2" name="Table 11"/>
          <p:cNvGraphicFramePr/>
          <p:nvPr>
            <p:custDataLst>
              <p:tags r:id="rId4"/>
            </p:custDataLst>
          </p:nvPr>
        </p:nvGraphicFramePr>
        <p:xfrm>
          <a:off x="4324350" y="2277745"/>
          <a:ext cx="3804920" cy="633095"/>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54356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3560">
                  <a:extLst>
                    <a:ext uri="{9D8B030D-6E8A-4147-A177-3AD203B41FA5}">
                      <a16:colId xmlns:a16="http://schemas.microsoft.com/office/drawing/2014/main" val="20003"/>
                    </a:ext>
                  </a:extLst>
                </a:gridCol>
                <a:gridCol w="543560">
                  <a:extLst>
                    <a:ext uri="{9D8B030D-6E8A-4147-A177-3AD203B41FA5}">
                      <a16:colId xmlns:a16="http://schemas.microsoft.com/office/drawing/2014/main" val="20004"/>
                    </a:ext>
                  </a:extLst>
                </a:gridCol>
                <a:gridCol w="543560">
                  <a:extLst>
                    <a:ext uri="{9D8B030D-6E8A-4147-A177-3AD203B41FA5}">
                      <a16:colId xmlns:a16="http://schemas.microsoft.com/office/drawing/2014/main" val="20005"/>
                    </a:ext>
                  </a:extLst>
                </a:gridCol>
                <a:gridCol w="543560">
                  <a:extLst>
                    <a:ext uri="{9D8B030D-6E8A-4147-A177-3AD203B41FA5}">
                      <a16:colId xmlns:a16="http://schemas.microsoft.com/office/drawing/2014/main" val="20006"/>
                    </a:ext>
                  </a:extLst>
                </a:gridCol>
              </a:tblGrid>
              <a:tr h="633095">
                <a:tc>
                  <a:txBody>
                    <a:bodyPr/>
                    <a:lstStyle/>
                    <a:p>
                      <a:pPr algn="ctr">
                        <a:buNone/>
                      </a:pPr>
                      <a:r>
                        <a:rPr lang="en-US" sz="3000" b="1">
                          <a:solidFill>
                            <a:schemeClr val="tx1"/>
                          </a:solidFill>
                          <a:latin typeface="Times New Roman" panose="02020603050405020304" charset="0"/>
                          <a:cs typeface="Times New Roman" panose="02020603050405020304" charset="0"/>
                        </a:rPr>
                        <a:t>V</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I</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E</a:t>
                      </a:r>
                    </a:p>
                  </a:txBody>
                  <a:tcPr anchor="ctr">
                    <a:solidFill>
                      <a:schemeClr val="accent4">
                        <a:lumMod val="40000"/>
                        <a:lumOff val="6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T</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B</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A</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C</a:t>
                      </a:r>
                    </a:p>
                  </a:txBody>
                  <a:tcPr anchor="ct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p:nvPr>
            <p:custDataLst>
              <p:tags r:id="rId5"/>
            </p:custDataLst>
          </p:nvPr>
        </p:nvGraphicFramePr>
        <p:xfrm>
          <a:off x="2150110" y="2915285"/>
          <a:ext cx="5435600" cy="633095"/>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54356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3560">
                  <a:extLst>
                    <a:ext uri="{9D8B030D-6E8A-4147-A177-3AD203B41FA5}">
                      <a16:colId xmlns:a16="http://schemas.microsoft.com/office/drawing/2014/main" val="20003"/>
                    </a:ext>
                  </a:extLst>
                </a:gridCol>
                <a:gridCol w="543560">
                  <a:extLst>
                    <a:ext uri="{9D8B030D-6E8A-4147-A177-3AD203B41FA5}">
                      <a16:colId xmlns:a16="http://schemas.microsoft.com/office/drawing/2014/main" val="20004"/>
                    </a:ext>
                  </a:extLst>
                </a:gridCol>
                <a:gridCol w="543560">
                  <a:extLst>
                    <a:ext uri="{9D8B030D-6E8A-4147-A177-3AD203B41FA5}">
                      <a16:colId xmlns:a16="http://schemas.microsoft.com/office/drawing/2014/main" val="20005"/>
                    </a:ext>
                  </a:extLst>
                </a:gridCol>
                <a:gridCol w="543560">
                  <a:extLst>
                    <a:ext uri="{9D8B030D-6E8A-4147-A177-3AD203B41FA5}">
                      <a16:colId xmlns:a16="http://schemas.microsoft.com/office/drawing/2014/main" val="20006"/>
                    </a:ext>
                  </a:extLst>
                </a:gridCol>
                <a:gridCol w="543560">
                  <a:extLst>
                    <a:ext uri="{9D8B030D-6E8A-4147-A177-3AD203B41FA5}">
                      <a16:colId xmlns:a16="http://schemas.microsoft.com/office/drawing/2014/main" val="20007"/>
                    </a:ext>
                  </a:extLst>
                </a:gridCol>
                <a:gridCol w="543560">
                  <a:extLst>
                    <a:ext uri="{9D8B030D-6E8A-4147-A177-3AD203B41FA5}">
                      <a16:colId xmlns:a16="http://schemas.microsoft.com/office/drawing/2014/main" val="20008"/>
                    </a:ext>
                  </a:extLst>
                </a:gridCol>
                <a:gridCol w="543560">
                  <a:extLst>
                    <a:ext uri="{9D8B030D-6E8A-4147-A177-3AD203B41FA5}">
                      <a16:colId xmlns:a16="http://schemas.microsoft.com/office/drawing/2014/main" val="20009"/>
                    </a:ext>
                  </a:extLst>
                </a:gridCol>
              </a:tblGrid>
              <a:tr h="633095">
                <a:tc>
                  <a:txBody>
                    <a:bodyPr/>
                    <a:lstStyle/>
                    <a:p>
                      <a:pPr algn="ctr">
                        <a:buNone/>
                      </a:pPr>
                      <a:r>
                        <a:rPr lang="en-US" sz="3000" b="1">
                          <a:solidFill>
                            <a:schemeClr val="tx1"/>
                          </a:solidFill>
                          <a:latin typeface="Times New Roman" panose="02020603050405020304" charset="0"/>
                          <a:cs typeface="Times New Roman" panose="02020603050405020304" charset="0"/>
                        </a:rPr>
                        <a:t>L</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U</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U</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Q</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U</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A</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N</a:t>
                      </a:r>
                    </a:p>
                  </a:txBody>
                  <a:tcPr anchor="ctr">
                    <a:solidFill>
                      <a:schemeClr val="accent4">
                        <a:lumMod val="40000"/>
                        <a:lumOff val="6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G</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V</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U</a:t>
                      </a:r>
                    </a:p>
                  </a:txBody>
                  <a:tcPr anchor="ct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4" name="Table 13"/>
          <p:cNvGraphicFramePr/>
          <p:nvPr>
            <p:custDataLst>
              <p:tags r:id="rId6"/>
            </p:custDataLst>
          </p:nvPr>
        </p:nvGraphicFramePr>
        <p:xfrm>
          <a:off x="4324350" y="3552825"/>
          <a:ext cx="2174240" cy="633095"/>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54356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3560">
                  <a:extLst>
                    <a:ext uri="{9D8B030D-6E8A-4147-A177-3AD203B41FA5}">
                      <a16:colId xmlns:a16="http://schemas.microsoft.com/office/drawing/2014/main" val="20003"/>
                    </a:ext>
                  </a:extLst>
                </a:gridCol>
              </a:tblGrid>
              <a:tr h="633095">
                <a:tc>
                  <a:txBody>
                    <a:bodyPr/>
                    <a:lstStyle/>
                    <a:p>
                      <a:pPr algn="ctr">
                        <a:buNone/>
                      </a:pPr>
                      <a:r>
                        <a:rPr lang="en-US" sz="3000" b="1">
                          <a:solidFill>
                            <a:schemeClr val="tx1"/>
                          </a:solidFill>
                          <a:latin typeface="Times New Roman" panose="02020603050405020304" charset="0"/>
                          <a:cs typeface="Times New Roman" panose="02020603050405020304" charset="0"/>
                        </a:rPr>
                        <a:t>S</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O</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D</a:t>
                      </a:r>
                    </a:p>
                  </a:txBody>
                  <a:tcPr anchor="ctr">
                    <a:solidFill>
                      <a:schemeClr val="accent4">
                        <a:lumMod val="40000"/>
                        <a:lumOff val="6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O</a:t>
                      </a:r>
                    </a:p>
                  </a:txBody>
                  <a:tcPr anchor="ct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5" name="Table 14"/>
          <p:cNvGraphicFramePr/>
          <p:nvPr>
            <p:custDataLst>
              <p:tags r:id="rId7"/>
            </p:custDataLst>
          </p:nvPr>
        </p:nvGraphicFramePr>
        <p:xfrm>
          <a:off x="1062990" y="4229100"/>
          <a:ext cx="5435600" cy="645160"/>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54356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3560">
                  <a:extLst>
                    <a:ext uri="{9D8B030D-6E8A-4147-A177-3AD203B41FA5}">
                      <a16:colId xmlns:a16="http://schemas.microsoft.com/office/drawing/2014/main" val="20003"/>
                    </a:ext>
                  </a:extLst>
                </a:gridCol>
                <a:gridCol w="543560">
                  <a:extLst>
                    <a:ext uri="{9D8B030D-6E8A-4147-A177-3AD203B41FA5}">
                      <a16:colId xmlns:a16="http://schemas.microsoft.com/office/drawing/2014/main" val="20004"/>
                    </a:ext>
                  </a:extLst>
                </a:gridCol>
                <a:gridCol w="543560">
                  <a:extLst>
                    <a:ext uri="{9D8B030D-6E8A-4147-A177-3AD203B41FA5}">
                      <a16:colId xmlns:a16="http://schemas.microsoft.com/office/drawing/2014/main" val="20005"/>
                    </a:ext>
                  </a:extLst>
                </a:gridCol>
                <a:gridCol w="543560">
                  <a:extLst>
                    <a:ext uri="{9D8B030D-6E8A-4147-A177-3AD203B41FA5}">
                      <a16:colId xmlns:a16="http://schemas.microsoft.com/office/drawing/2014/main" val="20006"/>
                    </a:ext>
                  </a:extLst>
                </a:gridCol>
                <a:gridCol w="543560">
                  <a:extLst>
                    <a:ext uri="{9D8B030D-6E8A-4147-A177-3AD203B41FA5}">
                      <a16:colId xmlns:a16="http://schemas.microsoft.com/office/drawing/2014/main" val="20007"/>
                    </a:ext>
                  </a:extLst>
                </a:gridCol>
                <a:gridCol w="543560">
                  <a:extLst>
                    <a:ext uri="{9D8B030D-6E8A-4147-A177-3AD203B41FA5}">
                      <a16:colId xmlns:a16="http://schemas.microsoft.com/office/drawing/2014/main" val="20008"/>
                    </a:ext>
                  </a:extLst>
                </a:gridCol>
                <a:gridCol w="543560">
                  <a:extLst>
                    <a:ext uri="{9D8B030D-6E8A-4147-A177-3AD203B41FA5}">
                      <a16:colId xmlns:a16="http://schemas.microsoft.com/office/drawing/2014/main" val="20009"/>
                    </a:ext>
                  </a:extLst>
                </a:gridCol>
              </a:tblGrid>
              <a:tr h="645160">
                <a:tc>
                  <a:txBody>
                    <a:bodyPr/>
                    <a:lstStyle/>
                    <a:p>
                      <a:pPr algn="ctr">
                        <a:buNone/>
                      </a:pPr>
                      <a:r>
                        <a:rPr lang="en-US" sz="3000" b="1">
                          <a:solidFill>
                            <a:schemeClr val="tx1"/>
                          </a:solidFill>
                          <a:latin typeface="Times New Roman" panose="02020603050405020304" charset="0"/>
                          <a:cs typeface="Times New Roman" panose="02020603050405020304" charset="0"/>
                        </a:rPr>
                        <a:t>N</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G</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U</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Y</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E</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N</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T</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U</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A</a:t>
                      </a:r>
                    </a:p>
                  </a:txBody>
                  <a:tcPr anchor="ctr">
                    <a:solidFill>
                      <a:schemeClr val="accent4">
                        <a:lumMod val="40000"/>
                        <a:lumOff val="6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N</a:t>
                      </a:r>
                    </a:p>
                  </a:txBody>
                  <a:tcPr anchor="ct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7" name="Table 16"/>
          <p:cNvGraphicFramePr/>
          <p:nvPr>
            <p:custDataLst>
              <p:tags r:id="rId8"/>
            </p:custDataLst>
          </p:nvPr>
        </p:nvGraphicFramePr>
        <p:xfrm>
          <a:off x="1606550" y="4917440"/>
          <a:ext cx="5435600" cy="645160"/>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54356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3560">
                  <a:extLst>
                    <a:ext uri="{9D8B030D-6E8A-4147-A177-3AD203B41FA5}">
                      <a16:colId xmlns:a16="http://schemas.microsoft.com/office/drawing/2014/main" val="20003"/>
                    </a:ext>
                  </a:extLst>
                </a:gridCol>
                <a:gridCol w="543560">
                  <a:extLst>
                    <a:ext uri="{9D8B030D-6E8A-4147-A177-3AD203B41FA5}">
                      <a16:colId xmlns:a16="http://schemas.microsoft.com/office/drawing/2014/main" val="20004"/>
                    </a:ext>
                  </a:extLst>
                </a:gridCol>
                <a:gridCol w="543560">
                  <a:extLst>
                    <a:ext uri="{9D8B030D-6E8A-4147-A177-3AD203B41FA5}">
                      <a16:colId xmlns:a16="http://schemas.microsoft.com/office/drawing/2014/main" val="20005"/>
                    </a:ext>
                  </a:extLst>
                </a:gridCol>
                <a:gridCol w="543560">
                  <a:extLst>
                    <a:ext uri="{9D8B030D-6E8A-4147-A177-3AD203B41FA5}">
                      <a16:colId xmlns:a16="http://schemas.microsoft.com/office/drawing/2014/main" val="20006"/>
                    </a:ext>
                  </a:extLst>
                </a:gridCol>
                <a:gridCol w="543560">
                  <a:extLst>
                    <a:ext uri="{9D8B030D-6E8A-4147-A177-3AD203B41FA5}">
                      <a16:colId xmlns:a16="http://schemas.microsoft.com/office/drawing/2014/main" val="20007"/>
                    </a:ext>
                  </a:extLst>
                </a:gridCol>
                <a:gridCol w="543560">
                  <a:extLst>
                    <a:ext uri="{9D8B030D-6E8A-4147-A177-3AD203B41FA5}">
                      <a16:colId xmlns:a16="http://schemas.microsoft.com/office/drawing/2014/main" val="20008"/>
                    </a:ext>
                  </a:extLst>
                </a:gridCol>
                <a:gridCol w="543560">
                  <a:extLst>
                    <a:ext uri="{9D8B030D-6E8A-4147-A177-3AD203B41FA5}">
                      <a16:colId xmlns:a16="http://schemas.microsoft.com/office/drawing/2014/main" val="20009"/>
                    </a:ext>
                  </a:extLst>
                </a:gridCol>
              </a:tblGrid>
              <a:tr h="645160">
                <a:tc>
                  <a:txBody>
                    <a:bodyPr/>
                    <a:lstStyle/>
                    <a:p>
                      <a:pPr algn="ctr">
                        <a:buNone/>
                      </a:pPr>
                      <a:r>
                        <a:rPr lang="en-US" sz="3000" b="1">
                          <a:solidFill>
                            <a:schemeClr val="tx1"/>
                          </a:solidFill>
                          <a:latin typeface="Times New Roman" panose="02020603050405020304" charset="0"/>
                          <a:cs typeface="Times New Roman" panose="02020603050405020304" charset="0"/>
                        </a:rPr>
                        <a:t>N</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G</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U</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Y</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E</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N</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B</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I</a:t>
                      </a:r>
                    </a:p>
                  </a:txBody>
                  <a:tcPr anchor="ctr">
                    <a:solidFill>
                      <a:schemeClr val="accent4">
                        <a:lumMod val="40000"/>
                        <a:lumOff val="6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N</a:t>
                      </a:r>
                    </a:p>
                  </a:txBody>
                  <a:tcPr anchor="ctr">
                    <a:solidFill>
                      <a:schemeClr val="accent1">
                        <a:lumMod val="20000"/>
                        <a:lumOff val="80000"/>
                      </a:schemeClr>
                    </a:solidFill>
                  </a:tcPr>
                </a:tc>
                <a:tc>
                  <a:txBody>
                    <a:bodyPr/>
                    <a:lstStyle/>
                    <a:p>
                      <a:pPr algn="ctr">
                        <a:buNone/>
                      </a:pPr>
                      <a:r>
                        <a:rPr lang="en-US" sz="3000" b="1">
                          <a:solidFill>
                            <a:schemeClr val="tx1"/>
                          </a:solidFill>
                          <a:latin typeface="Times New Roman" panose="02020603050405020304" charset="0"/>
                          <a:cs typeface="Times New Roman" panose="02020603050405020304" charset="0"/>
                        </a:rPr>
                        <a:t>H</a:t>
                      </a:r>
                    </a:p>
                  </a:txBody>
                  <a:tcPr anchor="ct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9" name="Table 18"/>
          <p:cNvGraphicFramePr/>
          <p:nvPr>
            <p:custDataLst>
              <p:tags r:id="rId9"/>
            </p:custDataLst>
          </p:nvPr>
        </p:nvGraphicFramePr>
        <p:xfrm>
          <a:off x="2693670" y="1601470"/>
          <a:ext cx="4348480" cy="633095"/>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54356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3560">
                  <a:extLst>
                    <a:ext uri="{9D8B030D-6E8A-4147-A177-3AD203B41FA5}">
                      <a16:colId xmlns:a16="http://schemas.microsoft.com/office/drawing/2014/main" val="20003"/>
                    </a:ext>
                  </a:extLst>
                </a:gridCol>
                <a:gridCol w="543560">
                  <a:extLst>
                    <a:ext uri="{9D8B030D-6E8A-4147-A177-3AD203B41FA5}">
                      <a16:colId xmlns:a16="http://schemas.microsoft.com/office/drawing/2014/main" val="20004"/>
                    </a:ext>
                  </a:extLst>
                </a:gridCol>
                <a:gridCol w="543560">
                  <a:extLst>
                    <a:ext uri="{9D8B030D-6E8A-4147-A177-3AD203B41FA5}">
                      <a16:colId xmlns:a16="http://schemas.microsoft.com/office/drawing/2014/main" val="20005"/>
                    </a:ext>
                  </a:extLst>
                </a:gridCol>
                <a:gridCol w="543560">
                  <a:extLst>
                    <a:ext uri="{9D8B030D-6E8A-4147-A177-3AD203B41FA5}">
                      <a16:colId xmlns:a16="http://schemas.microsoft.com/office/drawing/2014/main" val="20006"/>
                    </a:ext>
                  </a:extLst>
                </a:gridCol>
                <a:gridCol w="543560">
                  <a:extLst>
                    <a:ext uri="{9D8B030D-6E8A-4147-A177-3AD203B41FA5}">
                      <a16:colId xmlns:a16="http://schemas.microsoft.com/office/drawing/2014/main" val="20007"/>
                    </a:ext>
                  </a:extLst>
                </a:gridCol>
              </a:tblGrid>
              <a:tr h="633095">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extLst>
                  <a:ext uri="{0D108BD9-81ED-4DB2-BD59-A6C34878D82A}">
                    <a16:rowId xmlns:a16="http://schemas.microsoft.com/office/drawing/2014/main" val="10000"/>
                  </a:ext>
                </a:extLst>
              </a:tr>
            </a:tbl>
          </a:graphicData>
        </a:graphic>
      </p:graphicFrame>
      <p:graphicFrame>
        <p:nvGraphicFramePr>
          <p:cNvPr id="21" name="Table 20"/>
          <p:cNvGraphicFramePr/>
          <p:nvPr>
            <p:custDataLst>
              <p:tags r:id="rId10"/>
            </p:custDataLst>
          </p:nvPr>
        </p:nvGraphicFramePr>
        <p:xfrm>
          <a:off x="4324350" y="2258695"/>
          <a:ext cx="3804920" cy="633095"/>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54356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3560">
                  <a:extLst>
                    <a:ext uri="{9D8B030D-6E8A-4147-A177-3AD203B41FA5}">
                      <a16:colId xmlns:a16="http://schemas.microsoft.com/office/drawing/2014/main" val="20003"/>
                    </a:ext>
                  </a:extLst>
                </a:gridCol>
                <a:gridCol w="543560">
                  <a:extLst>
                    <a:ext uri="{9D8B030D-6E8A-4147-A177-3AD203B41FA5}">
                      <a16:colId xmlns:a16="http://schemas.microsoft.com/office/drawing/2014/main" val="20004"/>
                    </a:ext>
                  </a:extLst>
                </a:gridCol>
                <a:gridCol w="543560">
                  <a:extLst>
                    <a:ext uri="{9D8B030D-6E8A-4147-A177-3AD203B41FA5}">
                      <a16:colId xmlns:a16="http://schemas.microsoft.com/office/drawing/2014/main" val="20005"/>
                    </a:ext>
                  </a:extLst>
                </a:gridCol>
                <a:gridCol w="543560">
                  <a:extLst>
                    <a:ext uri="{9D8B030D-6E8A-4147-A177-3AD203B41FA5}">
                      <a16:colId xmlns:a16="http://schemas.microsoft.com/office/drawing/2014/main" val="20006"/>
                    </a:ext>
                  </a:extLst>
                </a:gridCol>
              </a:tblGrid>
              <a:tr h="633095">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extLst>
                  <a:ext uri="{0D108BD9-81ED-4DB2-BD59-A6C34878D82A}">
                    <a16:rowId xmlns:a16="http://schemas.microsoft.com/office/drawing/2014/main" val="10000"/>
                  </a:ext>
                </a:extLst>
              </a:tr>
            </a:tbl>
          </a:graphicData>
        </a:graphic>
      </p:graphicFrame>
      <p:graphicFrame>
        <p:nvGraphicFramePr>
          <p:cNvPr id="23" name="Table 22"/>
          <p:cNvGraphicFramePr/>
          <p:nvPr>
            <p:custDataLst>
              <p:tags r:id="rId11"/>
            </p:custDataLst>
          </p:nvPr>
        </p:nvGraphicFramePr>
        <p:xfrm>
          <a:off x="2150110" y="2911475"/>
          <a:ext cx="5435600" cy="621030"/>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54356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3560">
                  <a:extLst>
                    <a:ext uri="{9D8B030D-6E8A-4147-A177-3AD203B41FA5}">
                      <a16:colId xmlns:a16="http://schemas.microsoft.com/office/drawing/2014/main" val="20003"/>
                    </a:ext>
                  </a:extLst>
                </a:gridCol>
                <a:gridCol w="543560">
                  <a:extLst>
                    <a:ext uri="{9D8B030D-6E8A-4147-A177-3AD203B41FA5}">
                      <a16:colId xmlns:a16="http://schemas.microsoft.com/office/drawing/2014/main" val="20004"/>
                    </a:ext>
                  </a:extLst>
                </a:gridCol>
                <a:gridCol w="543560">
                  <a:extLst>
                    <a:ext uri="{9D8B030D-6E8A-4147-A177-3AD203B41FA5}">
                      <a16:colId xmlns:a16="http://schemas.microsoft.com/office/drawing/2014/main" val="20005"/>
                    </a:ext>
                  </a:extLst>
                </a:gridCol>
                <a:gridCol w="543560">
                  <a:extLst>
                    <a:ext uri="{9D8B030D-6E8A-4147-A177-3AD203B41FA5}">
                      <a16:colId xmlns:a16="http://schemas.microsoft.com/office/drawing/2014/main" val="20006"/>
                    </a:ext>
                  </a:extLst>
                </a:gridCol>
                <a:gridCol w="543560">
                  <a:extLst>
                    <a:ext uri="{9D8B030D-6E8A-4147-A177-3AD203B41FA5}">
                      <a16:colId xmlns:a16="http://schemas.microsoft.com/office/drawing/2014/main" val="20007"/>
                    </a:ext>
                  </a:extLst>
                </a:gridCol>
                <a:gridCol w="543560">
                  <a:extLst>
                    <a:ext uri="{9D8B030D-6E8A-4147-A177-3AD203B41FA5}">
                      <a16:colId xmlns:a16="http://schemas.microsoft.com/office/drawing/2014/main" val="20008"/>
                    </a:ext>
                  </a:extLst>
                </a:gridCol>
                <a:gridCol w="543560">
                  <a:extLst>
                    <a:ext uri="{9D8B030D-6E8A-4147-A177-3AD203B41FA5}">
                      <a16:colId xmlns:a16="http://schemas.microsoft.com/office/drawing/2014/main" val="20009"/>
                    </a:ext>
                  </a:extLst>
                </a:gridCol>
              </a:tblGrid>
              <a:tr h="621030">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extLst>
                  <a:ext uri="{0D108BD9-81ED-4DB2-BD59-A6C34878D82A}">
                    <a16:rowId xmlns:a16="http://schemas.microsoft.com/office/drawing/2014/main" val="10000"/>
                  </a:ext>
                </a:extLst>
              </a:tr>
            </a:tbl>
          </a:graphicData>
        </a:graphic>
      </p:graphicFrame>
      <p:graphicFrame>
        <p:nvGraphicFramePr>
          <p:cNvPr id="25" name="Table 24"/>
          <p:cNvGraphicFramePr/>
          <p:nvPr>
            <p:custDataLst>
              <p:tags r:id="rId12"/>
            </p:custDataLst>
          </p:nvPr>
        </p:nvGraphicFramePr>
        <p:xfrm>
          <a:off x="4324350" y="3552190"/>
          <a:ext cx="2174240" cy="633095"/>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54356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3560">
                  <a:extLst>
                    <a:ext uri="{9D8B030D-6E8A-4147-A177-3AD203B41FA5}">
                      <a16:colId xmlns:a16="http://schemas.microsoft.com/office/drawing/2014/main" val="20003"/>
                    </a:ext>
                  </a:extLst>
                </a:gridCol>
              </a:tblGrid>
              <a:tr h="633095">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extLst>
                  <a:ext uri="{0D108BD9-81ED-4DB2-BD59-A6C34878D82A}">
                    <a16:rowId xmlns:a16="http://schemas.microsoft.com/office/drawing/2014/main" val="10000"/>
                  </a:ext>
                </a:extLst>
              </a:tr>
            </a:tbl>
          </a:graphicData>
        </a:graphic>
      </p:graphicFrame>
      <p:graphicFrame>
        <p:nvGraphicFramePr>
          <p:cNvPr id="27" name="Table 26"/>
          <p:cNvGraphicFramePr/>
          <p:nvPr>
            <p:custDataLst>
              <p:tags r:id="rId13"/>
            </p:custDataLst>
          </p:nvPr>
        </p:nvGraphicFramePr>
        <p:xfrm>
          <a:off x="1062990" y="4235450"/>
          <a:ext cx="5435600" cy="633095"/>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54356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3560">
                  <a:extLst>
                    <a:ext uri="{9D8B030D-6E8A-4147-A177-3AD203B41FA5}">
                      <a16:colId xmlns:a16="http://schemas.microsoft.com/office/drawing/2014/main" val="20003"/>
                    </a:ext>
                  </a:extLst>
                </a:gridCol>
                <a:gridCol w="543560">
                  <a:extLst>
                    <a:ext uri="{9D8B030D-6E8A-4147-A177-3AD203B41FA5}">
                      <a16:colId xmlns:a16="http://schemas.microsoft.com/office/drawing/2014/main" val="20004"/>
                    </a:ext>
                  </a:extLst>
                </a:gridCol>
                <a:gridCol w="543560">
                  <a:extLst>
                    <a:ext uri="{9D8B030D-6E8A-4147-A177-3AD203B41FA5}">
                      <a16:colId xmlns:a16="http://schemas.microsoft.com/office/drawing/2014/main" val="20005"/>
                    </a:ext>
                  </a:extLst>
                </a:gridCol>
                <a:gridCol w="543560">
                  <a:extLst>
                    <a:ext uri="{9D8B030D-6E8A-4147-A177-3AD203B41FA5}">
                      <a16:colId xmlns:a16="http://schemas.microsoft.com/office/drawing/2014/main" val="20006"/>
                    </a:ext>
                  </a:extLst>
                </a:gridCol>
                <a:gridCol w="543560">
                  <a:extLst>
                    <a:ext uri="{9D8B030D-6E8A-4147-A177-3AD203B41FA5}">
                      <a16:colId xmlns:a16="http://schemas.microsoft.com/office/drawing/2014/main" val="20007"/>
                    </a:ext>
                  </a:extLst>
                </a:gridCol>
                <a:gridCol w="543560">
                  <a:extLst>
                    <a:ext uri="{9D8B030D-6E8A-4147-A177-3AD203B41FA5}">
                      <a16:colId xmlns:a16="http://schemas.microsoft.com/office/drawing/2014/main" val="20008"/>
                    </a:ext>
                  </a:extLst>
                </a:gridCol>
                <a:gridCol w="543560">
                  <a:extLst>
                    <a:ext uri="{9D8B030D-6E8A-4147-A177-3AD203B41FA5}">
                      <a16:colId xmlns:a16="http://schemas.microsoft.com/office/drawing/2014/main" val="20009"/>
                    </a:ext>
                  </a:extLst>
                </a:gridCol>
              </a:tblGrid>
              <a:tr h="633095">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extLst>
                  <a:ext uri="{0D108BD9-81ED-4DB2-BD59-A6C34878D82A}">
                    <a16:rowId xmlns:a16="http://schemas.microsoft.com/office/drawing/2014/main" val="10000"/>
                  </a:ext>
                </a:extLst>
              </a:tr>
            </a:tbl>
          </a:graphicData>
        </a:graphic>
      </p:graphicFrame>
      <p:graphicFrame>
        <p:nvGraphicFramePr>
          <p:cNvPr id="29" name="Table 28"/>
          <p:cNvGraphicFramePr/>
          <p:nvPr>
            <p:custDataLst>
              <p:tags r:id="rId14"/>
            </p:custDataLst>
          </p:nvPr>
        </p:nvGraphicFramePr>
        <p:xfrm>
          <a:off x="1606550" y="4918075"/>
          <a:ext cx="5435600" cy="633095"/>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54356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3560">
                  <a:extLst>
                    <a:ext uri="{9D8B030D-6E8A-4147-A177-3AD203B41FA5}">
                      <a16:colId xmlns:a16="http://schemas.microsoft.com/office/drawing/2014/main" val="20003"/>
                    </a:ext>
                  </a:extLst>
                </a:gridCol>
                <a:gridCol w="543560">
                  <a:extLst>
                    <a:ext uri="{9D8B030D-6E8A-4147-A177-3AD203B41FA5}">
                      <a16:colId xmlns:a16="http://schemas.microsoft.com/office/drawing/2014/main" val="20004"/>
                    </a:ext>
                  </a:extLst>
                </a:gridCol>
                <a:gridCol w="543560">
                  <a:extLst>
                    <a:ext uri="{9D8B030D-6E8A-4147-A177-3AD203B41FA5}">
                      <a16:colId xmlns:a16="http://schemas.microsoft.com/office/drawing/2014/main" val="20005"/>
                    </a:ext>
                  </a:extLst>
                </a:gridCol>
                <a:gridCol w="543560">
                  <a:extLst>
                    <a:ext uri="{9D8B030D-6E8A-4147-A177-3AD203B41FA5}">
                      <a16:colId xmlns:a16="http://schemas.microsoft.com/office/drawing/2014/main" val="20006"/>
                    </a:ext>
                  </a:extLst>
                </a:gridCol>
                <a:gridCol w="543560">
                  <a:extLst>
                    <a:ext uri="{9D8B030D-6E8A-4147-A177-3AD203B41FA5}">
                      <a16:colId xmlns:a16="http://schemas.microsoft.com/office/drawing/2014/main" val="20007"/>
                    </a:ext>
                  </a:extLst>
                </a:gridCol>
                <a:gridCol w="543560">
                  <a:extLst>
                    <a:ext uri="{9D8B030D-6E8A-4147-A177-3AD203B41FA5}">
                      <a16:colId xmlns:a16="http://schemas.microsoft.com/office/drawing/2014/main" val="20008"/>
                    </a:ext>
                  </a:extLst>
                </a:gridCol>
                <a:gridCol w="543560">
                  <a:extLst>
                    <a:ext uri="{9D8B030D-6E8A-4147-A177-3AD203B41FA5}">
                      <a16:colId xmlns:a16="http://schemas.microsoft.com/office/drawing/2014/main" val="20009"/>
                    </a:ext>
                  </a:extLst>
                </a:gridCol>
              </a:tblGrid>
              <a:tr h="633095">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tc>
                  <a:txBody>
                    <a:bodyPr/>
                    <a:lstStyle/>
                    <a:p>
                      <a:pPr algn="ctr">
                        <a:buNone/>
                      </a:pPr>
                      <a:endParaRPr lang="en-US" sz="2000"/>
                    </a:p>
                  </a:txBody>
                  <a:tcPr anchor="ctr"/>
                </a:tc>
                <a:extLst>
                  <a:ext uri="{0D108BD9-81ED-4DB2-BD59-A6C34878D82A}">
                    <a16:rowId xmlns:a16="http://schemas.microsoft.com/office/drawing/2014/main" val="10000"/>
                  </a:ext>
                </a:extLst>
              </a:tr>
            </a:tbl>
          </a:graphicData>
        </a:graphic>
      </p:graphicFrame>
      <p:sp>
        <p:nvSpPr>
          <p:cNvPr id="41" name="Rectangle 40"/>
          <p:cNvSpPr/>
          <p:nvPr>
            <p:custDataLst>
              <p:tags r:id="rId15"/>
            </p:custDataLst>
          </p:nvPr>
        </p:nvSpPr>
        <p:spPr>
          <a:xfrm>
            <a:off x="9681210" y="1309370"/>
            <a:ext cx="2002155" cy="2919730"/>
          </a:xfrm>
          <a:prstGeom prst="rect">
            <a:avLst/>
          </a:prstGeom>
          <a:noFill/>
        </p:spPr>
        <p:txBody>
          <a:bodyPr wrap="square" lIns="68580" tIns="34290" rIns="68580" bIns="34290">
            <a:noAutofit/>
          </a:bodyPr>
          <a:lstStyle/>
          <a:p>
            <a:pPr algn="ctr" defTabSz="685800"/>
            <a:r>
              <a:rPr lang="en-US" sz="5000" b="1">
                <a:solidFill>
                  <a:srgbClr val="FF0000"/>
                </a:solidFill>
                <a:latin typeface="Times New Roman" panose="02020603050405020304" charset="0"/>
                <a:cs typeface="Times New Roman" panose="02020603050405020304" charset="0"/>
              </a:rPr>
              <a:t>TRÒ</a:t>
            </a:r>
          </a:p>
          <a:p>
            <a:pPr algn="ctr" defTabSz="685800"/>
            <a:r>
              <a:rPr lang="en-US" sz="5000" b="1">
                <a:solidFill>
                  <a:srgbClr val="FF0000"/>
                </a:solidFill>
                <a:latin typeface="Times New Roman" panose="02020603050405020304" charset="0"/>
                <a:cs typeface="Times New Roman" panose="02020603050405020304" charset="0"/>
              </a:rPr>
              <a:t> CH</a:t>
            </a:r>
            <a:r>
              <a:rPr lang="vi-VN" sz="5000" b="1">
                <a:solidFill>
                  <a:srgbClr val="FF0000"/>
                </a:solidFill>
                <a:latin typeface="Times New Roman" panose="02020603050405020304" charset="0"/>
                <a:cs typeface="Times New Roman" panose="02020603050405020304" charset="0"/>
              </a:rPr>
              <a:t>Ơ</a:t>
            </a:r>
            <a:r>
              <a:rPr lang="en-US" sz="5000" b="1">
                <a:solidFill>
                  <a:srgbClr val="FF0000"/>
                </a:solidFill>
                <a:latin typeface="Times New Roman" panose="02020603050405020304" charset="0"/>
                <a:cs typeface="Times New Roman" panose="02020603050405020304" charset="0"/>
              </a:rPr>
              <a:t>I</a:t>
            </a:r>
          </a:p>
          <a:p>
            <a:pPr algn="ctr" defTabSz="685800"/>
            <a:r>
              <a:rPr lang="en-US" sz="5000" b="1">
                <a:solidFill>
                  <a:srgbClr val="FF0000"/>
                </a:solidFill>
                <a:latin typeface="Times New Roman" panose="02020603050405020304" charset="0"/>
                <a:cs typeface="Times New Roman" panose="02020603050405020304" charset="0"/>
              </a:rPr>
              <a:t> GIẢI </a:t>
            </a:r>
          </a:p>
          <a:p>
            <a:pPr algn="ctr" defTabSz="685800"/>
            <a:r>
              <a:rPr lang="en-US" sz="5000" b="1">
                <a:solidFill>
                  <a:srgbClr val="FF0000"/>
                </a:solidFill>
                <a:latin typeface="Times New Roman" panose="02020603050405020304" charset="0"/>
                <a:cs typeface="Times New Roman" panose="02020603050405020304" charset="0"/>
              </a:rPr>
              <a:t>Ô </a:t>
            </a:r>
          </a:p>
          <a:p>
            <a:pPr algn="ctr" defTabSz="685800"/>
            <a:r>
              <a:rPr lang="en-US" sz="5000" b="1">
                <a:solidFill>
                  <a:srgbClr val="FF0000"/>
                </a:solidFill>
                <a:latin typeface="Times New Roman" panose="02020603050405020304" charset="0"/>
                <a:cs typeface="Times New Roman" panose="02020603050405020304" charset="0"/>
              </a:rPr>
              <a:t>CHỮ</a:t>
            </a:r>
          </a:p>
        </p:txBody>
      </p:sp>
      <p:sp>
        <p:nvSpPr>
          <p:cNvPr id="33" name="Oval 32">
            <a:hlinkClick r:id="rId20" action="ppaction://hlinksldjump"/>
          </p:cNvPr>
          <p:cNvSpPr/>
          <p:nvPr/>
        </p:nvSpPr>
        <p:spPr>
          <a:xfrm>
            <a:off x="167005" y="952500"/>
            <a:ext cx="654050" cy="605790"/>
          </a:xfrm>
          <a:prstGeom prst="ellipse">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a:t>1</a:t>
            </a:r>
          </a:p>
        </p:txBody>
      </p:sp>
      <p:sp>
        <p:nvSpPr>
          <p:cNvPr id="34" name="Oval 33">
            <a:hlinkClick r:id="rId21" action="ppaction://hlinksldjump"/>
          </p:cNvPr>
          <p:cNvSpPr/>
          <p:nvPr/>
        </p:nvSpPr>
        <p:spPr>
          <a:xfrm>
            <a:off x="167005" y="1601470"/>
            <a:ext cx="654050" cy="605790"/>
          </a:xfrm>
          <a:prstGeom prst="ellipse">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a:t>2</a:t>
            </a:r>
          </a:p>
        </p:txBody>
      </p:sp>
      <p:sp>
        <p:nvSpPr>
          <p:cNvPr id="35" name="Oval 34">
            <a:hlinkClick r:id="rId22" action="ppaction://hlinksldjump"/>
          </p:cNvPr>
          <p:cNvSpPr/>
          <p:nvPr/>
        </p:nvSpPr>
        <p:spPr>
          <a:xfrm>
            <a:off x="167005" y="2252345"/>
            <a:ext cx="654050" cy="605790"/>
          </a:xfrm>
          <a:prstGeom prst="ellipse">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a:t>3</a:t>
            </a:r>
          </a:p>
        </p:txBody>
      </p:sp>
      <p:sp>
        <p:nvSpPr>
          <p:cNvPr id="36" name="Oval 35">
            <a:hlinkClick r:id="rId23" action="ppaction://hlinksldjump"/>
          </p:cNvPr>
          <p:cNvSpPr/>
          <p:nvPr/>
        </p:nvSpPr>
        <p:spPr>
          <a:xfrm>
            <a:off x="167005" y="2903220"/>
            <a:ext cx="654050" cy="605790"/>
          </a:xfrm>
          <a:prstGeom prst="ellipse">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a:t>4</a:t>
            </a:r>
          </a:p>
        </p:txBody>
      </p:sp>
      <p:sp>
        <p:nvSpPr>
          <p:cNvPr id="37" name="Oval 36">
            <a:hlinkClick r:id="rId24" action="ppaction://hlinksldjump"/>
          </p:cNvPr>
          <p:cNvSpPr/>
          <p:nvPr/>
        </p:nvSpPr>
        <p:spPr>
          <a:xfrm>
            <a:off x="167005" y="3579495"/>
            <a:ext cx="654050" cy="610235"/>
          </a:xfrm>
          <a:prstGeom prst="ellipse">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a:t>5</a:t>
            </a:r>
          </a:p>
        </p:txBody>
      </p:sp>
      <p:sp>
        <p:nvSpPr>
          <p:cNvPr id="38" name="Oval 37">
            <a:hlinkClick r:id="rId25" action="ppaction://hlinksldjump"/>
          </p:cNvPr>
          <p:cNvSpPr/>
          <p:nvPr>
            <p:custDataLst>
              <p:tags r:id="rId16"/>
            </p:custDataLst>
          </p:nvPr>
        </p:nvSpPr>
        <p:spPr>
          <a:xfrm>
            <a:off x="167005" y="4278630"/>
            <a:ext cx="654050" cy="605790"/>
          </a:xfrm>
          <a:prstGeom prst="ellipse">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a:t>6</a:t>
            </a:r>
          </a:p>
        </p:txBody>
      </p:sp>
      <p:sp>
        <p:nvSpPr>
          <p:cNvPr id="39" name="Oval 38">
            <a:hlinkClick r:id="rId26" action="ppaction://hlinksldjump"/>
          </p:cNvPr>
          <p:cNvSpPr/>
          <p:nvPr>
            <p:custDataLst>
              <p:tags r:id="rId17"/>
            </p:custDataLst>
          </p:nvPr>
        </p:nvSpPr>
        <p:spPr>
          <a:xfrm>
            <a:off x="167005" y="4943475"/>
            <a:ext cx="654050" cy="605790"/>
          </a:xfrm>
          <a:prstGeom prst="ellipse">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a:t>7</a:t>
            </a:r>
          </a:p>
        </p:txBody>
      </p:sp>
      <p:sp>
        <p:nvSpPr>
          <p:cNvPr id="2" name="TextBox 1">
            <a:extLst>
              <a:ext uri="{FF2B5EF4-FFF2-40B4-BE49-F238E27FC236}">
                <a16:creationId xmlns:a16="http://schemas.microsoft.com/office/drawing/2014/main" id="{EB25F069-3092-EBA0-2262-4442CE033447}"/>
              </a:ext>
            </a:extLst>
          </p:cNvPr>
          <p:cNvSpPr txBox="1"/>
          <p:nvPr/>
        </p:nvSpPr>
        <p:spPr>
          <a:xfrm>
            <a:off x="2693670" y="101600"/>
            <a:ext cx="6399530"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KHỞI ĐỘNG</a:t>
            </a:r>
            <a:endParaRPr lang="vi-VN" sz="4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2000"/>
                                        <p:tgtEl>
                                          <p:spTgt spid="19"/>
                                        </p:tgtEl>
                                      </p:cBhvr>
                                    </p:animEffect>
                                    <p:set>
                                      <p:cBhvr>
                                        <p:cTn id="12" dur="1" fill="hold">
                                          <p:stCondLst>
                                            <p:cond delay="19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32" fill="hold" nodeType="clickEffect">
                                  <p:stCondLst>
                                    <p:cond delay="0"/>
                                  </p:stCondLst>
                                  <p:childTnLst>
                                    <p:animEffect transition="out" filter="box(out)">
                                      <p:cBhvr>
                                        <p:cTn id="16" dur="2000"/>
                                        <p:tgtEl>
                                          <p:spTgt spid="21"/>
                                        </p:tgtEl>
                                      </p:cBhvr>
                                    </p:animEffect>
                                    <p:set>
                                      <p:cBhvr>
                                        <p:cTn id="17" dur="1" fill="hold">
                                          <p:stCondLst>
                                            <p:cond delay="19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nodeType="clickEffect">
                                  <p:stCondLst>
                                    <p:cond delay="0"/>
                                  </p:stCondLst>
                                  <p:childTnLst>
                                    <p:animEffect transition="out" filter="box(out)">
                                      <p:cBhvr>
                                        <p:cTn id="21" dur="2000"/>
                                        <p:tgtEl>
                                          <p:spTgt spid="23"/>
                                        </p:tgtEl>
                                      </p:cBhvr>
                                    </p:animEffect>
                                    <p:set>
                                      <p:cBhvr>
                                        <p:cTn id="22" dur="1" fill="hold">
                                          <p:stCondLst>
                                            <p:cond delay="19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32" fill="hold" nodeType="clickEffect">
                                  <p:stCondLst>
                                    <p:cond delay="0"/>
                                  </p:stCondLst>
                                  <p:childTnLst>
                                    <p:animEffect transition="out" filter="box(out)">
                                      <p:cBhvr>
                                        <p:cTn id="26" dur="2000"/>
                                        <p:tgtEl>
                                          <p:spTgt spid="25"/>
                                        </p:tgtEl>
                                      </p:cBhvr>
                                    </p:animEffect>
                                    <p:set>
                                      <p:cBhvr>
                                        <p:cTn id="27" dur="1" fill="hold">
                                          <p:stCondLst>
                                            <p:cond delay="1999"/>
                                          </p:stCondLst>
                                        </p:cTn>
                                        <p:tgtEl>
                                          <p:spTgt spid="2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nodeType="clickEffect">
                                  <p:stCondLst>
                                    <p:cond delay="0"/>
                                  </p:stCondLst>
                                  <p:childTnLst>
                                    <p:animEffect transition="out" filter="box(out)">
                                      <p:cBhvr>
                                        <p:cTn id="31" dur="2000"/>
                                        <p:tgtEl>
                                          <p:spTgt spid="27"/>
                                        </p:tgtEl>
                                      </p:cBhvr>
                                    </p:animEffect>
                                    <p:set>
                                      <p:cBhvr>
                                        <p:cTn id="32" dur="1" fill="hold">
                                          <p:stCondLst>
                                            <p:cond delay="19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32" fill="hold" nodeType="clickEffect">
                                  <p:stCondLst>
                                    <p:cond delay="0"/>
                                  </p:stCondLst>
                                  <p:childTnLst>
                                    <p:animEffect transition="out" filter="box(out)">
                                      <p:cBhvr>
                                        <p:cTn id="36" dur="2000"/>
                                        <p:tgtEl>
                                          <p:spTgt spid="29"/>
                                        </p:tgtEl>
                                      </p:cBhvr>
                                    </p:animEffect>
                                    <p:set>
                                      <p:cBhvr>
                                        <p:cTn id="37" dur="1" fill="hold">
                                          <p:stCondLst>
                                            <p:cond delay="1999"/>
                                          </p:stCondLst>
                                        </p:cTn>
                                        <p:tgtEl>
                                          <p:spTgt spid="29"/>
                                        </p:tgtEl>
                                        <p:attrNameLst>
                                          <p:attrName>style.visibility</p:attrName>
                                        </p:attrNameLst>
                                      </p:cBhvr>
                                      <p:to>
                                        <p:strVal val="hidden"/>
                                      </p:to>
                                    </p:set>
                                  </p:childTnLst>
                                </p:cTn>
                              </p:par>
                              <p:par>
                                <p:cTn id="38" presetID="21" presetClass="emph" presetSubtype="0" repeatCount="indefinite" fill="hold" nodeType="withEffect">
                                  <p:stCondLst>
                                    <p:cond delay="0"/>
                                  </p:stCondLst>
                                  <p:iterate type="lt">
                                    <p:tmPct val="0"/>
                                  </p:iterate>
                                  <p:childTnLst>
                                    <p:animClr clrSpc="hsl" dir="cw">
                                      <p:cBhvr override="childStyle">
                                        <p:cTn id="39" dur="500" fill="hold"/>
                                        <p:tgtEl>
                                          <p:spTgt spid="41">
                                            <p:txEl>
                                              <p:pRg st="0" end="0"/>
                                            </p:txEl>
                                          </p:spTgt>
                                        </p:tgtEl>
                                        <p:attrNameLst>
                                          <p:attrName>style.color</p:attrName>
                                        </p:attrNameLst>
                                      </p:cBhvr>
                                      <p:by>
                                        <p:hsl h="7200000" s="0" l="0"/>
                                      </p:by>
                                    </p:animClr>
                                    <p:animClr clrSpc="hsl" dir="cw">
                                      <p:cBhvr>
                                        <p:cTn id="40" dur="500" fill="hold"/>
                                        <p:tgtEl>
                                          <p:spTgt spid="41">
                                            <p:txEl>
                                              <p:pRg st="0" end="0"/>
                                            </p:txEl>
                                          </p:spTgt>
                                        </p:tgtEl>
                                        <p:attrNameLst>
                                          <p:attrName>fillcolor</p:attrName>
                                        </p:attrNameLst>
                                      </p:cBhvr>
                                      <p:by>
                                        <p:hsl h="7200000" s="0" l="0"/>
                                      </p:by>
                                    </p:animClr>
                                    <p:animClr clrSpc="hsl" dir="cw">
                                      <p:cBhvr>
                                        <p:cTn id="41" dur="500" fill="hold"/>
                                        <p:tgtEl>
                                          <p:spTgt spid="41">
                                            <p:txEl>
                                              <p:pRg st="0" end="0"/>
                                            </p:txEl>
                                          </p:spTgt>
                                        </p:tgtEl>
                                        <p:attrNameLst>
                                          <p:attrName>stroke.color</p:attrName>
                                        </p:attrNameLst>
                                      </p:cBhvr>
                                      <p:by>
                                        <p:hsl h="7200000" s="0" l="0"/>
                                      </p:by>
                                    </p:animClr>
                                    <p:set>
                                      <p:cBhvr>
                                        <p:cTn id="42" dur="500" fill="hold"/>
                                        <p:tgtEl>
                                          <p:spTgt spid="41">
                                            <p:txEl>
                                              <p:pRg st="0" end="0"/>
                                            </p:txEl>
                                          </p:spTgt>
                                        </p:tgtEl>
                                        <p:attrNameLst>
                                          <p:attrName>fill.type</p:attrName>
                                        </p:attrNameLst>
                                      </p:cBhvr>
                                      <p:to>
                                        <p:strVal val="solid"/>
                                      </p:to>
                                    </p:set>
                                  </p:childTnLst>
                                </p:cTn>
                              </p:par>
                              <p:par>
                                <p:cTn id="43" presetID="21" presetClass="emph" presetSubtype="0" repeatCount="indefinite" fill="hold" nodeType="withEffect">
                                  <p:stCondLst>
                                    <p:cond delay="0"/>
                                  </p:stCondLst>
                                  <p:iterate type="lt">
                                    <p:tmPct val="0"/>
                                  </p:iterate>
                                  <p:childTnLst>
                                    <p:animClr clrSpc="hsl" dir="cw">
                                      <p:cBhvr override="childStyle">
                                        <p:cTn id="44" dur="500" fill="hold"/>
                                        <p:tgtEl>
                                          <p:spTgt spid="41">
                                            <p:txEl>
                                              <p:pRg st="1" end="1"/>
                                            </p:txEl>
                                          </p:spTgt>
                                        </p:tgtEl>
                                        <p:attrNameLst>
                                          <p:attrName>style.color</p:attrName>
                                        </p:attrNameLst>
                                      </p:cBhvr>
                                      <p:by>
                                        <p:hsl h="7200000" s="0" l="0"/>
                                      </p:by>
                                    </p:animClr>
                                    <p:animClr clrSpc="hsl" dir="cw">
                                      <p:cBhvr>
                                        <p:cTn id="45" dur="500" fill="hold"/>
                                        <p:tgtEl>
                                          <p:spTgt spid="41">
                                            <p:txEl>
                                              <p:pRg st="1" end="1"/>
                                            </p:txEl>
                                          </p:spTgt>
                                        </p:tgtEl>
                                        <p:attrNameLst>
                                          <p:attrName>fillcolor</p:attrName>
                                        </p:attrNameLst>
                                      </p:cBhvr>
                                      <p:by>
                                        <p:hsl h="7200000" s="0" l="0"/>
                                      </p:by>
                                    </p:animClr>
                                    <p:animClr clrSpc="hsl" dir="cw">
                                      <p:cBhvr>
                                        <p:cTn id="46" dur="500" fill="hold"/>
                                        <p:tgtEl>
                                          <p:spTgt spid="41">
                                            <p:txEl>
                                              <p:pRg st="1" end="1"/>
                                            </p:txEl>
                                          </p:spTgt>
                                        </p:tgtEl>
                                        <p:attrNameLst>
                                          <p:attrName>stroke.color</p:attrName>
                                        </p:attrNameLst>
                                      </p:cBhvr>
                                      <p:by>
                                        <p:hsl h="7200000" s="0" l="0"/>
                                      </p:by>
                                    </p:animClr>
                                    <p:set>
                                      <p:cBhvr>
                                        <p:cTn id="47" dur="500" fill="hold"/>
                                        <p:tgtEl>
                                          <p:spTgt spid="41">
                                            <p:txEl>
                                              <p:pRg st="1" end="1"/>
                                            </p:txEl>
                                          </p:spTgt>
                                        </p:tgtEl>
                                        <p:attrNameLst>
                                          <p:attrName>fill.type</p:attrName>
                                        </p:attrNameLst>
                                      </p:cBhvr>
                                      <p:to>
                                        <p:strVal val="solid"/>
                                      </p:to>
                                    </p:set>
                                  </p:childTnLst>
                                </p:cTn>
                              </p:par>
                              <p:par>
                                <p:cTn id="48" presetID="21" presetClass="emph" presetSubtype="0" repeatCount="indefinite" fill="hold" nodeType="withEffect">
                                  <p:stCondLst>
                                    <p:cond delay="0"/>
                                  </p:stCondLst>
                                  <p:iterate type="lt">
                                    <p:tmPct val="0"/>
                                  </p:iterate>
                                  <p:childTnLst>
                                    <p:animClr clrSpc="hsl" dir="cw">
                                      <p:cBhvr override="childStyle">
                                        <p:cTn id="49" dur="500" fill="hold"/>
                                        <p:tgtEl>
                                          <p:spTgt spid="41">
                                            <p:txEl>
                                              <p:pRg st="2" end="2"/>
                                            </p:txEl>
                                          </p:spTgt>
                                        </p:tgtEl>
                                        <p:attrNameLst>
                                          <p:attrName>style.color</p:attrName>
                                        </p:attrNameLst>
                                      </p:cBhvr>
                                      <p:by>
                                        <p:hsl h="7200000" s="0" l="0"/>
                                      </p:by>
                                    </p:animClr>
                                    <p:animClr clrSpc="hsl" dir="cw">
                                      <p:cBhvr>
                                        <p:cTn id="50" dur="500" fill="hold"/>
                                        <p:tgtEl>
                                          <p:spTgt spid="41">
                                            <p:txEl>
                                              <p:pRg st="2" end="2"/>
                                            </p:txEl>
                                          </p:spTgt>
                                        </p:tgtEl>
                                        <p:attrNameLst>
                                          <p:attrName>fillcolor</p:attrName>
                                        </p:attrNameLst>
                                      </p:cBhvr>
                                      <p:by>
                                        <p:hsl h="7200000" s="0" l="0"/>
                                      </p:by>
                                    </p:animClr>
                                    <p:animClr clrSpc="hsl" dir="cw">
                                      <p:cBhvr>
                                        <p:cTn id="51" dur="500" fill="hold"/>
                                        <p:tgtEl>
                                          <p:spTgt spid="41">
                                            <p:txEl>
                                              <p:pRg st="2" end="2"/>
                                            </p:txEl>
                                          </p:spTgt>
                                        </p:tgtEl>
                                        <p:attrNameLst>
                                          <p:attrName>stroke.color</p:attrName>
                                        </p:attrNameLst>
                                      </p:cBhvr>
                                      <p:by>
                                        <p:hsl h="7200000" s="0" l="0"/>
                                      </p:by>
                                    </p:animClr>
                                    <p:set>
                                      <p:cBhvr>
                                        <p:cTn id="52" dur="500" fill="hold"/>
                                        <p:tgtEl>
                                          <p:spTgt spid="41">
                                            <p:txEl>
                                              <p:pRg st="2" end="2"/>
                                            </p:txEl>
                                          </p:spTgt>
                                        </p:tgtEl>
                                        <p:attrNameLst>
                                          <p:attrName>fill.type</p:attrName>
                                        </p:attrNameLst>
                                      </p:cBhvr>
                                      <p:to>
                                        <p:strVal val="solid"/>
                                      </p:to>
                                    </p:set>
                                  </p:childTnLst>
                                </p:cTn>
                              </p:par>
                              <p:par>
                                <p:cTn id="53" presetID="21" presetClass="emph" presetSubtype="0" repeatCount="indefinite" fill="hold" nodeType="withEffect">
                                  <p:stCondLst>
                                    <p:cond delay="0"/>
                                  </p:stCondLst>
                                  <p:iterate type="lt">
                                    <p:tmPct val="0"/>
                                  </p:iterate>
                                  <p:childTnLst>
                                    <p:animClr clrSpc="hsl" dir="cw">
                                      <p:cBhvr override="childStyle">
                                        <p:cTn id="54" dur="500" fill="hold"/>
                                        <p:tgtEl>
                                          <p:spTgt spid="41">
                                            <p:txEl>
                                              <p:pRg st="3" end="3"/>
                                            </p:txEl>
                                          </p:spTgt>
                                        </p:tgtEl>
                                        <p:attrNameLst>
                                          <p:attrName>style.color</p:attrName>
                                        </p:attrNameLst>
                                      </p:cBhvr>
                                      <p:by>
                                        <p:hsl h="7200000" s="0" l="0"/>
                                      </p:by>
                                    </p:animClr>
                                    <p:animClr clrSpc="hsl" dir="cw">
                                      <p:cBhvr>
                                        <p:cTn id="55" dur="500" fill="hold"/>
                                        <p:tgtEl>
                                          <p:spTgt spid="41">
                                            <p:txEl>
                                              <p:pRg st="3" end="3"/>
                                            </p:txEl>
                                          </p:spTgt>
                                        </p:tgtEl>
                                        <p:attrNameLst>
                                          <p:attrName>fillcolor</p:attrName>
                                        </p:attrNameLst>
                                      </p:cBhvr>
                                      <p:by>
                                        <p:hsl h="7200000" s="0" l="0"/>
                                      </p:by>
                                    </p:animClr>
                                    <p:animClr clrSpc="hsl" dir="cw">
                                      <p:cBhvr>
                                        <p:cTn id="56" dur="500" fill="hold"/>
                                        <p:tgtEl>
                                          <p:spTgt spid="41">
                                            <p:txEl>
                                              <p:pRg st="3" end="3"/>
                                            </p:txEl>
                                          </p:spTgt>
                                        </p:tgtEl>
                                        <p:attrNameLst>
                                          <p:attrName>stroke.color</p:attrName>
                                        </p:attrNameLst>
                                      </p:cBhvr>
                                      <p:by>
                                        <p:hsl h="7200000" s="0" l="0"/>
                                      </p:by>
                                    </p:animClr>
                                    <p:set>
                                      <p:cBhvr>
                                        <p:cTn id="57" dur="500" fill="hold"/>
                                        <p:tgtEl>
                                          <p:spTgt spid="41">
                                            <p:txEl>
                                              <p:pRg st="3" end="3"/>
                                            </p:txEl>
                                          </p:spTgt>
                                        </p:tgtEl>
                                        <p:attrNameLst>
                                          <p:attrName>fill.type</p:attrName>
                                        </p:attrNameLst>
                                      </p:cBhvr>
                                      <p:to>
                                        <p:strVal val="solid"/>
                                      </p:to>
                                    </p:set>
                                  </p:childTnLst>
                                </p:cTn>
                              </p:par>
                              <p:par>
                                <p:cTn id="58" presetID="21" presetClass="emph" presetSubtype="0" repeatCount="indefinite" fill="hold" nodeType="withEffect">
                                  <p:stCondLst>
                                    <p:cond delay="0"/>
                                  </p:stCondLst>
                                  <p:iterate type="lt">
                                    <p:tmPct val="0"/>
                                  </p:iterate>
                                  <p:childTnLst>
                                    <p:animClr clrSpc="hsl" dir="cw">
                                      <p:cBhvr override="childStyle">
                                        <p:cTn id="59" dur="500" fill="hold"/>
                                        <p:tgtEl>
                                          <p:spTgt spid="41">
                                            <p:txEl>
                                              <p:pRg st="4" end="4"/>
                                            </p:txEl>
                                          </p:spTgt>
                                        </p:tgtEl>
                                        <p:attrNameLst>
                                          <p:attrName>style.color</p:attrName>
                                        </p:attrNameLst>
                                      </p:cBhvr>
                                      <p:by>
                                        <p:hsl h="7200000" s="0" l="0"/>
                                      </p:by>
                                    </p:animClr>
                                    <p:animClr clrSpc="hsl" dir="cw">
                                      <p:cBhvr>
                                        <p:cTn id="60" dur="500" fill="hold"/>
                                        <p:tgtEl>
                                          <p:spTgt spid="41">
                                            <p:txEl>
                                              <p:pRg st="4" end="4"/>
                                            </p:txEl>
                                          </p:spTgt>
                                        </p:tgtEl>
                                        <p:attrNameLst>
                                          <p:attrName>fillcolor</p:attrName>
                                        </p:attrNameLst>
                                      </p:cBhvr>
                                      <p:by>
                                        <p:hsl h="7200000" s="0" l="0"/>
                                      </p:by>
                                    </p:animClr>
                                    <p:animClr clrSpc="hsl" dir="cw">
                                      <p:cBhvr>
                                        <p:cTn id="61" dur="500" fill="hold"/>
                                        <p:tgtEl>
                                          <p:spTgt spid="41">
                                            <p:txEl>
                                              <p:pRg st="4" end="4"/>
                                            </p:txEl>
                                          </p:spTgt>
                                        </p:tgtEl>
                                        <p:attrNameLst>
                                          <p:attrName>stroke.color</p:attrName>
                                        </p:attrNameLst>
                                      </p:cBhvr>
                                      <p:by>
                                        <p:hsl h="7200000" s="0" l="0"/>
                                      </p:by>
                                    </p:animClr>
                                    <p:set>
                                      <p:cBhvr>
                                        <p:cTn id="62" dur="500" fill="hold"/>
                                        <p:tgtEl>
                                          <p:spTgt spid="41">
                                            <p:txEl>
                                              <p:pRg st="4" end="4"/>
                                            </p:txEl>
                                          </p:spTgt>
                                        </p:tgtEl>
                                        <p:attrNameLst>
                                          <p:attrName>fill.type</p:attrName>
                                        </p:attrNameLst>
                                      </p:cBhvr>
                                      <p:to>
                                        <p:strVal val="solid"/>
                                      </p:to>
                                    </p:set>
                                  </p:childTnLst>
                                </p:cTn>
                              </p:par>
                              <p:par>
                                <p:cTn id="63" presetID="26" presetClass="emph" presetSubtype="0" repeatCount="10000" fill="hold" grpId="0" nodeType="withEffect">
                                  <p:stCondLst>
                                    <p:cond delay="0"/>
                                  </p:stCondLst>
                                  <p:iterate type="lt">
                                    <p:tmPct val="0"/>
                                  </p:iterate>
                                  <p:childTnLst>
                                    <p:animEffect transition="out" filter="fade">
                                      <p:cBhvr>
                                        <p:cTn id="64" dur="500" tmFilter="0, 0; .2, .5; .8, .5; 1, 0"/>
                                        <p:tgtEl>
                                          <p:spTgt spid="41">
                                            <p:txEl>
                                              <p:pRg st="0" end="0"/>
                                            </p:txEl>
                                          </p:spTgt>
                                        </p:tgtEl>
                                      </p:cBhvr>
                                    </p:animEffect>
                                    <p:animScale>
                                      <p:cBhvr>
                                        <p:cTn id="65" dur="250" autoRev="1" fill="hold"/>
                                        <p:tgtEl>
                                          <p:spTgt spid="41">
                                            <p:txEl>
                                              <p:pRg st="0" end="0"/>
                                            </p:txEl>
                                          </p:spTgt>
                                        </p:tgtEl>
                                      </p:cBhvr>
                                      <p:by x="105000" y="105000"/>
                                    </p:animScale>
                                  </p:childTnLst>
                                </p:cTn>
                              </p:par>
                              <p:par>
                                <p:cTn id="66" presetID="26" presetClass="emph" presetSubtype="0" repeatCount="10000" fill="hold" grpId="0" nodeType="withEffect">
                                  <p:stCondLst>
                                    <p:cond delay="0"/>
                                  </p:stCondLst>
                                  <p:iterate type="lt">
                                    <p:tmPct val="0"/>
                                  </p:iterate>
                                  <p:childTnLst>
                                    <p:animEffect transition="out" filter="fade">
                                      <p:cBhvr>
                                        <p:cTn id="67" dur="500" tmFilter="0, 0; .2, .5; .8, .5; 1, 0"/>
                                        <p:tgtEl>
                                          <p:spTgt spid="41">
                                            <p:txEl>
                                              <p:pRg st="1" end="1"/>
                                            </p:txEl>
                                          </p:spTgt>
                                        </p:tgtEl>
                                      </p:cBhvr>
                                    </p:animEffect>
                                    <p:animScale>
                                      <p:cBhvr>
                                        <p:cTn id="68" dur="250" autoRev="1" fill="hold"/>
                                        <p:tgtEl>
                                          <p:spTgt spid="41">
                                            <p:txEl>
                                              <p:pRg st="1" end="1"/>
                                            </p:txEl>
                                          </p:spTgt>
                                        </p:tgtEl>
                                      </p:cBhvr>
                                      <p:by x="105000" y="105000"/>
                                    </p:animScale>
                                  </p:childTnLst>
                                </p:cTn>
                              </p:par>
                              <p:par>
                                <p:cTn id="69" presetID="26" presetClass="emph" presetSubtype="0" repeatCount="10000" fill="hold" grpId="0" nodeType="withEffect">
                                  <p:stCondLst>
                                    <p:cond delay="0"/>
                                  </p:stCondLst>
                                  <p:iterate type="lt">
                                    <p:tmPct val="0"/>
                                  </p:iterate>
                                  <p:childTnLst>
                                    <p:animEffect transition="out" filter="fade">
                                      <p:cBhvr>
                                        <p:cTn id="70" dur="500" tmFilter="0, 0; .2, .5; .8, .5; 1, 0"/>
                                        <p:tgtEl>
                                          <p:spTgt spid="41">
                                            <p:txEl>
                                              <p:pRg st="2" end="2"/>
                                            </p:txEl>
                                          </p:spTgt>
                                        </p:tgtEl>
                                      </p:cBhvr>
                                    </p:animEffect>
                                    <p:animScale>
                                      <p:cBhvr>
                                        <p:cTn id="71" dur="250" autoRev="1" fill="hold"/>
                                        <p:tgtEl>
                                          <p:spTgt spid="41">
                                            <p:txEl>
                                              <p:pRg st="2" end="2"/>
                                            </p:txEl>
                                          </p:spTgt>
                                        </p:tgtEl>
                                      </p:cBhvr>
                                      <p:by x="105000" y="105000"/>
                                    </p:animScale>
                                  </p:childTnLst>
                                </p:cTn>
                              </p:par>
                              <p:par>
                                <p:cTn id="72" presetID="26" presetClass="emph" presetSubtype="0" repeatCount="10000" fill="hold" grpId="0" nodeType="withEffect">
                                  <p:stCondLst>
                                    <p:cond delay="0"/>
                                  </p:stCondLst>
                                  <p:iterate type="lt">
                                    <p:tmPct val="0"/>
                                  </p:iterate>
                                  <p:childTnLst>
                                    <p:animEffect transition="out" filter="fade">
                                      <p:cBhvr>
                                        <p:cTn id="73" dur="500" tmFilter="0, 0; .2, .5; .8, .5; 1, 0"/>
                                        <p:tgtEl>
                                          <p:spTgt spid="41">
                                            <p:txEl>
                                              <p:pRg st="3" end="3"/>
                                            </p:txEl>
                                          </p:spTgt>
                                        </p:tgtEl>
                                      </p:cBhvr>
                                    </p:animEffect>
                                    <p:animScale>
                                      <p:cBhvr>
                                        <p:cTn id="74" dur="250" autoRev="1" fill="hold"/>
                                        <p:tgtEl>
                                          <p:spTgt spid="41">
                                            <p:txEl>
                                              <p:pRg st="3" end="3"/>
                                            </p:txEl>
                                          </p:spTgt>
                                        </p:tgtEl>
                                      </p:cBhvr>
                                      <p:by x="105000" y="105000"/>
                                    </p:animScale>
                                  </p:childTnLst>
                                </p:cTn>
                              </p:par>
                              <p:par>
                                <p:cTn id="75" presetID="26" presetClass="emph" presetSubtype="0" repeatCount="10000" fill="hold" grpId="0" nodeType="withEffect">
                                  <p:stCondLst>
                                    <p:cond delay="0"/>
                                  </p:stCondLst>
                                  <p:iterate type="lt">
                                    <p:tmPct val="0"/>
                                  </p:iterate>
                                  <p:childTnLst>
                                    <p:animEffect transition="out" filter="fade">
                                      <p:cBhvr>
                                        <p:cTn id="76" dur="500" tmFilter="0, 0; .2, .5; .8, .5; 1, 0"/>
                                        <p:tgtEl>
                                          <p:spTgt spid="41">
                                            <p:txEl>
                                              <p:pRg st="4" end="4"/>
                                            </p:txEl>
                                          </p:spTgt>
                                        </p:tgtEl>
                                      </p:cBhvr>
                                    </p:animEffect>
                                    <p:animScale>
                                      <p:cBhvr>
                                        <p:cTn id="77" dur="250" autoRev="1" fill="hold"/>
                                        <p:tgtEl>
                                          <p:spTgt spid="41">
                                            <p:txEl>
                                              <p:pRg st="4" end="4"/>
                                            </p:txEl>
                                          </p:spTgt>
                                        </p:tgtEl>
                                      </p:cBhvr>
                                      <p:by x="105000" y="105000"/>
                                    </p:animScale>
                                  </p:childTnLst>
                                </p:cTn>
                              </p:par>
                              <p:par>
                                <p:cTn id="78" presetID="36" presetClass="emph" presetSubtype="0" repeatCount="16000" fill="hold" grpId="1" nodeType="withEffect">
                                  <p:stCondLst>
                                    <p:cond delay="6000"/>
                                  </p:stCondLst>
                                  <p:iterate type="lt">
                                    <p:tmPct val="10000"/>
                                  </p:iterate>
                                  <p:childTnLst>
                                    <p:animScale>
                                      <p:cBhvr>
                                        <p:cTn id="79" dur="125" autoRev="1" fill="hold">
                                          <p:stCondLst>
                                            <p:cond delay="0"/>
                                          </p:stCondLst>
                                        </p:cTn>
                                        <p:tgtEl>
                                          <p:spTgt spid="41">
                                            <p:txEl>
                                              <p:pRg st="0" end="0"/>
                                            </p:txEl>
                                          </p:spTgt>
                                        </p:tgtEl>
                                      </p:cBhvr>
                                      <p:to x="80000" y="100000"/>
                                    </p:animScale>
                                    <p:anim by="(#ppt_w*0.10)" calcmode="lin" valueType="num">
                                      <p:cBhvr>
                                        <p:cTn id="80" dur="125" autoRev="1" fill="hold">
                                          <p:stCondLst>
                                            <p:cond delay="0"/>
                                          </p:stCondLst>
                                        </p:cTn>
                                        <p:tgtEl>
                                          <p:spTgt spid="41">
                                            <p:txEl>
                                              <p:pRg st="0" end="0"/>
                                            </p:txEl>
                                          </p:spTgt>
                                        </p:tgtEl>
                                        <p:attrNameLst>
                                          <p:attrName>ppt_x</p:attrName>
                                        </p:attrNameLst>
                                      </p:cBhvr>
                                    </p:anim>
                                    <p:anim by="(-#ppt_w*0.10)" calcmode="lin" valueType="num">
                                      <p:cBhvr>
                                        <p:cTn id="81" dur="125" autoRev="1" fill="hold">
                                          <p:stCondLst>
                                            <p:cond delay="0"/>
                                          </p:stCondLst>
                                        </p:cTn>
                                        <p:tgtEl>
                                          <p:spTgt spid="41">
                                            <p:txEl>
                                              <p:pRg st="0" end="0"/>
                                            </p:txEl>
                                          </p:spTgt>
                                        </p:tgtEl>
                                        <p:attrNameLst>
                                          <p:attrName>ppt_y</p:attrName>
                                        </p:attrNameLst>
                                      </p:cBhvr>
                                    </p:anim>
                                    <p:animRot by="-480000">
                                      <p:cBhvr>
                                        <p:cTn id="82" dur="125" autoRev="1" fill="hold">
                                          <p:stCondLst>
                                            <p:cond delay="0"/>
                                          </p:stCondLst>
                                        </p:cTn>
                                        <p:tgtEl>
                                          <p:spTgt spid="41">
                                            <p:txEl>
                                              <p:pRg st="0" end="0"/>
                                            </p:txEl>
                                          </p:spTgt>
                                        </p:tgtEl>
                                        <p:attrNameLst>
                                          <p:attrName>r</p:attrName>
                                        </p:attrNameLst>
                                      </p:cBhvr>
                                    </p:animRot>
                                  </p:childTnLst>
                                </p:cTn>
                              </p:par>
                              <p:par>
                                <p:cTn id="83" presetID="36" presetClass="emph" presetSubtype="0" repeatCount="16000" fill="hold" grpId="1" nodeType="withEffect">
                                  <p:stCondLst>
                                    <p:cond delay="6000"/>
                                  </p:stCondLst>
                                  <p:iterate type="lt">
                                    <p:tmPct val="10000"/>
                                  </p:iterate>
                                  <p:childTnLst>
                                    <p:animScale>
                                      <p:cBhvr>
                                        <p:cTn id="84" dur="125" autoRev="1" fill="hold">
                                          <p:stCondLst>
                                            <p:cond delay="0"/>
                                          </p:stCondLst>
                                        </p:cTn>
                                        <p:tgtEl>
                                          <p:spTgt spid="41">
                                            <p:txEl>
                                              <p:pRg st="1" end="1"/>
                                            </p:txEl>
                                          </p:spTgt>
                                        </p:tgtEl>
                                      </p:cBhvr>
                                      <p:to x="80000" y="100000"/>
                                    </p:animScale>
                                    <p:anim by="(#ppt_w*0.10)" calcmode="lin" valueType="num">
                                      <p:cBhvr>
                                        <p:cTn id="85" dur="125" autoRev="1" fill="hold">
                                          <p:stCondLst>
                                            <p:cond delay="0"/>
                                          </p:stCondLst>
                                        </p:cTn>
                                        <p:tgtEl>
                                          <p:spTgt spid="41">
                                            <p:txEl>
                                              <p:pRg st="1" end="1"/>
                                            </p:txEl>
                                          </p:spTgt>
                                        </p:tgtEl>
                                        <p:attrNameLst>
                                          <p:attrName>ppt_x</p:attrName>
                                        </p:attrNameLst>
                                      </p:cBhvr>
                                    </p:anim>
                                    <p:anim by="(-#ppt_w*0.10)" calcmode="lin" valueType="num">
                                      <p:cBhvr>
                                        <p:cTn id="86" dur="125" autoRev="1" fill="hold">
                                          <p:stCondLst>
                                            <p:cond delay="0"/>
                                          </p:stCondLst>
                                        </p:cTn>
                                        <p:tgtEl>
                                          <p:spTgt spid="41">
                                            <p:txEl>
                                              <p:pRg st="1" end="1"/>
                                            </p:txEl>
                                          </p:spTgt>
                                        </p:tgtEl>
                                        <p:attrNameLst>
                                          <p:attrName>ppt_y</p:attrName>
                                        </p:attrNameLst>
                                      </p:cBhvr>
                                    </p:anim>
                                    <p:animRot by="-480000">
                                      <p:cBhvr>
                                        <p:cTn id="87" dur="125" autoRev="1" fill="hold">
                                          <p:stCondLst>
                                            <p:cond delay="0"/>
                                          </p:stCondLst>
                                        </p:cTn>
                                        <p:tgtEl>
                                          <p:spTgt spid="41">
                                            <p:txEl>
                                              <p:pRg st="1" end="1"/>
                                            </p:txEl>
                                          </p:spTgt>
                                        </p:tgtEl>
                                        <p:attrNameLst>
                                          <p:attrName>r</p:attrName>
                                        </p:attrNameLst>
                                      </p:cBhvr>
                                    </p:animRot>
                                  </p:childTnLst>
                                </p:cTn>
                              </p:par>
                              <p:par>
                                <p:cTn id="88" presetID="36" presetClass="emph" presetSubtype="0" repeatCount="16000" fill="hold" grpId="1" nodeType="withEffect">
                                  <p:stCondLst>
                                    <p:cond delay="6000"/>
                                  </p:stCondLst>
                                  <p:iterate type="lt">
                                    <p:tmPct val="10000"/>
                                  </p:iterate>
                                  <p:childTnLst>
                                    <p:animScale>
                                      <p:cBhvr>
                                        <p:cTn id="89" dur="125" autoRev="1" fill="hold">
                                          <p:stCondLst>
                                            <p:cond delay="0"/>
                                          </p:stCondLst>
                                        </p:cTn>
                                        <p:tgtEl>
                                          <p:spTgt spid="41">
                                            <p:txEl>
                                              <p:pRg st="2" end="2"/>
                                            </p:txEl>
                                          </p:spTgt>
                                        </p:tgtEl>
                                      </p:cBhvr>
                                      <p:to x="80000" y="100000"/>
                                    </p:animScale>
                                    <p:anim by="(#ppt_w*0.10)" calcmode="lin" valueType="num">
                                      <p:cBhvr>
                                        <p:cTn id="90" dur="125" autoRev="1" fill="hold">
                                          <p:stCondLst>
                                            <p:cond delay="0"/>
                                          </p:stCondLst>
                                        </p:cTn>
                                        <p:tgtEl>
                                          <p:spTgt spid="41">
                                            <p:txEl>
                                              <p:pRg st="2" end="2"/>
                                            </p:txEl>
                                          </p:spTgt>
                                        </p:tgtEl>
                                        <p:attrNameLst>
                                          <p:attrName>ppt_x</p:attrName>
                                        </p:attrNameLst>
                                      </p:cBhvr>
                                    </p:anim>
                                    <p:anim by="(-#ppt_w*0.10)" calcmode="lin" valueType="num">
                                      <p:cBhvr>
                                        <p:cTn id="91" dur="125" autoRev="1" fill="hold">
                                          <p:stCondLst>
                                            <p:cond delay="0"/>
                                          </p:stCondLst>
                                        </p:cTn>
                                        <p:tgtEl>
                                          <p:spTgt spid="41">
                                            <p:txEl>
                                              <p:pRg st="2" end="2"/>
                                            </p:txEl>
                                          </p:spTgt>
                                        </p:tgtEl>
                                        <p:attrNameLst>
                                          <p:attrName>ppt_y</p:attrName>
                                        </p:attrNameLst>
                                      </p:cBhvr>
                                    </p:anim>
                                    <p:animRot by="-480000">
                                      <p:cBhvr>
                                        <p:cTn id="92" dur="125" autoRev="1" fill="hold">
                                          <p:stCondLst>
                                            <p:cond delay="0"/>
                                          </p:stCondLst>
                                        </p:cTn>
                                        <p:tgtEl>
                                          <p:spTgt spid="41">
                                            <p:txEl>
                                              <p:pRg st="2" end="2"/>
                                            </p:txEl>
                                          </p:spTgt>
                                        </p:tgtEl>
                                        <p:attrNameLst>
                                          <p:attrName>r</p:attrName>
                                        </p:attrNameLst>
                                      </p:cBhvr>
                                    </p:animRot>
                                  </p:childTnLst>
                                </p:cTn>
                              </p:par>
                              <p:par>
                                <p:cTn id="93" presetID="36" presetClass="emph" presetSubtype="0" repeatCount="16000" fill="hold" grpId="1" nodeType="withEffect">
                                  <p:stCondLst>
                                    <p:cond delay="6000"/>
                                  </p:stCondLst>
                                  <p:iterate type="lt">
                                    <p:tmPct val="10000"/>
                                  </p:iterate>
                                  <p:childTnLst>
                                    <p:animScale>
                                      <p:cBhvr>
                                        <p:cTn id="94" dur="125" autoRev="1" fill="hold">
                                          <p:stCondLst>
                                            <p:cond delay="0"/>
                                          </p:stCondLst>
                                        </p:cTn>
                                        <p:tgtEl>
                                          <p:spTgt spid="41">
                                            <p:txEl>
                                              <p:pRg st="3" end="3"/>
                                            </p:txEl>
                                          </p:spTgt>
                                        </p:tgtEl>
                                      </p:cBhvr>
                                      <p:to x="80000" y="100000"/>
                                    </p:animScale>
                                    <p:anim by="(#ppt_w*0.10)" calcmode="lin" valueType="num">
                                      <p:cBhvr>
                                        <p:cTn id="95" dur="125" autoRev="1" fill="hold">
                                          <p:stCondLst>
                                            <p:cond delay="0"/>
                                          </p:stCondLst>
                                        </p:cTn>
                                        <p:tgtEl>
                                          <p:spTgt spid="41">
                                            <p:txEl>
                                              <p:pRg st="3" end="3"/>
                                            </p:txEl>
                                          </p:spTgt>
                                        </p:tgtEl>
                                        <p:attrNameLst>
                                          <p:attrName>ppt_x</p:attrName>
                                        </p:attrNameLst>
                                      </p:cBhvr>
                                    </p:anim>
                                    <p:anim by="(-#ppt_w*0.10)" calcmode="lin" valueType="num">
                                      <p:cBhvr>
                                        <p:cTn id="96" dur="125" autoRev="1" fill="hold">
                                          <p:stCondLst>
                                            <p:cond delay="0"/>
                                          </p:stCondLst>
                                        </p:cTn>
                                        <p:tgtEl>
                                          <p:spTgt spid="41">
                                            <p:txEl>
                                              <p:pRg st="3" end="3"/>
                                            </p:txEl>
                                          </p:spTgt>
                                        </p:tgtEl>
                                        <p:attrNameLst>
                                          <p:attrName>ppt_y</p:attrName>
                                        </p:attrNameLst>
                                      </p:cBhvr>
                                    </p:anim>
                                    <p:animRot by="-480000">
                                      <p:cBhvr>
                                        <p:cTn id="97" dur="125" autoRev="1" fill="hold">
                                          <p:stCondLst>
                                            <p:cond delay="0"/>
                                          </p:stCondLst>
                                        </p:cTn>
                                        <p:tgtEl>
                                          <p:spTgt spid="41">
                                            <p:txEl>
                                              <p:pRg st="3" end="3"/>
                                            </p:txEl>
                                          </p:spTgt>
                                        </p:tgtEl>
                                        <p:attrNameLst>
                                          <p:attrName>r</p:attrName>
                                        </p:attrNameLst>
                                      </p:cBhvr>
                                    </p:animRot>
                                  </p:childTnLst>
                                </p:cTn>
                              </p:par>
                              <p:par>
                                <p:cTn id="98" presetID="36" presetClass="emph" presetSubtype="0" repeatCount="16000" fill="hold" grpId="1" nodeType="withEffect">
                                  <p:stCondLst>
                                    <p:cond delay="6000"/>
                                  </p:stCondLst>
                                  <p:iterate type="lt">
                                    <p:tmPct val="10000"/>
                                  </p:iterate>
                                  <p:childTnLst>
                                    <p:animScale>
                                      <p:cBhvr>
                                        <p:cTn id="99" dur="125" autoRev="1" fill="hold">
                                          <p:stCondLst>
                                            <p:cond delay="0"/>
                                          </p:stCondLst>
                                        </p:cTn>
                                        <p:tgtEl>
                                          <p:spTgt spid="41">
                                            <p:txEl>
                                              <p:pRg st="4" end="4"/>
                                            </p:txEl>
                                          </p:spTgt>
                                        </p:tgtEl>
                                      </p:cBhvr>
                                      <p:to x="80000" y="100000"/>
                                    </p:animScale>
                                    <p:anim by="(#ppt_w*0.10)" calcmode="lin" valueType="num">
                                      <p:cBhvr>
                                        <p:cTn id="100" dur="125" autoRev="1" fill="hold">
                                          <p:stCondLst>
                                            <p:cond delay="0"/>
                                          </p:stCondLst>
                                        </p:cTn>
                                        <p:tgtEl>
                                          <p:spTgt spid="41">
                                            <p:txEl>
                                              <p:pRg st="4" end="4"/>
                                            </p:txEl>
                                          </p:spTgt>
                                        </p:tgtEl>
                                        <p:attrNameLst>
                                          <p:attrName>ppt_x</p:attrName>
                                        </p:attrNameLst>
                                      </p:cBhvr>
                                    </p:anim>
                                    <p:anim by="(-#ppt_w*0.10)" calcmode="lin" valueType="num">
                                      <p:cBhvr>
                                        <p:cTn id="101" dur="125" autoRev="1" fill="hold">
                                          <p:stCondLst>
                                            <p:cond delay="0"/>
                                          </p:stCondLst>
                                        </p:cTn>
                                        <p:tgtEl>
                                          <p:spTgt spid="41">
                                            <p:txEl>
                                              <p:pRg st="4" end="4"/>
                                            </p:txEl>
                                          </p:spTgt>
                                        </p:tgtEl>
                                        <p:attrNameLst>
                                          <p:attrName>ppt_y</p:attrName>
                                        </p:attrNameLst>
                                      </p:cBhvr>
                                    </p:anim>
                                    <p:animRot by="-480000">
                                      <p:cBhvr>
                                        <p:cTn id="102" dur="125" autoRev="1" fill="hold">
                                          <p:stCondLst>
                                            <p:cond delay="0"/>
                                          </p:stCondLst>
                                        </p:cTn>
                                        <p:tgtEl>
                                          <p:spTgt spid="41">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allAtOnce"/>
      <p:bldP spid="41"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2525"/>
            <a:ext cx="10515600" cy="1325563"/>
          </a:xfrm>
        </p:spPr>
        <p:txBody>
          <a:bodyPr>
            <a:normAutofit fontScale="90000"/>
          </a:bodyPr>
          <a:lstStyle/>
          <a:p>
            <a:pPr algn="just"/>
            <a:r>
              <a:rPr lang="en-US" sz="5555" b="1">
                <a:solidFill>
                  <a:schemeClr val="accent6">
                    <a:lumMod val="50000"/>
                  </a:schemeClr>
                </a:solidFill>
                <a:latin typeface="Times New Roman" panose="02020603050405020304" charset="0"/>
                <a:cs typeface="Times New Roman" panose="02020603050405020304" charset="0"/>
              </a:rPr>
              <a:t>1. Nhà văn hiện thực phê phán, tác giả của Những ngày thơ ấu, Bỉ vỏ,…</a:t>
            </a:r>
          </a:p>
        </p:txBody>
      </p:sp>
      <p:sp>
        <p:nvSpPr>
          <p:cNvPr id="4" name="Text Box 3"/>
          <p:cNvSpPr txBox="1"/>
          <p:nvPr/>
        </p:nvSpPr>
        <p:spPr>
          <a:xfrm>
            <a:off x="3448050" y="2883535"/>
            <a:ext cx="5954395" cy="860425"/>
          </a:xfrm>
          <a:prstGeom prst="rect">
            <a:avLst/>
          </a:prstGeom>
          <a:noFill/>
        </p:spPr>
        <p:txBody>
          <a:bodyPr wrap="square" rtlCol="0">
            <a:spAutoFit/>
          </a:bodyPr>
          <a:lstStyle/>
          <a:p>
            <a:pPr algn="ctr"/>
            <a:r>
              <a:rPr lang="en-US" sz="5000" b="1">
                <a:solidFill>
                  <a:srgbClr val="FF0000"/>
                </a:solidFill>
                <a:latin typeface="Times New Roman" panose="02020603050405020304" charset="0"/>
                <a:cs typeface="Times New Roman" panose="02020603050405020304" charset="0"/>
              </a:rPr>
              <a:t>NGUYÊN HỒNG</a:t>
            </a:r>
          </a:p>
        </p:txBody>
      </p:sp>
      <p:sp>
        <p:nvSpPr>
          <p:cNvPr id="5" name="Left Arrow 4">
            <a:hlinkClick r:id="rId3" action="ppaction://hlinksldjump"/>
          </p:cNvPr>
          <p:cNvSpPr/>
          <p:nvPr>
            <p:custDataLst>
              <p:tags r:id="rId1"/>
            </p:custDataLst>
          </p:nvPr>
        </p:nvSpPr>
        <p:spPr>
          <a:xfrm>
            <a:off x="9991090" y="5730875"/>
            <a:ext cx="1139190" cy="81153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2525"/>
            <a:ext cx="10515600" cy="1325563"/>
          </a:xfrm>
        </p:spPr>
        <p:txBody>
          <a:bodyPr>
            <a:normAutofit fontScale="90000"/>
          </a:bodyPr>
          <a:lstStyle/>
          <a:p>
            <a:pPr algn="just"/>
            <a:r>
              <a:rPr lang="en-US" sz="5555" b="1">
                <a:solidFill>
                  <a:schemeClr val="accent6">
                    <a:lumMod val="50000"/>
                  </a:schemeClr>
                </a:solidFill>
                <a:latin typeface="Times New Roman" panose="02020603050405020304" charset="0"/>
                <a:cs typeface="Times New Roman" panose="02020603050405020304" charset="0"/>
              </a:rPr>
              <a:t>2. Nhà thơ được mệnh danh là ông hoàng thơ tình.</a:t>
            </a:r>
          </a:p>
        </p:txBody>
      </p:sp>
      <p:sp>
        <p:nvSpPr>
          <p:cNvPr id="4" name="Text Box 3"/>
          <p:cNvSpPr txBox="1"/>
          <p:nvPr/>
        </p:nvSpPr>
        <p:spPr>
          <a:xfrm>
            <a:off x="3448050" y="2883535"/>
            <a:ext cx="5954395" cy="860425"/>
          </a:xfrm>
          <a:prstGeom prst="rect">
            <a:avLst/>
          </a:prstGeom>
          <a:noFill/>
        </p:spPr>
        <p:txBody>
          <a:bodyPr wrap="square" rtlCol="0">
            <a:spAutoFit/>
          </a:bodyPr>
          <a:lstStyle/>
          <a:p>
            <a:pPr algn="ctr"/>
            <a:r>
              <a:rPr lang="en-US" sz="5000" b="1">
                <a:solidFill>
                  <a:srgbClr val="FF0000"/>
                </a:solidFill>
                <a:latin typeface="Times New Roman" panose="02020603050405020304" charset="0"/>
                <a:cs typeface="Times New Roman" panose="02020603050405020304" charset="0"/>
              </a:rPr>
              <a:t>XUÂN DIỆU</a:t>
            </a:r>
          </a:p>
        </p:txBody>
      </p:sp>
      <p:sp>
        <p:nvSpPr>
          <p:cNvPr id="5" name="Left Arrow 4">
            <a:hlinkClick r:id="rId2" action="ppaction://hlinksldjump"/>
          </p:cNvPr>
          <p:cNvSpPr/>
          <p:nvPr/>
        </p:nvSpPr>
        <p:spPr>
          <a:xfrm>
            <a:off x="9991090" y="5730875"/>
            <a:ext cx="1139190" cy="81153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427*49"/>
  <p:tag name="TABLE_ENDDRAG_RECT" val="169*72*427*49"/>
</p:tagLst>
</file>

<file path=ppt/tags/tag10.xml><?xml version="1.0" encoding="utf-8"?>
<p:tagLst xmlns:a="http://schemas.openxmlformats.org/drawingml/2006/main" xmlns:r="http://schemas.openxmlformats.org/officeDocument/2006/relationships" xmlns:p="http://schemas.openxmlformats.org/presentationml/2006/main">
  <p:tag name="TABLE_ENDDRAG_ORIGIN_RECT" val="427*49"/>
  <p:tag name="TABLE_ENDDRAG_RECT" val="169*72*427*49"/>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TABLE_ENDDRAG_ORIGIN_RECT" val="427*49"/>
  <p:tag name="TABLE_ENDDRAG_RECT" val="169*72*427*49"/>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TABLE_ENDDRAG_ORIGIN_RECT" val="427*49"/>
  <p:tag name="TABLE_ENDDRAG_RECT" val="169*72*427*49"/>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TABLE_ENDDRAG_ORIGIN_RECT" val="427*49"/>
  <p:tag name="TABLE_ENDDRAG_RECT" val="169*72*427*49"/>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TABLE_ENDDRAG_ORIGIN_RECT" val="427*49"/>
  <p:tag name="TABLE_ENDDRAG_RECT" val="169*72*427*49"/>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427*49"/>
  <p:tag name="TABLE_ENDDRAG_RECT" val="169*72*427*49"/>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427*49"/>
  <p:tag name="TABLE_ENDDRAG_RECT" val="169*72*427*49"/>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TABLE_ENDDRAG_ORIGIN_RECT" val="938*520"/>
  <p:tag name="TABLE_ENDDRAG_RECT" val="13*10*938*520"/>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TABLE_ENDDRAG_ORIGIN_RECT" val="873*462"/>
  <p:tag name="TABLE_ENDDRAG_RECT" val="37*41*873*462"/>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427*49"/>
  <p:tag name="TABLE_ENDDRAG_RECT" val="169*72*427*49"/>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427*49"/>
  <p:tag name="TABLE_ENDDRAG_RECT" val="169*72*427*49"/>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TABLE_ENDDRAG_ORIGIN_RECT" val="828*257"/>
  <p:tag name="TABLE_ENDDRAG_RECT" val="66*143*828*257"/>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427*49"/>
  <p:tag name="TABLE_ENDDRAG_RECT" val="169*72*427*49"/>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TABLE_ENDDRAG_ORIGIN_RECT" val="921*479"/>
  <p:tag name="TABLE_ENDDRAG_RECT" val="24*48*921*479"/>
</p:tagLst>
</file>

<file path=ppt/tags/tag7.xml><?xml version="1.0" encoding="utf-8"?>
<p:tagLst xmlns:a="http://schemas.openxmlformats.org/drawingml/2006/main" xmlns:r="http://schemas.openxmlformats.org/officeDocument/2006/relationships" xmlns:p="http://schemas.openxmlformats.org/presentationml/2006/main">
  <p:tag name="TABLE_ENDDRAG_ORIGIN_RECT" val="427*49"/>
  <p:tag name="TABLE_ENDDRAG_RECT" val="169*72*427*49"/>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427*49"/>
  <p:tag name="TABLE_ENDDRAG_RECT" val="169*72*427*49"/>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427*49"/>
  <p:tag name="TABLE_ENDDRAG_RECT" val="169*72*427*49"/>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3907</Words>
  <Application>Microsoft Office PowerPoint</Application>
  <PresentationFormat>Widescreen</PresentationFormat>
  <Paragraphs>313</Paragraphs>
  <Slides>46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#9Slide05 SVNUT Triumph</vt:lpstr>
      <vt:lpstr>.ProTeacher03 Maven Pro Bold</vt:lpstr>
      <vt:lpstr>Arial</vt:lpstr>
      <vt:lpstr>Cabin Italics</vt:lpstr>
      <vt:lpstr>Calibri</vt:lpstr>
      <vt:lpstr>Calibri Light</vt:lpstr>
      <vt:lpstr>Faustina Bold</vt:lpstr>
      <vt:lpstr>Times New Roman</vt:lpstr>
      <vt:lpstr>Office Theme</vt:lpstr>
      <vt:lpstr>PowerPoint Presentation</vt:lpstr>
      <vt:lpstr>PowerPoint Presentation</vt:lpstr>
      <vt:lpstr>CHUYÊN ĐỀ 1:  TẬP NGHIÊN CỨU VÀ VIẾT BÁO CÁO VỀ MỘT VẤN ĐỀ VĂN HỌC HIỆN ĐẠI (DỰ ÁN THỰC HIỆN TẬP SAN  VẺ ĐẸP VĂN HỌC HIỆN ĐẠI VIỆT NAM VÀ HỌP BÁO GIỚI THIỆU) </vt:lpstr>
      <vt:lpstr>PowerPoint Presentation</vt:lpstr>
      <vt:lpstr>PowerPoint Presentation</vt:lpstr>
      <vt:lpstr>PowerPoint Presentation</vt:lpstr>
      <vt:lpstr>PowerPoint Presentation</vt:lpstr>
      <vt:lpstr>1. Nhà văn hiện thực phê phán, tác giả của Những ngày thơ ấu, Bỉ vỏ,…</vt:lpstr>
      <vt:lpstr>2. Nhà thơ được mệnh danh là ông hoàng thơ tình.</vt:lpstr>
      <vt:lpstr>3. Bài thơ lục bát dài 150 câu của nhà thơ Tố Hữu, viết theo hình thức đối đáp, thể hiện sự gắn bó nghĩa tình giữa nhân dân chiến khu Việt Bắc và chiến sĩ cách mạng.</vt:lpstr>
      <vt:lpstr>4. Nhà viết kịch, nhà thơ với những sáng tác giàu tính triết lí, mang đậm cảm hứng thế sự.</vt:lpstr>
      <vt:lpstr>5. Tên một một tiểu thuyết của nhà văn Vũ Trọng Phụng, đăng ở Hà Nội báo từ số 40 ngày 7/10/1936 và được in thành sách lần đầu vào năm 1938.</vt:lpstr>
      <vt:lpstr>6. Nhà văn ghi dấn ấn với phong cách tài hoa, uyên bác.</vt:lpstr>
      <vt:lpstr>7. Nhà thơ xuất hiện trong tập Ba đỉnh cao Thơ mới (TS. Chu Văn Sơn), có xu hướng tìm về hồn quê dân tộc.</vt:lpstr>
      <vt:lpstr>HÌNH THÀNH KIẾN THỨC</vt:lpstr>
      <vt:lpstr>PowerPoint Presentation</vt:lpstr>
      <vt:lpstr>PowerPoint Presentation</vt:lpstr>
      <vt:lpstr>Câu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Nhóm hai HS đọc SGK, trang 19 – 20, tóm tắt những yêu cầu với bài báo cáo về một vấn đề văn học hiện đại dựa vào mẫu sau:</vt:lpstr>
      <vt:lpstr>HS thực hiện nhóm 4, đọc SGK, trang 20 – 21, tóm tắt quy trình viết dựa vào bảng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Mrs. Ngan</dc:creator>
  <cp:lastModifiedBy>Thu Ngân Hoàng</cp:lastModifiedBy>
  <cp:revision>59</cp:revision>
  <dcterms:created xsi:type="dcterms:W3CDTF">2024-07-06T02:35:00Z</dcterms:created>
  <dcterms:modified xsi:type="dcterms:W3CDTF">2024-07-31T11:12:08Z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121F5866F202428398989788E9F9F4ED_11</vt:lpwstr>
  </property>
  <property fmtid="{D5CDD505-2E9C-101B-9397-08002B2CF9AE}" pid="3" name="KSOProductBuildVer">
    <vt:lpwstr>1033-12.2.0.17119</vt:lpwstr>
  </property>
</Properties>
</file>