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6" r:id="rId4"/>
    <p:sldId id="258" r:id="rId5"/>
    <p:sldId id="259" r:id="rId6"/>
    <p:sldId id="260" r:id="rId7"/>
    <p:sldId id="261" r:id="rId8"/>
    <p:sldId id="262" r:id="rId9"/>
    <p:sldId id="263" r:id="rId10"/>
    <p:sldId id="264" r:id="rId11"/>
    <p:sldId id="265" r:id="rId12"/>
    <p:sldId id="266" r:id="rId13"/>
    <p:sldId id="268" r:id="rId14"/>
    <p:sldId id="267" r:id="rId15"/>
    <p:sldId id="269" r:id="rId16"/>
    <p:sldId id="270" r:id="rId17"/>
    <p:sldId id="271" r:id="rId18"/>
    <p:sldId id="272" r:id="rId19"/>
    <p:sldId id="273" r:id="rId20"/>
    <p:sldId id="276" r:id="rId21"/>
    <p:sldId id="274" r:id="rId22"/>
    <p:sldId id="27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206CD5-7E17-4D4B-9A24-6431AF65C1E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939D8-2E92-4E2E-A514-448E338471EE}"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E5206CD5-7E17-4D4B-9A24-6431AF65C1E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939D8-2E92-4E2E-A514-448E338471EE}"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E5206CD5-7E17-4D4B-9A24-6431AF65C1E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939D8-2E92-4E2E-A514-448E338471EE}"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E5206CD5-7E17-4D4B-9A24-6431AF65C1E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939D8-2E92-4E2E-A514-448E338471EE}"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5206CD5-7E17-4D4B-9A24-6431AF65C1E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939D8-2E92-4E2E-A514-448E338471EE}"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E5206CD5-7E17-4D4B-9A24-6431AF65C1E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F939D8-2E92-4E2E-A514-448E338471EE}"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E5206CD5-7E17-4D4B-9A24-6431AF65C1E5}"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F939D8-2E92-4E2E-A514-448E338471EE}"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206CD5-7E17-4D4B-9A24-6431AF65C1E5}"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F939D8-2E92-4E2E-A514-448E338471EE}"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206CD5-7E17-4D4B-9A24-6431AF65C1E5}"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F939D8-2E92-4E2E-A514-448E338471EE}"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5206CD5-7E17-4D4B-9A24-6431AF65C1E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F939D8-2E92-4E2E-A514-448E338471EE}"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5206CD5-7E17-4D4B-9A24-6431AF65C1E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F939D8-2E92-4E2E-A514-448E338471EE}"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206CD5-7E17-4D4B-9A24-6431AF65C1E5}"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F939D8-2E92-4E2E-A514-448E338471EE}"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17452" y="506438"/>
            <a:ext cx="9950548" cy="2658794"/>
          </a:xfrm>
        </p:spPr>
        <p:txBody>
          <a:bodyPr>
            <a:normAutofit/>
          </a:bodyPr>
          <a:lstStyle/>
          <a:p>
            <a:r>
              <a:rPr lang="en-US" sz="4000" b="1" dirty="0" smtClean="0">
                <a:solidFill>
                  <a:srgbClr val="0070C0"/>
                </a:solidFill>
                <a:latin typeface="Times New Roman" panose="02020603050405020304" pitchFamily="18" charset="0"/>
                <a:cs typeface="Times New Roman" panose="02020603050405020304" pitchFamily="18" charset="0"/>
              </a:rPr>
              <a:t>CHÀO MỪNG QUÝ THẦY CÔ GIÁO VÀ CÁC EM HỌC SINH LỚP 12 ĐẾN VỚI TIẾT HỌC HÔM NAY</a:t>
            </a:r>
            <a:endParaRPr lang="en-US" sz="4000" b="1"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7114" y="450166"/>
            <a:ext cx="10156874" cy="6063176"/>
          </a:xfrm>
        </p:spPr>
        <p:txBody>
          <a:bodyPr>
            <a:normAutofit lnSpcReduction="10000"/>
          </a:bodyPr>
          <a:lstStyle/>
          <a:p>
            <a:r>
              <a:rPr lang="en-US" sz="3200" b="1" dirty="0">
                <a:solidFill>
                  <a:srgbClr val="0070C0"/>
                </a:solidFill>
                <a:latin typeface="Times New Roman" panose="02020603050405020304" pitchFamily="18" charset="0"/>
                <a:cs typeface="Times New Roman" panose="02020603050405020304" pitchFamily="18" charset="0"/>
              </a:rPr>
              <a:t>HOẠT ĐỘNG 2: HÌNH THÀNH KIẾN </a:t>
            </a:r>
            <a:r>
              <a:rPr lang="en-US" sz="3200" b="1" dirty="0" smtClean="0">
                <a:solidFill>
                  <a:srgbClr val="0070C0"/>
                </a:solidFill>
                <a:latin typeface="Times New Roman" panose="02020603050405020304" pitchFamily="18" charset="0"/>
                <a:cs typeface="Times New Roman" panose="02020603050405020304" pitchFamily="18" charset="0"/>
              </a:rPr>
              <a:t>THỨC</a:t>
            </a:r>
            <a:endParaRPr lang="en-US" sz="3200" b="1" dirty="0" smtClean="0">
              <a:solidFill>
                <a:srgbClr val="0070C0"/>
              </a:solidFill>
              <a:latin typeface="Times New Roman" panose="02020603050405020304" pitchFamily="18" charset="0"/>
              <a:cs typeface="Times New Roman" panose="02020603050405020304" pitchFamily="18" charset="0"/>
            </a:endParaRPr>
          </a:p>
          <a:p>
            <a:r>
              <a:rPr lang="pt-BR" sz="3500" b="1" dirty="0">
                <a:latin typeface="Times New Roman" panose="02020603050405020304" pitchFamily="18" charset="0"/>
                <a:cs typeface="Times New Roman" panose="02020603050405020304" pitchFamily="18" charset="0"/>
              </a:rPr>
              <a:t>Nội dung 1</a:t>
            </a:r>
            <a:r>
              <a:rPr lang="de-DE" sz="3500" b="1" dirty="0">
                <a:latin typeface="Times New Roman" panose="02020603050405020304" pitchFamily="18" charset="0"/>
                <a:cs typeface="Times New Roman" panose="02020603050405020304" pitchFamily="18" charset="0"/>
              </a:rPr>
              <a:t>. </a:t>
            </a:r>
            <a:r>
              <a:rPr lang="en-US" sz="3500" b="1" dirty="0">
                <a:latin typeface="Times New Roman" panose="02020603050405020304" pitchFamily="18" charset="0"/>
                <a:cs typeface="Times New Roman" panose="02020603050405020304" pitchFamily="18" charset="0"/>
              </a:rPr>
              <a:t>TÌM HIỂU TRI THỨC NGỮ </a:t>
            </a:r>
            <a:r>
              <a:rPr lang="en-US" sz="3500" b="1" dirty="0" smtClean="0">
                <a:latin typeface="Times New Roman" panose="02020603050405020304" pitchFamily="18" charset="0"/>
                <a:cs typeface="Times New Roman" panose="02020603050405020304" pitchFamily="18" charset="0"/>
              </a:rPr>
              <a:t>VĂN</a:t>
            </a:r>
            <a:endParaRPr lang="en-US" sz="3500" dirty="0">
              <a:solidFill>
                <a:srgbClr val="0070C0"/>
              </a:solidFill>
              <a:latin typeface="Times New Roman" panose="02020603050405020304" pitchFamily="18" charset="0"/>
              <a:cs typeface="Times New Roman" panose="02020603050405020304" pitchFamily="18" charset="0"/>
            </a:endParaRPr>
          </a:p>
          <a:p>
            <a:pPr algn="just"/>
            <a:r>
              <a:rPr lang="en-US" sz="3500" b="1" dirty="0" err="1">
                <a:latin typeface="Times New Roman" panose="02020603050405020304" pitchFamily="18" charset="0"/>
                <a:cs typeface="Times New Roman" panose="02020603050405020304" pitchFamily="18" charset="0"/>
              </a:rPr>
              <a:t>Gv</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giao</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cho</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học</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sinh</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thảo</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luận</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theo</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từng</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bàn</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tìm</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hiểu</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những</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thông</a:t>
            </a:r>
            <a:r>
              <a:rPr lang="en-US" sz="3500" b="1" dirty="0">
                <a:latin typeface="Times New Roman" panose="02020603050405020304" pitchFamily="18" charset="0"/>
                <a:cs typeface="Times New Roman" panose="02020603050405020304" pitchFamily="18" charset="0"/>
              </a:rPr>
              <a:t> tin </a:t>
            </a:r>
            <a:r>
              <a:rPr lang="en-US" sz="3500" b="1" dirty="0" err="1">
                <a:latin typeface="Times New Roman" panose="02020603050405020304" pitchFamily="18" charset="0"/>
                <a:cs typeface="Times New Roman" panose="02020603050405020304" pitchFamily="18" charset="0"/>
              </a:rPr>
              <a:t>liên</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quan</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đến</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tác</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giả</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tác</a:t>
            </a:r>
            <a:r>
              <a:rPr lang="en-US" sz="3500" b="1" dirty="0">
                <a:latin typeface="Times New Roman" panose="02020603050405020304" pitchFamily="18" charset="0"/>
                <a:cs typeface="Times New Roman" panose="02020603050405020304" pitchFamily="18" charset="0"/>
              </a:rPr>
              <a:t> </a:t>
            </a:r>
            <a:r>
              <a:rPr lang="en-US" sz="3500" b="1" dirty="0" err="1" smtClean="0">
                <a:latin typeface="Times New Roman" panose="02020603050405020304" pitchFamily="18" charset="0"/>
                <a:cs typeface="Times New Roman" panose="02020603050405020304" pitchFamily="18" charset="0"/>
              </a:rPr>
              <a:t>phẩm</a:t>
            </a:r>
            <a:r>
              <a:rPr lang="en-US" sz="3500" b="1" dirty="0" smtClean="0">
                <a:latin typeface="Times New Roman" panose="02020603050405020304" pitchFamily="18" charset="0"/>
                <a:cs typeface="Times New Roman" panose="02020603050405020304" pitchFamily="18" charset="0"/>
              </a:rPr>
              <a:t>.</a:t>
            </a:r>
            <a:endParaRPr lang="en-US" sz="3500" dirty="0" smtClean="0">
              <a:latin typeface="Times New Roman" panose="02020603050405020304" pitchFamily="18" charset="0"/>
              <a:cs typeface="Times New Roman" panose="02020603050405020304" pitchFamily="18" charset="0"/>
            </a:endParaRPr>
          </a:p>
          <a:p>
            <a:pPr algn="just"/>
            <a:r>
              <a:rPr lang="en-US" sz="3500" b="1" dirty="0" smtClean="0">
                <a:latin typeface="Times New Roman" panose="02020603050405020304" pitchFamily="18" charset="0"/>
                <a:cs typeface="Times New Roman" panose="02020603050405020304" pitchFamily="18" charset="0"/>
              </a:rPr>
              <a:t>1</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Tác</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phẩm</a:t>
            </a:r>
            <a:endParaRPr lang="en-US" sz="3500" dirty="0">
              <a:latin typeface="Times New Roman" panose="02020603050405020304" pitchFamily="18" charset="0"/>
              <a:cs typeface="Times New Roman" panose="02020603050405020304" pitchFamily="18" charset="0"/>
            </a:endParaRPr>
          </a:p>
          <a:p>
            <a:pPr algn="just"/>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Hình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thành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kiến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thức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về</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cảnh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trăng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sáng</a:t>
            </a:r>
            <a:r>
              <a:rPr lang="en-US" sz="3500" dirty="0">
                <a:latin typeface="Times New Roman" panose="02020603050405020304" pitchFamily="18" charset="0"/>
                <a:cs typeface="Times New Roman" panose="02020603050405020304" pitchFamily="18" charset="0"/>
              </a:rPr>
              <a:t> ở </a:t>
            </a:r>
            <a:r>
              <a:rPr lang="en-US" sz="3500" dirty="0" err="1">
                <a:latin typeface="Times New Roman" panose="02020603050405020304" pitchFamily="18" charset="0"/>
                <a:cs typeface="Times New Roman" panose="02020603050405020304" pitchFamily="18" charset="0"/>
              </a:rPr>
              <a:t>chiến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khu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Việt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Bắc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trong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những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năm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đầu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của</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cuộc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kháng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chiến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chống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Thực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dân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Pháp</a:t>
            </a:r>
            <a:r>
              <a:rPr lang="en-US" sz="3500" dirty="0" smtClean="0">
                <a:latin typeface="Times New Roman" panose="02020603050405020304" pitchFamily="18" charset="0"/>
                <a:cs typeface="Times New Roman" panose="02020603050405020304" pitchFamily="18" charset="0"/>
              </a:rPr>
              <a:t>.</a:t>
            </a:r>
            <a:r>
              <a:rPr lang="en-US" sz="3500" dirty="0">
                <a:latin typeface="Times New Roman" panose="02020603050405020304" pitchFamily="18" charset="0"/>
                <a:cs typeface="Times New Roman" panose="02020603050405020304" pitchFamily="18" charset="0"/>
              </a:rPr>
              <a:t> </a:t>
            </a:r>
            <a:endParaRPr lang="en-US" sz="3500" dirty="0">
              <a:latin typeface="Times New Roman" panose="02020603050405020304" pitchFamily="18" charset="0"/>
              <a:cs typeface="Times New Roman" panose="02020603050405020304" pitchFamily="18" charset="0"/>
            </a:endParaRPr>
          </a:p>
          <a:p>
            <a:pPr algn="just"/>
            <a:r>
              <a:rPr lang="en-US" sz="3500" b="1" dirty="0">
                <a:latin typeface="Times New Roman" panose="02020603050405020304" pitchFamily="18" charset="0"/>
                <a:cs typeface="Times New Roman" panose="02020603050405020304" pitchFamily="18" charset="0"/>
              </a:rPr>
              <a:t>2. </a:t>
            </a:r>
            <a:r>
              <a:rPr lang="en-US" sz="3500" b="1" dirty="0" err="1">
                <a:latin typeface="Times New Roman" panose="02020603050405020304" pitchFamily="18" charset="0"/>
                <a:cs typeface="Times New Roman" panose="02020603050405020304" pitchFamily="18" charset="0"/>
              </a:rPr>
              <a:t>Tác</a:t>
            </a:r>
            <a:r>
              <a:rPr lang="en-US" sz="3500" b="1" dirty="0">
                <a:latin typeface="Times New Roman" panose="02020603050405020304" pitchFamily="18" charset="0"/>
                <a:cs typeface="Times New Roman" panose="02020603050405020304" pitchFamily="18" charset="0"/>
              </a:rPr>
              <a:t> </a:t>
            </a:r>
            <a:r>
              <a:rPr lang="en-US" sz="3500" b="1" dirty="0" err="1">
                <a:latin typeface="Times New Roman" panose="02020603050405020304" pitchFamily="18" charset="0"/>
                <a:cs typeface="Times New Roman" panose="02020603050405020304" pitchFamily="18" charset="0"/>
              </a:rPr>
              <a:t>giả</a:t>
            </a:r>
            <a:endParaRPr lang="en-US" sz="3500" dirty="0">
              <a:latin typeface="Times New Roman" panose="02020603050405020304" pitchFamily="18" charset="0"/>
              <a:cs typeface="Times New Roman" panose="02020603050405020304" pitchFamily="18" charset="0"/>
            </a:endParaRPr>
          </a:p>
          <a:p>
            <a:pPr algn="just"/>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Tình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yêu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thiên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nhiên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tâm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hồn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nhạy</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cảm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lòng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yêu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nước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sâu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nặng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của</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Bác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Hồ</a:t>
            </a:r>
            <a:r>
              <a:rPr lang="en-US" sz="3500" dirty="0">
                <a:latin typeface="Times New Roman" panose="02020603050405020304" pitchFamily="18" charset="0"/>
                <a:cs typeface="Times New Roman" panose="02020603050405020304" pitchFamily="18" charset="0"/>
              </a:rPr>
              <a:t>. </a:t>
            </a:r>
            <a:endParaRPr lang="en-US" sz="3500" dirty="0">
              <a:latin typeface="Times New Roman" panose="02020603050405020304" pitchFamily="18" charset="0"/>
              <a:cs typeface="Times New Roman" panose="02020603050405020304" pitchFamily="18" charset="0"/>
            </a:endParaRPr>
          </a:p>
          <a:p>
            <a:endParaRPr lang="en-US" sz="3200"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7114" y="337625"/>
            <a:ext cx="10142806" cy="5992837"/>
          </a:xfrm>
        </p:spPr>
        <p:txBody>
          <a:bodyPr>
            <a:normAutofit fontScale="92500" lnSpcReduction="20000"/>
          </a:bodyPr>
          <a:lstStyle/>
          <a:p>
            <a:r>
              <a:rPr lang="pt-BR" sz="3200" b="1" dirty="0">
                <a:latin typeface="Times New Roman" panose="02020603050405020304" pitchFamily="18" charset="0"/>
                <a:cs typeface="Times New Roman" panose="02020603050405020304" pitchFamily="18" charset="0"/>
              </a:rPr>
              <a:t>Nội dung 2: </a:t>
            </a:r>
            <a:r>
              <a:rPr lang="en-US" sz="3200" b="1" dirty="0">
                <a:latin typeface="Times New Roman" panose="02020603050405020304" pitchFamily="18" charset="0"/>
                <a:cs typeface="Times New Roman" panose="02020603050405020304" pitchFamily="18" charset="0"/>
              </a:rPr>
              <a:t>ĐỌC VĂN BẢN 2</a:t>
            </a:r>
            <a:endParaRPr lang="en-US" sz="3200" dirty="0">
              <a:latin typeface="Times New Roman" panose="02020603050405020304" pitchFamily="18" charset="0"/>
              <a:cs typeface="Times New Roman" panose="02020603050405020304" pitchFamily="18" charset="0"/>
            </a:endParaRPr>
          </a:p>
          <a:p>
            <a:pPr algn="just">
              <a:lnSpc>
                <a:spcPct val="107000"/>
              </a:lnSpc>
              <a:spcAft>
                <a:spcPts val="800"/>
              </a:spcAft>
            </a:pP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I.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Tìm</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hiểu</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chung</a:t>
            </a:r>
            <a:endParaRPr lang="en-US" sz="3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1.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giả</a:t>
            </a:r>
            <a:endParaRPr lang="en-US" sz="3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Hồ</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Chí</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Minh (1890-1969),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quê</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tại</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xã</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Kim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Liên</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huyện</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Nam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Đàn</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tỉnh</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Nghệ</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An</a:t>
            </a:r>
            <a:endParaRPr lang="en-US" sz="3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Người</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là</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lãnh</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tụ</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vĩ</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đại</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của</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dân</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tộc</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và</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cách</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mạng</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Việt</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Nam,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người</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đã</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lãnh</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đạo</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nhân</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dân</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ta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đấu</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tranh</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và</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giành</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độc</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lập</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dân</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tộc</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thống</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nhất</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Tổ</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quốc</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và</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xây</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dụng</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chủ</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nghĩa</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xã</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hội</a:t>
            </a:r>
            <a:endParaRPr lang="en-US" sz="3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Hồ</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Chí</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Minh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là</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một</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nhà</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thơ</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lớn</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của</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dân</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tộc</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và</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là</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Danh</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nhân</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văn</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hóa</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thế</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giới</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a:t>
            </a:r>
            <a:endParaRPr lang="en-US" sz="3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115" y="337625"/>
            <a:ext cx="10706686" cy="5839338"/>
          </a:xfrm>
        </p:spPr>
        <p:txBody>
          <a:bodyPr/>
          <a:lstStyle/>
          <a:p>
            <a:pPr marL="0" lvl="0" indent="0" algn="just">
              <a:lnSpc>
                <a:spcPct val="107000"/>
              </a:lnSpc>
              <a:spcAft>
                <a:spcPts val="800"/>
              </a:spcAft>
              <a:buNone/>
            </a:pP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Sự</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nghiệp</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sáng</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tác</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Hồ</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Chí</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Minh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sáng</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tác</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nhiều</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thể</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loại</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để</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lại</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một</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khối</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lượng</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tác</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phẩm</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lớn</a:t>
            </a:r>
            <a:endPar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Văn</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chính</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luận</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Bản</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án</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chế</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độ</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thực</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dân</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Pháp</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Tuyên</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ngôn</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độc</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lập</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Lời</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kêu</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gọi</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toàn</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quốc</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kháng</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chiến</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endPar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Truyện</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kí</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Vi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hành</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Những</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trò</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lố</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hay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là</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Va-ren</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và</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Phan</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Bội</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Châu</a:t>
            </a:r>
            <a:endPar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Thơ</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Nhật</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kí</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tù</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Thơ</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Hồ</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Chí</a:t>
            </a:r>
            <a:r>
              <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Minh…</a:t>
            </a:r>
            <a:endParaRPr lang="en-US"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8640" y="365760"/>
            <a:ext cx="10339754" cy="6119446"/>
          </a:xfrm>
        </p:spPr>
        <p:txBody>
          <a:bodyPr/>
          <a:lstStyle/>
          <a:p>
            <a:pPr algn="just"/>
            <a:r>
              <a:rPr lang="en-US" sz="3200" b="1" dirty="0">
                <a:latin typeface="Times New Roman" panose="02020603050405020304" pitchFamily="18" charset="0"/>
                <a:cs typeface="Times New Roman" panose="02020603050405020304" pitchFamily="18" charset="0"/>
              </a:rPr>
              <a:t>2. </a:t>
            </a:r>
            <a:r>
              <a:rPr lang="en-US" sz="3200" b="1" dirty="0" err="1">
                <a:latin typeface="Times New Roman" panose="02020603050405020304" pitchFamily="18" charset="0"/>
                <a:cs typeface="Times New Roman" panose="02020603050405020304" pitchFamily="18" charset="0"/>
              </a:rPr>
              <a:t>Văn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bản</a:t>
            </a:r>
            <a:r>
              <a:rPr lang="en-US" sz="3200" b="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algn="just"/>
            <a:r>
              <a:rPr lang="en-US" sz="3200" b="1" dirty="0" err="1">
                <a:latin typeface="Times New Roman" panose="02020603050405020304" pitchFamily="18" charset="0"/>
                <a:cs typeface="Times New Roman" panose="02020603050405020304" pitchFamily="18" charset="0"/>
              </a:rPr>
              <a:t>Hoàn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cảnh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ra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Rằm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tháng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giêng</a:t>
            </a:r>
            <a:endParaRPr lang="en-US" sz="3200" dirty="0">
              <a:latin typeface="Times New Roman" panose="02020603050405020304" pitchFamily="18" charset="0"/>
              <a:cs typeface="Times New Roman" panose="02020603050405020304" pitchFamily="18" charset="0"/>
            </a:endParaRPr>
          </a:p>
          <a:p>
            <a:pPr algn="just"/>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Việt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Bắc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1948 -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cuộc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lược</a:t>
            </a:r>
            <a:r>
              <a:rPr lang="en-US"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algn="just"/>
            <a:r>
              <a:rPr lang="en-US" sz="3200" b="1" dirty="0" err="1">
                <a:latin typeface="Times New Roman" panose="02020603050405020304" pitchFamily="18" charset="0"/>
                <a:cs typeface="Times New Roman" panose="02020603050405020304" pitchFamily="18" charset="0"/>
              </a:rPr>
              <a:t>Phương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thức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đạt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Rằm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tháng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giêng</a:t>
            </a:r>
            <a:endParaRPr lang="en-US" sz="3200" dirty="0">
              <a:latin typeface="Times New Roman" panose="02020603050405020304" pitchFamily="18" charset="0"/>
              <a:cs typeface="Times New Roman" panose="02020603050405020304" pitchFamily="18" charset="0"/>
            </a:endParaRPr>
          </a:p>
          <a:p>
            <a:pPr algn="just"/>
            <a:r>
              <a:rPr lang="en-US" sz="3200" dirty="0" err="1">
                <a:latin typeface="Times New Roman" panose="02020603050405020304" pitchFamily="18" charset="0"/>
                <a:cs typeface="Times New Roman" panose="02020603050405020304" pitchFamily="18" charset="0"/>
              </a:rPr>
              <a:t>Tự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hợp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miêu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biểu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endParaRPr lang="en-US" sz="32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9317" y="407963"/>
            <a:ext cx="10142806" cy="5978769"/>
          </a:xfrm>
        </p:spPr>
        <p:txBody>
          <a:bodyPr/>
          <a:lstStyle/>
          <a:p>
            <a:pPr algn="just">
              <a:lnSpc>
                <a:spcPct val="107000"/>
              </a:lnSpc>
              <a:spcAft>
                <a:spcPts val="800"/>
              </a:spcAft>
              <a:tabLst>
                <a:tab pos="177800" algn="l"/>
              </a:tabLst>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II.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Khám</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phá</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bản</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US" sz="3200" b="1" dirty="0" smtClean="0">
                <a:effectLst/>
                <a:latin typeface="Times New Roman" panose="02020603050405020304" pitchFamily="18" charset="0"/>
                <a:ea typeface="Arial" panose="020B0604020202020204" pitchFamily="34" charset="0"/>
                <a:cs typeface="Times New Roman" panose="02020603050405020304" pitchFamily="18" charset="0"/>
              </a:rPr>
              <a:t>1. </a:t>
            </a:r>
            <a:r>
              <a:rPr lang="en-US" sz="3200" b="1" dirty="0" err="1" smtClean="0">
                <a:effectLst/>
                <a:latin typeface="Times New Roman" panose="02020603050405020304" pitchFamily="18" charset="0"/>
                <a:ea typeface="Arial" panose="020B0604020202020204" pitchFamily="34" charset="0"/>
                <a:cs typeface="Times New Roman" panose="02020603050405020304" pitchFamily="18" charset="0"/>
              </a:rPr>
              <a:t>Xác</a:t>
            </a:r>
            <a:r>
              <a:rPr lang="en-US" sz="3200" b="1"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b="1" dirty="0" err="1" smtClean="0">
                <a:effectLst/>
                <a:latin typeface="Times New Roman" panose="02020603050405020304" pitchFamily="18" charset="0"/>
                <a:ea typeface="Arial" panose="020B0604020202020204" pitchFamily="34" charset="0"/>
                <a:cs typeface="Times New Roman" panose="02020603050405020304" pitchFamily="18" charset="0"/>
              </a:rPr>
              <a:t>định</a:t>
            </a:r>
            <a:r>
              <a:rPr lang="en-US" sz="3200" b="1"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b="1" dirty="0" err="1" smtClean="0">
                <a:effectLst/>
                <a:latin typeface="Times New Roman" panose="02020603050405020304" pitchFamily="18" charset="0"/>
                <a:ea typeface="Arial" panose="020B0604020202020204" pitchFamily="34" charset="0"/>
                <a:cs typeface="Times New Roman" panose="02020603050405020304" pitchFamily="18" charset="0"/>
              </a:rPr>
              <a:t>bố</a:t>
            </a:r>
            <a:r>
              <a:rPr lang="en-US" sz="3200" b="1"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b="1" dirty="0" err="1" smtClean="0">
                <a:effectLst/>
                <a:latin typeface="Times New Roman" panose="02020603050405020304" pitchFamily="18" charset="0"/>
                <a:ea typeface="Arial" panose="020B0604020202020204" pitchFamily="34" charset="0"/>
                <a:cs typeface="Times New Roman" panose="02020603050405020304" pitchFamily="18" charset="0"/>
              </a:rPr>
              <a:t>cục</a:t>
            </a:r>
            <a:r>
              <a:rPr lang="en-US" sz="3200" b="1"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b="1" dirty="0" err="1" smtClean="0">
                <a:effectLst/>
                <a:latin typeface="Times New Roman" panose="02020603050405020304" pitchFamily="18" charset="0"/>
                <a:ea typeface="Arial" panose="020B0604020202020204" pitchFamily="34" charset="0"/>
                <a:cs typeface="Times New Roman" panose="02020603050405020304" pitchFamily="18" charset="0"/>
              </a:rPr>
              <a:t>của</a:t>
            </a:r>
            <a:r>
              <a:rPr lang="en-US" sz="3200" b="1"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b="1" dirty="0" err="1" smtClean="0">
                <a:effectLst/>
                <a:latin typeface="Times New Roman" panose="02020603050405020304" pitchFamily="18" charset="0"/>
                <a:ea typeface="Arial" panose="020B0604020202020204" pitchFamily="34" charset="0"/>
                <a:cs typeface="Times New Roman" panose="02020603050405020304" pitchFamily="18" charset="0"/>
              </a:rPr>
              <a:t>bài</a:t>
            </a:r>
            <a:r>
              <a:rPr lang="en-US" sz="3200" b="1"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b="1" dirty="0" err="1" smtClean="0">
                <a:effectLst/>
                <a:latin typeface="Times New Roman" panose="02020603050405020304" pitchFamily="18" charset="0"/>
                <a:ea typeface="Arial" panose="020B0604020202020204" pitchFamily="34" charset="0"/>
                <a:cs typeface="Times New Roman" panose="02020603050405020304" pitchFamily="18" charset="0"/>
              </a:rPr>
              <a:t>thơ</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- 2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câu</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đầu</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Khung</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cảnh</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đêm</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rằm</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tháng</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Giêng</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- 2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câu</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sau</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Tâm</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hồn</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của</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nhà</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thơ</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Hồ</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Chí</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Minh.</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708" y="337625"/>
            <a:ext cx="10791092" cy="5839338"/>
          </a:xfrm>
        </p:spPr>
        <p:txBody>
          <a:bodyPr>
            <a:normAutofit/>
          </a:bodyPr>
          <a:lstStyle/>
          <a:p>
            <a:pPr marL="0" indent="0" algn="just" fontAlgn="base">
              <a:lnSpc>
                <a:spcPct val="107000"/>
              </a:lnSpc>
              <a:spcAft>
                <a:spcPts val="800"/>
              </a:spcAft>
              <a:buNone/>
            </a:pPr>
            <a:r>
              <a:rPr lang="en-US" b="1" dirty="0" smtClean="0">
                <a:effectLst/>
                <a:latin typeface="Times New Roman" panose="02020603050405020304" pitchFamily="18" charset="0"/>
                <a:ea typeface="Arial" panose="020B0604020202020204" pitchFamily="34" charset="0"/>
                <a:cs typeface="Times New Roman" panose="02020603050405020304" pitchFamily="18" charset="0"/>
              </a:rPr>
              <a:t>2. Cho biết trong hai dòng thơ đầu: </a:t>
            </a:r>
            <a:endParaRPr lang="en-US"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fontAlgn="base">
              <a:lnSpc>
                <a:spcPct val="107000"/>
              </a:lnSpc>
              <a:spcAft>
                <a:spcPts val="800"/>
              </a:spcAft>
              <a:buNone/>
            </a:pP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a.-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Cảnh</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đêm</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khuya</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được</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miêu</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tả</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với</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những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nét</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đặc</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trưng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en-US"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fontAlgn="base">
              <a:lnSpc>
                <a:spcPct val="107000"/>
              </a:lnSpc>
              <a:spcAft>
                <a:spcPts val="800"/>
              </a:spcAft>
              <a:buNone/>
            </a:pP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Trăng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đúng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lúc</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tròn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đầy</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nguyệt</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chính</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viên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en-US"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fontAlgn="base">
              <a:lnSpc>
                <a:spcPct val="107000"/>
              </a:lnSpc>
              <a:spcAft>
                <a:spcPts val="800"/>
              </a:spcAft>
              <a:buNone/>
            </a:pP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Sông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xuân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nước</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tiếp</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liền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với</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sức</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xuân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của</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bầu</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trời</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xuân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giang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xuân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thủy</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tiếp</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xuân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thiên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en-US"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fontAlgn="base">
              <a:lnSpc>
                <a:spcPct val="107000"/>
              </a:lnSpc>
              <a:spcAft>
                <a:spcPts val="800"/>
              </a:spcAft>
              <a:buNone/>
            </a:pP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Hình</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ảnh</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ánh</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trăng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rọi</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sáng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trên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không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gian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bao</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la,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tràn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ngập</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sức</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sống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en-US"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fontAlgn="base">
              <a:lnSpc>
                <a:spcPct val="107000"/>
              </a:lnSpc>
              <a:spcAft>
                <a:spcPts val="800"/>
              </a:spcAft>
              <a:buNone/>
            </a:pP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b.</a:t>
            </a:r>
            <a:r>
              <a:rPr lang="en-US" dirty="0">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Từ</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ngữ</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hình</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ảnh</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vần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nhịp</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trong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nguyên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tác</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có</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tác</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dụng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thi</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vị</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hóa</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nét</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đẹp</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của</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đêm</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trăng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rằm</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tháng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giêng</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đẹp</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tròn</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dirty="0" err="1" smtClean="0">
                <a:effectLst/>
                <a:latin typeface="Times New Roman" panose="02020603050405020304" pitchFamily="18" charset="0"/>
                <a:ea typeface="Arial" panose="020B0604020202020204" pitchFamily="34" charset="0"/>
                <a:cs typeface="Times New Roman" panose="02020603050405020304" pitchFamily="18" charset="0"/>
              </a:rPr>
              <a:t>đầy</a:t>
            </a:r>
            <a:r>
              <a:rPr lang="en-US"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en-US"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2031" y="379828"/>
            <a:ext cx="11099409" cy="6063175"/>
          </a:xfrm>
        </p:spPr>
        <p:txBody>
          <a:bodyPr>
            <a:normAutofit/>
          </a:bodyPr>
          <a:lstStyle/>
          <a:p>
            <a:pPr marL="0" indent="0" fontAlgn="base">
              <a:buNone/>
            </a:pPr>
            <a:r>
              <a:rPr lang="en-US" sz="3200" dirty="0">
                <a:latin typeface="Times New Roman" panose="02020603050405020304" pitchFamily="18" charset="0"/>
                <a:cs typeface="Times New Roman" panose="02020603050405020304" pitchFamily="18" charset="0"/>
              </a:rPr>
              <a:t>3. So với hai dòng thơ đầu, bức tranh đêm nguyên tiêu ở hai dòng thơ cuối có gì khác biệt? Theo bạn dòng thơ thứ ba “Yên ba thâm xứ đàm quân sự” có vai trò gì trong việc tạo ra sự khác biệt đó?</a:t>
            </a:r>
            <a:endParaRPr lang="en-US" sz="3200" dirty="0">
              <a:latin typeface="Times New Roman" panose="02020603050405020304" pitchFamily="18" charset="0"/>
              <a:cs typeface="Times New Roman" panose="02020603050405020304" pitchFamily="18" charset="0"/>
            </a:endParaRPr>
          </a:p>
          <a:p>
            <a:pPr marL="0" indent="0" fontAlgn="base">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fontAlgn="base">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đang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sóng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nghiêm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túc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đại</a:t>
            </a:r>
            <a:r>
              <a:rPr lang="en-US"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fontAlgn="base">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Đây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khung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cuộc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Pháp</a:t>
            </a:r>
            <a:endParaRPr lang="en-US" sz="3200" dirty="0">
              <a:latin typeface="Times New Roman" panose="02020603050405020304" pitchFamily="18" charset="0"/>
              <a:cs typeface="Times New Roman" panose="02020603050405020304" pitchFamily="18" charset="0"/>
            </a:endParaRPr>
          </a:p>
          <a:p>
            <a:pPr marL="0" indent="0" fontAlgn="base">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nguyệt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thuyền</a:t>
            </a:r>
            <a:r>
              <a:rPr lang="en-US"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fontAlgn="base">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trăng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xuống</a:t>
            </a:r>
            <a:r>
              <a:rPr lang="en-US" sz="3200" dirty="0">
                <a:latin typeface="Times New Roman" panose="02020603050405020304" pitchFamily="18" charset="0"/>
                <a:cs typeface="Times New Roman" panose="02020603050405020304" pitchFamily="18" charset="0"/>
              </a:rPr>
              <a:t> con </a:t>
            </a:r>
            <a:r>
              <a:rPr lang="en-US" sz="3200" dirty="0" err="1">
                <a:latin typeface="Times New Roman" panose="02020603050405020304" pitchFamily="18" charset="0"/>
                <a:cs typeface="Times New Roman" panose="02020603050405020304" pitchFamily="18" charset="0"/>
              </a:rPr>
              <a:t>thuyền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đẹp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lãng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mạn</a:t>
            </a:r>
            <a:r>
              <a:rPr lang="en-US"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95422" y="239151"/>
            <a:ext cx="11058378" cy="5937812"/>
          </a:xfrm>
        </p:spPr>
        <p:txBody>
          <a:bodyPr/>
          <a:lstStyle/>
          <a:p>
            <a:pPr marL="0" indent="0" fontAlgn="base">
              <a:buNone/>
            </a:pPr>
            <a:r>
              <a:rPr lang="en-US" sz="3200" dirty="0">
                <a:latin typeface="Times New Roman" panose="02020603050405020304" pitchFamily="18" charset="0"/>
                <a:cs typeface="Times New Roman" panose="02020603050405020304" pitchFamily="18" charset="0"/>
              </a:rPr>
              <a:t>4. Bạn cảm nhận như thế nào về hình ảnh con thuyền chở trăng ở dòng thơ cuối “Dạ bán quy lai nguyệt mãn thuyền”.</a:t>
            </a:r>
            <a:endParaRPr lang="en-US" sz="3200" dirty="0">
              <a:latin typeface="Times New Roman" panose="02020603050405020304" pitchFamily="18" charset="0"/>
              <a:cs typeface="Times New Roman" panose="02020603050405020304" pitchFamily="18" charset="0"/>
            </a:endParaRPr>
          </a:p>
          <a:p>
            <a:pPr marL="0" indent="0" fontAlgn="base">
              <a:buNone/>
            </a:pP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ảnh</a:t>
            </a:r>
            <a:r>
              <a:rPr lang="en-US" sz="3200" dirty="0">
                <a:latin typeface="Times New Roman" panose="02020603050405020304" pitchFamily="18" charset="0"/>
                <a:cs typeface="Times New Roman" panose="02020603050405020304" pitchFamily="18" charset="0"/>
              </a:rPr>
              <a:t> con </a:t>
            </a:r>
            <a:r>
              <a:rPr lang="en-US" sz="3200" dirty="0" err="1">
                <a:latin typeface="Times New Roman" panose="02020603050405020304" pitchFamily="18" charset="0"/>
                <a:cs typeface="Times New Roman" panose="02020603050405020304" pitchFamily="18" charset="0"/>
              </a:rPr>
              <a:t>thuyền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chở</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trăng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cuối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lãng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tế</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Thuyền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trở</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đêm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đầy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trăng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hồn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đấu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cuộc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trăng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xuống</a:t>
            </a:r>
            <a:r>
              <a:rPr lang="en-US" sz="3200" dirty="0">
                <a:latin typeface="Times New Roman" panose="02020603050405020304" pitchFamily="18" charset="0"/>
                <a:cs typeface="Times New Roman" panose="02020603050405020304" pitchFamily="18" charset="0"/>
              </a:rPr>
              <a:t> con </a:t>
            </a:r>
            <a:r>
              <a:rPr lang="en-US" sz="3200" dirty="0" err="1">
                <a:latin typeface="Times New Roman" panose="02020603050405020304" pitchFamily="18" charset="0"/>
                <a:cs typeface="Times New Roman" panose="02020603050405020304" pitchFamily="18" charset="0"/>
              </a:rPr>
              <a:t>thuyền</a:t>
            </a: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tạo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khung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đẹp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bờ</a:t>
            </a:r>
            <a:r>
              <a:rPr lang="en-US" sz="3200" dirty="0">
                <a:latin typeface="Times New Roman" panose="02020603050405020304" pitchFamily="18" charset="0"/>
                <a:cs typeface="Times New Roman" panose="02020603050405020304" pitchFamily="18" charset="0"/>
              </a:rPr>
              <a:t> an </a:t>
            </a:r>
            <a:r>
              <a:rPr lang="en-US" sz="3200" dirty="0" err="1">
                <a:latin typeface="Times New Roman" panose="02020603050405020304" pitchFamily="18" charset="0"/>
                <a:cs typeface="Times New Roman" panose="02020603050405020304" pitchFamily="18" charset="0"/>
              </a:rPr>
              <a:t>lành</a:t>
            </a:r>
            <a:r>
              <a:rPr lang="en-US"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20505" y="196948"/>
            <a:ext cx="10833295" cy="5980015"/>
          </a:xfrm>
        </p:spPr>
        <p:txBody>
          <a:bodyPr>
            <a:normAutofit/>
          </a:bodyPr>
          <a:lstStyle/>
          <a:p>
            <a:pPr marL="0" indent="0">
              <a:buNone/>
            </a:pPr>
            <a:r>
              <a:rPr lang="en-US" sz="3200" b="1" dirty="0">
                <a:latin typeface="Times New Roman" panose="02020603050405020304" pitchFamily="18" charset="0"/>
                <a:cs typeface="Times New Roman" panose="02020603050405020304" pitchFamily="18" charset="0"/>
              </a:rPr>
              <a:t>III. </a:t>
            </a:r>
            <a:r>
              <a:rPr lang="en-US" sz="3200" b="1" dirty="0" err="1">
                <a:latin typeface="Times New Roman" panose="02020603050405020304" pitchFamily="18" charset="0"/>
                <a:cs typeface="Times New Roman" panose="02020603050405020304" pitchFamily="18" charset="0"/>
              </a:rPr>
              <a:t>Tổng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kết</a:t>
            </a:r>
            <a:endParaRPr lang="en-US" sz="3200" b="1" dirty="0" err="1">
              <a:latin typeface="Times New Roman" panose="02020603050405020304" pitchFamily="18" charset="0"/>
              <a:cs typeface="Times New Roman" panose="02020603050405020304" pitchFamily="18" charset="0"/>
            </a:endParaRPr>
          </a:p>
          <a:p>
            <a:pPr marL="0" indent="0">
              <a:buNone/>
            </a:pPr>
            <a:r>
              <a:rPr lang="en-US" sz="3200" b="1" dirty="0" err="1">
                <a:latin typeface="Times New Roman" panose="02020603050405020304" pitchFamily="18" charset="0"/>
                <a:cs typeface="Times New Roman" panose="02020603050405020304" pitchFamily="18" charset="0"/>
              </a:rPr>
              <a:t>Câu 5: Nêu cảm nhận của bạn về tâm hồn, phong thái của nhà thơ Hồ Chí Minh qua bài thơ.</a:t>
            </a:r>
            <a:endParaRPr lang="en-US" sz="3200" dirty="0">
              <a:latin typeface="Times New Roman" panose="02020603050405020304" pitchFamily="18" charset="0"/>
              <a:cs typeface="Times New Roman" panose="02020603050405020304" pitchFamily="18" charset="0"/>
            </a:endParaRPr>
          </a:p>
          <a:p>
            <a:pPr marL="0" indent="0" eaLnBrk="0" fontAlgn="base" hangingPunct="0">
              <a:buNone/>
            </a:pPr>
            <a:r>
              <a:rPr lang="nl-NL" sz="3200" dirty="0" smtClean="0">
                <a:latin typeface="Times New Roman" panose="02020603050405020304" pitchFamily="18" charset="0"/>
                <a:cs typeface="Times New Roman" panose="02020603050405020304" pitchFamily="18" charset="0"/>
              </a:rPr>
              <a:t>- Tâm </a:t>
            </a:r>
            <a:r>
              <a:rPr lang="nl-NL" sz="3200" dirty="0">
                <a:latin typeface="Times New Roman" panose="02020603050405020304" pitchFamily="18" charset="0"/>
                <a:cs typeface="Times New Roman" panose="02020603050405020304" pitchFamily="18" charset="0"/>
              </a:rPr>
              <a:t>hồn thanh tịnh và tinh tế</a:t>
            </a:r>
            <a:endParaRPr lang="en-US" sz="3200" dirty="0">
              <a:latin typeface="Times New Roman" panose="02020603050405020304" pitchFamily="18" charset="0"/>
              <a:cs typeface="Times New Roman" panose="02020603050405020304" pitchFamily="18" charset="0"/>
            </a:endParaRPr>
          </a:p>
          <a:p>
            <a:pPr marL="0" indent="0" eaLnBrk="0" fontAlgn="base" hangingPunct="0">
              <a:buNone/>
            </a:pPr>
            <a:r>
              <a:rPr lang="nl-NL" sz="3200" dirty="0">
                <a:latin typeface="Times New Roman" panose="02020603050405020304" pitchFamily="18" charset="0"/>
                <a:cs typeface="Times New Roman" panose="02020603050405020304" pitchFamily="18" charset="0"/>
              </a:rPr>
              <a:t>- Bài thơ được viết theo thể thơ tứ tuyệt, mang dư vị và phong cách, thần thái của thơ Đường.</a:t>
            </a:r>
            <a:endParaRPr lang="en-US" sz="3200" dirty="0">
              <a:latin typeface="Times New Roman" panose="02020603050405020304" pitchFamily="18" charset="0"/>
              <a:cs typeface="Times New Roman" panose="02020603050405020304" pitchFamily="18" charset="0"/>
            </a:endParaRPr>
          </a:p>
          <a:p>
            <a:pPr marL="0" indent="0" eaLnBrk="0" fontAlgn="base" hangingPunct="0">
              <a:buNone/>
            </a:pPr>
            <a:r>
              <a:rPr lang="nl-NL" sz="3200" dirty="0">
                <a:latin typeface="Times New Roman" panose="02020603050405020304" pitchFamily="18" charset="0"/>
                <a:cs typeface="Times New Roman" panose="02020603050405020304" pitchFamily="18" charset="0"/>
              </a:rPr>
              <a:t>- Hình ảnh ánh trăng, dòng sông, con thuyền được sử dụng một cách nhẹ nhàng.</a:t>
            </a:r>
            <a:endParaRPr lang="en-US" sz="3200" dirty="0">
              <a:latin typeface="Times New Roman" panose="02020603050405020304" pitchFamily="18" charset="0"/>
              <a:cs typeface="Times New Roman" panose="02020603050405020304" pitchFamily="18" charset="0"/>
            </a:endParaRPr>
          </a:p>
          <a:p>
            <a:pPr marL="0" indent="0" algn="just" eaLnBrk="0" fontAlgn="base" hangingPunct="0">
              <a:lnSpc>
                <a:spcPct val="107000"/>
              </a:lnSpc>
              <a:spcAft>
                <a:spcPts val="800"/>
              </a:spcAft>
              <a:buNone/>
            </a:pPr>
            <a:r>
              <a:rPr lang="nl-NL" sz="3200" dirty="0">
                <a:latin typeface="Times New Roman" panose="02020603050405020304" pitchFamily="18" charset="0"/>
                <a:ea typeface="MS Mincho" panose="02020609040205080304" pitchFamily="49" charset="-128"/>
                <a:cs typeface="Times New Roman" panose="02020603050405020304" pitchFamily="18" charset="0"/>
              </a:rPr>
              <a:t>- Bài thơ có sự kết hợp giữa nét c</a:t>
            </a:r>
            <a:r>
              <a:rPr lang="en-US" altLang="nl-NL" sz="3200" dirty="0">
                <a:latin typeface="Times New Roman" panose="02020603050405020304" pitchFamily="18" charset="0"/>
                <a:ea typeface="MS Mincho" panose="02020609040205080304" pitchFamily="49" charset="-128"/>
                <a:cs typeface="Times New Roman" panose="02020603050405020304" pitchFamily="18" charset="0"/>
              </a:rPr>
              <a:t>ổ</a:t>
            </a:r>
            <a:r>
              <a:rPr lang="nl-NL" sz="3200" dirty="0">
                <a:latin typeface="Times New Roman" panose="02020603050405020304" pitchFamily="18" charset="0"/>
                <a:ea typeface="MS Mincho" panose="02020609040205080304" pitchFamily="49" charset="-128"/>
                <a:cs typeface="Times New Roman" panose="02020603050405020304" pitchFamily="18" charset="0"/>
              </a:rPr>
              <a:t> điển và hiện đại.</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234" y="393895"/>
            <a:ext cx="10889566" cy="5783068"/>
          </a:xfrm>
        </p:spPr>
        <p:txBody>
          <a:bodyPr/>
          <a:lstStyle/>
          <a:p>
            <a:pPr marL="0" indent="0">
              <a:lnSpc>
                <a:spcPct val="107000"/>
              </a:lnSpc>
              <a:spcAft>
                <a:spcPts val="0"/>
              </a:spcAft>
              <a:buNone/>
            </a:pP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HOẠT ĐỘNG 3: LUYỆN TẬP</a:t>
            </a:r>
            <a:endPar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Viết</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đoạn</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văn</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khoảng</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150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chữ</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cảm</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nhận</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về</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vẻ</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đẹp</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của</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bức</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tranh</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thiên</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nhiên</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và</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con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người</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Cách</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mạng</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trong</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văn</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bản</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Nguyên</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effectLst/>
                <a:latin typeface="Times New Roman" panose="02020603050405020304" pitchFamily="18" charset="0"/>
                <a:ea typeface="Arial" panose="020B0604020202020204" pitchFamily="34" charset="0"/>
                <a:cs typeface="Times New Roman" panose="02020603050405020304" pitchFamily="18" charset="0"/>
              </a:rPr>
              <a:t>tiêu</a:t>
            </a:r>
            <a:r>
              <a:rPr lang="en-US" sz="3200"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27052" y="1224598"/>
            <a:ext cx="9144000" cy="3361470"/>
          </a:xfrm>
        </p:spPr>
        <p:txBody>
          <a:bodyPr>
            <a:normAutofit/>
          </a:bodyPr>
          <a:lstStyle/>
          <a:p>
            <a:r>
              <a:rPr lang="en-US" sz="3200" b="1" dirty="0">
                <a:solidFill>
                  <a:srgbClr val="FF0000"/>
                </a:solidFill>
              </a:rPr>
              <a:t>BÀI 8</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smtClean="0">
                <a:solidFill>
                  <a:srgbClr val="FF0000"/>
                </a:solidFill>
                <a:latin typeface="Times New Roman" panose="02020603050405020304" pitchFamily="18" charset="0"/>
                <a:cs typeface="Times New Roman" panose="02020603050405020304" pitchFamily="18" charset="0"/>
              </a:rPr>
              <a:t>HAI </a:t>
            </a:r>
            <a:r>
              <a:rPr lang="en-US" sz="3200" b="1" dirty="0">
                <a:solidFill>
                  <a:srgbClr val="FF0000"/>
                </a:solidFill>
                <a:latin typeface="Times New Roman" panose="02020603050405020304" pitchFamily="18" charset="0"/>
                <a:cs typeface="Times New Roman" panose="02020603050405020304" pitchFamily="18" charset="0"/>
              </a:rPr>
              <a:t>TAY XÂY DỰNG MỘT SƠN HÀ</a:t>
            </a:r>
            <a:endParaRPr lang="en-US" sz="3200" dirty="0">
              <a:solidFill>
                <a:srgbClr val="FF0000"/>
              </a:solidFill>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(TÁC GIẢ HỒ CHÍ MINH VÀ VĂN BẢN </a:t>
            </a:r>
            <a:endParaRPr lang="en-US" sz="3200" b="1" dirty="0" smtClean="0">
              <a:latin typeface="Times New Roman" panose="02020603050405020304" pitchFamily="18" charset="0"/>
              <a:cs typeface="Times New Roman" panose="02020603050405020304" pitchFamily="18" charset="0"/>
            </a:endParaRPr>
          </a:p>
          <a:p>
            <a:r>
              <a:rPr lang="en-US" sz="3200" b="1" dirty="0" smtClean="0">
                <a:latin typeface="Times New Roman" panose="02020603050405020304" pitchFamily="18" charset="0"/>
                <a:cs typeface="Times New Roman" panose="02020603050405020304" pitchFamily="18" charset="0"/>
              </a:rPr>
              <a:t>NGHỊ </a:t>
            </a:r>
            <a:r>
              <a:rPr lang="en-US" sz="3200" b="1" dirty="0">
                <a:latin typeface="Times New Roman" panose="02020603050405020304" pitchFamily="18" charset="0"/>
                <a:cs typeface="Times New Roman" panose="02020603050405020304" pitchFamily="18" charset="0"/>
              </a:rPr>
              <a:t>LUẬN)</a:t>
            </a:r>
            <a:endParaRPr lang="en-US" sz="3200" b="1"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1519" y="351692"/>
            <a:ext cx="10185009" cy="5978770"/>
          </a:xfrm>
        </p:spPr>
        <p:txBody>
          <a:bodyPr>
            <a:normAutofit/>
          </a:bodyPr>
          <a:lstStyle/>
          <a:p>
            <a:r>
              <a:rPr lang="en-US" sz="3200" b="1" dirty="0">
                <a:solidFill>
                  <a:srgbClr val="0070C0"/>
                </a:solidFill>
                <a:latin typeface="Times New Roman" panose="02020603050405020304" pitchFamily="18" charset="0"/>
                <a:cs typeface="Times New Roman" panose="02020603050405020304" pitchFamily="18" charset="0"/>
              </a:rPr>
              <a:t>HOẠT ĐỘNG 4: VẬN DỤNG</a:t>
            </a:r>
            <a:endParaRPr lang="en-US" sz="3200" dirty="0">
              <a:solidFill>
                <a:srgbClr val="0070C0"/>
              </a:solidFill>
              <a:latin typeface="Times New Roman" panose="02020603050405020304" pitchFamily="18" charset="0"/>
              <a:cs typeface="Times New Roman" panose="02020603050405020304" pitchFamily="18" charset="0"/>
            </a:endParaRPr>
          </a:p>
          <a:p>
            <a:pPr algn="just">
              <a:lnSpc>
                <a:spcPct val="107000"/>
              </a:lnSpc>
              <a:spcAft>
                <a:spcPts val="0"/>
              </a:spcAft>
              <a:tabLst>
                <a:tab pos="180340" algn="l"/>
                <a:tab pos="314960" algn="l"/>
              </a:tabLst>
            </a:pP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Tìm</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hiểu</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số</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phẩm</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Hồ</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Chí</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Minh.</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1349" y="548639"/>
            <a:ext cx="9556652" cy="5444197"/>
          </a:xfrm>
        </p:spPr>
        <p:txBody>
          <a:bodyPr>
            <a:normAutofit/>
          </a:bodyPr>
          <a:lstStyle/>
          <a:p>
            <a:r>
              <a:rPr lang="en-US" sz="4400" b="1" dirty="0" smtClean="0">
                <a:solidFill>
                  <a:srgbClr val="0070C0"/>
                </a:solidFill>
                <a:latin typeface="Times New Roman" panose="02020603050405020304" pitchFamily="18" charset="0"/>
                <a:cs typeface="Times New Roman" panose="02020603050405020304" pitchFamily="18" charset="0"/>
              </a:rPr>
              <a:t>CHÂN THÀNH CẢM ƠN QUÝ THẦY CÔ VÀ CÁC EM HỌC SINH </a:t>
            </a:r>
            <a:endParaRPr lang="en-US" sz="4400" b="1" dirty="0" smtClean="0">
              <a:solidFill>
                <a:srgbClr val="0070C0"/>
              </a:solidFill>
              <a:latin typeface="Times New Roman" panose="02020603050405020304" pitchFamily="18" charset="0"/>
              <a:cs typeface="Times New Roman" panose="02020603050405020304" pitchFamily="18" charset="0"/>
            </a:endParaRPr>
          </a:p>
          <a:p>
            <a:r>
              <a:rPr lang="en-US" sz="4400" b="1" dirty="0" smtClean="0">
                <a:solidFill>
                  <a:srgbClr val="0070C0"/>
                </a:solidFill>
                <a:latin typeface="Times New Roman" panose="02020603050405020304" pitchFamily="18" charset="0"/>
                <a:cs typeface="Times New Roman" panose="02020603050405020304" pitchFamily="18" charset="0"/>
              </a:rPr>
              <a:t>ĐÃ LẮNG NGHE</a:t>
            </a:r>
            <a:endParaRPr lang="en-US" sz="4400" b="1"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66092" y="717452"/>
            <a:ext cx="9401908" cy="5233182"/>
          </a:xfrm>
        </p:spPr>
        <p:txBody>
          <a:bodyPr/>
          <a:lstStyle/>
          <a:p>
            <a:r>
              <a:rPr lang="vi-VN" sz="3600" b="1" dirty="0">
                <a:latin typeface="Times New Roman" panose="02020603050405020304" pitchFamily="18" charset="0"/>
                <a:cs typeface="Times New Roman" panose="02020603050405020304" pitchFamily="18" charset="0"/>
              </a:rPr>
              <a:t>P</a:t>
            </a:r>
            <a:r>
              <a:rPr lang="en-US" sz="3600" b="1" dirty="0">
                <a:latin typeface="Times New Roman" panose="02020603050405020304" pitchFamily="18" charset="0"/>
                <a:cs typeface="Times New Roman" panose="02020603050405020304" pitchFamily="18" charset="0"/>
              </a:rPr>
              <a:t>HẦN</a:t>
            </a:r>
            <a:r>
              <a:rPr lang="vi-VN" sz="3600" b="1" dirty="0">
                <a:latin typeface="Times New Roman" panose="02020603050405020304" pitchFamily="18" charset="0"/>
                <a:cs typeface="Times New Roman" panose="02020603050405020304" pitchFamily="18" charset="0"/>
              </a:rPr>
              <a:t> 1: ĐỌC</a:t>
            </a:r>
            <a:endParaRPr lang="en-US" sz="3600" b="1" dirty="0">
              <a:latin typeface="Times New Roman" panose="02020603050405020304" pitchFamily="18" charset="0"/>
              <a:cs typeface="Times New Roman" panose="02020603050405020304" pitchFamily="18" charset="0"/>
            </a:endParaRPr>
          </a:p>
          <a:p>
            <a:r>
              <a:rPr lang="en-US" sz="3600" b="1" dirty="0" err="1">
                <a:latin typeface="Times New Roman" panose="02020603050405020304" pitchFamily="18" charset="0"/>
                <a:cs typeface="Times New Roman" panose="02020603050405020304" pitchFamily="18" charset="0"/>
              </a:rPr>
              <a:t>Tiết</a:t>
            </a:r>
            <a:r>
              <a:rPr lang="en-US" sz="3600" b="1" dirty="0">
                <a:latin typeface="Times New Roman" panose="02020603050405020304" pitchFamily="18" charset="0"/>
                <a:cs typeface="Times New Roman" panose="02020603050405020304" pitchFamily="18" charset="0"/>
              </a:rPr>
              <a:t> 80, </a:t>
            </a:r>
            <a:r>
              <a:rPr lang="en-US" sz="3600" b="1" dirty="0" smtClean="0">
                <a:latin typeface="Times New Roman" panose="02020603050405020304" pitchFamily="18" charset="0"/>
                <a:cs typeface="Times New Roman" panose="02020603050405020304" pitchFamily="18" charset="0"/>
              </a:rPr>
              <a:t>81: </a:t>
            </a:r>
            <a:endParaRPr lang="en-US" sz="3600" b="1" dirty="0" smtClean="0">
              <a:latin typeface="Times New Roman" panose="02020603050405020304" pitchFamily="18" charset="0"/>
              <a:cs typeface="Times New Roman" panose="02020603050405020304" pitchFamily="18" charset="0"/>
            </a:endParaRPr>
          </a:p>
          <a:p>
            <a:r>
              <a:rPr lang="en-US" sz="3600" b="1" dirty="0" smtClean="0">
                <a:latin typeface="Times New Roman" panose="02020603050405020304" pitchFamily="18" charset="0"/>
                <a:cs typeface="Times New Roman" panose="02020603050405020304" pitchFamily="18" charset="0"/>
              </a:rPr>
              <a:t>VĂN </a:t>
            </a:r>
            <a:r>
              <a:rPr lang="en-US" sz="3600" b="1" dirty="0">
                <a:latin typeface="Times New Roman" panose="02020603050405020304" pitchFamily="18" charset="0"/>
                <a:cs typeface="Times New Roman" panose="02020603050405020304" pitchFamily="18" charset="0"/>
              </a:rPr>
              <a:t>BẢN 2: </a:t>
            </a:r>
            <a:r>
              <a:rPr lang="en-US" sz="3600" b="1" dirty="0">
                <a:solidFill>
                  <a:srgbClr val="FF0000"/>
                </a:solidFill>
                <a:latin typeface="Times New Roman" panose="02020603050405020304" pitchFamily="18" charset="0"/>
                <a:cs typeface="Times New Roman" panose="02020603050405020304" pitchFamily="18" charset="0"/>
              </a:rPr>
              <a:t>NGUYÊN TIÊU </a:t>
            </a:r>
            <a:endParaRPr lang="en-US" sz="3600" b="1" dirty="0" smtClean="0">
              <a:solidFill>
                <a:srgbClr val="FF0000"/>
              </a:solidFill>
              <a:latin typeface="Times New Roman" panose="02020603050405020304" pitchFamily="18" charset="0"/>
              <a:cs typeface="Times New Roman" panose="02020603050405020304" pitchFamily="18" charset="0"/>
            </a:endParaRPr>
          </a:p>
          <a:p>
            <a:r>
              <a:rPr lang="en-US" sz="3600" b="1" dirty="0" smtClean="0">
                <a:solidFill>
                  <a:srgbClr val="0070C0"/>
                </a:solidFill>
                <a:latin typeface="Times New Roman" panose="02020603050405020304" pitchFamily="18" charset="0"/>
                <a:cs typeface="Times New Roman" panose="02020603050405020304" pitchFamily="18" charset="0"/>
              </a:rPr>
              <a:t>(</a:t>
            </a:r>
            <a:r>
              <a:rPr lang="en-US" sz="3600" b="1" dirty="0">
                <a:solidFill>
                  <a:srgbClr val="0070C0"/>
                </a:solidFill>
                <a:latin typeface="Times New Roman" panose="02020603050405020304" pitchFamily="18" charset="0"/>
                <a:cs typeface="Times New Roman" panose="02020603050405020304" pitchFamily="18" charset="0"/>
              </a:rPr>
              <a:t>RẰM THÁNG GIÊNG)</a:t>
            </a:r>
            <a:endParaRPr lang="en-US" sz="3600" b="1" dirty="0">
              <a:solidFill>
                <a:srgbClr val="0070C0"/>
              </a:solidFill>
              <a:latin typeface="Times New Roman" panose="02020603050405020304" pitchFamily="18" charset="0"/>
              <a:cs typeface="Times New Roman" panose="02020603050405020304" pitchFamily="18" charset="0"/>
            </a:endParaRPr>
          </a:p>
          <a:p>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Hồ</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Chí</a:t>
            </a:r>
            <a:r>
              <a:rPr lang="en-US" sz="3600" b="1" dirty="0">
                <a:latin typeface="Times New Roman" panose="02020603050405020304" pitchFamily="18" charset="0"/>
                <a:cs typeface="Times New Roman" panose="02020603050405020304" pitchFamily="18" charset="0"/>
              </a:rPr>
              <a:t> Minh -</a:t>
            </a:r>
            <a:endParaRPr lang="en-US" sz="3600" b="1" dirty="0">
              <a:latin typeface="Times New Roman" panose="02020603050405020304" pitchFamily="18" charset="0"/>
              <a:cs typeface="Times New Roman" panose="02020603050405020304" pitchFamily="18" charset="0"/>
            </a:endParaRPr>
          </a:p>
          <a:p>
            <a:endParaRPr lang="en-US" sz="3600" b="1" dirty="0">
              <a:latin typeface="Times New Roman" panose="02020603050405020304" pitchFamily="18" charset="0"/>
              <a:cs typeface="Times New Roman" panose="02020603050405020304" pitchFamily="18" charset="0"/>
            </a:endParaRPr>
          </a:p>
          <a:p>
            <a:r>
              <a:rPr lang="en-US" sz="3600" b="1" dirty="0">
                <a:latin typeface="Times New Roman" panose="02020603050405020304" pitchFamily="18" charset="0"/>
                <a:cs typeface="Times New Roman" panose="02020603050405020304" pitchFamily="18" charset="0"/>
              </a:rPr>
              <a:t>		</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sym typeface="+mn-ea"/>
              </a:rPr>
              <a:t>GV. NGUYỄN THỊ DIỄM, TÂY NINH	</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73723" y="351692"/>
            <a:ext cx="9875521" cy="6063176"/>
          </a:xfrm>
        </p:spPr>
        <p:txBody>
          <a:bodyPr>
            <a:normAutofit lnSpcReduction="10000"/>
          </a:bodyPr>
          <a:lstStyle/>
          <a:p>
            <a:pPr algn="just">
              <a:lnSpc>
                <a:spcPct val="107000"/>
              </a:lnSpc>
              <a:spcAft>
                <a:spcPts val="0"/>
              </a:spcAft>
            </a:pPr>
            <a:r>
              <a:rPr lang="vi-VN" sz="32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 MỤC TIÊU</a:t>
            </a:r>
            <a:endParaRPr lang="en-US" sz="3200"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kiến</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Vận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dụng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hiểu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biết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về</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giả</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Hồ</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Chí</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Minh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để</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đọc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hiểu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phẩm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Cảm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nhận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bức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tranh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thiên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nhiên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tâm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trạng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con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cách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mạng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đêm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trăng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Nhận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biết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thể</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loại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Phân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tích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đánh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giá</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nội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nghệ</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8806" y="337625"/>
            <a:ext cx="9706708" cy="6217920"/>
          </a:xfrm>
        </p:spPr>
        <p:txBody>
          <a:bodyPr/>
          <a:lstStyle/>
          <a:p>
            <a:pPr algn="just"/>
            <a:r>
              <a:rPr lang="en-US" sz="3200" b="1" dirty="0">
                <a:solidFill>
                  <a:srgbClr val="0070C0"/>
                </a:solidFill>
                <a:latin typeface="Times New Roman" panose="02020603050405020304" pitchFamily="18" charset="0"/>
                <a:cs typeface="Times New Roman" panose="02020603050405020304" pitchFamily="18" charset="0"/>
              </a:rPr>
              <a:t>3. </a:t>
            </a:r>
            <a:r>
              <a:rPr lang="en-US" sz="3200" b="1" dirty="0" err="1">
                <a:solidFill>
                  <a:srgbClr val="0070C0"/>
                </a:solidFill>
                <a:latin typeface="Times New Roman" panose="02020603050405020304" pitchFamily="18" charset="0"/>
                <a:cs typeface="Times New Roman" panose="02020603050405020304" pitchFamily="18" charset="0"/>
              </a:rPr>
              <a:t>Về</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phẩm</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chất</a:t>
            </a:r>
            <a:r>
              <a:rPr lang="en-US" sz="3200" dirty="0">
                <a:solidFill>
                  <a:srgbClr val="0070C0"/>
                </a:solidFill>
                <a:latin typeface="Times New Roman" panose="02020603050405020304" pitchFamily="18" charset="0"/>
                <a:cs typeface="Times New Roman" panose="02020603050405020304" pitchFamily="18" charset="0"/>
              </a:rPr>
              <a:t>: </a:t>
            </a:r>
            <a:endParaRPr lang="en-US" sz="3200" dirty="0">
              <a:solidFill>
                <a:srgbClr val="0070C0"/>
              </a:solidFill>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đất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Việt</a:t>
            </a:r>
            <a:r>
              <a:rPr lang="en-US" sz="3200" dirty="0">
                <a:latin typeface="Times New Roman" panose="02020603050405020304" pitchFamily="18" charset="0"/>
                <a:cs typeface="Times New Roman" panose="02020603050405020304" pitchFamily="18" charset="0"/>
              </a:rPr>
              <a:t> Nam.</a:t>
            </a:r>
            <a:endParaRPr lang="en-US" sz="3200" dirty="0">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Tiếp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kế</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thừa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triển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truyền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xây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dựng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tổ</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quốc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ngày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càng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mạnh</a:t>
            </a:r>
            <a:r>
              <a:rPr lang="en-US"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17453" y="492369"/>
            <a:ext cx="10030264" cy="5908431"/>
          </a:xfrm>
        </p:spPr>
        <p:txBody>
          <a:bodyPr>
            <a:normAutofit/>
          </a:bodyPr>
          <a:lstStyle/>
          <a:p>
            <a:pPr algn="just">
              <a:lnSpc>
                <a:spcPct val="107000"/>
              </a:lnSpc>
              <a:spcAft>
                <a:spcPts val="0"/>
              </a:spcAft>
            </a:pPr>
            <a:r>
              <a:rPr lang="en-US" sz="3200" b="1"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II. THIẾT BỊ DẠY HỌC, HỌC LIỆU</a:t>
            </a:r>
            <a:endParaRPr lang="en-US" sz="3200"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bị</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-Ti vi,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giảng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điện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tử</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sách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giáo</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khoa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bảng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nhóm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vi-VN"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Học liệu: </a:t>
            </a:r>
            <a:endPar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Sách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giáo</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viên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sách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tập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tài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liệu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tham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khảo</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về</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giả</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phẩm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84737" y="886265"/>
            <a:ext cx="9959927" cy="5022166"/>
          </a:xfrm>
        </p:spPr>
        <p:txBody>
          <a:bodyPr>
            <a:normAutofit/>
          </a:bodyPr>
          <a:lstStyle/>
          <a:p>
            <a:pPr algn="just">
              <a:lnSpc>
                <a:spcPct val="107000"/>
              </a:lnSpc>
              <a:spcAft>
                <a:spcPts val="0"/>
              </a:spcAft>
            </a:pPr>
            <a:r>
              <a:rPr lang="vi-VN" sz="32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III. TIẾN TRÌNH DẠY HỌC</a:t>
            </a:r>
            <a:endParaRPr lang="en-US" sz="3200"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HOẠT ĐỘNG 1: </a:t>
            </a:r>
            <a:r>
              <a:rPr lang="pt-BR"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KHỞI ĐỘNG</a:t>
            </a:r>
            <a:endPar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180340" algn="l"/>
                <a:tab pos="314960" algn="l"/>
              </a:tabLst>
            </a:pP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hãy</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biết</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giả</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180340" algn="l"/>
                <a:tab pos="314960" algn="l"/>
              </a:tabLst>
            </a:pP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Hồ</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Chí</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Minh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mà</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đã</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biết</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đã</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1009" y="534573"/>
            <a:ext cx="9495693" cy="5820508"/>
          </a:xfrm>
        </p:spPr>
        <p:txBody>
          <a:bodyPr/>
          <a:lstStyle/>
          <a:p>
            <a:r>
              <a:rPr lang="vi-VN" sz="3200" b="1" i="0" dirty="0" smtClean="0">
                <a:solidFill>
                  <a:srgbClr val="45710A"/>
                </a:solidFill>
                <a:effectLst/>
                <a:latin typeface="+mj-lt"/>
              </a:rPr>
              <a:t>Cảnh khuya</a:t>
            </a:r>
            <a:endParaRPr lang="vi-VN" sz="3200" b="1" i="0" dirty="0" smtClean="0">
              <a:solidFill>
                <a:srgbClr val="45710A"/>
              </a:solidFill>
              <a:effectLst/>
              <a:latin typeface="+mj-lt"/>
            </a:endParaRPr>
          </a:p>
          <a:p>
            <a:r>
              <a:rPr lang="vi-VN" sz="3200" b="0" i="1" dirty="0" smtClean="0">
                <a:effectLst/>
                <a:latin typeface="+mj-lt"/>
              </a:rPr>
              <a:t>Tiếng suối trong như tiếng hát xa,</a:t>
            </a:r>
            <a:endParaRPr lang="en-US" sz="3200" b="0" i="1" dirty="0" smtClean="0">
              <a:effectLst/>
              <a:latin typeface="+mj-lt"/>
            </a:endParaRPr>
          </a:p>
          <a:p>
            <a:br>
              <a:rPr lang="vi-VN" sz="3200" b="0" i="0" dirty="0" smtClean="0">
                <a:effectLst/>
                <a:latin typeface="+mj-lt"/>
              </a:rPr>
            </a:br>
            <a:r>
              <a:rPr lang="vi-VN" sz="3200" b="0" i="1" dirty="0" smtClean="0">
                <a:effectLst/>
                <a:latin typeface="+mj-lt"/>
              </a:rPr>
              <a:t>Trăng lồng cổ thụ, bóng lồng hoa.</a:t>
            </a:r>
            <a:endParaRPr lang="en-US" sz="3200" b="0" i="1" dirty="0" smtClean="0">
              <a:effectLst/>
              <a:latin typeface="+mj-lt"/>
            </a:endParaRPr>
          </a:p>
          <a:p>
            <a:br>
              <a:rPr lang="vi-VN" sz="3200" b="0" i="0" dirty="0" smtClean="0">
                <a:effectLst/>
                <a:latin typeface="+mj-lt"/>
              </a:rPr>
            </a:br>
            <a:r>
              <a:rPr lang="vi-VN" sz="3200" b="0" i="1" dirty="0" smtClean="0">
                <a:effectLst/>
                <a:latin typeface="+mj-lt"/>
              </a:rPr>
              <a:t>Cảnh khuya như vẽ, người chưa ngủ,</a:t>
            </a:r>
            <a:endParaRPr lang="en-US" sz="3200" b="0" i="1" dirty="0" smtClean="0">
              <a:effectLst/>
              <a:latin typeface="+mj-lt"/>
            </a:endParaRPr>
          </a:p>
          <a:p>
            <a:br>
              <a:rPr lang="vi-VN" sz="3200" b="0" i="0" dirty="0" smtClean="0">
                <a:effectLst/>
                <a:latin typeface="+mj-lt"/>
              </a:rPr>
            </a:br>
            <a:r>
              <a:rPr lang="vi-VN" sz="3200" b="0" i="1" dirty="0" smtClean="0">
                <a:effectLst/>
                <a:latin typeface="+mj-lt"/>
              </a:rPr>
              <a:t>Chưa ngủ vì lo nỗi nước nhà.</a:t>
            </a:r>
            <a:endParaRPr lang="vi-VN" sz="3200" b="0" i="0" dirty="0" smtClean="0">
              <a:effectLst/>
              <a:latin typeface="+mj-lt"/>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436098"/>
            <a:ext cx="9861452" cy="5852160"/>
          </a:xfrm>
        </p:spPr>
        <p:txBody>
          <a:bodyPr>
            <a:normAutofit/>
          </a:bodyPr>
          <a:lstStyle/>
          <a:p>
            <a:r>
              <a:rPr lang="en-US" sz="3200" b="1" dirty="0" err="1">
                <a:solidFill>
                  <a:schemeClr val="accent6"/>
                </a:solidFill>
                <a:latin typeface="Times New Roman" panose="02020603050405020304" pitchFamily="18" charset="0"/>
                <a:cs typeface="Times New Roman" panose="02020603050405020304" pitchFamily="18" charset="0"/>
              </a:rPr>
              <a:t>Cảnh</a:t>
            </a:r>
            <a:r>
              <a:rPr lang="en-US" sz="3200" b="1" dirty="0">
                <a:solidFill>
                  <a:schemeClr val="accent6"/>
                </a:solidFill>
                <a:latin typeface="Times New Roman" panose="02020603050405020304" pitchFamily="18" charset="0"/>
                <a:cs typeface="Times New Roman" panose="02020603050405020304" pitchFamily="18" charset="0"/>
              </a:rPr>
              <a:t> </a:t>
            </a:r>
            <a:r>
              <a:rPr lang="en-US" sz="3200" b="1" dirty="0" err="1">
                <a:solidFill>
                  <a:schemeClr val="accent6"/>
                </a:solidFill>
                <a:latin typeface="Times New Roman" panose="02020603050405020304" pitchFamily="18" charset="0"/>
                <a:cs typeface="Times New Roman" panose="02020603050405020304" pitchFamily="18" charset="0"/>
              </a:rPr>
              <a:t>rừng</a:t>
            </a:r>
            <a:r>
              <a:rPr lang="en-US" sz="3200" b="1" dirty="0">
                <a:solidFill>
                  <a:schemeClr val="accent6"/>
                </a:solidFill>
                <a:latin typeface="Times New Roman" panose="02020603050405020304" pitchFamily="18" charset="0"/>
                <a:cs typeface="Times New Roman" panose="02020603050405020304" pitchFamily="18" charset="0"/>
              </a:rPr>
              <a:t> </a:t>
            </a:r>
            <a:r>
              <a:rPr lang="en-US" sz="3200" b="1" dirty="0" err="1">
                <a:solidFill>
                  <a:schemeClr val="accent6"/>
                </a:solidFill>
                <a:latin typeface="Times New Roman" panose="02020603050405020304" pitchFamily="18" charset="0"/>
                <a:cs typeface="Times New Roman" panose="02020603050405020304" pitchFamily="18" charset="0"/>
              </a:rPr>
              <a:t>Việt</a:t>
            </a:r>
            <a:r>
              <a:rPr lang="en-US" sz="3200" b="1" dirty="0">
                <a:solidFill>
                  <a:schemeClr val="accent6"/>
                </a:solidFill>
                <a:latin typeface="Times New Roman" panose="02020603050405020304" pitchFamily="18" charset="0"/>
                <a:cs typeface="Times New Roman" panose="02020603050405020304" pitchFamily="18" charset="0"/>
              </a:rPr>
              <a:t> </a:t>
            </a:r>
            <a:r>
              <a:rPr lang="en-US" sz="3200" b="1" dirty="0" err="1">
                <a:solidFill>
                  <a:schemeClr val="accent6"/>
                </a:solidFill>
                <a:latin typeface="Times New Roman" panose="02020603050405020304" pitchFamily="18" charset="0"/>
                <a:cs typeface="Times New Roman" panose="02020603050405020304" pitchFamily="18" charset="0"/>
              </a:rPr>
              <a:t>Bắc</a:t>
            </a:r>
            <a:endParaRPr lang="en-US" sz="3200" b="1" dirty="0">
              <a:solidFill>
                <a:schemeClr val="accent6"/>
              </a:solidFill>
              <a:latin typeface="Times New Roman" panose="02020603050405020304" pitchFamily="18" charset="0"/>
              <a:cs typeface="Times New Roman" panose="02020603050405020304" pitchFamily="18" charset="0"/>
            </a:endParaRPr>
          </a:p>
          <a:p>
            <a:pPr algn="l"/>
            <a:r>
              <a:rPr lang="vi-VN" sz="3200" b="0" i="0" dirty="0" smtClean="0">
                <a:solidFill>
                  <a:srgbClr val="00264D"/>
                </a:solidFill>
                <a:effectLst/>
                <a:latin typeface="Times New Roman" panose="02020603050405020304" pitchFamily="18" charset="0"/>
                <a:cs typeface="Times New Roman" panose="02020603050405020304" pitchFamily="18" charset="0"/>
              </a:rPr>
              <a:t>Cảnh rừng Việt Bắc thật là hay,</a:t>
            </a:r>
            <a:br>
              <a:rPr lang="vi-VN" sz="3200" b="0" i="0" dirty="0" smtClean="0">
                <a:solidFill>
                  <a:srgbClr val="00264D"/>
                </a:solidFill>
                <a:effectLst/>
                <a:latin typeface="Times New Roman" panose="02020603050405020304" pitchFamily="18" charset="0"/>
                <a:cs typeface="Times New Roman" panose="02020603050405020304" pitchFamily="18" charset="0"/>
              </a:rPr>
            </a:br>
            <a:r>
              <a:rPr lang="vi-VN" sz="3200" b="0" i="0" dirty="0" smtClean="0">
                <a:solidFill>
                  <a:srgbClr val="00264D"/>
                </a:solidFill>
                <a:effectLst/>
                <a:latin typeface="Times New Roman" panose="02020603050405020304" pitchFamily="18" charset="0"/>
                <a:cs typeface="Times New Roman" panose="02020603050405020304" pitchFamily="18" charset="0"/>
              </a:rPr>
              <a:t>Vượn hót chim kêu suốt cả ngày,</a:t>
            </a:r>
            <a:br>
              <a:rPr lang="vi-VN" sz="3200" b="0" i="0" dirty="0" smtClean="0">
                <a:solidFill>
                  <a:srgbClr val="00264D"/>
                </a:solidFill>
                <a:effectLst/>
                <a:latin typeface="Times New Roman" panose="02020603050405020304" pitchFamily="18" charset="0"/>
                <a:cs typeface="Times New Roman" panose="02020603050405020304" pitchFamily="18" charset="0"/>
              </a:rPr>
            </a:br>
            <a:r>
              <a:rPr lang="vi-VN" sz="3200" b="0" i="0" dirty="0" smtClean="0">
                <a:solidFill>
                  <a:srgbClr val="00264D"/>
                </a:solidFill>
                <a:effectLst/>
                <a:latin typeface="Times New Roman" panose="02020603050405020304" pitchFamily="18" charset="0"/>
                <a:cs typeface="Times New Roman" panose="02020603050405020304" pitchFamily="18" charset="0"/>
              </a:rPr>
              <a:t>Khách đến thì mời ngô nếp nướng,</a:t>
            </a:r>
            <a:br>
              <a:rPr lang="vi-VN" sz="3200" b="0" i="0" dirty="0" smtClean="0">
                <a:solidFill>
                  <a:srgbClr val="00264D"/>
                </a:solidFill>
                <a:effectLst/>
                <a:latin typeface="Times New Roman" panose="02020603050405020304" pitchFamily="18" charset="0"/>
                <a:cs typeface="Times New Roman" panose="02020603050405020304" pitchFamily="18" charset="0"/>
              </a:rPr>
            </a:br>
            <a:r>
              <a:rPr lang="vi-VN" sz="3200" b="0" i="0" dirty="0" smtClean="0">
                <a:solidFill>
                  <a:srgbClr val="00264D"/>
                </a:solidFill>
                <a:effectLst/>
                <a:latin typeface="Times New Roman" panose="02020603050405020304" pitchFamily="18" charset="0"/>
                <a:cs typeface="Times New Roman" panose="02020603050405020304" pitchFamily="18" charset="0"/>
              </a:rPr>
              <a:t>Săn về thường chén thịt rừng quay,</a:t>
            </a:r>
            <a:br>
              <a:rPr lang="vi-VN" sz="3200" b="0" i="0" dirty="0" smtClean="0">
                <a:solidFill>
                  <a:srgbClr val="00264D"/>
                </a:solidFill>
                <a:effectLst/>
                <a:latin typeface="Times New Roman" panose="02020603050405020304" pitchFamily="18" charset="0"/>
                <a:cs typeface="Times New Roman" panose="02020603050405020304" pitchFamily="18" charset="0"/>
              </a:rPr>
            </a:br>
            <a:r>
              <a:rPr lang="vi-VN" sz="3200" b="0" i="0" dirty="0" smtClean="0">
                <a:solidFill>
                  <a:srgbClr val="00264D"/>
                </a:solidFill>
                <a:effectLst/>
                <a:latin typeface="Times New Roman" panose="02020603050405020304" pitchFamily="18" charset="0"/>
                <a:cs typeface="Times New Roman" panose="02020603050405020304" pitchFamily="18" charset="0"/>
              </a:rPr>
              <a:t>Non xanh, nước biếc tha hồ dạo,</a:t>
            </a:r>
            <a:br>
              <a:rPr lang="vi-VN" sz="3200" b="0" i="0" dirty="0" smtClean="0">
                <a:solidFill>
                  <a:srgbClr val="00264D"/>
                </a:solidFill>
                <a:effectLst/>
                <a:latin typeface="Times New Roman" panose="02020603050405020304" pitchFamily="18" charset="0"/>
                <a:cs typeface="Times New Roman" panose="02020603050405020304" pitchFamily="18" charset="0"/>
              </a:rPr>
            </a:br>
            <a:r>
              <a:rPr lang="vi-VN" sz="3200" b="0" i="0" dirty="0" smtClean="0">
                <a:solidFill>
                  <a:srgbClr val="00264D"/>
                </a:solidFill>
                <a:effectLst/>
                <a:latin typeface="Times New Roman" panose="02020603050405020304" pitchFamily="18" charset="0"/>
                <a:cs typeface="Times New Roman" panose="02020603050405020304" pitchFamily="18" charset="0"/>
              </a:rPr>
              <a:t>Rượu ngọt, chè tươi mặc sức say.</a:t>
            </a:r>
            <a:br>
              <a:rPr lang="vi-VN" sz="3200" b="0" i="0" dirty="0" smtClean="0">
                <a:solidFill>
                  <a:srgbClr val="00264D"/>
                </a:solidFill>
                <a:effectLst/>
                <a:latin typeface="Times New Roman" panose="02020603050405020304" pitchFamily="18" charset="0"/>
                <a:cs typeface="Times New Roman" panose="02020603050405020304" pitchFamily="18" charset="0"/>
              </a:rPr>
            </a:br>
            <a:r>
              <a:rPr lang="vi-VN" sz="3200" b="0" i="0" dirty="0" smtClean="0">
                <a:solidFill>
                  <a:srgbClr val="00264D"/>
                </a:solidFill>
                <a:effectLst/>
                <a:latin typeface="Times New Roman" panose="02020603050405020304" pitchFamily="18" charset="0"/>
                <a:cs typeface="Times New Roman" panose="02020603050405020304" pitchFamily="18" charset="0"/>
              </a:rPr>
              <a:t>Kháng chiến thành công ta trở lại,</a:t>
            </a:r>
            <a:br>
              <a:rPr lang="vi-VN" sz="3200" b="0" i="0" dirty="0" smtClean="0">
                <a:solidFill>
                  <a:srgbClr val="00264D"/>
                </a:solidFill>
                <a:effectLst/>
                <a:latin typeface="Times New Roman" panose="02020603050405020304" pitchFamily="18" charset="0"/>
                <a:cs typeface="Times New Roman" panose="02020603050405020304" pitchFamily="18" charset="0"/>
              </a:rPr>
            </a:br>
            <a:r>
              <a:rPr lang="vi-VN" sz="3200" b="0" i="0" dirty="0" smtClean="0">
                <a:solidFill>
                  <a:srgbClr val="00264D"/>
                </a:solidFill>
                <a:effectLst/>
                <a:latin typeface="Times New Roman" panose="02020603050405020304" pitchFamily="18" charset="0"/>
                <a:cs typeface="Times New Roman" panose="02020603050405020304" pitchFamily="18" charset="0"/>
              </a:rPr>
              <a:t>Trăng xưa, hạc cũ với xuân này.</a:t>
            </a:r>
            <a:endParaRPr lang="vi-VN" sz="3200" b="0" i="0" dirty="0" smtClean="0">
              <a:solidFill>
                <a:srgbClr val="00264D"/>
              </a:solidFill>
              <a:effectLst/>
              <a:latin typeface="Times New Roman" panose="02020603050405020304" pitchFamily="18" charset="0"/>
              <a:cs typeface="Times New Roman" panose="02020603050405020304" pitchFamily="18" charset="0"/>
            </a:endParaRPr>
          </a:p>
          <a:p>
            <a:pPr algn="l"/>
            <a:br>
              <a:rPr lang="vi-VN" sz="3200" b="0" i="0" dirty="0" smtClean="0">
                <a:solidFill>
                  <a:srgbClr val="00264D"/>
                </a:solidFill>
                <a:effectLst/>
                <a:latin typeface="Times New Roman" panose="02020603050405020304" pitchFamily="18" charset="0"/>
                <a:cs typeface="Times New Roman" panose="02020603050405020304" pitchFamily="18" charset="0"/>
              </a:rPr>
            </a:br>
            <a:r>
              <a:rPr lang="en-US" sz="3200" b="0" i="0" dirty="0" smtClean="0">
                <a:solidFill>
                  <a:srgbClr val="00264D"/>
                </a:solidFill>
                <a:effectLst/>
                <a:latin typeface="Times New Roman" panose="02020603050405020304" pitchFamily="18" charset="0"/>
                <a:cs typeface="Times New Roman" panose="02020603050405020304" pitchFamily="18" charset="0"/>
              </a:rPr>
              <a:t>                               </a:t>
            </a:r>
            <a:r>
              <a:rPr lang="vi-VN" sz="3200" b="0" i="0" dirty="0" smtClean="0">
                <a:solidFill>
                  <a:srgbClr val="00264D"/>
                </a:solidFill>
                <a:effectLst/>
                <a:latin typeface="Times New Roman" panose="02020603050405020304" pitchFamily="18" charset="0"/>
                <a:cs typeface="Times New Roman" panose="02020603050405020304" pitchFamily="18" charset="0"/>
              </a:rPr>
              <a:t>Năm 1947</a:t>
            </a:r>
            <a:br>
              <a:rPr lang="vi-VN" sz="3200" b="0" i="0" dirty="0" smtClean="0">
                <a:solidFill>
                  <a:srgbClr val="00264D"/>
                </a:solidFill>
                <a:effectLst/>
                <a:latin typeface="Open Sans"/>
              </a:rPr>
            </a:br>
            <a:endParaRPr lang="vi-VN" sz="3200" b="0" i="0" dirty="0" smtClean="0">
              <a:solidFill>
                <a:srgbClr val="00264D"/>
              </a:solidFill>
              <a:effectLst/>
              <a:latin typeface="Open Sans"/>
            </a:endParaRPr>
          </a:p>
          <a:p>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5029</Words>
  <Application>WPS Presentation</Application>
  <PresentationFormat>Widescreen</PresentationFormat>
  <Paragraphs>130</Paragraphs>
  <Slides>21</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21</vt:i4>
      </vt:variant>
    </vt:vector>
  </HeadingPairs>
  <TitlesOfParts>
    <vt:vector size="35" baseType="lpstr">
      <vt:lpstr>Arial</vt:lpstr>
      <vt:lpstr>SimSun</vt:lpstr>
      <vt:lpstr>Wingdings</vt:lpstr>
      <vt:lpstr>Times New Roman</vt:lpstr>
      <vt:lpstr>Calibri</vt:lpstr>
      <vt:lpstr>Open Sans</vt:lpstr>
      <vt:lpstr>UTM Scriptina KT</vt:lpstr>
      <vt:lpstr>Microsoft YaHei</vt:lpstr>
      <vt:lpstr>Arial Unicode MS</vt:lpstr>
      <vt:lpstr>Calibri Light</vt:lpstr>
      <vt:lpstr>Symbol</vt:lpstr>
      <vt:lpstr>MS Mincho</vt:lpstr>
      <vt:lpstr>Yu Gothic UI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cp:lastModifiedBy>
  <cp:revision>10</cp:revision>
  <dcterms:created xsi:type="dcterms:W3CDTF">2024-07-26T01:31:00Z</dcterms:created>
  <dcterms:modified xsi:type="dcterms:W3CDTF">2024-08-02T12:32:41Z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7AE96093F04045089B0D430B12D785C3_13</vt:lpwstr>
  </property>
  <property fmtid="{D5CDD505-2E9C-101B-9397-08002B2CF9AE}" pid="3" name="KSOProductBuildVer">
    <vt:lpwstr>1033-12.2.0.17153</vt:lpwstr>
  </property>
</Properties>
</file>