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2" r:id="rId3"/>
    <p:sldMasterId id="2147483654" r:id="rId4"/>
  </p:sldMasterIdLst>
  <p:notesMasterIdLst>
    <p:notesMasterId r:id="rId15"/>
  </p:notesMasterIdLst>
  <p:sldIdLst>
    <p:sldId id="323" r:id="rId5"/>
    <p:sldId id="319" r:id="rId6"/>
    <p:sldId id="368" r:id="rId7"/>
    <p:sldId id="377" r:id="rId8"/>
    <p:sldId id="378" r:id="rId9"/>
    <p:sldId id="379" r:id="rId10"/>
    <p:sldId id="369" r:id="rId11"/>
    <p:sldId id="376" r:id="rId12"/>
    <p:sldId id="372" r:id="rId13"/>
    <p:sldId id="375" r:id="rId14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" panose="020F0502020204030204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Microsoft YaHei" panose="020B0503020204020204" charset="-122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55C"/>
    <a:srgbClr val="DAEBF5"/>
    <a:srgbClr val="BCCBD3"/>
    <a:srgbClr val="A0BCFF"/>
    <a:srgbClr val="FFD0D8"/>
    <a:srgbClr val="FACAC0"/>
    <a:srgbClr val="FAB9B2"/>
    <a:srgbClr val="FA87A5"/>
    <a:srgbClr val="FFCCFF"/>
    <a:srgbClr val="C65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-1020" y="-348"/>
      </p:cViewPr>
      <p:guideLst>
        <p:guide orient="horz" pos="2160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font" Target="fonts/font11.fntdata"/><Relationship Id="rId28" Type="http://schemas.openxmlformats.org/officeDocument/2006/relationships/font" Target="fonts/font10.fntdata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6A780-1EBE-4DAF-89FF-1DF19E80035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F654C-3349-4AAB-93FA-2957912462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1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13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1"/>
            <a:ext cx="3860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13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1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13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212395B-93B1-4EFB-857C-0A288063360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0" y="6356350"/>
            <a:ext cx="2845224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3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E31856-7122-464A-9B2E-AEBA2AF92B0D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852" y="6356350"/>
            <a:ext cx="3860297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3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257" y="6356350"/>
            <a:ext cx="2845223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39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CF152F-62A2-44E0-9B49-515995CCAEB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765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765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765"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9DA43E9-F5C3-452D-B493-43E81A57ECE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7"/>
            <a:ext cx="2844800" cy="476251"/>
          </a:xfrm>
          <a:prstGeom prst="rect">
            <a:avLst/>
          </a:prstGeom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7755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7"/>
            <a:ext cx="3860800" cy="476251"/>
          </a:xfrm>
          <a:prstGeom prst="rect">
            <a:avLst/>
          </a:prstGeom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7755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7"/>
            <a:ext cx="2844800" cy="476251"/>
          </a:xfrm>
          <a:prstGeom prst="rect">
            <a:avLst/>
          </a:prstGeom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7755"/>
            <a:fld id="{475E0F57-EEA1-4A8B-9311-4AD2064A14C0}" type="slidenum">
              <a:rPr lang="en-US" sz="2100" smtClean="0">
                <a:solidFill>
                  <a:prstClr val="black"/>
                </a:solidFill>
              </a:rPr>
            </a:fld>
            <a:endParaRPr lang="en-US" sz="21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6" tIns="19172" rIns="38346" bIns="19172" anchor="ctr"/>
          <a:lstStyle/>
          <a:p>
            <a:pPr algn="ctr" defTabSz="913130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186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86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186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186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186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565" algn="ctr" defTabSz="91186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765" algn="ctr" defTabSz="91186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0330" algn="ctr" defTabSz="91186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6895" algn="ctr" defTabSz="91186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0995" indent="-34099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410" indent="-28384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669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669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90" indent="-226695" algn="l" defTabSz="9118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2" tIns="19191" rIns="38382" bIns="19191" anchor="ctr"/>
          <a:lstStyle/>
          <a:p>
            <a:pPr algn="ctr" defTabSz="913765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313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4" tIns="22846" rIns="45694" bIns="22846" rtlCol="0" anchor="ctr"/>
          <a:lstStyle/>
          <a:p>
            <a:pPr algn="ctr" defTabSz="1087755"/>
            <a:endParaRPr lang="en-US" sz="21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108775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20" indent="-339725" algn="l" defTabSz="10877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73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25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12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315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75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07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75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5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14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90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095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290" algn="l" defTabSz="10877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/>
          <p:cNvSpPr/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3"/>
          <p:cNvSpPr/>
          <p:nvPr/>
        </p:nvSpPr>
        <p:spPr bwMode="auto">
          <a:xfrm>
            <a:off x="1991724" y="71677"/>
            <a:ext cx="10217736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/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5"/>
            <p:cNvSpPr/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5" name="Freeform 6"/>
          <p:cNvSpPr/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16214" y="131928"/>
            <a:ext cx="5697417" cy="564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>
            <a:fillRect/>
          </a:stretch>
        </p:blipFill>
        <p:spPr>
          <a:xfrm>
            <a:off x="11342293" y="53231"/>
            <a:ext cx="847239" cy="68913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666548" y="1556387"/>
            <a:ext cx="7164442" cy="1443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endParaRPr lang="en-US" sz="8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fFree45" panose="00000400000000000000" pitchFamily="2" charset="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7320" y="1027266"/>
            <a:ext cx="10126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 smtClean="0">
                <a:latin typeface="Times New Roman" panose="02020603050405020304"/>
                <a:ea typeface="Calibri" panose="020F0502020204030204"/>
              </a:rPr>
              <a:t>       (</a:t>
            </a:r>
            <a:r>
              <a:rPr lang="en-AU" sz="3600" b="1" dirty="0" err="1">
                <a:latin typeface="Times New Roman" panose="02020603050405020304"/>
                <a:ea typeface="Calibri" panose="020F0502020204030204"/>
              </a:rPr>
              <a:t>Tác</a:t>
            </a:r>
            <a:r>
              <a:rPr lang="en-AU" sz="36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AU" sz="3600" b="1" dirty="0" err="1">
                <a:latin typeface="Times New Roman" panose="02020603050405020304"/>
                <a:ea typeface="Calibri" panose="020F0502020204030204"/>
              </a:rPr>
              <a:t>giả</a:t>
            </a:r>
            <a:r>
              <a:rPr lang="en-AU" sz="36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AU" sz="3600" b="1" dirty="0" err="1">
                <a:latin typeface="Times New Roman" panose="02020603050405020304"/>
                <a:ea typeface="Calibri" panose="020F0502020204030204"/>
              </a:rPr>
              <a:t>Hồ</a:t>
            </a:r>
            <a:r>
              <a:rPr lang="en-AU" sz="36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AU" sz="3600" b="1" dirty="0" err="1">
                <a:latin typeface="Times New Roman" panose="02020603050405020304"/>
                <a:ea typeface="Calibri" panose="020F0502020204030204"/>
              </a:rPr>
              <a:t>Chí</a:t>
            </a:r>
            <a:r>
              <a:rPr lang="en-AU" sz="3600" b="1" dirty="0">
                <a:latin typeface="Times New Roman" panose="02020603050405020304"/>
                <a:ea typeface="Calibri" panose="020F0502020204030204"/>
              </a:rPr>
              <a:t> Minh </a:t>
            </a:r>
            <a:r>
              <a:rPr lang="en-AU" sz="3600" b="1" dirty="0" err="1">
                <a:latin typeface="Times New Roman" panose="02020603050405020304"/>
                <a:ea typeface="Calibri" panose="020F0502020204030204"/>
              </a:rPr>
              <a:t>và</a:t>
            </a:r>
            <a:r>
              <a:rPr lang="en-AU" sz="36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AU" sz="3600" b="1" dirty="0" err="1">
                <a:latin typeface="Times New Roman" panose="02020603050405020304"/>
                <a:ea typeface="Calibri" panose="020F0502020204030204"/>
              </a:rPr>
              <a:t>văn</a:t>
            </a:r>
            <a:r>
              <a:rPr lang="en-AU" sz="36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AU" sz="3600" b="1" dirty="0" err="1">
                <a:latin typeface="Times New Roman" panose="02020603050405020304"/>
                <a:ea typeface="Calibri" panose="020F0502020204030204"/>
              </a:rPr>
              <a:t>bản</a:t>
            </a:r>
            <a:r>
              <a:rPr lang="en-AU" sz="36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AU" sz="3600" b="1" dirty="0" err="1">
                <a:latin typeface="Times New Roman" panose="02020603050405020304"/>
                <a:ea typeface="Calibri" panose="020F0502020204030204"/>
              </a:rPr>
              <a:t>nghị</a:t>
            </a:r>
            <a:r>
              <a:rPr lang="en-AU" sz="3600" b="1" dirty="0">
                <a:latin typeface="Times New Roman" panose="02020603050405020304"/>
                <a:ea typeface="Calibri" panose="020F0502020204030204"/>
              </a:rPr>
              <a:t> </a:t>
            </a:r>
            <a:r>
              <a:rPr lang="en-AU" sz="3600" b="1" dirty="0" err="1">
                <a:latin typeface="Times New Roman" panose="02020603050405020304"/>
                <a:ea typeface="Calibri" panose="020F0502020204030204"/>
              </a:rPr>
              <a:t>luận</a:t>
            </a:r>
            <a:r>
              <a:rPr lang="vi-VN" sz="3600" b="1" dirty="0">
                <a:latin typeface="Times New Roman" panose="02020603050405020304"/>
                <a:ea typeface="Calibri" panose="020F0502020204030204"/>
              </a:rPr>
              <a:t>) 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1" y="1958975"/>
            <a:ext cx="10305972" cy="447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47475" y="266290"/>
            <a:ext cx="10044525" cy="77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AU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AU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HAI TAY XÂY DỰNG MỘT S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N HÀ</a:t>
            </a:r>
            <a:endParaRPr lang="en-US" sz="3600" b="1" dirty="0">
              <a:solidFill>
                <a:srgbClr val="C00000"/>
              </a:solidFill>
              <a:latin typeface="Times New Roman" panose="02020603050405020304"/>
              <a:ea typeface="Calibri" panose="020F0502020204030204"/>
            </a:endParaRPr>
          </a:p>
          <a:p>
            <a:pPr lvl="0"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…</a:t>
            </a:r>
            <a:endParaRPr lang="en-US" sz="3600" dirty="0">
              <a:solidFill>
                <a:srgbClr val="C0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lvl="0" algn="ctr">
              <a:lnSpc>
                <a:spcPct val="130000"/>
              </a:lnSpc>
            </a:pP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449695" y="5629910"/>
            <a:ext cx="4532630" cy="70675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p>
            <a:r>
              <a:rPr lang="en-US" sz="2000" b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GV. Nguyễn Thị Thanh Hương, trường THPT Huỳnh Văn Sâm, Tiền Giang</a:t>
            </a:r>
            <a:endParaRPr lang="en-US" sz="2000" b="1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01974">
            <a:off x="272108" y="2310835"/>
            <a:ext cx="788670" cy="8432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77878" y="3129773"/>
            <a:ext cx="4973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ea typeface="Microsoft YaHei" panose="020B0503020204020204" charset="-122"/>
              </a:rPr>
              <a:t>CÁM ƠN CÁC EM!</a:t>
            </a:r>
            <a:endParaRPr lang="zh-CN" altLang="en-US" sz="4400" b="1" dirty="0">
              <a:solidFill>
                <a:srgbClr val="FF0000"/>
              </a:solidFill>
              <a:ea typeface="Microsoft YaHei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18481" y="3949354"/>
            <a:ext cx="4536612" cy="0"/>
          </a:xfrm>
          <a:prstGeom prst="line">
            <a:avLst/>
          </a:prstGeom>
          <a:ln w="28575">
            <a:solidFill>
              <a:srgbClr val="AE6CD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/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3"/>
          <p:cNvSpPr/>
          <p:nvPr/>
        </p:nvSpPr>
        <p:spPr bwMode="auto">
          <a:xfrm>
            <a:off x="1893557" y="71677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/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5"/>
            <p:cNvSpPr/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5" name="Freeform 6"/>
          <p:cNvSpPr/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47475" y="266290"/>
            <a:ext cx="10044525" cy="77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AU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AU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HAI TAY XÂY DỰNG MỘT S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N HÀ</a:t>
            </a:r>
            <a:endParaRPr lang="en-US" sz="3600" b="1" dirty="0">
              <a:solidFill>
                <a:srgbClr val="C00000"/>
              </a:solidFill>
              <a:latin typeface="Times New Roman" panose="02020603050405020304"/>
              <a:ea typeface="Calibri" panose="020F0502020204030204"/>
            </a:endParaRPr>
          </a:p>
          <a:p>
            <a:pPr lvl="0"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…</a:t>
            </a:r>
            <a:endParaRPr lang="en-US" sz="3600" dirty="0">
              <a:solidFill>
                <a:srgbClr val="C0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lvl="0" algn="ctr">
              <a:lnSpc>
                <a:spcPct val="130000"/>
              </a:lnSpc>
            </a:pP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68206" y="1143000"/>
            <a:ext cx="11446290" cy="5353334"/>
          </a:xfrm>
          <a:prstGeom prst="roundRect">
            <a:avLst>
              <a:gd name="adj" fmla="val 2335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just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3756044" y="1088740"/>
            <a:ext cx="4679911" cy="435635"/>
          </a:xfrm>
          <a:custGeom>
            <a:avLst/>
            <a:gdLst>
              <a:gd name="T0" fmla="*/ 1364 w 2724"/>
              <a:gd name="T1" fmla="*/ 0 h 409"/>
              <a:gd name="T2" fmla="*/ 1360 w 2724"/>
              <a:gd name="T3" fmla="*/ 0 h 409"/>
              <a:gd name="T4" fmla="*/ 0 w 2724"/>
              <a:gd name="T5" fmla="*/ 0 h 409"/>
              <a:gd name="T6" fmla="*/ 294 w 2724"/>
              <a:gd name="T7" fmla="*/ 309 h 409"/>
              <a:gd name="T8" fmla="*/ 503 w 2724"/>
              <a:gd name="T9" fmla="*/ 409 h 409"/>
              <a:gd name="T10" fmla="*/ 1360 w 2724"/>
              <a:gd name="T11" fmla="*/ 409 h 409"/>
              <a:gd name="T12" fmla="*/ 1364 w 2724"/>
              <a:gd name="T13" fmla="*/ 409 h 409"/>
              <a:gd name="T14" fmla="*/ 2221 w 2724"/>
              <a:gd name="T15" fmla="*/ 409 h 409"/>
              <a:gd name="T16" fmla="*/ 2430 w 2724"/>
              <a:gd name="T17" fmla="*/ 309 h 409"/>
              <a:gd name="T18" fmla="*/ 2724 w 2724"/>
              <a:gd name="T19" fmla="*/ 0 h 409"/>
              <a:gd name="T20" fmla="*/ 1364 w 2724"/>
              <a:gd name="T21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24" h="409">
                <a:moveTo>
                  <a:pt x="1364" y="0"/>
                </a:moveTo>
                <a:cubicBezTo>
                  <a:pt x="1360" y="0"/>
                  <a:pt x="1360" y="0"/>
                  <a:pt x="1360" y="0"/>
                </a:cubicBezTo>
                <a:cubicBezTo>
                  <a:pt x="0" y="0"/>
                  <a:pt x="0" y="0"/>
                  <a:pt x="0" y="0"/>
                </a:cubicBezTo>
                <a:cubicBezTo>
                  <a:pt x="216" y="96"/>
                  <a:pt x="232" y="210"/>
                  <a:pt x="294" y="309"/>
                </a:cubicBezTo>
                <a:cubicBezTo>
                  <a:pt x="331" y="368"/>
                  <a:pt x="379" y="409"/>
                  <a:pt x="503" y="409"/>
                </a:cubicBezTo>
                <a:cubicBezTo>
                  <a:pt x="744" y="409"/>
                  <a:pt x="1307" y="409"/>
                  <a:pt x="1360" y="409"/>
                </a:cubicBezTo>
                <a:cubicBezTo>
                  <a:pt x="1360" y="409"/>
                  <a:pt x="1362" y="409"/>
                  <a:pt x="1364" y="409"/>
                </a:cubicBezTo>
                <a:cubicBezTo>
                  <a:pt x="1417" y="409"/>
                  <a:pt x="1981" y="409"/>
                  <a:pt x="2221" y="409"/>
                </a:cubicBezTo>
                <a:cubicBezTo>
                  <a:pt x="2345" y="409"/>
                  <a:pt x="2393" y="368"/>
                  <a:pt x="2430" y="309"/>
                </a:cubicBezTo>
                <a:cubicBezTo>
                  <a:pt x="2492" y="210"/>
                  <a:pt x="2509" y="96"/>
                  <a:pt x="2724" y="0"/>
                </a:cubicBezTo>
                <a:lnTo>
                  <a:pt x="1364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4288" cap="flat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45711" tIns="22855" rIns="45711" bIns="22855" numCol="1" anchor="ctr" anchorCtr="0" compatLnSpc="1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YÊU CẦU CẦN ĐẠT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>
            <a:fillRect/>
          </a:stretch>
        </p:blipFill>
        <p:spPr>
          <a:xfrm>
            <a:off x="11095631" y="5820741"/>
            <a:ext cx="1113830" cy="9059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" y="668825"/>
            <a:ext cx="12114867" cy="61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/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3"/>
          <p:cNvSpPr/>
          <p:nvPr/>
        </p:nvSpPr>
        <p:spPr bwMode="auto">
          <a:xfrm>
            <a:off x="2097649" y="124697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AU" sz="3600" b="1" dirty="0" err="1" smtClean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Bài</a:t>
            </a:r>
            <a:r>
              <a:rPr lang="en-AU" sz="3600" b="1" dirty="0" smtClean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 8. HAI </a:t>
            </a:r>
            <a:r>
              <a:rPr lang="en-AU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TAY XÂY DỰNG MỘT S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N HÀ</a:t>
            </a:r>
            <a:endParaRPr lang="en-US" sz="3600" b="1" dirty="0">
              <a:solidFill>
                <a:srgbClr val="C00000"/>
              </a:solidFill>
              <a:latin typeface="Times New Roman" panose="02020603050405020304"/>
              <a:ea typeface="Calibri" panose="020F050202020403020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/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5"/>
            <p:cNvSpPr/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5" name="Freeform 6"/>
          <p:cNvSpPr/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24609" y="272443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PHẦN: NÓI VÀ NGHE</a:t>
              </a:r>
              <a:endParaRPr lang="en-US" sz="27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572219" y="1965762"/>
            <a:ext cx="11025421" cy="4511237"/>
          </a:xfrm>
          <a:prstGeom prst="rect">
            <a:avLst/>
          </a:prstGeom>
          <a:blipFill dpi="0" rotWithShape="1">
            <a:blip r:embed="rId1">
              <a:alphaModFix amt="6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1060"/>
              </a:spcBef>
              <a:spcAft>
                <a:spcPts val="0"/>
              </a:spcAft>
              <a:buSzPts val="1300"/>
              <a:tabLst>
                <a:tab pos="431800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 nói </a:t>
            </a:r>
            <a:endParaRPr lang="en-US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en-US" b="1" i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1.1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Xác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vi-VN" b="1" i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định đề tài, người nghe, mục đích, không gian và thời gian nói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:</a:t>
            </a:r>
            <a:endParaRPr lang="en-US" dirty="0" smtClean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en-US" b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 </a:t>
            </a:r>
            <a:r>
              <a:rPr lang="vi-VN" b="1" dirty="0" smtClean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CÁC </a:t>
            </a:r>
            <a:r>
              <a:rPr lang="vi-VN" b="1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THÀNH TỐ GIAO TIẾP KHI THỰC HIỆN BÀI NÓI</a:t>
            </a:r>
            <a:endParaRPr lang="en-US" dirty="0">
              <a:solidFill>
                <a:schemeClr val="tx1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en-US" dirty="0">
              <a:solidFill>
                <a:schemeClr val="tx1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b="1" dirty="0">
                <a:solidFill>
                  <a:schemeClr val="tx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en-US" dirty="0">
              <a:solidFill>
                <a:schemeClr val="tx1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en-US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R="508635" lv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300"/>
              <a:tabLst>
                <a:tab pos="248920" algn="l"/>
              </a:tabLst>
            </a:pPr>
            <a:endParaRPr lang="vi-V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1" y="3368114"/>
            <a:ext cx="3886199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3"/>
          <p:cNvSpPr/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3"/>
          <p:cNvSpPr/>
          <p:nvPr/>
        </p:nvSpPr>
        <p:spPr bwMode="auto">
          <a:xfrm>
            <a:off x="2097649" y="124697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AU" sz="3600" b="1" dirty="0" err="1" smtClean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Bài</a:t>
            </a:r>
            <a:r>
              <a:rPr lang="en-AU" sz="3600" b="1" dirty="0" smtClean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 8. HAI </a:t>
            </a:r>
            <a:r>
              <a:rPr lang="en-AU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TAY XÂY DỰNG MỘT S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N HÀ</a:t>
            </a:r>
            <a:endParaRPr lang="en-US" sz="3600" b="1" dirty="0">
              <a:solidFill>
                <a:srgbClr val="C00000"/>
              </a:solidFill>
              <a:latin typeface="Times New Roman" panose="02020603050405020304"/>
              <a:ea typeface="Calibri" panose="020F050202020403020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/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5"/>
            <p:cNvSpPr/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Freeform 6"/>
          <p:cNvSpPr/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  <a:endParaRPr lang="en-US" sz="17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24609" y="272443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rgbClr val="C0504D">
                      <a:lumMod val="5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PHẦN: NÓI VÀ NGHE</a:t>
              </a:r>
              <a:endParaRPr lang="en-US" sz="2700" b="1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1190065" y="1965763"/>
            <a:ext cx="10038229" cy="4065244"/>
          </a:xfrm>
          <a:prstGeom prst="rect">
            <a:avLst/>
          </a:prstGeom>
          <a:blipFill dpi="0" rotWithShape="1">
            <a:blip r:embed="rId1">
              <a:alphaModFix amt="6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spcBef>
                <a:spcPts val="1060"/>
              </a:spcBef>
              <a:buSzPts val="1300"/>
              <a:buFontTx/>
              <a:buAutoNum type="arabicPeriod"/>
              <a:tabLst>
                <a:tab pos="431800" algn="l"/>
              </a:tabLst>
            </a:pPr>
            <a:endParaRPr lang="en-US" sz="24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1060"/>
              </a:spcBef>
              <a:buSzPts val="1300"/>
              <a:buFontTx/>
              <a:buAutoNum type="arabicPeriod"/>
              <a:tabLst>
                <a:tab pos="431800" algn="l"/>
              </a:tabLst>
            </a:pP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1060"/>
              </a:spcBef>
              <a:buSzPts val="1300"/>
              <a:buFontTx/>
              <a:buAutoNum type="arabicPeriod"/>
              <a:tabLst>
                <a:tab pos="431800" algn="l"/>
              </a:tabLst>
            </a:pPr>
            <a:endParaRPr lang="en-US" sz="24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60"/>
              </a:spcBef>
              <a:buSzPts val="1300"/>
              <a:tabLst>
                <a:tab pos="4318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 nói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en-US" b="1" i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1.1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Xác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vi-VN" b="1" i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định đề tài, người nghe, mục đích, không gian và thời gian nói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en-US" b="1" i="1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r>
              <a:rPr lang="vi-VN" b="1" i="1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– Người nghe (Who): 	……...</a:t>
            </a:r>
            <a:endParaRPr lang="vi-VN" b="1" i="1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vi-VN" b="1" i="1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– Mục đích bài nói (Why): 	………..</a:t>
            </a:r>
            <a:endParaRPr lang="vi-VN" b="1" i="1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vi-VN" b="1" i="1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– Nói nội dung (What): 	………..</a:t>
            </a:r>
            <a:endParaRPr lang="vi-VN" b="1" i="1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vi-VN" b="1" i="1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– Nói trong không gian (Where): 	………..</a:t>
            </a:r>
            <a:endParaRPr lang="vi-VN" b="1" i="1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vi-VN" b="1" i="1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– Nói trong thời gian (When): 	………..</a:t>
            </a:r>
            <a:endParaRPr lang="vi-VN" b="1" i="1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vi-VN" b="1" i="1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– Chọn cách nói (How): </a:t>
            </a:r>
            <a:endParaRPr lang="vi-VN" b="1" i="1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endParaRPr lang="en-US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b="1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en-US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en-US" dirty="0">
              <a:solidFill>
                <a:prstClr val="white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R="508635" algn="just">
              <a:lnSpc>
                <a:spcPct val="150000"/>
              </a:lnSpc>
              <a:spcBef>
                <a:spcPts val="300"/>
              </a:spcBef>
              <a:buSzPts val="1300"/>
              <a:tabLst>
                <a:tab pos="248920" algn="l"/>
              </a:tabLst>
            </a:pPr>
            <a:endParaRPr lang="vi-VN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3"/>
          <p:cNvSpPr/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3"/>
          <p:cNvSpPr/>
          <p:nvPr/>
        </p:nvSpPr>
        <p:spPr bwMode="auto">
          <a:xfrm>
            <a:off x="2097649" y="124697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AU" sz="3600" b="1" dirty="0" err="1" smtClean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Bài</a:t>
            </a:r>
            <a:r>
              <a:rPr lang="en-AU" sz="3600" b="1" dirty="0" smtClean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 8. HAI </a:t>
            </a:r>
            <a:r>
              <a:rPr lang="en-AU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TAY XÂY DỰNG MỘT S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N HÀ</a:t>
            </a:r>
            <a:endParaRPr lang="en-US" sz="3600" b="1" dirty="0">
              <a:solidFill>
                <a:srgbClr val="C00000"/>
              </a:solidFill>
              <a:latin typeface="Times New Roman" panose="02020603050405020304"/>
              <a:ea typeface="Calibri" panose="020F050202020403020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/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5"/>
            <p:cNvSpPr/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Freeform 6"/>
          <p:cNvSpPr/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  <a:endParaRPr lang="en-US" sz="17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24609" y="272443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rgbClr val="C0504D">
                      <a:lumMod val="5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PHẦN: NÓI VÀ NGHE</a:t>
              </a:r>
              <a:endParaRPr lang="en-US" sz="2700" b="1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841819" y="1706880"/>
            <a:ext cx="10664382" cy="4663439"/>
          </a:xfrm>
          <a:prstGeom prst="rect">
            <a:avLst/>
          </a:prstGeom>
          <a:blipFill dpi="0" rotWithShape="1">
            <a:blip r:embed="rId1">
              <a:alphaModFix amt="6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spcBef>
                <a:spcPts val="1060"/>
              </a:spcBef>
              <a:buSzPts val="1300"/>
              <a:buFontTx/>
              <a:buAutoNum type="arabicPeriod"/>
              <a:tabLst>
                <a:tab pos="431800" algn="l"/>
              </a:tabLst>
            </a:pPr>
            <a:endParaRPr lang="en-US" sz="24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1060"/>
              </a:spcBef>
              <a:buSzPts val="1300"/>
              <a:buFontTx/>
              <a:buAutoNum type="arabicPeriod"/>
              <a:tabLst>
                <a:tab pos="431800" algn="l"/>
              </a:tabLst>
            </a:pP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1060"/>
              </a:spcBef>
              <a:buSzPts val="1300"/>
              <a:buFontTx/>
              <a:buAutoNum type="arabicPeriod"/>
              <a:tabLst>
                <a:tab pos="431800" algn="l"/>
              </a:tabLst>
            </a:pPr>
            <a:endParaRPr lang="en-US" sz="24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60"/>
              </a:spcBef>
              <a:buSzPts val="1300"/>
              <a:tabLst>
                <a:tab pos="431800" algn="l"/>
              </a:tabLst>
            </a:pPr>
            <a:endParaRPr lang="en-US" sz="24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60"/>
              </a:spcBef>
              <a:buSzPts val="1300"/>
              <a:tabLst>
                <a:tab pos="4318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 nói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en-US" b="1" i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1.1.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Xác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vi-VN" b="1" i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định đề tài, người nghe, mục đích, không gian và thời gian nói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en-US" b="1" i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1.2.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Tìm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ý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lập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dàn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ý</a:t>
            </a:r>
            <a:endParaRPr lang="en-US" b="1" i="1" dirty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vi-VN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- Bản chất của vấn đề là gì?</a:t>
            </a:r>
            <a:endParaRPr lang="vi-VN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vi-VN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- Vấn đề mang lại cơ hội hay đặt ra thách thức cho đất nước hoặc có tác động trên cả hai phương diện?</a:t>
            </a:r>
            <a:endParaRPr lang="vi-VN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vi-VN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- Hai phương diện đó (cơ hội và thách thức) cân được trình bày như thế nào? Những lí lē, bằng chứng nào có thể dùng để chứng minh?</a:t>
            </a:r>
            <a:endParaRPr lang="vi-VN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vi-VN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- Cần làm gì để phát huy cơ hội và vượt qua thách thức mà vấn đề đặt ra?</a:t>
            </a:r>
            <a:endParaRPr lang="vi-VN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vi-VN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Sau khi tìm được đầy đủ các ý, hāy sắp xếp những ý tìm được một cách hợp lí thành dàn ý của bài thuyết trình, gồm đủ các phần Mở đầu, Triển khai, Kết luận.</a:t>
            </a:r>
            <a:endParaRPr lang="vi-VN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endParaRPr lang="en-US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b="1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en-US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en-US" dirty="0">
              <a:solidFill>
                <a:prstClr val="white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R="508635" algn="just">
              <a:lnSpc>
                <a:spcPct val="150000"/>
              </a:lnSpc>
              <a:spcBef>
                <a:spcPts val="300"/>
              </a:spcBef>
              <a:buSzPts val="1300"/>
              <a:tabLst>
                <a:tab pos="248920" algn="l"/>
              </a:tabLst>
            </a:pPr>
            <a:endParaRPr lang="vi-VN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1210628"/>
            <a:ext cx="11353799" cy="552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19769" y="200504"/>
            <a:ext cx="2339102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1.2.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Tìm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ý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lập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dàn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ý</a:t>
            </a:r>
            <a:endParaRPr lang="en-US" b="1" i="1" dirty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/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/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5"/>
            <p:cNvSpPr/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5" name="Freeform 6"/>
          <p:cNvSpPr/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PHẦN: NÓI VÀ NGHE</a:t>
              </a:r>
              <a:endParaRPr lang="en-US" sz="2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47475" y="266290"/>
            <a:ext cx="10044525" cy="77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AU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AU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HAI TAY XÂY DỰNG MỘT S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N HÀ</a:t>
            </a:r>
            <a:endParaRPr lang="en-US" sz="3600" b="1" dirty="0">
              <a:solidFill>
                <a:srgbClr val="C00000"/>
              </a:solidFill>
              <a:latin typeface="Times New Roman" panose="02020603050405020304"/>
              <a:ea typeface="Calibri" panose="020F0502020204030204"/>
            </a:endParaRPr>
          </a:p>
          <a:p>
            <a:pPr lvl="0"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…</a:t>
            </a:r>
            <a:endParaRPr lang="en-US" sz="3600" dirty="0">
              <a:solidFill>
                <a:srgbClr val="C0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lvl="0" algn="ctr">
              <a:lnSpc>
                <a:spcPct val="130000"/>
              </a:lnSpc>
            </a:pP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1818" y="1478919"/>
            <a:ext cx="10572942" cy="502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bày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nói</a:t>
            </a:r>
            <a:endParaRPr lang="en-US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7305" marR="27305" algn="just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- </a:t>
            </a:r>
            <a:r>
              <a:rPr lang="en-US" b="1" i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Mở</a:t>
            </a:r>
            <a:r>
              <a:rPr lang="en-US" b="1" i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đầu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: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Nêu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vấn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đề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liên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quan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đến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cơ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hội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và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thách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thức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đối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với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đất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nước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Việc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giới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thiệu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vấn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đề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để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thuyết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trình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có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thể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thực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hiện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bằng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nhiều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cách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: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kể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một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câu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chuyện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nhỏ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tóm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lược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một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bản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tin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thời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sự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đưa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ra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một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kết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quả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nghiên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cứu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kèm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theo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số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liệu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thống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kê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đưa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ra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một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bức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tranh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hoặc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bức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ảnh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có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tính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chất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gợi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dẫn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về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vấn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đề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,..</a:t>
            </a:r>
            <a:endParaRPr lang="en-US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7305" marR="27305" algn="just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- </a:t>
            </a:r>
            <a:r>
              <a:rPr lang="en-US" b="1" i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Triển</a:t>
            </a:r>
            <a:r>
              <a:rPr lang="en-US" b="1" i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khai</a:t>
            </a:r>
            <a:r>
              <a:rPr lang="en-US" b="1" i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:</a:t>
            </a:r>
            <a:endParaRPr lang="en-US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7305" marR="27305" algn="just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+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Nêu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khái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quát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bản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chất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vấn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để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và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nhận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xét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chung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về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ý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nghĩa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vấn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để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đổi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với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đất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nước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</a:t>
            </a:r>
            <a:endParaRPr lang="en-US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7305" marR="27305" algn="just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+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Phân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tích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cả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tác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động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tích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cực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và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tiêu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cực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vấn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để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Tùy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thuộc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vào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từng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vấn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đề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cụ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thể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mà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các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ý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nói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về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tác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động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tích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cực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hay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tiêu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cực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được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nhấn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mạnh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hơn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Trên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thực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tế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ít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có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vấn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đề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chỉ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mang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lại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cơ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hội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hoặc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chi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đặt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ra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thách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thức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: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trong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cơ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hội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có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thách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thức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trong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thách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thức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có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cơ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hội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</a:t>
            </a:r>
            <a:endParaRPr lang="en-US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7305" marR="27305" algn="just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+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Dùng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ngôn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ngữ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và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các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phương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tiện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hỗ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trợ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giúp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người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nghe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năm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được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một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cách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chính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xác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chi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tiết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đầy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đủ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về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vấn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đề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</a:t>
            </a:r>
            <a:endParaRPr lang="en-US" dirty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27305" marR="27305" algn="just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- </a:t>
            </a:r>
            <a:r>
              <a:rPr lang="en-US" b="1" i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Kết</a:t>
            </a:r>
            <a:r>
              <a:rPr lang="en-US" b="1" i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luận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: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Nêu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ý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nghĩa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việc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thuyết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trình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về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vấn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đề</a:t>
            </a:r>
            <a:r>
              <a:rPr lang="en-US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</a:t>
            </a:r>
            <a:endParaRPr lang="en-US" dirty="0"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041204"/>
          <a:ext cx="11917680" cy="5877672"/>
        </p:xfrm>
        <a:graphic>
          <a:graphicData uri="http://schemas.openxmlformats.org/drawingml/2006/table">
            <a:tbl>
              <a:tblPr firstRow="1" firstCol="1" bandRow="1"/>
              <a:tblGrid>
                <a:gridCol w="2042160"/>
                <a:gridCol w="7239000"/>
                <a:gridCol w="944880"/>
                <a:gridCol w="1691640"/>
              </a:tblGrid>
              <a:tr h="25002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 dirty="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Tiêu chí đánh giá sản phẩm clip thuyết trình</a:t>
                      </a:r>
                      <a:endParaRPr lang="en-US" sz="18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Chưa</a:t>
                      </a:r>
                      <a:r>
                        <a:rPr lang="en-US" sz="18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đạt</a:t>
                      </a:r>
                      <a:endParaRPr lang="en-US" sz="18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7596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Nội</a:t>
                      </a:r>
                      <a:r>
                        <a:rPr lang="en-US" sz="1800" dirty="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dung clip</a:t>
                      </a:r>
                      <a:endParaRPr lang="en-US" sz="18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Chọn được đề tài thuyết trình đúng với yêu cầu</a:t>
                      </a:r>
                      <a:endParaRPr lang="en-US" sz="18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951">
                <a:tc vMerge="1"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Đưa ra được lí lẽ, bằng chứng phù hợp để làm sáng tỏ ý kiến của bản thân</a:t>
                      </a:r>
                      <a:endParaRPr lang="en-US" sz="18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68">
                <a:tc vMerge="1"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mở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đầu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thúc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lôi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cuốn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hấp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dẫn</a:t>
                      </a:r>
                      <a:endParaRPr lang="en-US" sz="18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41">
                <a:tc vMerge="1"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phương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tiện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giao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tiếp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phi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ngôn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ngữ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hiệu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quả</a:t>
                      </a:r>
                      <a:endParaRPr lang="en-US" sz="18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6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Người</a:t>
                      </a:r>
                      <a:r>
                        <a:rPr lang="en-US" sz="1800" dirty="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thuyết</a:t>
                      </a:r>
                      <a:r>
                        <a:rPr lang="en-US" sz="1800" dirty="0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trình</a:t>
                      </a:r>
                      <a:endParaRPr lang="en-US" sz="18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Ít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nhất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hai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thành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viên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luân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phiên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thuyết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trình</a:t>
                      </a:r>
                      <a:endParaRPr lang="en-US" sz="18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41">
                <a:tc vMerge="1"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Thuyết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hiểu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thân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phụ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thuộc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giấy</a:t>
                      </a:r>
                      <a:endParaRPr lang="en-US" sz="18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68">
                <a:tc vMerge="1"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Phong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thái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thuyết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tin,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lôi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cuốn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hấp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dẫn</a:t>
                      </a:r>
                      <a:endParaRPr lang="en-US" sz="18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2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Chất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clip</a:t>
                      </a:r>
                      <a:endParaRPr lang="en-US" sz="18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Độ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phân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giải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clip ở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chất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HD</a:t>
                      </a:r>
                      <a:endParaRPr lang="en-US" sz="18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68">
                <a:tc vMerge="1"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Âm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thanh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clip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rõ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ràng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âm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lí</a:t>
                      </a:r>
                      <a:endParaRPr lang="en-US" sz="18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951">
                <a:tc vMerge="1"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hiệu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ứng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lí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tăng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sức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hấp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dẫn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clip</a:t>
                      </a:r>
                      <a:endParaRPr lang="en-US" sz="18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21">
                <a:tc vMerge="1"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Thời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lượng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clip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tối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đa</a:t>
                      </a:r>
                      <a:r>
                        <a:rPr lang="en-US" sz="18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10 </a:t>
                      </a:r>
                      <a:r>
                        <a:rPr lang="en-US" sz="1800" dirty="0" err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phút</a:t>
                      </a:r>
                      <a:endParaRPr lang="en-US" sz="18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81714" y="288739"/>
            <a:ext cx="10044525" cy="499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AU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AU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HAI TAY XÂY DỰNG MỘT S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N HÀ</a:t>
            </a:r>
            <a:endParaRPr lang="en-US" sz="3600" b="1" dirty="0">
              <a:solidFill>
                <a:srgbClr val="C00000"/>
              </a:solidFill>
              <a:latin typeface="Times New Roman" panose="02020603050405020304"/>
              <a:ea typeface="Calibri" panose="020F0502020204030204"/>
            </a:endParaRPr>
          </a:p>
          <a:p>
            <a:pPr lvl="0"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…</a:t>
            </a:r>
            <a:endParaRPr lang="en-US" sz="3600" dirty="0">
              <a:solidFill>
                <a:srgbClr val="C0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lvl="0" algn="ctr">
              <a:lnSpc>
                <a:spcPct val="130000"/>
              </a:lnSpc>
            </a:pP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/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/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5"/>
            <p:cNvSpPr/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5" name="Freeform 6"/>
          <p:cNvSpPr/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  <a:endParaRPr lang="en-US" sz="1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PHẦN: NÓI VÀ NGHE</a:t>
              </a:r>
              <a:endParaRPr lang="en-US" sz="2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588217" y="1911466"/>
            <a:ext cx="11033025" cy="4565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7305" lvl="0">
              <a:lnSpc>
                <a:spcPct val="130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XÉT, ĐÁNH GIÁ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3.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Trao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đổi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đánh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giá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rút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kinh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nghiệm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:</a:t>
            </a:r>
            <a:endParaRPr lang="en-US" b="1" dirty="0" smtClean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lvl="0"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- </a:t>
            </a:r>
            <a:r>
              <a:rPr lang="vi-VN" i="1" dirty="0" smtClean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Ba điều nhóm em đã làm tốt khi thực hiện clip thuyết trình.</a:t>
            </a:r>
            <a:endParaRPr lang="en-US" dirty="0" smtClean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lvl="0" algn="just">
              <a:lnSpc>
                <a:spcPct val="130000"/>
              </a:lnSpc>
              <a:spcAft>
                <a:spcPts val="800"/>
              </a:spcAft>
              <a:tabLst>
                <a:tab pos="0" algn="l"/>
              </a:tabLst>
            </a:pPr>
            <a:r>
              <a:rPr lang="en-US" i="1" dirty="0" smtClean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- </a:t>
            </a:r>
            <a:r>
              <a:rPr lang="vi-VN" i="1" dirty="0" smtClean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Hai điều nhóm làm chưa tốt trong quá trình thực hiện clip thuyết trình.</a:t>
            </a:r>
            <a:endParaRPr lang="en-US" dirty="0" smtClean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lvl="0" algn="just">
              <a:lnSpc>
                <a:spcPct val="130000"/>
              </a:lnSpc>
              <a:spcAft>
                <a:spcPts val="800"/>
              </a:spcAft>
            </a:pPr>
            <a:r>
              <a:rPr lang="en-US" i="1" dirty="0" smtClean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- </a:t>
            </a:r>
            <a:r>
              <a:rPr lang="vi-VN" i="1" dirty="0" smtClean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Một kinh nghiệm em rút ra được khi phân tích, đánh giá các ý kiến trái ngược.</a:t>
            </a:r>
            <a:endParaRPr lang="en-US" dirty="0" smtClean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R="27305" lvl="0" algn="just">
              <a:lnSpc>
                <a:spcPct val="130000"/>
              </a:lnSpc>
              <a:spcAft>
                <a:spcPts val="800"/>
              </a:spcAft>
            </a:pPr>
            <a:endParaRPr lang="en-US" b="1" dirty="0">
              <a:solidFill>
                <a:prstClr val="black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029" y="1707520"/>
            <a:ext cx="3730213" cy="25596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47475" y="266290"/>
            <a:ext cx="10044525" cy="77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AU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AU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HAI TAY XÂY DỰNG MỘT S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</a:rPr>
              <a:t>N HÀ</a:t>
            </a:r>
            <a:endParaRPr lang="en-US" sz="3600" b="1" dirty="0">
              <a:solidFill>
                <a:srgbClr val="C00000"/>
              </a:solidFill>
              <a:latin typeface="Times New Roman" panose="02020603050405020304"/>
              <a:ea typeface="Calibri" panose="020F0502020204030204"/>
            </a:endParaRPr>
          </a:p>
          <a:p>
            <a:pPr lvl="0"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…</a:t>
            </a:r>
            <a:endParaRPr lang="en-US" sz="3600" dirty="0">
              <a:solidFill>
                <a:srgbClr val="C0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lvl="0" algn="ctr">
              <a:lnSpc>
                <a:spcPct val="130000"/>
              </a:lnSpc>
            </a:pP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3667</Words>
  <Application>WPS Presentation</Application>
  <PresentationFormat>Custom</PresentationFormat>
  <Paragraphs>235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Calibri</vt:lpstr>
      <vt:lpstr>Times New Roman</vt:lpstr>
      <vt:lpstr>VfFree45</vt:lpstr>
      <vt:lpstr>Times New Roman</vt:lpstr>
      <vt:lpstr>Tahoma</vt:lpstr>
      <vt:lpstr>Microsoft YaHei</vt:lpstr>
      <vt:lpstr>UTM Scriptina KT</vt:lpstr>
      <vt:lpstr>Arial Unicode MS</vt:lpstr>
      <vt:lpstr>2_Office Theme</vt:lpstr>
      <vt:lpstr>3_Office Theme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Phuong Le</cp:lastModifiedBy>
  <cp:revision>169</cp:revision>
  <dcterms:created xsi:type="dcterms:W3CDTF">2018-05-24T12:43:00Z</dcterms:created>
  <dcterms:modified xsi:type="dcterms:W3CDTF">2024-08-02T13:01:52Z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4A6D1A92D0AC4979A94D5124C00C4063_12</vt:lpwstr>
  </property>
  <property fmtid="{D5CDD505-2E9C-101B-9397-08002B2CF9AE}" pid="3" name="KSOProductBuildVer">
    <vt:lpwstr>1033-12.2.0.17153</vt:lpwstr>
  </property>
</Properties>
</file>