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72" r:id="rId4"/>
    <p:sldId id="270" r:id="rId5"/>
    <p:sldId id="257" r:id="rId6"/>
    <p:sldId id="267" r:id="rId7"/>
    <p:sldId id="268" r:id="rId8"/>
    <p:sldId id="269" r:id="rId9"/>
    <p:sldId id="263" r:id="rId10"/>
    <p:sldId id="274" r:id="rId11"/>
    <p:sldId id="275" r:id="rId12"/>
    <p:sldId id="271"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showGuides="1">
      <p:cViewPr varScale="1">
        <p:scale>
          <a:sx n="78" d="100"/>
          <a:sy n="78" d="100"/>
        </p:scale>
        <p:origin x="878"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04D5B7-721B-411A-BC74-644418A4E1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55591-3196-4ACF-A6DC-3B4D87A1851E}"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2904D5B7-721B-411A-BC74-644418A4E1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55591-3196-4ACF-A6DC-3B4D87A1851E}"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2904D5B7-721B-411A-BC74-644418A4E1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55591-3196-4ACF-A6DC-3B4D87A1851E}" type="slidenum">
              <a:rPr lang="en-US" smtClean="0"/>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panose="020B0604020202020204"/>
              </a:rPr>
              <a:t>”</a:t>
            </a:r>
            <a:endParaRPr lang="en-US" dirty="0">
              <a:solidFill>
                <a:schemeClr val="accent1">
                  <a:lumMod val="60000"/>
                  <a:lumOff val="40000"/>
                </a:schemeClr>
              </a:solidFill>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2904D5B7-721B-411A-BC74-644418A4E1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55591-3196-4ACF-A6DC-3B4D87A1851E}" type="slidenum">
              <a:rPr lang="en-US" smtClean="0"/>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2904D5B7-721B-411A-BC74-644418A4E1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55591-3196-4ACF-A6DC-3B4D87A1851E}" type="slidenum">
              <a:rPr lang="en-US" smtClean="0"/>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2904D5B7-721B-411A-BC74-644418A4E1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55591-3196-4ACF-A6DC-3B4D87A1851E}" type="slidenum">
              <a:rPr lang="en-US" smtClean="0"/>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2904D5B7-721B-411A-BC74-644418A4E1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55591-3196-4ACF-A6DC-3B4D87A1851E}" type="slidenum">
              <a:rPr lang="en-US" smtClean="0"/>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2904D5B7-721B-411A-BC74-644418A4E1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55591-3196-4ACF-A6DC-3B4D87A1851E}"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2904D5B7-721B-411A-BC74-644418A4E1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55591-3196-4ACF-A6DC-3B4D87A1851E}"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2904D5B7-721B-411A-BC74-644418A4E1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55591-3196-4ACF-A6DC-3B4D87A1851E}"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2904D5B7-721B-411A-BC74-644418A4E11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55591-3196-4ACF-A6DC-3B4D87A1851E}"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lstStyle/>
          <a:p>
            <a:fld id="{2904D5B7-721B-411A-BC74-644418A4E11D}"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D55591-3196-4ACF-A6DC-3B4D87A1851E}"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04D5B7-721B-411A-BC74-644418A4E11D}"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D55591-3196-4ACF-A6DC-3B4D87A1851E}"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04D5B7-721B-411A-BC74-644418A4E11D}"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D55591-3196-4ACF-A6DC-3B4D87A1851E}"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2904D5B7-721B-411A-BC74-644418A4E11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55591-3196-4ACF-A6DC-3B4D87A1851E}"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2904D5B7-721B-411A-BC74-644418A4E11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55591-3196-4ACF-A6DC-3B4D87A1851E}"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904D5B7-721B-411A-BC74-644418A4E11D}" type="datetimeFigureOut">
              <a:rPr lang="en-US" smtClean="0"/>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2D55591-3196-4ACF-A6DC-3B4D87A1851E}"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719892" y="472780"/>
            <a:ext cx="3605077" cy="646331"/>
          </a:xfrm>
          <a:prstGeom prst="rect">
            <a:avLst/>
          </a:prstGeom>
          <a:noFill/>
        </p:spPr>
        <p:txBody>
          <a:bodyPr wrap="square" rtlCol="0">
            <a:spAutoFit/>
          </a:bodyPr>
          <a:lstStyle/>
          <a:p>
            <a:r>
              <a:rPr lang="en-US" sz="3600" dirty="0">
                <a:solidFill>
                  <a:srgbClr val="C00000"/>
                </a:solidFill>
                <a:latin typeface="Times New Roman" panose="02020603050405020304" pitchFamily="18" charset="0"/>
                <a:cs typeface="Times New Roman" panose="02020603050405020304" pitchFamily="18" charset="0"/>
              </a:rPr>
              <a:t>KHỞI ĐỘNG</a:t>
            </a:r>
            <a:endParaRPr lang="en-US" sz="3600" dirty="0">
              <a:solidFill>
                <a:srgbClr val="C0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494849" y="1484878"/>
            <a:ext cx="10212482" cy="3888244"/>
          </a:xfrm>
          <a:prstGeom prst="rect">
            <a:avLst/>
          </a:prstGeom>
          <a:noFill/>
        </p:spPr>
        <p:txBody>
          <a:bodyPr wrap="square" rtlCol="0">
            <a:spAutoFit/>
          </a:bodyPr>
          <a:lstStyle/>
          <a:p>
            <a:pPr algn="just">
              <a:lnSpc>
                <a:spcPct val="150000"/>
              </a:lnSpc>
              <a:spcAft>
                <a:spcPts val="800"/>
              </a:spcAft>
            </a:pPr>
            <a:r>
              <a:rPr lang="en-US" sz="32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a:t>
            </a:r>
            <a:r>
              <a:rPr lang="en-US" sz="32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ọc</a:t>
            </a:r>
            <a:r>
              <a:rPr lang="en-US" sz="32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nhận</a:t>
            </a:r>
            <a:r>
              <a:rPr lang="en-US" sz="32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diện</a:t>
            </a:r>
            <a:r>
              <a:rPr lang="en-US" sz="32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200" dirty="0">
                <a:solidFill>
                  <a:srgbClr val="0070C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biện pháp tu từ </a:t>
            </a:r>
            <a:r>
              <a:rPr lang="en-US" sz="3200" dirty="0" err="1">
                <a:solidFill>
                  <a:srgbClr val="0070C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solidFill>
                  <a:srgbClr val="0070C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0070C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phần</a:t>
            </a:r>
            <a:r>
              <a:rPr lang="en-US" sz="3200" dirty="0">
                <a:solidFill>
                  <a:srgbClr val="0070C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in </a:t>
            </a:r>
            <a:r>
              <a:rPr lang="en-US" sz="3200" dirty="0" err="1">
                <a:solidFill>
                  <a:srgbClr val="0070C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đậm</a:t>
            </a:r>
            <a:r>
              <a:rPr lang="en-US" sz="3200" dirty="0">
                <a:solidFill>
                  <a:srgbClr val="0070C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Tôi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nhớ</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chuyện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vua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Thuấn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muốn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đích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thân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tai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nghe</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mắt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thấy</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lòng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mình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nên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cải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trang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cày</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dò</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la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khắp</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xứ</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Bên</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cạnh</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bậc</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cải</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trang</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vĩ</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ấy</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muốn</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sâu</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nay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ông</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hoàng</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ông</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chúa</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tiện</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riêng</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do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thượng</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cũng</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“vi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effectLst/>
                <a:latin typeface="Times New Roman" panose="02020603050405020304" pitchFamily="18" charset="0"/>
                <a:ea typeface="Calibri" panose="020F0502020204030204" pitchFamily="34" charset="0"/>
                <a:cs typeface="Times New Roman" panose="02020603050405020304" pitchFamily="18" charset="0"/>
              </a:rPr>
              <a:t>đấy</a:t>
            </a: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p:cNvSpPr txBox="1"/>
          <p:nvPr/>
        </p:nvSpPr>
        <p:spPr>
          <a:xfrm>
            <a:off x="929085" y="5596702"/>
            <a:ext cx="6100916" cy="584775"/>
          </a:xfrm>
          <a:prstGeom prst="rect">
            <a:avLst/>
          </a:prstGeom>
          <a:noFill/>
        </p:spPr>
        <p:txBody>
          <a:bodyPr wrap="square">
            <a:spAutoFit/>
          </a:bodyPr>
          <a:lstStyle/>
          <a:p>
            <a:r>
              <a:rPr lang="en-US" sz="3200" dirty="0">
                <a:solidFill>
                  <a:srgbClr val="C00000"/>
                </a:solidFill>
                <a:highlight>
                  <a:srgbClr val="FFFFFF"/>
                </a:highlight>
                <a:latin typeface="Times New Roman" panose="02020603050405020304" pitchFamily="18" charset="0"/>
                <a:ea typeface="Calibri" panose="020F0502020204030204" pitchFamily="34" charset="0"/>
                <a:cs typeface="Times New Roman" panose="02020603050405020304" pitchFamily="18" charset="0"/>
              </a:rPr>
              <a:t>B</a:t>
            </a:r>
            <a:r>
              <a:rPr lang="vi-VN" sz="3200" dirty="0">
                <a:solidFill>
                  <a:srgbClr val="C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iện pháp tu từ</a:t>
            </a:r>
            <a:r>
              <a:rPr lang="en-US" sz="3200" dirty="0">
                <a:solidFill>
                  <a:srgbClr val="C00000"/>
                </a:solidFill>
                <a:highlight>
                  <a:srgbClr val="FFFFFF"/>
                </a:highligh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C00000"/>
                </a:solidFill>
                <a:highlight>
                  <a:srgbClr val="FFFFFF"/>
                </a:highlight>
                <a:latin typeface="Times New Roman" panose="02020603050405020304" pitchFamily="18" charset="0"/>
                <a:ea typeface="Calibri" panose="020F0502020204030204" pitchFamily="34" charset="0"/>
                <a:cs typeface="Times New Roman" panose="02020603050405020304" pitchFamily="18" charset="0"/>
              </a:rPr>
              <a:t>nói</a:t>
            </a:r>
            <a:r>
              <a:rPr lang="en-US" sz="3200" dirty="0">
                <a:solidFill>
                  <a:srgbClr val="C00000"/>
                </a:solidFill>
                <a:highlight>
                  <a:srgbClr val="FFFFFF"/>
                </a:highligh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C00000"/>
                </a:solidFill>
                <a:highlight>
                  <a:srgbClr val="FFFFFF"/>
                </a:highlight>
                <a:latin typeface="Times New Roman" panose="02020603050405020304" pitchFamily="18" charset="0"/>
                <a:ea typeface="Calibri" panose="020F0502020204030204" pitchFamily="34" charset="0"/>
                <a:cs typeface="Times New Roman" panose="02020603050405020304" pitchFamily="18" charset="0"/>
              </a:rPr>
              <a:t>mỉa</a:t>
            </a:r>
            <a:r>
              <a:rPr lang="vi-VN" sz="3200" dirty="0">
                <a:solidFill>
                  <a:srgbClr val="C000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solidFill>
                <a:srgbClr val="C00000"/>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ircle(in)">
                                      <p:cBhvr>
                                        <p:cTn id="14" dur="20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799" y="1920910"/>
            <a:ext cx="9781309" cy="1815882"/>
          </a:xfrm>
          <a:prstGeom prst="rect">
            <a:avLst/>
          </a:prstGeom>
          <a:noFill/>
        </p:spPr>
        <p:txBody>
          <a:bodyPr wrap="square" rtlCol="0">
            <a:spAutoFit/>
          </a:bodyPr>
          <a:lstStyle/>
          <a:p>
            <a:pPr algn="just"/>
            <a:r>
              <a:rPr lang="en-US" sz="2800" dirty="0">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Nhấn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mạnh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tin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tội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ác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âm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trùng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điệp</a:t>
            </a:r>
            <a:r>
              <a:rPr lang="en-US" sz="280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a:latin typeface="Times New Roman" panose="02020603050405020304" pitchFamily="18" charset="0"/>
                <a:cs typeface="Times New Roman" panose="02020603050405020304" pitchFamily="18" charset="0"/>
              </a:rPr>
              <a:t>lập luận </a:t>
            </a:r>
            <a:r>
              <a:rPr lang="vi-VN" sz="2800">
                <a:latin typeface="Times New Roman" panose="02020603050405020304" pitchFamily="18" charset="0"/>
                <a:cs typeface="Times New Roman" panose="02020603050405020304" pitchFamily="18" charset="0"/>
              </a:rPr>
              <a:t>chặt chẽ, sắc sảo, thuyết phục người đọc, người nghe;  khiến người đọc càng hình dung một cách cụ thể sự tàn bạo của thực dân Pháp.</a:t>
            </a:r>
            <a:endParaRPr lang="en-US" sz="2800" dirty="0">
              <a:latin typeface="Times New Roman" panose="02020603050405020304" pitchFamily="18" charset="0"/>
              <a:cs typeface="Times New Roman" panose="02020603050405020304" pitchFamily="18" charset="0"/>
            </a:endParaRPr>
          </a:p>
        </p:txBody>
      </p:sp>
      <p:sp>
        <p:nvSpPr>
          <p:cNvPr id="2" name="TextBox 1"/>
          <p:cNvSpPr txBox="1"/>
          <p:nvPr/>
        </p:nvSpPr>
        <p:spPr>
          <a:xfrm>
            <a:off x="304799" y="95635"/>
            <a:ext cx="11774905" cy="661207"/>
          </a:xfrm>
          <a:prstGeom prst="rect">
            <a:avLst/>
          </a:prstGeom>
          <a:noFill/>
        </p:spPr>
        <p:txBody>
          <a:bodyPr wrap="square" rtlCol="0">
            <a:spAutoFit/>
          </a:bodyPr>
          <a:lstStyle/>
          <a:p>
            <a:pPr algn="ctr">
              <a:lnSpc>
                <a:spcPct val="150000"/>
              </a:lnSpc>
            </a:pPr>
            <a:r>
              <a:rPr lang="vi-VN" sz="2800" b="1" dirty="0">
                <a:solidFill>
                  <a:srgbClr val="FF0000"/>
                </a:solidFill>
                <a:effectLst/>
                <a:latin typeface="Times New Roman" panose="02020603050405020304" pitchFamily="18" charset="0"/>
                <a:ea typeface="Calibri" panose="020F0502020204030204" pitchFamily="34" charset="0"/>
              </a:rPr>
              <a:t>THỰC HÀNH TIẾNG VIỆT TỔNG HỢP TỪ CÁC VĂN BẢN ĐỌC HIỂU</a:t>
            </a:r>
            <a:endParaRPr lang="en-US" sz="2800" dirty="0">
              <a:solidFill>
                <a:srgbClr val="FF0000"/>
              </a:solidFill>
              <a:effectLst/>
              <a:latin typeface="Times New Roman" panose="02020603050405020304" pitchFamily="18" charset="0"/>
              <a:ea typeface="Calibri" panose="020F0502020204030204" pitchFamily="34" charset="0"/>
            </a:endParaRPr>
          </a:p>
        </p:txBody>
      </p:sp>
      <p:sp>
        <p:nvSpPr>
          <p:cNvPr id="3" name="TextBox 2"/>
          <p:cNvSpPr txBox="1"/>
          <p:nvPr/>
        </p:nvSpPr>
        <p:spPr>
          <a:xfrm>
            <a:off x="4748981" y="654898"/>
            <a:ext cx="2310581" cy="523220"/>
          </a:xfrm>
          <a:prstGeom prst="rect">
            <a:avLst/>
          </a:prstGeom>
          <a:noFill/>
        </p:spPr>
        <p:txBody>
          <a:bodyPr wrap="square">
            <a:spAutoFit/>
          </a:bodyPr>
          <a:lstStyle/>
          <a:p>
            <a:r>
              <a:rPr lang="en-US" sz="2800" dirty="0" err="1">
                <a:solidFill>
                  <a:srgbClr val="0070C0"/>
                </a:solidFill>
                <a:latin typeface="Times New Roman" panose="02020603050405020304" pitchFamily="18" charset="0"/>
                <a:cs typeface="Times New Roman" panose="02020603050405020304" pitchFamily="18" charset="0"/>
              </a:rPr>
              <a:t>Bài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tập</a:t>
            </a:r>
            <a:r>
              <a:rPr lang="en-US" sz="2800" dirty="0">
                <a:solidFill>
                  <a:srgbClr val="0070C0"/>
                </a:solidFill>
                <a:latin typeface="Times New Roman" panose="02020603050405020304" pitchFamily="18" charset="0"/>
                <a:cs typeface="Times New Roman" panose="02020603050405020304" pitchFamily="18" charset="0"/>
              </a:rPr>
              <a:t> 3 </a:t>
            </a:r>
            <a:endParaRPr lang="en-US" sz="28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6563" y="1858696"/>
            <a:ext cx="9652173" cy="2246769"/>
          </a:xfrm>
          <a:prstGeom prst="rect">
            <a:avLst/>
          </a:prstGeom>
          <a:noFill/>
        </p:spPr>
        <p:txBody>
          <a:bodyPr wrap="square" rtlCol="0">
            <a:spAutoFit/>
          </a:bodyPr>
          <a:lstStyle/>
          <a:p>
            <a:pPr algn="ctr"/>
            <a:r>
              <a:rPr lang="en-US" sz="2800" dirty="0">
                <a:solidFill>
                  <a:srgbClr val="FF0000"/>
                </a:solidFill>
                <a:latin typeface="Times New Roman" panose="02020603050405020304" pitchFamily="18" charset="0"/>
                <a:cs typeface="Times New Roman" panose="02020603050405020304" pitchFamily="18" charset="0"/>
              </a:rPr>
              <a:t>TỪ ĐỌC ĐẾN VIẾT</a:t>
            </a:r>
            <a:endParaRPr lang="en-US" sz="2800" dirty="0">
              <a:solidFill>
                <a:srgbClr val="FF0000"/>
              </a:solidFill>
              <a:latin typeface="Times New Roman" panose="02020603050405020304" pitchFamily="18" charset="0"/>
              <a:cs typeface="Times New Roman" panose="02020603050405020304" pitchFamily="18" charset="0"/>
            </a:endParaRPr>
          </a:p>
          <a:p>
            <a:pPr algn="ctr"/>
            <a:endParaRPr lang="en-US" sz="2800" dirty="0">
              <a:solidFill>
                <a:srgbClr val="FF0000"/>
              </a:solidFill>
              <a:latin typeface="Times New Roman" panose="02020603050405020304" pitchFamily="18" charset="0"/>
              <a:cs typeface="Times New Roman" panose="02020603050405020304" pitchFamily="18" charset="0"/>
            </a:endParaRPr>
          </a:p>
          <a:p>
            <a:pPr algn="just">
              <a:tabLst>
                <a:tab pos="347345" algn="l"/>
              </a:tabLst>
            </a:pP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chia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4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nhóm</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Viết</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khoảng</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150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chữ</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bày</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phong</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phú</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đa</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dạng</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ca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Hồ</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Chí Minh. Trong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vận</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ít</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nhất</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biện</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p:cNvSpPr txBox="1"/>
          <p:nvPr/>
        </p:nvSpPr>
        <p:spPr>
          <a:xfrm>
            <a:off x="268705" y="265471"/>
            <a:ext cx="11774905" cy="661207"/>
          </a:xfrm>
          <a:prstGeom prst="rect">
            <a:avLst/>
          </a:prstGeom>
          <a:noFill/>
        </p:spPr>
        <p:txBody>
          <a:bodyPr wrap="square" rtlCol="0">
            <a:spAutoFit/>
          </a:bodyPr>
          <a:lstStyle/>
          <a:p>
            <a:pPr algn="ctr">
              <a:lnSpc>
                <a:spcPct val="150000"/>
              </a:lnSpc>
            </a:pPr>
            <a:r>
              <a:rPr lang="vi-VN" sz="2800" b="1" dirty="0">
                <a:solidFill>
                  <a:srgbClr val="FF0000"/>
                </a:solidFill>
                <a:effectLst/>
                <a:latin typeface="Times New Roman" panose="02020603050405020304" pitchFamily="18" charset="0"/>
                <a:ea typeface="Calibri" panose="020F0502020204030204" pitchFamily="34" charset="0"/>
              </a:rPr>
              <a:t>THỰC HÀNH TIẾNG VIỆT TỔNG HỢP TỪ CÁC VĂN BẢN ĐỌC HIỂU</a:t>
            </a:r>
            <a:endParaRPr lang="en-US" sz="2800" dirty="0">
              <a:solidFill>
                <a:srgbClr val="FF0000"/>
              </a:solidFill>
              <a:effectLst/>
              <a:latin typeface="Times New Roman" panose="02020603050405020304" pitchFamily="18" charset="0"/>
              <a:ea typeface="Calibri" panose="020F050202020403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9358" y="1115729"/>
            <a:ext cx="10573946" cy="5262979"/>
          </a:xfrm>
          <a:prstGeom prst="rect">
            <a:avLst/>
          </a:prstGeom>
          <a:noFill/>
        </p:spPr>
        <p:txBody>
          <a:bodyPr wrap="square" rtlCol="0">
            <a:spAutoFit/>
          </a:bodyPr>
          <a:lstStyle/>
          <a:p>
            <a:pPr algn="just"/>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ca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Hồ</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Chí Minh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phú</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dạng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cập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nhau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độc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lập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do,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cảnh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thiên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nhiên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hồn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trang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mang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gian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lãng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mạn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sâu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lắng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chứa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đựng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sâu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sắc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triết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cạnh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Hồ</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Chí Minh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cũng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lộ</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niềm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tin,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lòng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mãnh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liệt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lòng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say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mê</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cuộc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này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dạng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xúc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từng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ca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ngọt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ngào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đầy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khích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lệ</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cảnh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nhiên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nông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lính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đấu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tất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đều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chân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ca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này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Hồ</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Chí Minh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trở</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dạng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phú</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gần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gũi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mọi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tầng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lớp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p:cNvSpPr txBox="1"/>
          <p:nvPr/>
        </p:nvSpPr>
        <p:spPr>
          <a:xfrm>
            <a:off x="0" y="275303"/>
            <a:ext cx="11774905" cy="661207"/>
          </a:xfrm>
          <a:prstGeom prst="rect">
            <a:avLst/>
          </a:prstGeom>
          <a:noFill/>
        </p:spPr>
        <p:txBody>
          <a:bodyPr wrap="square" rtlCol="0">
            <a:spAutoFit/>
          </a:bodyPr>
          <a:lstStyle/>
          <a:p>
            <a:pPr algn="ctr">
              <a:lnSpc>
                <a:spcPct val="150000"/>
              </a:lnSpc>
            </a:pPr>
            <a:r>
              <a:rPr lang="vi-VN" sz="2800" b="1" dirty="0">
                <a:solidFill>
                  <a:srgbClr val="FF0000"/>
                </a:solidFill>
                <a:effectLst/>
                <a:latin typeface="Times New Roman" panose="02020603050405020304" pitchFamily="18" charset="0"/>
                <a:ea typeface="Calibri" panose="020F0502020204030204" pitchFamily="34" charset="0"/>
              </a:rPr>
              <a:t>THỰC HÀNH TIẾNG VIỆT TỔNG HỢP TỪ CÁC VĂN BẢN ĐỌC HIỂU</a:t>
            </a:r>
            <a:endParaRPr lang="en-US" sz="2800" dirty="0">
              <a:solidFill>
                <a:srgbClr val="FF0000"/>
              </a:solidFill>
              <a:effectLst/>
              <a:latin typeface="Times New Roman" panose="02020603050405020304" pitchFamily="18" charset="0"/>
              <a:ea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1964" y="2308285"/>
            <a:ext cx="9698617" cy="1654748"/>
          </a:xfrm>
          <a:prstGeom prst="rect">
            <a:avLst/>
          </a:prstGeom>
          <a:noFill/>
        </p:spPr>
        <p:txBody>
          <a:bodyPr wrap="square" rtlCol="0">
            <a:spAutoFit/>
          </a:bodyPr>
          <a:lstStyle/>
          <a:p>
            <a:pPr algn="ctr">
              <a:lnSpc>
                <a:spcPct val="150000"/>
              </a:lnSpc>
            </a:pPr>
            <a:r>
              <a:rPr lang="vi-VN" sz="3600" b="1" dirty="0">
                <a:solidFill>
                  <a:srgbClr val="FF0000"/>
                </a:solidFill>
                <a:effectLst/>
                <a:latin typeface="Times New Roman" panose="02020603050405020304" pitchFamily="18" charset="0"/>
                <a:ea typeface="Calibri" panose="020F0502020204030204" pitchFamily="34" charset="0"/>
              </a:rPr>
              <a:t>THỰC HÀNH TIẾNG VIỆT TỔNG HỢP TỪ CÁC VĂN BẢN ĐỌC HIỂU</a:t>
            </a:r>
            <a:endParaRPr lang="en-US" sz="3600" dirty="0">
              <a:solidFill>
                <a:srgbClr val="FF0000"/>
              </a:solidFill>
              <a:effectLst/>
              <a:latin typeface="Times New Roman" panose="02020603050405020304" pitchFamily="18" charset="0"/>
              <a:ea typeface="Calibri" panose="020F0502020204030204" pitchFamily="34" charset="0"/>
            </a:endParaRPr>
          </a:p>
        </p:txBody>
      </p:sp>
      <p:sp>
        <p:nvSpPr>
          <p:cNvPr id="2" name="Text Box 1"/>
          <p:cNvSpPr txBox="1"/>
          <p:nvPr/>
        </p:nvSpPr>
        <p:spPr>
          <a:xfrm>
            <a:off x="3322955" y="4598035"/>
            <a:ext cx="5725160" cy="922020"/>
          </a:xfrm>
          <a:prstGeom prst="rect">
            <a:avLst/>
          </a:prstGeom>
          <a:noFill/>
        </p:spPr>
        <p:txBody>
          <a:bodyPr wrap="square" rtlCol="0">
            <a:spAutoFit/>
          </a:bodyPr>
          <a:p>
            <a:pPr algn="just"/>
            <a:r>
              <a:rPr lang="en-US" b="1">
                <a:latin typeface="Times New Roman" panose="02020603050405020304" pitchFamily="18" charset="0"/>
                <a:cs typeface="Times New Roman" panose="02020603050405020304" pitchFamily="18" charset="0"/>
              </a:rPr>
              <a:t>Giáo viên soạn: Tô Giang Xuân Hương. Trường THPT Trần Văn Bảy (Ấp 3, thị trấn Phú Lộc, huyện Thạnh Trị, tỉnh Sóc Trăng)</a:t>
            </a:r>
            <a:endParaRPr lang="en-US" b="1">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0789" y="27201"/>
            <a:ext cx="11774905" cy="661207"/>
          </a:xfrm>
          <a:prstGeom prst="rect">
            <a:avLst/>
          </a:prstGeom>
          <a:noFill/>
        </p:spPr>
        <p:txBody>
          <a:bodyPr wrap="square" rtlCol="0">
            <a:spAutoFit/>
          </a:bodyPr>
          <a:lstStyle/>
          <a:p>
            <a:pPr algn="ctr">
              <a:lnSpc>
                <a:spcPct val="150000"/>
              </a:lnSpc>
            </a:pPr>
            <a:r>
              <a:rPr lang="vi-VN" sz="2800" b="1" dirty="0">
                <a:solidFill>
                  <a:srgbClr val="FF0000"/>
                </a:solidFill>
                <a:effectLst/>
                <a:latin typeface="Times New Roman" panose="02020603050405020304" pitchFamily="18" charset="0"/>
                <a:ea typeface="Calibri" panose="020F0502020204030204" pitchFamily="34" charset="0"/>
              </a:rPr>
              <a:t>THỰC HÀNH TIẾNG VIỆT TỔNG HỢP TỪ CÁC VĂN BẢN ĐỌC HIỂU</a:t>
            </a:r>
            <a:endParaRPr lang="en-US" sz="2800" dirty="0">
              <a:solidFill>
                <a:srgbClr val="FF0000"/>
              </a:solidFill>
              <a:effectLst/>
              <a:latin typeface="Times New Roman" panose="02020603050405020304" pitchFamily="18" charset="0"/>
              <a:ea typeface="Calibri" panose="020F0502020204030204" pitchFamily="34" charset="0"/>
            </a:endParaRPr>
          </a:p>
        </p:txBody>
      </p:sp>
      <p:sp>
        <p:nvSpPr>
          <p:cNvPr id="3" name="TextBox 2"/>
          <p:cNvSpPr txBox="1"/>
          <p:nvPr/>
        </p:nvSpPr>
        <p:spPr>
          <a:xfrm>
            <a:off x="4896464" y="742012"/>
            <a:ext cx="1740309" cy="523220"/>
          </a:xfrm>
          <a:prstGeom prst="rect">
            <a:avLst/>
          </a:prstGeom>
          <a:noFill/>
        </p:spPr>
        <p:txBody>
          <a:bodyPr wrap="square">
            <a:spAutoFit/>
          </a:bodyPr>
          <a:lstStyle/>
          <a:p>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 </a:t>
            </a:r>
            <a:endParaRPr lang="en-US" sz="2800" dirty="0">
              <a:solidFill>
                <a:srgbClr val="0070C0"/>
              </a:solidFill>
            </a:endParaRPr>
          </a:p>
        </p:txBody>
      </p:sp>
      <p:sp>
        <p:nvSpPr>
          <p:cNvPr id="5" name="TextBox 4"/>
          <p:cNvSpPr txBox="1"/>
          <p:nvPr/>
        </p:nvSpPr>
        <p:spPr>
          <a:xfrm>
            <a:off x="300789" y="1257281"/>
            <a:ext cx="10138740" cy="5262979"/>
          </a:xfrm>
          <a:prstGeom prst="rect">
            <a:avLst/>
          </a:prstGeom>
          <a:noFill/>
        </p:spPr>
        <p:txBody>
          <a:bodyPr wrap="square" rtlCol="0">
            <a:spAutoFit/>
          </a:bodyPr>
          <a:lstStyle/>
          <a:p>
            <a:r>
              <a:rPr lang="vi-VN" sz="2800" b="1" dirty="0">
                <a:latin typeface="Times New Roman" panose="02020603050405020304" pitchFamily="18" charset="0"/>
                <a:cs typeface="Times New Roman" panose="02020603050405020304" pitchFamily="18" charset="0"/>
              </a:rPr>
              <a:t>Phân tích biện pháp tu từ nói mỉa trong các trường hợp sau và nêu tác dụng của biện pháp này:</a:t>
            </a:r>
            <a:endParaRPr lang="en-US" sz="2800" b="1"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a. </a:t>
            </a:r>
            <a:r>
              <a:rPr lang="vi-VN" sz="2800" dirty="0">
                <a:latin typeface="Times New Roman" panose="02020603050405020304" pitchFamily="18" charset="0"/>
                <a:cs typeface="Times New Roman" panose="02020603050405020304" pitchFamily="18" charset="0"/>
              </a:rPr>
              <a:t>Do sức ép của công luận ở Pháp và ở Đông Dương, ông Va-ren đã nửa chính thức hứa sẽ chăm sóc vụ Phan Bội Châu. Ông hứa thế; giả thử cứ cho rằng một vị toàn quyền Đông Dương mà lại biết giữ lời hứa đi chăng nữa, thì chúng ta vẫn được phép tự hỏi liệu quan Toàn quyền Va-ren sẽ "chăm sóc" vụ ấy vào lúc nào và ra làm sao.</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Trước hết, ngài chỉ muốn chăm sóc đến khi nào yên vị thật xong xuôi ở bên ấy đã.</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Nhưng ngài lại chỉ vừa mới xuống tàu, mà hành trình từ Mác-xây đến Sài Gòn kéo dài chừng bốn tu</a:t>
            </a:r>
            <a:r>
              <a:rPr lang="en-US" sz="2800" dirty="0">
                <a:latin typeface="Times New Roman" panose="02020603050405020304" pitchFamily="18" charset="0"/>
                <a:cs typeface="Times New Roman" panose="02020603050405020304" pitchFamily="18" charset="0"/>
              </a:rPr>
              <a:t>ầ</a:t>
            </a:r>
            <a:r>
              <a:rPr lang="vi-VN" sz="2800" dirty="0">
                <a:latin typeface="Times New Roman" panose="02020603050405020304" pitchFamily="18" charset="0"/>
                <a:cs typeface="Times New Roman" panose="02020603050405020304" pitchFamily="18" charset="0"/>
              </a:rPr>
              <a:t>n l</a:t>
            </a:r>
            <a:r>
              <a:rPr lang="en-US" sz="2800" dirty="0">
                <a:latin typeface="Times New Roman" panose="02020603050405020304" pitchFamily="18" charset="0"/>
                <a:cs typeface="Times New Roman" panose="02020603050405020304" pitchFamily="18" charset="0"/>
              </a:rPr>
              <a:t>ễ</a:t>
            </a:r>
            <a:r>
              <a:rPr lang="vi-VN" sz="2800" dirty="0">
                <a:latin typeface="Times New Roman" panose="02020603050405020304" pitchFamily="18" charset="0"/>
                <a:cs typeface="Times New Roman" panose="02020603050405020304" pitchFamily="18" charset="0"/>
              </a:rPr>
              <a:t> cơ. Như vậy có nghĩa là trong bốn tuần lễ đó, Phan Bội Châu v</a:t>
            </a:r>
            <a:r>
              <a:rPr lang="en-US" sz="2800" dirty="0">
                <a:latin typeface="Times New Roman" panose="02020603050405020304" pitchFamily="18" charset="0"/>
                <a:cs typeface="Times New Roman" panose="02020603050405020304" pitchFamily="18" charset="0"/>
              </a:rPr>
              <a:t>ẫ</a:t>
            </a:r>
            <a:r>
              <a:rPr lang="vi-VN" sz="2800" dirty="0">
                <a:latin typeface="Times New Roman" panose="02020603050405020304" pitchFamily="18" charset="0"/>
                <a:cs typeface="Times New Roman" panose="02020603050405020304" pitchFamily="18" charset="0"/>
              </a:rPr>
              <a:t>n bị giam trong t</a:t>
            </a:r>
            <a:r>
              <a:rPr lang="en-US" sz="2800" dirty="0">
                <a:latin typeface="Times New Roman" panose="02020603050405020304" pitchFamily="18" charset="0"/>
                <a:cs typeface="Times New Roman" panose="02020603050405020304" pitchFamily="18" charset="0"/>
              </a:rPr>
              <a:t>ù</a:t>
            </a:r>
            <a:r>
              <a:rPr lang="vi-VN"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lgn="r"/>
            <a:r>
              <a:rPr lang="vi-VN" sz="2800" dirty="0">
                <a:latin typeface="Times New Roman" panose="02020603050405020304" pitchFamily="18" charset="0"/>
                <a:cs typeface="Times New Roman" panose="02020603050405020304" pitchFamily="18" charset="0"/>
              </a:rPr>
              <a:t>(Nguyễn Ái Quốc, Những trò lố hay là Va-ren và Phan Bội Châu)</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0789" y="27201"/>
            <a:ext cx="11774905" cy="661207"/>
          </a:xfrm>
          <a:prstGeom prst="rect">
            <a:avLst/>
          </a:prstGeom>
          <a:noFill/>
        </p:spPr>
        <p:txBody>
          <a:bodyPr wrap="square" rtlCol="0">
            <a:spAutoFit/>
          </a:bodyPr>
          <a:lstStyle/>
          <a:p>
            <a:pPr algn="ctr">
              <a:lnSpc>
                <a:spcPct val="150000"/>
              </a:lnSpc>
            </a:pPr>
            <a:r>
              <a:rPr lang="vi-VN" sz="2800" b="1" dirty="0">
                <a:solidFill>
                  <a:srgbClr val="FF0000"/>
                </a:solidFill>
                <a:effectLst/>
                <a:latin typeface="Times New Roman" panose="02020603050405020304" pitchFamily="18" charset="0"/>
                <a:ea typeface="Calibri" panose="020F0502020204030204" pitchFamily="34" charset="0"/>
              </a:rPr>
              <a:t>THỰC HÀNH TIẾNG VIỆT TỔNG HỢP TỪ CÁC VĂN BẢN ĐỌC HIỂU</a:t>
            </a:r>
            <a:endParaRPr lang="en-US" sz="2800" dirty="0">
              <a:solidFill>
                <a:srgbClr val="FF0000"/>
              </a:solidFill>
              <a:effectLst/>
              <a:latin typeface="Times New Roman" panose="02020603050405020304" pitchFamily="18" charset="0"/>
              <a:ea typeface="Calibri" panose="020F0502020204030204" pitchFamily="34" charset="0"/>
            </a:endParaRPr>
          </a:p>
        </p:txBody>
      </p:sp>
      <p:sp>
        <p:nvSpPr>
          <p:cNvPr id="3" name="TextBox 2"/>
          <p:cNvSpPr txBox="1"/>
          <p:nvPr/>
        </p:nvSpPr>
        <p:spPr>
          <a:xfrm>
            <a:off x="4689986" y="688408"/>
            <a:ext cx="2359741" cy="523220"/>
          </a:xfrm>
          <a:prstGeom prst="rect">
            <a:avLst/>
          </a:prstGeom>
          <a:noFill/>
        </p:spPr>
        <p:txBody>
          <a:bodyPr wrap="square">
            <a:spAutoFit/>
          </a:bodyPr>
          <a:lstStyle/>
          <a:p>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 </a:t>
            </a:r>
            <a:endParaRPr lang="en-US" sz="2800" dirty="0">
              <a:solidFill>
                <a:srgbClr val="0070C0"/>
              </a:solidFill>
            </a:endParaRPr>
          </a:p>
        </p:txBody>
      </p:sp>
      <p:sp>
        <p:nvSpPr>
          <p:cNvPr id="5" name="TextBox 4"/>
          <p:cNvSpPr txBox="1"/>
          <p:nvPr/>
        </p:nvSpPr>
        <p:spPr>
          <a:xfrm>
            <a:off x="607918" y="1257281"/>
            <a:ext cx="10697392" cy="4832092"/>
          </a:xfrm>
          <a:prstGeom prst="rect">
            <a:avLst/>
          </a:prstGeom>
          <a:noFill/>
        </p:spPr>
        <p:txBody>
          <a:bodyPr wrap="square" rtlCol="0">
            <a:spAutoFit/>
          </a:bodyPr>
          <a:lstStyle/>
          <a:p>
            <a:pPr algn="just"/>
            <a:r>
              <a:rPr lang="vi-VN" sz="2800" b="1" dirty="0">
                <a:latin typeface="Times New Roman" panose="02020603050405020304" pitchFamily="18" charset="0"/>
                <a:cs typeface="Times New Roman" panose="02020603050405020304" pitchFamily="18" charset="0"/>
              </a:rPr>
              <a:t>Phân tích biện pháp tu từ nói mỉa trong các trường hợp sau và nêu tác dụng của biện pháp này:</a:t>
            </a:r>
            <a:endParaRPr lang="en-US" sz="2800" b="1"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b. Và đó cũng là lần đầu tiên trong đời mình, hai con mắt của ông Va-ren được thấy hiển hiện cái huyền diệu của một thành phố Đông Dương, dưới lòng đường, trên vỉa hè, trong cửa tiệm. Những cu-li xe kéo xe tay phóng cật lực, đôi bàn chân dẫm đất lạch bạch trên mặt đường nóng bỏng; những quả dưa hấu bổ phanh đỏ lòm lòm; những xâu lạp xường lủng lắng dưới mái hiên các hiệu cơm; cái rốn một chú khách trưng ra giữa trời; một viên quan uể oải bước qua, tay phe phẩy cái quạt, ngực đeo tấm Bắc Đẩu bội tinh hình chữ thập. Thật là lộn xộn! Thật là nhốn nháo!</a:t>
            </a:r>
            <a:endParaRPr lang="en-US" sz="2800" dirty="0">
              <a:latin typeface="Times New Roman" panose="02020603050405020304" pitchFamily="18" charset="0"/>
              <a:cs typeface="Times New Roman" panose="02020603050405020304" pitchFamily="18" charset="0"/>
            </a:endParaRPr>
          </a:p>
          <a:p>
            <a:pPr algn="r"/>
            <a:r>
              <a:rPr lang="vi-VN" sz="2800" dirty="0">
                <a:latin typeface="Times New Roman" panose="02020603050405020304" pitchFamily="18" charset="0"/>
                <a:cs typeface="Times New Roman" panose="02020603050405020304" pitchFamily="18" charset="0"/>
              </a:rPr>
              <a:t>(Nguyễn Ái Quốc, Những trò lố hay là Varen và Phan Bội Châu)</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8705" y="265471"/>
            <a:ext cx="11774905" cy="661207"/>
          </a:xfrm>
          <a:prstGeom prst="rect">
            <a:avLst/>
          </a:prstGeom>
          <a:noFill/>
        </p:spPr>
        <p:txBody>
          <a:bodyPr wrap="square" rtlCol="0">
            <a:spAutoFit/>
          </a:bodyPr>
          <a:lstStyle/>
          <a:p>
            <a:pPr algn="ctr">
              <a:lnSpc>
                <a:spcPct val="150000"/>
              </a:lnSpc>
            </a:pPr>
            <a:r>
              <a:rPr lang="vi-VN" sz="2800" b="1" dirty="0">
                <a:solidFill>
                  <a:srgbClr val="FF0000"/>
                </a:solidFill>
                <a:effectLst/>
                <a:latin typeface="Times New Roman" panose="02020603050405020304" pitchFamily="18" charset="0"/>
                <a:ea typeface="Calibri" panose="020F0502020204030204" pitchFamily="34" charset="0"/>
              </a:rPr>
              <a:t>THỰC HÀNH TIẾNG VIỆT TỔNG HỢP TỪ CÁC VĂN BẢN ĐỌC HIỂU</a:t>
            </a:r>
            <a:endParaRPr lang="en-US" sz="2800" dirty="0">
              <a:solidFill>
                <a:srgbClr val="FF0000"/>
              </a:solidFill>
              <a:effectLst/>
              <a:latin typeface="Times New Roman" panose="02020603050405020304" pitchFamily="18" charset="0"/>
              <a:ea typeface="Calibri" panose="020F0502020204030204" pitchFamily="34" charset="0"/>
            </a:endParaRPr>
          </a:p>
        </p:txBody>
      </p:sp>
      <p:sp>
        <p:nvSpPr>
          <p:cNvPr id="5" name="TextBox 4"/>
          <p:cNvSpPr txBox="1"/>
          <p:nvPr/>
        </p:nvSpPr>
        <p:spPr>
          <a:xfrm>
            <a:off x="268705" y="5414159"/>
            <a:ext cx="10097729" cy="1384995"/>
          </a:xfrm>
          <a:prstGeom prst="rect">
            <a:avLst/>
          </a:prstGeom>
          <a:noFill/>
        </p:spPr>
        <p:txBody>
          <a:bodyPr wrap="square" rtlCol="0">
            <a:spAutoFit/>
          </a:bodyPr>
          <a:lstStyle/>
          <a:p>
            <a:pPr algn="just"/>
            <a:r>
              <a:rPr lang="en-US" sz="2800" dirty="0">
                <a:solidFill>
                  <a:srgbClr val="C00000"/>
                </a:solidFill>
                <a:effectLst/>
                <a:latin typeface="Times New Roman" panose="02020603050405020304" pitchFamily="18" charset="0"/>
                <a:ea typeface="Times New Roman" panose="02020603050405020304" pitchFamily="18" charset="0"/>
                <a:sym typeface="Wingdings" panose="05000000000000000000" pitchFamily="2" charset="2"/>
              </a:rPr>
              <a:t></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Thể</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hiện</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thái</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độ</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mỉa</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mai</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của</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tác</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giả</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với</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lời</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hứa</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của</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ông</a:t>
            </a:r>
            <a:r>
              <a:rPr lang="en-US" sz="2800" dirty="0">
                <a:solidFill>
                  <a:srgbClr val="C00000"/>
                </a:solidFill>
                <a:effectLst/>
                <a:latin typeface="Times New Roman" panose="02020603050405020304" pitchFamily="18" charset="0"/>
                <a:ea typeface="Times New Roman" panose="02020603050405020304" pitchFamily="18" charset="0"/>
              </a:rPr>
              <a:t> Va-ren. </a:t>
            </a:r>
            <a:r>
              <a:rPr lang="en-US" sz="2800" dirty="0">
                <a:solidFill>
                  <a:srgbClr val="C00000"/>
                </a:solidFill>
                <a:latin typeface="Times New Roman" panose="02020603050405020304" pitchFamily="18" charset="0"/>
                <a:cs typeface="Times New Roman" panose="02020603050405020304" pitchFamily="18" charset="0"/>
              </a:rPr>
              <a:t>T</a:t>
            </a:r>
            <a:r>
              <a:rPr lang="vi-VN" sz="2800" dirty="0">
                <a:solidFill>
                  <a:srgbClr val="C00000"/>
                </a:solidFill>
                <a:latin typeface="Times New Roman" panose="02020603050405020304" pitchFamily="18" charset="0"/>
                <a:cs typeface="Times New Roman" panose="02020603050405020304" pitchFamily="18" charset="0"/>
              </a:rPr>
              <a:t>ạo hiệu quả châm biếm hài hước cho văn bản.</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Làm</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cho</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cách</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diễn</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đạt</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trở</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nên</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thú</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vị</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gây</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ấn</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tượng</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với</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người</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đọc</a:t>
            </a:r>
            <a:r>
              <a:rPr lang="en-US" sz="2800" dirty="0">
                <a:solidFill>
                  <a:srgbClr val="C00000"/>
                </a:solidFill>
                <a:effectLst/>
                <a:latin typeface="Times New Roman" panose="02020603050405020304" pitchFamily="18" charset="0"/>
                <a:ea typeface="Times New Roman" panose="02020603050405020304" pitchFamily="18" charset="0"/>
              </a:rPr>
              <a:t>.</a:t>
            </a:r>
            <a:endParaRPr lang="en-US" sz="2800" dirty="0">
              <a:solidFill>
                <a:srgbClr val="C00000"/>
              </a:solidFill>
              <a:effectLst/>
              <a:latin typeface="Times New Roman" panose="02020603050405020304" pitchFamily="18" charset="0"/>
              <a:ea typeface="Times New Roman" panose="02020603050405020304" pitchFamily="18" charset="0"/>
            </a:endParaRPr>
          </a:p>
        </p:txBody>
      </p:sp>
      <p:sp>
        <p:nvSpPr>
          <p:cNvPr id="6" name="TextBox 5"/>
          <p:cNvSpPr txBox="1"/>
          <p:nvPr/>
        </p:nvSpPr>
        <p:spPr>
          <a:xfrm>
            <a:off x="412955" y="1443841"/>
            <a:ext cx="10097729" cy="3970318"/>
          </a:xfrm>
          <a:prstGeom prst="rect">
            <a:avLst/>
          </a:prstGeom>
          <a:noFill/>
        </p:spPr>
        <p:txBody>
          <a:bodyPr wrap="square" rtlCol="0">
            <a:spAutoFit/>
          </a:bodyPr>
          <a:lstStyle/>
          <a:p>
            <a:pPr algn="just"/>
            <a:r>
              <a:rPr lang="en-US" sz="2800" dirty="0">
                <a:latin typeface="Times New Roman" panose="02020603050405020304" pitchFamily="18" charset="0"/>
                <a:cs typeface="Times New Roman" panose="02020603050405020304" pitchFamily="18" charset="0"/>
              </a:rPr>
              <a:t>a. </a:t>
            </a:r>
            <a:r>
              <a:rPr lang="vi-VN" sz="2800" dirty="0">
                <a:latin typeface="Times New Roman" panose="02020603050405020304" pitchFamily="18" charset="0"/>
                <a:cs typeface="Times New Roman" panose="02020603050405020304" pitchFamily="18" charset="0"/>
              </a:rPr>
              <a:t>Do sức ép của công luận ở Pháp và ở Đông Dương, ông Va-ren đã </a:t>
            </a:r>
            <a:r>
              <a:rPr lang="vi-VN" sz="2800" dirty="0">
                <a:solidFill>
                  <a:srgbClr val="0070C0"/>
                </a:solidFill>
                <a:latin typeface="Times New Roman" panose="02020603050405020304" pitchFamily="18" charset="0"/>
                <a:cs typeface="Times New Roman" panose="02020603050405020304" pitchFamily="18" charset="0"/>
              </a:rPr>
              <a:t>nửa chính thức hứa sẽ chăm sóc vụ Phan Bội Châu. </a:t>
            </a:r>
            <a:r>
              <a:rPr lang="vi-VN" sz="2800" dirty="0">
                <a:latin typeface="Times New Roman" panose="02020603050405020304" pitchFamily="18" charset="0"/>
                <a:cs typeface="Times New Roman" panose="02020603050405020304" pitchFamily="18" charset="0"/>
              </a:rPr>
              <a:t>Ông hứa thế; giả thử cứ cho rằng </a:t>
            </a:r>
            <a:r>
              <a:rPr lang="vi-VN" sz="2800" dirty="0">
                <a:solidFill>
                  <a:srgbClr val="0070C0"/>
                </a:solidFill>
                <a:latin typeface="Times New Roman" panose="02020603050405020304" pitchFamily="18" charset="0"/>
                <a:cs typeface="Times New Roman" panose="02020603050405020304" pitchFamily="18" charset="0"/>
              </a:rPr>
              <a:t>một vị toàn quyền Đông Dương mà lại biết giữ lời hứa đi chăng nữa, thì chúng ta vẫn được phép tự hỏi liệu quan Toàn quyền Va-ren sẽ "chăm sóc" vụ ấy </a:t>
            </a:r>
            <a:r>
              <a:rPr lang="vi-VN" sz="2800" dirty="0">
                <a:latin typeface="Times New Roman" panose="02020603050405020304" pitchFamily="18" charset="0"/>
                <a:cs typeface="Times New Roman" panose="02020603050405020304" pitchFamily="18" charset="0"/>
              </a:rPr>
              <a:t>vào lúc nào và ra làm sao.</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Trước hết, </a:t>
            </a:r>
            <a:r>
              <a:rPr lang="vi-VN" sz="2800" dirty="0">
                <a:solidFill>
                  <a:srgbClr val="0070C0"/>
                </a:solidFill>
                <a:latin typeface="Times New Roman" panose="02020603050405020304" pitchFamily="18" charset="0"/>
                <a:cs typeface="Times New Roman" panose="02020603050405020304" pitchFamily="18" charset="0"/>
              </a:rPr>
              <a:t>ngài chỉ muốn chăm sóc đến khi nào yên vị thật xong xuôi</a:t>
            </a:r>
            <a:r>
              <a:rPr lang="vi-VN" sz="2800" dirty="0">
                <a:solidFill>
                  <a:srgbClr val="FF0000"/>
                </a:solidFill>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ở bên ấy đã.</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Nhưng ngài lại chỉ vừa mới xuống tàu, mà hành trình từ Mác-xây đến Sài Gòn kéo dài chừng bốn tu</a:t>
            </a:r>
            <a:r>
              <a:rPr lang="en-US" sz="2800" dirty="0">
                <a:latin typeface="Times New Roman" panose="02020603050405020304" pitchFamily="18" charset="0"/>
                <a:cs typeface="Times New Roman" panose="02020603050405020304" pitchFamily="18" charset="0"/>
              </a:rPr>
              <a:t>ầ</a:t>
            </a:r>
            <a:r>
              <a:rPr lang="vi-VN" sz="2800" dirty="0">
                <a:latin typeface="Times New Roman" panose="02020603050405020304" pitchFamily="18" charset="0"/>
                <a:cs typeface="Times New Roman" panose="02020603050405020304" pitchFamily="18" charset="0"/>
              </a:rPr>
              <a:t>n l</a:t>
            </a:r>
            <a:r>
              <a:rPr lang="en-US" sz="2800" dirty="0">
                <a:latin typeface="Times New Roman" panose="02020603050405020304" pitchFamily="18" charset="0"/>
                <a:cs typeface="Times New Roman" panose="02020603050405020304" pitchFamily="18" charset="0"/>
              </a:rPr>
              <a:t>ễ</a:t>
            </a:r>
            <a:r>
              <a:rPr lang="vi-VN" sz="2800" dirty="0">
                <a:latin typeface="Times New Roman" panose="02020603050405020304" pitchFamily="18" charset="0"/>
                <a:cs typeface="Times New Roman" panose="02020603050405020304" pitchFamily="18" charset="0"/>
              </a:rPr>
              <a:t> cơ. Như vậy có nghĩa là trong bốn tuần lễ đó, Phan Bội Châu v</a:t>
            </a:r>
            <a:r>
              <a:rPr lang="en-US" sz="2800" dirty="0">
                <a:latin typeface="Times New Roman" panose="02020603050405020304" pitchFamily="18" charset="0"/>
                <a:cs typeface="Times New Roman" panose="02020603050405020304" pitchFamily="18" charset="0"/>
              </a:rPr>
              <a:t>ẫ</a:t>
            </a:r>
            <a:r>
              <a:rPr lang="vi-VN" sz="2800" dirty="0">
                <a:latin typeface="Times New Roman" panose="02020603050405020304" pitchFamily="18" charset="0"/>
                <a:cs typeface="Times New Roman" panose="02020603050405020304" pitchFamily="18" charset="0"/>
              </a:rPr>
              <a:t>n bị giam trong t</a:t>
            </a:r>
            <a:r>
              <a:rPr lang="en-US" sz="2800" dirty="0">
                <a:latin typeface="Times New Roman" panose="02020603050405020304" pitchFamily="18" charset="0"/>
                <a:cs typeface="Times New Roman" panose="02020603050405020304" pitchFamily="18" charset="0"/>
              </a:rPr>
              <a:t>ù</a:t>
            </a:r>
            <a:r>
              <a:rPr lang="vi-VN"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4463844" y="920621"/>
            <a:ext cx="2359741" cy="523220"/>
          </a:xfrm>
          <a:prstGeom prst="rect">
            <a:avLst/>
          </a:prstGeom>
          <a:noFill/>
        </p:spPr>
        <p:txBody>
          <a:bodyPr wrap="square">
            <a:spAutoFit/>
          </a:bodyPr>
          <a:lstStyle/>
          <a:p>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 </a:t>
            </a:r>
            <a:endParaRPr lang="en-US" sz="28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8706" y="176097"/>
            <a:ext cx="11774905" cy="661207"/>
          </a:xfrm>
          <a:prstGeom prst="rect">
            <a:avLst/>
          </a:prstGeom>
          <a:noFill/>
        </p:spPr>
        <p:txBody>
          <a:bodyPr wrap="square" rtlCol="0">
            <a:spAutoFit/>
          </a:bodyPr>
          <a:lstStyle/>
          <a:p>
            <a:pPr algn="ctr">
              <a:lnSpc>
                <a:spcPct val="150000"/>
              </a:lnSpc>
            </a:pPr>
            <a:r>
              <a:rPr lang="vi-VN" sz="2800" b="1" dirty="0">
                <a:solidFill>
                  <a:srgbClr val="FF0000"/>
                </a:solidFill>
                <a:effectLst/>
                <a:latin typeface="Times New Roman" panose="02020603050405020304" pitchFamily="18" charset="0"/>
                <a:ea typeface="Calibri" panose="020F0502020204030204" pitchFamily="34" charset="0"/>
              </a:rPr>
              <a:t>THỰC HÀNH TIẾNG VIỆT TỔNG HỢP TỪ CÁC VĂN BẢN ĐỌC HIỂU</a:t>
            </a:r>
            <a:endParaRPr lang="en-US" sz="2800" dirty="0">
              <a:solidFill>
                <a:srgbClr val="FF0000"/>
              </a:solidFill>
              <a:effectLst/>
              <a:latin typeface="Times New Roman" panose="02020603050405020304" pitchFamily="18" charset="0"/>
              <a:ea typeface="Calibri" panose="020F0502020204030204" pitchFamily="34" charset="0"/>
            </a:endParaRPr>
          </a:p>
        </p:txBody>
      </p:sp>
      <p:sp>
        <p:nvSpPr>
          <p:cNvPr id="2" name="TextBox 1"/>
          <p:cNvSpPr txBox="1"/>
          <p:nvPr/>
        </p:nvSpPr>
        <p:spPr>
          <a:xfrm>
            <a:off x="412438" y="1265996"/>
            <a:ext cx="9714789" cy="3970318"/>
          </a:xfrm>
          <a:prstGeom prst="rect">
            <a:avLst/>
          </a:prstGeom>
          <a:noFill/>
        </p:spPr>
        <p:txBody>
          <a:bodyPr wrap="square" rtlCol="0">
            <a:spAutoFit/>
          </a:bodyPr>
          <a:lstStyle/>
          <a:p>
            <a:pPr algn="just"/>
            <a:r>
              <a:rPr lang="vi-VN" sz="2800" dirty="0">
                <a:latin typeface="Times New Roman" panose="02020603050405020304" pitchFamily="18" charset="0"/>
                <a:cs typeface="Times New Roman" panose="02020603050405020304" pitchFamily="18" charset="0"/>
              </a:rPr>
              <a:t>b. Và đó cũng là lần đầu tiên trong đời mình, hai con mắt của ông Va-ren được thấy hiển hiện </a:t>
            </a:r>
            <a:r>
              <a:rPr lang="vi-VN" sz="2800" dirty="0">
                <a:solidFill>
                  <a:srgbClr val="0070C0"/>
                </a:solidFill>
                <a:latin typeface="Times New Roman" panose="02020603050405020304" pitchFamily="18" charset="0"/>
                <a:cs typeface="Times New Roman" panose="02020603050405020304" pitchFamily="18" charset="0"/>
              </a:rPr>
              <a:t>cái huyền diệu của một thành phố Đông Dương, dưới lòng đường, trên vỉa hè, trong cửa tiệm. Những cu-li xe kéo xe tay phóng cật lực, đôi bàn chân dẫm đất lạch bạch trên mặt đường nóng bỏng; </a:t>
            </a:r>
            <a:r>
              <a:rPr lang="vi-VN" sz="2800" dirty="0">
                <a:latin typeface="Times New Roman" panose="02020603050405020304" pitchFamily="18" charset="0"/>
                <a:cs typeface="Times New Roman" panose="02020603050405020304" pitchFamily="18" charset="0"/>
              </a:rPr>
              <a:t>những quả dưa hấu bổ phanh đỏ lòm lòm; những xâu lạp xường lủng lắng dưới mái hiên các hiệu cơm; cái rốn một chú khách trưng ra giữa trời; một viên quan uể oải bước qua, tay phe phẩy cái quạt, ngực đeo tấm Bắc Đẩu bội tinh hình chữ thập. Thật là lộn xộn! Thật là nhốn nháo!</a:t>
            </a:r>
            <a:endParaRPr 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76462" y="5081465"/>
            <a:ext cx="11936879" cy="1600438"/>
          </a:xfrm>
          <a:prstGeom prst="rect">
            <a:avLst/>
          </a:prstGeom>
          <a:noFill/>
        </p:spPr>
        <p:txBody>
          <a:bodyPr wrap="square" rtlCol="0">
            <a:spAutoFit/>
          </a:bodyPr>
          <a:lstStyle/>
          <a:p>
            <a:pPr algn="just">
              <a:lnSpc>
                <a:spcPct val="150000"/>
              </a:lnSpc>
            </a:pPr>
            <a:r>
              <a:rPr lang="en-US" sz="2800" dirty="0">
                <a:solidFill>
                  <a:srgbClr val="C00000"/>
                </a:solidFill>
                <a:effectLst/>
                <a:latin typeface="Times New Roman" panose="02020603050405020304" pitchFamily="18" charset="0"/>
                <a:ea typeface="Times New Roman" panose="02020603050405020304" pitchFamily="18" charset="0"/>
                <a:sym typeface="Wingdings" panose="05000000000000000000" pitchFamily="2" charset="2"/>
              </a:rPr>
              <a:t></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Thể</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hiện</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thái</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độ</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mỉa</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mai</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của</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tác</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giả</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với</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cái</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nhìn</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của</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ông</a:t>
            </a:r>
            <a:r>
              <a:rPr lang="en-US" sz="2800" dirty="0">
                <a:solidFill>
                  <a:srgbClr val="C00000"/>
                </a:solidFill>
                <a:effectLst/>
                <a:latin typeface="Times New Roman" panose="02020603050405020304" pitchFamily="18" charset="0"/>
                <a:ea typeface="Times New Roman" panose="02020603050405020304" pitchFamily="18" charset="0"/>
              </a:rPr>
              <a:t> Va-ren. </a:t>
            </a:r>
            <a:endParaRPr lang="en-US" sz="2800" dirty="0">
              <a:solidFill>
                <a:srgbClr val="C00000"/>
              </a:solidFill>
              <a:effectLst/>
              <a:latin typeface="Times New Roman" panose="02020603050405020304" pitchFamily="18" charset="0"/>
              <a:ea typeface="Times New Roman" panose="02020603050405020304" pitchFamily="18" charset="0"/>
            </a:endParaRPr>
          </a:p>
          <a:p>
            <a:r>
              <a:rPr lang="en-US" sz="28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Tạo</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hiệu</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quả</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châm</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biếm</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làm</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cho</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diễn</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đạt</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trở</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nên</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thú</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vị</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ấn</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tượng</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với</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người</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đọc</a:t>
            </a:r>
            <a:r>
              <a:rPr lang="en-US" sz="2800" dirty="0">
                <a:solidFill>
                  <a:srgbClr val="C00000"/>
                </a:solidFill>
                <a:effectLst/>
                <a:latin typeface="Times New Roman" panose="02020603050405020304" pitchFamily="18" charset="0"/>
                <a:ea typeface="Calibri" panose="020F0502020204030204" pitchFamily="34" charset="0"/>
              </a:rPr>
              <a:t>.</a:t>
            </a:r>
            <a:endParaRPr lang="en-US" sz="2800" dirty="0">
              <a:solidFill>
                <a:srgbClr val="C00000"/>
              </a:solidFill>
              <a:effectLst/>
              <a:latin typeface="Times New Roman" panose="02020603050405020304" pitchFamily="18" charset="0"/>
              <a:ea typeface="Times New Roman" panose="02020603050405020304" pitchFamily="18" charset="0"/>
            </a:endParaRPr>
          </a:p>
        </p:txBody>
      </p:sp>
      <p:sp>
        <p:nvSpPr>
          <p:cNvPr id="7" name="TextBox 6"/>
          <p:cNvSpPr txBox="1"/>
          <p:nvPr/>
        </p:nvSpPr>
        <p:spPr>
          <a:xfrm>
            <a:off x="4680153" y="742776"/>
            <a:ext cx="2359741" cy="523220"/>
          </a:xfrm>
          <a:prstGeom prst="rect">
            <a:avLst/>
          </a:prstGeom>
          <a:noFill/>
        </p:spPr>
        <p:txBody>
          <a:bodyPr wrap="square">
            <a:spAutoFit/>
          </a:bodyPr>
          <a:lstStyle/>
          <a:p>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en-US" sz="2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 </a:t>
            </a:r>
            <a:endParaRPr lang="en-US" sz="28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368" y="0"/>
            <a:ext cx="11774905" cy="661207"/>
          </a:xfrm>
          <a:prstGeom prst="rect">
            <a:avLst/>
          </a:prstGeom>
          <a:noFill/>
        </p:spPr>
        <p:txBody>
          <a:bodyPr wrap="square" rtlCol="0">
            <a:spAutoFit/>
          </a:bodyPr>
          <a:lstStyle/>
          <a:p>
            <a:pPr algn="ctr">
              <a:lnSpc>
                <a:spcPct val="150000"/>
              </a:lnSpc>
            </a:pPr>
            <a:r>
              <a:rPr lang="vi-VN" sz="2800" b="1" dirty="0">
                <a:solidFill>
                  <a:srgbClr val="FF0000"/>
                </a:solidFill>
                <a:effectLst/>
                <a:latin typeface="Times New Roman" panose="02020603050405020304" pitchFamily="18" charset="0"/>
                <a:ea typeface="Calibri" panose="020F0502020204030204" pitchFamily="34" charset="0"/>
              </a:rPr>
              <a:t>THỰC HÀNH TIẾNG VIỆT TỔNG HỢP TỪ CÁC VĂN BẢN ĐỌC HIỂU</a:t>
            </a:r>
            <a:endParaRPr lang="en-US" sz="2800" dirty="0">
              <a:solidFill>
                <a:srgbClr val="FF0000"/>
              </a:solidFill>
              <a:effectLst/>
              <a:latin typeface="Times New Roman" panose="02020603050405020304" pitchFamily="18" charset="0"/>
              <a:ea typeface="Calibri" panose="020F0502020204030204" pitchFamily="34" charset="0"/>
            </a:endParaRPr>
          </a:p>
        </p:txBody>
      </p:sp>
      <p:sp>
        <p:nvSpPr>
          <p:cNvPr id="5" name="TextBox 4"/>
          <p:cNvSpPr txBox="1"/>
          <p:nvPr/>
        </p:nvSpPr>
        <p:spPr>
          <a:xfrm>
            <a:off x="4699819" y="661207"/>
            <a:ext cx="2310581" cy="523220"/>
          </a:xfrm>
          <a:prstGeom prst="rect">
            <a:avLst/>
          </a:prstGeom>
          <a:noFill/>
        </p:spPr>
        <p:txBody>
          <a:bodyPr wrap="square">
            <a:spAutoFit/>
          </a:bodyPr>
          <a:lstStyle/>
          <a:p>
            <a:r>
              <a:rPr lang="en-US" sz="2800" dirty="0" err="1">
                <a:solidFill>
                  <a:srgbClr val="0070C0"/>
                </a:solidFill>
                <a:latin typeface="Times New Roman" panose="02020603050405020304" pitchFamily="18" charset="0"/>
                <a:cs typeface="Times New Roman" panose="02020603050405020304" pitchFamily="18" charset="0"/>
              </a:rPr>
              <a:t>Bài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tập</a:t>
            </a:r>
            <a:r>
              <a:rPr lang="en-US" sz="2800" dirty="0">
                <a:solidFill>
                  <a:srgbClr val="0070C0"/>
                </a:solidFill>
                <a:latin typeface="Times New Roman" panose="02020603050405020304" pitchFamily="18" charset="0"/>
                <a:cs typeface="Times New Roman" panose="02020603050405020304" pitchFamily="18" charset="0"/>
              </a:rPr>
              <a:t> 2 </a:t>
            </a:r>
            <a:endParaRPr lang="en-US" sz="2800" dirty="0">
              <a:solidFill>
                <a:srgbClr val="0070C0"/>
              </a:solidFill>
            </a:endParaRPr>
          </a:p>
        </p:txBody>
      </p:sp>
      <p:sp>
        <p:nvSpPr>
          <p:cNvPr id="6" name="TextBox 5"/>
          <p:cNvSpPr txBox="1"/>
          <p:nvPr/>
        </p:nvSpPr>
        <p:spPr>
          <a:xfrm>
            <a:off x="602354" y="1114935"/>
            <a:ext cx="9940283" cy="3108543"/>
          </a:xfrm>
          <a:prstGeom prst="rect">
            <a:avLst/>
          </a:prstGeom>
          <a:noFill/>
        </p:spPr>
        <p:txBody>
          <a:bodyPr wrap="square" rtlCol="0">
            <a:spAutoFit/>
          </a:bodyPr>
          <a:lstStyle/>
          <a:p>
            <a:pPr algn="just"/>
            <a:r>
              <a:rPr lang="vi-VN" sz="2800" dirty="0">
                <a:latin typeface="Times New Roman" panose="02020603050405020304" pitchFamily="18" charset="0"/>
                <a:cs typeface="Times New Roman" panose="02020603050405020304" pitchFamily="18" charset="0"/>
              </a:rPr>
              <a:t>Trong văn bản </a:t>
            </a:r>
            <a:r>
              <a:rPr lang="vi-VN" sz="2800" i="1" dirty="0">
                <a:latin typeface="Times New Roman" panose="02020603050405020304" pitchFamily="18" charset="0"/>
                <a:cs typeface="Times New Roman" panose="02020603050405020304" pitchFamily="18" charset="0"/>
              </a:rPr>
              <a:t>Những trò lố hay là Va-ren và Phan Bội Châu</a:t>
            </a:r>
            <a:r>
              <a:rPr lang="vi-VN" sz="2800" dirty="0">
                <a:latin typeface="Times New Roman" panose="02020603050405020304" pitchFamily="18" charset="0"/>
                <a:cs typeface="Times New Roman" panose="02020603050405020304" pitchFamily="18" charset="0"/>
              </a:rPr>
              <a:t>, tác giả đã viết nhiều câu thể hiện ý Phan Bội Châu vẫn bị giam trong tù:</a:t>
            </a:r>
            <a:endParaRPr lang="en-US" sz="2800" dirty="0">
              <a:latin typeface="Times New Roman" panose="02020603050405020304" pitchFamily="18" charset="0"/>
              <a:cs typeface="Times New Roman" panose="02020603050405020304" pitchFamily="18" charset="0"/>
            </a:endParaRPr>
          </a:p>
          <a:p>
            <a:pPr marL="285750" indent="-285750" algn="just">
              <a:buFontTx/>
              <a:buChar char="-"/>
            </a:pPr>
            <a:r>
              <a:rPr lang="vi-VN" sz="2800" i="1" dirty="0">
                <a:latin typeface="Times New Roman" panose="02020603050405020304" pitchFamily="18" charset="0"/>
                <a:cs typeface="Times New Roman" panose="02020603050405020304" pitchFamily="18" charset="0"/>
              </a:rPr>
              <a:t>Như vậy có nghĩa là trong bốn tuần lễ đó, Phan Bội Châu vẫn bị giam trong tù.</a:t>
            </a:r>
            <a:r>
              <a:rPr lang="en-US" sz="2800" i="1"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(phần 1, tr. 74)</a:t>
            </a:r>
            <a:endParaRPr lang="en-US" sz="2800" dirty="0">
              <a:latin typeface="Times New Roman" panose="02020603050405020304" pitchFamily="18" charset="0"/>
              <a:cs typeface="Times New Roman" panose="02020603050405020304" pitchFamily="18" charset="0"/>
            </a:endParaRPr>
          </a:p>
          <a:p>
            <a:pPr marL="285750" indent="-285750" algn="just">
              <a:buFontTx/>
              <a:buChar char="-"/>
            </a:pPr>
            <a:r>
              <a:rPr lang="vi-VN" sz="2800" i="1" dirty="0">
                <a:latin typeface="Times New Roman" panose="02020603050405020304" pitchFamily="18" charset="0"/>
                <a:cs typeface="Times New Roman" panose="02020603050405020304" pitchFamily="18" charset="0"/>
              </a:rPr>
              <a:t>Trong khi đó thì Phan Bội Châu vẫn nằm tù. </a:t>
            </a:r>
            <a:r>
              <a:rPr lang="vi-VN" sz="2800" dirty="0">
                <a:latin typeface="Times New Roman" panose="02020603050405020304" pitchFamily="18" charset="0"/>
                <a:cs typeface="Times New Roman" panose="02020603050405020304" pitchFamily="18" charset="0"/>
              </a:rPr>
              <a:t>(phần 2, tr. 75)</a:t>
            </a:r>
            <a:endParaRPr lang="en-US" sz="2800" dirty="0">
              <a:latin typeface="Times New Roman" panose="02020603050405020304" pitchFamily="18" charset="0"/>
              <a:cs typeface="Times New Roman" panose="02020603050405020304" pitchFamily="18" charset="0"/>
            </a:endParaRPr>
          </a:p>
          <a:p>
            <a:pPr marL="285750" indent="-285750" algn="just">
              <a:buFontTx/>
              <a:buChar char="-"/>
            </a:pPr>
            <a:r>
              <a:rPr lang="vi-VN" sz="2800" i="1" dirty="0">
                <a:latin typeface="Times New Roman" panose="02020603050405020304" pitchFamily="18" charset="0"/>
                <a:cs typeface="Times New Roman" panose="02020603050405020304" pitchFamily="18" charset="0"/>
              </a:rPr>
              <a:t>Trong khi đó thì Phan Bội Châu vẫn nằm tù. </a:t>
            </a:r>
            <a:r>
              <a:rPr lang="vi-VN" sz="2800" dirty="0">
                <a:latin typeface="Times New Roman" panose="02020603050405020304" pitchFamily="18" charset="0"/>
                <a:cs typeface="Times New Roman" panose="02020603050405020304" pitchFamily="18" charset="0"/>
              </a:rPr>
              <a:t>(phần 3, tr. 75)</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Phân tích tác dụng của việc sử dụng các câu này.</a:t>
            </a:r>
            <a:endParaRPr lang="en-US" sz="28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467159" y="4180344"/>
            <a:ext cx="10210671" cy="2677656"/>
          </a:xfrm>
          <a:prstGeom prst="rect">
            <a:avLst/>
          </a:prstGeom>
          <a:noFill/>
        </p:spPr>
        <p:txBody>
          <a:bodyPr wrap="square" rtlCol="0">
            <a:spAutoFit/>
          </a:bodyPr>
          <a:lstStyle/>
          <a:p>
            <a:pPr algn="just"/>
            <a:r>
              <a:rPr lang="en-US" sz="28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r>
              <a:rPr lang="en-US" sz="2800" dirty="0" err="1">
                <a:solidFill>
                  <a:srgbClr val="C00000"/>
                </a:solidFill>
                <a:effectLst/>
                <a:latin typeface="Times New Roman" panose="02020603050405020304" pitchFamily="18" charset="0"/>
                <a:ea typeface="Times New Roman" panose="02020603050405020304" pitchFamily="18" charset="0"/>
              </a:rPr>
              <a:t>Việc</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lặp</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lại</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câu</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i="1" dirty="0">
                <a:solidFill>
                  <a:srgbClr val="C00000"/>
                </a:solidFill>
                <a:effectLst/>
                <a:latin typeface="Times New Roman" panose="02020603050405020304" pitchFamily="18" charset="0"/>
                <a:ea typeface="Times New Roman" panose="02020603050405020304" pitchFamily="18" charset="0"/>
              </a:rPr>
              <a:t>“Trong </a:t>
            </a:r>
            <a:r>
              <a:rPr lang="en-US" sz="2800" i="1" dirty="0" err="1">
                <a:solidFill>
                  <a:srgbClr val="C00000"/>
                </a:solidFill>
                <a:effectLst/>
                <a:latin typeface="Times New Roman" panose="02020603050405020304" pitchFamily="18" charset="0"/>
                <a:ea typeface="Times New Roman" panose="02020603050405020304" pitchFamily="18" charset="0"/>
              </a:rPr>
              <a:t>khi</a:t>
            </a:r>
            <a:r>
              <a:rPr lang="en-US" sz="2800" i="1" dirty="0">
                <a:solidFill>
                  <a:srgbClr val="C00000"/>
                </a:solidFill>
                <a:effectLst/>
                <a:latin typeface="Times New Roman" panose="02020603050405020304" pitchFamily="18" charset="0"/>
                <a:ea typeface="Times New Roman" panose="02020603050405020304" pitchFamily="18" charset="0"/>
              </a:rPr>
              <a:t> </a:t>
            </a:r>
            <a:r>
              <a:rPr lang="en-US" sz="2800" i="1" dirty="0" err="1">
                <a:solidFill>
                  <a:srgbClr val="C00000"/>
                </a:solidFill>
                <a:effectLst/>
                <a:latin typeface="Times New Roman" panose="02020603050405020304" pitchFamily="18" charset="0"/>
                <a:ea typeface="Times New Roman" panose="02020603050405020304" pitchFamily="18" charset="0"/>
              </a:rPr>
              <a:t>đó</a:t>
            </a:r>
            <a:r>
              <a:rPr lang="en-US" sz="2800" i="1" dirty="0">
                <a:solidFill>
                  <a:srgbClr val="C00000"/>
                </a:solidFill>
                <a:effectLst/>
                <a:latin typeface="Times New Roman" panose="02020603050405020304" pitchFamily="18" charset="0"/>
                <a:ea typeface="Times New Roman" panose="02020603050405020304" pitchFamily="18" charset="0"/>
              </a:rPr>
              <a:t> </a:t>
            </a:r>
            <a:r>
              <a:rPr lang="en-US" sz="2800" i="1" dirty="0" err="1">
                <a:solidFill>
                  <a:srgbClr val="C00000"/>
                </a:solidFill>
                <a:effectLst/>
                <a:latin typeface="Times New Roman" panose="02020603050405020304" pitchFamily="18" charset="0"/>
                <a:ea typeface="Times New Roman" panose="02020603050405020304" pitchFamily="18" charset="0"/>
              </a:rPr>
              <a:t>thì</a:t>
            </a:r>
            <a:r>
              <a:rPr lang="en-US" sz="2800" i="1" dirty="0">
                <a:solidFill>
                  <a:srgbClr val="C00000"/>
                </a:solidFill>
                <a:effectLst/>
                <a:latin typeface="Times New Roman" panose="02020603050405020304" pitchFamily="18" charset="0"/>
                <a:ea typeface="Times New Roman" panose="02020603050405020304" pitchFamily="18" charset="0"/>
              </a:rPr>
              <a:t> Phan </a:t>
            </a:r>
            <a:r>
              <a:rPr lang="en-US" sz="2800" i="1" dirty="0" err="1">
                <a:solidFill>
                  <a:srgbClr val="C00000"/>
                </a:solidFill>
                <a:effectLst/>
                <a:latin typeface="Times New Roman" panose="02020603050405020304" pitchFamily="18" charset="0"/>
                <a:ea typeface="Times New Roman" panose="02020603050405020304" pitchFamily="18" charset="0"/>
              </a:rPr>
              <a:t>Bội</a:t>
            </a:r>
            <a:r>
              <a:rPr lang="en-US" sz="2800" i="1" dirty="0">
                <a:solidFill>
                  <a:srgbClr val="C00000"/>
                </a:solidFill>
                <a:effectLst/>
                <a:latin typeface="Times New Roman" panose="02020603050405020304" pitchFamily="18" charset="0"/>
                <a:ea typeface="Times New Roman" panose="02020603050405020304" pitchFamily="18" charset="0"/>
              </a:rPr>
              <a:t> Châu </a:t>
            </a:r>
            <a:r>
              <a:rPr lang="en-US" sz="2800" i="1" dirty="0" err="1">
                <a:solidFill>
                  <a:srgbClr val="C00000"/>
                </a:solidFill>
                <a:effectLst/>
                <a:latin typeface="Times New Roman" panose="02020603050405020304" pitchFamily="18" charset="0"/>
                <a:ea typeface="Times New Roman" panose="02020603050405020304" pitchFamily="18" charset="0"/>
              </a:rPr>
              <a:t>vẫn</a:t>
            </a:r>
            <a:r>
              <a:rPr lang="en-US" sz="2800" i="1" dirty="0">
                <a:solidFill>
                  <a:srgbClr val="C00000"/>
                </a:solidFill>
                <a:effectLst/>
                <a:latin typeface="Times New Roman" panose="02020603050405020304" pitchFamily="18" charset="0"/>
                <a:ea typeface="Times New Roman" panose="02020603050405020304" pitchFamily="18" charset="0"/>
              </a:rPr>
              <a:t> </a:t>
            </a:r>
            <a:r>
              <a:rPr lang="en-US" sz="2800" i="1" dirty="0" err="1">
                <a:solidFill>
                  <a:srgbClr val="C00000"/>
                </a:solidFill>
                <a:effectLst/>
                <a:latin typeface="Times New Roman" panose="02020603050405020304" pitchFamily="18" charset="0"/>
                <a:ea typeface="Times New Roman" panose="02020603050405020304" pitchFamily="18" charset="0"/>
              </a:rPr>
              <a:t>nằm</a:t>
            </a:r>
            <a:r>
              <a:rPr lang="en-US" sz="2800" i="1" dirty="0">
                <a:solidFill>
                  <a:srgbClr val="C00000"/>
                </a:solidFill>
                <a:effectLst/>
                <a:latin typeface="Times New Roman" panose="02020603050405020304" pitchFamily="18" charset="0"/>
                <a:ea typeface="Times New Roman" panose="02020603050405020304" pitchFamily="18" charset="0"/>
              </a:rPr>
              <a:t> </a:t>
            </a:r>
            <a:r>
              <a:rPr lang="en-US" sz="2800" i="1" dirty="0" err="1">
                <a:solidFill>
                  <a:srgbClr val="C00000"/>
                </a:solidFill>
                <a:effectLst/>
                <a:latin typeface="Times New Roman" panose="02020603050405020304" pitchFamily="18" charset="0"/>
                <a:ea typeface="Times New Roman" panose="02020603050405020304" pitchFamily="18" charset="0"/>
              </a:rPr>
              <a:t>tù</a:t>
            </a:r>
            <a:r>
              <a:rPr lang="en-US" sz="2800" i="1"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nhấn</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mạnh</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thông</a:t>
            </a:r>
            <a:r>
              <a:rPr lang="en-US" sz="2800" dirty="0">
                <a:solidFill>
                  <a:srgbClr val="C00000"/>
                </a:solidFill>
                <a:effectLst/>
                <a:latin typeface="Times New Roman" panose="02020603050405020304" pitchFamily="18" charset="0"/>
                <a:ea typeface="Times New Roman" panose="02020603050405020304" pitchFamily="18" charset="0"/>
              </a:rPr>
              <a:t> tin Phan </a:t>
            </a:r>
            <a:r>
              <a:rPr lang="en-US" sz="2800" dirty="0" err="1">
                <a:solidFill>
                  <a:srgbClr val="C00000"/>
                </a:solidFill>
                <a:effectLst/>
                <a:latin typeface="Times New Roman" panose="02020603050405020304" pitchFamily="18" charset="0"/>
                <a:ea typeface="Times New Roman" panose="02020603050405020304" pitchFamily="18" charset="0"/>
              </a:rPr>
              <a:t>Bội</a:t>
            </a:r>
            <a:r>
              <a:rPr lang="en-US" sz="2800" dirty="0">
                <a:solidFill>
                  <a:srgbClr val="C00000"/>
                </a:solidFill>
                <a:effectLst/>
                <a:latin typeface="Times New Roman" panose="02020603050405020304" pitchFamily="18" charset="0"/>
                <a:ea typeface="Times New Roman" panose="02020603050405020304" pitchFamily="18" charset="0"/>
              </a:rPr>
              <a:t> Châu </a:t>
            </a:r>
            <a:r>
              <a:rPr lang="en-US" sz="2800" dirty="0" err="1">
                <a:solidFill>
                  <a:srgbClr val="C00000"/>
                </a:solidFill>
                <a:effectLst/>
                <a:latin typeface="Times New Roman" panose="02020603050405020304" pitchFamily="18" charset="0"/>
                <a:ea typeface="Times New Roman" panose="02020603050405020304" pitchFamily="18" charset="0"/>
              </a:rPr>
              <a:t>vẫn</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bị</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giam</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trong</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tù</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nhằm</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tạo</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sự</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tương</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phản</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với</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các</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hoạt</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động</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của</a:t>
            </a:r>
            <a:r>
              <a:rPr lang="en-US" sz="2800" dirty="0">
                <a:solidFill>
                  <a:srgbClr val="C00000"/>
                </a:solidFill>
                <a:effectLst/>
                <a:latin typeface="Times New Roman" panose="02020603050405020304" pitchFamily="18" charset="0"/>
                <a:ea typeface="Times New Roman" panose="02020603050405020304" pitchFamily="18" charset="0"/>
              </a:rPr>
              <a:t> Va-ren, </a:t>
            </a:r>
            <a:r>
              <a:rPr lang="en-US" sz="2800" dirty="0" err="1">
                <a:solidFill>
                  <a:srgbClr val="C00000"/>
                </a:solidFill>
                <a:effectLst/>
                <a:latin typeface="Times New Roman" panose="02020603050405020304" pitchFamily="18" charset="0"/>
                <a:ea typeface="Times New Roman" panose="02020603050405020304" pitchFamily="18" charset="0"/>
              </a:rPr>
              <a:t>từ</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đó</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bóc</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trần</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lật</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tẩy</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những</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trò</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lố</a:t>
            </a:r>
            <a:r>
              <a:rPr lang="en-US" sz="2800" dirty="0">
                <a:solidFill>
                  <a:srgbClr val="C00000"/>
                </a:solidFill>
                <a:effectLst/>
                <a:latin typeface="Times New Roman" panose="02020603050405020304" pitchFamily="18" charset="0"/>
                <a:ea typeface="Times New Roman" panose="02020603050405020304" pitchFamily="18" charset="0"/>
              </a:rPr>
              <a:t>” </a:t>
            </a:r>
            <a:r>
              <a:rPr lang="en-US" sz="2800" dirty="0" err="1">
                <a:solidFill>
                  <a:srgbClr val="C00000"/>
                </a:solidFill>
                <a:effectLst/>
                <a:latin typeface="Times New Roman" panose="02020603050405020304" pitchFamily="18" charset="0"/>
                <a:ea typeface="Times New Roman" panose="02020603050405020304" pitchFamily="18" charset="0"/>
              </a:rPr>
              <a:t>của</a:t>
            </a:r>
            <a:r>
              <a:rPr lang="en-US" sz="2800" dirty="0">
                <a:solidFill>
                  <a:srgbClr val="C00000"/>
                </a:solidFill>
                <a:effectLst/>
                <a:latin typeface="Times New Roman" panose="02020603050405020304" pitchFamily="18" charset="0"/>
                <a:ea typeface="Times New Roman" panose="02020603050405020304" pitchFamily="18" charset="0"/>
              </a:rPr>
              <a:t> Va-ren. </a:t>
            </a:r>
            <a:endParaRPr lang="en-US" sz="2800" dirty="0">
              <a:solidFill>
                <a:srgbClr val="C00000"/>
              </a:solidFill>
              <a:effectLst/>
              <a:latin typeface="Times New Roman" panose="02020603050405020304" pitchFamily="18" charset="0"/>
              <a:ea typeface="Times New Roman" panose="02020603050405020304" pitchFamily="18" charset="0"/>
            </a:endParaRPr>
          </a:p>
          <a:p>
            <a:pPr algn="just"/>
            <a:r>
              <a:rPr lang="en-US" sz="28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Tạo</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ra</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giọng</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điệu</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mỉa</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mai</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châm</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biếm</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làm</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tăng</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sức</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biểu</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cảm</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trong</a:t>
            </a:r>
            <a:r>
              <a:rPr lang="en-US" sz="2800" dirty="0">
                <a:solidFill>
                  <a:srgbClr val="C00000"/>
                </a:solidFill>
                <a:effectLst/>
                <a:latin typeface="Times New Roman" panose="02020603050405020304" pitchFamily="18" charset="0"/>
                <a:ea typeface="Calibri" panose="020F0502020204030204" pitchFamily="34" charset="0"/>
              </a:rPr>
              <a:t> </a:t>
            </a:r>
            <a:r>
              <a:rPr lang="en-US" sz="2800" dirty="0" err="1">
                <a:solidFill>
                  <a:srgbClr val="C00000"/>
                </a:solidFill>
                <a:effectLst/>
                <a:latin typeface="Times New Roman" panose="02020603050405020304" pitchFamily="18" charset="0"/>
                <a:ea typeface="Calibri" panose="020F0502020204030204" pitchFamily="34" charset="0"/>
              </a:rPr>
              <a:t>toàn</a:t>
            </a:r>
            <a:r>
              <a:rPr lang="en-US" sz="2800" dirty="0">
                <a:solidFill>
                  <a:srgbClr val="C00000"/>
                </a:solidFill>
                <a:effectLst/>
                <a:latin typeface="Times New Roman" panose="02020603050405020304" pitchFamily="18" charset="0"/>
                <a:ea typeface="Calibri" panose="020F0502020204030204" pitchFamily="34" charset="0"/>
              </a:rPr>
              <a:t> VB.</a:t>
            </a:r>
            <a:endParaRPr lang="en-US" sz="2800"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8706" y="54504"/>
            <a:ext cx="11774905" cy="661207"/>
          </a:xfrm>
          <a:prstGeom prst="rect">
            <a:avLst/>
          </a:prstGeom>
          <a:noFill/>
        </p:spPr>
        <p:txBody>
          <a:bodyPr wrap="square" rtlCol="0">
            <a:spAutoFit/>
          </a:bodyPr>
          <a:lstStyle/>
          <a:p>
            <a:pPr algn="ctr">
              <a:lnSpc>
                <a:spcPct val="150000"/>
              </a:lnSpc>
            </a:pPr>
            <a:r>
              <a:rPr lang="vi-VN" sz="2800" b="1" dirty="0">
                <a:solidFill>
                  <a:srgbClr val="FF0000"/>
                </a:solidFill>
                <a:effectLst/>
                <a:latin typeface="Times New Roman" panose="02020603050405020304" pitchFamily="18" charset="0"/>
                <a:ea typeface="Calibri" panose="020F0502020204030204" pitchFamily="34" charset="0"/>
              </a:rPr>
              <a:t>THỰC HÀNH TIẾNG VIỆT TỔNG HỢP TỪ CÁC VĂN BẢN ĐỌC HIỂU</a:t>
            </a:r>
            <a:endParaRPr lang="en-US" sz="2800" dirty="0">
              <a:solidFill>
                <a:srgbClr val="FF0000"/>
              </a:solidFill>
              <a:effectLst/>
              <a:latin typeface="Times New Roman" panose="02020603050405020304" pitchFamily="18" charset="0"/>
              <a:ea typeface="Calibri" panose="020F0502020204030204" pitchFamily="34" charset="0"/>
            </a:endParaRPr>
          </a:p>
        </p:txBody>
      </p:sp>
      <p:sp>
        <p:nvSpPr>
          <p:cNvPr id="3" name="TextBox 2"/>
          <p:cNvSpPr txBox="1"/>
          <p:nvPr/>
        </p:nvSpPr>
        <p:spPr>
          <a:xfrm>
            <a:off x="4748981" y="654898"/>
            <a:ext cx="2310581" cy="523220"/>
          </a:xfrm>
          <a:prstGeom prst="rect">
            <a:avLst/>
          </a:prstGeom>
          <a:noFill/>
        </p:spPr>
        <p:txBody>
          <a:bodyPr wrap="square">
            <a:spAutoFit/>
          </a:bodyPr>
          <a:lstStyle/>
          <a:p>
            <a:r>
              <a:rPr lang="en-US" sz="2800" dirty="0" err="1">
                <a:solidFill>
                  <a:srgbClr val="0070C0"/>
                </a:solidFill>
                <a:latin typeface="Times New Roman" panose="02020603050405020304" pitchFamily="18" charset="0"/>
                <a:cs typeface="Times New Roman" panose="02020603050405020304" pitchFamily="18" charset="0"/>
              </a:rPr>
              <a:t>Bài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tập</a:t>
            </a:r>
            <a:r>
              <a:rPr lang="en-US" sz="2800" dirty="0">
                <a:solidFill>
                  <a:srgbClr val="0070C0"/>
                </a:solidFill>
                <a:latin typeface="Times New Roman" panose="02020603050405020304" pitchFamily="18" charset="0"/>
                <a:cs typeface="Times New Roman" panose="02020603050405020304" pitchFamily="18" charset="0"/>
              </a:rPr>
              <a:t> 3. </a:t>
            </a:r>
            <a:endParaRPr lang="en-US" sz="2800" dirty="0">
              <a:solidFill>
                <a:srgbClr val="0070C0"/>
              </a:solidFill>
            </a:endParaRPr>
          </a:p>
        </p:txBody>
      </p:sp>
      <p:sp>
        <p:nvSpPr>
          <p:cNvPr id="5" name="TextBox 4"/>
          <p:cNvSpPr txBox="1"/>
          <p:nvPr/>
        </p:nvSpPr>
        <p:spPr>
          <a:xfrm>
            <a:off x="268706" y="1178118"/>
            <a:ext cx="10123992" cy="5509200"/>
          </a:xfrm>
          <a:prstGeom prst="rect">
            <a:avLst/>
          </a:prstGeom>
          <a:noFill/>
        </p:spPr>
        <p:txBody>
          <a:bodyPr wrap="square" rtlCol="0">
            <a:spAutoFit/>
          </a:bodyPr>
          <a:lstStyle/>
          <a:p>
            <a:pPr algn="just"/>
            <a:r>
              <a:rPr lang="en-US" sz="2200" dirty="0" err="1">
                <a:latin typeface="Times New Roman" panose="02020603050405020304" pitchFamily="18" charset="0"/>
                <a:cs typeface="Times New Roman" panose="02020603050405020304" pitchFamily="18" charset="0"/>
              </a:rPr>
              <a:t>Nhận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xét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cấu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trúc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cú</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câu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đoạn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trích</a:t>
            </a:r>
            <a:r>
              <a:rPr lang="en-US"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algn="just"/>
            <a:r>
              <a:rPr lang="en-US" sz="2200" b="0" i="0" u="none" strike="noStrike" dirty="0">
                <a:effectLst/>
                <a:highlight>
                  <a:srgbClr val="FFFFFF"/>
                </a:highlight>
                <a:latin typeface="Times New Roman" panose="02020603050405020304" pitchFamily="18" charset="0"/>
                <a:cs typeface="Times New Roman" panose="02020603050405020304" pitchFamily="18" charset="0"/>
              </a:rPr>
              <a:t>   </a:t>
            </a:r>
            <a:r>
              <a:rPr lang="vi-VN" sz="2200" b="0" i="0" u="none" strike="noStrike" dirty="0">
                <a:solidFill>
                  <a:srgbClr val="C00000"/>
                </a:solidFill>
                <a:effectLst/>
                <a:highlight>
                  <a:srgbClr val="FFFFFF"/>
                </a:highlight>
                <a:latin typeface="Times New Roman" panose="02020603050405020304" pitchFamily="18" charset="0"/>
                <a:cs typeface="Times New Roman" panose="02020603050405020304" pitchFamily="18" charset="0"/>
              </a:rPr>
              <a:t>Về chính trị, chúng tuyệt đối không cho nhân dân ta một chút tự do dân chủ nào.</a:t>
            </a:r>
            <a:endParaRPr lang="vi-VN" sz="2200" b="0" i="0" u="none" strike="noStrike" dirty="0">
              <a:solidFill>
                <a:srgbClr val="C00000"/>
              </a:solidFill>
              <a:effectLst/>
              <a:highlight>
                <a:srgbClr val="FFFFFF"/>
              </a:highlight>
              <a:latin typeface="Times New Roman" panose="02020603050405020304" pitchFamily="18" charset="0"/>
              <a:cs typeface="Times New Roman" panose="02020603050405020304" pitchFamily="18" charset="0"/>
            </a:endParaRPr>
          </a:p>
          <a:p>
            <a:pPr algn="just"/>
            <a:r>
              <a:rPr lang="en-US" sz="2200" b="0" i="0" u="none" strike="noStrike" dirty="0">
                <a:solidFill>
                  <a:srgbClr val="C00000"/>
                </a:solidFill>
                <a:effectLst/>
                <a:highlight>
                  <a:srgbClr val="FFFFFF"/>
                </a:highlight>
                <a:latin typeface="Times New Roman" panose="02020603050405020304" pitchFamily="18" charset="0"/>
                <a:cs typeface="Times New Roman" panose="02020603050405020304" pitchFamily="18" charset="0"/>
              </a:rPr>
              <a:t>   </a:t>
            </a:r>
            <a:r>
              <a:rPr lang="vi-VN" sz="2200" b="0" i="0" u="none" strike="noStrike" dirty="0">
                <a:solidFill>
                  <a:srgbClr val="C00000"/>
                </a:solidFill>
                <a:effectLst/>
                <a:highlight>
                  <a:srgbClr val="FFFFFF"/>
                </a:highlight>
                <a:latin typeface="Times New Roman" panose="02020603050405020304" pitchFamily="18" charset="0"/>
                <a:cs typeface="Times New Roman" panose="02020603050405020304" pitchFamily="18" charset="0"/>
              </a:rPr>
              <a:t>Chúng thi hành những luật pháp dã man. Chúng lập ba chế độ khác nhau ở Trung, Nam, Bắc để ngăn cản việc thống nhất nước nhà của ta, để ngăn cản dân tộc ta đoàn kết.</a:t>
            </a:r>
            <a:endParaRPr lang="vi-VN" sz="2200" b="0" i="0" u="none" strike="noStrike" dirty="0">
              <a:solidFill>
                <a:srgbClr val="C00000"/>
              </a:solidFill>
              <a:effectLst/>
              <a:highlight>
                <a:srgbClr val="FFFFFF"/>
              </a:highlight>
              <a:latin typeface="Times New Roman" panose="02020603050405020304" pitchFamily="18" charset="0"/>
              <a:cs typeface="Times New Roman" panose="02020603050405020304" pitchFamily="18" charset="0"/>
            </a:endParaRPr>
          </a:p>
          <a:p>
            <a:pPr algn="just"/>
            <a:r>
              <a:rPr lang="en-US" sz="2200" b="0" i="0" u="none" strike="noStrike" dirty="0">
                <a:solidFill>
                  <a:srgbClr val="C00000"/>
                </a:solidFill>
                <a:effectLst/>
                <a:highlight>
                  <a:srgbClr val="FFFFFF"/>
                </a:highlight>
                <a:latin typeface="Times New Roman" panose="02020603050405020304" pitchFamily="18" charset="0"/>
                <a:cs typeface="Times New Roman" panose="02020603050405020304" pitchFamily="18" charset="0"/>
              </a:rPr>
              <a:t>   </a:t>
            </a:r>
            <a:r>
              <a:rPr lang="vi-VN" sz="2200" b="0" i="0" u="none" strike="noStrike" dirty="0">
                <a:solidFill>
                  <a:srgbClr val="C00000"/>
                </a:solidFill>
                <a:effectLst/>
                <a:highlight>
                  <a:srgbClr val="FFFFFF"/>
                </a:highlight>
                <a:latin typeface="Times New Roman" panose="02020603050405020304" pitchFamily="18" charset="0"/>
                <a:cs typeface="Times New Roman" panose="02020603050405020304" pitchFamily="18" charset="0"/>
              </a:rPr>
              <a:t>Chúng lập ra nhà tù nhiều hơn trường học. Chúng thẳng tay chém giết những người yêu nước thương nòi của ta. Chúng tắm các cuộc khởi nghĩa của ta trong những bể máu.</a:t>
            </a:r>
            <a:endParaRPr lang="vi-VN" sz="2200" b="0" i="0" u="none" strike="noStrike" dirty="0">
              <a:solidFill>
                <a:srgbClr val="C00000"/>
              </a:solidFill>
              <a:effectLst/>
              <a:highlight>
                <a:srgbClr val="FFFFFF"/>
              </a:highlight>
              <a:latin typeface="Times New Roman" panose="02020603050405020304" pitchFamily="18" charset="0"/>
              <a:cs typeface="Times New Roman" panose="02020603050405020304" pitchFamily="18" charset="0"/>
            </a:endParaRPr>
          </a:p>
          <a:p>
            <a:pPr algn="just"/>
            <a:r>
              <a:rPr lang="en-US" sz="2200" b="0" i="0" u="none" strike="noStrike" dirty="0">
                <a:solidFill>
                  <a:srgbClr val="C00000"/>
                </a:solidFill>
                <a:effectLst/>
                <a:highlight>
                  <a:srgbClr val="FFFFFF"/>
                </a:highlight>
                <a:latin typeface="Times New Roman" panose="02020603050405020304" pitchFamily="18" charset="0"/>
                <a:cs typeface="Times New Roman" panose="02020603050405020304" pitchFamily="18" charset="0"/>
              </a:rPr>
              <a:t>   </a:t>
            </a:r>
            <a:r>
              <a:rPr lang="vi-VN" sz="2200" b="0" i="0" u="none" strike="noStrike" dirty="0">
                <a:solidFill>
                  <a:srgbClr val="C00000"/>
                </a:solidFill>
                <a:effectLst/>
                <a:highlight>
                  <a:srgbClr val="FFFFFF"/>
                </a:highlight>
                <a:latin typeface="Times New Roman" panose="02020603050405020304" pitchFamily="18" charset="0"/>
                <a:cs typeface="Times New Roman" panose="02020603050405020304" pitchFamily="18" charset="0"/>
              </a:rPr>
              <a:t>Chúng ràng buộc dư luận, thi hành chính sách ngu dân.</a:t>
            </a:r>
            <a:endParaRPr lang="vi-VN" sz="2200" b="0" i="0" u="none" strike="noStrike" dirty="0">
              <a:solidFill>
                <a:srgbClr val="C00000"/>
              </a:solidFill>
              <a:effectLst/>
              <a:highlight>
                <a:srgbClr val="FFFFFF"/>
              </a:highlight>
              <a:latin typeface="Times New Roman" panose="02020603050405020304" pitchFamily="18" charset="0"/>
              <a:cs typeface="Times New Roman" panose="02020603050405020304" pitchFamily="18" charset="0"/>
            </a:endParaRPr>
          </a:p>
          <a:p>
            <a:pPr algn="just"/>
            <a:r>
              <a:rPr lang="en-US" sz="2200" b="0" i="0" u="none" strike="noStrike" dirty="0">
                <a:solidFill>
                  <a:srgbClr val="C00000"/>
                </a:solidFill>
                <a:effectLst/>
                <a:highlight>
                  <a:srgbClr val="FFFFFF"/>
                </a:highlight>
                <a:latin typeface="Times New Roman" panose="02020603050405020304" pitchFamily="18" charset="0"/>
                <a:cs typeface="Times New Roman" panose="02020603050405020304" pitchFamily="18" charset="0"/>
              </a:rPr>
              <a:t>   </a:t>
            </a:r>
            <a:r>
              <a:rPr lang="vi-VN" sz="2200" b="0" i="0" u="none" strike="noStrike" dirty="0">
                <a:solidFill>
                  <a:srgbClr val="C00000"/>
                </a:solidFill>
                <a:effectLst/>
                <a:highlight>
                  <a:srgbClr val="FFFFFF"/>
                </a:highlight>
                <a:latin typeface="Times New Roman" panose="02020603050405020304" pitchFamily="18" charset="0"/>
                <a:cs typeface="Times New Roman" panose="02020603050405020304" pitchFamily="18" charset="0"/>
              </a:rPr>
              <a:t>Chúng dùng thuốc phiện, rượu cồn để làm cho nòi giống ta suy nhược.</a:t>
            </a:r>
            <a:endParaRPr lang="vi-VN" sz="2200" b="0" i="0" u="none" strike="noStrike" dirty="0">
              <a:solidFill>
                <a:srgbClr val="C00000"/>
              </a:solidFill>
              <a:effectLst/>
              <a:highlight>
                <a:srgbClr val="FFFFFF"/>
              </a:highlight>
              <a:latin typeface="Times New Roman" panose="02020603050405020304" pitchFamily="18" charset="0"/>
              <a:cs typeface="Times New Roman" panose="02020603050405020304" pitchFamily="18" charset="0"/>
            </a:endParaRPr>
          </a:p>
          <a:p>
            <a:pPr algn="just"/>
            <a:r>
              <a:rPr lang="en-US" sz="2200" b="0" i="0" u="none" strike="noStrike" dirty="0">
                <a:effectLst/>
                <a:highlight>
                  <a:srgbClr val="FFFFFF"/>
                </a:highlight>
                <a:latin typeface="Times New Roman" panose="02020603050405020304" pitchFamily="18" charset="0"/>
                <a:cs typeface="Times New Roman" panose="02020603050405020304" pitchFamily="18" charset="0"/>
              </a:rPr>
              <a:t>   </a:t>
            </a:r>
            <a:r>
              <a:rPr lang="vi-VN" sz="2200" b="0" i="0" u="none" strike="noStrike" dirty="0">
                <a:effectLst/>
                <a:highlight>
                  <a:srgbClr val="FFFFFF"/>
                </a:highlight>
                <a:latin typeface="Times New Roman" panose="02020603050405020304" pitchFamily="18" charset="0"/>
                <a:cs typeface="Times New Roman" panose="02020603050405020304" pitchFamily="18" charset="0"/>
              </a:rPr>
              <a:t>Về kinh tế, chúng bóc lột dân ta đến tận xương tủy, khiến cho dân ta nghèo nàn, thiếu thốn, nước ta xơ xác, tiêu điều.</a:t>
            </a:r>
            <a:endParaRPr lang="vi-VN" sz="2200" b="0" i="0" u="none" strike="noStrike" dirty="0">
              <a:effectLst/>
              <a:highlight>
                <a:srgbClr val="FFFFFF"/>
              </a:highlight>
              <a:latin typeface="Times New Roman" panose="02020603050405020304" pitchFamily="18" charset="0"/>
              <a:cs typeface="Times New Roman" panose="02020603050405020304" pitchFamily="18" charset="0"/>
            </a:endParaRPr>
          </a:p>
          <a:p>
            <a:pPr algn="just"/>
            <a:r>
              <a:rPr lang="en-US" sz="2200" b="0" i="0" u="none" strike="noStrike" dirty="0">
                <a:effectLst/>
                <a:highlight>
                  <a:srgbClr val="FFFFFF"/>
                </a:highlight>
                <a:latin typeface="Times New Roman" panose="02020603050405020304" pitchFamily="18" charset="0"/>
                <a:cs typeface="Times New Roman" panose="02020603050405020304" pitchFamily="18" charset="0"/>
              </a:rPr>
              <a:t>   </a:t>
            </a:r>
            <a:r>
              <a:rPr lang="vi-VN" sz="2200" b="0" i="0" u="none" strike="noStrike" dirty="0">
                <a:effectLst/>
                <a:highlight>
                  <a:srgbClr val="FFFFFF"/>
                </a:highlight>
                <a:latin typeface="Times New Roman" panose="02020603050405020304" pitchFamily="18" charset="0"/>
                <a:cs typeface="Times New Roman" panose="02020603050405020304" pitchFamily="18" charset="0"/>
              </a:rPr>
              <a:t>Chúng cướp không ruộng đất, hầm mỏ, nguyên liệu.</a:t>
            </a:r>
            <a:endParaRPr lang="vi-VN" sz="2200" b="0" i="0" u="none" strike="noStrike" dirty="0">
              <a:effectLst/>
              <a:highlight>
                <a:srgbClr val="FFFFFF"/>
              </a:highlight>
              <a:latin typeface="Times New Roman" panose="02020603050405020304" pitchFamily="18" charset="0"/>
              <a:cs typeface="Times New Roman" panose="02020603050405020304" pitchFamily="18" charset="0"/>
            </a:endParaRPr>
          </a:p>
          <a:p>
            <a:pPr algn="just"/>
            <a:r>
              <a:rPr lang="en-US" sz="2200" b="0" i="0" u="none" strike="noStrike" dirty="0">
                <a:effectLst/>
                <a:highlight>
                  <a:srgbClr val="FFFFFF"/>
                </a:highlight>
                <a:latin typeface="Times New Roman" panose="02020603050405020304" pitchFamily="18" charset="0"/>
                <a:cs typeface="Times New Roman" panose="02020603050405020304" pitchFamily="18" charset="0"/>
              </a:rPr>
              <a:t>   </a:t>
            </a:r>
            <a:r>
              <a:rPr lang="vi-VN" sz="2200" b="0" i="0" u="none" strike="noStrike" dirty="0">
                <a:effectLst/>
                <a:highlight>
                  <a:srgbClr val="FFFFFF"/>
                </a:highlight>
                <a:latin typeface="Times New Roman" panose="02020603050405020304" pitchFamily="18" charset="0"/>
                <a:cs typeface="Times New Roman" panose="02020603050405020304" pitchFamily="18" charset="0"/>
              </a:rPr>
              <a:t>Chúng giữ độc quyền in giấy bạc, xuất cảng và nhập cảng.</a:t>
            </a:r>
            <a:endParaRPr lang="vi-VN" sz="2200" b="0" i="0" u="none" strike="noStrike" dirty="0">
              <a:effectLst/>
              <a:highlight>
                <a:srgbClr val="FFFFFF"/>
              </a:highlight>
              <a:latin typeface="Times New Roman" panose="02020603050405020304" pitchFamily="18" charset="0"/>
              <a:cs typeface="Times New Roman" panose="02020603050405020304" pitchFamily="18" charset="0"/>
            </a:endParaRPr>
          </a:p>
          <a:p>
            <a:pPr algn="just"/>
            <a:r>
              <a:rPr lang="en-US" sz="2200" b="0" i="0" u="none" strike="noStrike" dirty="0">
                <a:effectLst/>
                <a:highlight>
                  <a:srgbClr val="FFFFFF"/>
                </a:highlight>
                <a:latin typeface="Times New Roman" panose="02020603050405020304" pitchFamily="18" charset="0"/>
                <a:cs typeface="Times New Roman" panose="02020603050405020304" pitchFamily="18" charset="0"/>
              </a:rPr>
              <a:t>   </a:t>
            </a:r>
            <a:r>
              <a:rPr lang="vi-VN" sz="2200" b="0" i="0" u="none" strike="noStrike" dirty="0">
                <a:effectLst/>
                <a:highlight>
                  <a:srgbClr val="FFFFFF"/>
                </a:highlight>
                <a:latin typeface="Times New Roman" panose="02020603050405020304" pitchFamily="18" charset="0"/>
                <a:cs typeface="Times New Roman" panose="02020603050405020304" pitchFamily="18" charset="0"/>
              </a:rPr>
              <a:t>Chúng đặt ra hàng trăm thứ thuế vô lý, làm cho dân ta, nhất là dân cày và dân buôn, trở nên bần cùng.</a:t>
            </a:r>
            <a:endParaRPr lang="vi-VN" sz="2200" b="0" i="0" u="none" strike="noStrike" dirty="0">
              <a:effectLst/>
              <a:highlight>
                <a:srgbClr val="FFFFFF"/>
              </a:highlight>
              <a:latin typeface="Times New Roman" panose="02020603050405020304" pitchFamily="18" charset="0"/>
              <a:cs typeface="Times New Roman" panose="02020603050405020304" pitchFamily="18" charset="0"/>
            </a:endParaRPr>
          </a:p>
          <a:p>
            <a:pPr algn="just"/>
            <a:r>
              <a:rPr lang="en-US" sz="2200" b="0" i="0" dirty="0">
                <a:effectLst/>
                <a:highlight>
                  <a:srgbClr val="FFFFFF"/>
                </a:highlight>
                <a:latin typeface="Times New Roman" panose="02020603050405020304" pitchFamily="18" charset="0"/>
                <a:cs typeface="Times New Roman" panose="02020603050405020304" pitchFamily="18" charset="0"/>
              </a:rPr>
              <a:t>   </a:t>
            </a:r>
            <a:r>
              <a:rPr lang="vi-VN" sz="2200" b="0" i="0" dirty="0">
                <a:effectLst/>
                <a:highlight>
                  <a:srgbClr val="FFFFFF"/>
                </a:highlight>
                <a:latin typeface="Times New Roman" panose="02020603050405020304" pitchFamily="18" charset="0"/>
                <a:cs typeface="Times New Roman" panose="02020603050405020304" pitchFamily="18" charset="0"/>
              </a:rPr>
              <a:t>Chúng không cho các nhà tư sản ta ngóc đầu lên. Chúng bóc lột công nhân ta một cách vô cùng tàn nhẫn.</a:t>
            </a:r>
            <a:endParaRPr lang="en-US" sz="2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758" y="1172367"/>
            <a:ext cx="10143268" cy="2246769"/>
          </a:xfrm>
          <a:prstGeom prst="rect">
            <a:avLst/>
          </a:prstGeom>
          <a:noFill/>
        </p:spPr>
        <p:txBody>
          <a:bodyPr wrap="square" rtlCol="0">
            <a:spAutoFit/>
          </a:bodyPr>
          <a:lstStyle/>
          <a:p>
            <a:pPr algn="just"/>
            <a:r>
              <a:rPr lang="en-US" sz="2800" dirty="0">
                <a:solidFill>
                  <a:srgbClr val="0070C0"/>
                </a:solidFill>
                <a:effectLst/>
                <a:latin typeface="Times New Roman" panose="02020603050405020304" pitchFamily="18" charset="0"/>
                <a:ea typeface="Times New Roman" panose="02020603050405020304" pitchFamily="18" charset="0"/>
              </a:rPr>
              <a:t>- </a:t>
            </a:r>
            <a:r>
              <a:rPr lang="en-US" sz="2800" dirty="0" err="1">
                <a:solidFill>
                  <a:srgbClr val="0070C0"/>
                </a:solidFill>
                <a:effectLst/>
                <a:latin typeface="Times New Roman" panose="02020603050405020304" pitchFamily="18" charset="0"/>
                <a:ea typeface="Times New Roman" panose="02020603050405020304" pitchFamily="18" charset="0"/>
              </a:rPr>
              <a:t>Cấu</a:t>
            </a:r>
            <a:r>
              <a:rPr lang="en-US" sz="2800" dirty="0">
                <a:solidFill>
                  <a:srgbClr val="0070C0"/>
                </a:solidFill>
                <a:effectLst/>
                <a:latin typeface="Times New Roman" panose="02020603050405020304" pitchFamily="18" charset="0"/>
                <a:ea typeface="Times New Roman" panose="02020603050405020304" pitchFamily="18" charset="0"/>
              </a:rPr>
              <a:t> </a:t>
            </a:r>
            <a:r>
              <a:rPr lang="en-US" sz="2800" dirty="0" err="1">
                <a:solidFill>
                  <a:srgbClr val="0070C0"/>
                </a:solidFill>
                <a:effectLst/>
                <a:latin typeface="Times New Roman" panose="02020603050405020304" pitchFamily="18" charset="0"/>
                <a:ea typeface="Times New Roman" panose="02020603050405020304" pitchFamily="18" charset="0"/>
              </a:rPr>
              <a:t>trúc</a:t>
            </a:r>
            <a:r>
              <a:rPr lang="en-US" sz="2800" dirty="0">
                <a:solidFill>
                  <a:srgbClr val="0070C0"/>
                </a:solidFill>
                <a:effectLst/>
                <a:latin typeface="Times New Roman" panose="02020603050405020304" pitchFamily="18" charset="0"/>
                <a:ea typeface="Times New Roman" panose="02020603050405020304" pitchFamily="18" charset="0"/>
              </a:rPr>
              <a:t> “</a:t>
            </a:r>
            <a:r>
              <a:rPr lang="en-US" sz="2800" dirty="0" err="1">
                <a:solidFill>
                  <a:srgbClr val="0070C0"/>
                </a:solidFill>
                <a:effectLst/>
                <a:latin typeface="Times New Roman" panose="02020603050405020304" pitchFamily="18" charset="0"/>
                <a:ea typeface="Times New Roman" panose="02020603050405020304" pitchFamily="18" charset="0"/>
              </a:rPr>
              <a:t>Về</a:t>
            </a:r>
            <a:r>
              <a:rPr lang="en-US" sz="2800" dirty="0">
                <a:solidFill>
                  <a:srgbClr val="0070C0"/>
                </a:solidFill>
                <a:effectLst/>
                <a:latin typeface="Times New Roman" panose="02020603050405020304" pitchFamily="18" charset="0"/>
                <a:ea typeface="Times New Roman" panose="02020603050405020304" pitchFamily="18" charset="0"/>
              </a:rPr>
              <a:t> + A, </a:t>
            </a:r>
            <a:r>
              <a:rPr lang="en-US" sz="2800" dirty="0" err="1">
                <a:solidFill>
                  <a:srgbClr val="0070C0"/>
                </a:solidFill>
                <a:effectLst/>
                <a:latin typeface="Times New Roman" panose="02020603050405020304" pitchFamily="18" charset="0"/>
                <a:ea typeface="Times New Roman" panose="02020603050405020304" pitchFamily="18" charset="0"/>
              </a:rPr>
              <a:t>chúng</a:t>
            </a:r>
            <a:r>
              <a:rPr lang="en-US" sz="2800" dirty="0">
                <a:solidFill>
                  <a:srgbClr val="0070C0"/>
                </a:solidFill>
                <a:effectLst/>
                <a:latin typeface="Times New Roman" panose="02020603050405020304" pitchFamily="18" charset="0"/>
                <a:ea typeface="Times New Roman" panose="02020603050405020304" pitchFamily="18" charset="0"/>
              </a:rPr>
              <a:t> + X”</a:t>
            </a:r>
            <a:endParaRPr lang="en-US" sz="2800" dirty="0">
              <a:solidFill>
                <a:srgbClr val="0070C0"/>
              </a:solidFill>
              <a:effectLst/>
              <a:latin typeface="Times New Roman" panose="02020603050405020304" pitchFamily="18" charset="0"/>
              <a:ea typeface="Times New Roman" panose="02020603050405020304" pitchFamily="18" charset="0"/>
            </a:endParaRPr>
          </a:p>
          <a:p>
            <a:pPr algn="just"/>
            <a:r>
              <a:rPr lang="en-US" sz="2800" dirty="0">
                <a:effectLst/>
                <a:latin typeface="Times New Roman" panose="02020603050405020304" pitchFamily="18" charset="0"/>
                <a:ea typeface="Times New Roman" panose="02020603050405020304" pitchFamily="18" charset="0"/>
              </a:rPr>
              <a:t>(1) </a:t>
            </a:r>
            <a:r>
              <a:rPr lang="en-US" sz="2800" i="1" dirty="0" err="1">
                <a:effectLst/>
                <a:latin typeface="Times New Roman" panose="02020603050405020304" pitchFamily="18" charset="0"/>
                <a:ea typeface="Times New Roman" panose="02020603050405020304" pitchFamily="18" charset="0"/>
              </a:rPr>
              <a:t>Về</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chính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trị</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chúng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tuyệt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đối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dân</a:t>
            </a:r>
            <a:r>
              <a:rPr lang="en-US" sz="2800" i="1" dirty="0">
                <a:effectLst/>
                <a:latin typeface="Times New Roman" panose="02020603050405020304" pitchFamily="18" charset="0"/>
                <a:ea typeface="Times New Roman" panose="02020603050405020304" pitchFamily="18" charset="0"/>
              </a:rPr>
              <a:t> ta </a:t>
            </a:r>
            <a:r>
              <a:rPr lang="en-US" sz="2800" i="1" dirty="0" err="1">
                <a:effectLst/>
                <a:latin typeface="Times New Roman" panose="02020603050405020304" pitchFamily="18" charset="0"/>
                <a:ea typeface="Times New Roman" panose="02020603050405020304" pitchFamily="18" charset="0"/>
              </a:rPr>
              <a:t>một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chút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tự</a:t>
            </a:r>
            <a:r>
              <a:rPr lang="en-US" sz="2800" i="1" dirty="0">
                <a:effectLst/>
                <a:latin typeface="Times New Roman" panose="02020603050405020304" pitchFamily="18" charset="0"/>
                <a:ea typeface="Times New Roman" panose="02020603050405020304" pitchFamily="18" charset="0"/>
              </a:rPr>
              <a:t> do </a:t>
            </a:r>
            <a:r>
              <a:rPr lang="en-US" sz="2800" i="1" dirty="0" err="1">
                <a:effectLst/>
                <a:latin typeface="Times New Roman" panose="02020603050405020304" pitchFamily="18" charset="0"/>
                <a:ea typeface="Times New Roman" panose="02020603050405020304" pitchFamily="18" charset="0"/>
              </a:rPr>
              <a:t>dân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chủ</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nào</a:t>
            </a:r>
            <a:r>
              <a:rPr lang="en-US" sz="2800" i="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gn="just"/>
            <a:r>
              <a:rPr lang="en-US" sz="2800" dirty="0">
                <a:effectLst/>
                <a:latin typeface="Times New Roman" panose="02020603050405020304" pitchFamily="18" charset="0"/>
                <a:ea typeface="Times New Roman" panose="02020603050405020304" pitchFamily="18" charset="0"/>
              </a:rPr>
              <a:t>(2) </a:t>
            </a:r>
            <a:r>
              <a:rPr lang="en-US" sz="2800" i="1" dirty="0" err="1">
                <a:effectLst/>
                <a:latin typeface="Times New Roman" panose="02020603050405020304" pitchFamily="18" charset="0"/>
                <a:ea typeface="Times New Roman" panose="02020603050405020304" pitchFamily="18" charset="0"/>
              </a:rPr>
              <a:t>Về</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kinh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tế</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chúng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bóc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lột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dân</a:t>
            </a:r>
            <a:r>
              <a:rPr lang="en-US" sz="2800" i="1" dirty="0">
                <a:effectLst/>
                <a:latin typeface="Times New Roman" panose="02020603050405020304" pitchFamily="18" charset="0"/>
                <a:ea typeface="Times New Roman" panose="02020603050405020304" pitchFamily="18" charset="0"/>
              </a:rPr>
              <a:t> ta </a:t>
            </a:r>
            <a:r>
              <a:rPr lang="en-US" sz="2800" i="1" dirty="0" err="1">
                <a:effectLst/>
                <a:latin typeface="Times New Roman" panose="02020603050405020304" pitchFamily="18" charset="0"/>
                <a:ea typeface="Times New Roman" panose="02020603050405020304" pitchFamily="18" charset="0"/>
              </a:rPr>
              <a:t>đến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tận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xương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tuỷ</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khiến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dân</a:t>
            </a:r>
            <a:r>
              <a:rPr lang="en-US" sz="2800" i="1" dirty="0">
                <a:effectLst/>
                <a:latin typeface="Times New Roman" panose="02020603050405020304" pitchFamily="18" charset="0"/>
                <a:ea typeface="Times New Roman" panose="02020603050405020304" pitchFamily="18" charset="0"/>
              </a:rPr>
              <a:t> ta </a:t>
            </a:r>
            <a:r>
              <a:rPr lang="en-US" sz="2800" i="1" dirty="0" err="1">
                <a:effectLst/>
                <a:latin typeface="Times New Roman" panose="02020603050405020304" pitchFamily="18" charset="0"/>
                <a:ea typeface="Times New Roman" panose="02020603050405020304" pitchFamily="18" charset="0"/>
              </a:rPr>
              <a:t>nghèo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nàn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thiếu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thốn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nước</a:t>
            </a:r>
            <a:r>
              <a:rPr lang="en-US" sz="2800" i="1" dirty="0">
                <a:effectLst/>
                <a:latin typeface="Times New Roman" panose="02020603050405020304" pitchFamily="18" charset="0"/>
                <a:ea typeface="Times New Roman" panose="02020603050405020304" pitchFamily="18" charset="0"/>
              </a:rPr>
              <a:t> ta </a:t>
            </a:r>
            <a:r>
              <a:rPr lang="en-US" sz="2800" i="1" dirty="0" err="1">
                <a:effectLst/>
                <a:latin typeface="Times New Roman" panose="02020603050405020304" pitchFamily="18" charset="0"/>
                <a:ea typeface="Times New Roman" panose="02020603050405020304" pitchFamily="18" charset="0"/>
              </a:rPr>
              <a:t>xơ</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xác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tiêu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điều</a:t>
            </a:r>
            <a:r>
              <a:rPr lang="en-US" sz="2800" i="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2" name="TextBox 1"/>
          <p:cNvSpPr txBox="1"/>
          <p:nvPr/>
        </p:nvSpPr>
        <p:spPr>
          <a:xfrm>
            <a:off x="304799" y="95635"/>
            <a:ext cx="11774905" cy="661207"/>
          </a:xfrm>
          <a:prstGeom prst="rect">
            <a:avLst/>
          </a:prstGeom>
          <a:noFill/>
        </p:spPr>
        <p:txBody>
          <a:bodyPr wrap="square" rtlCol="0">
            <a:spAutoFit/>
          </a:bodyPr>
          <a:lstStyle/>
          <a:p>
            <a:pPr algn="ctr">
              <a:lnSpc>
                <a:spcPct val="150000"/>
              </a:lnSpc>
            </a:pPr>
            <a:r>
              <a:rPr lang="vi-VN" sz="2800" b="1" dirty="0">
                <a:solidFill>
                  <a:srgbClr val="FF0000"/>
                </a:solidFill>
                <a:effectLst/>
                <a:latin typeface="Times New Roman" panose="02020603050405020304" pitchFamily="18" charset="0"/>
                <a:ea typeface="Calibri" panose="020F0502020204030204" pitchFamily="34" charset="0"/>
              </a:rPr>
              <a:t>THỰC HÀNH TIẾNG VIỆT TỔNG HỢP TỪ CÁC VĂN BẢN ĐỌC HIỂU</a:t>
            </a:r>
            <a:endParaRPr lang="en-US" sz="2800" dirty="0">
              <a:solidFill>
                <a:srgbClr val="FF0000"/>
              </a:solidFill>
              <a:effectLst/>
              <a:latin typeface="Times New Roman" panose="02020603050405020304" pitchFamily="18" charset="0"/>
              <a:ea typeface="Calibri" panose="020F0502020204030204" pitchFamily="34" charset="0"/>
            </a:endParaRPr>
          </a:p>
        </p:txBody>
      </p:sp>
      <p:sp>
        <p:nvSpPr>
          <p:cNvPr id="3" name="TextBox 2"/>
          <p:cNvSpPr txBox="1"/>
          <p:nvPr/>
        </p:nvSpPr>
        <p:spPr>
          <a:xfrm>
            <a:off x="4748981" y="654898"/>
            <a:ext cx="2310581" cy="523220"/>
          </a:xfrm>
          <a:prstGeom prst="rect">
            <a:avLst/>
          </a:prstGeom>
          <a:noFill/>
        </p:spPr>
        <p:txBody>
          <a:bodyPr wrap="square">
            <a:spAutoFit/>
          </a:bodyPr>
          <a:lstStyle/>
          <a:p>
            <a:r>
              <a:rPr lang="en-US" sz="2800" dirty="0" err="1">
                <a:solidFill>
                  <a:srgbClr val="0070C0"/>
                </a:solidFill>
                <a:latin typeface="Times New Roman" panose="02020603050405020304" pitchFamily="18" charset="0"/>
                <a:cs typeface="Times New Roman" panose="02020603050405020304" pitchFamily="18" charset="0"/>
              </a:rPr>
              <a:t>Bài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tập</a:t>
            </a:r>
            <a:r>
              <a:rPr lang="en-US" sz="2800" dirty="0">
                <a:solidFill>
                  <a:srgbClr val="0070C0"/>
                </a:solidFill>
                <a:latin typeface="Times New Roman" panose="02020603050405020304" pitchFamily="18" charset="0"/>
                <a:cs typeface="Times New Roman" panose="02020603050405020304" pitchFamily="18" charset="0"/>
              </a:rPr>
              <a:t> 3 </a:t>
            </a:r>
            <a:endParaRPr lang="en-US" sz="2800" dirty="0">
              <a:solidFill>
                <a:srgbClr val="0070C0"/>
              </a:solidFill>
            </a:endParaRPr>
          </a:p>
        </p:txBody>
      </p:sp>
      <p:sp>
        <p:nvSpPr>
          <p:cNvPr id="6" name="TextBox 5"/>
          <p:cNvSpPr txBox="1"/>
          <p:nvPr/>
        </p:nvSpPr>
        <p:spPr>
          <a:xfrm>
            <a:off x="304799" y="3276323"/>
            <a:ext cx="10143268" cy="2677656"/>
          </a:xfrm>
          <a:prstGeom prst="rect">
            <a:avLst/>
          </a:prstGeom>
          <a:noFill/>
        </p:spPr>
        <p:txBody>
          <a:bodyPr wrap="square" rtlCol="0">
            <a:spAutoFit/>
          </a:bodyPr>
          <a:lstStyle/>
          <a:p>
            <a:pPr algn="just"/>
            <a:r>
              <a:rPr lang="en-US" sz="2800" dirty="0">
                <a:solidFill>
                  <a:srgbClr val="0070C0"/>
                </a:solidFill>
                <a:effectLst/>
                <a:latin typeface="Times New Roman" panose="02020603050405020304" pitchFamily="18" charset="0"/>
                <a:ea typeface="Times New Roman" panose="02020603050405020304" pitchFamily="18" charset="0"/>
              </a:rPr>
              <a:t>- </a:t>
            </a:r>
            <a:r>
              <a:rPr lang="en-US" sz="2800" dirty="0" err="1">
                <a:solidFill>
                  <a:srgbClr val="0070C0"/>
                </a:solidFill>
                <a:effectLst/>
                <a:latin typeface="Times New Roman" panose="02020603050405020304" pitchFamily="18" charset="0"/>
                <a:ea typeface="Times New Roman" panose="02020603050405020304" pitchFamily="18" charset="0"/>
              </a:rPr>
              <a:t>Cấu</a:t>
            </a:r>
            <a:r>
              <a:rPr lang="en-US" sz="2800" dirty="0">
                <a:solidFill>
                  <a:srgbClr val="0070C0"/>
                </a:solidFill>
                <a:effectLst/>
                <a:latin typeface="Times New Roman" panose="02020603050405020304" pitchFamily="18" charset="0"/>
                <a:ea typeface="Times New Roman" panose="02020603050405020304" pitchFamily="18" charset="0"/>
              </a:rPr>
              <a:t> </a:t>
            </a:r>
            <a:r>
              <a:rPr lang="en-US" sz="2800" dirty="0" err="1">
                <a:solidFill>
                  <a:srgbClr val="0070C0"/>
                </a:solidFill>
                <a:effectLst/>
                <a:latin typeface="Times New Roman" panose="02020603050405020304" pitchFamily="18" charset="0"/>
                <a:ea typeface="Times New Roman" panose="02020603050405020304" pitchFamily="18" charset="0"/>
              </a:rPr>
              <a:t>trúc</a:t>
            </a:r>
            <a:r>
              <a:rPr lang="en-US" sz="2800" dirty="0">
                <a:solidFill>
                  <a:srgbClr val="0070C0"/>
                </a:solidFill>
                <a:effectLst/>
                <a:latin typeface="Times New Roman" panose="02020603050405020304" pitchFamily="18" charset="0"/>
                <a:ea typeface="Times New Roman" panose="02020603050405020304" pitchFamily="18" charset="0"/>
              </a:rPr>
              <a:t> “</a:t>
            </a:r>
            <a:r>
              <a:rPr lang="en-US" sz="2800" dirty="0" err="1">
                <a:solidFill>
                  <a:srgbClr val="0070C0"/>
                </a:solidFill>
                <a:effectLst/>
                <a:latin typeface="Times New Roman" panose="02020603050405020304" pitchFamily="18" charset="0"/>
                <a:ea typeface="Times New Roman" panose="02020603050405020304" pitchFamily="18" charset="0"/>
              </a:rPr>
              <a:t>Chúng</a:t>
            </a:r>
            <a:r>
              <a:rPr lang="en-US" sz="2800" dirty="0">
                <a:solidFill>
                  <a:srgbClr val="0070C0"/>
                </a:solidFill>
                <a:effectLst/>
                <a:latin typeface="Times New Roman" panose="02020603050405020304" pitchFamily="18" charset="0"/>
                <a:ea typeface="Times New Roman" panose="02020603050405020304" pitchFamily="18" charset="0"/>
              </a:rPr>
              <a:t> + </a:t>
            </a:r>
            <a:r>
              <a:rPr lang="en-US" sz="2800">
                <a:solidFill>
                  <a:srgbClr val="0070C0"/>
                </a:solidFill>
                <a:effectLst/>
                <a:latin typeface="Times New Roman" panose="02020603050405020304" pitchFamily="18" charset="0"/>
                <a:ea typeface="Times New Roman" panose="02020603050405020304" pitchFamily="18" charset="0"/>
              </a:rPr>
              <a:t>X” </a:t>
            </a:r>
            <a:r>
              <a:rPr lang="vi-VN" sz="2800">
                <a:solidFill>
                  <a:srgbClr val="0070C0"/>
                </a:solidFill>
                <a:latin typeface="Times New Roman" panose="02020603050405020304" pitchFamily="18" charset="0"/>
                <a:cs typeface="Times New Roman" panose="02020603050405020304" pitchFamily="18" charset="0"/>
              </a:rPr>
              <a:t>cùng với liệt kê </a:t>
            </a:r>
            <a:r>
              <a:rPr lang="en-US" sz="2800">
                <a:solidFill>
                  <a:srgbClr val="0070C0"/>
                </a:solidFill>
                <a:latin typeface="Times New Roman" panose="02020603050405020304" pitchFamily="18" charset="0"/>
                <a:cs typeface="Times New Roman" panose="02020603050405020304" pitchFamily="18" charset="0"/>
              </a:rPr>
              <a:t>(</a:t>
            </a:r>
            <a:r>
              <a:rPr lang="vi-VN" sz="2800">
                <a:solidFill>
                  <a:srgbClr val="0070C0"/>
                </a:solidFill>
                <a:latin typeface="Times New Roman" panose="02020603050405020304" pitchFamily="18" charset="0"/>
                <a:cs typeface="Times New Roman" panose="02020603050405020304" pitchFamily="18" charset="0"/>
              </a:rPr>
              <a:t>một loạt hành động tội ác của thực dân Pháp</a:t>
            </a:r>
            <a:r>
              <a:rPr lang="en-US" sz="2800">
                <a:solidFill>
                  <a:srgbClr val="0070C0"/>
                </a:solidFill>
                <a:latin typeface="Times New Roman" panose="02020603050405020304" pitchFamily="18" charset="0"/>
                <a:cs typeface="Times New Roman" panose="02020603050405020304" pitchFamily="18" charset="0"/>
              </a:rPr>
              <a:t>)</a:t>
            </a:r>
            <a:endParaRPr lang="en-US" sz="2800">
              <a:solidFill>
                <a:srgbClr val="0070C0"/>
              </a:solidFill>
              <a:latin typeface="Times New Roman" panose="02020603050405020304" pitchFamily="18" charset="0"/>
              <a:cs typeface="Times New Roman" panose="02020603050405020304" pitchFamily="18" charset="0"/>
            </a:endParaRPr>
          </a:p>
          <a:p>
            <a:pPr algn="just"/>
            <a:r>
              <a:rPr lang="en-US" sz="2800">
                <a:effectLst/>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1) </a:t>
            </a:r>
            <a:r>
              <a:rPr lang="en-US" sz="2800" i="1" dirty="0" err="1">
                <a:effectLst/>
                <a:latin typeface="Times New Roman" panose="02020603050405020304" pitchFamily="18" charset="0"/>
                <a:ea typeface="Times New Roman" panose="02020603050405020304" pitchFamily="18" charset="0"/>
              </a:rPr>
              <a:t>Chúng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hành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những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luật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pháp</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dã</a:t>
            </a:r>
            <a:r>
              <a:rPr lang="en-US" sz="2800" i="1" dirty="0">
                <a:effectLst/>
                <a:latin typeface="Times New Roman" panose="02020603050405020304" pitchFamily="18" charset="0"/>
                <a:ea typeface="Times New Roman" panose="02020603050405020304" pitchFamily="18" charset="0"/>
              </a:rPr>
              <a:t> man.</a:t>
            </a:r>
            <a:endParaRPr lang="en-US" sz="2800" dirty="0">
              <a:effectLst/>
              <a:latin typeface="Times New Roman" panose="02020603050405020304" pitchFamily="18" charset="0"/>
              <a:ea typeface="Times New Roman" panose="02020603050405020304" pitchFamily="18" charset="0"/>
            </a:endParaRPr>
          </a:p>
          <a:p>
            <a:pPr algn="just"/>
            <a:r>
              <a:rPr lang="en-US" sz="2800" dirty="0">
                <a:effectLst/>
                <a:latin typeface="Times New Roman" panose="02020603050405020304" pitchFamily="18" charset="0"/>
                <a:ea typeface="Times New Roman" panose="02020603050405020304" pitchFamily="18" charset="0"/>
              </a:rPr>
              <a:t>(2) </a:t>
            </a:r>
            <a:r>
              <a:rPr lang="en-US" sz="2800" i="1" dirty="0" err="1">
                <a:effectLst/>
                <a:latin typeface="Times New Roman" panose="02020603050405020304" pitchFamily="18" charset="0"/>
                <a:ea typeface="Times New Roman" panose="02020603050405020304" pitchFamily="18" charset="0"/>
              </a:rPr>
              <a:t>Chúng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lập</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chế</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độ</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khác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nhau</a:t>
            </a:r>
            <a:r>
              <a:rPr lang="en-US" sz="2800" i="1" dirty="0">
                <a:effectLst/>
                <a:latin typeface="Times New Roman" panose="02020603050405020304" pitchFamily="18" charset="0"/>
                <a:ea typeface="Times New Roman" panose="02020603050405020304" pitchFamily="18" charset="0"/>
              </a:rPr>
              <a:t> ở Trung, Nam, </a:t>
            </a:r>
            <a:r>
              <a:rPr lang="en-US" sz="2800" i="1" dirty="0" err="1">
                <a:effectLst/>
                <a:latin typeface="Times New Roman" panose="02020603050405020304" pitchFamily="18" charset="0"/>
                <a:ea typeface="Times New Roman" panose="02020603050405020304" pitchFamily="18" charset="0"/>
              </a:rPr>
              <a:t>Bắc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để</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ngăn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cản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việc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thống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nhất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nước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của</a:t>
            </a:r>
            <a:r>
              <a:rPr lang="en-US" sz="2800" i="1" dirty="0">
                <a:effectLst/>
                <a:latin typeface="Times New Roman" panose="02020603050405020304" pitchFamily="18" charset="0"/>
                <a:ea typeface="Times New Roman" panose="02020603050405020304" pitchFamily="18" charset="0"/>
              </a:rPr>
              <a:t> ta, </a:t>
            </a:r>
            <a:r>
              <a:rPr lang="en-US" sz="2800" i="1" dirty="0" err="1">
                <a:effectLst/>
                <a:latin typeface="Times New Roman" panose="02020603050405020304" pitchFamily="18" charset="0"/>
                <a:ea typeface="Times New Roman" panose="02020603050405020304" pitchFamily="18" charset="0"/>
              </a:rPr>
              <a:t>để</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ngăn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cản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dân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tộc</a:t>
            </a:r>
            <a:r>
              <a:rPr lang="en-US" sz="2800" i="1" dirty="0">
                <a:effectLst/>
                <a:latin typeface="Times New Roman" panose="02020603050405020304" pitchFamily="18" charset="0"/>
                <a:ea typeface="Times New Roman" panose="02020603050405020304" pitchFamily="18" charset="0"/>
              </a:rPr>
              <a:t> ta </a:t>
            </a:r>
            <a:r>
              <a:rPr lang="en-US" sz="2800" i="1" dirty="0" err="1">
                <a:effectLst/>
                <a:latin typeface="Times New Roman" panose="02020603050405020304" pitchFamily="18" charset="0"/>
                <a:ea typeface="Times New Roman" panose="02020603050405020304" pitchFamily="18" charset="0"/>
              </a:rPr>
              <a:t>đoàn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kết</a:t>
            </a:r>
            <a:r>
              <a:rPr lang="en-US" sz="2800" i="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gn="just"/>
            <a:r>
              <a:rPr lang="en-US" sz="2800" dirty="0">
                <a:effectLst/>
                <a:latin typeface="Times New Roman" panose="02020603050405020304" pitchFamily="18" charset="0"/>
                <a:ea typeface="Times New Roman" panose="02020603050405020304" pitchFamily="18" charset="0"/>
              </a:rPr>
              <a:t>(3) </a:t>
            </a:r>
            <a:r>
              <a:rPr lang="en-US" sz="2800" i="1" dirty="0" err="1">
                <a:effectLst/>
                <a:latin typeface="Times New Roman" panose="02020603050405020304" pitchFamily="18" charset="0"/>
                <a:ea typeface="Times New Roman" panose="02020603050405020304" pitchFamily="18" charset="0"/>
              </a:rPr>
              <a:t>Chúng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lập</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ra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tù</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nhiều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hơn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trường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học</a:t>
            </a:r>
            <a:r>
              <a:rPr lang="en-US" sz="2800" i="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7615</Words>
  <Application>WPS Presentation</Application>
  <PresentationFormat>Widescreen</PresentationFormat>
  <Paragraphs>104</Paragraphs>
  <Slides>12</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12</vt:i4>
      </vt:variant>
    </vt:vector>
  </HeadingPairs>
  <TitlesOfParts>
    <vt:vector size="23" baseType="lpstr">
      <vt:lpstr>Arial</vt:lpstr>
      <vt:lpstr>SimSun</vt:lpstr>
      <vt:lpstr>Wingdings</vt:lpstr>
      <vt:lpstr>Wingdings 3</vt:lpstr>
      <vt:lpstr>Arial</vt:lpstr>
      <vt:lpstr>Times New Roman</vt:lpstr>
      <vt:lpstr>Calibri</vt:lpstr>
      <vt:lpstr>Trebuchet MS</vt:lpstr>
      <vt:lpstr>Microsoft YaHei</vt:lpstr>
      <vt:lpstr>Arial Unicode MS</vt:lpstr>
      <vt:lpstr>Facet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 Giang</dc:creator>
  <cp:lastModifiedBy>Windows</cp:lastModifiedBy>
  <cp:revision>5</cp:revision>
  <dcterms:created xsi:type="dcterms:W3CDTF">2024-07-16T09:33:00Z</dcterms:created>
  <dcterms:modified xsi:type="dcterms:W3CDTF">2024-07-27T12:32:13Z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FB6341A980AD4BB3AAD321CBC2AA8EB4_12</vt:lpwstr>
  </property>
  <property fmtid="{D5CDD505-2E9C-101B-9397-08002B2CF9AE}" pid="3" name="KSOProductBuildVer">
    <vt:lpwstr>1033-12.2.0.17153</vt:lpwstr>
  </property>
</Properties>
</file>