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9.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
  </p:notesMasterIdLst>
  <p:sldIdLst>
    <p:sldId id="256" r:id="rId3"/>
    <p:sldId id="257" r:id="rId4"/>
    <p:sldId id="259" r:id="rId5"/>
    <p:sldId id="261" r:id="rId6"/>
    <p:sldId id="263" r:id="rId8"/>
    <p:sldId id="267" r:id="rId9"/>
    <p:sldId id="273" r:id="rId10"/>
    <p:sldId id="272" r:id="rId11"/>
  </p:sldIdLst>
  <p:sldSz cx="18288000" cy="10287000"/>
  <p:notesSz cx="6858000" cy="9144000"/>
  <p:embeddedFontLst>
    <p:embeddedFont>
      <p:font typeface="Paytone One" panose="00000500000000000000"/>
      <p:regular r:id="rId15"/>
    </p:embeddedFont>
    <p:embeddedFont>
      <p:font typeface="Paytone One" panose="00000500000000000000" charset="-93"/>
      <p:regular r:id="rId16"/>
    </p:embeddedFont>
    <p:embeddedFont>
      <p:font typeface="Open Sans" panose="020B0606030504020204" pitchFamily="34" charset="0"/>
      <p:regular r:id="rId17"/>
      <p:bold r:id="rId18"/>
      <p:italic r:id="rId19"/>
      <p:boldItalic r:id="rId20"/>
    </p:embeddedFont>
    <p:embeddedFont>
      <p:font typeface="Asap Semi-Bold" panose="020F0704030202060203"/>
      <p:bold r:id="rId21"/>
    </p:embeddedFont>
    <p:embeddedFont>
      <p:font typeface="Calibri" panose="020F050202020403020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41" d="100"/>
          <a:sy n="41" d="100"/>
        </p:scale>
        <p:origin x="82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font" Target="fonts/font11.fntdata"/><Relationship Id="rId24" Type="http://schemas.openxmlformats.org/officeDocument/2006/relationships/font" Target="fonts/font10.fntdata"/><Relationship Id="rId23" Type="http://schemas.openxmlformats.org/officeDocument/2006/relationships/font" Target="fonts/font9.fntdata"/><Relationship Id="rId22" Type="http://schemas.openxmlformats.org/officeDocument/2006/relationships/font" Target="fonts/font8.fntdata"/><Relationship Id="rId21" Type="http://schemas.openxmlformats.org/officeDocument/2006/relationships/font" Target="fonts/font7.fntdata"/><Relationship Id="rId20" Type="http://schemas.openxmlformats.org/officeDocument/2006/relationships/font" Target="fonts/font6.fntdata"/><Relationship Id="rId2" Type="http://schemas.openxmlformats.org/officeDocument/2006/relationships/theme" Target="theme/theme1.xml"/><Relationship Id="rId19" Type="http://schemas.openxmlformats.org/officeDocument/2006/relationships/font" Target="fonts/font5.fntdata"/><Relationship Id="rId18" Type="http://schemas.openxmlformats.org/officeDocument/2006/relationships/font" Target="fonts/font4.fntdata"/><Relationship Id="rId17" Type="http://schemas.openxmlformats.org/officeDocument/2006/relationships/font" Target="fonts/font3.fntdata"/><Relationship Id="rId16" Type="http://schemas.openxmlformats.org/officeDocument/2006/relationships/font" Target="fonts/font2.fntdata"/><Relationship Id="rId15" Type="http://schemas.openxmlformats.org/officeDocument/2006/relationships/font" Target="fonts/font1.fntdata"/><Relationship Id="rId14" Type="http://schemas.openxmlformats.org/officeDocument/2006/relationships/tableStyles" Target="tableStyles.xml"/><Relationship Id="rId13" Type="http://schemas.openxmlformats.org/officeDocument/2006/relationships/viewProps" Target="viewProps.xml"/><Relationship Id="rId12" Type="http://schemas.openxmlformats.org/officeDocument/2006/relationships/presProps" Target="presProps.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C8E68-29B0-4399-A32C-61BF102198E6}" type="datetimeFigureOut">
              <a:rPr lang="vi-VN" smtClean="0"/>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BA3A68-86C5-48FA-8247-C23B25F6CC5F}" type="slidenum">
              <a:rPr lang="vi-VN" smtClean="0"/>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01BA3A68-86C5-48FA-8247-C23B25F6CC5F}" type="slidenum">
              <a:rPr lang="vi-VN" smtClean="0"/>
            </a:fld>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svg"/><Relationship Id="rId7" Type="http://schemas.openxmlformats.org/officeDocument/2006/relationships/image" Target="../media/image7.jpe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4.png"/><Relationship Id="rId7" Type="http://schemas.openxmlformats.org/officeDocument/2006/relationships/hyperlink" Target="https://www.youtube.com/watch?v=oe53uzd4HSE" TargetMode="Externa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png"/><Relationship Id="rId3" Type="http://schemas.openxmlformats.org/officeDocument/2006/relationships/image" Target="../media/image19.svg"/><Relationship Id="rId2" Type="http://schemas.openxmlformats.org/officeDocument/2006/relationships/image" Target="../media/image18.jpe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png"/><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02771" y="-62868"/>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1"/>
            <a:stretch>
              <a:fillRect t="-38888" b="-38888"/>
            </a:stretch>
          </a:blipFill>
        </p:spPr>
      </p:sp>
      <p:sp>
        <p:nvSpPr>
          <p:cNvPr id="4" name="Freeform 4"/>
          <p:cNvSpPr/>
          <p:nvPr/>
        </p:nvSpPr>
        <p:spPr>
          <a:xfrm>
            <a:off x="-2920029" y="-2698271"/>
            <a:ext cx="6477043" cy="6177480"/>
          </a:xfrm>
          <a:custGeom>
            <a:avLst/>
            <a:gdLst/>
            <a:ahLst/>
            <a:cxnLst/>
            <a:rect l="l" t="t" r="r" b="b"/>
            <a:pathLst>
              <a:path w="6477043" h="6177480">
                <a:moveTo>
                  <a:pt x="0" y="0"/>
                </a:moveTo>
                <a:lnTo>
                  <a:pt x="6477043" y="0"/>
                </a:lnTo>
                <a:lnTo>
                  <a:pt x="6477043" y="6177480"/>
                </a:lnTo>
                <a:lnTo>
                  <a:pt x="0" y="6177480"/>
                </a:lnTo>
                <a:lnTo>
                  <a:pt x="0" y="0"/>
                </a:lnTo>
                <a:close/>
              </a:path>
            </a:pathLst>
          </a:custGeom>
          <a:blipFill>
            <a:blip r:embed="rId2">
              <a:alphaModFix amt="55000"/>
            </a:blip>
            <a:stretch>
              <a:fillRect/>
            </a:stretch>
          </a:blipFill>
        </p:spPr>
      </p:sp>
      <p:sp>
        <p:nvSpPr>
          <p:cNvPr id="6" name="Freeform 6"/>
          <p:cNvSpPr/>
          <p:nvPr/>
        </p:nvSpPr>
        <p:spPr>
          <a:xfrm rot="-12000000" flipV="1">
            <a:off x="-401453" y="7612435"/>
            <a:ext cx="2562922" cy="2789574"/>
          </a:xfrm>
          <a:custGeom>
            <a:avLst/>
            <a:gdLst/>
            <a:ahLst/>
            <a:cxnLst/>
            <a:rect l="l" t="t" r="r" b="b"/>
            <a:pathLst>
              <a:path w="2562922" h="2789574">
                <a:moveTo>
                  <a:pt x="0" y="2789575"/>
                </a:moveTo>
                <a:lnTo>
                  <a:pt x="2562921" y="2789575"/>
                </a:lnTo>
                <a:lnTo>
                  <a:pt x="2562921" y="0"/>
                </a:lnTo>
                <a:lnTo>
                  <a:pt x="0" y="0"/>
                </a:lnTo>
                <a:lnTo>
                  <a:pt x="0" y="2789575"/>
                </a:lnTo>
                <a:close/>
              </a:path>
            </a:pathLst>
          </a:custGeom>
          <a:blipFill>
            <a:blip r:embed="rId3">
              <a:alphaModFix amt="55000"/>
            </a:blip>
            <a:stretch>
              <a:fillRect/>
            </a:stretch>
          </a:blipFill>
        </p:spPr>
      </p:sp>
      <p:sp>
        <p:nvSpPr>
          <p:cNvPr id="7" name="Freeform 7"/>
          <p:cNvSpPr/>
          <p:nvPr/>
        </p:nvSpPr>
        <p:spPr>
          <a:xfrm>
            <a:off x="6972842" y="3479209"/>
            <a:ext cx="4069990" cy="3292152"/>
          </a:xfrm>
          <a:custGeom>
            <a:avLst/>
            <a:gdLst/>
            <a:ahLst/>
            <a:cxnLst/>
            <a:rect l="l" t="t" r="r" b="b"/>
            <a:pathLst>
              <a:path w="4069990" h="3292152">
                <a:moveTo>
                  <a:pt x="0" y="0"/>
                </a:moveTo>
                <a:lnTo>
                  <a:pt x="4069990" y="0"/>
                </a:lnTo>
                <a:lnTo>
                  <a:pt x="4069990" y="3292152"/>
                </a:lnTo>
                <a:lnTo>
                  <a:pt x="0" y="3292152"/>
                </a:lnTo>
                <a:lnTo>
                  <a:pt x="0" y="0"/>
                </a:lnTo>
                <a:close/>
              </a:path>
            </a:pathLst>
          </a:custGeom>
          <a:blipFill>
            <a:blip r:embed="rId4"/>
            <a:stretch>
              <a:fillRect b="-30649"/>
            </a:stretch>
          </a:blipFill>
        </p:spPr>
      </p:sp>
      <p:sp>
        <p:nvSpPr>
          <p:cNvPr id="8" name="Freeform 8"/>
          <p:cNvSpPr/>
          <p:nvPr/>
        </p:nvSpPr>
        <p:spPr>
          <a:xfrm>
            <a:off x="5917198" y="6510924"/>
            <a:ext cx="544132" cy="683059"/>
          </a:xfrm>
          <a:custGeom>
            <a:avLst/>
            <a:gdLst/>
            <a:ahLst/>
            <a:cxnLst/>
            <a:rect l="l" t="t" r="r" b="b"/>
            <a:pathLst>
              <a:path w="544132" h="683059">
                <a:moveTo>
                  <a:pt x="0" y="0"/>
                </a:moveTo>
                <a:lnTo>
                  <a:pt x="544132" y="0"/>
                </a:lnTo>
                <a:lnTo>
                  <a:pt x="544132" y="683059"/>
                </a:lnTo>
                <a:lnTo>
                  <a:pt x="0" y="683059"/>
                </a:lnTo>
                <a:lnTo>
                  <a:pt x="0" y="0"/>
                </a:lnTo>
                <a:close/>
              </a:path>
            </a:pathLst>
          </a:custGeom>
          <a:blipFill>
            <a:blip r:embed="rId5"/>
            <a:stretch>
              <a:fillRect l="-104045" t="-46867" r="-278588" b="-227511"/>
            </a:stretch>
          </a:blipFill>
        </p:spPr>
      </p:sp>
      <p:sp>
        <p:nvSpPr>
          <p:cNvPr id="9" name="Freeform 9"/>
          <p:cNvSpPr/>
          <p:nvPr/>
        </p:nvSpPr>
        <p:spPr>
          <a:xfrm>
            <a:off x="4793296" y="5080632"/>
            <a:ext cx="1106597" cy="1606558"/>
          </a:xfrm>
          <a:custGeom>
            <a:avLst/>
            <a:gdLst/>
            <a:ahLst/>
            <a:cxnLst/>
            <a:rect l="l" t="t" r="r" b="b"/>
            <a:pathLst>
              <a:path w="1106597" h="1606558">
                <a:moveTo>
                  <a:pt x="0" y="0"/>
                </a:moveTo>
                <a:lnTo>
                  <a:pt x="1106597" y="0"/>
                </a:lnTo>
                <a:lnTo>
                  <a:pt x="1106597" y="1606558"/>
                </a:lnTo>
                <a:lnTo>
                  <a:pt x="0" y="1606558"/>
                </a:lnTo>
                <a:lnTo>
                  <a:pt x="0" y="0"/>
                </a:lnTo>
                <a:close/>
              </a:path>
            </a:pathLst>
          </a:custGeom>
          <a:blipFill>
            <a:blip r:embed="rId6">
              <a:alphaModFix amt="90000"/>
            </a:blip>
            <a:stretch>
              <a:fillRect t="-167684" r="-305107" b="-121218"/>
            </a:stretch>
          </a:blipFill>
        </p:spPr>
      </p:sp>
      <p:sp>
        <p:nvSpPr>
          <p:cNvPr id="10" name="Freeform 10"/>
          <p:cNvSpPr/>
          <p:nvPr/>
        </p:nvSpPr>
        <p:spPr>
          <a:xfrm>
            <a:off x="11554345" y="3824183"/>
            <a:ext cx="962962" cy="1208824"/>
          </a:xfrm>
          <a:custGeom>
            <a:avLst/>
            <a:gdLst/>
            <a:ahLst/>
            <a:cxnLst/>
            <a:rect l="l" t="t" r="r" b="b"/>
            <a:pathLst>
              <a:path w="962962" h="1208824">
                <a:moveTo>
                  <a:pt x="0" y="0"/>
                </a:moveTo>
                <a:lnTo>
                  <a:pt x="962962" y="0"/>
                </a:lnTo>
                <a:lnTo>
                  <a:pt x="962962" y="1208824"/>
                </a:lnTo>
                <a:lnTo>
                  <a:pt x="0" y="1208824"/>
                </a:lnTo>
                <a:lnTo>
                  <a:pt x="0" y="0"/>
                </a:lnTo>
                <a:close/>
              </a:path>
            </a:pathLst>
          </a:custGeom>
          <a:blipFill>
            <a:blip r:embed="rId5"/>
            <a:stretch>
              <a:fillRect l="-104045" t="-46867" r="-278588" b="-227511"/>
            </a:stretch>
          </a:blipFill>
        </p:spPr>
      </p:sp>
      <p:sp>
        <p:nvSpPr>
          <p:cNvPr id="11" name="Freeform 11"/>
          <p:cNvSpPr/>
          <p:nvPr/>
        </p:nvSpPr>
        <p:spPr>
          <a:xfrm>
            <a:off x="12719279" y="5147307"/>
            <a:ext cx="674022" cy="930328"/>
          </a:xfrm>
          <a:custGeom>
            <a:avLst/>
            <a:gdLst/>
            <a:ahLst/>
            <a:cxnLst/>
            <a:rect l="l" t="t" r="r" b="b"/>
            <a:pathLst>
              <a:path w="674022" h="930328">
                <a:moveTo>
                  <a:pt x="0" y="0"/>
                </a:moveTo>
                <a:lnTo>
                  <a:pt x="674022" y="0"/>
                </a:lnTo>
                <a:lnTo>
                  <a:pt x="674022" y="930328"/>
                </a:lnTo>
                <a:lnTo>
                  <a:pt x="0" y="930328"/>
                </a:lnTo>
                <a:lnTo>
                  <a:pt x="0" y="0"/>
                </a:lnTo>
                <a:close/>
              </a:path>
            </a:pathLst>
          </a:custGeom>
          <a:blipFill>
            <a:blip r:embed="rId6">
              <a:alphaModFix amt="90000"/>
            </a:blip>
            <a:stretch>
              <a:fillRect t="-176482" r="-305351" b="-132824"/>
            </a:stretch>
          </a:blipFill>
        </p:spPr>
      </p:sp>
      <p:sp>
        <p:nvSpPr>
          <p:cNvPr id="12" name="TextBox 12"/>
          <p:cNvSpPr txBox="1"/>
          <p:nvPr/>
        </p:nvSpPr>
        <p:spPr>
          <a:xfrm>
            <a:off x="1390971" y="111878"/>
            <a:ext cx="16383000" cy="6330707"/>
          </a:xfrm>
          <a:prstGeom prst="rect">
            <a:avLst/>
          </a:prstGeom>
        </p:spPr>
        <p:txBody>
          <a:bodyPr wrap="square" lIns="0" tIns="0" rIns="0" bIns="0" rtlCol="0" anchor="ctr">
            <a:spAutoFit/>
          </a:bodyPr>
          <a:lstStyle/>
          <a:p>
            <a:pPr algn="ctr">
              <a:lnSpc>
                <a:spcPct val="107000"/>
              </a:lnSpc>
              <a:spcAft>
                <a:spcPts val="800"/>
              </a:spcAft>
            </a:pPr>
            <a:r>
              <a:rPr lang="vi-VN" sz="8000" b="1" u="sng">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BÀI 8</a:t>
            </a:r>
            <a:r>
              <a:rPr lang="vi-VN" sz="80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endParaRPr lang="vi-VN" sz="80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07000"/>
              </a:lnSpc>
              <a:spcAft>
                <a:spcPts val="800"/>
              </a:spcAft>
            </a:pPr>
            <a:r>
              <a:rPr lang="vi-VN" sz="6600" b="1">
                <a:solidFill>
                  <a:schemeClr val="bg1"/>
                </a:solidFill>
                <a:effectLst/>
                <a:highlight>
                  <a:srgbClr val="FF0000"/>
                </a:highlight>
                <a:latin typeface="Times New Roman" panose="02020603050405020304" pitchFamily="18" charset="0"/>
                <a:ea typeface="Arial" panose="020B0604020202020204" pitchFamily="34" charset="0"/>
                <a:cs typeface="Times New Roman" panose="02020603050405020304" pitchFamily="18" charset="0"/>
              </a:rPr>
              <a:t>HAI TAY XÂY DỰNG MỘT SƠN HÀ</a:t>
            </a:r>
            <a:endParaRPr lang="vi-VN" sz="6600">
              <a:solidFill>
                <a:schemeClr val="bg1"/>
              </a:solidFill>
              <a:effectLst/>
              <a:highlight>
                <a:srgbClr val="FF0000"/>
              </a:highlight>
              <a:latin typeface="Arial" panose="020B0604020202020204" pitchFamily="34" charset="0"/>
              <a:ea typeface="Arial" panose="020B0604020202020204" pitchFamily="34" charset="0"/>
              <a:cs typeface="Times New Roman" panose="02020603050405020304" pitchFamily="18" charset="0"/>
            </a:endParaRPr>
          </a:p>
          <a:p>
            <a:pPr algn="ctr">
              <a:lnSpc>
                <a:spcPct val="107000"/>
              </a:lnSpc>
              <a:spcAft>
                <a:spcPts val="800"/>
              </a:spcAft>
            </a:pPr>
            <a:r>
              <a:rPr lang="vi-VN" sz="80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(Tác giả Hồ Chí Minh và </a:t>
            </a:r>
            <a:endParaRPr lang="vi-VN" sz="80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07000"/>
              </a:lnSpc>
              <a:spcAft>
                <a:spcPts val="800"/>
              </a:spcAft>
            </a:pPr>
            <a:r>
              <a:rPr lang="vi-VN" sz="8000" b="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văn bản nghị luận)</a:t>
            </a:r>
            <a:endParaRPr lang="vi-VN" sz="66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ts val="6790"/>
              </a:lnSpc>
            </a:pPr>
            <a:endParaRPr lang="en-US" sz="7300" spc="328">
              <a:solidFill>
                <a:srgbClr val="DDA84F"/>
              </a:solidFill>
              <a:latin typeface="Paytone One" panose="00000500000000000000"/>
            </a:endParaRPr>
          </a:p>
        </p:txBody>
      </p:sp>
      <p:grpSp>
        <p:nvGrpSpPr>
          <p:cNvPr id="13" name="Group 13"/>
          <p:cNvGrpSpPr/>
          <p:nvPr/>
        </p:nvGrpSpPr>
        <p:grpSpPr>
          <a:xfrm>
            <a:off x="7610598" y="6869192"/>
            <a:ext cx="3943747" cy="1698239"/>
            <a:chOff x="0" y="-95250"/>
            <a:chExt cx="1151418" cy="495819"/>
          </a:xfrm>
        </p:grpSpPr>
        <p:sp>
          <p:nvSpPr>
            <p:cNvPr id="14" name="Freeform 14"/>
            <p:cNvSpPr/>
            <p:nvPr/>
          </p:nvSpPr>
          <p:spPr>
            <a:xfrm>
              <a:off x="0" y="0"/>
              <a:ext cx="1032047" cy="400242"/>
            </a:xfrm>
            <a:custGeom>
              <a:avLst/>
              <a:gdLst/>
              <a:ahLst/>
              <a:cxnLst/>
              <a:rect l="l" t="t" r="r" b="b"/>
              <a:pathLst>
                <a:path w="1032047" h="400242">
                  <a:moveTo>
                    <a:pt x="0" y="0"/>
                  </a:moveTo>
                  <a:lnTo>
                    <a:pt x="1032047" y="0"/>
                  </a:lnTo>
                  <a:lnTo>
                    <a:pt x="1032047" y="400242"/>
                  </a:lnTo>
                  <a:lnTo>
                    <a:pt x="0" y="400242"/>
                  </a:lnTo>
                  <a:close/>
                </a:path>
              </a:pathLst>
            </a:custGeom>
            <a:solidFill>
              <a:srgbClr val="C25D4C"/>
            </a:solidFill>
          </p:spPr>
        </p:sp>
        <p:sp>
          <p:nvSpPr>
            <p:cNvPr id="15" name="TextBox 15"/>
            <p:cNvSpPr txBox="1"/>
            <p:nvPr/>
          </p:nvSpPr>
          <p:spPr>
            <a:xfrm>
              <a:off x="0" y="-95250"/>
              <a:ext cx="1151418" cy="495819"/>
            </a:xfrm>
            <a:prstGeom prst="rect">
              <a:avLst/>
            </a:prstGeom>
          </p:spPr>
          <p:txBody>
            <a:bodyPr lIns="50800" tIns="50800" rIns="50800" bIns="50800" rtlCol="0" anchor="ctr"/>
            <a:lstStyle/>
            <a:p>
              <a:pPr algn="ctr">
                <a:lnSpc>
                  <a:spcPts val="7140"/>
                </a:lnSpc>
              </a:pPr>
              <a:endParaRPr lang="en-US" sz="5050" spc="698" dirty="0">
                <a:solidFill>
                  <a:srgbClr val="EDE2C6"/>
                </a:solidFill>
                <a:latin typeface="Paytone One Bold"/>
              </a:endParaRPr>
            </a:p>
          </p:txBody>
        </p:sp>
      </p:grpSp>
      <p:sp>
        <p:nvSpPr>
          <p:cNvPr id="16" name="Freeform 16"/>
          <p:cNvSpPr/>
          <p:nvPr/>
        </p:nvSpPr>
        <p:spPr>
          <a:xfrm>
            <a:off x="13763185" y="5607429"/>
            <a:ext cx="4524815" cy="6799586"/>
          </a:xfrm>
          <a:custGeom>
            <a:avLst/>
            <a:gdLst/>
            <a:ahLst/>
            <a:cxnLst/>
            <a:rect l="l" t="t" r="r" b="b"/>
            <a:pathLst>
              <a:path w="4524815" h="6799586">
                <a:moveTo>
                  <a:pt x="0" y="0"/>
                </a:moveTo>
                <a:lnTo>
                  <a:pt x="4524815" y="0"/>
                </a:lnTo>
                <a:lnTo>
                  <a:pt x="4524815" y="6799586"/>
                </a:lnTo>
                <a:lnTo>
                  <a:pt x="0" y="67995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Hộp Văn bản 17"/>
          <p:cNvSpPr txBox="1"/>
          <p:nvPr/>
        </p:nvSpPr>
        <p:spPr>
          <a:xfrm>
            <a:off x="7884497" y="7495696"/>
            <a:ext cx="3084418" cy="1137285"/>
          </a:xfrm>
          <a:prstGeom prst="rect">
            <a:avLst/>
          </a:prstGeom>
          <a:noFill/>
        </p:spPr>
        <p:txBody>
          <a:bodyPr rot="0" spcFirstLastPara="0" vertOverflow="overflow" horzOverflow="overflow" vert="horz" wrap="square" lIns="91440" tIns="45720" rIns="91440" bIns="45720" numCol="1" spcCol="0" rtlCol="0" fromWordArt="0" anchor="t" anchorCtr="0" forceAA="0" compatLnSpc="1">
            <a:spAutoFit/>
          </a:bodyPr>
          <a:lstStyle/>
          <a:p>
            <a:r>
              <a:rPr lang="vi-VN" sz="5000" b="1" dirty="0">
                <a:solidFill>
                  <a:schemeClr val="bg1">
                    <a:lumMod val="95000"/>
                  </a:schemeClr>
                </a:solidFill>
                <a:latin typeface="Times New Roman" panose="02020603050405020304" pitchFamily="18" charset="0"/>
                <a:cs typeface="Times New Roman" panose="02020603050405020304" pitchFamily="18" charset="0"/>
              </a:rPr>
              <a:t>ÔN TẬP</a:t>
            </a:r>
            <a:endParaRPr lang="vi-VN" sz="5000" b="1" dirty="0">
              <a:solidFill>
                <a:schemeClr val="bg1">
                  <a:lumMod val="95000"/>
                </a:schemeClr>
              </a:solidFill>
              <a:latin typeface="Times New Roman" panose="02020603050405020304" pitchFamily="18" charset="0"/>
              <a:cs typeface="Times New Roman" panose="02020603050405020304" pitchFamily="18" charset="0"/>
            </a:endParaRPr>
          </a:p>
          <a:p>
            <a:endParaRPr lang="vi-VN" dirty="0">
              <a:latin typeface="Times New Roman" panose="02020603050405020304" pitchFamily="18" charset="0"/>
              <a:cs typeface="Times New Roman" panose="02020603050405020304" pitchFamily="18" charset="0"/>
            </a:endParaRPr>
          </a:p>
        </p:txBody>
      </p:sp>
      <p:sp>
        <p:nvSpPr>
          <p:cNvPr id="19" name="Text Box 18"/>
          <p:cNvSpPr txBox="1"/>
          <p:nvPr/>
        </p:nvSpPr>
        <p:spPr>
          <a:xfrm>
            <a:off x="2561590" y="8946515"/>
            <a:ext cx="11931650" cy="1383665"/>
          </a:xfrm>
          <a:prstGeom prst="rect">
            <a:avLst/>
          </a:prstGeom>
          <a:noFill/>
        </p:spPr>
        <p:txBody>
          <a:bodyPr wrap="square" rtlCol="0">
            <a:spAutoFit/>
          </a:bodyPr>
          <a:p>
            <a:r>
              <a:rPr lang="en-US" sz="2800" b="1" spc="698" dirty="0">
                <a:solidFill>
                  <a:schemeClr val="bg2"/>
                </a:solidFill>
                <a:latin typeface="Times New Roman" panose="02020603050405020304" pitchFamily="18" charset="0"/>
                <a:cs typeface="Times New Roman" panose="02020603050405020304" pitchFamily="18" charset="0"/>
                <a:sym typeface="+mn-ea"/>
              </a:rPr>
              <a:t>GV. NGUYỄN THỊ QUỲNH TRANG, TRƯỜNG THPT NGUYỄN HUỆ, TX LAGI, BÌNH THUẬN</a:t>
            </a:r>
            <a:endParaRPr lang="en-US" sz="2800" b="1" spc="698" dirty="0">
              <a:solidFill>
                <a:schemeClr val="bg2"/>
              </a:solidFill>
              <a:highlight>
                <a:srgbClr val="FFFF00"/>
              </a:highlight>
              <a:latin typeface="Times New Roman" panose="02020603050405020304" pitchFamily="18" charset="0"/>
              <a:cs typeface="Times New Roman" panose="02020603050405020304" pitchFamily="18" charset="0"/>
            </a:endParaRPr>
          </a:p>
          <a:p>
            <a:endParaRPr lang="en-US" sz="2800" b="1" spc="698" dirty="0">
              <a:solidFill>
                <a:schemeClr val="bg2"/>
              </a:solidFill>
              <a:highlight>
                <a:srgbClr val="FFFF00"/>
              </a:highlight>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1202" y="125433"/>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1"/>
            <a:stretch>
              <a:fillRect t="-38888" b="-38888"/>
            </a:stretch>
          </a:blipFill>
        </p:spPr>
      </p:sp>
      <p:sp>
        <p:nvSpPr>
          <p:cNvPr id="6" name="Freeform 6"/>
          <p:cNvSpPr/>
          <p:nvPr/>
        </p:nvSpPr>
        <p:spPr>
          <a:xfrm flipH="1">
            <a:off x="13088339" y="-363985"/>
            <a:ext cx="6003892" cy="5726212"/>
          </a:xfrm>
          <a:custGeom>
            <a:avLst/>
            <a:gdLst/>
            <a:ahLst/>
            <a:cxnLst/>
            <a:rect l="l" t="t" r="r" b="b"/>
            <a:pathLst>
              <a:path w="6003892" h="5726212">
                <a:moveTo>
                  <a:pt x="6003892" y="0"/>
                </a:moveTo>
                <a:lnTo>
                  <a:pt x="0" y="0"/>
                </a:lnTo>
                <a:lnTo>
                  <a:pt x="0" y="5726213"/>
                </a:lnTo>
                <a:lnTo>
                  <a:pt x="6003892" y="5726213"/>
                </a:lnTo>
                <a:lnTo>
                  <a:pt x="6003892" y="0"/>
                </a:lnTo>
                <a:close/>
              </a:path>
            </a:pathLst>
          </a:custGeom>
          <a:blipFill>
            <a:blip r:embed="rId2">
              <a:alphaModFix amt="50000"/>
            </a:blip>
            <a:stretch>
              <a:fillRect/>
            </a:stretch>
          </a:blipFill>
        </p:spPr>
      </p:sp>
      <p:sp>
        <p:nvSpPr>
          <p:cNvPr id="8" name="Freeform 8"/>
          <p:cNvSpPr/>
          <p:nvPr/>
        </p:nvSpPr>
        <p:spPr>
          <a:xfrm>
            <a:off x="14858360" y="8674635"/>
            <a:ext cx="4544652" cy="5253933"/>
          </a:xfrm>
          <a:custGeom>
            <a:avLst/>
            <a:gdLst/>
            <a:ahLst/>
            <a:cxnLst/>
            <a:rect l="l" t="t" r="r" b="b"/>
            <a:pathLst>
              <a:path w="4544652" h="5253933">
                <a:moveTo>
                  <a:pt x="0" y="0"/>
                </a:moveTo>
                <a:lnTo>
                  <a:pt x="4544653" y="0"/>
                </a:lnTo>
                <a:lnTo>
                  <a:pt x="4544653" y="5253933"/>
                </a:lnTo>
                <a:lnTo>
                  <a:pt x="0" y="5253933"/>
                </a:lnTo>
                <a:lnTo>
                  <a:pt x="0" y="0"/>
                </a:lnTo>
                <a:close/>
              </a:path>
            </a:pathLst>
          </a:custGeom>
          <a:blipFill>
            <a:blip r:embed="rId3">
              <a:alphaModFix amt="50000"/>
            </a:blip>
            <a:stretch>
              <a:fillRect/>
            </a:stretch>
          </a:blipFill>
        </p:spPr>
      </p:sp>
      <p:grpSp>
        <p:nvGrpSpPr>
          <p:cNvPr id="9" name="Group 9"/>
          <p:cNvGrpSpPr>
            <a:grpSpLocks noChangeAspect="1"/>
          </p:cNvGrpSpPr>
          <p:nvPr/>
        </p:nvGrpSpPr>
        <p:grpSpPr>
          <a:xfrm>
            <a:off x="0" y="8148095"/>
            <a:ext cx="2707840" cy="2241736"/>
            <a:chOff x="-38099" y="45288"/>
            <a:chExt cx="12395200" cy="10261601"/>
          </a:xfrm>
        </p:grpSpPr>
        <p:sp>
          <p:nvSpPr>
            <p:cNvPr id="10" name="Freeform 10"/>
            <p:cNvSpPr/>
            <p:nvPr/>
          </p:nvSpPr>
          <p:spPr>
            <a:xfrm>
              <a:off x="444500" y="342900"/>
              <a:ext cx="11430000" cy="9525000"/>
            </a:xfrm>
            <a:custGeom>
              <a:avLst/>
              <a:gdLst/>
              <a:ahLst/>
              <a:cxnLst/>
              <a:rect l="l" t="t" r="r" b="b"/>
              <a:pathLst>
                <a:path w="11430000" h="9525000">
                  <a:moveTo>
                    <a:pt x="0" y="0"/>
                  </a:moveTo>
                  <a:lnTo>
                    <a:pt x="11430000" y="0"/>
                  </a:lnTo>
                  <a:lnTo>
                    <a:pt x="11430000" y="9525000"/>
                  </a:lnTo>
                  <a:lnTo>
                    <a:pt x="0" y="9525000"/>
                  </a:lnTo>
                  <a:close/>
                </a:path>
              </a:pathLst>
            </a:custGeom>
            <a:blipFill>
              <a:blip r:embed="rId4"/>
              <a:stretch>
                <a:fillRect l="-20644" r="-20644"/>
              </a:stretch>
            </a:blipFill>
          </p:spPr>
        </p:sp>
        <p:sp>
          <p:nvSpPr>
            <p:cNvPr id="11" name="Freeform 11"/>
            <p:cNvSpPr/>
            <p:nvPr/>
          </p:nvSpPr>
          <p:spPr>
            <a:xfrm>
              <a:off x="-38099" y="45288"/>
              <a:ext cx="12395200" cy="10261601"/>
            </a:xfrm>
            <a:custGeom>
              <a:avLst/>
              <a:gdLst/>
              <a:ahLst/>
              <a:cxnLst/>
              <a:rect l="l" t="t" r="r" b="b"/>
              <a:pathLst>
                <a:path w="12395200" h="10261600">
                  <a:moveTo>
                    <a:pt x="0" y="0"/>
                  </a:moveTo>
                  <a:lnTo>
                    <a:pt x="12395200" y="0"/>
                  </a:lnTo>
                  <a:lnTo>
                    <a:pt x="12395200" y="10261600"/>
                  </a:lnTo>
                  <a:lnTo>
                    <a:pt x="0" y="10261600"/>
                  </a:lnTo>
                  <a:close/>
                </a:path>
              </a:pathLst>
            </a:custGeom>
            <a:blipFill>
              <a:blip r:embed="rId5"/>
              <a:stretch>
                <a:fillRect l="-97" r="-97"/>
              </a:stretch>
            </a:blipFill>
          </p:spPr>
        </p:sp>
      </p:grpSp>
      <p:grpSp>
        <p:nvGrpSpPr>
          <p:cNvPr id="12" name="Group 12"/>
          <p:cNvGrpSpPr/>
          <p:nvPr/>
        </p:nvGrpSpPr>
        <p:grpSpPr>
          <a:xfrm>
            <a:off x="10332" y="1663073"/>
            <a:ext cx="11561093" cy="2880823"/>
            <a:chOff x="0" y="-28285"/>
            <a:chExt cx="3375380" cy="841085"/>
          </a:xfrm>
        </p:grpSpPr>
        <p:sp>
          <p:nvSpPr>
            <p:cNvPr id="13" name="Freeform 13"/>
            <p:cNvSpPr/>
            <p:nvPr/>
          </p:nvSpPr>
          <p:spPr>
            <a:xfrm>
              <a:off x="8967" y="17653"/>
              <a:ext cx="3366413" cy="574869"/>
            </a:xfrm>
            <a:custGeom>
              <a:avLst/>
              <a:gdLst/>
              <a:ahLst/>
              <a:cxnLst/>
              <a:rect l="l" t="t" r="r" b="b"/>
              <a:pathLst>
                <a:path w="2816454" h="247418">
                  <a:moveTo>
                    <a:pt x="0" y="0"/>
                  </a:moveTo>
                  <a:lnTo>
                    <a:pt x="2816454" y="0"/>
                  </a:lnTo>
                  <a:lnTo>
                    <a:pt x="2816454" y="247418"/>
                  </a:lnTo>
                  <a:lnTo>
                    <a:pt x="0" y="247418"/>
                  </a:lnTo>
                  <a:close/>
                </a:path>
              </a:pathLst>
            </a:custGeom>
            <a:solidFill>
              <a:srgbClr val="DDA84F"/>
            </a:solidFill>
          </p:spPr>
        </p:sp>
        <p:sp>
          <p:nvSpPr>
            <p:cNvPr id="14" name="TextBox 14"/>
            <p:cNvSpPr txBox="1"/>
            <p:nvPr/>
          </p:nvSpPr>
          <p:spPr>
            <a:xfrm>
              <a:off x="0" y="-28285"/>
              <a:ext cx="2839601" cy="841085"/>
            </a:xfrm>
            <a:prstGeom prst="rect">
              <a:avLst/>
            </a:prstGeom>
          </p:spPr>
          <p:txBody>
            <a:bodyPr lIns="50800" tIns="50800" rIns="50800" bIns="50800" rtlCol="0" anchor="ctr"/>
            <a:lstStyle/>
            <a:p>
              <a:pPr algn="ctr">
                <a:lnSpc>
                  <a:spcPts val="3500"/>
                </a:lnSpc>
              </a:pPr>
              <a:endParaRPr lang="en-US" sz="2450" spc="342" dirty="0">
                <a:solidFill>
                  <a:srgbClr val="201703"/>
                </a:solidFill>
                <a:latin typeface="Paytone One Bold"/>
              </a:endParaRPr>
            </a:p>
          </p:txBody>
        </p:sp>
      </p:grpSp>
      <p:grpSp>
        <p:nvGrpSpPr>
          <p:cNvPr id="15" name="Group 15"/>
          <p:cNvGrpSpPr>
            <a:grpSpLocks noChangeAspect="1"/>
          </p:cNvGrpSpPr>
          <p:nvPr/>
        </p:nvGrpSpPr>
        <p:grpSpPr>
          <a:xfrm>
            <a:off x="15486523" y="7947473"/>
            <a:ext cx="2822679" cy="2336808"/>
            <a:chOff x="0" y="0"/>
            <a:chExt cx="12395200" cy="10261600"/>
          </a:xfrm>
        </p:grpSpPr>
        <p:sp>
          <p:nvSpPr>
            <p:cNvPr id="16" name="Freeform 16"/>
            <p:cNvSpPr/>
            <p:nvPr/>
          </p:nvSpPr>
          <p:spPr>
            <a:xfrm>
              <a:off x="444500" y="342900"/>
              <a:ext cx="11430000" cy="9525000"/>
            </a:xfrm>
            <a:custGeom>
              <a:avLst/>
              <a:gdLst/>
              <a:ahLst/>
              <a:cxnLst/>
              <a:rect l="l" t="t" r="r" b="b"/>
              <a:pathLst>
                <a:path w="11430000" h="9525000">
                  <a:moveTo>
                    <a:pt x="0" y="0"/>
                  </a:moveTo>
                  <a:lnTo>
                    <a:pt x="11430000" y="0"/>
                  </a:lnTo>
                  <a:lnTo>
                    <a:pt x="11430000" y="9525000"/>
                  </a:lnTo>
                  <a:lnTo>
                    <a:pt x="0" y="9525000"/>
                  </a:lnTo>
                  <a:close/>
                </a:path>
              </a:pathLst>
            </a:custGeom>
            <a:blipFill>
              <a:blip r:embed="rId6"/>
              <a:stretch>
                <a:fillRect t="-25225" b="-25225"/>
              </a:stretch>
            </a:blipFill>
          </p:spPr>
        </p:sp>
        <p:sp>
          <p:nvSpPr>
            <p:cNvPr id="17" name="Freeform 17"/>
            <p:cNvSpPr/>
            <p:nvPr/>
          </p:nvSpPr>
          <p:spPr>
            <a:xfrm>
              <a:off x="0" y="0"/>
              <a:ext cx="12395200" cy="10261600"/>
            </a:xfrm>
            <a:custGeom>
              <a:avLst/>
              <a:gdLst/>
              <a:ahLst/>
              <a:cxnLst/>
              <a:rect l="l" t="t" r="r" b="b"/>
              <a:pathLst>
                <a:path w="12395200" h="10261600">
                  <a:moveTo>
                    <a:pt x="0" y="0"/>
                  </a:moveTo>
                  <a:lnTo>
                    <a:pt x="12395200" y="0"/>
                  </a:lnTo>
                  <a:lnTo>
                    <a:pt x="12395200" y="10261600"/>
                  </a:lnTo>
                  <a:lnTo>
                    <a:pt x="0" y="10261600"/>
                  </a:lnTo>
                  <a:close/>
                </a:path>
              </a:pathLst>
            </a:custGeom>
            <a:blipFill>
              <a:blip r:embed="rId5"/>
              <a:stretch>
                <a:fillRect l="-97" r="-97"/>
              </a:stretch>
            </a:blipFill>
          </p:spPr>
        </p:sp>
      </p:grpSp>
      <p:sp>
        <p:nvSpPr>
          <p:cNvPr id="18" name="TextBox 18"/>
          <p:cNvSpPr txBox="1"/>
          <p:nvPr/>
        </p:nvSpPr>
        <p:spPr>
          <a:xfrm>
            <a:off x="6382155" y="471915"/>
            <a:ext cx="9708130" cy="1128773"/>
          </a:xfrm>
          <a:prstGeom prst="rect">
            <a:avLst/>
          </a:prstGeom>
        </p:spPr>
        <p:txBody>
          <a:bodyPr lIns="0" tIns="0" rIns="0" bIns="0" rtlCol="0" anchor="t">
            <a:spAutoFit/>
          </a:bodyPr>
          <a:lstStyle/>
          <a:p>
            <a:pPr>
              <a:lnSpc>
                <a:spcPts val="8270"/>
              </a:lnSpc>
            </a:pPr>
            <a:r>
              <a:rPr lang="en-US" sz="8800">
                <a:solidFill>
                  <a:srgbClr val="ACD1CD"/>
                </a:solidFill>
                <a:latin typeface="Paytone One" panose="00000500000000000000"/>
              </a:rPr>
              <a:t>KHỞI ĐỘNG</a:t>
            </a:r>
            <a:endParaRPr lang="en-US" sz="8800">
              <a:solidFill>
                <a:srgbClr val="ACD1CD"/>
              </a:solidFill>
              <a:latin typeface="Paytone One" panose="00000500000000000000"/>
            </a:endParaRPr>
          </a:p>
        </p:txBody>
      </p:sp>
      <p:sp>
        <p:nvSpPr>
          <p:cNvPr id="21" name="TextBox 20"/>
          <p:cNvSpPr txBox="1"/>
          <p:nvPr/>
        </p:nvSpPr>
        <p:spPr>
          <a:xfrm>
            <a:off x="202398" y="1845397"/>
            <a:ext cx="11460996" cy="1637115"/>
          </a:xfrm>
          <a:prstGeom prst="rect">
            <a:avLst/>
          </a:prstGeom>
          <a:noFill/>
        </p:spPr>
        <p:txBody>
          <a:bodyPr wrap="square">
            <a:spAutoFit/>
          </a:bodyPr>
          <a:lstStyle/>
          <a:p>
            <a:pPr>
              <a:lnSpc>
                <a:spcPct val="107000"/>
              </a:lnSpc>
              <a:spcAft>
                <a:spcPts val="800"/>
              </a:spcAft>
            </a:pPr>
            <a:r>
              <a:rPr lang="vi-VN" sz="3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GV cho HS xem một đoạn video về những tác phẩm kiệt tác của Hồ Chí Minh và kể tên các tác phẩm có trong video: </a:t>
            </a:r>
            <a:r>
              <a:rPr lang="vi-VN" sz="3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u="sng">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https://www.youtube.com/watch?v=oe53uzd4HSE</a:t>
            </a:r>
            <a:endParaRPr lang="vi-VN" sz="320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25" name="Picture 24"/>
          <p:cNvPicPr>
            <a:picLocks noChangeAspect="1"/>
          </p:cNvPicPr>
          <p:nvPr/>
        </p:nvPicPr>
        <p:blipFill>
          <a:blip r:embed="rId8"/>
          <a:stretch>
            <a:fillRect/>
          </a:stretch>
        </p:blipFill>
        <p:spPr>
          <a:xfrm>
            <a:off x="105428" y="3663873"/>
            <a:ext cx="15669549" cy="6063845"/>
          </a:xfrm>
          <a:prstGeom prst="rect">
            <a:avLst/>
          </a:prstGeom>
        </p:spPr>
      </p:pic>
    </p:spTree>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94729"/>
        </a:solidFill>
        <a:effectLst/>
      </p:bgPr>
    </p:bg>
    <p:spTree>
      <p:nvGrpSpPr>
        <p:cNvPr id="1" name=""/>
        <p:cNvGrpSpPr/>
        <p:nvPr/>
      </p:nvGrpSpPr>
      <p:grpSpPr>
        <a:xfrm>
          <a:off x="0" y="0"/>
          <a:ext cx="0" cy="0"/>
          <a:chOff x="0" y="0"/>
          <a:chExt cx="0" cy="0"/>
        </a:xfrm>
      </p:grpSpPr>
      <p:sp>
        <p:nvSpPr>
          <p:cNvPr id="2" name="Freeform 2"/>
          <p:cNvSpPr/>
          <p:nvPr/>
        </p:nvSpPr>
        <p:spPr>
          <a:xfrm>
            <a:off x="14484547" y="1445602"/>
            <a:ext cx="722724" cy="907250"/>
          </a:xfrm>
          <a:custGeom>
            <a:avLst/>
            <a:gdLst/>
            <a:ahLst/>
            <a:cxnLst/>
            <a:rect l="l" t="t" r="r" b="b"/>
            <a:pathLst>
              <a:path w="722724" h="907250">
                <a:moveTo>
                  <a:pt x="0" y="0"/>
                </a:moveTo>
                <a:lnTo>
                  <a:pt x="722724" y="0"/>
                </a:lnTo>
                <a:lnTo>
                  <a:pt x="722724" y="907250"/>
                </a:lnTo>
                <a:lnTo>
                  <a:pt x="0" y="907250"/>
                </a:lnTo>
                <a:lnTo>
                  <a:pt x="0" y="0"/>
                </a:lnTo>
                <a:close/>
              </a:path>
            </a:pathLst>
          </a:custGeom>
          <a:blipFill>
            <a:blip r:embed="rId1"/>
            <a:stretch>
              <a:fillRect l="-104045" t="-46867" r="-278588" b="-227511"/>
            </a:stretch>
          </a:blipFill>
        </p:spPr>
      </p:sp>
      <p:sp>
        <p:nvSpPr>
          <p:cNvPr id="6" name="Freeform 6"/>
          <p:cNvSpPr/>
          <p:nvPr/>
        </p:nvSpPr>
        <p:spPr>
          <a:xfrm>
            <a:off x="17259300" y="1436077"/>
            <a:ext cx="722724" cy="907250"/>
          </a:xfrm>
          <a:custGeom>
            <a:avLst/>
            <a:gdLst/>
            <a:ahLst/>
            <a:cxnLst/>
            <a:rect l="l" t="t" r="r" b="b"/>
            <a:pathLst>
              <a:path w="722724" h="907250">
                <a:moveTo>
                  <a:pt x="0" y="0"/>
                </a:moveTo>
                <a:lnTo>
                  <a:pt x="722724" y="0"/>
                </a:lnTo>
                <a:lnTo>
                  <a:pt x="722724" y="907250"/>
                </a:lnTo>
                <a:lnTo>
                  <a:pt x="0" y="907250"/>
                </a:lnTo>
                <a:lnTo>
                  <a:pt x="0" y="0"/>
                </a:lnTo>
                <a:close/>
              </a:path>
            </a:pathLst>
          </a:custGeom>
          <a:blipFill>
            <a:blip r:embed="rId1">
              <a:alphaModFix amt="78000"/>
            </a:blip>
            <a:stretch>
              <a:fillRect l="-104045" t="-46867" r="-278588" b="-227511"/>
            </a:stretch>
          </a:blipFill>
        </p:spPr>
      </p:sp>
      <p:sp>
        <p:nvSpPr>
          <p:cNvPr id="7" name="Freeform 7"/>
          <p:cNvSpPr/>
          <p:nvPr/>
        </p:nvSpPr>
        <p:spPr>
          <a:xfrm>
            <a:off x="328300" y="-418128"/>
            <a:ext cx="1305550" cy="1854205"/>
          </a:xfrm>
          <a:custGeom>
            <a:avLst/>
            <a:gdLst/>
            <a:ahLst/>
            <a:cxnLst/>
            <a:rect l="l" t="t" r="r" b="b"/>
            <a:pathLst>
              <a:path w="1305550" h="1854205">
                <a:moveTo>
                  <a:pt x="0" y="0"/>
                </a:moveTo>
                <a:lnTo>
                  <a:pt x="1305550" y="0"/>
                </a:lnTo>
                <a:lnTo>
                  <a:pt x="1305550" y="1854205"/>
                </a:lnTo>
                <a:lnTo>
                  <a:pt x="0" y="1854205"/>
                </a:lnTo>
                <a:lnTo>
                  <a:pt x="0" y="0"/>
                </a:lnTo>
                <a:close/>
              </a:path>
            </a:pathLst>
          </a:custGeom>
          <a:blipFill>
            <a:blip r:embed="rId2"/>
            <a:stretch>
              <a:fillRect t="-170213" r="-302279" b="-124554"/>
            </a:stretch>
          </a:blipFill>
        </p:spPr>
      </p:sp>
      <p:sp>
        <p:nvSpPr>
          <p:cNvPr id="8" name="TextBox 8"/>
          <p:cNvSpPr txBox="1"/>
          <p:nvPr/>
        </p:nvSpPr>
        <p:spPr>
          <a:xfrm>
            <a:off x="1295400" y="647700"/>
            <a:ext cx="16278225" cy="4611519"/>
          </a:xfrm>
          <a:prstGeom prst="rect">
            <a:avLst/>
          </a:prstGeom>
        </p:spPr>
        <p:txBody>
          <a:bodyPr lIns="0" tIns="0" rIns="0" bIns="0" rtlCol="0" anchor="t">
            <a:spAutoFit/>
          </a:bodyPr>
          <a:lstStyle/>
          <a:p>
            <a:pPr algn="ctr">
              <a:lnSpc>
                <a:spcPts val="6110"/>
              </a:lnSpc>
            </a:pPr>
            <a:r>
              <a:rPr lang="en-US" sz="6500" u="sng" spc="292">
                <a:solidFill>
                  <a:srgbClr val="E9AE35"/>
                </a:solidFill>
                <a:latin typeface="Paytone One" panose="00000500000000000000" charset="-93"/>
              </a:rPr>
              <a:t>Câu 1:</a:t>
            </a:r>
            <a:r>
              <a:rPr lang="en-US" sz="6500" spc="292">
                <a:solidFill>
                  <a:srgbClr val="E9AE35"/>
                </a:solidFill>
                <a:latin typeface="Paytone One" panose="00000500000000000000" charset="-93"/>
              </a:rPr>
              <a:t> </a:t>
            </a:r>
            <a:endParaRPr lang="en-US" sz="6500" spc="292">
              <a:solidFill>
                <a:srgbClr val="E9AE35"/>
              </a:solidFill>
              <a:latin typeface="Paytone One" panose="00000500000000000000" charset="-93"/>
            </a:endParaRPr>
          </a:p>
          <a:p>
            <a:pPr algn="ctr">
              <a:lnSpc>
                <a:spcPts val="6110"/>
              </a:lnSpc>
            </a:pPr>
            <a:endParaRPr lang="vi-VN" sz="6600" b="0" i="0">
              <a:solidFill>
                <a:srgbClr val="000000"/>
              </a:solidFill>
              <a:effectLst/>
              <a:latin typeface="Paytone One" panose="00000500000000000000" charset="-93"/>
            </a:endParaRPr>
          </a:p>
          <a:p>
            <a:pPr algn="ctr">
              <a:spcAft>
                <a:spcPts val="600"/>
              </a:spcAft>
            </a:pPr>
            <a:r>
              <a:rPr lang="vi-VN" sz="6600" b="0" i="0">
                <a:solidFill>
                  <a:srgbClr val="FFC000"/>
                </a:solidFill>
                <a:effectLst/>
                <a:latin typeface="Paytone One" panose="00000500000000000000" charset="-93"/>
              </a:rPr>
              <a:t>Để đọc hiểu, phân tích một tác phẩm của tác giả Nguyễn Ái Quốc - Hồ Chí Minh, bạn cần lưu ý những điểm gì?</a:t>
            </a:r>
            <a:endParaRPr lang="en-US" sz="6500" spc="292">
              <a:solidFill>
                <a:srgbClr val="FFC000"/>
              </a:solidFill>
              <a:latin typeface="Paytone One" panose="00000500000000000000" charset="-93"/>
            </a:endParaRPr>
          </a:p>
        </p:txBody>
      </p:sp>
      <p:sp>
        <p:nvSpPr>
          <p:cNvPr id="4" name="TextBox 3"/>
          <p:cNvSpPr txBox="1"/>
          <p:nvPr/>
        </p:nvSpPr>
        <p:spPr>
          <a:xfrm>
            <a:off x="1292817" y="5676900"/>
            <a:ext cx="16278225" cy="4324261"/>
          </a:xfrm>
          <a:prstGeom prst="rect">
            <a:avLst/>
          </a:prstGeom>
          <a:noFill/>
        </p:spPr>
        <p:txBody>
          <a:bodyPr wrap="square">
            <a:spAutoFit/>
          </a:bodyPr>
          <a:lstStyle/>
          <a:p>
            <a:pPr algn="just"/>
            <a:r>
              <a:rPr lang="vi-VN" sz="5500" b="0" i="0">
                <a:solidFill>
                  <a:schemeClr val="bg1"/>
                </a:solidFill>
                <a:effectLst/>
                <a:latin typeface="+mj-lt"/>
              </a:rPr>
              <a:t>* Cần lưu ý đến quan niệm sáng tác, các đặc điểm phong cách (đặc điểm chung, đặc điểm ứng với từng thể loại) của Hồ Chí Minh và tìm các đặc điểm sáng tác này trong tác phẩm của Người để phân tích, đánh giá, lí giải ý nghĩa.</a:t>
            </a:r>
            <a:endParaRPr lang="vi-VN" sz="5500">
              <a:solidFill>
                <a:schemeClr val="bg1"/>
              </a:solidFill>
              <a:latin typeface="+mj-lt"/>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barn(inVertical)">
                                      <p:cBhvr>
                                        <p:cTn id="10" dur="500"/>
                                        <p:tgtEl>
                                          <p:spTgt spid="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12823" y="-72787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1"/>
            <a:stretch>
              <a:fillRect t="-38888" b="-38888"/>
            </a:stretch>
          </a:blipFill>
        </p:spPr>
      </p:sp>
      <p:sp>
        <p:nvSpPr>
          <p:cNvPr id="3" name="Freeform 3"/>
          <p:cNvSpPr/>
          <p:nvPr/>
        </p:nvSpPr>
        <p:spPr>
          <a:xfrm>
            <a:off x="-11039614" y="-3378967"/>
            <a:ext cx="14302263" cy="14051973"/>
          </a:xfrm>
          <a:custGeom>
            <a:avLst/>
            <a:gdLst/>
            <a:ahLst/>
            <a:cxnLst/>
            <a:rect l="l" t="t" r="r" b="b"/>
            <a:pathLst>
              <a:path w="14302263" h="14051973">
                <a:moveTo>
                  <a:pt x="0" y="0"/>
                </a:moveTo>
                <a:lnTo>
                  <a:pt x="14302263" y="0"/>
                </a:lnTo>
                <a:lnTo>
                  <a:pt x="14302263" y="14051973"/>
                </a:lnTo>
                <a:lnTo>
                  <a:pt x="0" y="14051973"/>
                </a:lnTo>
                <a:lnTo>
                  <a:pt x="0" y="0"/>
                </a:lnTo>
                <a:close/>
              </a:path>
            </a:pathLst>
          </a:custGeom>
          <a:blipFill>
            <a:blip r:embed="rId2">
              <a:alphaModFix amt="60000"/>
            </a:blip>
            <a:stretch>
              <a:fillRect/>
            </a:stretch>
          </a:blipFill>
        </p:spPr>
      </p:sp>
      <p:sp>
        <p:nvSpPr>
          <p:cNvPr id="4" name="Freeform 4"/>
          <p:cNvSpPr/>
          <p:nvPr/>
        </p:nvSpPr>
        <p:spPr>
          <a:xfrm flipH="1">
            <a:off x="15126290" y="-3378967"/>
            <a:ext cx="14302263" cy="14051973"/>
          </a:xfrm>
          <a:custGeom>
            <a:avLst/>
            <a:gdLst/>
            <a:ahLst/>
            <a:cxnLst/>
            <a:rect l="l" t="t" r="r" b="b"/>
            <a:pathLst>
              <a:path w="14302263" h="14051973">
                <a:moveTo>
                  <a:pt x="14302262" y="0"/>
                </a:moveTo>
                <a:lnTo>
                  <a:pt x="0" y="0"/>
                </a:lnTo>
                <a:lnTo>
                  <a:pt x="0" y="14051973"/>
                </a:lnTo>
                <a:lnTo>
                  <a:pt x="14302262" y="14051973"/>
                </a:lnTo>
                <a:lnTo>
                  <a:pt x="14302262" y="0"/>
                </a:lnTo>
                <a:close/>
              </a:path>
            </a:pathLst>
          </a:custGeom>
          <a:blipFill>
            <a:blip r:embed="rId2">
              <a:alphaModFix amt="60000"/>
            </a:blip>
            <a:stretch>
              <a:fillRect/>
            </a:stretch>
          </a:blipFill>
        </p:spPr>
      </p:sp>
      <p:sp>
        <p:nvSpPr>
          <p:cNvPr id="6" name="Freeform 6"/>
          <p:cNvSpPr/>
          <p:nvPr/>
        </p:nvSpPr>
        <p:spPr>
          <a:xfrm>
            <a:off x="106630" y="7517508"/>
            <a:ext cx="1343629" cy="2769492"/>
          </a:xfrm>
          <a:custGeom>
            <a:avLst/>
            <a:gdLst/>
            <a:ahLst/>
            <a:cxnLst/>
            <a:rect l="l" t="t" r="r" b="b"/>
            <a:pathLst>
              <a:path w="1343629" h="2769492">
                <a:moveTo>
                  <a:pt x="0" y="0"/>
                </a:moveTo>
                <a:lnTo>
                  <a:pt x="1343629" y="0"/>
                </a:lnTo>
                <a:lnTo>
                  <a:pt x="1343629" y="2769492"/>
                </a:lnTo>
                <a:lnTo>
                  <a:pt x="0" y="2769492"/>
                </a:lnTo>
                <a:lnTo>
                  <a:pt x="0" y="0"/>
                </a:lnTo>
                <a:close/>
              </a:path>
            </a:pathLst>
          </a:custGeom>
          <a:blipFill>
            <a:blip r:embed="rId2">
              <a:alphaModFix amt="60000"/>
            </a:blip>
            <a:stretch>
              <a:fillRect l="-190781" t="-33281" b="-5323"/>
            </a:stretch>
          </a:blipFill>
        </p:spPr>
      </p:sp>
      <p:sp>
        <p:nvSpPr>
          <p:cNvPr id="7" name="Freeform 7"/>
          <p:cNvSpPr/>
          <p:nvPr/>
        </p:nvSpPr>
        <p:spPr>
          <a:xfrm flipH="1">
            <a:off x="16944371" y="7517508"/>
            <a:ext cx="1343629" cy="2769492"/>
          </a:xfrm>
          <a:custGeom>
            <a:avLst/>
            <a:gdLst/>
            <a:ahLst/>
            <a:cxnLst/>
            <a:rect l="l" t="t" r="r" b="b"/>
            <a:pathLst>
              <a:path w="1343629" h="2769492">
                <a:moveTo>
                  <a:pt x="1343629" y="0"/>
                </a:moveTo>
                <a:lnTo>
                  <a:pt x="0" y="0"/>
                </a:lnTo>
                <a:lnTo>
                  <a:pt x="0" y="2769492"/>
                </a:lnTo>
                <a:lnTo>
                  <a:pt x="1343629" y="2769492"/>
                </a:lnTo>
                <a:lnTo>
                  <a:pt x="1343629" y="0"/>
                </a:lnTo>
                <a:close/>
              </a:path>
            </a:pathLst>
          </a:custGeom>
          <a:blipFill>
            <a:blip r:embed="rId2">
              <a:alphaModFix amt="60000"/>
            </a:blip>
            <a:stretch>
              <a:fillRect l="-190781" t="-33281" b="-5323"/>
            </a:stretch>
          </a:blipFill>
        </p:spPr>
      </p:sp>
      <p:sp>
        <p:nvSpPr>
          <p:cNvPr id="8" name="TextBox 8"/>
          <p:cNvSpPr txBox="1"/>
          <p:nvPr/>
        </p:nvSpPr>
        <p:spPr>
          <a:xfrm>
            <a:off x="385966" y="269875"/>
            <a:ext cx="17521034" cy="3137590"/>
          </a:xfrm>
          <a:prstGeom prst="rect">
            <a:avLst/>
          </a:prstGeom>
        </p:spPr>
        <p:txBody>
          <a:bodyPr wrap="square" lIns="0" tIns="0" rIns="0" bIns="0" rtlCol="0" anchor="t">
            <a:spAutoFit/>
          </a:bodyPr>
          <a:lstStyle/>
          <a:p>
            <a:pPr algn="just">
              <a:lnSpc>
                <a:spcPts val="6170"/>
              </a:lnSpc>
              <a:spcBef>
                <a:spcPct val="0"/>
              </a:spcBef>
            </a:pPr>
            <a:r>
              <a:rPr lang="en-US" sz="5100" u="sng" spc="698">
                <a:solidFill>
                  <a:srgbClr val="E9AE35"/>
                </a:solidFill>
                <a:latin typeface="Paytone One" panose="00000500000000000000"/>
              </a:rPr>
              <a:t>Câu 2</a:t>
            </a:r>
            <a:r>
              <a:rPr lang="en-US" sz="5100" spc="698">
                <a:solidFill>
                  <a:srgbClr val="E9AE35"/>
                </a:solidFill>
                <a:latin typeface="Paytone One" panose="00000500000000000000"/>
              </a:rPr>
              <a:t>:</a:t>
            </a:r>
            <a:r>
              <a:rPr lang="vi-VN" sz="5400" b="0" i="0">
                <a:solidFill>
                  <a:srgbClr val="FFC000"/>
                </a:solidFill>
                <a:effectLst/>
                <a:latin typeface="Open Sans" panose="020B0606030504020204" pitchFamily="34" charset="0"/>
              </a:rPr>
              <a:t> </a:t>
            </a:r>
            <a:r>
              <a:rPr lang="vi-VN" sz="5000" b="0" i="0">
                <a:solidFill>
                  <a:srgbClr val="FFC000"/>
                </a:solidFill>
                <a:effectLst/>
                <a:latin typeface="Paytone One" panose="00000500000000000000" charset="-93"/>
                <a:ea typeface="Open Sans" panose="020B0606030504020204" pitchFamily="34" charset="0"/>
                <a:cs typeface="Open Sans" panose="020B0606030504020204" pitchFamily="34" charset="0"/>
              </a:rPr>
              <a:t>Đọc  “</a:t>
            </a:r>
            <a:r>
              <a:rPr lang="vi-VN" sz="5000" b="0" i="1">
                <a:solidFill>
                  <a:srgbClr val="FFC000"/>
                </a:solidFill>
                <a:effectLst/>
                <a:latin typeface="Paytone One" panose="00000500000000000000" charset="-93"/>
                <a:ea typeface="Open Sans" panose="020B0606030504020204" pitchFamily="34" charset="0"/>
                <a:cs typeface="Open Sans" panose="020B0606030504020204" pitchFamily="34" charset="0"/>
              </a:rPr>
              <a:t>Tuyên ngôn Độc lập” </a:t>
            </a:r>
            <a:r>
              <a:rPr lang="vi-VN" sz="5000" b="0" i="0">
                <a:solidFill>
                  <a:srgbClr val="FFC000"/>
                </a:solidFill>
                <a:effectLst/>
                <a:latin typeface="Paytone One" panose="00000500000000000000" charset="-93"/>
                <a:ea typeface="Open Sans" panose="020B0606030504020204" pitchFamily="34" charset="0"/>
                <a:cs typeface="Open Sans" panose="020B0606030504020204" pitchFamily="34" charset="0"/>
              </a:rPr>
              <a:t> của Hồ Chí Minh, bạn hiểu thêm điều gì về tình cảm yêu nước, ý chí và khát vọng độc lập của dân tộc ta, đồng thời thu hoạch được điều gì về cách đọc hiếu một văn bản nghị luận?</a:t>
            </a:r>
            <a:endParaRPr lang="en-US" sz="5000" spc="698">
              <a:solidFill>
                <a:srgbClr val="FFC000"/>
              </a:solidFill>
              <a:latin typeface="Paytone One" panose="00000500000000000000" charset="-93"/>
              <a:ea typeface="Open Sans" panose="020B0606030504020204" pitchFamily="34" charset="0"/>
              <a:cs typeface="Open Sans" panose="020B0606030504020204" pitchFamily="34" charset="0"/>
            </a:endParaRPr>
          </a:p>
        </p:txBody>
      </p:sp>
      <p:sp>
        <p:nvSpPr>
          <p:cNvPr id="9" name="Rectangle 8"/>
          <p:cNvSpPr/>
          <p:nvPr/>
        </p:nvSpPr>
        <p:spPr>
          <a:xfrm>
            <a:off x="-96254" y="3708565"/>
            <a:ext cx="8450179" cy="53971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4100" b="1" i="0">
                <a:solidFill>
                  <a:srgbClr val="000000"/>
                </a:solidFill>
                <a:effectLst/>
                <a:highlight>
                  <a:srgbClr val="FFFFFF"/>
                </a:highlight>
                <a:latin typeface="+mj-lt"/>
              </a:rPr>
              <a:t>* </a:t>
            </a:r>
            <a:r>
              <a:rPr lang="vi-VN" sz="4600" b="1" i="0">
                <a:solidFill>
                  <a:srgbClr val="000000"/>
                </a:solidFill>
                <a:effectLst/>
                <a:highlight>
                  <a:srgbClr val="FFFFFF"/>
                </a:highlight>
                <a:latin typeface="+mj-lt"/>
              </a:rPr>
              <a:t>Tuyên ngôn Độc lập của Hồ Chí Minh là một kiệt tác về tư tưởng và lý luận. Đây là bản tuyên ngôn độc lập thứ ba trong lịch sử Việt Nam, sau bài thơ thần “Nam quốc sơn hà” ở thế kỷ 11 và “Bình Ngô đại cáo” của Nguyễn Trãi viết năm 1428.</a:t>
            </a:r>
            <a:endParaRPr lang="vi-VN" sz="4600" b="1">
              <a:latin typeface="+mj-lt"/>
            </a:endParaRPr>
          </a:p>
        </p:txBody>
      </p:sp>
      <p:sp>
        <p:nvSpPr>
          <p:cNvPr id="10" name="Rectangle 9"/>
          <p:cNvSpPr/>
          <p:nvPr/>
        </p:nvSpPr>
        <p:spPr>
          <a:xfrm>
            <a:off x="8479210" y="3316810"/>
            <a:ext cx="9669380" cy="6180655"/>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just"/>
            <a:r>
              <a:rPr lang="vi-VN" sz="4600" b="1" i="0">
                <a:solidFill>
                  <a:srgbClr val="000000"/>
                </a:solidFill>
                <a:effectLst/>
                <a:latin typeface="+mj-lt"/>
              </a:rPr>
              <a:t>* Đọc Tuyên ngôn Độc lập, người đọc sẽ cảm nhận được tình cảm yêu nước, ý chí kiên định và khát vọng độc lập của dân tộc ta. Đồng thời, việc đọc hiểu một văn bản nghị luận như Tuyên ngôn Độc lập giúp bạn nắm vững cách diễn đạt ý kiến, lập luận và thể hiện tư duy trong văn viết.</a:t>
            </a:r>
            <a:endParaRPr lang="vi-VN" sz="4600" b="1">
              <a:latin typeface="+mj-lt"/>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96936" y="2665"/>
            <a:ext cx="18338934"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1"/>
            <a:stretch>
              <a:fillRect t="-38888" b="-38888"/>
            </a:stretch>
          </a:blipFill>
        </p:spPr>
      </p:sp>
      <p:sp>
        <p:nvSpPr>
          <p:cNvPr id="3" name="Freeform 3"/>
          <p:cNvSpPr/>
          <p:nvPr/>
        </p:nvSpPr>
        <p:spPr>
          <a:xfrm flipV="1">
            <a:off x="-5549711" y="9503121"/>
            <a:ext cx="8752994" cy="2344938"/>
          </a:xfrm>
          <a:custGeom>
            <a:avLst/>
            <a:gdLst/>
            <a:ahLst/>
            <a:cxnLst/>
            <a:rect l="l" t="t" r="r" b="b"/>
            <a:pathLst>
              <a:path w="8752994" h="2344938">
                <a:moveTo>
                  <a:pt x="0" y="2344938"/>
                </a:moveTo>
                <a:lnTo>
                  <a:pt x="8752995" y="2344938"/>
                </a:lnTo>
                <a:lnTo>
                  <a:pt x="8752995" y="0"/>
                </a:lnTo>
                <a:lnTo>
                  <a:pt x="0" y="0"/>
                </a:lnTo>
                <a:lnTo>
                  <a:pt x="0" y="2344938"/>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4" name="Freeform 4"/>
          <p:cNvSpPr/>
          <p:nvPr/>
        </p:nvSpPr>
        <p:spPr>
          <a:xfrm flipV="1">
            <a:off x="-7106397" y="7292427"/>
            <a:ext cx="8752994" cy="2344938"/>
          </a:xfrm>
          <a:custGeom>
            <a:avLst/>
            <a:gdLst/>
            <a:ahLst/>
            <a:cxnLst/>
            <a:rect l="l" t="t" r="r" b="b"/>
            <a:pathLst>
              <a:path w="8752994" h="2344938">
                <a:moveTo>
                  <a:pt x="0" y="2344938"/>
                </a:moveTo>
                <a:lnTo>
                  <a:pt x="8752994" y="2344938"/>
                </a:lnTo>
                <a:lnTo>
                  <a:pt x="8752994" y="0"/>
                </a:lnTo>
                <a:lnTo>
                  <a:pt x="0" y="0"/>
                </a:lnTo>
                <a:lnTo>
                  <a:pt x="0" y="2344938"/>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sp>
      <p:sp>
        <p:nvSpPr>
          <p:cNvPr id="5" name="Freeform 5"/>
          <p:cNvSpPr/>
          <p:nvPr/>
        </p:nvSpPr>
        <p:spPr>
          <a:xfrm>
            <a:off x="-203334" y="3160363"/>
            <a:ext cx="1436571" cy="2040287"/>
          </a:xfrm>
          <a:custGeom>
            <a:avLst/>
            <a:gdLst/>
            <a:ahLst/>
            <a:cxnLst/>
            <a:rect l="l" t="t" r="r" b="b"/>
            <a:pathLst>
              <a:path w="1436571" h="2040287">
                <a:moveTo>
                  <a:pt x="0" y="0"/>
                </a:moveTo>
                <a:lnTo>
                  <a:pt x="1436571" y="0"/>
                </a:lnTo>
                <a:lnTo>
                  <a:pt x="1436571" y="2040287"/>
                </a:lnTo>
                <a:lnTo>
                  <a:pt x="0" y="2040287"/>
                </a:lnTo>
                <a:lnTo>
                  <a:pt x="0" y="0"/>
                </a:lnTo>
                <a:close/>
              </a:path>
            </a:pathLst>
          </a:custGeom>
          <a:blipFill>
            <a:blip r:embed="rId4">
              <a:alphaModFix amt="90000"/>
            </a:blip>
            <a:stretch>
              <a:fillRect t="-170213" r="-302279" b="-124554"/>
            </a:stretch>
          </a:blipFill>
        </p:spPr>
      </p:sp>
      <p:sp>
        <p:nvSpPr>
          <p:cNvPr id="6" name="Freeform 6"/>
          <p:cNvSpPr/>
          <p:nvPr/>
        </p:nvSpPr>
        <p:spPr>
          <a:xfrm>
            <a:off x="-203334" y="-422255"/>
            <a:ext cx="1047084" cy="1487118"/>
          </a:xfrm>
          <a:custGeom>
            <a:avLst/>
            <a:gdLst/>
            <a:ahLst/>
            <a:cxnLst/>
            <a:rect l="l" t="t" r="r" b="b"/>
            <a:pathLst>
              <a:path w="1047084" h="1487118">
                <a:moveTo>
                  <a:pt x="0" y="0"/>
                </a:moveTo>
                <a:lnTo>
                  <a:pt x="1047083" y="0"/>
                </a:lnTo>
                <a:lnTo>
                  <a:pt x="1047083" y="1487118"/>
                </a:lnTo>
                <a:lnTo>
                  <a:pt x="0" y="1487118"/>
                </a:lnTo>
                <a:lnTo>
                  <a:pt x="0" y="0"/>
                </a:lnTo>
                <a:close/>
              </a:path>
            </a:pathLst>
          </a:custGeom>
          <a:blipFill>
            <a:blip r:embed="rId4">
              <a:alphaModFix amt="90000"/>
            </a:blip>
            <a:stretch>
              <a:fillRect t="-170213" r="-302279" b="-124554"/>
            </a:stretch>
          </a:blipFill>
        </p:spPr>
      </p:sp>
      <p:sp>
        <p:nvSpPr>
          <p:cNvPr id="7" name="Freeform 7"/>
          <p:cNvSpPr/>
          <p:nvPr/>
        </p:nvSpPr>
        <p:spPr>
          <a:xfrm>
            <a:off x="17259300" y="2289285"/>
            <a:ext cx="730978" cy="871078"/>
          </a:xfrm>
          <a:custGeom>
            <a:avLst/>
            <a:gdLst/>
            <a:ahLst/>
            <a:cxnLst/>
            <a:rect l="l" t="t" r="r" b="b"/>
            <a:pathLst>
              <a:path w="730978" h="871078">
                <a:moveTo>
                  <a:pt x="0" y="0"/>
                </a:moveTo>
                <a:lnTo>
                  <a:pt x="730978" y="0"/>
                </a:lnTo>
                <a:lnTo>
                  <a:pt x="730978" y="871078"/>
                </a:lnTo>
                <a:lnTo>
                  <a:pt x="0" y="871078"/>
                </a:lnTo>
                <a:lnTo>
                  <a:pt x="0" y="0"/>
                </a:lnTo>
                <a:close/>
              </a:path>
            </a:pathLst>
          </a:custGeom>
          <a:blipFill>
            <a:blip r:embed="rId5"/>
            <a:stretch>
              <a:fillRect l="-1255851" t="-890824" r="-145902" b="-211110"/>
            </a:stretch>
          </a:blipFill>
        </p:spPr>
      </p:sp>
      <p:sp>
        <p:nvSpPr>
          <p:cNvPr id="8" name="TextBox 8"/>
          <p:cNvSpPr txBox="1"/>
          <p:nvPr/>
        </p:nvSpPr>
        <p:spPr>
          <a:xfrm rot="4933">
            <a:off x="851850" y="-83727"/>
            <a:ext cx="16902320" cy="3913957"/>
          </a:xfrm>
          <a:prstGeom prst="rect">
            <a:avLst/>
          </a:prstGeom>
        </p:spPr>
        <p:txBody>
          <a:bodyPr wrap="square" lIns="0" tIns="0" rIns="0" bIns="0" rtlCol="0" anchor="t">
            <a:spAutoFit/>
          </a:bodyPr>
          <a:lstStyle/>
          <a:p>
            <a:pPr algn="just">
              <a:lnSpc>
                <a:spcPts val="6170"/>
              </a:lnSpc>
            </a:pPr>
            <a:r>
              <a:rPr lang="en-US" sz="5100" u="sng" spc="698">
                <a:solidFill>
                  <a:srgbClr val="E9AE35"/>
                </a:solidFill>
                <a:latin typeface="Paytone One" panose="00000500000000000000"/>
              </a:rPr>
              <a:t>Câu 3</a:t>
            </a:r>
            <a:r>
              <a:rPr lang="en-US" sz="5100" spc="698">
                <a:solidFill>
                  <a:srgbClr val="E9AE35"/>
                </a:solidFill>
                <a:latin typeface="Paytone One" panose="00000500000000000000"/>
              </a:rPr>
              <a:t>:</a:t>
            </a:r>
            <a:r>
              <a:rPr lang="vi-VN" sz="4400" b="0" i="0">
                <a:solidFill>
                  <a:srgbClr val="FFC000"/>
                </a:solidFill>
                <a:effectLst/>
                <a:latin typeface="Paytone One" panose="00000500000000000000" charset="-93"/>
              </a:rPr>
              <a:t>Qua một trong những tác phẩm đã học của tác giả Nguyễn Ái Quốc - Hồ Chí Minh, bạn hãy chỉ ra một số biểu hiện cho thấy sự thống nhất giữa mục đích sáng tác với nội dung tư tưởng và hình thức nghệ thuật trong tác phẩm của Người.</a:t>
            </a:r>
            <a:r>
              <a:rPr lang="en-US" sz="4400" spc="698">
                <a:solidFill>
                  <a:srgbClr val="FFC000"/>
                </a:solidFill>
                <a:latin typeface="Paytone One" panose="00000500000000000000" charset="-93"/>
              </a:rPr>
              <a:t>. </a:t>
            </a:r>
            <a:endParaRPr lang="en-US" sz="4400" spc="698">
              <a:solidFill>
                <a:srgbClr val="FFC000"/>
              </a:solidFill>
              <a:latin typeface="Paytone One" panose="00000500000000000000" charset="-93"/>
            </a:endParaRPr>
          </a:p>
        </p:txBody>
      </p:sp>
      <p:sp>
        <p:nvSpPr>
          <p:cNvPr id="9" name="TextBox 8"/>
          <p:cNvSpPr txBox="1"/>
          <p:nvPr/>
        </p:nvSpPr>
        <p:spPr>
          <a:xfrm rot="4933">
            <a:off x="4629" y="4117871"/>
            <a:ext cx="17745344" cy="5886227"/>
          </a:xfrm>
          <a:prstGeom prst="rect">
            <a:avLst/>
          </a:prstGeom>
        </p:spPr>
        <p:style>
          <a:lnRef idx="2">
            <a:schemeClr val="dk1"/>
          </a:lnRef>
          <a:fillRef idx="1">
            <a:schemeClr val="lt1"/>
          </a:fillRef>
          <a:effectRef idx="0">
            <a:schemeClr val="dk1"/>
          </a:effectRef>
          <a:fontRef idx="minor">
            <a:schemeClr val="dk1"/>
          </a:fontRef>
        </p:style>
        <p:txBody>
          <a:bodyPr wrap="square" lIns="0" tIns="0" rIns="0" bIns="0" rtlCol="0" anchor="t">
            <a:spAutoFit/>
          </a:bodyPr>
          <a:lstStyle/>
          <a:p>
            <a:pPr algn="just">
              <a:lnSpc>
                <a:spcPts val="5125"/>
              </a:lnSpc>
            </a:pPr>
            <a:r>
              <a:rPr lang="vi-VN" sz="4400" b="1" i="0">
                <a:effectLst/>
                <a:highlight>
                  <a:srgbClr val="C0C0C0"/>
                </a:highlight>
                <a:latin typeface="Open Sans" panose="020B0606030504020204" pitchFamily="34" charset="0"/>
              </a:rPr>
              <a:t>+ </a:t>
            </a:r>
            <a:r>
              <a:rPr lang="vi-VN" sz="4600" b="1" i="0">
                <a:effectLst/>
                <a:highlight>
                  <a:srgbClr val="C0C0C0"/>
                </a:highlight>
                <a:latin typeface="Open Sans" panose="020B0606030504020204" pitchFamily="34" charset="0"/>
              </a:rPr>
              <a:t>Tác giả Nguyễn Ái Quốc - Hồ Chí Minh đã để lại rất nhiều tác phẩm văn học và thơ ca có sự thống nhất giữa mục đích sáng tác, nội dung tư tưởng và hình thức nghệ thuật. Các tác phẩm đều với nội dung về tư tưởng cách mạng, tình yêu quê hương, và lòng kiên định của Nguyễn Ái Quốc - Hồ Chí Minh.</a:t>
            </a:r>
            <a:endParaRPr lang="vi-VN" sz="4600" b="1" i="0">
              <a:effectLst/>
              <a:highlight>
                <a:srgbClr val="C0C0C0"/>
              </a:highlight>
              <a:latin typeface="Open Sans" panose="020B0606030504020204" pitchFamily="34" charset="0"/>
            </a:endParaRPr>
          </a:p>
          <a:p>
            <a:pPr algn="just">
              <a:lnSpc>
                <a:spcPts val="5125"/>
              </a:lnSpc>
            </a:pPr>
            <a:r>
              <a:rPr lang="vi-VN" sz="4600" b="1" i="0">
                <a:effectLst/>
                <a:latin typeface="Open Sans" panose="020B0606030504020204" pitchFamily="34" charset="0"/>
              </a:rPr>
              <a:t> </a:t>
            </a:r>
            <a:endParaRPr lang="vi-VN" sz="4600" b="1" i="0">
              <a:effectLst/>
              <a:latin typeface="Open Sans" panose="020B0606030504020204" pitchFamily="34" charset="0"/>
            </a:endParaRPr>
          </a:p>
          <a:p>
            <a:pPr algn="just">
              <a:lnSpc>
                <a:spcPts val="5125"/>
              </a:lnSpc>
            </a:pPr>
            <a:r>
              <a:rPr lang="vi-VN" sz="4600" b="1" i="0">
                <a:effectLst/>
                <a:highlight>
                  <a:srgbClr val="C0C0C0"/>
                </a:highlight>
                <a:latin typeface="Open Sans" panose="020B0606030504020204" pitchFamily="34" charset="0"/>
              </a:rPr>
              <a:t>+ Hình thức viết của ông thường sử dụng ngôn ngữ chân thực, gần gũi với đời sống và tâm hồn của nhân dân, tạo nên sự thống nhất giữa mục đích sáng tác và nội dung tư tưởng. </a:t>
            </a:r>
            <a:endParaRPr lang="en-US" sz="4600" b="1" spc="578">
              <a:highlight>
                <a:srgbClr val="C0C0C0"/>
              </a:highlight>
              <a:latin typeface="Asap Semi-Bold" panose="020F0704030202060203"/>
            </a:endParaRPr>
          </a:p>
        </p:txBody>
      </p: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1"/>
            <a:stretch>
              <a:fillRect t="-38888" b="-38888"/>
            </a:stretch>
          </a:blipFill>
        </p:spPr>
      </p:sp>
      <p:sp>
        <p:nvSpPr>
          <p:cNvPr id="3" name="Freeform 3"/>
          <p:cNvSpPr/>
          <p:nvPr/>
        </p:nvSpPr>
        <p:spPr>
          <a:xfrm>
            <a:off x="17324001" y="7541395"/>
            <a:ext cx="1473780" cy="2093132"/>
          </a:xfrm>
          <a:custGeom>
            <a:avLst/>
            <a:gdLst/>
            <a:ahLst/>
            <a:cxnLst/>
            <a:rect l="l" t="t" r="r" b="b"/>
            <a:pathLst>
              <a:path w="1473780" h="2093132">
                <a:moveTo>
                  <a:pt x="0" y="0"/>
                </a:moveTo>
                <a:lnTo>
                  <a:pt x="1473780" y="0"/>
                </a:lnTo>
                <a:lnTo>
                  <a:pt x="1473780" y="2093132"/>
                </a:lnTo>
                <a:lnTo>
                  <a:pt x="0" y="2093132"/>
                </a:lnTo>
                <a:lnTo>
                  <a:pt x="0" y="0"/>
                </a:lnTo>
                <a:close/>
              </a:path>
            </a:pathLst>
          </a:custGeom>
          <a:blipFill>
            <a:blip r:embed="rId2">
              <a:alphaModFix amt="80000"/>
            </a:blip>
            <a:stretch>
              <a:fillRect t="-170213" r="-302279" b="-124554"/>
            </a:stretch>
          </a:blipFill>
        </p:spPr>
      </p:sp>
      <p:sp>
        <p:nvSpPr>
          <p:cNvPr id="4" name="Freeform 4"/>
          <p:cNvSpPr/>
          <p:nvPr/>
        </p:nvSpPr>
        <p:spPr>
          <a:xfrm>
            <a:off x="16799299" y="9382063"/>
            <a:ext cx="687454" cy="819212"/>
          </a:xfrm>
          <a:custGeom>
            <a:avLst/>
            <a:gdLst/>
            <a:ahLst/>
            <a:cxnLst/>
            <a:rect l="l" t="t" r="r" b="b"/>
            <a:pathLst>
              <a:path w="687454" h="819212">
                <a:moveTo>
                  <a:pt x="0" y="0"/>
                </a:moveTo>
                <a:lnTo>
                  <a:pt x="687454" y="0"/>
                </a:lnTo>
                <a:lnTo>
                  <a:pt x="687454" y="819212"/>
                </a:lnTo>
                <a:lnTo>
                  <a:pt x="0" y="819212"/>
                </a:lnTo>
                <a:lnTo>
                  <a:pt x="0" y="0"/>
                </a:lnTo>
                <a:close/>
              </a:path>
            </a:pathLst>
          </a:custGeom>
          <a:blipFill>
            <a:blip r:embed="rId3">
              <a:alphaModFix amt="80000"/>
            </a:blip>
            <a:stretch>
              <a:fillRect l="-1255851" t="-890824" r="-145902" b="-211110"/>
            </a:stretch>
          </a:blipFill>
        </p:spPr>
      </p:sp>
      <p:sp>
        <p:nvSpPr>
          <p:cNvPr id="6" name="Freeform 6"/>
          <p:cNvSpPr/>
          <p:nvPr/>
        </p:nvSpPr>
        <p:spPr>
          <a:xfrm>
            <a:off x="16799299" y="3783455"/>
            <a:ext cx="4544652" cy="5253933"/>
          </a:xfrm>
          <a:custGeom>
            <a:avLst/>
            <a:gdLst/>
            <a:ahLst/>
            <a:cxnLst/>
            <a:rect l="l" t="t" r="r" b="b"/>
            <a:pathLst>
              <a:path w="4544652" h="5253933">
                <a:moveTo>
                  <a:pt x="0" y="0"/>
                </a:moveTo>
                <a:lnTo>
                  <a:pt x="4544652" y="0"/>
                </a:lnTo>
                <a:lnTo>
                  <a:pt x="4544652" y="5253933"/>
                </a:lnTo>
                <a:lnTo>
                  <a:pt x="0" y="5253933"/>
                </a:lnTo>
                <a:lnTo>
                  <a:pt x="0" y="0"/>
                </a:lnTo>
                <a:close/>
              </a:path>
            </a:pathLst>
          </a:custGeom>
          <a:blipFill>
            <a:blip r:embed="rId4"/>
            <a:stretch>
              <a:fillRect/>
            </a:stretch>
          </a:blipFill>
        </p:spPr>
      </p:sp>
      <p:sp>
        <p:nvSpPr>
          <p:cNvPr id="7" name="TextBox 7"/>
          <p:cNvSpPr txBox="1"/>
          <p:nvPr/>
        </p:nvSpPr>
        <p:spPr>
          <a:xfrm>
            <a:off x="99859" y="79709"/>
            <a:ext cx="18088281" cy="5872249"/>
          </a:xfrm>
          <a:prstGeom prst="rect">
            <a:avLst/>
          </a:prstGeom>
        </p:spPr>
        <p:txBody>
          <a:bodyPr lIns="0" tIns="0" rIns="0" bIns="0" rtlCol="0" anchor="t">
            <a:spAutoFit/>
          </a:bodyPr>
          <a:lstStyle/>
          <a:p>
            <a:pPr algn="ctr">
              <a:lnSpc>
                <a:spcPts val="6580"/>
              </a:lnSpc>
            </a:pPr>
            <a:r>
              <a:rPr lang="en-US" sz="5100" u="sng">
                <a:solidFill>
                  <a:srgbClr val="DDA84F"/>
                </a:solidFill>
                <a:latin typeface="Paytone One" panose="00000500000000000000"/>
              </a:rPr>
              <a:t>Câu 4:</a:t>
            </a:r>
            <a:endParaRPr lang="en-US" sz="5100" u="sng">
              <a:solidFill>
                <a:srgbClr val="DDA84F"/>
              </a:solidFill>
              <a:latin typeface="Paytone One" panose="00000500000000000000"/>
            </a:endParaRPr>
          </a:p>
          <a:p>
            <a:pPr algn="just">
              <a:lnSpc>
                <a:spcPts val="6580"/>
              </a:lnSpc>
            </a:pPr>
            <a:r>
              <a:rPr lang="vi-VN" sz="5400" b="0" i="0">
                <a:solidFill>
                  <a:srgbClr val="FFC000"/>
                </a:solidFill>
                <a:effectLst/>
                <a:latin typeface="Paytone One" panose="00000500000000000000" charset="-93"/>
                <a:ea typeface="Open Sans" panose="020B0606030504020204" pitchFamily="34" charset="0"/>
                <a:cs typeface="Open Sans" panose="020B0606030504020204" pitchFamily="34" charset="0"/>
              </a:rPr>
              <a:t>Khi viết bài phát biểu trong lễ phát động một phong trào hoặc một hoạt động xã hội, bạn cần lưu ý những điều gì? Khi thuyết trình về một vấn đề liên quan đến cơ hội và thách thức đối với đất nước, bạn cần lưu ý những điều </a:t>
            </a:r>
            <a:r>
              <a:rPr lang="vi-VN" sz="5400" b="1" i="0">
                <a:solidFill>
                  <a:srgbClr val="FFC000"/>
                </a:solidFill>
                <a:effectLst/>
                <a:latin typeface="Open Sans" panose="020B0606030504020204" pitchFamily="34" charset="0"/>
              </a:rPr>
              <a:t>gì?</a:t>
            </a:r>
            <a:endParaRPr lang="en-US" sz="5100" b="1">
              <a:solidFill>
                <a:srgbClr val="FFC000"/>
              </a:solidFill>
              <a:latin typeface="Paytone One" panose="00000500000000000000"/>
            </a:endParaRPr>
          </a:p>
          <a:p>
            <a:pPr algn="ctr">
              <a:lnSpc>
                <a:spcPts val="6580"/>
              </a:lnSpc>
            </a:pPr>
            <a:endParaRPr lang="en-US" sz="5100">
              <a:solidFill>
                <a:srgbClr val="DDA84F"/>
              </a:solidFill>
              <a:latin typeface="Paytone One" panose="00000500000000000000"/>
            </a:endParaRPr>
          </a:p>
        </p:txBody>
      </p:sp>
      <p:sp>
        <p:nvSpPr>
          <p:cNvPr id="8" name="TextBox 8"/>
          <p:cNvSpPr txBox="1"/>
          <p:nvPr/>
        </p:nvSpPr>
        <p:spPr>
          <a:xfrm>
            <a:off x="79806" y="5143500"/>
            <a:ext cx="17386894" cy="8590044"/>
          </a:xfrm>
          <a:prstGeom prst="rect">
            <a:avLst/>
          </a:prstGeom>
        </p:spPr>
        <p:txBody>
          <a:bodyPr wrap="square" lIns="0" tIns="0" rIns="0" bIns="0" rtlCol="0" anchor="t">
            <a:spAutoFit/>
          </a:bodyPr>
          <a:lstStyle/>
          <a:p>
            <a:pPr algn="just">
              <a:lnSpc>
                <a:spcPct val="107000"/>
              </a:lnSpc>
              <a:spcAft>
                <a:spcPts val="600"/>
              </a:spcAft>
            </a:pPr>
            <a:r>
              <a:rPr lang="en-US" sz="4500" spc="616">
                <a:solidFill>
                  <a:srgbClr val="FFFFFF"/>
                </a:solidFill>
                <a:latin typeface="Asap Semi-Bold" panose="020F0704030202060203"/>
              </a:rPr>
              <a:t>-</a:t>
            </a:r>
            <a:r>
              <a:rPr lang="vi-VN" sz="45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Tính trang trọng của kiểu bài để chọn tâm thế viết, ngôn ngữ viết phù hợp; đảm bảo yêu cầu của kiểu bài về nội dung, hình thức, bố cục.</a:t>
            </a:r>
            <a:endParaRPr lang="vi-VN" sz="45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gn="just">
              <a:lnSpc>
                <a:spcPct val="107000"/>
              </a:lnSpc>
              <a:spcAft>
                <a:spcPts val="600"/>
              </a:spcAft>
            </a:pPr>
            <a:r>
              <a:rPr lang="vi-VN" sz="45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Kết hợp hiệu quả yếu tố thuyết minh, biểu cảm.</a:t>
            </a:r>
            <a:endParaRPr lang="vi-VN" sz="45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600"/>
              </a:spcAft>
            </a:pPr>
            <a:r>
              <a:rPr lang="vi-VN" sz="4500" b="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thuyết trình về một vấn đề liên quan đến cơ hội và thách thức với đất nước, cần lưu ý xác định các thành tố giao tiếp liên quan đến bài nói, kĩ thuật thuyết trình hấp dẫn, hiệu quả, đảm bảo đúng yêu cầu của đề tài,…</a:t>
            </a:r>
            <a:endParaRPr lang="vi-VN" sz="4500" b="1">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br>
              <a:rPr lang="vi-VN" sz="1800">
                <a:effectLst/>
                <a:latin typeface="Arial" panose="020B0604020202020204" pitchFamily="34" charset="0"/>
                <a:ea typeface="Arial" panose="020B0604020202020204" pitchFamily="34" charset="0"/>
                <a:cs typeface="Times New Roman" panose="02020603050405020304" pitchFamily="18" charset="0"/>
              </a:rPr>
            </a:br>
            <a:endParaRPr lang="vi-VN" sz="45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600"/>
              </a:spcAft>
            </a:pPr>
            <a:endParaRPr lang="vi-VN" sz="45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a:lnSpc>
                <a:spcPts val="5445"/>
              </a:lnSpc>
            </a:pPr>
            <a:endParaRPr lang="en-US" sz="4500" spc="616">
              <a:solidFill>
                <a:srgbClr val="FFFFFF"/>
              </a:solidFill>
              <a:latin typeface="Asap Semi-Bold" panose="020F0704030202060203"/>
            </a:endParaRPr>
          </a:p>
          <a:p>
            <a:pPr algn="ctr">
              <a:lnSpc>
                <a:spcPts val="5445"/>
              </a:lnSpc>
              <a:spcBef>
                <a:spcPct val="0"/>
              </a:spcBef>
            </a:pPr>
            <a:endParaRPr lang="en-US" sz="4500" spc="616">
              <a:solidFill>
                <a:srgbClr val="FFFFFF"/>
              </a:solidFill>
              <a:latin typeface="Asap Semi-Bold" panose="020F0704030202060203"/>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29151" y="2348533"/>
          <a:ext cx="17983201" cy="7959172"/>
        </p:xfrm>
        <a:graphic>
          <a:graphicData uri="http://schemas.openxmlformats.org/drawingml/2006/table">
            <a:tbl>
              <a:tblPr firstRow="1" firstCol="1" bandRow="1"/>
              <a:tblGrid>
                <a:gridCol w="3123398"/>
                <a:gridCol w="12269002"/>
                <a:gridCol w="1143000"/>
                <a:gridCol w="1447801"/>
              </a:tblGrid>
              <a:tr h="0">
                <a:tc gridSpan="2">
                  <a:txBody>
                    <a:bodyPr/>
                    <a:lstStyle/>
                    <a:p>
                      <a:pPr algn="ctr">
                        <a:lnSpc>
                          <a:spcPct val="107000"/>
                        </a:lnSpc>
                        <a:spcAft>
                          <a:spcPts val="8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cPr/>
                </a:tc>
                <a:tc>
                  <a:txBody>
                    <a:bodyPr/>
                    <a:lstStyle/>
                    <a:p>
                      <a:pPr algn="ctr">
                        <a:lnSpc>
                          <a:spcPct val="107000"/>
                        </a:lnSpc>
                        <a:spcAft>
                          <a:spcPts val="8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014455">
                <a:tc rowSpan="4">
                  <a:txBody>
                    <a:bodyPr/>
                    <a:lstStyle/>
                    <a:p>
                      <a:pPr algn="ctr">
                        <a:lnSpc>
                          <a:spcPct val="107000"/>
                        </a:lnSpc>
                        <a:spcAft>
                          <a:spcPts val="8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Nội dung</a:t>
                      </a:r>
                      <a:endParaRPr lang="vi-VN" sz="36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Thể hiện được vẻ đẹp của đất nước thông qua một tác phẩm của Hồ Chí Minh</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68425">
                <a:tc vMerge="1">
                  <a:tcPr/>
                </a:tc>
                <a:tc>
                  <a:txBody>
                    <a:bodyPr/>
                    <a:lstStyle/>
                    <a:p>
                      <a:pPr algn="just">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Bố cục infographic làm nổi bật những thông tin quan trọng</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68425">
                <a:tc vMerge="1">
                  <a:tcPr/>
                </a:tc>
                <a:tc>
                  <a:txBody>
                    <a:bodyPr/>
                    <a:lstStyle/>
                    <a:p>
                      <a:pPr algn="just">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Thông tin được trình bày chính xác, dễ hiểu</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68425">
                <a:tc vMerge="1">
                  <a:tcPr/>
                </a:tc>
                <a:tc>
                  <a:txBody>
                    <a:bodyPr/>
                    <a:lstStyle/>
                    <a:p>
                      <a:pPr algn="just">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Thông tin được trình bày bằng các từ khoá</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1014455">
                <a:tc rowSpan="5">
                  <a:txBody>
                    <a:bodyPr/>
                    <a:lstStyle/>
                    <a:p>
                      <a:pPr algn="ctr">
                        <a:lnSpc>
                          <a:spcPct val="107000"/>
                        </a:lnSpc>
                        <a:spcAft>
                          <a:spcPts val="800"/>
                        </a:spcAft>
                      </a:pPr>
                      <a:r>
                        <a:rPr lang="vi-VN" sz="3600" b="1">
                          <a:effectLst/>
                          <a:latin typeface="Times New Roman" panose="02020603050405020304" pitchFamily="18" charset="0"/>
                          <a:ea typeface="Times New Roman" panose="02020603050405020304" pitchFamily="18" charset="0"/>
                          <a:cs typeface="Times New Roman" panose="02020603050405020304" pitchFamily="18" charset="0"/>
                        </a:rPr>
                        <a:t>Hình thức</a:t>
                      </a:r>
                      <a:endParaRPr lang="vi-VN" sz="3600" b="1">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Có sự phối hợp hài hoà giữa kênh chữ và kênh hình (hình ảnh, biểu đồ,...)</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68425">
                <a:tc vMerge="1">
                  <a:tcPr/>
                </a:tc>
                <a:tc>
                  <a:txBody>
                    <a:bodyPr/>
                    <a:lstStyle/>
                    <a:p>
                      <a:pPr algn="just">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Hình ảnh, biểu đồ truyền tải thông tin một cách hiệu quả</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322394">
                <a:tc vMerge="1">
                  <a:tcPr/>
                </a:tc>
                <a:tc>
                  <a:txBody>
                    <a:bodyPr/>
                    <a:lstStyle/>
                    <a:p>
                      <a:pPr algn="just">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Kiểu chữ dễ đọc, dễ nhìn</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68425">
                <a:tc vMerge="1">
                  <a:tcPr/>
                </a:tc>
                <a:tc>
                  <a:txBody>
                    <a:bodyPr/>
                    <a:lstStyle/>
                    <a:p>
                      <a:pPr algn="just">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Kích thước chữ phù hợp với kích thước của infographic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668425">
                <a:tc vMerge="1">
                  <a:tcPr/>
                </a:tc>
                <a:tc>
                  <a:txBody>
                    <a:bodyPr/>
                    <a:lstStyle/>
                    <a:p>
                      <a:pPr algn="just">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Có sự phối hợp hài hoà giữa các màu sắc, hình khối</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07000"/>
                        </a:lnSpc>
                        <a:spcAft>
                          <a:spcPts val="800"/>
                        </a:spcAft>
                      </a:pPr>
                      <a:r>
                        <a:rPr lang="vi-VN" sz="36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vi-VN" sz="36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3" name="Rectangle 1"/>
          <p:cNvSpPr>
            <a:spLocks noChangeArrowheads="1"/>
          </p:cNvSpPr>
          <p:nvPr/>
        </p:nvSpPr>
        <p:spPr bwMode="auto">
          <a:xfrm>
            <a:off x="0" y="529054"/>
            <a:ext cx="18135599"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indent="2508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250825" defTabSz="914400" rtl="0" eaLnBrk="0" fontAlgn="base" latinLnBrk="0" hangingPunct="0">
              <a:lnSpc>
                <a:spcPct val="100000"/>
              </a:lnSpc>
              <a:spcBef>
                <a:spcPct val="0"/>
              </a:spcBef>
              <a:spcAft>
                <a:spcPct val="0"/>
              </a:spcAft>
              <a:buClrTx/>
              <a:buSzTx/>
              <a:buFontTx/>
              <a:buNone/>
            </a:pPr>
            <a:r>
              <a:rPr kumimoji="0" lang="vi-VN" altLang="vi-VN" sz="4400" b="1" i="0" u="sng" strike="noStrike" cap="none" normalizeH="0" baseline="0">
                <a:ln>
                  <a:noFill/>
                </a:ln>
                <a:solidFill>
                  <a:srgbClr val="FF0000"/>
                </a:solidFill>
                <a:effectLst/>
                <a:latin typeface="+mj-lt"/>
                <a:ea typeface="Times New Roman" panose="02020603050405020304" pitchFamily="18" charset="0"/>
                <a:cs typeface="Times New Roman" panose="02020603050405020304" pitchFamily="18" charset="0"/>
              </a:rPr>
              <a:t>Câu 5</a:t>
            </a:r>
            <a:r>
              <a:rPr kumimoji="0" lang="vi-VN" altLang="vi-VN" sz="4400" b="1" i="0" strike="noStrike" cap="none" normalizeH="0" baseline="0">
                <a:ln>
                  <a:noFill/>
                </a:ln>
                <a:solidFill>
                  <a:srgbClr val="FF0000"/>
                </a:solidFill>
                <a:effectLst/>
                <a:latin typeface="+mj-lt"/>
                <a:ea typeface="Times New Roman" panose="02020603050405020304" pitchFamily="18" charset="0"/>
                <a:cs typeface="Times New Roman" panose="02020603050405020304" pitchFamily="18" charset="0"/>
              </a:rPr>
              <a:t>:      </a:t>
            </a:r>
            <a:r>
              <a:rPr kumimoji="0" lang="vi-VN" altLang="vi-VN" sz="4400" b="1"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Nhận xét về infographic của HS dựa trên bảng kiểm: </a:t>
            </a:r>
            <a:endParaRPr kumimoji="0" lang="vi-VN" altLang="vi-VN" sz="4400" b="1" i="0" u="none" strike="noStrike" cap="none" normalizeH="0" baseline="0">
              <a:ln>
                <a:noFill/>
              </a:ln>
              <a:solidFill>
                <a:schemeClr val="tx1"/>
              </a:solidFill>
              <a:effectLst/>
            </a:endParaRPr>
          </a:p>
          <a:p>
            <a:pPr marL="0" marR="0" lvl="0" indent="250825" defTabSz="914400" rtl="0" eaLnBrk="0" fontAlgn="base" latinLnBrk="0" hangingPunct="0">
              <a:lnSpc>
                <a:spcPct val="100000"/>
              </a:lnSpc>
              <a:spcBef>
                <a:spcPct val="0"/>
              </a:spcBef>
              <a:spcAft>
                <a:spcPct val="0"/>
              </a:spcAft>
              <a:buClrTx/>
              <a:buSzTx/>
              <a:buFontTx/>
              <a:buNone/>
            </a:pPr>
            <a:r>
              <a:rPr kumimoji="0" lang="vi-VN" altLang="vi-VN" sz="4400" b="1" i="0" u="none" strike="noStrike" cap="none" normalizeH="0" baseline="0">
                <a:ln>
                  <a:noFill/>
                </a:ln>
                <a:solidFill>
                  <a:schemeClr val="tx1"/>
                </a:solidFill>
                <a:effectLst/>
                <a:latin typeface="Arial" panose="020B0604020202020204" pitchFamily="34" charset="0"/>
                <a:ea typeface="Times New Roman" panose="02020603050405020304" pitchFamily="18" charset="0"/>
              </a:rPr>
              <a:t>                Bảng kiểm nội dung và hình thức của infographic</a:t>
            </a:r>
            <a:br>
              <a:rPr kumimoji="0" lang="vi-VN" altLang="vi-VN" sz="4400" b="0" i="0" u="none" strike="noStrike" cap="none" normalizeH="0" baseline="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br>
            <a:br>
              <a:rPr kumimoji="0" lang="vi-VN" altLang="vi-VN" sz="1100" b="0" i="0" u="none" strike="noStrike" cap="none" normalizeH="0" baseline="0">
                <a:ln>
                  <a:noFill/>
                </a:ln>
                <a:solidFill>
                  <a:schemeClr val="tx1"/>
                </a:solidFill>
                <a:effectLst/>
                <a:latin typeface="Arial" panose="020B0604020202020204" pitchFamily="34" charset="0"/>
                <a:ea typeface="Arial" panose="020B0604020202020204" pitchFamily="34" charset="0"/>
                <a:cs typeface="Times New Roman" panose="02020603050405020304" pitchFamily="18" charset="0"/>
              </a:rPr>
            </a:br>
            <a:endParaRPr kumimoji="0" lang="vi-VN" altLang="vi-VN"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1"/>
            <a:stretch>
              <a:fillRect t="-38888" b="-38888"/>
            </a:stretch>
          </a:blipFill>
        </p:spPr>
      </p:sp>
      <p:sp>
        <p:nvSpPr>
          <p:cNvPr id="6" name="Freeform 6"/>
          <p:cNvSpPr/>
          <p:nvPr/>
        </p:nvSpPr>
        <p:spPr>
          <a:xfrm>
            <a:off x="17330098" y="3544630"/>
            <a:ext cx="776532" cy="974795"/>
          </a:xfrm>
          <a:custGeom>
            <a:avLst/>
            <a:gdLst/>
            <a:ahLst/>
            <a:cxnLst/>
            <a:rect l="l" t="t" r="r" b="b"/>
            <a:pathLst>
              <a:path w="776532" h="974795">
                <a:moveTo>
                  <a:pt x="0" y="0"/>
                </a:moveTo>
                <a:lnTo>
                  <a:pt x="776531" y="0"/>
                </a:lnTo>
                <a:lnTo>
                  <a:pt x="776531" y="974795"/>
                </a:lnTo>
                <a:lnTo>
                  <a:pt x="0" y="974795"/>
                </a:lnTo>
                <a:lnTo>
                  <a:pt x="0" y="0"/>
                </a:lnTo>
                <a:close/>
              </a:path>
            </a:pathLst>
          </a:custGeom>
          <a:blipFill>
            <a:blip r:embed="rId2"/>
            <a:stretch>
              <a:fillRect l="-104045" t="-46867" r="-278588" b="-227511"/>
            </a:stretch>
          </a:blipFill>
        </p:spPr>
      </p:sp>
      <p:sp>
        <p:nvSpPr>
          <p:cNvPr id="7" name="Freeform 7"/>
          <p:cNvSpPr/>
          <p:nvPr/>
        </p:nvSpPr>
        <p:spPr>
          <a:xfrm flipH="1">
            <a:off x="14626857" y="-2698271"/>
            <a:ext cx="6477043" cy="6177480"/>
          </a:xfrm>
          <a:custGeom>
            <a:avLst/>
            <a:gdLst/>
            <a:ahLst/>
            <a:cxnLst/>
            <a:rect l="l" t="t" r="r" b="b"/>
            <a:pathLst>
              <a:path w="6477043" h="6177480">
                <a:moveTo>
                  <a:pt x="6477044" y="0"/>
                </a:moveTo>
                <a:lnTo>
                  <a:pt x="0" y="0"/>
                </a:lnTo>
                <a:lnTo>
                  <a:pt x="0" y="6177480"/>
                </a:lnTo>
                <a:lnTo>
                  <a:pt x="6477044" y="6177480"/>
                </a:lnTo>
                <a:lnTo>
                  <a:pt x="6477044" y="0"/>
                </a:lnTo>
                <a:close/>
              </a:path>
            </a:pathLst>
          </a:custGeom>
          <a:blipFill>
            <a:blip r:embed="rId3">
              <a:alphaModFix amt="70000"/>
            </a:blip>
            <a:stretch>
              <a:fillRect/>
            </a:stretch>
          </a:blipFill>
        </p:spPr>
      </p:sp>
      <p:sp>
        <p:nvSpPr>
          <p:cNvPr id="8" name="Freeform 8"/>
          <p:cNvSpPr/>
          <p:nvPr/>
        </p:nvSpPr>
        <p:spPr>
          <a:xfrm>
            <a:off x="-2815901" y="-2698271"/>
            <a:ext cx="6477043" cy="6177480"/>
          </a:xfrm>
          <a:custGeom>
            <a:avLst/>
            <a:gdLst/>
            <a:ahLst/>
            <a:cxnLst/>
            <a:rect l="l" t="t" r="r" b="b"/>
            <a:pathLst>
              <a:path w="6477043" h="6177480">
                <a:moveTo>
                  <a:pt x="0" y="0"/>
                </a:moveTo>
                <a:lnTo>
                  <a:pt x="6477044" y="0"/>
                </a:lnTo>
                <a:lnTo>
                  <a:pt x="6477044" y="6177480"/>
                </a:lnTo>
                <a:lnTo>
                  <a:pt x="0" y="6177480"/>
                </a:lnTo>
                <a:lnTo>
                  <a:pt x="0" y="0"/>
                </a:lnTo>
                <a:close/>
              </a:path>
            </a:pathLst>
          </a:custGeom>
          <a:blipFill>
            <a:blip r:embed="rId3">
              <a:alphaModFix amt="70000"/>
            </a:blip>
            <a:stretch>
              <a:fillRect/>
            </a:stretch>
          </a:blipFill>
        </p:spPr>
      </p:sp>
      <p:sp>
        <p:nvSpPr>
          <p:cNvPr id="9" name="Freeform 9"/>
          <p:cNvSpPr/>
          <p:nvPr/>
        </p:nvSpPr>
        <p:spPr>
          <a:xfrm>
            <a:off x="16064138" y="6514776"/>
            <a:ext cx="5501402" cy="5813899"/>
          </a:xfrm>
          <a:custGeom>
            <a:avLst/>
            <a:gdLst/>
            <a:ahLst/>
            <a:cxnLst/>
            <a:rect l="l" t="t" r="r" b="b"/>
            <a:pathLst>
              <a:path w="5501402" h="5813899">
                <a:moveTo>
                  <a:pt x="0" y="0"/>
                </a:moveTo>
                <a:lnTo>
                  <a:pt x="5501402" y="0"/>
                </a:lnTo>
                <a:lnTo>
                  <a:pt x="5501402" y="5813898"/>
                </a:lnTo>
                <a:lnTo>
                  <a:pt x="0" y="5813898"/>
                </a:lnTo>
                <a:lnTo>
                  <a:pt x="0" y="0"/>
                </a:lnTo>
                <a:close/>
              </a:path>
            </a:pathLst>
          </a:custGeom>
          <a:blipFill>
            <a:blip r:embed="rId4">
              <a:alphaModFix amt="70000"/>
            </a:blip>
            <a:stretch>
              <a:fillRect/>
            </a:stretch>
          </a:blipFill>
        </p:spPr>
      </p:sp>
      <p:sp>
        <p:nvSpPr>
          <p:cNvPr id="10" name="Freeform 10"/>
          <p:cNvSpPr/>
          <p:nvPr/>
        </p:nvSpPr>
        <p:spPr>
          <a:xfrm flipH="1">
            <a:off x="-3099671" y="6514776"/>
            <a:ext cx="5501402" cy="5813899"/>
          </a:xfrm>
          <a:custGeom>
            <a:avLst/>
            <a:gdLst/>
            <a:ahLst/>
            <a:cxnLst/>
            <a:rect l="l" t="t" r="r" b="b"/>
            <a:pathLst>
              <a:path w="5501402" h="5813899">
                <a:moveTo>
                  <a:pt x="5501402" y="0"/>
                </a:moveTo>
                <a:lnTo>
                  <a:pt x="0" y="0"/>
                </a:lnTo>
                <a:lnTo>
                  <a:pt x="0" y="5813898"/>
                </a:lnTo>
                <a:lnTo>
                  <a:pt x="5501402" y="5813898"/>
                </a:lnTo>
                <a:lnTo>
                  <a:pt x="5501402" y="0"/>
                </a:lnTo>
                <a:close/>
              </a:path>
            </a:pathLst>
          </a:custGeom>
          <a:blipFill>
            <a:blip r:embed="rId4">
              <a:alphaModFix amt="70000"/>
            </a:blip>
            <a:stretch>
              <a:fillRect/>
            </a:stretch>
          </a:blipFill>
        </p:spPr>
      </p:sp>
      <p:sp>
        <p:nvSpPr>
          <p:cNvPr id="11" name="Freeform 11"/>
          <p:cNvSpPr/>
          <p:nvPr/>
        </p:nvSpPr>
        <p:spPr>
          <a:xfrm>
            <a:off x="2894595" y="390469"/>
            <a:ext cx="946181" cy="1187759"/>
          </a:xfrm>
          <a:custGeom>
            <a:avLst/>
            <a:gdLst/>
            <a:ahLst/>
            <a:cxnLst/>
            <a:rect l="l" t="t" r="r" b="b"/>
            <a:pathLst>
              <a:path w="946181" h="1187759">
                <a:moveTo>
                  <a:pt x="0" y="0"/>
                </a:moveTo>
                <a:lnTo>
                  <a:pt x="946181" y="0"/>
                </a:lnTo>
                <a:lnTo>
                  <a:pt x="946181" y="1187759"/>
                </a:lnTo>
                <a:lnTo>
                  <a:pt x="0" y="1187759"/>
                </a:lnTo>
                <a:lnTo>
                  <a:pt x="0" y="0"/>
                </a:lnTo>
                <a:close/>
              </a:path>
            </a:pathLst>
          </a:custGeom>
          <a:blipFill>
            <a:blip r:embed="rId2">
              <a:alphaModFix amt="90000"/>
            </a:blip>
            <a:stretch>
              <a:fillRect l="-104045" t="-46867" r="-278588" b="-227511"/>
            </a:stretch>
          </a:blipFill>
        </p:spPr>
      </p:sp>
      <p:sp>
        <p:nvSpPr>
          <p:cNvPr id="12" name="Freeform 12"/>
          <p:cNvSpPr/>
          <p:nvPr/>
        </p:nvSpPr>
        <p:spPr>
          <a:xfrm>
            <a:off x="14237721" y="1140471"/>
            <a:ext cx="773320" cy="970764"/>
          </a:xfrm>
          <a:custGeom>
            <a:avLst/>
            <a:gdLst/>
            <a:ahLst/>
            <a:cxnLst/>
            <a:rect l="l" t="t" r="r" b="b"/>
            <a:pathLst>
              <a:path w="773320" h="970764">
                <a:moveTo>
                  <a:pt x="0" y="0"/>
                </a:moveTo>
                <a:lnTo>
                  <a:pt x="773320" y="0"/>
                </a:lnTo>
                <a:lnTo>
                  <a:pt x="773320" y="970764"/>
                </a:lnTo>
                <a:lnTo>
                  <a:pt x="0" y="970764"/>
                </a:lnTo>
                <a:lnTo>
                  <a:pt x="0" y="0"/>
                </a:lnTo>
                <a:close/>
              </a:path>
            </a:pathLst>
          </a:custGeom>
          <a:blipFill>
            <a:blip r:embed="rId2">
              <a:alphaModFix amt="90000"/>
            </a:blip>
            <a:stretch>
              <a:fillRect l="-104045" t="-46867" r="-278588" b="-227511"/>
            </a:stretch>
          </a:blipFill>
        </p:spPr>
      </p:sp>
      <p:sp>
        <p:nvSpPr>
          <p:cNvPr id="13" name="Freeform 13"/>
          <p:cNvSpPr/>
          <p:nvPr/>
        </p:nvSpPr>
        <p:spPr>
          <a:xfrm>
            <a:off x="251626" y="4405507"/>
            <a:ext cx="607762" cy="724246"/>
          </a:xfrm>
          <a:custGeom>
            <a:avLst/>
            <a:gdLst/>
            <a:ahLst/>
            <a:cxnLst/>
            <a:rect l="l" t="t" r="r" b="b"/>
            <a:pathLst>
              <a:path w="607762" h="724246">
                <a:moveTo>
                  <a:pt x="0" y="0"/>
                </a:moveTo>
                <a:lnTo>
                  <a:pt x="607762" y="0"/>
                </a:lnTo>
                <a:lnTo>
                  <a:pt x="607762" y="724246"/>
                </a:lnTo>
                <a:lnTo>
                  <a:pt x="0" y="724246"/>
                </a:lnTo>
                <a:lnTo>
                  <a:pt x="0" y="0"/>
                </a:lnTo>
                <a:close/>
              </a:path>
            </a:pathLst>
          </a:custGeom>
          <a:blipFill>
            <a:blip r:embed="rId3"/>
            <a:stretch>
              <a:fillRect l="-1255851" t="-890824" r="-145902" b="-211110"/>
            </a:stretch>
          </a:blipFill>
        </p:spPr>
      </p:sp>
      <p:sp>
        <p:nvSpPr>
          <p:cNvPr id="14" name="Freeform 14"/>
          <p:cNvSpPr/>
          <p:nvPr/>
        </p:nvSpPr>
        <p:spPr>
          <a:xfrm>
            <a:off x="15134866" y="9067197"/>
            <a:ext cx="658959" cy="785255"/>
          </a:xfrm>
          <a:custGeom>
            <a:avLst/>
            <a:gdLst/>
            <a:ahLst/>
            <a:cxnLst/>
            <a:rect l="l" t="t" r="r" b="b"/>
            <a:pathLst>
              <a:path w="658959" h="785255">
                <a:moveTo>
                  <a:pt x="0" y="0"/>
                </a:moveTo>
                <a:lnTo>
                  <a:pt x="658959" y="0"/>
                </a:lnTo>
                <a:lnTo>
                  <a:pt x="658959" y="785256"/>
                </a:lnTo>
                <a:lnTo>
                  <a:pt x="0" y="785256"/>
                </a:lnTo>
                <a:lnTo>
                  <a:pt x="0" y="0"/>
                </a:lnTo>
                <a:close/>
              </a:path>
            </a:pathLst>
          </a:custGeom>
          <a:blipFill>
            <a:blip r:embed="rId3"/>
            <a:stretch>
              <a:fillRect l="-1255851" t="-890824" r="-145902" b="-211110"/>
            </a:stretch>
          </a:blipFill>
        </p:spPr>
      </p:sp>
      <p:sp>
        <p:nvSpPr>
          <p:cNvPr id="15" name="Freeform 15"/>
          <p:cNvSpPr/>
          <p:nvPr/>
        </p:nvSpPr>
        <p:spPr>
          <a:xfrm>
            <a:off x="754613" y="4996403"/>
            <a:ext cx="1180359" cy="1676402"/>
          </a:xfrm>
          <a:custGeom>
            <a:avLst/>
            <a:gdLst/>
            <a:ahLst/>
            <a:cxnLst/>
            <a:rect l="l" t="t" r="r" b="b"/>
            <a:pathLst>
              <a:path w="1180359" h="1676402">
                <a:moveTo>
                  <a:pt x="0" y="0"/>
                </a:moveTo>
                <a:lnTo>
                  <a:pt x="1180359" y="0"/>
                </a:lnTo>
                <a:lnTo>
                  <a:pt x="1180359" y="1676402"/>
                </a:lnTo>
                <a:lnTo>
                  <a:pt x="0" y="1676402"/>
                </a:lnTo>
                <a:lnTo>
                  <a:pt x="0" y="0"/>
                </a:lnTo>
                <a:close/>
              </a:path>
            </a:pathLst>
          </a:custGeom>
          <a:blipFill>
            <a:blip r:embed="rId5"/>
            <a:stretch>
              <a:fillRect t="-170213" r="-302279" b="-124554"/>
            </a:stretch>
          </a:blipFill>
        </p:spPr>
      </p:sp>
      <p:sp>
        <p:nvSpPr>
          <p:cNvPr id="16" name="Freeform 16"/>
          <p:cNvSpPr/>
          <p:nvPr/>
        </p:nvSpPr>
        <p:spPr>
          <a:xfrm>
            <a:off x="16653972" y="5270630"/>
            <a:ext cx="1220932" cy="1734025"/>
          </a:xfrm>
          <a:custGeom>
            <a:avLst/>
            <a:gdLst/>
            <a:ahLst/>
            <a:cxnLst/>
            <a:rect l="l" t="t" r="r" b="b"/>
            <a:pathLst>
              <a:path w="1220932" h="1734025">
                <a:moveTo>
                  <a:pt x="0" y="0"/>
                </a:moveTo>
                <a:lnTo>
                  <a:pt x="1220932" y="0"/>
                </a:lnTo>
                <a:lnTo>
                  <a:pt x="1220932" y="1734026"/>
                </a:lnTo>
                <a:lnTo>
                  <a:pt x="0" y="1734026"/>
                </a:lnTo>
                <a:lnTo>
                  <a:pt x="0" y="0"/>
                </a:lnTo>
                <a:close/>
              </a:path>
            </a:pathLst>
          </a:custGeom>
          <a:blipFill>
            <a:blip r:embed="rId5"/>
            <a:stretch>
              <a:fillRect t="-170213" r="-302279" b="-124554"/>
            </a:stretch>
          </a:blipFill>
        </p:spPr>
      </p:sp>
      <p:sp>
        <p:nvSpPr>
          <p:cNvPr id="17" name="TextBox 17"/>
          <p:cNvSpPr txBox="1"/>
          <p:nvPr/>
        </p:nvSpPr>
        <p:spPr>
          <a:xfrm>
            <a:off x="1437955" y="3025635"/>
            <a:ext cx="15439674" cy="1932709"/>
          </a:xfrm>
          <a:prstGeom prst="rect">
            <a:avLst/>
          </a:prstGeom>
        </p:spPr>
        <p:txBody>
          <a:bodyPr lIns="0" tIns="0" rIns="0" bIns="0" rtlCol="0" anchor="t">
            <a:spAutoFit/>
          </a:bodyPr>
          <a:lstStyle/>
          <a:p>
            <a:pPr algn="ctr">
              <a:lnSpc>
                <a:spcPts val="7520"/>
              </a:lnSpc>
            </a:pPr>
            <a:r>
              <a:rPr lang="en-US" sz="8000">
                <a:solidFill>
                  <a:srgbClr val="DDA84F"/>
                </a:solidFill>
                <a:latin typeface="Paytone One" panose="00000500000000000000"/>
              </a:rPr>
              <a:t>Cảm ơn các thầy cô và các em  đã lắng nghe!</a:t>
            </a:r>
            <a:endParaRPr lang="en-US" sz="8000">
              <a:solidFill>
                <a:srgbClr val="DDA84F"/>
              </a:solidFill>
              <a:latin typeface="Paytone One" panose="00000500000000000000"/>
            </a:endParaRPr>
          </a:p>
        </p:txBody>
      </p:sp>
    </p:spTree>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3481</Words>
  <Application>WPS Presentation</Application>
  <PresentationFormat>Custom</PresentationFormat>
  <Paragraphs>131</Paragraphs>
  <Slides>8</Slides>
  <Notes>1</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8</vt:i4>
      </vt:variant>
    </vt:vector>
  </HeadingPairs>
  <TitlesOfParts>
    <vt:vector size="22" baseType="lpstr">
      <vt:lpstr>Arial</vt:lpstr>
      <vt:lpstr>SimSun</vt:lpstr>
      <vt:lpstr>Wingdings</vt:lpstr>
      <vt:lpstr>Times New Roman</vt:lpstr>
      <vt:lpstr>Paytone One</vt:lpstr>
      <vt:lpstr>Paytone One Bold</vt:lpstr>
      <vt:lpstr>Paytone One</vt:lpstr>
      <vt:lpstr>Open Sans</vt:lpstr>
      <vt:lpstr>Asap Semi-Bold</vt:lpstr>
      <vt:lpstr>Microsoft YaHei</vt:lpstr>
      <vt:lpstr>Arial Unicode MS</vt:lpstr>
      <vt:lpstr>Calibri</vt:lpstr>
      <vt:lpstr>UTM Scriptina KT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Bệnh mốc sương ở cà chua - khoai tây</dc:title>
  <dc:creator>admin</dc:creator>
  <cp:lastModifiedBy>Windows</cp:lastModifiedBy>
  <cp:revision>79</cp:revision>
  <dcterms:created xsi:type="dcterms:W3CDTF">2006-08-16T00:00:00Z</dcterms:created>
  <dcterms:modified xsi:type="dcterms:W3CDTF">2024-08-02T12:40:05Z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20D7F1F3D4974E58BE7CFCFD1D015527_12</vt:lpwstr>
  </property>
  <property fmtid="{D5CDD505-2E9C-101B-9397-08002B2CF9AE}" pid="3" name="KSOProductBuildVer">
    <vt:lpwstr>1033-12.2.0.17153</vt:lpwstr>
  </property>
</Properties>
</file>