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media/image11.svg" ContentType="image/svg+xml"/>
  <Override PartName="/ppt/media/image4.svg" ContentType="image/svg+xml"/>
  <Override PartName="/ppt/media/image6.svg" ContentType="image/svg+xml"/>
  <Override PartName="/ppt/media/image8.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6"/>
  </p:notesMasterIdLst>
  <p:sldIdLst>
    <p:sldId id="907" r:id="rId3"/>
    <p:sldId id="898" r:id="rId4"/>
    <p:sldId id="899" r:id="rId5"/>
    <p:sldId id="608" r:id="rId7"/>
    <p:sldId id="901" r:id="rId8"/>
    <p:sldId id="892" r:id="rId9"/>
    <p:sldId id="902" r:id="rId10"/>
    <p:sldId id="903" r:id="rId11"/>
    <p:sldId id="904" r:id="rId12"/>
    <p:sldId id="912" r:id="rId13"/>
    <p:sldId id="893" r:id="rId14"/>
    <p:sldId id="905" r:id="rId15"/>
    <p:sldId id="910" r:id="rId16"/>
    <p:sldId id="916" r:id="rId17"/>
    <p:sldId id="914" r:id="rId18"/>
    <p:sldId id="881" r:id="rId19"/>
    <p:sldId id="320" r:id="rId20"/>
    <p:sldId id="882" r:id="rId21"/>
    <p:sldId id="883"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中度样式 2 - 强调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40"/>
  </p:normalViewPr>
  <p:slideViewPr>
    <p:cSldViewPr snapToGrid="0">
      <p:cViewPr varScale="1">
        <p:scale>
          <a:sx n="62" d="100"/>
          <a:sy n="62" d="100"/>
        </p:scale>
        <p:origin x="816"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notesMaster" Target="notesMasters/notesMaster1.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5" Type="http://schemas.openxmlformats.org/officeDocument/2006/relationships/tableStyles" Target="tableStyles.xml"/><Relationship Id="rId24" Type="http://schemas.openxmlformats.org/officeDocument/2006/relationships/viewProps" Target="viewProps.xml"/><Relationship Id="rId23" Type="http://schemas.openxmlformats.org/officeDocument/2006/relationships/presProps" Target="presProps.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B6EDE0-AD12-B84C-8439-3D7FC99A765E}"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C61B84-8131-5447-85BF-1EE577C7ECC3}"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4C61B84-8131-5447-85BF-1EE577C7ECC3}" type="slidenum">
              <a:rPr lang="en-US" smtClean="0"/>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C3F2D422-0331-4A9A-9AC6-1209F231DEA2}" type="slidenum">
              <a:rPr lang="en-US" smtClean="0"/>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30F12186-DCC2-C745-B733-803B17A19F2C}"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1EDF91-6BAF-1444-981F-08C14871D807}"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30F12186-DCC2-C745-B733-803B17A19F2C}"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1EDF91-6BAF-1444-981F-08C14871D807}"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30F12186-DCC2-C745-B733-803B17A19F2C}"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1EDF91-6BAF-1444-981F-08C14871D807}"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30F12186-DCC2-C745-B733-803B17A19F2C}"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1EDF91-6BAF-1444-981F-08C14871D807}"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30F12186-DCC2-C745-B733-803B17A19F2C}"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1EDF91-6BAF-1444-981F-08C14871D807}"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30F12186-DCC2-C745-B733-803B17A19F2C}"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1EDF91-6BAF-1444-981F-08C14871D807}"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30F12186-DCC2-C745-B733-803B17A19F2C}"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41EDF91-6BAF-1444-981F-08C14871D807}"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30F12186-DCC2-C745-B733-803B17A19F2C}"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41EDF91-6BAF-1444-981F-08C14871D807}"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0F12186-DCC2-C745-B733-803B17A19F2C}"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1EDF91-6BAF-1444-981F-08C14871D807}"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30F12186-DCC2-C745-B733-803B17A19F2C}"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1EDF91-6BAF-1444-981F-08C14871D807}"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30F12186-DCC2-C745-B733-803B17A19F2C}"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1EDF91-6BAF-1444-981F-08C14871D807}"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F12186-DCC2-C745-B733-803B17A19F2C}"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1EDF91-6BAF-1444-981F-08C14871D807}"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pn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9" Type="http://schemas.openxmlformats.org/officeDocument/2006/relationships/image" Target="../media/image6.svg"/><Relationship Id="rId8" Type="http://schemas.openxmlformats.org/officeDocument/2006/relationships/image" Target="../media/image5.jpeg"/><Relationship Id="rId7" Type="http://schemas.openxmlformats.org/officeDocument/2006/relationships/image" Target="../media/image8.svg"/><Relationship Id="rId6" Type="http://schemas.openxmlformats.org/officeDocument/2006/relationships/image" Target="../media/image7.jpeg"/><Relationship Id="rId5" Type="http://schemas.openxmlformats.org/officeDocument/2006/relationships/image" Target="../media/image11.svg"/><Relationship Id="rId4" Type="http://schemas.openxmlformats.org/officeDocument/2006/relationships/image" Target="../media/image10.jpeg"/><Relationship Id="rId3" Type="http://schemas.openxmlformats.org/officeDocument/2006/relationships/image" Target="../media/image4.svg"/><Relationship Id="rId2" Type="http://schemas.openxmlformats.org/officeDocument/2006/relationships/image" Target="../media/image3.jpeg"/><Relationship Id="rId10" Type="http://schemas.openxmlformats.org/officeDocument/2006/relationships/slideLayout" Target="../slideLayouts/slideLayout7.xml"/><Relationship Id="rId1"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4.svg"/><Relationship Id="rId1" Type="http://schemas.openxmlformats.org/officeDocument/2006/relationships/image" Target="../media/image3.jpeg"/></Relationships>
</file>

<file path=ppt/slides/_rels/slide12.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6.svg"/><Relationship Id="rId4" Type="http://schemas.openxmlformats.org/officeDocument/2006/relationships/image" Target="../media/image5.jpeg"/><Relationship Id="rId3" Type="http://schemas.openxmlformats.org/officeDocument/2006/relationships/image" Target="../media/image12.jpeg"/><Relationship Id="rId2" Type="http://schemas.openxmlformats.org/officeDocument/2006/relationships/image" Target="../media/image4.svg"/><Relationship Id="rId1" Type="http://schemas.openxmlformats.org/officeDocument/2006/relationships/image" Target="../media/image3.jpeg"/></Relationships>
</file>

<file path=ppt/slides/_rels/slide13.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6.svg"/><Relationship Id="rId3" Type="http://schemas.openxmlformats.org/officeDocument/2006/relationships/image" Target="../media/image5.jpeg"/><Relationship Id="rId2" Type="http://schemas.openxmlformats.org/officeDocument/2006/relationships/image" Target="../media/image4.svg"/><Relationship Id="rId1" Type="http://schemas.openxmlformats.org/officeDocument/2006/relationships/image" Target="../media/image3.jpeg"/></Relationships>
</file>

<file path=ppt/slides/_rels/slide14.xml.rels><?xml version="1.0" encoding="UTF-8" standalone="yes"?>
<Relationships xmlns="http://schemas.openxmlformats.org/package/2006/relationships"><Relationship Id="rId9" Type="http://schemas.openxmlformats.org/officeDocument/2006/relationships/image" Target="../media/image6.svg"/><Relationship Id="rId8" Type="http://schemas.openxmlformats.org/officeDocument/2006/relationships/image" Target="../media/image5.jpeg"/><Relationship Id="rId7" Type="http://schemas.openxmlformats.org/officeDocument/2006/relationships/image" Target="../media/image8.svg"/><Relationship Id="rId6" Type="http://schemas.openxmlformats.org/officeDocument/2006/relationships/image" Target="../media/image7.jpeg"/><Relationship Id="rId5" Type="http://schemas.openxmlformats.org/officeDocument/2006/relationships/image" Target="../media/image11.svg"/><Relationship Id="rId4" Type="http://schemas.openxmlformats.org/officeDocument/2006/relationships/image" Target="../media/image10.jpeg"/><Relationship Id="rId3" Type="http://schemas.openxmlformats.org/officeDocument/2006/relationships/image" Target="../media/image4.svg"/><Relationship Id="rId2" Type="http://schemas.openxmlformats.org/officeDocument/2006/relationships/image" Target="../media/image3.jpeg"/><Relationship Id="rId10" Type="http://schemas.openxmlformats.org/officeDocument/2006/relationships/slideLayout" Target="../slideLayouts/slideLayout7.xml"/><Relationship Id="rId1" Type="http://schemas.openxmlformats.org/officeDocument/2006/relationships/image" Target="../media/image9.png"/></Relationships>
</file>

<file path=ppt/slides/_rels/slide15.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6.svg"/><Relationship Id="rId3" Type="http://schemas.openxmlformats.org/officeDocument/2006/relationships/image" Target="../media/image5.jpeg"/><Relationship Id="rId2" Type="http://schemas.openxmlformats.org/officeDocument/2006/relationships/image" Target="../media/image4.svg"/><Relationship Id="rId1" Type="http://schemas.openxmlformats.org/officeDocument/2006/relationships/image" Target="../media/image3.jpeg"/></Relationships>
</file>

<file path=ppt/slides/_rels/slide16.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16.jpeg"/><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image" Target="../media/image13.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8.jpeg"/><Relationship Id="rId1" Type="http://schemas.openxmlformats.org/officeDocument/2006/relationships/image" Target="../media/image17.jpe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9.jpe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0.jpeg"/></Relationships>
</file>

<file path=ppt/slides/_rels/slide2.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6.svg"/><Relationship Id="rId3" Type="http://schemas.openxmlformats.org/officeDocument/2006/relationships/image" Target="../media/image5.jpeg"/><Relationship Id="rId2" Type="http://schemas.openxmlformats.org/officeDocument/2006/relationships/image" Target="../media/image4.svg"/><Relationship Id="rId1" Type="http://schemas.openxmlformats.org/officeDocument/2006/relationships/image" Target="../media/image3.jpeg"/></Relationships>
</file>

<file path=ppt/slides/_rels/slide3.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7.xml"/><Relationship Id="rId4" Type="http://schemas.openxmlformats.org/officeDocument/2006/relationships/image" Target="../media/image4.svg"/><Relationship Id="rId3" Type="http://schemas.openxmlformats.org/officeDocument/2006/relationships/image" Target="../media/image3.jpeg"/><Relationship Id="rId2" Type="http://schemas.openxmlformats.org/officeDocument/2006/relationships/image" Target="../media/image6.svg"/><Relationship Id="rId1" Type="http://schemas.openxmlformats.org/officeDocument/2006/relationships/image" Target="../media/image5.jpeg"/></Relationships>
</file>

<file path=ppt/slides/_rels/slide4.xml.rels><?xml version="1.0" encoding="UTF-8" standalone="yes"?>
<Relationships xmlns="http://schemas.openxmlformats.org/package/2006/relationships"><Relationship Id="rId8" Type="http://schemas.openxmlformats.org/officeDocument/2006/relationships/notesSlide" Target="../notesSlides/notesSlide2.xml"/><Relationship Id="rId7"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3.jpeg"/><Relationship Id="rId4" Type="http://schemas.openxmlformats.org/officeDocument/2006/relationships/image" Target="../media/image6.svg"/><Relationship Id="rId3" Type="http://schemas.openxmlformats.org/officeDocument/2006/relationships/image" Target="../media/image5.jpeg"/><Relationship Id="rId2" Type="http://schemas.openxmlformats.org/officeDocument/2006/relationships/image" Target="../media/image8.svg"/><Relationship Id="rId1" Type="http://schemas.openxmlformats.org/officeDocument/2006/relationships/image" Target="../media/image7.jpeg"/></Relationships>
</file>

<file path=ppt/slides/_rels/slide5.xml.rels><?xml version="1.0" encoding="UTF-8" standalone="yes"?>
<Relationships xmlns="http://schemas.openxmlformats.org/package/2006/relationships"><Relationship Id="rId9" Type="http://schemas.openxmlformats.org/officeDocument/2006/relationships/image" Target="../media/image6.svg"/><Relationship Id="rId8" Type="http://schemas.openxmlformats.org/officeDocument/2006/relationships/image" Target="../media/image5.jpeg"/><Relationship Id="rId7" Type="http://schemas.openxmlformats.org/officeDocument/2006/relationships/image" Target="../media/image8.svg"/><Relationship Id="rId6" Type="http://schemas.openxmlformats.org/officeDocument/2006/relationships/image" Target="../media/image7.jpeg"/><Relationship Id="rId5" Type="http://schemas.openxmlformats.org/officeDocument/2006/relationships/image" Target="../media/image11.svg"/><Relationship Id="rId4" Type="http://schemas.openxmlformats.org/officeDocument/2006/relationships/image" Target="../media/image10.jpeg"/><Relationship Id="rId3" Type="http://schemas.openxmlformats.org/officeDocument/2006/relationships/image" Target="../media/image4.svg"/><Relationship Id="rId2" Type="http://schemas.openxmlformats.org/officeDocument/2006/relationships/image" Target="../media/image3.jpeg"/><Relationship Id="rId10" Type="http://schemas.openxmlformats.org/officeDocument/2006/relationships/slideLayout" Target="../slideLayouts/slideLayout7.xml"/><Relationship Id="rId1" Type="http://schemas.openxmlformats.org/officeDocument/2006/relationships/image" Target="../media/image9.png"/></Relationships>
</file>

<file path=ppt/slides/_rels/slide6.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7.jpeg"/><Relationship Id="rId4" Type="http://schemas.openxmlformats.org/officeDocument/2006/relationships/image" Target="../media/image4.svg"/><Relationship Id="rId3" Type="http://schemas.openxmlformats.org/officeDocument/2006/relationships/image" Target="../media/image3.jpeg"/><Relationship Id="rId2" Type="http://schemas.openxmlformats.org/officeDocument/2006/relationships/image" Target="../media/image6.svg"/><Relationship Id="rId1" Type="http://schemas.openxmlformats.org/officeDocument/2006/relationships/image" Target="../media/image5.jpeg"/></Relationships>
</file>

<file path=ppt/slides/_rels/slide7.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4.svg"/><Relationship Id="rId3" Type="http://schemas.openxmlformats.org/officeDocument/2006/relationships/image" Target="../media/image3.jpeg"/><Relationship Id="rId2" Type="http://schemas.openxmlformats.org/officeDocument/2006/relationships/image" Target="../media/image11.svg"/><Relationship Id="rId1" Type="http://schemas.openxmlformats.org/officeDocument/2006/relationships/image" Target="../media/image10.jpeg"/></Relationships>
</file>

<file path=ppt/slides/_rels/slide8.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4.svg"/><Relationship Id="rId3" Type="http://schemas.openxmlformats.org/officeDocument/2006/relationships/image" Target="../media/image3.jpeg"/><Relationship Id="rId2" Type="http://schemas.openxmlformats.org/officeDocument/2006/relationships/image" Target="../media/image6.svg"/><Relationship Id="rId1" Type="http://schemas.openxmlformats.org/officeDocument/2006/relationships/image" Target="../media/image5.jpeg"/></Relationships>
</file>

<file path=ppt/slides/_rels/slide9.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4.svg"/><Relationship Id="rId3" Type="http://schemas.openxmlformats.org/officeDocument/2006/relationships/image" Target="../media/image3.jpeg"/><Relationship Id="rId2" Type="http://schemas.openxmlformats.org/officeDocument/2006/relationships/image" Target="../media/image6.svg"/><Relationship Id="rId1" Type="http://schemas.openxmlformats.org/officeDocument/2006/relationships/image" Target="../media/image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1"/>
          <a:srcRect b="20841"/>
          <a:stretch>
            <a:fillRect/>
          </a:stretch>
        </p:blipFill>
        <p:spPr>
          <a:xfrm>
            <a:off x="4463513" y="2789695"/>
            <a:ext cx="7728488" cy="4068305"/>
          </a:xfrm>
          <a:prstGeom prst="rect">
            <a:avLst/>
          </a:prstGeom>
          <a:effectLst>
            <a:softEdge rad="635000"/>
          </a:effectLst>
        </p:spPr>
      </p:pic>
      <p:pic>
        <p:nvPicPr>
          <p:cNvPr id="8" name="Picture 2" descr="https://tinhdoan.laichau.gov.vn/upload/103271/fck/huyendoansinho/image(27).png"/>
          <p:cNvPicPr>
            <a:picLocks noChangeAspect="1" noChangeArrowheads="1"/>
          </p:cNvPicPr>
          <p:nvPr/>
        </p:nvPicPr>
        <p:blipFill>
          <a:blip r:embed="rId2">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7938"/>
            <a:ext cx="5207431" cy="4967018"/>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1394847" y="2199333"/>
            <a:ext cx="9918916" cy="2031325"/>
          </a:xfrm>
          <a:prstGeom prst="rect">
            <a:avLst/>
          </a:prstGeom>
          <a:noFill/>
        </p:spPr>
        <p:txBody>
          <a:bodyPr wrap="square">
            <a:spAutoFit/>
          </a:bodyPr>
          <a:lstStyle/>
          <a:p>
            <a:pPr algn="ctr">
              <a:lnSpc>
                <a:spcPct val="150000"/>
              </a:lnSpc>
            </a:pPr>
            <a:r>
              <a:rPr lang="en-US" sz="2800" b="1" dirty="0" smtClean="0">
                <a:solidFill>
                  <a:schemeClr val="accent2">
                    <a:lumMod val="50000"/>
                  </a:schemeClr>
                </a:solidFill>
                <a:latin typeface="Tahoma" panose="020B0604030504040204" pitchFamily="34" charset="0"/>
                <a:cs typeface="Tahoma" panose="020B0604030504040204" pitchFamily="34" charset="0"/>
              </a:rPr>
              <a:t>VIẾT BÀI PHÁT BIỂU TRONG MỘT HOẠT ĐỘNG PHONG TRÀO HOẶC MỘT HOẠT ĐỘNG XÃ HỘI  </a:t>
            </a:r>
            <a:endParaRPr lang="en-US" sz="2800" b="1" dirty="0" smtClean="0">
              <a:solidFill>
                <a:schemeClr val="accent2">
                  <a:lumMod val="50000"/>
                </a:schemeClr>
              </a:solidFill>
              <a:latin typeface="Tahoma" panose="020B0604030504040204" pitchFamily="34" charset="0"/>
              <a:cs typeface="Tahoma" panose="020B0604030504040204" pitchFamily="34" charset="0"/>
            </a:endParaRPr>
          </a:p>
          <a:p>
            <a:pPr algn="ctr">
              <a:lnSpc>
                <a:spcPct val="150000"/>
              </a:lnSpc>
            </a:pPr>
            <a:r>
              <a:rPr lang="en-US" sz="2800" b="1" i="1" dirty="0" err="1"/>
              <a:t>Thời</a:t>
            </a:r>
            <a:r>
              <a:rPr lang="en-US" sz="2800" b="1" i="1" dirty="0"/>
              <a:t> </a:t>
            </a:r>
            <a:r>
              <a:rPr lang="en-US" sz="2800" b="1" i="1" dirty="0" err="1"/>
              <a:t>gian</a:t>
            </a:r>
            <a:r>
              <a:rPr lang="en-US" sz="2800" b="1" i="1" dirty="0"/>
              <a:t> </a:t>
            </a:r>
            <a:r>
              <a:rPr lang="en-US" sz="2800" b="1" i="1" dirty="0" err="1"/>
              <a:t>thực</a:t>
            </a:r>
            <a:r>
              <a:rPr lang="en-US" sz="2800" b="1" i="1" dirty="0"/>
              <a:t> </a:t>
            </a:r>
            <a:r>
              <a:rPr lang="en-US" sz="2800" b="1" i="1" dirty="0" err="1"/>
              <a:t>hiện</a:t>
            </a:r>
            <a:r>
              <a:rPr lang="en-US" sz="2800" b="1" i="1" dirty="0"/>
              <a:t>: 2 </a:t>
            </a:r>
            <a:r>
              <a:rPr lang="en-US" sz="2800" b="1" i="1" dirty="0" err="1"/>
              <a:t>tiết</a:t>
            </a:r>
            <a:r>
              <a:rPr lang="en-US" sz="2800" b="1" i="1" dirty="0"/>
              <a:t> </a:t>
            </a:r>
            <a:endParaRPr lang="en-US" sz="2800" b="1" i="1" dirty="0"/>
          </a:p>
        </p:txBody>
      </p:sp>
      <p:sp>
        <p:nvSpPr>
          <p:cNvPr id="10" name="TextBox 9"/>
          <p:cNvSpPr txBox="1"/>
          <p:nvPr/>
        </p:nvSpPr>
        <p:spPr>
          <a:xfrm>
            <a:off x="3496121" y="419682"/>
            <a:ext cx="5716368" cy="890114"/>
          </a:xfrm>
          <a:prstGeom prst="rect">
            <a:avLst/>
          </a:prstGeom>
          <a:noFill/>
        </p:spPr>
        <p:txBody>
          <a:bodyPr wrap="square">
            <a:prstTxWarp prst="textChevron">
              <a:avLst/>
            </a:prstTxWarp>
            <a:spAutoFit/>
          </a:bodyPr>
          <a:lstStyle/>
          <a:p>
            <a:pPr algn="ctr"/>
            <a:r>
              <a:rPr lang="en-US" sz="1800" b="1" dirty="0" smtClean="0">
                <a:ln w="0"/>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C. HOẠT ĐỘNG LUYỆN TẬP</a:t>
            </a:r>
            <a:r>
              <a:rPr lang="en-US" b="1" dirty="0" smtClean="0">
                <a:ln w="0"/>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endParaRPr lang="en-US" sz="2000" b="1" dirty="0">
              <a:ln w="0"/>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
        <p:nvSpPr>
          <p:cNvPr id="2" name="Text Box 1"/>
          <p:cNvSpPr txBox="1"/>
          <p:nvPr/>
        </p:nvSpPr>
        <p:spPr>
          <a:xfrm>
            <a:off x="594360" y="4949190"/>
            <a:ext cx="3145155" cy="922020"/>
          </a:xfrm>
          <a:prstGeom prst="rect">
            <a:avLst/>
          </a:prstGeom>
          <a:noFill/>
        </p:spPr>
        <p:txBody>
          <a:bodyPr wrap="square" rtlCol="0">
            <a:spAutoFit/>
          </a:bodyPr>
          <a:p>
            <a:pPr algn="ctr"/>
            <a:r>
              <a:rPr lang="en-US"/>
              <a:t>GV. NGUYỄN THỊ HỒNG LAN, TRƯỜNG THPT ĐOÀN THỊ ĐIỂM, THẠNH PHÚ, BẾN TRE</a:t>
            </a:r>
            <a:endParaRPr lang="en-US"/>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1">
            <a:alphaModFix amt="16000"/>
          </a:blip>
          <a:srcRect l="-36839" t="22750" r="-33907" b="23133"/>
          <a:stretch>
            <a:fillRect/>
          </a:stretch>
        </p:blipFill>
        <p:spPr>
          <a:xfrm>
            <a:off x="0" y="0"/>
            <a:ext cx="12192000" cy="6858000"/>
          </a:xfrm>
          <a:prstGeom prst="rect">
            <a:avLst/>
          </a:prstGeom>
        </p:spPr>
      </p:pic>
      <p:sp>
        <p:nvSpPr>
          <p:cNvPr id="3" name="Freeform 3"/>
          <p:cNvSpPr/>
          <p:nvPr/>
        </p:nvSpPr>
        <p:spPr>
          <a:xfrm>
            <a:off x="1635496" y="2385617"/>
            <a:ext cx="6802105" cy="4472383"/>
          </a:xfrm>
          <a:custGeom>
            <a:avLst/>
            <a:gdLst/>
            <a:ahLst/>
            <a:cxnLst/>
            <a:rect l="l" t="t" r="r" b="b"/>
            <a:pathLst>
              <a:path w="10203157" h="6708575">
                <a:moveTo>
                  <a:pt x="0" y="0"/>
                </a:moveTo>
                <a:lnTo>
                  <a:pt x="10203156" y="0"/>
                </a:lnTo>
                <a:lnTo>
                  <a:pt x="10203156" y="6708575"/>
                </a:lnTo>
                <a:lnTo>
                  <a:pt x="0" y="6708575"/>
                </a:lnTo>
                <a:lnTo>
                  <a:pt x="0" y="0"/>
                </a:lnTo>
                <a:close/>
              </a:path>
            </a:pathLst>
          </a:custGeom>
          <a:blipFill>
            <a:blip r:embed="rId2">
              <a:alphaModFix amt="40000"/>
              <a:extLst>
                <a:ext uri="{96DAC541-7B7A-43D3-8B79-37D633B846F1}">
                  <asvg:svgBlip xmlns:asvg="http://schemas.microsoft.com/office/drawing/2016/SVG/main" r:embed="rId3"/>
                </a:ext>
              </a:extLst>
            </a:blip>
            <a:stretch>
              <a:fillRect/>
            </a:stretch>
          </a:blipFill>
        </p:spPr>
      </p:sp>
      <p:sp>
        <p:nvSpPr>
          <p:cNvPr id="6" name="TextBox 6"/>
          <p:cNvSpPr txBox="1"/>
          <p:nvPr/>
        </p:nvSpPr>
        <p:spPr>
          <a:xfrm>
            <a:off x="1116743" y="867085"/>
            <a:ext cx="7109218" cy="2462213"/>
          </a:xfrm>
          <a:prstGeom prst="rect">
            <a:avLst/>
          </a:prstGeom>
        </p:spPr>
        <p:txBody>
          <a:bodyPr lIns="0" tIns="0" rIns="0" bIns="0" rtlCol="0" anchor="t">
            <a:spAutoFit/>
          </a:bodyPr>
          <a:lstStyle/>
          <a:p>
            <a:pPr algn="ctr">
              <a:lnSpc>
                <a:spcPts val="6430"/>
              </a:lnSpc>
            </a:pPr>
            <a:r>
              <a:rPr lang="en-US" sz="5400" b="1" dirty="0" err="1">
                <a:solidFill>
                  <a:srgbClr val="104914"/>
                </a:solidFill>
                <a:latin typeface="Tex Gyre Pagella Bold"/>
              </a:rPr>
              <a:t>Các</a:t>
            </a:r>
            <a:r>
              <a:rPr lang="en-US" sz="5400" b="1" dirty="0">
                <a:solidFill>
                  <a:srgbClr val="104914"/>
                </a:solidFill>
                <a:latin typeface="Tex Gyre Pagella Bold"/>
              </a:rPr>
              <a:t> </a:t>
            </a:r>
            <a:r>
              <a:rPr lang="en-US" sz="5400" b="1" dirty="0" err="1">
                <a:solidFill>
                  <a:srgbClr val="104914"/>
                </a:solidFill>
                <a:latin typeface="Tex Gyre Pagella Bold"/>
              </a:rPr>
              <a:t>nhóm</a:t>
            </a:r>
            <a:r>
              <a:rPr lang="en-US" sz="5400" b="1" dirty="0">
                <a:solidFill>
                  <a:srgbClr val="104914"/>
                </a:solidFill>
                <a:latin typeface="Tex Gyre Pagella Bold"/>
              </a:rPr>
              <a:t> </a:t>
            </a:r>
            <a:endParaRPr lang="en-US" sz="5400" b="1" dirty="0">
              <a:solidFill>
                <a:srgbClr val="104914"/>
              </a:solidFill>
              <a:latin typeface="Tex Gyre Pagella Bold"/>
            </a:endParaRPr>
          </a:p>
          <a:p>
            <a:pPr algn="ctr">
              <a:lnSpc>
                <a:spcPts val="6430"/>
              </a:lnSpc>
            </a:pPr>
            <a:r>
              <a:rPr lang="en-US" sz="5400" b="1" dirty="0" err="1" smtClean="0">
                <a:solidFill>
                  <a:srgbClr val="104914"/>
                </a:solidFill>
                <a:latin typeface="Tex Gyre Pagella Bold"/>
              </a:rPr>
              <a:t>báo</a:t>
            </a:r>
            <a:r>
              <a:rPr lang="en-US" sz="5400" b="1" dirty="0" smtClean="0">
                <a:solidFill>
                  <a:srgbClr val="104914"/>
                </a:solidFill>
                <a:latin typeface="Tex Gyre Pagella Bold"/>
              </a:rPr>
              <a:t> </a:t>
            </a:r>
            <a:r>
              <a:rPr lang="en-US" sz="5400" b="1" dirty="0" err="1" smtClean="0">
                <a:solidFill>
                  <a:srgbClr val="104914"/>
                </a:solidFill>
                <a:latin typeface="Tex Gyre Pagella Bold"/>
              </a:rPr>
              <a:t>cáo</a:t>
            </a:r>
            <a:r>
              <a:rPr lang="en-US" sz="5400" b="1" dirty="0" smtClean="0">
                <a:solidFill>
                  <a:srgbClr val="104914"/>
                </a:solidFill>
                <a:latin typeface="Tex Gyre Pagella Bold"/>
              </a:rPr>
              <a:t> </a:t>
            </a:r>
            <a:endParaRPr lang="en-US" sz="5400" b="1" dirty="0" smtClean="0">
              <a:solidFill>
                <a:srgbClr val="104914"/>
              </a:solidFill>
              <a:latin typeface="Tex Gyre Pagella Bold"/>
            </a:endParaRPr>
          </a:p>
          <a:p>
            <a:pPr algn="ctr">
              <a:lnSpc>
                <a:spcPts val="6430"/>
              </a:lnSpc>
            </a:pPr>
            <a:endParaRPr lang="en-US" sz="3495" dirty="0">
              <a:solidFill>
                <a:srgbClr val="104914"/>
              </a:solidFill>
              <a:latin typeface="Tex Gyre Pagella Bold"/>
            </a:endParaRPr>
          </a:p>
        </p:txBody>
      </p:sp>
      <p:sp>
        <p:nvSpPr>
          <p:cNvPr id="7" name="Freeform 7"/>
          <p:cNvSpPr/>
          <p:nvPr/>
        </p:nvSpPr>
        <p:spPr>
          <a:xfrm rot="1578904">
            <a:off x="4389361" y="928270"/>
            <a:ext cx="9603067" cy="1641251"/>
          </a:xfrm>
          <a:custGeom>
            <a:avLst/>
            <a:gdLst/>
            <a:ahLst/>
            <a:cxnLst/>
            <a:rect l="l" t="t" r="r" b="b"/>
            <a:pathLst>
              <a:path w="14404600" h="2461877">
                <a:moveTo>
                  <a:pt x="0" y="0"/>
                </a:moveTo>
                <a:lnTo>
                  <a:pt x="14404601" y="0"/>
                </a:lnTo>
                <a:lnTo>
                  <a:pt x="14404601" y="2461877"/>
                </a:lnTo>
                <a:lnTo>
                  <a:pt x="0" y="2461877"/>
                </a:lnTo>
                <a:lnTo>
                  <a:pt x="0" y="0"/>
                </a:lnTo>
                <a:close/>
              </a:path>
            </a:pathLst>
          </a:custGeom>
          <a:blipFill>
            <a:blip r:embed="rId4">
              <a:alphaModFix amt="47000"/>
              <a:extLst>
                <a:ext uri="{96DAC541-7B7A-43D3-8B79-37D633B846F1}">
                  <asvg:svgBlip xmlns:asvg="http://schemas.microsoft.com/office/drawing/2016/SVG/main" r:embed="rId5"/>
                </a:ext>
              </a:extLst>
            </a:blip>
            <a:stretch>
              <a:fillRect/>
            </a:stretch>
          </a:blipFill>
        </p:spPr>
      </p:sp>
      <p:sp>
        <p:nvSpPr>
          <p:cNvPr id="8" name="Freeform 8"/>
          <p:cNvSpPr/>
          <p:nvPr/>
        </p:nvSpPr>
        <p:spPr>
          <a:xfrm>
            <a:off x="9209314" y="0"/>
            <a:ext cx="3405966" cy="2775857"/>
          </a:xfrm>
          <a:custGeom>
            <a:avLst/>
            <a:gdLst/>
            <a:ahLst/>
            <a:cxnLst/>
            <a:rect l="l" t="t" r="r" b="b"/>
            <a:pathLst>
              <a:path w="6583979" h="6164250">
                <a:moveTo>
                  <a:pt x="0" y="0"/>
                </a:moveTo>
                <a:lnTo>
                  <a:pt x="6583979" y="0"/>
                </a:lnTo>
                <a:lnTo>
                  <a:pt x="6583979" y="6164250"/>
                </a:lnTo>
                <a:lnTo>
                  <a:pt x="0" y="616425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Freeform 9"/>
          <p:cNvSpPr/>
          <p:nvPr/>
        </p:nvSpPr>
        <p:spPr>
          <a:xfrm rot="-9225524">
            <a:off x="866650" y="3484310"/>
            <a:ext cx="8595846" cy="2606253"/>
          </a:xfrm>
          <a:custGeom>
            <a:avLst/>
            <a:gdLst/>
            <a:ahLst/>
            <a:cxnLst/>
            <a:rect l="l" t="t" r="r" b="b"/>
            <a:pathLst>
              <a:path w="14280840" h="3909380">
                <a:moveTo>
                  <a:pt x="0" y="0"/>
                </a:moveTo>
                <a:lnTo>
                  <a:pt x="14280840" y="0"/>
                </a:lnTo>
                <a:lnTo>
                  <a:pt x="14280840" y="3909380"/>
                </a:lnTo>
                <a:lnTo>
                  <a:pt x="0" y="390938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3"/>
          <p:cNvSpPr/>
          <p:nvPr/>
        </p:nvSpPr>
        <p:spPr>
          <a:xfrm>
            <a:off x="8343287" y="633162"/>
            <a:ext cx="3430571" cy="5620026"/>
          </a:xfrm>
          <a:custGeom>
            <a:avLst/>
            <a:gdLst/>
            <a:ahLst/>
            <a:cxnLst/>
            <a:rect l="l" t="t" r="r" b="b"/>
            <a:pathLst>
              <a:path w="10203157" h="6708575">
                <a:moveTo>
                  <a:pt x="0" y="0"/>
                </a:moveTo>
                <a:lnTo>
                  <a:pt x="10203156" y="0"/>
                </a:lnTo>
                <a:lnTo>
                  <a:pt x="10203156" y="6708575"/>
                </a:lnTo>
                <a:lnTo>
                  <a:pt x="0" y="6708575"/>
                </a:lnTo>
                <a:lnTo>
                  <a:pt x="0" y="0"/>
                </a:lnTo>
                <a:close/>
              </a:path>
            </a:pathLst>
          </a:custGeom>
          <a:blipFill>
            <a:blip r:embed="rId1">
              <a:alphaModFix amt="40000"/>
              <a:extLst>
                <a:ext uri="{96DAC541-7B7A-43D3-8B79-37D633B846F1}">
                  <asvg:svgBlip xmlns:asvg="http://schemas.microsoft.com/office/drawing/2016/SVG/main" r:embed="rId2"/>
                </a:ext>
              </a:extLst>
            </a:blip>
            <a:stretch>
              <a:fillRect/>
            </a:stretch>
          </a:blipFill>
        </p:spPr>
      </p:sp>
      <p:sp>
        <p:nvSpPr>
          <p:cNvPr id="12" name="Rectangle 11"/>
          <p:cNvSpPr/>
          <p:nvPr/>
        </p:nvSpPr>
        <p:spPr>
          <a:xfrm>
            <a:off x="132874" y="685022"/>
            <a:ext cx="3605045" cy="4516621"/>
          </a:xfrm>
          <a:prstGeom prst="rect">
            <a:avLst/>
          </a:prstGeom>
          <a:solidFill>
            <a:schemeClr val="accent2">
              <a:lumMod val="40000"/>
              <a:lumOff val="60000"/>
            </a:schemeClr>
          </a:solidFill>
          <a:effectLst>
            <a:glow rad="228600">
              <a:schemeClr val="accent5">
                <a:satMod val="175000"/>
                <a:alpha val="40000"/>
              </a:schemeClr>
            </a:glow>
          </a:effectLst>
        </p:spPr>
        <p:txBody>
          <a:bodyPr wrap="square">
            <a:spAutoFit/>
          </a:bodyPr>
          <a:lstStyle/>
          <a:p>
            <a:pPr algn="just">
              <a:lnSpc>
                <a:spcPct val="107000"/>
              </a:lnSpc>
              <a:spcAft>
                <a:spcPts val="600"/>
              </a:spcAft>
            </a:pPr>
            <a:r>
              <a:rPr lang="en-US" b="1" dirty="0">
                <a:latin typeface="Times New Roman" panose="02020603050405020304" pitchFamily="18" charset="0"/>
                <a:ea typeface="Calibri" panose="020F0502020204030204" pitchFamily="34" charset="0"/>
                <a:cs typeface="Times New Roman" panose="02020603050405020304" pitchFamily="18" charset="0"/>
              </a:rPr>
              <a:t>B2.</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vi-VN" b="1" dirty="0">
                <a:latin typeface="Times New Roman" panose="02020603050405020304" pitchFamily="18" charset="0"/>
                <a:ea typeface="Calibri" panose="020F0502020204030204" pitchFamily="34" charset="0"/>
                <a:cs typeface="Times New Roman" panose="02020603050405020304" pitchFamily="18" charset="0"/>
              </a:rPr>
              <a:t>Thực hiện nhiệm vụ HT:</a:t>
            </a:r>
            <a:r>
              <a:rPr lang="vi-VN" dirty="0">
                <a:latin typeface="Times New Roman" panose="02020603050405020304" pitchFamily="18" charset="0"/>
                <a:ea typeface="Calibri" panose="020F0502020204030204" pitchFamily="34" charset="0"/>
                <a:cs typeface="Times New Roman" panose="02020603050405020304" pitchFamily="18" charset="0"/>
              </a:rPr>
              <a:t> HS thực hiện tìm ý, lập dàn ý và viết bài.</a:t>
            </a:r>
            <a:endParaRPr lang="en-US"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600"/>
              </a:spcAft>
            </a:pPr>
            <a:r>
              <a:rPr lang="vi-VN" i="1" dirty="0">
                <a:latin typeface="Times New Roman" panose="02020603050405020304" pitchFamily="18" charset="0"/>
                <a:ea typeface="Times New Roman" panose="02020603050405020304" pitchFamily="18" charset="0"/>
                <a:cs typeface="Times New Roman" panose="02020603050405020304" pitchFamily="18" charset="0"/>
              </a:rPr>
              <a:t>	</a:t>
            </a:r>
            <a:r>
              <a:rPr lang="en-US" b="1" dirty="0">
                <a:latin typeface="Times New Roman" panose="02020603050405020304" pitchFamily="18" charset="0"/>
                <a:ea typeface="Calibri" panose="020F0502020204030204" pitchFamily="34" charset="0"/>
                <a:cs typeface="Times New Roman" panose="02020603050405020304" pitchFamily="18" charset="0"/>
              </a:rPr>
              <a:t>B3.</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vi-VN" b="1" dirty="0">
                <a:latin typeface="Times New Roman" panose="02020603050405020304" pitchFamily="18" charset="0"/>
                <a:ea typeface="Times New Roman" panose="02020603050405020304" pitchFamily="18" charset="0"/>
                <a:cs typeface="Times New Roman" panose="02020603050405020304" pitchFamily="18" charset="0"/>
              </a:rPr>
              <a:t>Báo cáo, thảo luận:</a:t>
            </a:r>
            <a:r>
              <a:rPr lang="vi-VN" i="1" dirty="0">
                <a:latin typeface="Times New Roman" panose="02020603050405020304" pitchFamily="18" charset="0"/>
                <a:ea typeface="Times New Roman" panose="02020603050405020304" pitchFamily="18" charset="0"/>
                <a:cs typeface="Times New Roman" panose="02020603050405020304" pitchFamily="18" charset="0"/>
              </a:rPr>
              <a:t> </a:t>
            </a:r>
            <a:r>
              <a:rPr lang="vi-VN" dirty="0">
                <a:latin typeface="Times New Roman" panose="02020603050405020304" pitchFamily="18" charset="0"/>
                <a:ea typeface="Times New Roman" panose="02020603050405020304" pitchFamily="18" charset="0"/>
                <a:cs typeface="Times New Roman" panose="02020603050405020304" pitchFamily="18" charset="0"/>
              </a:rPr>
              <a:t>Bài viết của HS sẽ được đọc trong tiết </a:t>
            </a:r>
            <a:r>
              <a:rPr lang="vi-VN" i="1" dirty="0">
                <a:latin typeface="Times New Roman" panose="02020603050405020304" pitchFamily="18" charset="0"/>
                <a:ea typeface="Times New Roman" panose="02020603050405020304" pitchFamily="18" charset="0"/>
                <a:cs typeface="Times New Roman" panose="02020603050405020304" pitchFamily="18" charset="0"/>
              </a:rPr>
              <a:t>Xem lại và chỉnh sửa, rút kinh nghiệm</a:t>
            </a:r>
            <a:r>
              <a:rPr lang="vi-VN" dirty="0">
                <a:latin typeface="Times New Roman" panose="02020603050405020304" pitchFamily="18" charset="0"/>
                <a:ea typeface="Times New Roman" panose="02020603050405020304" pitchFamily="18" charset="0"/>
                <a:cs typeface="Times New Roman" panose="02020603050405020304" pitchFamily="18" charset="0"/>
              </a:rPr>
              <a:t> được tổ chức trên lớp sau đó.</a:t>
            </a:r>
            <a:endParaRPr lang="en-US"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600"/>
              </a:spcAft>
            </a:pPr>
            <a:r>
              <a:rPr lang="vi-VN" i="1" dirty="0">
                <a:latin typeface="Times New Roman" panose="02020603050405020304" pitchFamily="18" charset="0"/>
                <a:ea typeface="Times New Roman" panose="02020603050405020304" pitchFamily="18" charset="0"/>
                <a:cs typeface="Times New Roman" panose="02020603050405020304" pitchFamily="18" charset="0"/>
              </a:rPr>
              <a:t>	</a:t>
            </a:r>
            <a:r>
              <a:rPr lang="en-US" b="1" dirty="0">
                <a:latin typeface="Times New Roman" panose="02020603050405020304" pitchFamily="18" charset="0"/>
                <a:ea typeface="Calibri" panose="020F0502020204030204" pitchFamily="34" charset="0"/>
                <a:cs typeface="Times New Roman" panose="02020603050405020304" pitchFamily="18" charset="0"/>
              </a:rPr>
              <a:t>B4.</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vi-VN" b="1" dirty="0">
                <a:latin typeface="Times New Roman" panose="02020603050405020304" pitchFamily="18" charset="0"/>
                <a:ea typeface="Times New Roman" panose="02020603050405020304" pitchFamily="18" charset="0"/>
                <a:cs typeface="Times New Roman" panose="02020603050405020304" pitchFamily="18" charset="0"/>
              </a:rPr>
              <a:t>Kết luận, nhận định:</a:t>
            </a:r>
            <a:r>
              <a:rPr lang="vi-VN" b="1" i="1" dirty="0">
                <a:latin typeface="Times New Roman" panose="02020603050405020304" pitchFamily="18" charset="0"/>
                <a:ea typeface="Times New Roman" panose="02020603050405020304" pitchFamily="18" charset="0"/>
                <a:cs typeface="Times New Roman" panose="02020603050405020304" pitchFamily="18" charset="0"/>
              </a:rPr>
              <a:t> </a:t>
            </a:r>
            <a:r>
              <a:rPr lang="vi-VN" dirty="0">
                <a:latin typeface="Times New Roman" panose="02020603050405020304" pitchFamily="18" charset="0"/>
                <a:ea typeface="Times New Roman" panose="02020603050405020304" pitchFamily="18" charset="0"/>
                <a:cs typeface="Times New Roman" panose="02020603050405020304" pitchFamily="18" charset="0"/>
              </a:rPr>
              <a:t>GV sẽ đánh giá sản phẩm bài viết của HS dựa vào bảng kiểm trong SGK trong tiết chia sẻ bài viết trên lớp (thực hiện sau khi cho học xem lại và chỉnh sửa rút kinh nghiệm).</a:t>
            </a:r>
            <a:endParaRPr lang="en-US"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pPr>
            <a:r>
              <a:rPr lang="nl-NL" b="1" dirty="0">
                <a:latin typeface="Times New Roman" panose="02020603050405020304" pitchFamily="18" charset="0"/>
                <a:ea typeface="MS Mincho"/>
                <a:cs typeface="Times New Roman" panose="02020603050405020304" pitchFamily="18" charset="0"/>
              </a:rPr>
              <a:t>Dự kiến sản phẩm:</a:t>
            </a:r>
            <a:r>
              <a:rPr lang="nl-NL"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dirty="0">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115000"/>
              </a:lnSpc>
              <a:spcAft>
                <a:spcPts val="0"/>
              </a:spcAft>
              <a:buFont typeface="Symbol" panose="05050102010706020507" pitchFamily="18" charset="2"/>
              <a:buChar char=""/>
            </a:pPr>
            <a:r>
              <a:rPr lang="en-US" b="1" dirty="0" err="1">
                <a:latin typeface="Times New Roman" panose="02020603050405020304" pitchFamily="18" charset="0"/>
                <a:ea typeface="Times New Roman" panose="02020603050405020304" pitchFamily="18" charset="0"/>
                <a:cs typeface="Times New Roman" panose="02020603050405020304" pitchFamily="18" charset="0"/>
              </a:rPr>
              <a:t>Dự</a:t>
            </a:r>
            <a:r>
              <a:rPr lang="en-US" b="1" dirty="0">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cs typeface="Times New Roman" panose="02020603050405020304" pitchFamily="18" charset="0"/>
              </a:rPr>
              <a:t>kiến</a:t>
            </a:r>
            <a:r>
              <a:rPr lang="en-US" b="1" dirty="0">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cs typeface="Times New Roman" panose="02020603050405020304" pitchFamily="18" charset="0"/>
              </a:rPr>
              <a:t>sơ</a:t>
            </a:r>
            <a:r>
              <a:rPr lang="en-US" b="1" dirty="0">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cs typeface="Times New Roman" panose="02020603050405020304" pitchFamily="18" charset="0"/>
              </a:rPr>
              <a:t>đồ</a:t>
            </a:r>
            <a:r>
              <a:rPr lang="en-US" b="1" dirty="0">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cs typeface="Times New Roman" panose="02020603050405020304" pitchFamily="18" charset="0"/>
              </a:rPr>
              <a:t>dàn</a:t>
            </a:r>
            <a:r>
              <a:rPr lang="en-US" b="1" dirty="0">
                <a:latin typeface="Times New Roman" panose="02020603050405020304" pitchFamily="18" charset="0"/>
                <a:ea typeface="Times New Roman" panose="02020603050405020304" pitchFamily="18" charset="0"/>
                <a:cs typeface="Times New Roman" panose="02020603050405020304" pitchFamily="18" charset="0"/>
              </a:rPr>
              <a:t> ý </a:t>
            </a:r>
            <a:r>
              <a:rPr lang="en-US" b="1"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b="1" dirty="0">
                <a:latin typeface="Times New Roman" panose="02020603050405020304" pitchFamily="18" charset="0"/>
                <a:ea typeface="Times New Roman" panose="02020603050405020304" pitchFamily="18" charset="0"/>
                <a:cs typeface="Times New Roman" panose="02020603050405020304" pitchFamily="18" charset="0"/>
              </a:rPr>
              <a:t> HS:</a:t>
            </a:r>
            <a:endParaRPr lang="en-US"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3" name="Rectangle 12"/>
          <p:cNvSpPr/>
          <p:nvPr/>
        </p:nvSpPr>
        <p:spPr>
          <a:xfrm>
            <a:off x="5766434" y="284828"/>
            <a:ext cx="4539939" cy="483017"/>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pPr marL="342900" lvl="0" indent="-342900" algn="just">
              <a:lnSpc>
                <a:spcPct val="115000"/>
              </a:lnSpc>
              <a:spcAft>
                <a:spcPts val="0"/>
              </a:spcAft>
              <a:buFont typeface="Symbol" panose="05050102010706020507" pitchFamily="18" charset="2"/>
              <a:buChar char=""/>
            </a:pPr>
            <a:r>
              <a:rPr lang="en-US" sz="2400" b="1" dirty="0" err="1" smtClean="0">
                <a:latin typeface="Times New Roman" panose="02020603050405020304" pitchFamily="18" charset="0"/>
                <a:ea typeface="Times New Roman" panose="02020603050405020304" pitchFamily="18" charset="0"/>
                <a:cs typeface="Times New Roman" panose="02020603050405020304" pitchFamily="18" charset="0"/>
              </a:rPr>
              <a:t>Dự</a:t>
            </a:r>
            <a:r>
              <a:rPr lang="en-US" sz="24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kiến</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sơ</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đồ</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dàn</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ý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HS:</a:t>
            </a:r>
            <a:endParaRPr lang="en-US" sz="2400" dirty="0">
              <a:latin typeface="Times New Roman" panose="02020603050405020304" pitchFamily="18" charset="0"/>
              <a:ea typeface="Times New Roman" panose="02020603050405020304" pitchFamily="18" charset="0"/>
              <a:cs typeface="Times New Roman" panose="02020603050405020304" pitchFamily="18" charset="0"/>
            </a:endParaRPr>
          </a:p>
        </p:txBody>
      </p:sp>
      <p:grpSp>
        <p:nvGrpSpPr>
          <p:cNvPr id="46" name="Group 45"/>
          <p:cNvGrpSpPr/>
          <p:nvPr/>
        </p:nvGrpSpPr>
        <p:grpSpPr>
          <a:xfrm>
            <a:off x="4242209" y="879167"/>
            <a:ext cx="7283676" cy="4545240"/>
            <a:chOff x="4567674" y="1314051"/>
            <a:chExt cx="6652261" cy="3201285"/>
          </a:xfrm>
          <a:solidFill>
            <a:schemeClr val="accent4">
              <a:lumMod val="60000"/>
              <a:lumOff val="40000"/>
            </a:schemeClr>
          </a:solidFill>
        </p:grpSpPr>
        <p:grpSp>
          <p:nvGrpSpPr>
            <p:cNvPr id="30" name="Group 29"/>
            <p:cNvGrpSpPr/>
            <p:nvPr/>
          </p:nvGrpSpPr>
          <p:grpSpPr>
            <a:xfrm>
              <a:off x="4567674" y="1314051"/>
              <a:ext cx="6652261" cy="2049333"/>
              <a:chOff x="-67333" y="107321"/>
              <a:chExt cx="6340474" cy="2615974"/>
            </a:xfrm>
            <a:grpFill/>
          </p:grpSpPr>
          <p:sp>
            <p:nvSpPr>
              <p:cNvPr id="31" name="Rectangle: Rounded Corners 2"/>
              <p:cNvSpPr/>
              <p:nvPr/>
            </p:nvSpPr>
            <p:spPr>
              <a:xfrm>
                <a:off x="4277351" y="1481842"/>
                <a:ext cx="1995790" cy="1241219"/>
              </a:xfrm>
              <a:prstGeom prst="roundRect">
                <a:avLst/>
              </a:prstGeom>
              <a:grpFill/>
              <a:ln w="12700" cap="flat" cmpd="sng" algn="ctr">
                <a:solidFill>
                  <a:srgbClr val="70AD47"/>
                </a:solidFill>
                <a:prstDash val="solid"/>
                <a:miter lim="800000"/>
              </a:ln>
              <a:effectLst/>
            </p:spPr>
            <p:txBody>
              <a:bodyPr rot="0" spcFirstLastPara="0" vert="horz" wrap="square" lIns="91440" tIns="45720" rIns="91440" bIns="45720" numCol="1" spcCol="0" rtlCol="0" fromWordArt="0" anchor="ctr" anchorCtr="0" forceAA="0" compatLnSpc="1">
                <a:noAutofit/>
              </a:bodyPr>
              <a:lstStyle/>
              <a:p>
                <a:pPr algn="ctr">
                  <a:lnSpc>
                    <a:spcPct val="107000"/>
                  </a:lnSpc>
                  <a:spcAft>
                    <a:spcPts val="800"/>
                  </a:spcAft>
                </a:pPr>
                <a:r>
                  <a:rPr lang="en-US" dirty="0" err="1">
                    <a:effectLst/>
                    <a:latin typeface="Times New Roman" panose="02020603050405020304" pitchFamily="18" charset="0"/>
                    <a:ea typeface="Calibri" panose="020F0502020204030204" pitchFamily="34" charset="0"/>
                    <a:cs typeface="Times New Roman" panose="02020603050405020304" pitchFamily="18" charset="0"/>
                  </a:rPr>
                  <a:t>Giải</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pháp</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nào</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để</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thanh</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niên</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làm</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theo</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lời</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Bác</a:t>
                </a:r>
                <a:endParaRPr lang="en-US" dirty="0">
                  <a:effectLst/>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32" name="Group 31"/>
              <p:cNvGrpSpPr/>
              <p:nvPr/>
            </p:nvGrpSpPr>
            <p:grpSpPr>
              <a:xfrm>
                <a:off x="-67333" y="107321"/>
                <a:ext cx="6197600" cy="2615974"/>
                <a:chOff x="-67333" y="107321"/>
                <a:chExt cx="6197600" cy="2615974"/>
              </a:xfrm>
              <a:grpFill/>
            </p:grpSpPr>
            <p:sp>
              <p:nvSpPr>
                <p:cNvPr id="33" name="Rectangle: Rounded Corners 2"/>
                <p:cNvSpPr/>
                <p:nvPr/>
              </p:nvSpPr>
              <p:spPr>
                <a:xfrm>
                  <a:off x="-67333" y="107321"/>
                  <a:ext cx="6197600" cy="779780"/>
                </a:xfrm>
                <a:prstGeom prst="roundRect">
                  <a:avLst/>
                </a:prstGeom>
                <a:grpFill/>
                <a:ln w="12700" cap="flat" cmpd="sng" algn="ctr">
                  <a:solidFill>
                    <a:srgbClr val="70AD47"/>
                  </a:solidFill>
                  <a:prstDash val="solid"/>
                  <a:miter lim="800000"/>
                </a:ln>
                <a:effectLst/>
              </p:spPr>
              <p:txBody>
                <a:bodyPr rot="0" spcFirstLastPara="0" vert="horz" wrap="square" lIns="91440" tIns="45720" rIns="91440" bIns="45720" numCol="1" spcCol="0" rtlCol="0" fromWordArt="0" anchor="ctr" anchorCtr="0" forceAA="0" compatLnSpc="1">
                  <a:noAutofit/>
                </a:bodyPr>
                <a:lstStyle/>
                <a:p>
                  <a:pPr algn="ctr">
                    <a:lnSpc>
                      <a:spcPct val="107000"/>
                    </a:lnSpc>
                    <a:spcAft>
                      <a:spcPts val="800"/>
                    </a:spcAft>
                  </a:pP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Đề</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tài</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80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4" name="Rectangle: Rounded Corners 2"/>
                <p:cNvSpPr/>
                <p:nvPr/>
              </p:nvSpPr>
              <p:spPr>
                <a:xfrm>
                  <a:off x="2143909" y="1481825"/>
                  <a:ext cx="1942888" cy="1241470"/>
                </a:xfrm>
                <a:prstGeom prst="roundRect">
                  <a:avLst/>
                </a:prstGeom>
                <a:grpFill/>
                <a:ln w="12700" cap="flat" cmpd="sng" algn="ctr">
                  <a:solidFill>
                    <a:srgbClr val="70AD47"/>
                  </a:solidFill>
                  <a:prstDash val="solid"/>
                  <a:miter lim="800000"/>
                </a:ln>
                <a:effectLst/>
              </p:spPr>
              <p:txBody>
                <a:bodyPr rot="0" spcFirstLastPara="0" vert="horz" wrap="square" lIns="91440" tIns="45720" rIns="91440" bIns="45720" numCol="1" spcCol="0" rtlCol="0" fromWordArt="0" anchor="ctr" anchorCtr="0" forceAA="0" compatLnSpc="1">
                  <a:noAutofit/>
                </a:bodyPr>
                <a:lstStyle/>
                <a:p>
                  <a:pPr algn="ctr">
                    <a:lnSpc>
                      <a:spcPct val="107000"/>
                    </a:lnSpc>
                    <a:spcAft>
                      <a:spcPts val="800"/>
                    </a:spcAft>
                  </a:pPr>
                  <a:endParaRPr lang="en-US"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800"/>
                    </a:spcAft>
                  </a:pPr>
                  <a:r>
                    <a:rPr lang="en-US" dirty="0" smtClean="0">
                      <a:effectLst/>
                      <a:latin typeface="Times New Roman" panose="02020603050405020304" pitchFamily="18" charset="0"/>
                      <a:ea typeface="Calibri" panose="020F0502020204030204" pitchFamily="34" charset="0"/>
                      <a:cs typeface="Times New Roman" panose="02020603050405020304" pitchFamily="18" charset="0"/>
                    </a:rPr>
                    <a:t>Ý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nghĩa</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quan</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trọng</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việc</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tham</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gia</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phong</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trào</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làm</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theo</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lời</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Bác</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800"/>
                    </a:spcAft>
                  </a:pP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p:txBody>
            </p:sp>
            <p:cxnSp>
              <p:nvCxnSpPr>
                <p:cNvPr id="35" name="Straight Arrow Connector 34"/>
                <p:cNvCxnSpPr/>
                <p:nvPr/>
              </p:nvCxnSpPr>
              <p:spPr>
                <a:xfrm flipH="1">
                  <a:off x="998483" y="966952"/>
                  <a:ext cx="2036971" cy="510068"/>
                </a:xfrm>
                <a:prstGeom prst="straightConnector1">
                  <a:avLst/>
                </a:prstGeom>
                <a:grpFill/>
                <a:ln w="6350" cap="flat" cmpd="sng" algn="ctr">
                  <a:solidFill>
                    <a:sysClr val="windowText" lastClr="000000"/>
                  </a:solidFill>
                  <a:prstDash val="solid"/>
                  <a:miter lim="800000"/>
                  <a:tailEnd type="triangle"/>
                </a:ln>
                <a:effectLst/>
              </p:spPr>
            </p:cxnSp>
            <p:cxnSp>
              <p:nvCxnSpPr>
                <p:cNvPr id="36" name="Straight Arrow Connector 35"/>
                <p:cNvCxnSpPr/>
                <p:nvPr/>
              </p:nvCxnSpPr>
              <p:spPr>
                <a:xfrm flipH="1">
                  <a:off x="3016469" y="966952"/>
                  <a:ext cx="18327" cy="584271"/>
                </a:xfrm>
                <a:prstGeom prst="straightConnector1">
                  <a:avLst/>
                </a:prstGeom>
                <a:grpFill/>
                <a:ln w="6350" cap="flat" cmpd="sng" algn="ctr">
                  <a:solidFill>
                    <a:sysClr val="windowText" lastClr="000000"/>
                  </a:solidFill>
                  <a:prstDash val="solid"/>
                  <a:miter lim="800000"/>
                  <a:tailEnd type="triangle"/>
                </a:ln>
                <a:effectLst/>
              </p:spPr>
            </p:cxnSp>
            <p:cxnSp>
              <p:nvCxnSpPr>
                <p:cNvPr id="37" name="Straight Arrow Connector 36"/>
                <p:cNvCxnSpPr/>
                <p:nvPr/>
              </p:nvCxnSpPr>
              <p:spPr>
                <a:xfrm>
                  <a:off x="3048000" y="966952"/>
                  <a:ext cx="2154444" cy="431331"/>
                </a:xfrm>
                <a:prstGeom prst="straightConnector1">
                  <a:avLst/>
                </a:prstGeom>
                <a:grpFill/>
                <a:ln w="6350" cap="flat" cmpd="sng" algn="ctr">
                  <a:solidFill>
                    <a:sysClr val="windowText" lastClr="000000"/>
                  </a:solidFill>
                  <a:prstDash val="solid"/>
                  <a:miter lim="800000"/>
                  <a:tailEnd type="triangle"/>
                </a:ln>
                <a:effectLst/>
              </p:spPr>
            </p:cxnSp>
            <p:sp>
              <p:nvSpPr>
                <p:cNvPr id="38" name="Rectangle: Rounded Corners 2"/>
                <p:cNvSpPr/>
                <p:nvPr/>
              </p:nvSpPr>
              <p:spPr>
                <a:xfrm>
                  <a:off x="-51645" y="1508146"/>
                  <a:ext cx="1995790" cy="1177843"/>
                </a:xfrm>
                <a:prstGeom prst="roundRect">
                  <a:avLst/>
                </a:prstGeom>
                <a:grpFill/>
                <a:ln w="12700" cap="flat" cmpd="sng" algn="ctr">
                  <a:solidFill>
                    <a:srgbClr val="70AD47"/>
                  </a:solidFill>
                  <a:prstDash val="solid"/>
                  <a:miter lim="800000"/>
                </a:ln>
                <a:effectLst/>
              </p:spPr>
              <p:txBody>
                <a:bodyPr rot="0" spcFirstLastPara="0" vert="horz" wrap="square" lIns="91440" tIns="45720" rIns="91440" bIns="45720" numCol="1" spcCol="0" rtlCol="0" fromWordArt="0" anchor="ctr" anchorCtr="0" forceAA="0" compatLnSpc="1">
                  <a:noAutofit/>
                </a:bodyPr>
                <a:lstStyle/>
                <a:p>
                  <a:pPr algn="ctr">
                    <a:lnSpc>
                      <a:spcPct val="107000"/>
                    </a:lnSpc>
                    <a:spcAft>
                      <a:spcPts val="800"/>
                    </a:spcAft>
                  </a:pPr>
                  <a:r>
                    <a:rPr lang="en-US" dirty="0" err="1" smtClean="0">
                      <a:effectLst/>
                      <a:latin typeface="Times New Roman" panose="02020603050405020304" pitchFamily="18" charset="0"/>
                      <a:ea typeface="Calibri" panose="020F0502020204030204" pitchFamily="34" charset="0"/>
                      <a:cs typeface="Times New Roman" panose="02020603050405020304" pitchFamily="18" charset="0"/>
                    </a:rPr>
                    <a:t>Lí</a:t>
                  </a:r>
                  <a:r>
                    <a:rPr lang="en-US" dirty="0" smtClean="0">
                      <a:effectLst/>
                      <a:latin typeface="Times New Roman" panose="02020603050405020304" pitchFamily="18" charset="0"/>
                      <a:ea typeface="Calibri" panose="020F0502020204030204" pitchFamily="34" charset="0"/>
                      <a:cs typeface="Times New Roman" panose="02020603050405020304" pitchFamily="18" charset="0"/>
                    </a:rPr>
                    <a:t> do </a:t>
                  </a:r>
                  <a:r>
                    <a:rPr lang="en-US" dirty="0" err="1" smtClean="0">
                      <a:effectLst/>
                      <a:latin typeface="Times New Roman" panose="02020603050405020304" pitchFamily="18" charset="0"/>
                      <a:ea typeface="Calibri" panose="020F0502020204030204" pitchFamily="34" charset="0"/>
                      <a:cs typeface="Times New Roman" panose="02020603050405020304" pitchFamily="18" charset="0"/>
                    </a:rPr>
                    <a:t>thanh</a:t>
                  </a:r>
                  <a:r>
                    <a:rPr lang="en-US"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niên</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phải</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tham</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gia</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phong</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trào</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làm</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theo</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lời</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Bác</a:t>
                  </a:r>
                  <a:endParaRPr lang="en-US" dirty="0">
                    <a:effectLst/>
                    <a:latin typeface="Times New Roman" panose="02020603050405020304" pitchFamily="18" charset="0"/>
                    <a:ea typeface="Calibri" panose="020F0502020204030204" pitchFamily="34" charset="0"/>
                    <a:cs typeface="Times New Roman" panose="02020603050405020304" pitchFamily="18" charset="0"/>
                  </a:endParaRPr>
                </a:p>
              </p:txBody>
            </p:sp>
          </p:grpSp>
        </p:grpSp>
        <p:grpSp>
          <p:nvGrpSpPr>
            <p:cNvPr id="39" name="Group 38"/>
            <p:cNvGrpSpPr/>
            <p:nvPr/>
          </p:nvGrpSpPr>
          <p:grpSpPr>
            <a:xfrm>
              <a:off x="5368380" y="3372972"/>
              <a:ext cx="4938396" cy="1142364"/>
              <a:chOff x="-85633" y="-418895"/>
              <a:chExt cx="5748220" cy="1366697"/>
            </a:xfrm>
            <a:grpFill/>
          </p:grpSpPr>
          <p:cxnSp>
            <p:nvCxnSpPr>
              <p:cNvPr id="40" name="Straight Arrow Connector 39"/>
              <p:cNvCxnSpPr/>
              <p:nvPr/>
            </p:nvCxnSpPr>
            <p:spPr>
              <a:xfrm>
                <a:off x="2823837" y="-377071"/>
                <a:ext cx="1566042" cy="568627"/>
              </a:xfrm>
              <a:prstGeom prst="straightConnector1">
                <a:avLst/>
              </a:prstGeom>
              <a:grpFill/>
              <a:ln w="6350" cap="flat" cmpd="sng" algn="ctr">
                <a:solidFill>
                  <a:sysClr val="windowText" lastClr="000000"/>
                </a:solidFill>
                <a:prstDash val="solid"/>
                <a:miter lim="800000"/>
                <a:tailEnd type="triangle"/>
              </a:ln>
              <a:effectLst/>
            </p:spPr>
          </p:cxnSp>
          <p:cxnSp>
            <p:nvCxnSpPr>
              <p:cNvPr id="41" name="Straight Arrow Connector 40"/>
              <p:cNvCxnSpPr/>
              <p:nvPr/>
            </p:nvCxnSpPr>
            <p:spPr>
              <a:xfrm flipH="1">
                <a:off x="1205243" y="-389722"/>
                <a:ext cx="1596832" cy="514667"/>
              </a:xfrm>
              <a:prstGeom prst="straightConnector1">
                <a:avLst/>
              </a:prstGeom>
              <a:grpFill/>
              <a:ln w="6350" cap="flat" cmpd="sng" algn="ctr">
                <a:solidFill>
                  <a:sysClr val="windowText" lastClr="000000"/>
                </a:solidFill>
                <a:prstDash val="solid"/>
                <a:miter lim="800000"/>
                <a:tailEnd type="triangle"/>
              </a:ln>
              <a:effectLst/>
            </p:spPr>
          </p:cxnSp>
          <p:cxnSp>
            <p:nvCxnSpPr>
              <p:cNvPr id="42" name="Straight Arrow Connector 41"/>
              <p:cNvCxnSpPr/>
              <p:nvPr/>
            </p:nvCxnSpPr>
            <p:spPr>
              <a:xfrm>
                <a:off x="2801771" y="-418895"/>
                <a:ext cx="65405" cy="568325"/>
              </a:xfrm>
              <a:prstGeom prst="straightConnector1">
                <a:avLst/>
              </a:prstGeom>
              <a:grpFill/>
              <a:ln w="6350" cap="flat" cmpd="sng" algn="ctr">
                <a:solidFill>
                  <a:sysClr val="windowText" lastClr="000000"/>
                </a:solidFill>
                <a:prstDash val="solid"/>
                <a:miter lim="800000"/>
                <a:tailEnd type="triangle"/>
              </a:ln>
              <a:effectLst/>
            </p:spPr>
          </p:cxnSp>
          <p:sp>
            <p:nvSpPr>
              <p:cNvPr id="43" name="Rectangle: Rounded Corners 2"/>
              <p:cNvSpPr/>
              <p:nvPr/>
            </p:nvSpPr>
            <p:spPr>
              <a:xfrm>
                <a:off x="3792512" y="238924"/>
                <a:ext cx="1870075" cy="693420"/>
              </a:xfrm>
              <a:prstGeom prst="roundRect">
                <a:avLst/>
              </a:prstGeom>
              <a:grpFill/>
              <a:ln w="12700" cap="flat" cmpd="sng" algn="ctr">
                <a:solidFill>
                  <a:srgbClr val="70AD47"/>
                </a:solidFill>
                <a:prstDash val="solid"/>
                <a:miter lim="800000"/>
              </a:ln>
              <a:effectLst/>
            </p:spPr>
            <p:txBody>
              <a:bodyPr rot="0" spcFirstLastPara="0" vert="horz" wrap="square" lIns="91440" tIns="45720" rIns="91440" bIns="45720" numCol="1" spcCol="0" rtlCol="0" fromWordArt="0" anchor="ctr" anchorCtr="0" forceAA="0" compatLnSpc="1">
                <a:noAutofit/>
              </a:bodyPr>
              <a:lstStyle/>
              <a:p>
                <a:pPr algn="ctr">
                  <a:lnSpc>
                    <a:spcPct val="107000"/>
                  </a:lnSpc>
                  <a:spcAft>
                    <a:spcPts val="80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Ý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nghĩa</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thứ</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ba</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4" name="Rectangle: Rounded Corners 2"/>
              <p:cNvSpPr/>
              <p:nvPr/>
            </p:nvSpPr>
            <p:spPr>
              <a:xfrm>
                <a:off x="2173920" y="149442"/>
                <a:ext cx="1455420" cy="740410"/>
              </a:xfrm>
              <a:prstGeom prst="roundRect">
                <a:avLst/>
              </a:prstGeom>
              <a:grpFill/>
              <a:ln w="12700" cap="flat" cmpd="sng" algn="ctr">
                <a:solidFill>
                  <a:srgbClr val="70AD47"/>
                </a:solidFill>
                <a:prstDash val="solid"/>
                <a:miter lim="800000"/>
              </a:ln>
              <a:effectLst/>
            </p:spPr>
            <p:txBody>
              <a:bodyPr rot="0" spcFirstLastPara="0" vert="horz" wrap="square" lIns="91440" tIns="45720" rIns="91440" bIns="45720" numCol="1" spcCol="0" rtlCol="0" fromWordArt="0" anchor="ctr" anchorCtr="0" forceAA="0" compatLnSpc="1">
                <a:noAutofit/>
              </a:bodyPr>
              <a:lstStyle/>
              <a:p>
                <a:pPr algn="ctr">
                  <a:lnSpc>
                    <a:spcPct val="107000"/>
                  </a:lnSpc>
                  <a:spcAft>
                    <a:spcPts val="80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Ý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nghĩa</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thứ</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hai</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5" name="Rectangle: Rounded Corners 2"/>
              <p:cNvSpPr/>
              <p:nvPr/>
            </p:nvSpPr>
            <p:spPr>
              <a:xfrm>
                <a:off x="-85633" y="207392"/>
                <a:ext cx="1964690" cy="740410"/>
              </a:xfrm>
              <a:prstGeom prst="roundRect">
                <a:avLst/>
              </a:prstGeom>
              <a:grpFill/>
              <a:ln w="12700" cap="flat" cmpd="sng" algn="ctr">
                <a:solidFill>
                  <a:srgbClr val="70AD47"/>
                </a:solidFill>
                <a:prstDash val="solid"/>
                <a:miter lim="800000"/>
              </a:ln>
              <a:effectLst/>
            </p:spPr>
            <p:txBody>
              <a:bodyPr rot="0" spcFirstLastPara="0" vert="horz" wrap="square" lIns="91440" tIns="45720" rIns="91440" bIns="45720" numCol="1" spcCol="0" rtlCol="0" fromWordArt="0" anchor="ctr" anchorCtr="0" forceAA="0" compatLnSpc="1">
                <a:noAutofit/>
              </a:bodyPr>
              <a:lstStyle/>
              <a:p>
                <a:pPr algn="ctr">
                  <a:lnSpc>
                    <a:spcPct val="107000"/>
                  </a:lnSpc>
                  <a:spcAft>
                    <a:spcPts val="800"/>
                  </a:spcAft>
                </a:pPr>
                <a:r>
                  <a:rPr lang="en-US" dirty="0">
                    <a:effectLst/>
                    <a:latin typeface="Times New Roman" panose="02020603050405020304" pitchFamily="18" charset="0"/>
                    <a:ea typeface="Calibri" panose="020F0502020204030204" pitchFamily="34" charset="0"/>
                    <a:cs typeface="Times New Roman" panose="02020603050405020304" pitchFamily="18" charset="0"/>
                  </a:rPr>
                  <a:t>Ý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nghĩa</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thứ</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nhất</a:t>
                </a:r>
                <a:endParaRPr lang="en-US" dirty="0">
                  <a:effectLst/>
                  <a:latin typeface="Times New Roman" panose="02020603050405020304" pitchFamily="18" charset="0"/>
                  <a:ea typeface="Calibri" panose="020F0502020204030204" pitchFamily="34" charset="0"/>
                  <a:cs typeface="Times New Roman" panose="02020603050405020304" pitchFamily="18" charset="0"/>
                </a:endParaRPr>
              </a:p>
            </p:txBody>
          </p:sp>
        </p:grpSp>
      </p:gr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13194" y="-99095"/>
            <a:ext cx="4257897" cy="483017"/>
          </a:xfrm>
          <a:prstGeom prst="rect">
            <a:avLst/>
          </a:prstGeom>
          <a:ln>
            <a:noFill/>
          </a:ln>
          <a:effectLst>
            <a:outerShdw blurRad="190500" dist="228600" dir="2700000" algn="ctr">
              <a:srgbClr val="000000">
                <a:alpha val="30000"/>
              </a:srgbClr>
            </a:outerShdw>
          </a:effectLst>
          <a:scene3d>
            <a:camera prst="perspectiveRelaxedModerately"/>
            <a:lightRig rig="glow" dir="t">
              <a:rot lat="0" lon="0" rev="4800000"/>
            </a:lightRig>
          </a:scene3d>
          <a:sp3d prstMaterial="matte">
            <a:bevelT w="127000" h="63500"/>
          </a:sp3d>
        </p:spPr>
        <p:txBody>
          <a:bodyPr wrap="none">
            <a:spAutoFit/>
          </a:bodyPr>
          <a:lstStyle/>
          <a:p>
            <a:pPr marL="342900" lvl="0" indent="-342900" algn="just">
              <a:lnSpc>
                <a:spcPct val="115000"/>
              </a:lnSpc>
              <a:spcAft>
                <a:spcPts val="0"/>
              </a:spcAft>
              <a:buFont typeface="Symbol" panose="05050102010706020507" pitchFamily="18" charset="2"/>
              <a:buChar char=""/>
            </a:pPr>
            <a:r>
              <a:rPr lang="en-US" sz="2400" dirty="0" err="1">
                <a:ln w="0"/>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cs typeface="Times New Roman" panose="02020603050405020304" pitchFamily="18" charset="0"/>
              </a:rPr>
              <a:t>Dự</a:t>
            </a:r>
            <a:r>
              <a:rPr lang="en-US" sz="2400" dirty="0">
                <a:ln w="0"/>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n w="0"/>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cs typeface="Times New Roman" panose="02020603050405020304" pitchFamily="18" charset="0"/>
              </a:rPr>
              <a:t>kiến</a:t>
            </a:r>
            <a:r>
              <a:rPr lang="en-US" sz="2400" dirty="0">
                <a:ln w="0"/>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n w="0"/>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cs typeface="Times New Roman" panose="02020603050405020304" pitchFamily="18" charset="0"/>
              </a:rPr>
              <a:t>dàn</a:t>
            </a:r>
            <a:r>
              <a:rPr lang="en-US" sz="2400" dirty="0">
                <a:ln w="0"/>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cs typeface="Times New Roman" panose="02020603050405020304" pitchFamily="18" charset="0"/>
              </a:rPr>
              <a:t> ý chi </a:t>
            </a:r>
            <a:r>
              <a:rPr lang="en-US" sz="2400" dirty="0" err="1">
                <a:ln w="0"/>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cs typeface="Times New Roman" panose="02020603050405020304" pitchFamily="18" charset="0"/>
              </a:rPr>
              <a:t>tiết</a:t>
            </a:r>
            <a:r>
              <a:rPr lang="en-US" sz="2400" dirty="0">
                <a:ln w="0"/>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n w="0"/>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ln w="0"/>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cs typeface="Times New Roman" panose="02020603050405020304" pitchFamily="18" charset="0"/>
              </a:rPr>
              <a:t> HS:</a:t>
            </a:r>
            <a:endParaRPr lang="en-US" sz="2400" dirty="0">
              <a:ln w="0"/>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 name="Freeform 3"/>
          <p:cNvSpPr/>
          <p:nvPr/>
        </p:nvSpPr>
        <p:spPr>
          <a:xfrm>
            <a:off x="9095013" y="284828"/>
            <a:ext cx="2912841" cy="4793358"/>
          </a:xfrm>
          <a:custGeom>
            <a:avLst/>
            <a:gdLst/>
            <a:ahLst/>
            <a:cxnLst/>
            <a:rect l="l" t="t" r="r" b="b"/>
            <a:pathLst>
              <a:path w="10203157" h="6708575">
                <a:moveTo>
                  <a:pt x="0" y="0"/>
                </a:moveTo>
                <a:lnTo>
                  <a:pt x="10203156" y="0"/>
                </a:lnTo>
                <a:lnTo>
                  <a:pt x="10203156" y="6708575"/>
                </a:lnTo>
                <a:lnTo>
                  <a:pt x="0" y="6708575"/>
                </a:lnTo>
                <a:lnTo>
                  <a:pt x="0" y="0"/>
                </a:lnTo>
                <a:close/>
              </a:path>
            </a:pathLst>
          </a:custGeom>
          <a:blipFill>
            <a:blip r:embed="rId1">
              <a:alphaModFix amt="40000"/>
              <a:extLst>
                <a:ext uri="{96DAC541-7B7A-43D3-8B79-37D633B846F1}">
                  <asvg:svgBlip xmlns:asvg="http://schemas.microsoft.com/office/drawing/2016/SVG/main" r:embed="rId2"/>
                </a:ext>
              </a:extLst>
            </a:blip>
            <a:stretch>
              <a:fillRect/>
            </a:stretch>
          </a:blipFill>
        </p:spPr>
      </p:sp>
      <p:pic>
        <p:nvPicPr>
          <p:cNvPr id="5" name="Picture 4"/>
          <p:cNvPicPr>
            <a:picLocks noChangeAspect="1"/>
          </p:cNvPicPr>
          <p:nvPr/>
        </p:nvPicPr>
        <p:blipFill>
          <a:blip r:embed="rId3"/>
          <a:stretch>
            <a:fillRect/>
          </a:stretch>
        </p:blipFill>
        <p:spPr>
          <a:xfrm>
            <a:off x="7547675" y="-473529"/>
            <a:ext cx="4460179" cy="3445329"/>
          </a:xfrm>
          <a:prstGeom prst="rect">
            <a:avLst/>
          </a:prstGeom>
          <a:effectLst>
            <a:softEdge rad="635000"/>
          </a:effectLst>
        </p:spPr>
      </p:pic>
      <p:sp>
        <p:nvSpPr>
          <p:cNvPr id="6" name="Rectangle 5"/>
          <p:cNvSpPr/>
          <p:nvPr/>
        </p:nvSpPr>
        <p:spPr>
          <a:xfrm>
            <a:off x="26947" y="284828"/>
            <a:ext cx="12191999" cy="6961970"/>
          </a:xfrm>
          <a:prstGeom prst="rect">
            <a:avLst/>
          </a:prstGeom>
          <a:ln>
            <a:solidFill>
              <a:srgbClr val="7030A0"/>
            </a:solidFill>
          </a:ln>
          <a:effectLst>
            <a:glow rad="228600">
              <a:schemeClr val="accent4">
                <a:satMod val="175000"/>
                <a:alpha val="40000"/>
              </a:schemeClr>
            </a:glow>
          </a:effectLst>
        </p:spPr>
        <p:txBody>
          <a:bodyPr wrap="square">
            <a:spAutoFit/>
          </a:bodyPr>
          <a:lstStyle/>
          <a:p>
            <a:pPr indent="457200" algn="just">
              <a:lnSpc>
                <a:spcPct val="150000"/>
              </a:lnSpc>
              <a:spcAft>
                <a:spcPts val="0"/>
              </a:spcAft>
            </a:pP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Lí</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do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tham</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dự</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lễ</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phát</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động</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em</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là</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gì</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Hưởng</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ứng</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phong</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trào</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phát</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động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000" dirty="0">
                <a:latin typeface="Times New Roman" panose="02020603050405020304" pitchFamily="18" charset="0"/>
                <a:ea typeface="Calibri" panose="020F0502020204030204" pitchFamily="34" charset="0"/>
                <a:cs typeface="Times New Roman" panose="02020603050405020304" pitchFamily="18" charset="0"/>
              </a:rPr>
              <a:t> Ban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Chấp</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hành</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Đoàn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thanh</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niên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cộng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sản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Hồ</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Chí</a:t>
            </a:r>
            <a:r>
              <a:rPr lang="en-US" sz="2000" dirty="0">
                <a:latin typeface="Times New Roman" panose="02020603050405020304" pitchFamily="18" charset="0"/>
                <a:ea typeface="Calibri" panose="020F0502020204030204" pitchFamily="34" charset="0"/>
                <a:cs typeface="Times New Roman" panose="02020603050405020304" pitchFamily="18" charset="0"/>
              </a:rPr>
              <a:t> Minh.</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indent="457200" algn="just">
              <a:lnSpc>
                <a:spcPct val="150000"/>
              </a:lnSpc>
              <a:spcAft>
                <a:spcPts val="0"/>
              </a:spcAft>
            </a:pP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Vì</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sao</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phải</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tham</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gia</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buổi</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lễ</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phát</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động</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làm</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theo</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lời</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Bác</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Việc</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thanh</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niên</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tham</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gia</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phong</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trào</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làm</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theo</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lời</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Bác</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thể</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hiện</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tấm</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lòng</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yêu</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nước</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thanh</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niên</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Việt</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nam</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indent="457200" algn="just">
              <a:lnSpc>
                <a:spcPct val="150000"/>
              </a:lnSpc>
              <a:spcAft>
                <a:spcPts val="0"/>
              </a:spcAft>
            </a:pP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Việc</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làm</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đó</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có</a:t>
            </a:r>
            <a:r>
              <a:rPr lang="en-US" sz="2000" dirty="0">
                <a:latin typeface="Times New Roman" panose="02020603050405020304" pitchFamily="18" charset="0"/>
                <a:ea typeface="Calibri" panose="020F0502020204030204" pitchFamily="34" charset="0"/>
                <a:cs typeface="Times New Roman" panose="02020603050405020304" pitchFamily="18" charset="0"/>
              </a:rPr>
              <a:t> ý </a:t>
            </a:r>
            <a:r>
              <a:rPr lang="en-US" sz="2000" dirty="0" err="1">
                <a:latin typeface="Times New Roman" panose="02020603050405020304" pitchFamily="18" charset="0"/>
                <a:ea typeface="Calibri" panose="020F0502020204030204" pitchFamily="34" charset="0"/>
                <a:cs typeface="Times New Roman" panose="02020603050405020304" pitchFamily="18" charset="0"/>
              </a:rPr>
              <a:t>nghĩa</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gì</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Nêu</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ít</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nhất</a:t>
            </a:r>
            <a:r>
              <a:rPr lang="en-US" sz="2000" dirty="0">
                <a:latin typeface="Times New Roman" panose="02020603050405020304" pitchFamily="18" charset="0"/>
                <a:ea typeface="Calibri" panose="020F0502020204030204" pitchFamily="34" charset="0"/>
                <a:cs typeface="Times New Roman" panose="02020603050405020304" pitchFamily="18" charset="0"/>
              </a:rPr>
              <a:t> 2 </a:t>
            </a:r>
            <a:r>
              <a:rPr lang="en-US" sz="2000" dirty="0" err="1">
                <a:latin typeface="Times New Roman" panose="02020603050405020304" pitchFamily="18" charset="0"/>
                <a:ea typeface="Calibri" panose="020F0502020204030204" pitchFamily="34" charset="0"/>
                <a:cs typeface="Times New Roman" panose="02020603050405020304" pitchFamily="18" charset="0"/>
              </a:rPr>
              <a:t>luận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điểm</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khẳng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định</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tầm</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quan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trọng</a:t>
            </a:r>
            <a:r>
              <a:rPr lang="en-US" sz="2000" dirty="0">
                <a:latin typeface="Times New Roman" panose="02020603050405020304" pitchFamily="18" charset="0"/>
                <a:ea typeface="Calibri" panose="020F0502020204030204" pitchFamily="34" charset="0"/>
                <a:cs typeface="Times New Roman" panose="02020603050405020304" pitchFamily="18" charset="0"/>
              </a:rPr>
              <a:t> ý </a:t>
            </a:r>
            <a:r>
              <a:rPr lang="en-US" sz="2000" dirty="0" err="1">
                <a:latin typeface="Times New Roman" panose="02020603050405020304" pitchFamily="18" charset="0"/>
                <a:ea typeface="Calibri" panose="020F0502020204030204" pitchFamily="34" charset="0"/>
                <a:cs typeface="Times New Roman" panose="02020603050405020304" pitchFamily="18" charset="0"/>
              </a:rPr>
              <a:t>nghĩa</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tác</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dụng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phong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trào</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thanh</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niên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học</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tập</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làm</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theo</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lời</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Bác</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dạy</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Thứ</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nhất</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Tấm</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gương</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yêu</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nước</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Chủ</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tịch</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Hồ</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Chí</a:t>
            </a:r>
            <a:r>
              <a:rPr lang="en-US" sz="2000" dirty="0">
                <a:latin typeface="Times New Roman" panose="02020603050405020304" pitchFamily="18" charset="0"/>
                <a:ea typeface="Calibri" panose="020F0502020204030204" pitchFamily="34" charset="0"/>
                <a:cs typeface="Times New Roman" panose="02020603050405020304" pitchFamily="18" charset="0"/>
              </a:rPr>
              <a:t> Minh </a:t>
            </a:r>
            <a:r>
              <a:rPr lang="en-US" sz="2000" dirty="0" err="1">
                <a:latin typeface="Times New Roman" panose="02020603050405020304" pitchFamily="18" charset="0"/>
                <a:ea typeface="Calibri" panose="020F0502020204030204" pitchFamily="34" charset="0"/>
                <a:cs typeface="Times New Roman" panose="02020603050405020304" pitchFamily="18" charset="0"/>
              </a:rPr>
              <a:t>biểu</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hiện</a:t>
            </a:r>
            <a:r>
              <a:rPr lang="en-US" sz="2000" dirty="0">
                <a:latin typeface="Times New Roman" panose="02020603050405020304" pitchFamily="18" charset="0"/>
                <a:ea typeface="Calibri" panose="020F0502020204030204" pitchFamily="34" charset="0"/>
                <a:cs typeface="Times New Roman" panose="02020603050405020304" pitchFamily="18" charset="0"/>
              </a:rPr>
              <a:t> qua: </a:t>
            </a:r>
            <a:r>
              <a:rPr lang="en-US" sz="2000" dirty="0" err="1">
                <a:latin typeface="Times New Roman" panose="02020603050405020304" pitchFamily="18" charset="0"/>
                <a:ea typeface="Calibri" panose="020F0502020204030204" pitchFamily="34" charset="0"/>
                <a:cs typeface="Times New Roman" panose="02020603050405020304" pitchFamily="18" charset="0"/>
              </a:rPr>
              <a:t>học</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tập</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lao</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động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sáng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tạo</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cống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hiến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cho</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dân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tộc</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và</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nhân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loại</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Thứ</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hai</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Việc</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làm</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theo</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lời</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Bác</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giúp</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thanh</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niên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rèn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luyện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nhân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cách</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phẩm</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hạnh</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đạo</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đức</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để</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trưởng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thành</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một</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công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dân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tốt</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Thứ</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hai</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Việc</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làm</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theo</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lời</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Bác</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giúp</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thanh</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niên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dễ</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dàng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tìm</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được</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việc</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làm</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và</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hội</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nhập</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quốc</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tế</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giai</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đoạn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hiện</a:t>
            </a:r>
            <a:r>
              <a:rPr lang="en-US" sz="2000" dirty="0">
                <a:latin typeface="Times New Roman" panose="02020603050405020304" pitchFamily="18" charset="0"/>
                <a:ea typeface="Calibri" panose="020F0502020204030204" pitchFamily="34" charset="0"/>
                <a:cs typeface="Times New Roman" panose="02020603050405020304" pitchFamily="18" charset="0"/>
              </a:rPr>
              <a:t> nay. HS </a:t>
            </a:r>
            <a:r>
              <a:rPr lang="en-US" sz="2000" dirty="0" err="1">
                <a:latin typeface="Times New Roman" panose="02020603050405020304" pitchFamily="18" charset="0"/>
                <a:ea typeface="Calibri" panose="020F0502020204030204" pitchFamily="34" charset="0"/>
                <a:cs typeface="Times New Roman" panose="02020603050405020304" pitchFamily="18" charset="0"/>
              </a:rPr>
              <a:t>nêu</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những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dẫn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chứng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tiêu</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biểu</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thuyết</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phục</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để</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làm</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sáng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tỏ</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từng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luận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điểm</a:t>
            </a:r>
            <a:r>
              <a:rPr lang="en-US" sz="2000" dirty="0">
                <a:latin typeface="Times New Roman" panose="02020603050405020304" pitchFamily="18" charset="0"/>
                <a:ea typeface="Calibri" panose="020F0502020204030204" pitchFamily="34" charset="0"/>
                <a:cs typeface="Times New Roman" panose="02020603050405020304" pitchFamily="18" charset="0"/>
              </a:rPr>
              <a:t>.</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indent="457200" algn="just">
              <a:lnSpc>
                <a:spcPct val="150000"/>
              </a:lnSpc>
              <a:spcAft>
                <a:spcPts val="0"/>
              </a:spcAft>
            </a:pP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Thanh</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niên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cần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làm</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gì</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và</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làm</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bằng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cách</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nào</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để</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có</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thể</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trở</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thành</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tấm</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gương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thanh</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niên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tiêu</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biểu</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làm</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theo</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lời</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Bác</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Thứ</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nhất</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Thanh</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niên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cần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ra</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sức</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học</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tập</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Thứ</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hai</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Thanh</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niên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cần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ra</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sức</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tu</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dưỡng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rèn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luyện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đạo</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đức</a:t>
            </a:r>
            <a:r>
              <a:rPr lang="en-US" sz="2000" dirty="0">
                <a:latin typeface="Times New Roman" panose="02020603050405020304" pitchFamily="18" charset="0"/>
                <a:ea typeface="Calibri" panose="020F0502020204030204" pitchFamily="34" charset="0"/>
                <a:cs typeface="Times New Roman" panose="02020603050405020304" pitchFamily="18" charset="0"/>
              </a:rPr>
              <a:t>.</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indent="457200" algn="just">
              <a:lnSpc>
                <a:spcPct val="150000"/>
              </a:lnSpc>
              <a:spcAft>
                <a:spcPts val="0"/>
              </a:spcAft>
            </a:pP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Kêu</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gọi</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thanh</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niên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tích</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cực</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tham</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gia</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phong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trào</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học</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tập</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và</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làm</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theo</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lời</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Bác</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năm</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học</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tiếp</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theo</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Để</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trở</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thành</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thành</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công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thanh</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niên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cần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tích</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cực</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hướng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ứng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phong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trào</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và</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lan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tỏa</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việc</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làm</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hành</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động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thanh</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niên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làm</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theo</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lời</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Bác</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cho</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thế</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hệ</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thanh</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niên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thế</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hệ</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sau</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để</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đưa</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đất</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nước</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ngày</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càng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phát</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triển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và</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hội</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nhập</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Freeform 9"/>
          <p:cNvSpPr/>
          <p:nvPr/>
        </p:nvSpPr>
        <p:spPr>
          <a:xfrm rot="9566133">
            <a:off x="8174028" y="4554155"/>
            <a:ext cx="3870631" cy="1694522"/>
          </a:xfrm>
          <a:custGeom>
            <a:avLst/>
            <a:gdLst/>
            <a:ahLst/>
            <a:cxnLst/>
            <a:rect l="l" t="t" r="r" b="b"/>
            <a:pathLst>
              <a:path w="14280840" h="3909380">
                <a:moveTo>
                  <a:pt x="0" y="0"/>
                </a:moveTo>
                <a:lnTo>
                  <a:pt x="14280840" y="0"/>
                </a:lnTo>
                <a:lnTo>
                  <a:pt x="14280840" y="3909380"/>
                </a:lnTo>
                <a:lnTo>
                  <a:pt x="0" y="390938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p:nvPr/>
        </p:nvSpPr>
        <p:spPr>
          <a:xfrm>
            <a:off x="7547675" y="284827"/>
            <a:ext cx="4460179" cy="5651023"/>
          </a:xfrm>
          <a:custGeom>
            <a:avLst/>
            <a:gdLst/>
            <a:ahLst/>
            <a:cxnLst/>
            <a:rect l="l" t="t" r="r" b="b"/>
            <a:pathLst>
              <a:path w="10203157" h="6708575">
                <a:moveTo>
                  <a:pt x="0" y="0"/>
                </a:moveTo>
                <a:lnTo>
                  <a:pt x="10203156" y="0"/>
                </a:lnTo>
                <a:lnTo>
                  <a:pt x="10203156" y="6708575"/>
                </a:lnTo>
                <a:lnTo>
                  <a:pt x="0" y="6708575"/>
                </a:lnTo>
                <a:lnTo>
                  <a:pt x="0" y="0"/>
                </a:lnTo>
                <a:close/>
              </a:path>
            </a:pathLst>
          </a:custGeom>
          <a:blipFill>
            <a:blip r:embed="rId1">
              <a:alphaModFix amt="40000"/>
              <a:extLst>
                <a:ext uri="{96DAC541-7B7A-43D3-8B79-37D633B846F1}">
                  <asvg:svgBlip xmlns:asvg="http://schemas.microsoft.com/office/drawing/2016/SVG/main" r:embed="rId2"/>
                </a:ext>
              </a:extLst>
            </a:blip>
            <a:stretch>
              <a:fillRect/>
            </a:stretch>
          </a:blipFill>
        </p:spPr>
      </p:sp>
      <p:sp>
        <p:nvSpPr>
          <p:cNvPr id="8" name="Freeform 9"/>
          <p:cNvSpPr/>
          <p:nvPr/>
        </p:nvSpPr>
        <p:spPr>
          <a:xfrm rot="9566133">
            <a:off x="8174028" y="4554155"/>
            <a:ext cx="3870631" cy="1694522"/>
          </a:xfrm>
          <a:custGeom>
            <a:avLst/>
            <a:gdLst/>
            <a:ahLst/>
            <a:cxnLst/>
            <a:rect l="l" t="t" r="r" b="b"/>
            <a:pathLst>
              <a:path w="14280840" h="3909380">
                <a:moveTo>
                  <a:pt x="0" y="0"/>
                </a:moveTo>
                <a:lnTo>
                  <a:pt x="14280840" y="0"/>
                </a:lnTo>
                <a:lnTo>
                  <a:pt x="14280840" y="3909380"/>
                </a:lnTo>
                <a:lnTo>
                  <a:pt x="0" y="39093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 name="Rectangle 1"/>
          <p:cNvSpPr/>
          <p:nvPr/>
        </p:nvSpPr>
        <p:spPr>
          <a:xfrm>
            <a:off x="417940" y="157552"/>
            <a:ext cx="11391767" cy="6638356"/>
          </a:xfrm>
          <a:prstGeom prst="rect">
            <a:avLst/>
          </a:prstGeom>
          <a:ln>
            <a:solidFill>
              <a:schemeClr val="accent6">
                <a:lumMod val="50000"/>
              </a:schemeClr>
            </a:solidFill>
          </a:ln>
          <a:effectLst>
            <a:glow rad="228600">
              <a:schemeClr val="accent6">
                <a:satMod val="175000"/>
                <a:alpha val="40000"/>
              </a:schemeClr>
            </a:glow>
          </a:effectLst>
        </p:spPr>
        <p:txBody>
          <a:bodyPr wrap="square">
            <a:spAutoFit/>
          </a:bodyPr>
          <a:lstStyle/>
          <a:p>
            <a:pPr algn="just">
              <a:lnSpc>
                <a:spcPct val="115000"/>
              </a:lnSpc>
              <a:spcAft>
                <a:spcPts val="600"/>
              </a:spcAft>
            </a:pPr>
            <a:r>
              <a:rPr lang="en-US" sz="2400" b="1" dirty="0" err="1">
                <a:latin typeface="Times New Roman" panose="02020603050405020304" pitchFamily="18" charset="0"/>
                <a:ea typeface="Calibri" panose="020F0502020204030204" pitchFamily="34" charset="0"/>
                <a:cs typeface="Times New Roman" panose="02020603050405020304" pitchFamily="18" charset="0"/>
              </a:rPr>
              <a:t>Nội</a:t>
            </a:r>
            <a:r>
              <a:rPr lang="en-US" sz="2400" b="1" dirty="0">
                <a:latin typeface="Times New Roman" panose="02020603050405020304" pitchFamily="18" charset="0"/>
                <a:ea typeface="Calibri" panose="020F0502020204030204" pitchFamily="34" charset="0"/>
                <a:cs typeface="Times New Roman" panose="02020603050405020304" pitchFamily="18" charset="0"/>
              </a:rPr>
              <a:t> dung 3: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Chỉnh</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sửa</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hoàn</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thiện</a:t>
            </a:r>
            <a:r>
              <a:rPr lang="en-US" sz="2400" b="1" dirty="0">
                <a:latin typeface="Times New Roman" panose="02020603050405020304" pitchFamily="18" charset="0"/>
                <a:ea typeface="Calibri" panose="020F0502020204030204" pitchFamily="34" charset="0"/>
                <a:cs typeface="Times New Roman" panose="02020603050405020304" pitchFamily="18" charset="0"/>
              </a:rPr>
              <a:t>.</a:t>
            </a:r>
            <a:endParaRPr lang="en-US" sz="2400" b="1"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600"/>
              </a:spcAft>
            </a:pPr>
            <a:r>
              <a:rPr lang="vi-VN" b="1" dirty="0">
                <a:latin typeface="Times New Roman" panose="02020603050405020304" pitchFamily="18" charset="0"/>
                <a:ea typeface="Calibri" panose="020F0502020204030204" pitchFamily="34" charset="0"/>
                <a:cs typeface="Times New Roman" panose="02020603050405020304" pitchFamily="18" charset="0"/>
              </a:rPr>
              <a:t>3.1. Hoạt động xem lại và chỉnh sửa </a:t>
            </a:r>
            <a:endParaRPr lang="en-US"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600"/>
              </a:spcAft>
            </a:pPr>
            <a:r>
              <a:rPr lang="vi-VN" b="1" dirty="0">
                <a:latin typeface="Times New Roman" panose="02020603050405020304" pitchFamily="18" charset="0"/>
                <a:ea typeface="Calibri" panose="020F0502020204030204" pitchFamily="34" charset="0"/>
                <a:cs typeface="Times New Roman" panose="02020603050405020304" pitchFamily="18" charset="0"/>
              </a:rPr>
              <a:t>	a. Mục tiêu: </a:t>
            </a:r>
            <a:r>
              <a:rPr lang="vi-VN" dirty="0">
                <a:latin typeface="Times New Roman" panose="02020603050405020304" pitchFamily="18" charset="0"/>
                <a:ea typeface="Calibri" panose="020F0502020204030204" pitchFamily="34" charset="0"/>
                <a:cs typeface="Times New Roman" panose="02020603050405020304" pitchFamily="18" charset="0"/>
              </a:rPr>
              <a:t>Biết cách xem lại và chỉnh sửa bài viết của bản thân và của các bạn khác trong lớp</a:t>
            </a:r>
            <a:r>
              <a:rPr lang="vi-VN" dirty="0" smtClean="0">
                <a:latin typeface="Times New Roman" panose="02020603050405020304" pitchFamily="18" charset="0"/>
                <a:ea typeface="Calibri" panose="020F0502020204030204" pitchFamily="34" charset="0"/>
                <a:cs typeface="Times New Roman" panose="02020603050405020304" pitchFamily="18" charset="0"/>
              </a:rPr>
              <a:t>.</a:t>
            </a:r>
            <a:endParaRPr lang="en-US" dirty="0" smtClean="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600"/>
              </a:spcAft>
            </a:pPr>
            <a:endParaRPr lang="en-US" dirty="0">
              <a:latin typeface="Times New Roman" panose="02020603050405020304" pitchFamily="18" charset="0"/>
              <a:ea typeface="Calibri" panose="020F0502020204030204" pitchFamily="34" charset="0"/>
              <a:cs typeface="Times New Roman" panose="02020603050405020304" pitchFamily="18" charset="0"/>
            </a:endParaRPr>
          </a:p>
          <a:p>
            <a:r>
              <a:rPr lang="en-US" sz="2000" b="1" dirty="0">
                <a:latin typeface="Times New Roman" panose="02020603050405020304" pitchFamily="18" charset="0"/>
                <a:cs typeface="Times New Roman" panose="02020603050405020304" pitchFamily="18" charset="0"/>
              </a:rPr>
              <a:t>b. </a:t>
            </a:r>
            <a:r>
              <a:rPr lang="en-US" sz="2000" b="1" dirty="0" err="1">
                <a:latin typeface="Times New Roman" panose="02020603050405020304" pitchFamily="18" charset="0"/>
                <a:cs typeface="Times New Roman" panose="02020603050405020304" pitchFamily="18" charset="0"/>
              </a:rPr>
              <a:t>Nội</a:t>
            </a:r>
            <a:r>
              <a:rPr lang="en-US" sz="2000" b="1" dirty="0">
                <a:latin typeface="Times New Roman" panose="02020603050405020304" pitchFamily="18" charset="0"/>
                <a:cs typeface="Times New Roman" panose="02020603050405020304" pitchFamily="18" charset="0"/>
              </a:rPr>
              <a:t> dung: </a:t>
            </a:r>
            <a:endParaRPr lang="en-US" sz="2000" dirty="0">
              <a:latin typeface="Times New Roman" panose="02020603050405020304" pitchFamily="18" charset="0"/>
              <a:cs typeface="Times New Roman" panose="02020603050405020304" pitchFamily="18" charset="0"/>
            </a:endParaRPr>
          </a:p>
          <a:p>
            <a:r>
              <a:rPr lang="vi-VN" sz="2000" b="1" i="1" dirty="0">
                <a:latin typeface="Times New Roman" panose="02020603050405020304" pitchFamily="18" charset="0"/>
                <a:cs typeface="Times New Roman" panose="02020603050405020304" pitchFamily="18" charset="0"/>
              </a:rPr>
              <a:t>	</a:t>
            </a:r>
            <a:r>
              <a:rPr lang="en-US" sz="2000" b="1" dirty="0">
                <a:latin typeface="Times New Roman" panose="02020603050405020304" pitchFamily="18" charset="0"/>
                <a:cs typeface="Times New Roman" panose="02020603050405020304" pitchFamily="18" charset="0"/>
              </a:rPr>
              <a:t>c</a:t>
            </a:r>
            <a:r>
              <a:rPr lang="vi-VN" sz="2000" b="1" dirty="0">
                <a:latin typeface="Times New Roman" panose="02020603050405020304" pitchFamily="18" charset="0"/>
                <a:cs typeface="Times New Roman" panose="02020603050405020304" pitchFamily="18" charset="0"/>
              </a:rPr>
              <a:t>. Sản phẩm: </a:t>
            </a:r>
            <a:r>
              <a:rPr lang="en-US" sz="2000" dirty="0">
                <a:latin typeface="Times New Roman" panose="02020603050405020304" pitchFamily="18" charset="0"/>
                <a:cs typeface="Times New Roman" panose="02020603050405020304" pitchFamily="18" charset="0"/>
              </a:rPr>
              <a:t>P</a:t>
            </a:r>
            <a:r>
              <a:rPr lang="vi-VN" sz="2000" dirty="0">
                <a:latin typeface="Times New Roman" panose="02020603050405020304" pitchFamily="18" charset="0"/>
                <a:cs typeface="Times New Roman" panose="02020603050405020304" pitchFamily="18" charset="0"/>
              </a:rPr>
              <a:t>hần nhận xét, đánh giá bài viết của HS.</a:t>
            </a:r>
            <a:endParaRPr lang="en-US" sz="2000" dirty="0">
              <a:latin typeface="Times New Roman" panose="02020603050405020304" pitchFamily="18" charset="0"/>
              <a:cs typeface="Times New Roman" panose="02020603050405020304" pitchFamily="18" charset="0"/>
            </a:endParaRPr>
          </a:p>
          <a:p>
            <a:r>
              <a:rPr lang="vi-VN" sz="2000" b="1" dirty="0">
                <a:latin typeface="Times New Roman" panose="02020603050405020304" pitchFamily="18" charset="0"/>
                <a:cs typeface="Times New Roman" panose="02020603050405020304" pitchFamily="18" charset="0"/>
              </a:rPr>
              <a:t>	c. Tổ chức thực hiện:</a:t>
            </a:r>
            <a:r>
              <a:rPr lang="vi-VN" sz="2000" dirty="0">
                <a:latin typeface="Times New Roman" panose="02020603050405020304" pitchFamily="18" charset="0"/>
                <a:cs typeface="Times New Roman" panose="02020603050405020304" pitchFamily="18" charset="0"/>
              </a:rPr>
              <a:t> </a:t>
            </a:r>
            <a:endParaRPr lang="en-US" sz="2000" dirty="0">
              <a:latin typeface="Times New Roman" panose="02020603050405020304" pitchFamily="18" charset="0"/>
              <a:cs typeface="Times New Roman" panose="02020603050405020304" pitchFamily="18" charset="0"/>
            </a:endParaRPr>
          </a:p>
          <a:p>
            <a:r>
              <a:rPr lang="vi-VN" sz="2000" b="1" i="1" dirty="0">
                <a:latin typeface="Times New Roman" panose="02020603050405020304" pitchFamily="18" charset="0"/>
                <a:cs typeface="Times New Roman" panose="02020603050405020304" pitchFamily="18" charset="0"/>
              </a:rPr>
              <a:t>	</a:t>
            </a:r>
            <a:r>
              <a:rPr lang="en-US" sz="2000" b="1" dirty="0">
                <a:latin typeface="Times New Roman" panose="02020603050405020304" pitchFamily="18" charset="0"/>
                <a:cs typeface="Times New Roman" panose="02020603050405020304" pitchFamily="18" charset="0"/>
              </a:rPr>
              <a:t>B1. </a:t>
            </a:r>
            <a:r>
              <a:rPr lang="vi-VN" sz="2000" b="1" dirty="0">
                <a:latin typeface="Times New Roman" panose="02020603050405020304" pitchFamily="18" charset="0"/>
                <a:cs typeface="Times New Roman" panose="02020603050405020304" pitchFamily="18" charset="0"/>
              </a:rPr>
              <a:t>Giao nhiệm vụ HT:</a:t>
            </a:r>
            <a:r>
              <a:rPr lang="vi-VN" sz="2000" dirty="0">
                <a:latin typeface="Times New Roman" panose="02020603050405020304" pitchFamily="18" charset="0"/>
                <a:cs typeface="Times New Roman" panose="02020603050405020304" pitchFamily="18" charset="0"/>
              </a:rPr>
              <a:t> Thực hiện theo nhóm đôi, trao đổi bài viết cho bạn cùng nhóm để đọc và góp ý cho nhau (dựa vào bảng kiểm).</a:t>
            </a:r>
            <a:endParaRPr lang="en-US" sz="2000" dirty="0">
              <a:latin typeface="Times New Roman" panose="02020603050405020304" pitchFamily="18" charset="0"/>
              <a:cs typeface="Times New Roman" panose="02020603050405020304" pitchFamily="18" charset="0"/>
            </a:endParaRPr>
          </a:p>
          <a:p>
            <a:r>
              <a:rPr lang="vi-VN" sz="2000" i="1" dirty="0">
                <a:latin typeface="Times New Roman" panose="02020603050405020304" pitchFamily="18" charset="0"/>
                <a:cs typeface="Times New Roman" panose="02020603050405020304" pitchFamily="18" charset="0"/>
              </a:rPr>
              <a:t>	</a:t>
            </a:r>
            <a:r>
              <a:rPr lang="en-US" sz="2000" b="1" dirty="0">
                <a:latin typeface="Times New Roman" panose="02020603050405020304" pitchFamily="18" charset="0"/>
                <a:cs typeface="Times New Roman" panose="02020603050405020304" pitchFamily="18" charset="0"/>
              </a:rPr>
              <a:t>B2.</a:t>
            </a:r>
            <a:r>
              <a:rPr lang="en-US" sz="2000" i="1" dirty="0">
                <a:latin typeface="Times New Roman" panose="02020603050405020304" pitchFamily="18" charset="0"/>
                <a:cs typeface="Times New Roman" panose="02020603050405020304" pitchFamily="18" charset="0"/>
              </a:rPr>
              <a:t> </a:t>
            </a:r>
            <a:r>
              <a:rPr lang="vi-VN" sz="2000" b="1" dirty="0">
                <a:latin typeface="Times New Roman" panose="02020603050405020304" pitchFamily="18" charset="0"/>
                <a:cs typeface="Times New Roman" panose="02020603050405020304" pitchFamily="18" charset="0"/>
              </a:rPr>
              <a:t>Thực hiện nhiệm vụ HT:</a:t>
            </a:r>
            <a:r>
              <a:rPr lang="vi-VN" sz="2000" dirty="0">
                <a:latin typeface="Times New Roman" panose="02020603050405020304" pitchFamily="18" charset="0"/>
                <a:cs typeface="Times New Roman" panose="02020603050405020304" pitchFamily="18" charset="0"/>
              </a:rPr>
              <a:t> HS đọc bài của bạn và nhận xét dựa vào bảng kiểm. Với các tiêu chí chưa đạt, HS ghi chú lí giải, phân tích nguyên nhân.</a:t>
            </a:r>
            <a:endParaRPr lang="en-US" sz="2000" dirty="0">
              <a:latin typeface="Times New Roman" panose="02020603050405020304" pitchFamily="18" charset="0"/>
              <a:cs typeface="Times New Roman" panose="02020603050405020304" pitchFamily="18" charset="0"/>
            </a:endParaRPr>
          </a:p>
          <a:p>
            <a:r>
              <a:rPr lang="vi-VN" sz="2000" i="1" dirty="0">
                <a:latin typeface="Times New Roman" panose="02020603050405020304" pitchFamily="18" charset="0"/>
                <a:cs typeface="Times New Roman" panose="02020603050405020304" pitchFamily="18" charset="0"/>
              </a:rPr>
              <a:t>	 </a:t>
            </a:r>
            <a:r>
              <a:rPr lang="en-US" sz="2000" b="1" dirty="0">
                <a:latin typeface="Times New Roman" panose="02020603050405020304" pitchFamily="18" charset="0"/>
                <a:cs typeface="Times New Roman" panose="02020603050405020304" pitchFamily="18" charset="0"/>
              </a:rPr>
              <a:t>B3. </a:t>
            </a:r>
            <a:r>
              <a:rPr lang="vi-VN" sz="2000" b="1" dirty="0">
                <a:latin typeface="Times New Roman" panose="02020603050405020304" pitchFamily="18" charset="0"/>
                <a:cs typeface="Times New Roman" panose="02020603050405020304" pitchFamily="18" charset="0"/>
              </a:rPr>
              <a:t>Báo cáo, thảo luận:</a:t>
            </a:r>
            <a:endParaRPr lang="en-US" sz="2000" dirty="0">
              <a:latin typeface="Times New Roman" panose="02020603050405020304" pitchFamily="18" charset="0"/>
              <a:cs typeface="Times New Roman" panose="02020603050405020304" pitchFamily="18" charset="0"/>
            </a:endParaRPr>
          </a:p>
          <a:p>
            <a:r>
              <a:rPr lang="vi-VN" sz="2000" i="1" dirty="0">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Đại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diện</a:t>
            </a:r>
            <a:r>
              <a:rPr lang="en-US" sz="2000" dirty="0">
                <a:latin typeface="Times New Roman" panose="02020603050405020304" pitchFamily="18" charset="0"/>
                <a:cs typeface="Times New Roman" panose="02020603050405020304" pitchFamily="18" charset="0"/>
              </a:rPr>
              <a:t> 2 – 3 </a:t>
            </a:r>
            <a:r>
              <a:rPr lang="en-US" sz="2000" dirty="0" err="1">
                <a:latin typeface="Times New Roman" panose="02020603050405020304" pitchFamily="18" charset="0"/>
                <a:cs typeface="Times New Roman" panose="02020603050405020304" pitchFamily="18" charset="0"/>
              </a:rPr>
              <a:t>nhóm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đôi</a:t>
            </a:r>
            <a:r>
              <a:rPr lang="en-US" sz="2000" dirty="0">
                <a:latin typeface="Times New Roman" panose="02020603050405020304" pitchFamily="18" charset="0"/>
                <a:cs typeface="Times New Roman" panose="02020603050405020304" pitchFamily="18" charset="0"/>
              </a:rPr>
              <a:t> HS </a:t>
            </a:r>
            <a:r>
              <a:rPr lang="en-US" sz="2000" dirty="0" err="1">
                <a:latin typeface="Times New Roman" panose="02020603050405020304" pitchFamily="18" charset="0"/>
                <a:cs typeface="Times New Roman" panose="02020603050405020304" pitchFamily="18" charset="0"/>
              </a:rPr>
              <a:t>trình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bày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kết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quả</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đánh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giá</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lẫn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nhau</a:t>
            </a:r>
            <a:r>
              <a:rPr lang="en-US" sz="2000" dirty="0">
                <a:latin typeface="Times New Roman" panose="02020603050405020304" pitchFamily="18" charset="0"/>
                <a:cs typeface="Times New Roman" panose="02020603050405020304" pitchFamily="18" charset="0"/>
              </a:rPr>
              <a:t>. HS </a:t>
            </a:r>
            <a:r>
              <a:rPr lang="en-US" sz="2000" dirty="0" err="1">
                <a:latin typeface="Times New Roman" panose="02020603050405020304" pitchFamily="18" charset="0"/>
                <a:cs typeface="Times New Roman" panose="02020603050405020304" pitchFamily="18" charset="0"/>
              </a:rPr>
              <a:t>dựa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vào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bảng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kiểm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kĩ</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năng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viết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bài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phát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biểu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trong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lễ</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phát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động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một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phong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trào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một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hoạt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động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xã</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hội</a:t>
            </a:r>
            <a:r>
              <a:rPr lang="en-US" sz="2000" dirty="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	– 1 – 2 HS </a:t>
            </a:r>
            <a:r>
              <a:rPr lang="en-US" sz="2000" dirty="0" err="1">
                <a:latin typeface="Times New Roman" panose="02020603050405020304" pitchFamily="18" charset="0"/>
                <a:cs typeface="Times New Roman" panose="02020603050405020304" pitchFamily="18" charset="0"/>
              </a:rPr>
              <a:t>đọc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bài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viết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trước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lớp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các</a:t>
            </a:r>
            <a:r>
              <a:rPr lang="en-US" sz="2000" dirty="0">
                <a:latin typeface="Times New Roman" panose="02020603050405020304" pitchFamily="18" charset="0"/>
                <a:cs typeface="Times New Roman" panose="02020603050405020304" pitchFamily="18" charset="0"/>
              </a:rPr>
              <a:t> HS </a:t>
            </a:r>
            <a:r>
              <a:rPr lang="en-US" sz="2000" dirty="0" err="1">
                <a:latin typeface="Times New Roman" panose="02020603050405020304" pitchFamily="18" charset="0"/>
                <a:cs typeface="Times New Roman" panose="02020603050405020304" pitchFamily="18" charset="0"/>
              </a:rPr>
              <a:t>khác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nhận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xét</a:t>
            </a:r>
            <a:r>
              <a:rPr lang="en-US" sz="2000" dirty="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a:p>
            <a:r>
              <a:rPr lang="vi-VN" sz="2000" i="1" dirty="0">
                <a:latin typeface="Times New Roman" panose="02020603050405020304" pitchFamily="18" charset="0"/>
                <a:cs typeface="Times New Roman" panose="02020603050405020304" pitchFamily="18" charset="0"/>
              </a:rPr>
              <a:t>	</a:t>
            </a:r>
            <a:r>
              <a:rPr lang="en-US" sz="2000" b="1" dirty="0">
                <a:latin typeface="Times New Roman" panose="02020603050405020304" pitchFamily="18" charset="0"/>
                <a:cs typeface="Times New Roman" panose="02020603050405020304" pitchFamily="18" charset="0"/>
              </a:rPr>
              <a:t>B4.</a:t>
            </a:r>
            <a:r>
              <a:rPr lang="en-US" sz="2000" i="1" dirty="0">
                <a:latin typeface="Times New Roman" panose="02020603050405020304" pitchFamily="18" charset="0"/>
                <a:cs typeface="Times New Roman" panose="02020603050405020304" pitchFamily="18" charset="0"/>
              </a:rPr>
              <a:t> </a:t>
            </a:r>
            <a:r>
              <a:rPr lang="vi-VN" sz="2000" b="1" dirty="0">
                <a:latin typeface="Times New Roman" panose="02020603050405020304" pitchFamily="18" charset="0"/>
                <a:cs typeface="Times New Roman" panose="02020603050405020304" pitchFamily="18" charset="0"/>
              </a:rPr>
              <a:t>Kết luận, nhận định:</a:t>
            </a:r>
            <a:endParaRPr lang="en-US" sz="2000" dirty="0">
              <a:latin typeface="Times New Roman" panose="02020603050405020304" pitchFamily="18" charset="0"/>
              <a:cs typeface="Times New Roman" panose="02020603050405020304" pitchFamily="18" charset="0"/>
            </a:endParaRPr>
          </a:p>
          <a:p>
            <a:r>
              <a:rPr lang="vi-VN" sz="2000" dirty="0">
                <a:latin typeface="Times New Roman" panose="02020603050405020304" pitchFamily="18" charset="0"/>
                <a:cs typeface="Times New Roman" panose="02020603050405020304" pitchFamily="18" charset="0"/>
              </a:rPr>
              <a:t>	–  GV tổng hợp những điểm cần lưu ý (ưu điểm, nhược điểm) về các bài viết của HS (dựa trên bảng kiểm).</a:t>
            </a:r>
            <a:endParaRPr lang="en-US" sz="2000" dirty="0">
              <a:latin typeface="Times New Roman" panose="02020603050405020304" pitchFamily="18" charset="0"/>
              <a:cs typeface="Times New Roman" panose="02020603050405020304" pitchFamily="18" charset="0"/>
            </a:endParaRPr>
          </a:p>
          <a:p>
            <a:r>
              <a:rPr lang="vi-VN" sz="2000" dirty="0">
                <a:latin typeface="Times New Roman" panose="02020603050405020304" pitchFamily="18" charset="0"/>
                <a:cs typeface="Times New Roman" panose="02020603050405020304" pitchFamily="18" charset="0"/>
              </a:rPr>
              <a:t>	– GV đánh giá và nhận xét về khâu chuẩn bị bài ở nhà của HS, từ đó đưa ra những lưu ý về năng lực tự chủ, tự học khi chuẩn bị bài viết ở nhà</a:t>
            </a:r>
            <a:r>
              <a:rPr lang="vi-VN" sz="2000" dirty="0" smtClean="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1">
            <a:alphaModFix amt="16000"/>
          </a:blip>
          <a:srcRect l="-36839" t="22750" r="-33907" b="23133"/>
          <a:stretch>
            <a:fillRect/>
          </a:stretch>
        </p:blipFill>
        <p:spPr>
          <a:xfrm>
            <a:off x="0" y="0"/>
            <a:ext cx="12192000" cy="6858000"/>
          </a:xfrm>
          <a:prstGeom prst="rect">
            <a:avLst/>
          </a:prstGeom>
        </p:spPr>
      </p:pic>
      <p:sp>
        <p:nvSpPr>
          <p:cNvPr id="3" name="Freeform 3"/>
          <p:cNvSpPr/>
          <p:nvPr/>
        </p:nvSpPr>
        <p:spPr>
          <a:xfrm>
            <a:off x="1681552" y="2385617"/>
            <a:ext cx="6802105" cy="4472383"/>
          </a:xfrm>
          <a:custGeom>
            <a:avLst/>
            <a:gdLst/>
            <a:ahLst/>
            <a:cxnLst/>
            <a:rect l="l" t="t" r="r" b="b"/>
            <a:pathLst>
              <a:path w="10203157" h="6708575">
                <a:moveTo>
                  <a:pt x="0" y="0"/>
                </a:moveTo>
                <a:lnTo>
                  <a:pt x="10203156" y="0"/>
                </a:lnTo>
                <a:lnTo>
                  <a:pt x="10203156" y="6708575"/>
                </a:lnTo>
                <a:lnTo>
                  <a:pt x="0" y="6708575"/>
                </a:lnTo>
                <a:lnTo>
                  <a:pt x="0" y="0"/>
                </a:lnTo>
                <a:close/>
              </a:path>
            </a:pathLst>
          </a:custGeom>
          <a:blipFill>
            <a:blip r:embed="rId2">
              <a:alphaModFix amt="40000"/>
              <a:extLst>
                <a:ext uri="{96DAC541-7B7A-43D3-8B79-37D633B846F1}">
                  <asvg:svgBlip xmlns:asvg="http://schemas.microsoft.com/office/drawing/2016/SVG/main" r:embed="rId3"/>
                </a:ext>
              </a:extLst>
            </a:blip>
            <a:stretch>
              <a:fillRect/>
            </a:stretch>
          </a:blipFill>
        </p:spPr>
      </p:sp>
      <p:sp>
        <p:nvSpPr>
          <p:cNvPr id="6" name="TextBox 6"/>
          <p:cNvSpPr txBox="1"/>
          <p:nvPr/>
        </p:nvSpPr>
        <p:spPr>
          <a:xfrm>
            <a:off x="1116743" y="867085"/>
            <a:ext cx="7109218" cy="820738"/>
          </a:xfrm>
          <a:prstGeom prst="rect">
            <a:avLst/>
          </a:prstGeom>
        </p:spPr>
        <p:txBody>
          <a:bodyPr lIns="0" tIns="0" rIns="0" bIns="0" rtlCol="0" anchor="t">
            <a:spAutoFit/>
          </a:bodyPr>
          <a:lstStyle/>
          <a:p>
            <a:pPr algn="ctr">
              <a:lnSpc>
                <a:spcPts val="6430"/>
              </a:lnSpc>
            </a:pPr>
            <a:r>
              <a:rPr lang="en-US" sz="5400" b="1" dirty="0">
                <a:solidFill>
                  <a:srgbClr val="104914"/>
                </a:solidFill>
                <a:latin typeface="Tex Gyre Pagella Bold"/>
              </a:rPr>
              <a:t> GV </a:t>
            </a:r>
            <a:r>
              <a:rPr lang="en-US" sz="5400" b="1" dirty="0" err="1">
                <a:solidFill>
                  <a:srgbClr val="104914"/>
                </a:solidFill>
                <a:latin typeface="Tex Gyre Pagella Bold"/>
              </a:rPr>
              <a:t>định</a:t>
            </a:r>
            <a:r>
              <a:rPr lang="en-US" sz="5400" b="1" dirty="0">
                <a:solidFill>
                  <a:srgbClr val="104914"/>
                </a:solidFill>
                <a:latin typeface="Tex Gyre Pagella Bold"/>
              </a:rPr>
              <a:t> </a:t>
            </a:r>
            <a:r>
              <a:rPr lang="en-US" sz="5400" b="1" dirty="0" err="1">
                <a:solidFill>
                  <a:srgbClr val="104914"/>
                </a:solidFill>
                <a:latin typeface="Tex Gyre Pagella Bold"/>
              </a:rPr>
              <a:t>hướng</a:t>
            </a:r>
            <a:endParaRPr lang="en-US" sz="5400" b="1" dirty="0">
              <a:solidFill>
                <a:srgbClr val="104914"/>
              </a:solidFill>
              <a:latin typeface="Tex Gyre Pagella Bold"/>
            </a:endParaRPr>
          </a:p>
        </p:txBody>
      </p:sp>
      <p:sp>
        <p:nvSpPr>
          <p:cNvPr id="7" name="Freeform 7"/>
          <p:cNvSpPr/>
          <p:nvPr/>
        </p:nvSpPr>
        <p:spPr>
          <a:xfrm rot="1578904">
            <a:off x="4389361" y="928270"/>
            <a:ext cx="9603067" cy="1641251"/>
          </a:xfrm>
          <a:custGeom>
            <a:avLst/>
            <a:gdLst/>
            <a:ahLst/>
            <a:cxnLst/>
            <a:rect l="l" t="t" r="r" b="b"/>
            <a:pathLst>
              <a:path w="14404600" h="2461877">
                <a:moveTo>
                  <a:pt x="0" y="0"/>
                </a:moveTo>
                <a:lnTo>
                  <a:pt x="14404601" y="0"/>
                </a:lnTo>
                <a:lnTo>
                  <a:pt x="14404601" y="2461877"/>
                </a:lnTo>
                <a:lnTo>
                  <a:pt x="0" y="2461877"/>
                </a:lnTo>
                <a:lnTo>
                  <a:pt x="0" y="0"/>
                </a:lnTo>
                <a:close/>
              </a:path>
            </a:pathLst>
          </a:custGeom>
          <a:blipFill>
            <a:blip r:embed="rId4">
              <a:alphaModFix amt="47000"/>
              <a:extLst>
                <a:ext uri="{96DAC541-7B7A-43D3-8B79-37D633B846F1}">
                  <asvg:svgBlip xmlns:asvg="http://schemas.microsoft.com/office/drawing/2016/SVG/main" r:embed="rId5"/>
                </a:ext>
              </a:extLst>
            </a:blip>
            <a:stretch>
              <a:fillRect/>
            </a:stretch>
          </a:blipFill>
        </p:spPr>
      </p:sp>
      <p:sp>
        <p:nvSpPr>
          <p:cNvPr id="8" name="Freeform 8"/>
          <p:cNvSpPr/>
          <p:nvPr/>
        </p:nvSpPr>
        <p:spPr>
          <a:xfrm>
            <a:off x="8225961" y="0"/>
            <a:ext cx="4389319" cy="4109500"/>
          </a:xfrm>
          <a:custGeom>
            <a:avLst/>
            <a:gdLst/>
            <a:ahLst/>
            <a:cxnLst/>
            <a:rect l="l" t="t" r="r" b="b"/>
            <a:pathLst>
              <a:path w="6583979" h="6164250">
                <a:moveTo>
                  <a:pt x="0" y="0"/>
                </a:moveTo>
                <a:lnTo>
                  <a:pt x="6583979" y="0"/>
                </a:lnTo>
                <a:lnTo>
                  <a:pt x="6583979" y="6164250"/>
                </a:lnTo>
                <a:lnTo>
                  <a:pt x="0" y="616425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Freeform 9"/>
          <p:cNvSpPr/>
          <p:nvPr/>
        </p:nvSpPr>
        <p:spPr>
          <a:xfrm rot="-9225524">
            <a:off x="-2742580" y="3943623"/>
            <a:ext cx="9520560" cy="2606253"/>
          </a:xfrm>
          <a:custGeom>
            <a:avLst/>
            <a:gdLst/>
            <a:ahLst/>
            <a:cxnLst/>
            <a:rect l="l" t="t" r="r" b="b"/>
            <a:pathLst>
              <a:path w="14280840" h="3909380">
                <a:moveTo>
                  <a:pt x="0" y="0"/>
                </a:moveTo>
                <a:lnTo>
                  <a:pt x="14280840" y="0"/>
                </a:lnTo>
                <a:lnTo>
                  <a:pt x="14280840" y="3909380"/>
                </a:lnTo>
                <a:lnTo>
                  <a:pt x="0" y="390938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p:nvPr/>
        </p:nvSpPr>
        <p:spPr>
          <a:xfrm>
            <a:off x="7547675" y="284827"/>
            <a:ext cx="4460179" cy="5651023"/>
          </a:xfrm>
          <a:custGeom>
            <a:avLst/>
            <a:gdLst/>
            <a:ahLst/>
            <a:cxnLst/>
            <a:rect l="l" t="t" r="r" b="b"/>
            <a:pathLst>
              <a:path w="10203157" h="6708575">
                <a:moveTo>
                  <a:pt x="0" y="0"/>
                </a:moveTo>
                <a:lnTo>
                  <a:pt x="10203156" y="0"/>
                </a:lnTo>
                <a:lnTo>
                  <a:pt x="10203156" y="6708575"/>
                </a:lnTo>
                <a:lnTo>
                  <a:pt x="0" y="6708575"/>
                </a:lnTo>
                <a:lnTo>
                  <a:pt x="0" y="0"/>
                </a:lnTo>
                <a:close/>
              </a:path>
            </a:pathLst>
          </a:custGeom>
          <a:blipFill>
            <a:blip r:embed="rId1">
              <a:alphaModFix amt="40000"/>
              <a:extLst>
                <a:ext uri="{96DAC541-7B7A-43D3-8B79-37D633B846F1}">
                  <asvg:svgBlip xmlns:asvg="http://schemas.microsoft.com/office/drawing/2016/SVG/main" r:embed="rId2"/>
                </a:ext>
              </a:extLst>
            </a:blip>
            <a:stretch>
              <a:fillRect/>
            </a:stretch>
          </a:blipFill>
        </p:spPr>
      </p:sp>
      <p:sp>
        <p:nvSpPr>
          <p:cNvPr id="8" name="Freeform 9"/>
          <p:cNvSpPr/>
          <p:nvPr/>
        </p:nvSpPr>
        <p:spPr>
          <a:xfrm rot="9566133">
            <a:off x="8174028" y="4554155"/>
            <a:ext cx="3870631" cy="1694522"/>
          </a:xfrm>
          <a:custGeom>
            <a:avLst/>
            <a:gdLst/>
            <a:ahLst/>
            <a:cxnLst/>
            <a:rect l="l" t="t" r="r" b="b"/>
            <a:pathLst>
              <a:path w="14280840" h="3909380">
                <a:moveTo>
                  <a:pt x="0" y="0"/>
                </a:moveTo>
                <a:lnTo>
                  <a:pt x="14280840" y="0"/>
                </a:lnTo>
                <a:lnTo>
                  <a:pt x="14280840" y="3909380"/>
                </a:lnTo>
                <a:lnTo>
                  <a:pt x="0" y="39093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Rectangle 2"/>
          <p:cNvSpPr/>
          <p:nvPr/>
        </p:nvSpPr>
        <p:spPr>
          <a:xfrm>
            <a:off x="26934" y="554337"/>
            <a:ext cx="7520741" cy="5850832"/>
          </a:xfrm>
          <a:prstGeom prst="rect">
            <a:avLst/>
          </a:prstGeom>
          <a:solidFill>
            <a:schemeClr val="accent4">
              <a:lumMod val="60000"/>
              <a:lumOff val="40000"/>
            </a:schemeClr>
          </a:solidFill>
          <a:ln>
            <a:noFill/>
          </a:ln>
          <a:effectLst>
            <a:glow rad="228600">
              <a:schemeClr val="accent6">
                <a:satMod val="175000"/>
                <a:alpha val="40000"/>
              </a:schemeClr>
            </a:glow>
            <a:outerShdw blurRad="190500" dist="228600" dir="2700000" algn="ctr">
              <a:srgbClr val="000000">
                <a:alpha val="30000"/>
              </a:srgbClr>
            </a:outerShdw>
            <a:softEdge rad="635000"/>
          </a:effectLst>
          <a:scene3d>
            <a:camera prst="orthographicFront">
              <a:rot lat="0" lon="0" rev="0"/>
            </a:camera>
            <a:lightRig rig="glow" dir="t">
              <a:rot lat="0" lon="0" rev="4800000"/>
            </a:lightRig>
          </a:scene3d>
          <a:sp3d prstMaterial="matte">
            <a:bevelT w="127000" h="63500"/>
          </a:sp3d>
        </p:spPr>
        <p:txBody>
          <a:bodyPr wrap="square">
            <a:spAutoFit/>
          </a:bodyPr>
          <a:lstStyle/>
          <a:p>
            <a:pPr algn="just">
              <a:lnSpc>
                <a:spcPct val="107000"/>
              </a:lnSpc>
              <a:spcAft>
                <a:spcPts val="600"/>
              </a:spcAft>
            </a:pPr>
            <a:r>
              <a:rPr lang="vi-VN" sz="2000" b="1" dirty="0">
                <a:latin typeface="+mj-lt"/>
                <a:ea typeface="Calibri" panose="020F0502020204030204" pitchFamily="34" charset="0"/>
                <a:cs typeface="Times New Roman" panose="02020603050405020304" pitchFamily="18" charset="0"/>
              </a:rPr>
              <a:t>3.2. Hoạt động rút kinh nghiệm </a:t>
            </a:r>
            <a:endParaRPr lang="en-US" sz="2000" dirty="0">
              <a:latin typeface="+mj-lt"/>
              <a:ea typeface="Calibri" panose="020F0502020204030204" pitchFamily="34" charset="0"/>
              <a:cs typeface="Times New Roman" panose="02020603050405020304" pitchFamily="18" charset="0"/>
            </a:endParaRPr>
          </a:p>
          <a:p>
            <a:pPr algn="just">
              <a:lnSpc>
                <a:spcPct val="107000"/>
              </a:lnSpc>
              <a:spcAft>
                <a:spcPts val="600"/>
              </a:spcAft>
            </a:pPr>
            <a:r>
              <a:rPr lang="vi-VN" sz="2000" b="1" dirty="0">
                <a:latin typeface="+mj-lt"/>
                <a:ea typeface="Calibri" panose="020F0502020204030204" pitchFamily="34" charset="0"/>
                <a:cs typeface="Times New Roman" panose="02020603050405020304" pitchFamily="18" charset="0"/>
              </a:rPr>
              <a:t>	a. Mục tiêu: </a:t>
            </a:r>
            <a:r>
              <a:rPr lang="vi-VN" sz="2000" dirty="0">
                <a:latin typeface="+mj-lt"/>
                <a:ea typeface="Calibri" panose="020F0502020204030204" pitchFamily="34" charset="0"/>
                <a:cs typeface="Times New Roman" panose="02020603050405020304" pitchFamily="18" charset="0"/>
              </a:rPr>
              <a:t>Rút ra được kinh nghiệm khi viết bài phát biểu trong lễ phát động phong trào/ hoạt động xã hội</a:t>
            </a:r>
            <a:r>
              <a:rPr lang="vi-VN" sz="2000" dirty="0" smtClean="0">
                <a:latin typeface="+mj-lt"/>
                <a:ea typeface="Calibri" panose="020F0502020204030204" pitchFamily="34" charset="0"/>
                <a:cs typeface="Times New Roman" panose="02020603050405020304" pitchFamily="18" charset="0"/>
              </a:rPr>
              <a:t>.</a:t>
            </a:r>
            <a:endParaRPr lang="en-US" sz="2000" dirty="0" smtClean="0">
              <a:latin typeface="+mj-lt"/>
              <a:ea typeface="Calibri" panose="020F0502020204030204" pitchFamily="34" charset="0"/>
              <a:cs typeface="Times New Roman" panose="02020603050405020304" pitchFamily="18" charset="0"/>
            </a:endParaRPr>
          </a:p>
          <a:p>
            <a:r>
              <a:rPr lang="en-US" sz="2000" b="1" dirty="0">
                <a:latin typeface="+mj-lt"/>
              </a:rPr>
              <a:t>b. </a:t>
            </a:r>
            <a:r>
              <a:rPr lang="en-US" sz="2000" b="1" dirty="0" err="1">
                <a:latin typeface="+mj-lt"/>
              </a:rPr>
              <a:t>Nội</a:t>
            </a:r>
            <a:r>
              <a:rPr lang="en-US" sz="2000" b="1" dirty="0">
                <a:latin typeface="+mj-lt"/>
              </a:rPr>
              <a:t> dung: </a:t>
            </a:r>
            <a:r>
              <a:rPr lang="en-US" sz="2000" dirty="0">
                <a:latin typeface="+mj-lt"/>
              </a:rPr>
              <a:t>HS </a:t>
            </a:r>
            <a:r>
              <a:rPr lang="en-US" sz="2000" dirty="0" err="1">
                <a:latin typeface="+mj-lt"/>
              </a:rPr>
              <a:t>rút</a:t>
            </a:r>
            <a:r>
              <a:rPr lang="en-US" sz="2000" dirty="0">
                <a:latin typeface="+mj-lt"/>
              </a:rPr>
              <a:t> </a:t>
            </a:r>
            <a:r>
              <a:rPr lang="en-US" sz="2000" dirty="0" err="1">
                <a:latin typeface="+mj-lt"/>
              </a:rPr>
              <a:t>kinh</a:t>
            </a:r>
            <a:r>
              <a:rPr lang="en-US" sz="2000" dirty="0">
                <a:latin typeface="+mj-lt"/>
              </a:rPr>
              <a:t> </a:t>
            </a:r>
            <a:r>
              <a:rPr lang="en-US" sz="2000" dirty="0" err="1">
                <a:latin typeface="+mj-lt"/>
              </a:rPr>
              <a:t>nghiệm</a:t>
            </a:r>
            <a:r>
              <a:rPr lang="en-US" sz="2000" dirty="0">
                <a:latin typeface="+mj-lt"/>
              </a:rPr>
              <a:t> </a:t>
            </a:r>
            <a:r>
              <a:rPr lang="vi-VN" sz="2000" dirty="0">
                <a:latin typeface="+mj-lt"/>
              </a:rPr>
              <a:t>khi viết bài phát biểu trong lễ phát động phong trào/ hoạt động xã hội</a:t>
            </a:r>
            <a:r>
              <a:rPr lang="en-US" sz="2000" dirty="0">
                <a:latin typeface="+mj-lt"/>
              </a:rPr>
              <a:t>.</a:t>
            </a:r>
            <a:endParaRPr lang="en-US" sz="2000" dirty="0">
              <a:latin typeface="+mj-lt"/>
            </a:endParaRPr>
          </a:p>
          <a:p>
            <a:r>
              <a:rPr lang="en-US" sz="2000" b="1" i="1" dirty="0">
                <a:latin typeface="+mj-lt"/>
              </a:rPr>
              <a:t>	c</a:t>
            </a:r>
            <a:r>
              <a:rPr lang="vi-VN" sz="2000" b="1" i="1" dirty="0">
                <a:latin typeface="+mj-lt"/>
              </a:rPr>
              <a:t>. Sản phẩm:</a:t>
            </a:r>
            <a:r>
              <a:rPr lang="vi-VN" sz="2000" b="1" dirty="0">
                <a:latin typeface="+mj-lt"/>
              </a:rPr>
              <a:t> </a:t>
            </a:r>
            <a:r>
              <a:rPr lang="vi-VN" sz="2000" dirty="0">
                <a:latin typeface="+mj-lt"/>
              </a:rPr>
              <a:t>Những kinh nghiệm rút ra của HS khi viết bài phát biểu trong lễ phát động phong trào/ hoạt động xã hội</a:t>
            </a:r>
            <a:endParaRPr lang="en-US" sz="2000" dirty="0">
              <a:latin typeface="+mj-lt"/>
            </a:endParaRPr>
          </a:p>
          <a:p>
            <a:r>
              <a:rPr lang="en-US" sz="2000" b="1" dirty="0">
                <a:latin typeface="+mj-lt"/>
              </a:rPr>
              <a:t>	d</a:t>
            </a:r>
            <a:r>
              <a:rPr lang="vi-VN" sz="2000" b="1" dirty="0">
                <a:latin typeface="+mj-lt"/>
              </a:rPr>
              <a:t>. Tổ chức thực hiện:</a:t>
            </a:r>
            <a:r>
              <a:rPr lang="vi-VN" sz="2000" dirty="0">
                <a:latin typeface="+mj-lt"/>
              </a:rPr>
              <a:t> </a:t>
            </a:r>
            <a:endParaRPr lang="en-US" sz="2000" dirty="0">
              <a:latin typeface="+mj-lt"/>
            </a:endParaRPr>
          </a:p>
          <a:p>
            <a:r>
              <a:rPr lang="vi-VN" sz="2000" b="1" i="1" dirty="0">
                <a:latin typeface="+mj-lt"/>
              </a:rPr>
              <a:t>	</a:t>
            </a:r>
            <a:r>
              <a:rPr lang="en-US" sz="2000" b="1" dirty="0">
                <a:latin typeface="+mj-lt"/>
              </a:rPr>
              <a:t>B1.</a:t>
            </a:r>
            <a:r>
              <a:rPr lang="en-US" sz="2000" i="1" dirty="0">
                <a:latin typeface="+mj-lt"/>
              </a:rPr>
              <a:t> </a:t>
            </a:r>
            <a:r>
              <a:rPr lang="vi-VN" sz="2000" b="1" dirty="0">
                <a:latin typeface="+mj-lt"/>
              </a:rPr>
              <a:t>Giao nhiệm vụ HT:</a:t>
            </a:r>
            <a:r>
              <a:rPr lang="vi-VN" sz="2000" dirty="0">
                <a:latin typeface="+mj-lt"/>
              </a:rPr>
              <a:t> HS ghi lại những kinh nghiệm của bản thân sau khi viết mà VB nghị luận về một vấn đề xã hội.</a:t>
            </a:r>
            <a:endParaRPr lang="en-US" sz="2000" dirty="0">
              <a:latin typeface="+mj-lt"/>
            </a:endParaRPr>
          </a:p>
          <a:p>
            <a:r>
              <a:rPr lang="vi-VN" sz="2000" i="1" dirty="0">
                <a:latin typeface="+mj-lt"/>
              </a:rPr>
              <a:t>	</a:t>
            </a:r>
            <a:r>
              <a:rPr lang="en-US" sz="2000" b="1" dirty="0">
                <a:latin typeface="+mj-lt"/>
              </a:rPr>
              <a:t>B2.</a:t>
            </a:r>
            <a:r>
              <a:rPr lang="en-US" sz="2000" i="1" dirty="0">
                <a:latin typeface="+mj-lt"/>
              </a:rPr>
              <a:t> </a:t>
            </a:r>
            <a:r>
              <a:rPr lang="vi-VN" sz="2000" b="1" dirty="0">
                <a:latin typeface="+mj-lt"/>
              </a:rPr>
              <a:t>Thực hiện nhiệm vụ HT</a:t>
            </a:r>
            <a:r>
              <a:rPr lang="vi-VN" sz="2000" i="1" dirty="0">
                <a:latin typeface="+mj-lt"/>
              </a:rPr>
              <a:t>:</a:t>
            </a:r>
            <a:r>
              <a:rPr lang="vi-VN" sz="2000" dirty="0">
                <a:latin typeface="+mj-lt"/>
              </a:rPr>
              <a:t> HS ghi lại những kinh nghiệm của bản thân, chuẩn bị trình bày.</a:t>
            </a:r>
            <a:endParaRPr lang="en-US" sz="2000" dirty="0">
              <a:latin typeface="+mj-lt"/>
            </a:endParaRPr>
          </a:p>
          <a:p>
            <a:r>
              <a:rPr lang="vi-VN" sz="2000" i="1" dirty="0">
                <a:latin typeface="+mj-lt"/>
              </a:rPr>
              <a:t>	</a:t>
            </a:r>
            <a:r>
              <a:rPr lang="en-US" sz="2000" b="1" dirty="0">
                <a:latin typeface="+mj-lt"/>
              </a:rPr>
              <a:t>B3.</a:t>
            </a:r>
            <a:r>
              <a:rPr lang="vi-VN" sz="2000" b="1" dirty="0">
                <a:latin typeface="+mj-lt"/>
              </a:rPr>
              <a:t> Báo cáo, thảo luận: </a:t>
            </a:r>
            <a:r>
              <a:rPr lang="vi-VN" sz="2000" dirty="0">
                <a:latin typeface="+mj-lt"/>
              </a:rPr>
              <a:t>1 </a:t>
            </a:r>
            <a:r>
              <a:rPr lang="en-US" sz="2000" i="1" dirty="0">
                <a:latin typeface="+mj-lt"/>
              </a:rPr>
              <a:t>– </a:t>
            </a:r>
            <a:r>
              <a:rPr lang="vi-VN" sz="2000" dirty="0">
                <a:latin typeface="+mj-lt"/>
              </a:rPr>
              <a:t>2 HS chia sẻ những kinh nghiệm. Các HS khác bổ sung.</a:t>
            </a:r>
            <a:endParaRPr lang="en-US" sz="2000" dirty="0">
              <a:latin typeface="+mj-lt"/>
            </a:endParaRPr>
          </a:p>
          <a:p>
            <a:r>
              <a:rPr lang="vi-VN" sz="2000" i="1" dirty="0">
                <a:latin typeface="+mj-lt"/>
              </a:rPr>
              <a:t>	 </a:t>
            </a:r>
            <a:r>
              <a:rPr lang="en-US" sz="2000" b="1" dirty="0">
                <a:latin typeface="+mj-lt"/>
              </a:rPr>
              <a:t>B4. </a:t>
            </a:r>
            <a:r>
              <a:rPr lang="vi-VN" sz="2000" b="1" dirty="0">
                <a:latin typeface="+mj-lt"/>
              </a:rPr>
              <a:t>Kết luận, nhận định:</a:t>
            </a:r>
            <a:r>
              <a:rPr lang="vi-VN" sz="2000" dirty="0">
                <a:latin typeface="+mj-lt"/>
              </a:rPr>
              <a:t> GV tổng kết, nhận xét, đánh giá, kết luận về kinh nghiệm viết HS cần nắm.</a:t>
            </a:r>
            <a:endParaRPr lang="en-US" sz="2000" dirty="0">
              <a:latin typeface="+mj-lt"/>
            </a:endParaRPr>
          </a:p>
          <a:p>
            <a:r>
              <a:rPr lang="en-US" sz="2000" b="1" dirty="0">
                <a:latin typeface="+mj-lt"/>
              </a:rPr>
              <a:t>4. </a:t>
            </a:r>
            <a:r>
              <a:rPr lang="en-US" sz="2000" b="1" dirty="0" err="1">
                <a:latin typeface="+mj-lt"/>
              </a:rPr>
              <a:t>Củng</a:t>
            </a:r>
            <a:r>
              <a:rPr lang="en-US" sz="2000" b="1" dirty="0">
                <a:latin typeface="+mj-lt"/>
              </a:rPr>
              <a:t> </a:t>
            </a:r>
            <a:r>
              <a:rPr lang="en-US" sz="2000" b="1" dirty="0" err="1">
                <a:latin typeface="+mj-lt"/>
              </a:rPr>
              <a:t>cố</a:t>
            </a:r>
            <a:r>
              <a:rPr lang="en-US" sz="2000" b="1" dirty="0">
                <a:latin typeface="+mj-lt"/>
              </a:rPr>
              <a:t>:</a:t>
            </a:r>
            <a:endParaRPr lang="en-US" sz="2000" dirty="0">
              <a:latin typeface="+mj-lt"/>
            </a:endParaRPr>
          </a:p>
          <a:p>
            <a:r>
              <a:rPr lang="en-US" sz="2000" b="1" dirty="0">
                <a:latin typeface="+mj-lt"/>
              </a:rPr>
              <a:t>5. </a:t>
            </a:r>
            <a:r>
              <a:rPr lang="en-US" sz="2000" b="1" dirty="0" err="1">
                <a:latin typeface="+mj-lt"/>
              </a:rPr>
              <a:t>Dặn</a:t>
            </a:r>
            <a:r>
              <a:rPr lang="en-US" sz="2000" b="1" dirty="0">
                <a:latin typeface="+mj-lt"/>
              </a:rPr>
              <a:t> </a:t>
            </a:r>
            <a:r>
              <a:rPr lang="en-US" sz="2000" b="1" dirty="0" err="1">
                <a:latin typeface="+mj-lt"/>
              </a:rPr>
              <a:t>bài</a:t>
            </a:r>
            <a:r>
              <a:rPr lang="en-US" sz="2000" b="1" dirty="0">
                <a:latin typeface="+mj-lt"/>
              </a:rPr>
              <a:t> </a:t>
            </a:r>
            <a:r>
              <a:rPr lang="en-US" sz="2000" b="1" dirty="0" err="1">
                <a:latin typeface="+mj-lt"/>
              </a:rPr>
              <a:t>tập</a:t>
            </a:r>
            <a:r>
              <a:rPr lang="en-US" sz="2000" b="1" dirty="0">
                <a:latin typeface="+mj-lt"/>
              </a:rPr>
              <a:t> </a:t>
            </a:r>
            <a:r>
              <a:rPr lang="en-US" sz="2000" b="1" dirty="0" err="1">
                <a:latin typeface="+mj-lt"/>
              </a:rPr>
              <a:t>về</a:t>
            </a:r>
            <a:r>
              <a:rPr lang="en-US" sz="2000" b="1" dirty="0">
                <a:latin typeface="+mj-lt"/>
              </a:rPr>
              <a:t> </a:t>
            </a:r>
            <a:r>
              <a:rPr lang="en-US" sz="2000" b="1" dirty="0" err="1">
                <a:latin typeface="+mj-lt"/>
              </a:rPr>
              <a:t>nhà</a:t>
            </a:r>
            <a:r>
              <a:rPr lang="en-US" sz="2000" b="1" dirty="0" smtClean="0">
                <a:latin typeface="+mj-lt"/>
              </a:rPr>
              <a:t>:</a:t>
            </a:r>
            <a:endParaRPr lang="en-US" sz="2000" dirty="0">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1"/>
          <a:stretch>
            <a:fillRect/>
          </a:stretch>
        </p:blipFill>
        <p:spPr>
          <a:xfrm>
            <a:off x="8114311" y="2793553"/>
            <a:ext cx="4064000" cy="4064000"/>
          </a:xfrm>
          <a:prstGeom prst="rect">
            <a:avLst/>
          </a:prstGeom>
          <a:effectLst>
            <a:softEdge rad="693518"/>
          </a:effectLst>
        </p:spPr>
      </p:pic>
      <p:pic>
        <p:nvPicPr>
          <p:cNvPr id="1026" name="Picture 2" descr="7 Dòng thời gian ý tưởng | ảnh ấn tượng, nghệ thuật ảo ảnh, kỳ ả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562" y="266834"/>
            <a:ext cx="2997200" cy="2997200"/>
          </a:xfrm>
          <a:prstGeom prst="rect">
            <a:avLst/>
          </a:prstGeom>
          <a:noFill/>
          <a:effectLst>
            <a:softEdge rad="724398"/>
          </a:effectLst>
          <a:extLst>
            <a:ext uri="{909E8E84-426E-40DD-AFC4-6F175D3DCCD1}">
              <a14:hiddenFill xmlns:a14="http://schemas.microsoft.com/office/drawing/2010/main">
                <a:solidFill>
                  <a:srgbClr val="FFFFFF"/>
                </a:solidFill>
              </a14:hiddenFill>
            </a:ext>
          </a:extLst>
        </p:spPr>
      </p:pic>
      <p:pic>
        <p:nvPicPr>
          <p:cNvPr id="2" name="Picture 2" descr="D:\ISS\mon hoc\Văn\Lop 12\V_12_VHVN_VoiVang.pptx\export\Br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8" y="-104484"/>
            <a:ext cx="12188825" cy="696248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rotWithShape="1">
          <a:blip r:embed="rId4"/>
          <a:srcRect b="11573"/>
          <a:stretch>
            <a:fillRect/>
          </a:stretch>
        </p:blipFill>
        <p:spPr>
          <a:xfrm>
            <a:off x="3088762" y="125260"/>
            <a:ext cx="6014478" cy="4718203"/>
          </a:xfrm>
          <a:prstGeom prst="rect">
            <a:avLst/>
          </a:prstGeom>
          <a:effectLst>
            <a:softEdge rad="647959"/>
          </a:effectLst>
        </p:spPr>
      </p:pic>
      <p:sp>
        <p:nvSpPr>
          <p:cNvPr id="4" name="Rectangle 3"/>
          <p:cNvSpPr/>
          <p:nvPr/>
        </p:nvSpPr>
        <p:spPr>
          <a:xfrm>
            <a:off x="501113" y="266834"/>
            <a:ext cx="11189776" cy="5803127"/>
          </a:xfrm>
          <a:prstGeom prst="rect">
            <a:avLst/>
          </a:prstGeom>
        </p:spPr>
        <p:txBody>
          <a:bodyPr wrap="square">
            <a:spAutoFit/>
          </a:bodyPr>
          <a:lstStyle/>
          <a:p>
            <a:pPr algn="just">
              <a:lnSpc>
                <a:spcPct val="107000"/>
              </a:lnSpc>
              <a:spcAft>
                <a:spcPts val="600"/>
              </a:spcAft>
            </a:pPr>
            <a:r>
              <a:rPr lang="vi-VN" b="1" dirty="0">
                <a:latin typeface="Times New Roman" panose="02020603050405020304" pitchFamily="18" charset="0"/>
                <a:ea typeface="Calibri" panose="020F0502020204030204" pitchFamily="34" charset="0"/>
                <a:cs typeface="Times New Roman" panose="02020603050405020304" pitchFamily="18" charset="0"/>
              </a:rPr>
              <a:t>D. HOẠT ĐỘNG </a:t>
            </a:r>
            <a:r>
              <a:rPr lang="en-US" b="1" dirty="0">
                <a:latin typeface="Times New Roman" panose="02020603050405020304" pitchFamily="18" charset="0"/>
                <a:ea typeface="Calibri" panose="020F0502020204030204" pitchFamily="34" charset="0"/>
                <a:cs typeface="Times New Roman" panose="02020603050405020304" pitchFamily="18" charset="0"/>
              </a:rPr>
              <a:t>VẬN DỤNG </a:t>
            </a:r>
            <a:r>
              <a:rPr lang="vi-VN" b="1" dirty="0">
                <a:latin typeface="Times New Roman" panose="02020603050405020304" pitchFamily="18" charset="0"/>
                <a:ea typeface="Calibri" panose="020F0502020204030204" pitchFamily="34" charset="0"/>
                <a:cs typeface="Times New Roman" panose="02020603050405020304" pitchFamily="18" charset="0"/>
              </a:rPr>
              <a:t>(Thực hiện tại nhà)</a:t>
            </a:r>
            <a:endParaRPr lang="en-US"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600"/>
              </a:spcAft>
            </a:pPr>
            <a:r>
              <a:rPr lang="vi-VN" b="1" dirty="0">
                <a:latin typeface="Times New Roman" panose="02020603050405020304" pitchFamily="18" charset="0"/>
                <a:ea typeface="Calibri" panose="020F0502020204030204" pitchFamily="34" charset="0"/>
                <a:cs typeface="Times New Roman" panose="02020603050405020304" pitchFamily="18" charset="0"/>
              </a:rPr>
              <a:t>	a. Mục tiêu: </a:t>
            </a:r>
            <a:r>
              <a:rPr lang="vi-VN" dirty="0">
                <a:latin typeface="Times New Roman" panose="02020603050405020304" pitchFamily="18" charset="0"/>
                <a:ea typeface="Calibri" panose="020F0502020204030204" pitchFamily="34" charset="0"/>
                <a:cs typeface="Times New Roman" panose="02020603050405020304" pitchFamily="18" charset="0"/>
              </a:rPr>
              <a:t>Vận dụng quy trình viết bài luận về bản thân để tạo lập VB.</a:t>
            </a:r>
            <a:endParaRPr lang="en-US"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600"/>
              </a:spcAft>
            </a:pPr>
            <a:r>
              <a:rPr lang="en-US" b="1" dirty="0">
                <a:latin typeface="Times New Roman" panose="02020603050405020304" pitchFamily="18" charset="0"/>
                <a:ea typeface="Calibri" panose="020F0502020204030204" pitchFamily="34" charset="0"/>
                <a:cs typeface="Times New Roman" panose="02020603050405020304" pitchFamily="18" charset="0"/>
              </a:rPr>
              <a:t>	b. </a:t>
            </a:r>
            <a:r>
              <a:rPr lang="en-US" b="1" dirty="0" err="1">
                <a:latin typeface="Times New Roman" panose="02020603050405020304" pitchFamily="18" charset="0"/>
                <a:ea typeface="Calibri" panose="020F0502020204030204" pitchFamily="34" charset="0"/>
                <a:cs typeface="Times New Roman" panose="02020603050405020304" pitchFamily="18" charset="0"/>
              </a:rPr>
              <a:t>Nội</a:t>
            </a:r>
            <a:r>
              <a:rPr lang="en-US" b="1" dirty="0">
                <a:latin typeface="Times New Roman" panose="02020603050405020304" pitchFamily="18" charset="0"/>
                <a:ea typeface="Calibri" panose="020F0502020204030204" pitchFamily="34" charset="0"/>
                <a:cs typeface="Times New Roman" panose="02020603050405020304" pitchFamily="18" charset="0"/>
              </a:rPr>
              <a:t> dung: </a:t>
            </a:r>
            <a:endParaRPr lang="en-US"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600"/>
              </a:spcAft>
            </a:pPr>
            <a:r>
              <a:rPr lang="en-US" b="1" dirty="0">
                <a:latin typeface="Times New Roman" panose="02020603050405020304" pitchFamily="18" charset="0"/>
                <a:ea typeface="Calibri" panose="020F0502020204030204" pitchFamily="34" charset="0"/>
                <a:cs typeface="Times New Roman" panose="02020603050405020304" pitchFamily="18" charset="0"/>
              </a:rPr>
              <a:t>	c</a:t>
            </a:r>
            <a:r>
              <a:rPr lang="vi-VN" b="1" dirty="0">
                <a:latin typeface="Times New Roman" panose="02020603050405020304" pitchFamily="18" charset="0"/>
                <a:ea typeface="Calibri" panose="020F0502020204030204" pitchFamily="34" charset="0"/>
                <a:cs typeface="Times New Roman" panose="02020603050405020304" pitchFamily="18" charset="0"/>
              </a:rPr>
              <a:t>. Sản phẩm: </a:t>
            </a:r>
            <a:r>
              <a:rPr lang="vi-VN" dirty="0">
                <a:latin typeface="Times New Roman" panose="02020603050405020304" pitchFamily="18" charset="0"/>
                <a:ea typeface="Calibri" panose="020F0502020204030204" pitchFamily="34" charset="0"/>
                <a:cs typeface="Times New Roman" panose="02020603050405020304" pitchFamily="18" charset="0"/>
              </a:rPr>
              <a:t>Bài viết đã được công bố của HS.</a:t>
            </a:r>
            <a:endParaRPr lang="en-US"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600"/>
              </a:spcAft>
            </a:pPr>
            <a:r>
              <a:rPr lang="en-US" b="1" dirty="0">
                <a:latin typeface="Times New Roman" panose="02020603050405020304" pitchFamily="18" charset="0"/>
                <a:ea typeface="Calibri" panose="020F0502020204030204" pitchFamily="34" charset="0"/>
                <a:cs typeface="Times New Roman" panose="02020603050405020304" pitchFamily="18" charset="0"/>
              </a:rPr>
              <a:t>d</a:t>
            </a:r>
            <a:r>
              <a:rPr lang="vi-VN" b="1" dirty="0">
                <a:latin typeface="Times New Roman" panose="02020603050405020304" pitchFamily="18" charset="0"/>
                <a:ea typeface="Calibri" panose="020F0502020204030204" pitchFamily="34" charset="0"/>
                <a:cs typeface="Times New Roman" panose="02020603050405020304" pitchFamily="18" charset="0"/>
              </a:rPr>
              <a:t>. Tổ chức thực hiện:</a:t>
            </a:r>
            <a:r>
              <a:rPr lang="vi-VN" dirty="0">
                <a:latin typeface="Times New Roman" panose="02020603050405020304" pitchFamily="18" charset="0"/>
                <a:ea typeface="Calibri" panose="020F0502020204030204" pitchFamily="34" charset="0"/>
                <a:cs typeface="Times New Roman" panose="02020603050405020304" pitchFamily="18" charset="0"/>
              </a:rPr>
              <a:t> </a:t>
            </a:r>
            <a:endParaRPr lang="en-US"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600"/>
              </a:spcAft>
            </a:pPr>
            <a:r>
              <a:rPr lang="vi-VN" b="1" dirty="0">
                <a:latin typeface="Times New Roman" panose="02020603050405020304" pitchFamily="18" charset="0"/>
                <a:ea typeface="Calibri" panose="020F0502020204030204" pitchFamily="34" charset="0"/>
                <a:cs typeface="Times New Roman" panose="02020603050405020304" pitchFamily="18" charset="0"/>
              </a:rPr>
              <a:t>	</a:t>
            </a:r>
            <a:r>
              <a:rPr lang="en-US" b="1" dirty="0">
                <a:latin typeface="Times New Roman" panose="02020603050405020304" pitchFamily="18" charset="0"/>
                <a:ea typeface="Calibri" panose="020F0502020204030204" pitchFamily="34" charset="0"/>
                <a:cs typeface="Times New Roman" panose="02020603050405020304" pitchFamily="18" charset="0"/>
              </a:rPr>
              <a:t>B1. </a:t>
            </a:r>
            <a:r>
              <a:rPr lang="vi-VN" i="1" dirty="0">
                <a:latin typeface="Times New Roman" panose="02020603050405020304" pitchFamily="18" charset="0"/>
                <a:ea typeface="Calibri" panose="020F0502020204030204" pitchFamily="34" charset="0"/>
                <a:cs typeface="Times New Roman" panose="02020603050405020304" pitchFamily="18" charset="0"/>
              </a:rPr>
              <a:t>Giao nhiệm vụ </a:t>
            </a:r>
            <a:r>
              <a:rPr lang="en-US" i="1" dirty="0">
                <a:latin typeface="Times New Roman" panose="02020603050405020304" pitchFamily="18" charset="0"/>
                <a:ea typeface="Calibri" panose="020F0502020204030204" pitchFamily="34" charset="0"/>
                <a:cs typeface="Times New Roman" panose="02020603050405020304" pitchFamily="18" charset="0"/>
              </a:rPr>
              <a:t>HT</a:t>
            </a:r>
            <a:r>
              <a:rPr lang="vi-VN" i="1" dirty="0">
                <a:latin typeface="Times New Roman" panose="02020603050405020304" pitchFamily="18" charset="0"/>
                <a:ea typeface="Calibri" panose="020F0502020204030204" pitchFamily="34" charset="0"/>
                <a:cs typeface="Times New Roman" panose="02020603050405020304" pitchFamily="18" charset="0"/>
              </a:rPr>
              <a:t>:</a:t>
            </a:r>
            <a:r>
              <a:rPr lang="vi-VN" b="1" dirty="0">
                <a:latin typeface="Times New Roman" panose="02020603050405020304" pitchFamily="18" charset="0"/>
                <a:ea typeface="Calibri" panose="020F0502020204030204" pitchFamily="34" charset="0"/>
                <a:cs typeface="Times New Roman" panose="02020603050405020304" pitchFamily="18" charset="0"/>
              </a:rPr>
              <a:t> </a:t>
            </a:r>
            <a:r>
              <a:rPr lang="vi-VN" dirty="0">
                <a:latin typeface="Times New Roman" panose="02020603050405020304" pitchFamily="18" charset="0"/>
                <a:ea typeface="Calibri" panose="020F0502020204030204" pitchFamily="34" charset="0"/>
                <a:cs typeface="Times New Roman" panose="02020603050405020304" pitchFamily="18" charset="0"/>
              </a:rPr>
              <a:t>Từ bài viết đã được đọc, chỉnh sửa và rút kinh nghiệm trên lớp, GV cho HS về nhà lựa chọn một trong hai nhiệm vụ:</a:t>
            </a:r>
            <a:endParaRPr lang="en-US"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600"/>
              </a:spcAft>
            </a:pPr>
            <a:r>
              <a:rPr lang="vi-VN" i="1" dirty="0">
                <a:latin typeface="Times New Roman" panose="02020603050405020304" pitchFamily="18" charset="0"/>
                <a:ea typeface="Calibri" panose="020F0502020204030204" pitchFamily="34" charset="0"/>
                <a:cs typeface="Times New Roman" panose="02020603050405020304" pitchFamily="18" charset="0"/>
              </a:rPr>
              <a:t>	</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vi-VN" dirty="0">
                <a:latin typeface="Times New Roman" panose="02020603050405020304" pitchFamily="18" charset="0"/>
                <a:ea typeface="Calibri" panose="020F0502020204030204" pitchFamily="34" charset="0"/>
                <a:cs typeface="Times New Roman" panose="02020603050405020304" pitchFamily="18" charset="0"/>
              </a:rPr>
              <a:t>Sửa bài viết cho hoàn chỉnh và công bố.</a:t>
            </a:r>
            <a:endParaRPr lang="en-US"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600"/>
              </a:spcAft>
            </a:pPr>
            <a:r>
              <a:rPr lang="vi-VN" dirty="0">
                <a:latin typeface="Times New Roman" panose="02020603050405020304" pitchFamily="18" charset="0"/>
                <a:ea typeface="Calibri" panose="020F0502020204030204" pitchFamily="34" charset="0"/>
                <a:cs typeface="Times New Roman" panose="02020603050405020304" pitchFamily="18" charset="0"/>
              </a:rPr>
              <a:t>	</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vi-VN" dirty="0">
                <a:latin typeface="Times New Roman" panose="02020603050405020304" pitchFamily="18" charset="0"/>
                <a:ea typeface="Calibri" panose="020F0502020204030204" pitchFamily="34" charset="0"/>
                <a:cs typeface="Times New Roman" panose="02020603050405020304" pitchFamily="18" charset="0"/>
              </a:rPr>
              <a:t>Chọn một đề tài khác để viết bài nghị luận và công bố.</a:t>
            </a:r>
            <a:endParaRPr lang="en-US"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600"/>
              </a:spcAft>
            </a:pPr>
            <a:r>
              <a:rPr lang="vi-VN" b="1" i="1" dirty="0">
                <a:latin typeface="Times New Roman" panose="02020603050405020304" pitchFamily="18" charset="0"/>
                <a:ea typeface="Calibri" panose="020F0502020204030204" pitchFamily="34" charset="0"/>
                <a:cs typeface="Times New Roman" panose="02020603050405020304" pitchFamily="18" charset="0"/>
              </a:rPr>
              <a:t>	</a:t>
            </a:r>
            <a:r>
              <a:rPr lang="en-US" b="1" dirty="0">
                <a:latin typeface="Times New Roman" panose="02020603050405020304" pitchFamily="18" charset="0"/>
                <a:ea typeface="Calibri" panose="020F0502020204030204" pitchFamily="34" charset="0"/>
                <a:cs typeface="Times New Roman" panose="02020603050405020304" pitchFamily="18" charset="0"/>
              </a:rPr>
              <a:t>B2.</a:t>
            </a:r>
            <a:r>
              <a:rPr lang="en-US" i="1" dirty="0">
                <a:latin typeface="Times New Roman" panose="02020603050405020304" pitchFamily="18" charset="0"/>
                <a:ea typeface="Calibri" panose="020F0502020204030204" pitchFamily="34" charset="0"/>
                <a:cs typeface="Times New Roman" panose="02020603050405020304" pitchFamily="18" charset="0"/>
              </a:rPr>
              <a:t> </a:t>
            </a:r>
            <a:r>
              <a:rPr lang="vi-VN" b="1" dirty="0">
                <a:latin typeface="Times New Roman" panose="02020603050405020304" pitchFamily="18" charset="0"/>
                <a:ea typeface="Calibri" panose="020F0502020204030204" pitchFamily="34" charset="0"/>
                <a:cs typeface="Times New Roman" panose="02020603050405020304" pitchFamily="18" charset="0"/>
              </a:rPr>
              <a:t>Thực hiện nhiệm vụ HT: HS</a:t>
            </a:r>
            <a:r>
              <a:rPr lang="vi-VN" dirty="0">
                <a:latin typeface="Times New Roman" panose="02020603050405020304" pitchFamily="18" charset="0"/>
                <a:ea typeface="Calibri" panose="020F0502020204030204" pitchFamily="34" charset="0"/>
                <a:cs typeface="Times New Roman" panose="02020603050405020304" pitchFamily="18" charset="0"/>
              </a:rPr>
              <a:t> về nhà thực hiện chỉnh sửa bài viết hoặc viết bài mới, sau đó công bố bài viết. HS có thể công bố bài viết trên blog cá nhân, trên trang web của lớp, trên bảng thông tin trong lớp học</a:t>
            </a:r>
            <a:r>
              <a:rPr lang="en-US" dirty="0">
                <a:latin typeface="Times New Roman" panose="02020603050405020304" pitchFamily="18" charset="0"/>
                <a:ea typeface="Calibri" panose="020F0502020204030204" pitchFamily="34" charset="0"/>
                <a:cs typeface="Times New Roman" panose="02020603050405020304" pitchFamily="18" charset="0"/>
              </a:rPr>
              <a:t>,</a:t>
            </a:r>
            <a:r>
              <a:rPr lang="vi-VN" dirty="0">
                <a:latin typeface="Times New Roman" panose="02020603050405020304" pitchFamily="18" charset="0"/>
                <a:ea typeface="Calibri" panose="020F0502020204030204" pitchFamily="34" charset="0"/>
                <a:cs typeface="Times New Roman" panose="02020603050405020304" pitchFamily="18" charset="0"/>
              </a:rPr>
              <a:t>…</a:t>
            </a:r>
            <a:endParaRPr lang="en-US"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600"/>
              </a:spcAft>
            </a:pPr>
            <a:r>
              <a:rPr lang="vi-VN" i="1" dirty="0">
                <a:latin typeface="Times New Roman" panose="02020603050405020304" pitchFamily="18" charset="0"/>
                <a:ea typeface="Calibri" panose="020F0502020204030204" pitchFamily="34" charset="0"/>
                <a:cs typeface="Times New Roman" panose="02020603050405020304" pitchFamily="18" charset="0"/>
              </a:rPr>
              <a:t>	</a:t>
            </a:r>
            <a:r>
              <a:rPr lang="en-US" b="1" dirty="0">
                <a:latin typeface="Times New Roman" panose="02020603050405020304" pitchFamily="18" charset="0"/>
                <a:ea typeface="Calibri" panose="020F0502020204030204" pitchFamily="34" charset="0"/>
                <a:cs typeface="Times New Roman" panose="02020603050405020304" pitchFamily="18" charset="0"/>
              </a:rPr>
              <a:t>B3.</a:t>
            </a:r>
            <a:r>
              <a:rPr lang="en-US" i="1" dirty="0">
                <a:latin typeface="Times New Roman" panose="02020603050405020304" pitchFamily="18" charset="0"/>
                <a:ea typeface="Calibri" panose="020F0502020204030204" pitchFamily="34" charset="0"/>
                <a:cs typeface="Times New Roman" panose="02020603050405020304" pitchFamily="18" charset="0"/>
              </a:rPr>
              <a:t> </a:t>
            </a:r>
            <a:r>
              <a:rPr lang="vi-VN" b="1" dirty="0">
                <a:latin typeface="Times New Roman" panose="02020603050405020304" pitchFamily="18" charset="0"/>
                <a:ea typeface="Calibri" panose="020F0502020204030204" pitchFamily="34" charset="0"/>
                <a:cs typeface="Times New Roman" panose="02020603050405020304" pitchFamily="18" charset="0"/>
              </a:rPr>
              <a:t>Báo cáo, thảo luận</a:t>
            </a:r>
            <a:r>
              <a:rPr lang="vi-VN" i="1" dirty="0">
                <a:latin typeface="Times New Roman" panose="02020603050405020304" pitchFamily="18" charset="0"/>
                <a:ea typeface="Calibri" panose="020F0502020204030204" pitchFamily="34" charset="0"/>
                <a:cs typeface="Times New Roman" panose="02020603050405020304" pitchFamily="18" charset="0"/>
              </a:rPr>
              <a:t>: </a:t>
            </a:r>
            <a:r>
              <a:rPr lang="vi-VN" dirty="0">
                <a:latin typeface="Times New Roman" panose="02020603050405020304" pitchFamily="18" charset="0"/>
                <a:ea typeface="Calibri" panose="020F0502020204030204" pitchFamily="34" charset="0"/>
                <a:cs typeface="Times New Roman" panose="02020603050405020304" pitchFamily="18" charset="0"/>
              </a:rPr>
              <a:t>HS giới thiệu bài viết đã được chỉnh sửa, công bố đến GV và các bạn khác trong lớp.</a:t>
            </a:r>
            <a:endParaRPr lang="en-US" dirty="0">
              <a:latin typeface="Times New Roman" panose="02020603050405020304" pitchFamily="18" charset="0"/>
              <a:ea typeface="Calibri" panose="020F0502020204030204" pitchFamily="34" charset="0"/>
              <a:cs typeface="Times New Roman" panose="02020603050405020304" pitchFamily="18" charset="0"/>
            </a:endParaRPr>
          </a:p>
          <a:p>
            <a:r>
              <a:rPr lang="vi-VN" i="1" dirty="0">
                <a:latin typeface="Times New Roman" panose="02020603050405020304" pitchFamily="18" charset="0"/>
                <a:ea typeface="Times New Roman" panose="02020603050405020304" pitchFamily="18" charset="0"/>
              </a:rPr>
              <a:t>	</a:t>
            </a:r>
            <a:r>
              <a:rPr lang="en-US" b="1" dirty="0">
                <a:latin typeface="Times New Roman" panose="02020603050405020304" pitchFamily="18" charset="0"/>
                <a:ea typeface="Calibri" panose="020F0502020204030204" pitchFamily="34" charset="0"/>
              </a:rPr>
              <a:t>B4.</a:t>
            </a:r>
            <a:r>
              <a:rPr lang="en-US" i="1" dirty="0">
                <a:latin typeface="Times New Roman" panose="02020603050405020304" pitchFamily="18" charset="0"/>
                <a:ea typeface="Times New Roman" panose="02020603050405020304" pitchFamily="18" charset="0"/>
              </a:rPr>
              <a:t> </a:t>
            </a:r>
            <a:r>
              <a:rPr lang="vi-VN" b="1" dirty="0">
                <a:latin typeface="Times New Roman" panose="02020603050405020304" pitchFamily="18" charset="0"/>
                <a:ea typeface="Times New Roman" panose="02020603050405020304" pitchFamily="18" charset="0"/>
              </a:rPr>
              <a:t>Kết luận, nhận định:</a:t>
            </a:r>
            <a:r>
              <a:rPr lang="vi-VN" b="1" i="1" dirty="0">
                <a:latin typeface="Times New Roman" panose="02020603050405020304" pitchFamily="18" charset="0"/>
                <a:ea typeface="Times New Roman" panose="02020603050405020304" pitchFamily="18" charset="0"/>
              </a:rPr>
              <a:t> </a:t>
            </a:r>
            <a:r>
              <a:rPr lang="vi-VN" dirty="0">
                <a:latin typeface="Times New Roman" panose="02020603050405020304" pitchFamily="18" charset="0"/>
                <a:ea typeface="Times New Roman" panose="02020603050405020304" pitchFamily="18" charset="0"/>
              </a:rPr>
              <a:t>GV và HS tiếp tục sử dụng bảng kiểm trong SGK </a:t>
            </a:r>
            <a:endParaRPr lang="en-US" dirty="0" smtClean="0">
              <a:latin typeface="Times New Roman" panose="02020603050405020304" pitchFamily="18" charset="0"/>
              <a:ea typeface="Times New Roman" panose="02020603050405020304" pitchFamily="18" charset="0"/>
            </a:endParaRPr>
          </a:p>
          <a:p>
            <a:r>
              <a:rPr lang="vi-VN" dirty="0"/>
              <a:t>để xem lại, chỉnh sửa và rút kinh nghiệm đối với bài viết đã được công bố (</a:t>
            </a:r>
            <a:r>
              <a:rPr lang="en-US" dirty="0"/>
              <a:t>v</a:t>
            </a:r>
            <a:r>
              <a:rPr lang="vi-VN" dirty="0"/>
              <a:t>í dụ: Nếu bài viết trên blog cá nhân, trên trang web thì có thể thực hiện thao tác đánh giá bằng cách bình luận hoặc sử dụng các nút cảm xúc</a:t>
            </a:r>
            <a:r>
              <a:rPr lang="en-US" dirty="0"/>
              <a:t>,</a:t>
            </a:r>
            <a:r>
              <a:rPr lang="vi-VN" dirty="0"/>
              <a:t>…)</a:t>
            </a:r>
            <a:r>
              <a:rPr lang="en-US" dirty="0"/>
              <a:t>.</a:t>
            </a:r>
            <a:endParaRPr lang="en-US" dirty="0"/>
          </a:p>
          <a:p>
            <a:r>
              <a:rPr lang="en-US" b="1" dirty="0"/>
              <a:t>E</a:t>
            </a:r>
            <a:r>
              <a:rPr lang="vi-VN" b="1" dirty="0"/>
              <a:t>. HOẠT ĐỘNG </a:t>
            </a:r>
            <a:r>
              <a:rPr lang="en-US" b="1" dirty="0"/>
              <a:t>MỞ RỘNG </a:t>
            </a:r>
            <a:r>
              <a:rPr lang="vi-VN" b="1" dirty="0"/>
              <a:t>(Thực hiện tại nhà</a:t>
            </a:r>
            <a:r>
              <a:rPr lang="vi-VN" b="1" dirty="0" smtClean="0"/>
              <a:t>)</a:t>
            </a:r>
            <a:endParaRPr lang="en-US"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0" y="0"/>
            <a:ext cx="12192000" cy="6858000"/>
          </a:xfrm>
          <a:prstGeom prst="rect">
            <a:avLst/>
          </a:prstGeom>
        </p:spPr>
      </p:pic>
      <p:pic>
        <p:nvPicPr>
          <p:cNvPr id="3" name="Picture 2" descr="Đừng lựa chọn an nhàn khi còn trẻ - Kênh truyền hình Đài Tiếng nói Việt Nam  - VOVTV"/>
          <p:cNvPicPr>
            <a:picLocks noChangeAspect="1" noChangeArrowheads="1"/>
          </p:cNvPicPr>
          <p:nvPr/>
        </p:nvPicPr>
        <p:blipFill rotWithShape="1">
          <a:blip r:embed="rId2">
            <a:extLst>
              <a:ext uri="{28A0092B-C50C-407E-A947-70E740481C1C}">
                <a14:useLocalDpi xmlns:a14="http://schemas.microsoft.com/office/drawing/2010/main" val="0"/>
              </a:ext>
            </a:extLst>
          </a:blip>
          <a:srcRect l="18715"/>
          <a:stretch>
            <a:fillRect/>
          </a:stretch>
        </p:blipFill>
        <p:spPr bwMode="auto">
          <a:xfrm>
            <a:off x="895350" y="388937"/>
            <a:ext cx="7372350" cy="514350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486775" y="2509272"/>
            <a:ext cx="3486150" cy="2246769"/>
          </a:xfrm>
          <a:prstGeom prst="rect">
            <a:avLst/>
          </a:prstGeom>
          <a:noFill/>
        </p:spPr>
        <p:txBody>
          <a:bodyPr wrap="square" rtlCol="0">
            <a:spAutoFit/>
          </a:bodyPr>
          <a:lstStyle/>
          <a:p>
            <a:pPr algn="just"/>
            <a:r>
              <a:rPr lang="en-US" sz="2800" b="1" i="1" dirty="0">
                <a:solidFill>
                  <a:schemeClr val="accent4">
                    <a:lumMod val="50000"/>
                  </a:schemeClr>
                </a:solidFill>
                <a:latin typeface="Arial" panose="020B0604020202020204" pitchFamily="34" charset="0"/>
                <a:cs typeface="Arial" panose="020B0604020202020204" pitchFamily="34" charset="0"/>
              </a:rPr>
              <a:t>Nếu </a:t>
            </a:r>
            <a:r>
              <a:rPr lang="en-US" sz="2800" b="1" i="1" dirty="0" err="1">
                <a:solidFill>
                  <a:schemeClr val="accent4">
                    <a:lumMod val="50000"/>
                  </a:schemeClr>
                </a:solidFill>
                <a:latin typeface="Arial" panose="020B0604020202020204" pitchFamily="34" charset="0"/>
                <a:cs typeface="Arial" panose="020B0604020202020204" pitchFamily="34" charset="0"/>
              </a:rPr>
              <a:t>chưa</a:t>
            </a:r>
            <a:r>
              <a:rPr lang="en-US" sz="2800" b="1" i="1" dirty="0">
                <a:solidFill>
                  <a:schemeClr val="accent4">
                    <a:lumMod val="50000"/>
                  </a:schemeClr>
                </a:solidFill>
                <a:latin typeface="Arial" panose="020B0604020202020204" pitchFamily="34" charset="0"/>
                <a:cs typeface="Arial" panose="020B0604020202020204" pitchFamily="34" charset="0"/>
              </a:rPr>
              <a:t> </a:t>
            </a:r>
            <a:r>
              <a:rPr lang="en-US" sz="2800" b="1" i="1" dirty="0" err="1">
                <a:solidFill>
                  <a:schemeClr val="accent4">
                    <a:lumMod val="50000"/>
                  </a:schemeClr>
                </a:solidFill>
                <a:latin typeface="Arial" panose="020B0604020202020204" pitchFamily="34" charset="0"/>
                <a:cs typeface="Arial" panose="020B0604020202020204" pitchFamily="34" charset="0"/>
              </a:rPr>
              <a:t>từng</a:t>
            </a:r>
            <a:r>
              <a:rPr lang="en-US" sz="2800" b="1" i="1" dirty="0">
                <a:solidFill>
                  <a:schemeClr val="accent4">
                    <a:lumMod val="50000"/>
                  </a:schemeClr>
                </a:solidFill>
                <a:latin typeface="Arial" panose="020B0604020202020204" pitchFamily="34" charset="0"/>
                <a:cs typeface="Arial" panose="020B0604020202020204" pitchFamily="34" charset="0"/>
              </a:rPr>
              <a:t> </a:t>
            </a:r>
            <a:r>
              <a:rPr lang="en-US" sz="2800" b="1" i="1" dirty="0" err="1">
                <a:solidFill>
                  <a:schemeClr val="accent4">
                    <a:lumMod val="50000"/>
                  </a:schemeClr>
                </a:solidFill>
                <a:latin typeface="Arial" panose="020B0604020202020204" pitchFamily="34" charset="0"/>
                <a:cs typeface="Arial" panose="020B0604020202020204" pitchFamily="34" charset="0"/>
              </a:rPr>
              <a:t>điên</a:t>
            </a:r>
            <a:r>
              <a:rPr lang="en-US" sz="2800" b="1" i="1" dirty="0">
                <a:solidFill>
                  <a:schemeClr val="accent4">
                    <a:lumMod val="50000"/>
                  </a:schemeClr>
                </a:solidFill>
                <a:latin typeface="Arial" panose="020B0604020202020204" pitchFamily="34" charset="0"/>
                <a:cs typeface="Arial" panose="020B0604020202020204" pitchFamily="34" charset="0"/>
              </a:rPr>
              <a:t> </a:t>
            </a:r>
            <a:r>
              <a:rPr lang="en-US" sz="2800" b="1" i="1" dirty="0" err="1">
                <a:solidFill>
                  <a:schemeClr val="accent4">
                    <a:lumMod val="50000"/>
                  </a:schemeClr>
                </a:solidFill>
                <a:latin typeface="Arial" panose="020B0604020202020204" pitchFamily="34" charset="0"/>
                <a:cs typeface="Arial" panose="020B0604020202020204" pitchFamily="34" charset="0"/>
              </a:rPr>
              <a:t>cuồng</a:t>
            </a:r>
            <a:r>
              <a:rPr lang="en-US" sz="2800" b="1" i="1" dirty="0">
                <a:solidFill>
                  <a:schemeClr val="accent4">
                    <a:lumMod val="50000"/>
                  </a:schemeClr>
                </a:solidFill>
                <a:latin typeface="Arial" panose="020B0604020202020204" pitchFamily="34" charset="0"/>
                <a:cs typeface="Arial" panose="020B0604020202020204" pitchFamily="34" charset="0"/>
              </a:rPr>
              <a:t> </a:t>
            </a:r>
            <a:r>
              <a:rPr lang="en-US" sz="2800" b="1" i="1" dirty="0" err="1">
                <a:solidFill>
                  <a:schemeClr val="accent4">
                    <a:lumMod val="50000"/>
                  </a:schemeClr>
                </a:solidFill>
                <a:latin typeface="Arial" panose="020B0604020202020204" pitchFamily="34" charset="0"/>
                <a:cs typeface="Arial" panose="020B0604020202020204" pitchFamily="34" charset="0"/>
              </a:rPr>
              <a:t>theo</a:t>
            </a:r>
            <a:r>
              <a:rPr lang="en-US" sz="2800" b="1" i="1" dirty="0">
                <a:solidFill>
                  <a:schemeClr val="accent4">
                    <a:lumMod val="50000"/>
                  </a:schemeClr>
                </a:solidFill>
                <a:latin typeface="Arial" panose="020B0604020202020204" pitchFamily="34" charset="0"/>
                <a:cs typeface="Arial" panose="020B0604020202020204" pitchFamily="34" charset="0"/>
              </a:rPr>
              <a:t> </a:t>
            </a:r>
            <a:r>
              <a:rPr lang="en-US" sz="2800" b="1" i="1" dirty="0" err="1">
                <a:solidFill>
                  <a:schemeClr val="accent4">
                    <a:lumMod val="50000"/>
                  </a:schemeClr>
                </a:solidFill>
                <a:latin typeface="Arial" panose="020B0604020202020204" pitchFamily="34" charset="0"/>
                <a:cs typeface="Arial" panose="020B0604020202020204" pitchFamily="34" charset="0"/>
              </a:rPr>
              <a:t>đuổi</a:t>
            </a:r>
            <a:r>
              <a:rPr lang="en-US" sz="2800" b="1" i="1" dirty="0">
                <a:solidFill>
                  <a:schemeClr val="accent4">
                    <a:lumMod val="50000"/>
                  </a:schemeClr>
                </a:solidFill>
                <a:latin typeface="Arial" panose="020B0604020202020204" pitchFamily="34" charset="0"/>
                <a:cs typeface="Arial" panose="020B0604020202020204" pitchFamily="34" charset="0"/>
              </a:rPr>
              <a:t> </a:t>
            </a:r>
            <a:r>
              <a:rPr lang="en-US" sz="2800" b="1" i="1" dirty="0" err="1">
                <a:solidFill>
                  <a:schemeClr val="accent4">
                    <a:lumMod val="50000"/>
                  </a:schemeClr>
                </a:solidFill>
                <a:latin typeface="Arial" panose="020B0604020202020204" pitchFamily="34" charset="0"/>
                <a:cs typeface="Arial" panose="020B0604020202020204" pitchFamily="34" charset="0"/>
              </a:rPr>
              <a:t>ước</a:t>
            </a:r>
            <a:r>
              <a:rPr lang="en-US" sz="2800" b="1" i="1" dirty="0">
                <a:solidFill>
                  <a:schemeClr val="accent4">
                    <a:lumMod val="50000"/>
                  </a:schemeClr>
                </a:solidFill>
                <a:latin typeface="Arial" panose="020B0604020202020204" pitchFamily="34" charset="0"/>
                <a:cs typeface="Arial" panose="020B0604020202020204" pitchFamily="34" charset="0"/>
              </a:rPr>
              <a:t> </a:t>
            </a:r>
            <a:r>
              <a:rPr lang="en-US" sz="2800" b="1" i="1" dirty="0" err="1">
                <a:solidFill>
                  <a:schemeClr val="accent4">
                    <a:lumMod val="50000"/>
                  </a:schemeClr>
                </a:solidFill>
                <a:latin typeface="Arial" panose="020B0604020202020204" pitchFamily="34" charset="0"/>
                <a:cs typeface="Arial" panose="020B0604020202020204" pitchFamily="34" charset="0"/>
              </a:rPr>
              <a:t>mơ</a:t>
            </a:r>
            <a:r>
              <a:rPr lang="en-US" sz="2800" b="1" i="1" dirty="0">
                <a:solidFill>
                  <a:schemeClr val="accent4">
                    <a:lumMod val="50000"/>
                  </a:schemeClr>
                </a:solidFill>
                <a:latin typeface="Arial" panose="020B0604020202020204" pitchFamily="34" charset="0"/>
                <a:cs typeface="Arial" panose="020B0604020202020204" pitchFamily="34" charset="0"/>
              </a:rPr>
              <a:t> </a:t>
            </a:r>
            <a:r>
              <a:rPr lang="en-US" sz="2800" b="1" i="1" dirty="0" err="1">
                <a:solidFill>
                  <a:schemeClr val="accent4">
                    <a:lumMod val="50000"/>
                  </a:schemeClr>
                </a:solidFill>
                <a:latin typeface="Arial" panose="020B0604020202020204" pitchFamily="34" charset="0"/>
                <a:cs typeface="Arial" panose="020B0604020202020204" pitchFamily="34" charset="0"/>
              </a:rPr>
              <a:t>của</a:t>
            </a:r>
            <a:r>
              <a:rPr lang="en-US" sz="2800" b="1" i="1" dirty="0">
                <a:solidFill>
                  <a:schemeClr val="accent4">
                    <a:lumMod val="50000"/>
                  </a:schemeClr>
                </a:solidFill>
                <a:latin typeface="Arial" panose="020B0604020202020204" pitchFamily="34" charset="0"/>
                <a:cs typeface="Arial" panose="020B0604020202020204" pitchFamily="34" charset="0"/>
              </a:rPr>
              <a:t> </a:t>
            </a:r>
            <a:r>
              <a:rPr lang="en-US" sz="2800" b="1" i="1" dirty="0" err="1">
                <a:solidFill>
                  <a:schemeClr val="accent4">
                    <a:lumMod val="50000"/>
                  </a:schemeClr>
                </a:solidFill>
                <a:latin typeface="Arial" panose="020B0604020202020204" pitchFamily="34" charset="0"/>
                <a:cs typeface="Arial" panose="020B0604020202020204" pitchFamily="34" charset="0"/>
              </a:rPr>
              <a:t>mình</a:t>
            </a:r>
            <a:r>
              <a:rPr lang="en-US" sz="2800" b="1" i="1" dirty="0">
                <a:solidFill>
                  <a:schemeClr val="accent4">
                    <a:lumMod val="50000"/>
                  </a:schemeClr>
                </a:solidFill>
                <a:latin typeface="Arial" panose="020B0604020202020204" pitchFamily="34" charset="0"/>
                <a:cs typeface="Arial" panose="020B0604020202020204" pitchFamily="34" charset="0"/>
              </a:rPr>
              <a:t>, </a:t>
            </a:r>
            <a:r>
              <a:rPr lang="en-US" sz="2800" b="1" i="1" dirty="0" err="1">
                <a:solidFill>
                  <a:schemeClr val="accent4">
                    <a:lumMod val="50000"/>
                  </a:schemeClr>
                </a:solidFill>
                <a:latin typeface="Arial" panose="020B0604020202020204" pitchFamily="34" charset="0"/>
                <a:cs typeface="Arial" panose="020B0604020202020204" pitchFamily="34" charset="0"/>
              </a:rPr>
              <a:t>bạn</a:t>
            </a:r>
            <a:r>
              <a:rPr lang="en-US" sz="2800" b="1" i="1" dirty="0">
                <a:solidFill>
                  <a:schemeClr val="accent4">
                    <a:lumMod val="50000"/>
                  </a:schemeClr>
                </a:solidFill>
                <a:latin typeface="Arial" panose="020B0604020202020204" pitchFamily="34" charset="0"/>
                <a:cs typeface="Arial" panose="020B0604020202020204" pitchFamily="34" charset="0"/>
              </a:rPr>
              <a:t> </a:t>
            </a:r>
            <a:r>
              <a:rPr lang="en-US" sz="2800" b="1" i="1" dirty="0" err="1">
                <a:solidFill>
                  <a:schemeClr val="accent4">
                    <a:lumMod val="50000"/>
                  </a:schemeClr>
                </a:solidFill>
                <a:latin typeface="Arial" panose="020B0604020202020204" pitchFamily="34" charset="0"/>
                <a:cs typeface="Arial" panose="020B0604020202020204" pitchFamily="34" charset="0"/>
              </a:rPr>
              <a:t>đã</a:t>
            </a:r>
            <a:r>
              <a:rPr lang="en-US" sz="2800" b="1" i="1" dirty="0">
                <a:solidFill>
                  <a:schemeClr val="accent4">
                    <a:lumMod val="50000"/>
                  </a:schemeClr>
                </a:solidFill>
                <a:latin typeface="Arial" panose="020B0604020202020204" pitchFamily="34" charset="0"/>
                <a:cs typeface="Arial" panose="020B0604020202020204" pitchFamily="34" charset="0"/>
              </a:rPr>
              <a:t> </a:t>
            </a:r>
            <a:r>
              <a:rPr lang="en-US" sz="2800" b="1" i="1" dirty="0" err="1">
                <a:solidFill>
                  <a:schemeClr val="accent4">
                    <a:lumMod val="50000"/>
                  </a:schemeClr>
                </a:solidFill>
                <a:latin typeface="Arial" panose="020B0604020202020204" pitchFamily="34" charset="0"/>
                <a:cs typeface="Arial" panose="020B0604020202020204" pitchFamily="34" charset="0"/>
              </a:rPr>
              <a:t>phụ</a:t>
            </a:r>
            <a:r>
              <a:rPr lang="en-US" sz="2800" b="1" i="1" dirty="0">
                <a:solidFill>
                  <a:schemeClr val="accent4">
                    <a:lumMod val="50000"/>
                  </a:schemeClr>
                </a:solidFill>
                <a:latin typeface="Arial" panose="020B0604020202020204" pitchFamily="34" charset="0"/>
                <a:cs typeface="Arial" panose="020B0604020202020204" pitchFamily="34" charset="0"/>
              </a:rPr>
              <a:t> </a:t>
            </a:r>
            <a:r>
              <a:rPr lang="en-US" sz="2800" b="1" i="1" dirty="0" err="1">
                <a:solidFill>
                  <a:schemeClr val="accent4">
                    <a:lumMod val="50000"/>
                  </a:schemeClr>
                </a:solidFill>
                <a:latin typeface="Arial" panose="020B0604020202020204" pitchFamily="34" charset="0"/>
                <a:cs typeface="Arial" panose="020B0604020202020204" pitchFamily="34" charset="0"/>
              </a:rPr>
              <a:t>thanh</a:t>
            </a:r>
            <a:r>
              <a:rPr lang="en-US" sz="2800" b="1" i="1" dirty="0">
                <a:solidFill>
                  <a:schemeClr val="accent4">
                    <a:lumMod val="50000"/>
                  </a:schemeClr>
                </a:solidFill>
                <a:latin typeface="Arial" panose="020B0604020202020204" pitchFamily="34" charset="0"/>
                <a:cs typeface="Arial" panose="020B0604020202020204" pitchFamily="34" charset="0"/>
              </a:rPr>
              <a:t> </a:t>
            </a:r>
            <a:r>
              <a:rPr lang="en-US" sz="2800" b="1" i="1" dirty="0" err="1">
                <a:solidFill>
                  <a:schemeClr val="accent4">
                    <a:lumMod val="50000"/>
                  </a:schemeClr>
                </a:solidFill>
                <a:latin typeface="Arial" panose="020B0604020202020204" pitchFamily="34" charset="0"/>
                <a:cs typeface="Arial" panose="020B0604020202020204" pitchFamily="34" charset="0"/>
              </a:rPr>
              <a:t>xuân</a:t>
            </a:r>
            <a:r>
              <a:rPr lang="en-US" sz="2800" b="1" i="1" dirty="0">
                <a:solidFill>
                  <a:schemeClr val="accent4">
                    <a:lumMod val="50000"/>
                  </a:schemeClr>
                </a:solidFill>
                <a:latin typeface="Arial" panose="020B0604020202020204" pitchFamily="34" charset="0"/>
                <a:cs typeface="Arial" panose="020B0604020202020204" pitchFamily="34" charset="0"/>
              </a:rPr>
              <a:t> </a:t>
            </a:r>
            <a:r>
              <a:rPr lang="en-US" sz="2800" b="1" i="1" dirty="0" err="1">
                <a:solidFill>
                  <a:schemeClr val="accent4">
                    <a:lumMod val="50000"/>
                  </a:schemeClr>
                </a:solidFill>
                <a:latin typeface="Arial" panose="020B0604020202020204" pitchFamily="34" charset="0"/>
                <a:cs typeface="Arial" panose="020B0604020202020204" pitchFamily="34" charset="0"/>
              </a:rPr>
              <a:t>mất</a:t>
            </a:r>
            <a:r>
              <a:rPr lang="en-US" sz="2800" b="1" i="1" dirty="0">
                <a:solidFill>
                  <a:schemeClr val="accent4">
                    <a:lumMod val="50000"/>
                  </a:schemeClr>
                </a:solidFill>
                <a:latin typeface="Arial" panose="020B0604020202020204" pitchFamily="34" charset="0"/>
                <a:cs typeface="Arial" panose="020B0604020202020204" pitchFamily="34" charset="0"/>
              </a:rPr>
              <a:t> </a:t>
            </a:r>
            <a:r>
              <a:rPr lang="en-US" sz="2800" b="1" i="1" dirty="0" err="1">
                <a:solidFill>
                  <a:schemeClr val="accent4">
                    <a:lumMod val="50000"/>
                  </a:schemeClr>
                </a:solidFill>
                <a:latin typeface="Arial" panose="020B0604020202020204" pitchFamily="34" charset="0"/>
                <a:cs typeface="Arial" panose="020B0604020202020204" pitchFamily="34" charset="0"/>
              </a:rPr>
              <a:t>rồi</a:t>
            </a:r>
            <a:endParaRPr lang="en-US" sz="2800" b="1" i="1" dirty="0">
              <a:solidFill>
                <a:schemeClr val="accent4">
                  <a:lumMod val="50000"/>
                </a:schemeClr>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1"/>
          <a:srcRect b="9167"/>
          <a:stretch>
            <a:fillRect/>
          </a:stretch>
        </p:blipFill>
        <p:spPr>
          <a:xfrm>
            <a:off x="0" y="0"/>
            <a:ext cx="12192000" cy="6858000"/>
          </a:xfrm>
          <a:prstGeom prst="rect">
            <a:avLst/>
          </a:prstGeom>
        </p:spPr>
      </p:pic>
      <p:sp>
        <p:nvSpPr>
          <p:cNvPr id="3" name="TextBox 2"/>
          <p:cNvSpPr txBox="1"/>
          <p:nvPr/>
        </p:nvSpPr>
        <p:spPr>
          <a:xfrm rot="746800">
            <a:off x="3067050" y="2074844"/>
            <a:ext cx="7234673" cy="954107"/>
          </a:xfrm>
          <a:prstGeom prst="rect">
            <a:avLst/>
          </a:prstGeom>
          <a:noFill/>
        </p:spPr>
        <p:txBody>
          <a:bodyPr wrap="none" rtlCol="0">
            <a:spAutoFit/>
          </a:bodyPr>
          <a:lstStyle/>
          <a:p>
            <a:r>
              <a:rPr lang="en-US" sz="2800" b="1" i="1" dirty="0" err="1">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Đừng</a:t>
            </a:r>
            <a:r>
              <a:rPr lang="en-US" sz="2800" b="1" i="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b="1" i="1" dirty="0" err="1">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lựa</a:t>
            </a:r>
            <a:r>
              <a:rPr lang="en-US" sz="2800" b="1" i="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b="1" i="1" dirty="0" err="1">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chọn</a:t>
            </a:r>
            <a:r>
              <a:rPr lang="en-US" sz="2800" b="1" i="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cuộc sống an </a:t>
            </a:r>
            <a:r>
              <a:rPr lang="en-US" sz="2800" b="1" i="1" dirty="0" err="1">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nhàn</a:t>
            </a:r>
            <a:r>
              <a:rPr lang="en-US" sz="2800" b="1" i="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endParaRPr lang="en-US" sz="2800" b="1" i="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r>
              <a:rPr lang="en-US" sz="2800" b="1" i="1" dirty="0" err="1">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trong</a:t>
            </a:r>
            <a:r>
              <a:rPr lang="en-US" sz="2800" b="1" i="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b="1" i="1" dirty="0" err="1">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những</a:t>
            </a:r>
            <a:r>
              <a:rPr lang="en-US" sz="2800" b="1" i="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b="1" i="1" dirty="0" err="1">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năm</a:t>
            </a:r>
            <a:r>
              <a:rPr lang="en-US" sz="2800" b="1" i="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b="1" i="1" dirty="0" err="1">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tháng</a:t>
            </a:r>
            <a:r>
              <a:rPr lang="en-US" sz="2800" b="1" i="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b="1" i="1" dirty="0" err="1">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cần</a:t>
            </a:r>
            <a:r>
              <a:rPr lang="en-US" sz="2800" b="1" i="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sự </a:t>
            </a:r>
            <a:r>
              <a:rPr lang="en-US" sz="2800" b="1" i="1" dirty="0" err="1">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phấn</a:t>
            </a:r>
            <a:r>
              <a:rPr lang="en-US" sz="2800" b="1" i="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b="1" i="1" dirty="0" err="1">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đấu</a:t>
            </a:r>
            <a:endParaRPr lang="en-US" sz="2800" b="1" i="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0" y="0"/>
            <a:ext cx="12192000" cy="6858000"/>
          </a:xfrm>
          <a:prstGeom prst="rect">
            <a:avLst/>
          </a:prstGeom>
        </p:spPr>
      </p:pic>
      <p:sp>
        <p:nvSpPr>
          <p:cNvPr id="3" name="Rectangle 2"/>
          <p:cNvSpPr/>
          <p:nvPr/>
        </p:nvSpPr>
        <p:spPr>
          <a:xfrm>
            <a:off x="-224589" y="5261809"/>
            <a:ext cx="12079705" cy="1596190"/>
          </a:xfrm>
          <a:prstGeom prst="rect">
            <a:avLst/>
          </a:prstGeom>
          <a:gradFill>
            <a:gsLst>
              <a:gs pos="46900">
                <a:schemeClr val="bg1">
                  <a:lumMod val="50000"/>
                </a:schemeClr>
              </a:gs>
              <a:gs pos="0">
                <a:schemeClr val="bg1">
                  <a:lumMod val="50000"/>
                  <a:alpha val="0"/>
                </a:schemeClr>
              </a:gs>
              <a:gs pos="100000">
                <a:schemeClr val="bg1">
                  <a:lumMod val="50000"/>
                  <a:alpha val="0"/>
                </a:schemeClr>
              </a:gs>
            </a:gsLst>
            <a:lin ang="0" scaled="0"/>
          </a:gra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i="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a:endParaRPr lang="en-US" sz="2800" b="1" i="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a:r>
              <a:rPr lang="en-US" sz="2800" b="1" i="1" dirty="0" err="1">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Thời</a:t>
            </a:r>
            <a:r>
              <a:rPr lang="en-US" sz="2800" b="1" i="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b="1" i="1" dirty="0" err="1">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gian</a:t>
            </a:r>
            <a:r>
              <a:rPr lang="en-US" sz="2800" b="1" i="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b="1" i="1" dirty="0" err="1">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rồi</a:t>
            </a:r>
            <a:r>
              <a:rPr lang="en-US" sz="2800" b="1" i="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b="1" i="1" dirty="0" err="1">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sẽ</a:t>
            </a:r>
            <a:r>
              <a:rPr lang="en-US" sz="2800" b="1" i="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qua…</a:t>
            </a:r>
            <a:endParaRPr lang="en-US" sz="2800" b="1" i="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a:r>
              <a:rPr lang="en-US" sz="2800" b="1" i="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Hãy </a:t>
            </a:r>
            <a:r>
              <a:rPr lang="en-US" sz="2800" b="1" i="1" dirty="0" err="1">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trân</a:t>
            </a:r>
            <a:r>
              <a:rPr lang="en-US" sz="2800" b="1" i="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b="1" i="1" dirty="0" err="1">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trọng</a:t>
            </a:r>
            <a:r>
              <a:rPr lang="en-US" sz="2800" b="1" i="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b="1" i="1" dirty="0" err="1">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hiện</a:t>
            </a:r>
            <a:r>
              <a:rPr lang="en-US" sz="2800" b="1" i="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b="1" i="1" dirty="0" err="1">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tại</a:t>
            </a:r>
            <a:r>
              <a:rPr lang="en-US" sz="2800" b="1" i="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b="1" i="1" dirty="0" err="1">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bạn</a:t>
            </a:r>
            <a:r>
              <a:rPr lang="en-US" sz="2800" b="1" i="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b="1" i="1" dirty="0" err="1">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nhé</a:t>
            </a:r>
            <a:r>
              <a:rPr lang="en-US" sz="2800" b="1" i="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endParaRPr lang="en-US" sz="2800" b="1" i="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a:r>
              <a:rPr lang="en-US" sz="2800" b="1" i="1" dirty="0" err="1">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Trân</a:t>
            </a:r>
            <a:r>
              <a:rPr lang="en-US" sz="2800" b="1" i="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b="1" i="1" dirty="0" err="1">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trọng</a:t>
            </a:r>
            <a:r>
              <a:rPr lang="en-US" sz="2800" b="1" i="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b="1" i="1" dirty="0" err="1">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hiện</a:t>
            </a:r>
            <a:r>
              <a:rPr lang="en-US" sz="2800" b="1" i="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b="1" i="1" dirty="0" err="1">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tại</a:t>
            </a:r>
            <a:r>
              <a:rPr lang="en-US" sz="2800" b="1" i="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b="1" i="1" dirty="0" err="1">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thì</a:t>
            </a:r>
            <a:r>
              <a:rPr lang="en-US" sz="2800" b="1" i="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b="1" i="1" dirty="0" err="1">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bạn</a:t>
            </a:r>
            <a:r>
              <a:rPr lang="en-US" sz="2800" b="1" i="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b="1" i="1" dirty="0" err="1">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sẽ</a:t>
            </a:r>
            <a:r>
              <a:rPr lang="en-US" sz="2800" b="1" i="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b="1" i="1" dirty="0" err="1">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không</a:t>
            </a:r>
            <a:r>
              <a:rPr lang="en-US" sz="2800" b="1" i="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b="1" i="1" dirty="0" err="1">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hối</a:t>
            </a:r>
            <a:r>
              <a:rPr lang="en-US" sz="2800" b="1" i="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b="1" i="1" dirty="0" err="1">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tiếc</a:t>
            </a:r>
            <a:r>
              <a:rPr lang="en-US" sz="2800" b="1" i="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b="1" i="1" dirty="0" err="1">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quá</a:t>
            </a:r>
            <a:r>
              <a:rPr lang="en-US" sz="2800" b="1" i="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b="1" i="1" dirty="0" err="1">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khứ</a:t>
            </a:r>
            <a:r>
              <a:rPr lang="en-US" sz="2800" b="1" i="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r>
              <a:rPr lang="en-US" sz="2800" b="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endParaRPr lang="en-US" sz="2800" b="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a:endParaRPr lang="en-US" sz="2800" b="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a:endParaRPr lang="en-US" sz="28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a:endParaRPr lang="en-US" sz="14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3"/>
          <p:cNvSpPr/>
          <p:nvPr/>
        </p:nvSpPr>
        <p:spPr>
          <a:xfrm>
            <a:off x="6199322" y="850731"/>
            <a:ext cx="5501897" cy="5720550"/>
          </a:xfrm>
          <a:custGeom>
            <a:avLst/>
            <a:gdLst/>
            <a:ahLst/>
            <a:cxnLst/>
            <a:rect l="l" t="t" r="r" b="b"/>
            <a:pathLst>
              <a:path w="10203157" h="6708575">
                <a:moveTo>
                  <a:pt x="0" y="0"/>
                </a:moveTo>
                <a:lnTo>
                  <a:pt x="10203156" y="0"/>
                </a:lnTo>
                <a:lnTo>
                  <a:pt x="10203156" y="6708575"/>
                </a:lnTo>
                <a:lnTo>
                  <a:pt x="0" y="6708575"/>
                </a:lnTo>
                <a:lnTo>
                  <a:pt x="0" y="0"/>
                </a:lnTo>
                <a:close/>
              </a:path>
            </a:pathLst>
          </a:custGeom>
          <a:blipFill>
            <a:blip r:embed="rId1">
              <a:alphaModFix amt="40000"/>
              <a:extLst>
                <a:ext uri="{96DAC541-7B7A-43D3-8B79-37D633B846F1}">
                  <asvg:svgBlip xmlns:asvg="http://schemas.microsoft.com/office/drawing/2016/SVG/main" r:embed="rId2"/>
                </a:ext>
              </a:extLst>
            </a:blip>
            <a:stretch>
              <a:fillRect/>
            </a:stretch>
          </a:blipFill>
        </p:spPr>
      </p:sp>
      <p:sp>
        <p:nvSpPr>
          <p:cNvPr id="3" name="Rectangle 2"/>
          <p:cNvSpPr/>
          <p:nvPr/>
        </p:nvSpPr>
        <p:spPr>
          <a:xfrm>
            <a:off x="123986" y="180678"/>
            <a:ext cx="11778712" cy="6266331"/>
          </a:xfrm>
          <a:prstGeom prst="rect">
            <a:avLst/>
          </a:prstGeom>
          <a:ln>
            <a:solidFill>
              <a:schemeClr val="accent6">
                <a:lumMod val="75000"/>
              </a:schemeClr>
            </a:solidFill>
          </a:ln>
          <a:effectLst>
            <a:glow rad="228600">
              <a:schemeClr val="accent4">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pPr algn="just">
              <a:lnSpc>
                <a:spcPct val="115000"/>
              </a:lnSpc>
              <a:spcAft>
                <a:spcPts val="600"/>
              </a:spcAft>
            </a:pPr>
            <a:r>
              <a:rPr lang="en-US" b="1" dirty="0">
                <a:latin typeface="Times New Roman" panose="02020603050405020304" pitchFamily="18" charset="0"/>
                <a:ea typeface="Calibri" panose="020F0502020204030204" pitchFamily="34" charset="0"/>
                <a:cs typeface="Times New Roman" panose="02020603050405020304" pitchFamily="18" charset="0"/>
              </a:rPr>
              <a:t>I. MỤC TIÊU BÀI</a:t>
            </a:r>
            <a:r>
              <a:rPr lang="en-US" b="1" spc="-75" dirty="0">
                <a:latin typeface="Times New Roman" panose="02020603050405020304" pitchFamily="18" charset="0"/>
                <a:ea typeface="Calibri" panose="020F0502020204030204" pitchFamily="34" charset="0"/>
                <a:cs typeface="Times New Roman" panose="02020603050405020304" pitchFamily="18" charset="0"/>
              </a:rPr>
              <a:t> </a:t>
            </a:r>
            <a:r>
              <a:rPr lang="en-US" b="1" dirty="0">
                <a:latin typeface="Times New Roman" panose="02020603050405020304" pitchFamily="18" charset="0"/>
                <a:ea typeface="Calibri" panose="020F0502020204030204" pitchFamily="34" charset="0"/>
                <a:cs typeface="Times New Roman" panose="02020603050405020304" pitchFamily="18" charset="0"/>
              </a:rPr>
              <a:t>DẠY</a:t>
            </a:r>
            <a:endParaRPr lang="en-US"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600"/>
              </a:spcAft>
            </a:pPr>
            <a:r>
              <a:rPr lang="en-US" b="1" dirty="0">
                <a:latin typeface="Times New Roman" panose="02020603050405020304" pitchFamily="18" charset="0"/>
                <a:ea typeface="Calibri" panose="020F0502020204030204" pitchFamily="34" charset="0"/>
                <a:cs typeface="Times New Roman" panose="02020603050405020304" pitchFamily="18" charset="0"/>
              </a:rPr>
              <a:t>	1. </a:t>
            </a:r>
            <a:r>
              <a:rPr lang="en-US" b="1" dirty="0" err="1">
                <a:latin typeface="Times New Roman" panose="02020603050405020304" pitchFamily="18" charset="0"/>
                <a:ea typeface="Calibri" panose="020F0502020204030204" pitchFamily="34" charset="0"/>
                <a:cs typeface="Times New Roman" panose="02020603050405020304" pitchFamily="18" charset="0"/>
              </a:rPr>
              <a:t>Kiến</a:t>
            </a:r>
            <a:r>
              <a:rPr lang="en-US" b="1" dirty="0">
                <a:latin typeface="Times New Roman" panose="02020603050405020304" pitchFamily="18" charset="0"/>
                <a:ea typeface="Calibri" panose="020F0502020204030204" pitchFamily="34" charset="0"/>
                <a:cs typeface="Times New Roman" panose="02020603050405020304" pitchFamily="18" charset="0"/>
              </a:rPr>
              <a:t> </a:t>
            </a:r>
            <a:r>
              <a:rPr lang="en-US" b="1" dirty="0" err="1">
                <a:latin typeface="Times New Roman" panose="02020603050405020304" pitchFamily="18" charset="0"/>
                <a:ea typeface="Calibri" panose="020F0502020204030204" pitchFamily="34" charset="0"/>
                <a:cs typeface="Times New Roman" panose="02020603050405020304" pitchFamily="18" charset="0"/>
              </a:rPr>
              <a:t>thức</a:t>
            </a:r>
            <a:endParaRPr lang="en-US"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600"/>
              </a:spcAft>
            </a:pPr>
            <a:r>
              <a:rPr lang="vi-VN" dirty="0">
                <a:latin typeface="Times New Roman" panose="02020603050405020304" pitchFamily="18" charset="0"/>
                <a:ea typeface="Liberation Serif"/>
                <a:cs typeface="Times New Roman" panose="02020603050405020304" pitchFamily="18" charset="0"/>
              </a:rPr>
              <a:t>	– Khái niệm kiểu bài bài phát biểu trong lễ phát động một phong trào hoặc một hoạt động xã hội.</a:t>
            </a:r>
            <a:endParaRPr lang="en-US"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600"/>
              </a:spcAft>
            </a:pPr>
            <a:r>
              <a:rPr lang="en-US" dirty="0">
                <a:latin typeface="Times New Roman" panose="02020603050405020304" pitchFamily="18" charset="0"/>
                <a:ea typeface="Calibri" panose="020F0502020204030204" pitchFamily="34" charset="0"/>
                <a:cs typeface="Times New Roman" panose="02020603050405020304" pitchFamily="18" charset="0"/>
              </a:rPr>
              <a:t>	– </a:t>
            </a:r>
            <a:r>
              <a:rPr lang="en-US" dirty="0" err="1">
                <a:latin typeface="Times New Roman" panose="02020603050405020304" pitchFamily="18" charset="0"/>
                <a:ea typeface="Calibri" panose="020F0502020204030204" pitchFamily="34" charset="0"/>
                <a:cs typeface="Times New Roman" panose="02020603050405020304" pitchFamily="18" charset="0"/>
              </a:rPr>
              <a:t>Các</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yêu</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cầu</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đối</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với</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kiểu</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bài</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bài</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phát</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biểu</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trong</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lễ</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phát</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động</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một</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phong</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trào</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hoặc</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một</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hoạt</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động</a:t>
            </a:r>
            <a:r>
              <a:rPr lang="en-US" dirty="0">
                <a:latin typeface="Times New Roman" panose="02020603050405020304" pitchFamily="18" charset="0"/>
                <a:ea typeface="Calibri" panose="020F0502020204030204" pitchFamily="34" charset="0"/>
                <a:cs typeface="Times New Roman" panose="02020603050405020304" pitchFamily="18" charset="0"/>
              </a:rPr>
              <a:t>.</a:t>
            </a:r>
            <a:endParaRPr lang="en-US"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600"/>
              </a:spcAft>
            </a:pPr>
            <a:r>
              <a:rPr lang="en-US" dirty="0">
                <a:latin typeface="Times New Roman" panose="02020603050405020304" pitchFamily="18" charset="0"/>
                <a:ea typeface="Liberation Serif"/>
                <a:cs typeface="Times New Roman" panose="02020603050405020304" pitchFamily="18" charset="0"/>
              </a:rPr>
              <a:t>	– </a:t>
            </a:r>
            <a:r>
              <a:rPr lang="en-US" dirty="0" err="1">
                <a:latin typeface="Times New Roman" panose="02020603050405020304" pitchFamily="18" charset="0"/>
                <a:ea typeface="Liberation Serif"/>
                <a:cs typeface="Times New Roman" panose="02020603050405020304" pitchFamily="18" charset="0"/>
              </a:rPr>
              <a:t>Bố</a:t>
            </a:r>
            <a:r>
              <a:rPr lang="en-US" dirty="0">
                <a:latin typeface="Times New Roman" panose="02020603050405020304" pitchFamily="18" charset="0"/>
                <a:ea typeface="Liberation Serif"/>
                <a:cs typeface="Times New Roman" panose="02020603050405020304" pitchFamily="18" charset="0"/>
              </a:rPr>
              <a:t> </a:t>
            </a:r>
            <a:r>
              <a:rPr lang="en-US" dirty="0" err="1">
                <a:latin typeface="Times New Roman" panose="02020603050405020304" pitchFamily="18" charset="0"/>
                <a:ea typeface="Liberation Serif"/>
                <a:cs typeface="Times New Roman" panose="02020603050405020304" pitchFamily="18" charset="0"/>
              </a:rPr>
              <a:t>cục</a:t>
            </a:r>
            <a:r>
              <a:rPr lang="en-US" dirty="0">
                <a:latin typeface="Times New Roman" panose="02020603050405020304" pitchFamily="18" charset="0"/>
                <a:ea typeface="Liberation Serif"/>
                <a:cs typeface="Times New Roman" panose="02020603050405020304" pitchFamily="18" charset="0"/>
              </a:rPr>
              <a:t> </a:t>
            </a:r>
            <a:r>
              <a:rPr lang="en-US" dirty="0" err="1">
                <a:latin typeface="Times New Roman" panose="02020603050405020304" pitchFamily="18" charset="0"/>
                <a:ea typeface="Liberation Serif"/>
                <a:cs typeface="Times New Roman" panose="02020603050405020304" pitchFamily="18" charset="0"/>
              </a:rPr>
              <a:t>kiểu</a:t>
            </a:r>
            <a:r>
              <a:rPr lang="en-US" dirty="0">
                <a:latin typeface="Times New Roman" panose="02020603050405020304" pitchFamily="18" charset="0"/>
                <a:ea typeface="Liberation Serif"/>
                <a:cs typeface="Times New Roman" panose="02020603050405020304" pitchFamily="18" charset="0"/>
              </a:rPr>
              <a:t> </a:t>
            </a:r>
            <a:r>
              <a:rPr lang="en-US" dirty="0" err="1">
                <a:latin typeface="Times New Roman" panose="02020603050405020304" pitchFamily="18" charset="0"/>
                <a:ea typeface="Liberation Serif"/>
                <a:cs typeface="Times New Roman" panose="02020603050405020304" pitchFamily="18" charset="0"/>
              </a:rPr>
              <a:t>bài</a:t>
            </a:r>
            <a:r>
              <a:rPr lang="en-US" dirty="0">
                <a:latin typeface="Times New Roman" panose="02020603050405020304" pitchFamily="18" charset="0"/>
                <a:ea typeface="Liberation Serif"/>
                <a:cs typeface="Times New Roman" panose="02020603050405020304" pitchFamily="18" charset="0"/>
              </a:rPr>
              <a:t> </a:t>
            </a:r>
            <a:r>
              <a:rPr lang="vi-VN" dirty="0">
                <a:latin typeface="Times New Roman" panose="02020603050405020304" pitchFamily="18" charset="0"/>
                <a:ea typeface="Liberation Serif"/>
                <a:cs typeface="Times New Roman" panose="02020603050405020304" pitchFamily="18" charset="0"/>
              </a:rPr>
              <a:t>bài phát biểu trong lễ phát động một phong trào hoặc một hoạt động xã hội.</a:t>
            </a:r>
            <a:endParaRPr lang="en-US"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600"/>
              </a:spcAft>
            </a:pPr>
            <a:r>
              <a:rPr lang="en-US" dirty="0">
                <a:latin typeface="Times New Roman" panose="02020603050405020304" pitchFamily="18" charset="0"/>
                <a:ea typeface="Liberation Serif"/>
                <a:cs typeface="Times New Roman" panose="02020603050405020304" pitchFamily="18" charset="0"/>
              </a:rPr>
              <a:t>	– </a:t>
            </a:r>
            <a:r>
              <a:rPr lang="en-US" dirty="0" err="1">
                <a:latin typeface="Times New Roman" panose="02020603050405020304" pitchFamily="18" charset="0"/>
                <a:ea typeface="Liberation Serif"/>
                <a:cs typeface="Times New Roman" panose="02020603050405020304" pitchFamily="18" charset="0"/>
              </a:rPr>
              <a:t>Cách</a:t>
            </a:r>
            <a:r>
              <a:rPr lang="en-US" dirty="0">
                <a:latin typeface="Times New Roman" panose="02020603050405020304" pitchFamily="18" charset="0"/>
                <a:ea typeface="Liberation Serif"/>
                <a:cs typeface="Times New Roman" panose="02020603050405020304" pitchFamily="18" charset="0"/>
              </a:rPr>
              <a:t> </a:t>
            </a:r>
            <a:r>
              <a:rPr lang="en-US" dirty="0" err="1">
                <a:latin typeface="Times New Roman" panose="02020603050405020304" pitchFamily="18" charset="0"/>
                <a:ea typeface="Liberation Serif"/>
                <a:cs typeface="Times New Roman" panose="02020603050405020304" pitchFamily="18" charset="0"/>
              </a:rPr>
              <a:t>viết</a:t>
            </a:r>
            <a:r>
              <a:rPr lang="en-US" dirty="0">
                <a:latin typeface="Times New Roman" panose="02020603050405020304" pitchFamily="18" charset="0"/>
                <a:ea typeface="Liberation Serif"/>
                <a:cs typeface="Times New Roman" panose="02020603050405020304" pitchFamily="18" charset="0"/>
              </a:rPr>
              <a:t> </a:t>
            </a:r>
            <a:r>
              <a:rPr lang="vi-VN" dirty="0">
                <a:latin typeface="Times New Roman" panose="02020603050405020304" pitchFamily="18" charset="0"/>
                <a:ea typeface="Liberation Serif"/>
                <a:cs typeface="Times New Roman" panose="02020603050405020304" pitchFamily="18" charset="0"/>
              </a:rPr>
              <a:t>bài phát biểu trong lễ phát động một phong trào hoặc một hoạt động xã hội.</a:t>
            </a:r>
            <a:endParaRPr lang="en-US"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600"/>
              </a:spcAft>
            </a:pPr>
            <a:r>
              <a:rPr lang="en-US" b="1" dirty="0">
                <a:latin typeface="Times New Roman" panose="02020603050405020304" pitchFamily="18" charset="0"/>
                <a:ea typeface="Calibri" panose="020F0502020204030204" pitchFamily="34" charset="0"/>
                <a:cs typeface="Times New Roman" panose="02020603050405020304" pitchFamily="18" charset="0"/>
              </a:rPr>
              <a:t>	2. </a:t>
            </a:r>
            <a:r>
              <a:rPr lang="en-US" b="1" dirty="0" err="1">
                <a:latin typeface="Times New Roman" panose="02020603050405020304" pitchFamily="18" charset="0"/>
                <a:ea typeface="Calibri" panose="020F0502020204030204" pitchFamily="34" charset="0"/>
                <a:cs typeface="Times New Roman" panose="02020603050405020304" pitchFamily="18" charset="0"/>
              </a:rPr>
              <a:t>Năng</a:t>
            </a:r>
            <a:r>
              <a:rPr lang="en-US" b="1" dirty="0">
                <a:latin typeface="Times New Roman" panose="02020603050405020304" pitchFamily="18" charset="0"/>
                <a:ea typeface="Calibri" panose="020F0502020204030204" pitchFamily="34" charset="0"/>
                <a:cs typeface="Times New Roman" panose="02020603050405020304" pitchFamily="18" charset="0"/>
              </a:rPr>
              <a:t> </a:t>
            </a:r>
            <a:r>
              <a:rPr lang="en-US" b="1" dirty="0" err="1">
                <a:latin typeface="Times New Roman" panose="02020603050405020304" pitchFamily="18" charset="0"/>
                <a:ea typeface="Calibri" panose="020F0502020204030204" pitchFamily="34" charset="0"/>
                <a:cs typeface="Times New Roman" panose="02020603050405020304" pitchFamily="18" charset="0"/>
              </a:rPr>
              <a:t>lực</a:t>
            </a:r>
            <a:endParaRPr lang="en-US"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600"/>
              </a:spcAft>
            </a:pPr>
            <a:r>
              <a:rPr lang="en-US" b="1" dirty="0">
                <a:latin typeface="Times New Roman" panose="02020603050405020304" pitchFamily="18" charset="0"/>
                <a:ea typeface="Calibri" panose="020F0502020204030204" pitchFamily="34" charset="0"/>
                <a:cs typeface="Times New Roman" panose="02020603050405020304" pitchFamily="18" charset="0"/>
              </a:rPr>
              <a:t>	2.1. </a:t>
            </a:r>
            <a:r>
              <a:rPr lang="en-US" b="1" dirty="0" err="1">
                <a:latin typeface="Times New Roman" panose="02020603050405020304" pitchFamily="18" charset="0"/>
                <a:ea typeface="Calibri" panose="020F0502020204030204" pitchFamily="34" charset="0"/>
                <a:cs typeface="Times New Roman" panose="02020603050405020304" pitchFamily="18" charset="0"/>
              </a:rPr>
              <a:t>Năng</a:t>
            </a:r>
            <a:r>
              <a:rPr lang="en-US" b="1" dirty="0">
                <a:latin typeface="Times New Roman" panose="02020603050405020304" pitchFamily="18" charset="0"/>
                <a:ea typeface="Calibri" panose="020F0502020204030204" pitchFamily="34" charset="0"/>
                <a:cs typeface="Times New Roman" panose="02020603050405020304" pitchFamily="18" charset="0"/>
              </a:rPr>
              <a:t> </a:t>
            </a:r>
            <a:r>
              <a:rPr lang="en-US" b="1" dirty="0" err="1">
                <a:latin typeface="Times New Roman" panose="02020603050405020304" pitchFamily="18" charset="0"/>
                <a:ea typeface="Calibri" panose="020F0502020204030204" pitchFamily="34" charset="0"/>
                <a:cs typeface="Times New Roman" panose="02020603050405020304" pitchFamily="18" charset="0"/>
              </a:rPr>
              <a:t>lực</a:t>
            </a:r>
            <a:r>
              <a:rPr lang="en-US" b="1" dirty="0">
                <a:latin typeface="Times New Roman" panose="02020603050405020304" pitchFamily="18" charset="0"/>
                <a:ea typeface="Calibri" panose="020F0502020204030204" pitchFamily="34" charset="0"/>
                <a:cs typeface="Times New Roman" panose="02020603050405020304" pitchFamily="18" charset="0"/>
              </a:rPr>
              <a:t> </a:t>
            </a:r>
            <a:r>
              <a:rPr lang="en-US" b="1" dirty="0" err="1">
                <a:latin typeface="Times New Roman" panose="02020603050405020304" pitchFamily="18" charset="0"/>
                <a:ea typeface="Calibri" panose="020F0502020204030204" pitchFamily="34" charset="0"/>
                <a:cs typeface="Times New Roman" panose="02020603050405020304" pitchFamily="18" charset="0"/>
              </a:rPr>
              <a:t>đặc</a:t>
            </a:r>
            <a:r>
              <a:rPr lang="en-US" b="1" dirty="0">
                <a:latin typeface="Times New Roman" panose="02020603050405020304" pitchFamily="18" charset="0"/>
                <a:ea typeface="Calibri" panose="020F0502020204030204" pitchFamily="34" charset="0"/>
                <a:cs typeface="Times New Roman" panose="02020603050405020304" pitchFamily="18" charset="0"/>
              </a:rPr>
              <a:t> </a:t>
            </a:r>
            <a:r>
              <a:rPr lang="en-US" b="1" dirty="0" err="1">
                <a:latin typeface="Times New Roman" panose="02020603050405020304" pitchFamily="18" charset="0"/>
                <a:ea typeface="Calibri" panose="020F0502020204030204" pitchFamily="34" charset="0"/>
                <a:cs typeface="Times New Roman" panose="02020603050405020304" pitchFamily="18" charset="0"/>
              </a:rPr>
              <a:t>thù</a:t>
            </a:r>
            <a:endParaRPr lang="en-US"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600"/>
              </a:spcAft>
            </a:pPr>
            <a:r>
              <a:rPr lang="en-US" dirty="0">
                <a:latin typeface="Times New Roman" panose="02020603050405020304" pitchFamily="18" charset="0"/>
                <a:ea typeface="Calibri" panose="020F0502020204030204" pitchFamily="34" charset="0"/>
                <a:cs typeface="Times New Roman" panose="02020603050405020304" pitchFamily="18" charset="0"/>
              </a:rPr>
              <a:t> 	–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Biết</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viết</a:t>
            </a:r>
            <a:r>
              <a:rPr lang="en-US" dirty="0">
                <a:latin typeface="Times New Roman" panose="02020603050405020304" pitchFamily="18" charset="0"/>
                <a:ea typeface="Times New Roman" panose="02020603050405020304" pitchFamily="18" charset="0"/>
                <a:cs typeface="Times New Roman" panose="02020603050405020304" pitchFamily="18" charset="0"/>
              </a:rPr>
              <a:t> VB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bảo</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đảm</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các</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bước</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Chuẩn</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bị</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viết</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xác</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định</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đề</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tài</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mục</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đích</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thu</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thập</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tư</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liệu</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Tìm</a:t>
            </a:r>
            <a:r>
              <a:rPr lang="en-US" i="1" dirty="0">
                <a:latin typeface="Times New Roman" panose="02020603050405020304" pitchFamily="18" charset="0"/>
                <a:ea typeface="Times New Roman" panose="02020603050405020304" pitchFamily="18" charset="0"/>
                <a:cs typeface="Times New Roman" panose="02020603050405020304" pitchFamily="18" charset="0"/>
              </a:rPr>
              <a:t> ý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lập</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dàn</a:t>
            </a:r>
            <a:r>
              <a:rPr lang="en-US" i="1" dirty="0">
                <a:latin typeface="Times New Roman" panose="02020603050405020304" pitchFamily="18" charset="0"/>
                <a:ea typeface="Times New Roman" panose="02020603050405020304" pitchFamily="18" charset="0"/>
                <a:cs typeface="Times New Roman" panose="02020603050405020304" pitchFamily="18" charset="0"/>
              </a:rPr>
              <a:t> ý</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Viết</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bài</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Xem</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lại</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chỉnh</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sửa</a:t>
            </a:r>
            <a:r>
              <a:rPr lang="en-US" dirty="0">
                <a:latin typeface="Times New Roman" panose="02020603050405020304" pitchFamily="18" charset="0"/>
                <a:ea typeface="Times New Roman" panose="02020603050405020304" pitchFamily="18" charset="0"/>
                <a:cs typeface="Times New Roman" panose="02020603050405020304" pitchFamily="18" charset="0"/>
              </a:rPr>
              <a:t>.</a:t>
            </a:r>
            <a:endParaRPr lang="en-US"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600"/>
              </a:spcAft>
            </a:pPr>
            <a:r>
              <a:rPr lang="en-US" dirty="0">
                <a:latin typeface="Times New Roman" panose="02020603050405020304" pitchFamily="18" charset="0"/>
                <a:ea typeface="Calibri" panose="020F0502020204030204" pitchFamily="34" charset="0"/>
                <a:cs typeface="Times New Roman" panose="02020603050405020304" pitchFamily="18" charset="0"/>
              </a:rPr>
              <a:t>	– </a:t>
            </a:r>
            <a:r>
              <a:rPr lang="en-US" dirty="0" err="1">
                <a:latin typeface="Times New Roman" panose="02020603050405020304" pitchFamily="18" charset="0"/>
                <a:ea typeface="Calibri" panose="020F0502020204030204" pitchFamily="34" charset="0"/>
                <a:cs typeface="Times New Roman" panose="02020603050405020304" pitchFamily="18" charset="0"/>
              </a:rPr>
              <a:t>Viết</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được</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bài</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phát</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biểu</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trong</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lễ</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phát</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động</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một</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phong</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trào</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hoặc</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một</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hoạt</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động</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xã</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hội</a:t>
            </a:r>
            <a:r>
              <a:rPr lang="en-US" dirty="0">
                <a:latin typeface="Times New Roman" panose="02020603050405020304" pitchFamily="18" charset="0"/>
                <a:ea typeface="Calibri" panose="020F0502020204030204" pitchFamily="34" charset="0"/>
                <a:cs typeface="Times New Roman" panose="02020603050405020304" pitchFamily="18" charset="0"/>
              </a:rPr>
              <a:t>.</a:t>
            </a:r>
            <a:endParaRPr lang="en-US"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600"/>
              </a:spcAft>
            </a:pPr>
            <a:r>
              <a:rPr lang="en-US" b="1" dirty="0">
                <a:latin typeface="Times New Roman" panose="02020603050405020304" pitchFamily="18" charset="0"/>
                <a:ea typeface="Calibri" panose="020F0502020204030204" pitchFamily="34" charset="0"/>
                <a:cs typeface="Times New Roman" panose="02020603050405020304" pitchFamily="18" charset="0"/>
              </a:rPr>
              <a:t>	2.2. </a:t>
            </a:r>
            <a:r>
              <a:rPr lang="en-US" b="1" dirty="0" err="1">
                <a:latin typeface="Times New Roman" panose="02020603050405020304" pitchFamily="18" charset="0"/>
                <a:ea typeface="Calibri" panose="020F0502020204030204" pitchFamily="34" charset="0"/>
                <a:cs typeface="Times New Roman" panose="02020603050405020304" pitchFamily="18" charset="0"/>
              </a:rPr>
              <a:t>Năng</a:t>
            </a:r>
            <a:r>
              <a:rPr lang="en-US" b="1" dirty="0">
                <a:latin typeface="Times New Roman" panose="02020603050405020304" pitchFamily="18" charset="0"/>
                <a:ea typeface="Calibri" panose="020F0502020204030204" pitchFamily="34" charset="0"/>
                <a:cs typeface="Times New Roman" panose="02020603050405020304" pitchFamily="18" charset="0"/>
              </a:rPr>
              <a:t> </a:t>
            </a:r>
            <a:r>
              <a:rPr lang="en-US" b="1" dirty="0" err="1">
                <a:latin typeface="Times New Roman" panose="02020603050405020304" pitchFamily="18" charset="0"/>
                <a:ea typeface="Calibri" panose="020F0502020204030204" pitchFamily="34" charset="0"/>
                <a:cs typeface="Times New Roman" panose="02020603050405020304" pitchFamily="18" charset="0"/>
              </a:rPr>
              <a:t>lực</a:t>
            </a:r>
            <a:r>
              <a:rPr lang="en-US" b="1" dirty="0">
                <a:latin typeface="Times New Roman" panose="02020603050405020304" pitchFamily="18" charset="0"/>
                <a:ea typeface="Calibri" panose="020F0502020204030204" pitchFamily="34" charset="0"/>
                <a:cs typeface="Times New Roman" panose="02020603050405020304" pitchFamily="18" charset="0"/>
              </a:rPr>
              <a:t> </a:t>
            </a:r>
            <a:r>
              <a:rPr lang="en-US" b="1" dirty="0" err="1">
                <a:latin typeface="Times New Roman" panose="02020603050405020304" pitchFamily="18" charset="0"/>
                <a:ea typeface="Calibri" panose="020F0502020204030204" pitchFamily="34" charset="0"/>
                <a:cs typeface="Times New Roman" panose="02020603050405020304" pitchFamily="18" charset="0"/>
              </a:rPr>
              <a:t>chung</a:t>
            </a:r>
            <a:endParaRPr lang="en-US"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600"/>
              </a:spcAft>
            </a:pPr>
            <a:r>
              <a:rPr lang="en-US" dirty="0">
                <a:latin typeface="Times New Roman" panose="02020603050405020304" pitchFamily="18" charset="0"/>
                <a:ea typeface="Calibri" panose="020F0502020204030204" pitchFamily="34" charset="0"/>
                <a:cs typeface="Times New Roman" panose="02020603050405020304" pitchFamily="18" charset="0"/>
              </a:rPr>
              <a:t>	– </a:t>
            </a:r>
            <a:r>
              <a:rPr lang="en-US" dirty="0" err="1">
                <a:latin typeface="Times New Roman" panose="02020603050405020304" pitchFamily="18" charset="0"/>
                <a:ea typeface="Calibri" panose="020F0502020204030204" pitchFamily="34" charset="0"/>
                <a:cs typeface="Times New Roman" panose="02020603050405020304" pitchFamily="18" charset="0"/>
              </a:rPr>
              <a:t>Năng</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lực</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giao</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tiếp</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và</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hợp</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tác</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thông</a:t>
            </a:r>
            <a:r>
              <a:rPr lang="en-US" dirty="0">
                <a:latin typeface="Times New Roman" panose="02020603050405020304" pitchFamily="18" charset="0"/>
                <a:ea typeface="Calibri" panose="020F0502020204030204" pitchFamily="34" charset="0"/>
                <a:cs typeface="Times New Roman" panose="02020603050405020304" pitchFamily="18" charset="0"/>
              </a:rPr>
              <a:t> qua </a:t>
            </a:r>
            <a:r>
              <a:rPr lang="en-US" dirty="0" err="1">
                <a:latin typeface="Times New Roman" panose="02020603050405020304" pitchFamily="18" charset="0"/>
                <a:ea typeface="Calibri" panose="020F0502020204030204" pitchFamily="34" charset="0"/>
                <a:cs typeface="Times New Roman" panose="02020603050405020304" pitchFamily="18" charset="0"/>
              </a:rPr>
              <a:t>hoạt</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động</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làm</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việc</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nhóm</a:t>
            </a:r>
            <a:r>
              <a:rPr lang="en-US" dirty="0">
                <a:latin typeface="Times New Roman" panose="02020603050405020304" pitchFamily="18" charset="0"/>
                <a:ea typeface="Calibri" panose="020F0502020204030204" pitchFamily="34" charset="0"/>
                <a:cs typeface="Times New Roman" panose="02020603050405020304" pitchFamily="18" charset="0"/>
              </a:rPr>
              <a:t>.</a:t>
            </a:r>
            <a:endParaRPr lang="en-US"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600"/>
              </a:spcAft>
            </a:pPr>
            <a:r>
              <a:rPr lang="en-US" dirty="0">
                <a:latin typeface="Times New Roman" panose="02020603050405020304" pitchFamily="18" charset="0"/>
                <a:ea typeface="Calibri" panose="020F0502020204030204" pitchFamily="34" charset="0"/>
                <a:cs typeface="Times New Roman" panose="02020603050405020304" pitchFamily="18" charset="0"/>
              </a:rPr>
              <a:t>	– </a:t>
            </a:r>
            <a:r>
              <a:rPr lang="en-US" dirty="0" err="1">
                <a:latin typeface="Times New Roman" panose="02020603050405020304" pitchFamily="18" charset="0"/>
                <a:ea typeface="Calibri" panose="020F0502020204030204" pitchFamily="34" charset="0"/>
                <a:cs typeface="Times New Roman" panose="02020603050405020304" pitchFamily="18" charset="0"/>
              </a:rPr>
              <a:t>Năng</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lực</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tự</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chủ</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và</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tự</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học</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thông</a:t>
            </a:r>
            <a:r>
              <a:rPr lang="en-US" dirty="0">
                <a:latin typeface="Times New Roman" panose="02020603050405020304" pitchFamily="18" charset="0"/>
                <a:ea typeface="Calibri" panose="020F0502020204030204" pitchFamily="34" charset="0"/>
                <a:cs typeface="Times New Roman" panose="02020603050405020304" pitchFamily="18" charset="0"/>
              </a:rPr>
              <a:t> qua </a:t>
            </a:r>
            <a:r>
              <a:rPr lang="en-US" dirty="0" err="1">
                <a:latin typeface="Times New Roman" panose="02020603050405020304" pitchFamily="18" charset="0"/>
                <a:ea typeface="Calibri" panose="020F0502020204030204" pitchFamily="34" charset="0"/>
                <a:cs typeface="Times New Roman" panose="02020603050405020304" pitchFamily="18" charset="0"/>
              </a:rPr>
              <a:t>việc</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lập</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dàn</a:t>
            </a:r>
            <a:r>
              <a:rPr lang="en-US" dirty="0">
                <a:latin typeface="Times New Roman" panose="02020603050405020304" pitchFamily="18" charset="0"/>
                <a:ea typeface="Calibri" panose="020F0502020204030204" pitchFamily="34" charset="0"/>
                <a:cs typeface="Times New Roman" panose="02020603050405020304" pitchFamily="18" charset="0"/>
              </a:rPr>
              <a:t> ý </a:t>
            </a:r>
            <a:r>
              <a:rPr lang="en-US" dirty="0" err="1">
                <a:latin typeface="Times New Roman" panose="02020603050405020304" pitchFamily="18" charset="0"/>
                <a:ea typeface="Calibri" panose="020F0502020204030204" pitchFamily="34" charset="0"/>
                <a:cs typeface="Times New Roman" panose="02020603050405020304" pitchFamily="18" charset="0"/>
              </a:rPr>
              <a:t>và</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chuẩn</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bị</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bài</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viết</a:t>
            </a:r>
            <a:r>
              <a:rPr lang="en-US" dirty="0">
                <a:latin typeface="Times New Roman" panose="02020603050405020304" pitchFamily="18" charset="0"/>
                <a:ea typeface="Calibri" panose="020F0502020204030204" pitchFamily="34" charset="0"/>
                <a:cs typeface="Times New Roman" panose="02020603050405020304" pitchFamily="18" charset="0"/>
              </a:rPr>
              <a:t> ở </a:t>
            </a:r>
            <a:r>
              <a:rPr lang="en-US" dirty="0" err="1">
                <a:latin typeface="Times New Roman" panose="02020603050405020304" pitchFamily="18" charset="0"/>
                <a:ea typeface="Calibri" panose="020F0502020204030204" pitchFamily="34" charset="0"/>
                <a:cs typeface="Times New Roman" panose="02020603050405020304" pitchFamily="18" charset="0"/>
              </a:rPr>
              <a:t>nhà</a:t>
            </a:r>
            <a:r>
              <a:rPr lang="en-US" dirty="0">
                <a:latin typeface="Times New Roman" panose="02020603050405020304" pitchFamily="18" charset="0"/>
                <a:ea typeface="Calibri" panose="020F0502020204030204" pitchFamily="34" charset="0"/>
                <a:cs typeface="Times New Roman" panose="02020603050405020304" pitchFamily="18" charset="0"/>
              </a:rPr>
              <a:t>.</a:t>
            </a:r>
            <a:endParaRPr lang="en-US"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600"/>
              </a:spcAft>
            </a:pPr>
            <a:r>
              <a:rPr lang="en-US" b="1" dirty="0">
                <a:latin typeface="Times New Roman" panose="02020603050405020304" pitchFamily="18" charset="0"/>
                <a:ea typeface="Calibri" panose="020F0502020204030204" pitchFamily="34" charset="0"/>
                <a:cs typeface="Times New Roman" panose="02020603050405020304" pitchFamily="18" charset="0"/>
              </a:rPr>
              <a:t>	3. </a:t>
            </a:r>
            <a:r>
              <a:rPr lang="en-US" b="1" dirty="0" err="1">
                <a:latin typeface="Times New Roman" panose="02020603050405020304" pitchFamily="18" charset="0"/>
                <a:ea typeface="Calibri" panose="020F0502020204030204" pitchFamily="34" charset="0"/>
                <a:cs typeface="Times New Roman" panose="02020603050405020304" pitchFamily="18" charset="0"/>
              </a:rPr>
              <a:t>Phẩm</a:t>
            </a:r>
            <a:r>
              <a:rPr lang="en-US" b="1" dirty="0">
                <a:latin typeface="Times New Roman" panose="02020603050405020304" pitchFamily="18" charset="0"/>
                <a:ea typeface="Calibri" panose="020F0502020204030204" pitchFamily="34" charset="0"/>
                <a:cs typeface="Times New Roman" panose="02020603050405020304" pitchFamily="18" charset="0"/>
              </a:rPr>
              <a:t> </a:t>
            </a:r>
            <a:r>
              <a:rPr lang="en-US" b="1" dirty="0" err="1">
                <a:latin typeface="Times New Roman" panose="02020603050405020304" pitchFamily="18" charset="0"/>
                <a:ea typeface="Calibri" panose="020F0502020204030204" pitchFamily="34" charset="0"/>
                <a:cs typeface="Times New Roman" panose="02020603050405020304" pitchFamily="18" charset="0"/>
              </a:rPr>
              <a:t>chất</a:t>
            </a:r>
            <a:endParaRPr lang="en-US"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600"/>
              </a:spcAft>
            </a:pP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Phát</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huy</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trách</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nhiệm</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của</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công</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dân</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trẻ</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đối</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với</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cộng</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đồng</a:t>
            </a:r>
            <a:r>
              <a:rPr lang="en-US" dirty="0" smtClean="0">
                <a:latin typeface="Times New Roman" panose="02020603050405020304" pitchFamily="18" charset="0"/>
                <a:ea typeface="Calibri" panose="020F0502020204030204" pitchFamily="34" charset="0"/>
                <a:cs typeface="Times New Roman" panose="02020603050405020304" pitchFamily="18" charset="0"/>
              </a:rPr>
              <a:t>.</a:t>
            </a:r>
            <a:endParaRPr lang="en-US"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Freeform 9"/>
          <p:cNvSpPr/>
          <p:nvPr/>
        </p:nvSpPr>
        <p:spPr>
          <a:xfrm rot="3749066">
            <a:off x="8124019" y="345126"/>
            <a:ext cx="3983964" cy="2606253"/>
          </a:xfrm>
          <a:custGeom>
            <a:avLst/>
            <a:gdLst/>
            <a:ahLst/>
            <a:cxnLst/>
            <a:rect l="l" t="t" r="r" b="b"/>
            <a:pathLst>
              <a:path w="14280840" h="3909380">
                <a:moveTo>
                  <a:pt x="0" y="0"/>
                </a:moveTo>
                <a:lnTo>
                  <a:pt x="14280840" y="0"/>
                </a:lnTo>
                <a:lnTo>
                  <a:pt x="14280840" y="3909380"/>
                </a:lnTo>
                <a:lnTo>
                  <a:pt x="0" y="39093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18455" y="999091"/>
            <a:ext cx="10461356" cy="5191999"/>
          </a:xfrm>
          <a:prstGeom prst="rect">
            <a:avLst/>
          </a:prstGeom>
          <a:ln w="6350">
            <a:solidFill>
              <a:srgbClr val="7030A0"/>
            </a:solidFill>
          </a:ln>
          <a:effectLst>
            <a:glow rad="228600">
              <a:schemeClr val="accent6">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pPr algn="just">
              <a:lnSpc>
                <a:spcPct val="115000"/>
              </a:lnSpc>
              <a:spcAft>
                <a:spcPts val="600"/>
              </a:spcAft>
            </a:pPr>
            <a:r>
              <a:rPr lang="en-US" sz="2000" b="1" dirty="0" smtClean="0">
                <a:latin typeface="Times New Roman" panose="02020603050405020304" pitchFamily="18" charset="0"/>
                <a:ea typeface="Calibri" panose="020F0502020204030204" pitchFamily="34" charset="0"/>
                <a:cs typeface="Times New Roman" panose="02020603050405020304" pitchFamily="18" charset="0"/>
              </a:rPr>
              <a:t>1</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vi-VN" sz="2400" b="1" dirty="0">
                <a:latin typeface="Times New Roman" panose="02020603050405020304" pitchFamily="18" charset="0"/>
                <a:ea typeface="Calibri" panose="020F0502020204030204" pitchFamily="34" charset="0"/>
                <a:cs typeface="Times New Roman" panose="02020603050405020304" pitchFamily="18" charset="0"/>
              </a:rPr>
              <a:t>Nội dung 1: Hoạt động chuẩn bị trước khi viết</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indent="457200" algn="just">
              <a:lnSpc>
                <a:spcPct val="115000"/>
              </a:lnSpc>
              <a:spcAft>
                <a:spcPts val="600"/>
              </a:spcAft>
            </a:pPr>
            <a:r>
              <a:rPr lang="en-US" sz="2400" b="1" dirty="0">
                <a:latin typeface="Times New Roman" panose="02020603050405020304" pitchFamily="18" charset="0"/>
                <a:ea typeface="Calibri" panose="020F0502020204030204" pitchFamily="34" charset="0"/>
                <a:cs typeface="Times New Roman" panose="02020603050405020304" pitchFamily="18" charset="0"/>
              </a:rPr>
              <a:t>1.1. X</a:t>
            </a:r>
            <a:r>
              <a:rPr lang="vi-VN" sz="2400" b="1" dirty="0">
                <a:latin typeface="Times New Roman" panose="02020603050405020304" pitchFamily="18" charset="0"/>
                <a:ea typeface="Calibri" panose="020F0502020204030204" pitchFamily="34" charset="0"/>
                <a:cs typeface="Times New Roman" panose="02020603050405020304" pitchFamily="18" charset="0"/>
              </a:rPr>
              <a:t>ác định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đề</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tài</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vi-VN" sz="2400" b="1" dirty="0">
                <a:latin typeface="Times New Roman" panose="02020603050405020304" pitchFamily="18" charset="0"/>
                <a:ea typeface="Calibri" panose="020F0502020204030204" pitchFamily="34" charset="0"/>
                <a:cs typeface="Times New Roman" panose="02020603050405020304" pitchFamily="18" charset="0"/>
              </a:rPr>
              <a:t>mục đích, đối tượng</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cách</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viết</a:t>
            </a:r>
            <a:r>
              <a:rPr lang="en-US" sz="2400" b="1" dirty="0">
                <a:latin typeface="Times New Roman" panose="02020603050405020304" pitchFamily="18" charset="0"/>
                <a:ea typeface="Calibri" panose="020F0502020204030204" pitchFamily="34" charset="0"/>
                <a:cs typeface="Times New Roman" panose="02020603050405020304" pitchFamily="18" charset="0"/>
              </a:rPr>
              <a:t>.</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indent="457200" algn="just">
              <a:lnSpc>
                <a:spcPct val="115000"/>
              </a:lnSpc>
              <a:spcAft>
                <a:spcPts val="600"/>
              </a:spcAft>
            </a:pPr>
            <a:r>
              <a:rPr lang="vi-VN" sz="2400" b="1" dirty="0">
                <a:latin typeface="Times New Roman" panose="02020603050405020304" pitchFamily="18" charset="0"/>
                <a:ea typeface="Times New Roman" panose="02020603050405020304" pitchFamily="18" charset="0"/>
                <a:cs typeface="Times New Roman" panose="02020603050405020304" pitchFamily="18" charset="0"/>
              </a:rPr>
              <a:t>a</a:t>
            </a:r>
            <a:r>
              <a:rPr lang="vi-VN" sz="2400" dirty="0">
                <a:latin typeface="Times New Roman" panose="02020603050405020304" pitchFamily="18" charset="0"/>
                <a:ea typeface="Times New Roman" panose="02020603050405020304" pitchFamily="18" charset="0"/>
                <a:cs typeface="Times New Roman" panose="02020603050405020304" pitchFamily="18" charset="0"/>
              </a:rPr>
              <a:t>. </a:t>
            </a:r>
            <a:r>
              <a:rPr lang="vi-VN" sz="2400" b="1" dirty="0">
                <a:latin typeface="Times New Roman" panose="02020603050405020304" pitchFamily="18" charset="0"/>
                <a:ea typeface="Times New Roman" panose="02020603050405020304" pitchFamily="18" charset="0"/>
                <a:cs typeface="Times New Roman" panose="02020603050405020304" pitchFamily="18" charset="0"/>
              </a:rPr>
              <a:t>Mục tiêu</a:t>
            </a:r>
            <a:r>
              <a:rPr lang="vi-VN" sz="2400"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600"/>
              </a:spcAft>
            </a:pPr>
            <a:r>
              <a:rPr lang="vi-VN"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vi-VN" sz="2400" dirty="0">
                <a:latin typeface="Times New Roman" panose="02020603050405020304" pitchFamily="18" charset="0"/>
                <a:ea typeface="Calibri" panose="020F0502020204030204" pitchFamily="34" charset="0"/>
                <a:cs typeface="Times New Roman" panose="02020603050405020304" pitchFamily="18" charset="0"/>
              </a:rPr>
              <a:t>Biết cách xác định mục đích, đối tượng và đề tài.</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indent="457200" algn="just">
              <a:lnSpc>
                <a:spcPct val="115000"/>
              </a:lnSpc>
              <a:spcAft>
                <a:spcPts val="600"/>
              </a:spcAft>
            </a:pP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vi-VN" sz="2400" dirty="0">
                <a:latin typeface="Times New Roman" panose="02020603050405020304" pitchFamily="18" charset="0"/>
                <a:ea typeface="Calibri" panose="020F0502020204030204" pitchFamily="34" charset="0"/>
                <a:cs typeface="Times New Roman" panose="02020603050405020304" pitchFamily="18" charset="0"/>
              </a:rPr>
              <a:t>Xác định được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đề</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tài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vi-VN" sz="2400" dirty="0">
                <a:latin typeface="Times New Roman" panose="02020603050405020304" pitchFamily="18" charset="0"/>
                <a:ea typeface="Calibri" panose="020F0502020204030204" pitchFamily="34" charset="0"/>
                <a:cs typeface="Times New Roman" panose="02020603050405020304" pitchFamily="18" charset="0"/>
              </a:rPr>
              <a:t>mục đích, đối tượng và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cách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viết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vi-VN" sz="2400" dirty="0">
                <a:latin typeface="Times New Roman" panose="02020603050405020304" pitchFamily="18" charset="0"/>
                <a:ea typeface="Calibri" panose="020F0502020204030204" pitchFamily="34" charset="0"/>
                <a:cs typeface="Times New Roman" panose="02020603050405020304" pitchFamily="18" charset="0"/>
              </a:rPr>
              <a:t>cho bài viết sẽ thực hiện.</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indent="457200" algn="just">
              <a:lnSpc>
                <a:spcPct val="115000"/>
              </a:lnSpc>
              <a:spcAft>
                <a:spcPts val="600"/>
              </a:spcAft>
            </a:pPr>
            <a:r>
              <a:rPr lang="en-US" sz="2400" b="1" dirty="0">
                <a:latin typeface="Times New Roman" panose="02020603050405020304" pitchFamily="18" charset="0"/>
                <a:ea typeface="Calibri" panose="020F0502020204030204" pitchFamily="34" charset="0"/>
                <a:cs typeface="Times New Roman" panose="02020603050405020304" pitchFamily="18" charset="0"/>
              </a:rPr>
              <a:t>b.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Nội</a:t>
            </a:r>
            <a:r>
              <a:rPr lang="en-US" sz="2400" b="1" dirty="0">
                <a:latin typeface="Times New Roman" panose="02020603050405020304" pitchFamily="18" charset="0"/>
                <a:ea typeface="Calibri" panose="020F0502020204030204" pitchFamily="34" charset="0"/>
                <a:cs typeface="Times New Roman" panose="02020603050405020304" pitchFamily="18" charset="0"/>
              </a:rPr>
              <a:t> dung: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Hướng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dẫn</a:t>
            </a:r>
            <a:r>
              <a:rPr lang="en-US" sz="2400" dirty="0">
                <a:latin typeface="Times New Roman" panose="02020603050405020304" pitchFamily="18" charset="0"/>
                <a:ea typeface="Calibri" panose="020F0502020204030204" pitchFamily="34" charset="0"/>
                <a:cs typeface="Times New Roman" panose="02020603050405020304" pitchFamily="18" charset="0"/>
              </a:rPr>
              <a:t> HS X</a:t>
            </a:r>
            <a:r>
              <a:rPr lang="vi-VN" sz="2400" dirty="0">
                <a:latin typeface="Times New Roman" panose="02020603050405020304" pitchFamily="18" charset="0"/>
                <a:ea typeface="Calibri" panose="020F0502020204030204" pitchFamily="34" charset="0"/>
                <a:cs typeface="Times New Roman" panose="02020603050405020304" pitchFamily="18" charset="0"/>
              </a:rPr>
              <a:t>ác định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đề</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tài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vi-VN" sz="2400" dirty="0">
                <a:latin typeface="Times New Roman" panose="02020603050405020304" pitchFamily="18" charset="0"/>
                <a:ea typeface="Calibri" panose="020F0502020204030204" pitchFamily="34" charset="0"/>
                <a:cs typeface="Times New Roman" panose="02020603050405020304" pitchFamily="18" charset="0"/>
              </a:rPr>
              <a:t>mục đích, đối tượng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cách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viết</a:t>
            </a:r>
            <a:r>
              <a:rPr lang="en-US" sz="2400" dirty="0">
                <a:latin typeface="Times New Roman" panose="02020603050405020304" pitchFamily="18" charset="0"/>
                <a:ea typeface="Calibri" panose="020F0502020204030204" pitchFamily="34" charset="0"/>
                <a:cs typeface="Times New Roman" panose="02020603050405020304" pitchFamily="18" charset="0"/>
              </a:rPr>
              <a:t>.</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indent="457200" algn="just">
              <a:lnSpc>
                <a:spcPct val="115000"/>
              </a:lnSpc>
              <a:spcAft>
                <a:spcPts val="0"/>
              </a:spcAft>
            </a:pPr>
            <a:r>
              <a:rPr lang="en-US" sz="2400" b="1" dirty="0">
                <a:latin typeface="Times New Roman" panose="02020603050405020304" pitchFamily="18" charset="0"/>
                <a:ea typeface="Calibri" panose="020F0502020204030204" pitchFamily="34" charset="0"/>
                <a:cs typeface="Times New Roman" panose="02020603050405020304" pitchFamily="18" charset="0"/>
              </a:rPr>
              <a:t>c.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Sản</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phẩm</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Phiếu</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tập</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câu</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trả</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HS.</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indent="457200" algn="just">
              <a:lnSpc>
                <a:spcPct val="115000"/>
              </a:lnSpc>
              <a:spcAft>
                <a:spcPts val="0"/>
              </a:spcAft>
            </a:pP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d</a:t>
            </a:r>
            <a:r>
              <a:rPr lang="vi-VN" sz="2400" b="1" dirty="0">
                <a:latin typeface="Times New Roman" panose="02020603050405020304" pitchFamily="18" charset="0"/>
                <a:ea typeface="Times New Roman" panose="02020603050405020304" pitchFamily="18" charset="0"/>
                <a:cs typeface="Times New Roman" panose="02020603050405020304" pitchFamily="18" charset="0"/>
              </a:rPr>
              <a:t>. Tổ chức thực hiện: </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600"/>
              </a:spcAft>
              <a:tabLst>
                <a:tab pos="347345" algn="l"/>
              </a:tabLst>
            </a:pPr>
            <a:r>
              <a:rPr lang="en-US" sz="2400" b="1" dirty="0">
                <a:latin typeface="Times New Roman" panose="02020603050405020304" pitchFamily="18" charset="0"/>
                <a:ea typeface="Calibri" panose="020F0502020204030204" pitchFamily="34" charset="0"/>
                <a:cs typeface="Times New Roman" panose="02020603050405020304" pitchFamily="18" charset="0"/>
              </a:rPr>
              <a:t>	B1.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Chuyển</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giao</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nhiệm</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vụ</a:t>
            </a:r>
            <a:r>
              <a:rPr lang="en-US" sz="2400" b="1" dirty="0">
                <a:latin typeface="Times New Roman" panose="02020603050405020304" pitchFamily="18" charset="0"/>
                <a:ea typeface="Calibri" panose="020F0502020204030204" pitchFamily="34" charset="0"/>
                <a:cs typeface="Times New Roman" panose="02020603050405020304" pitchFamily="18" charset="0"/>
              </a:rPr>
              <a:t>:</a:t>
            </a:r>
            <a:r>
              <a:rPr lang="vi-VN" sz="2400" dirty="0">
                <a:latin typeface="Times New Roman" panose="02020603050405020304" pitchFamily="18" charset="0"/>
                <a:ea typeface="Calibri" panose="020F0502020204030204" pitchFamily="34" charset="0"/>
                <a:cs typeface="Times New Roman" panose="02020603050405020304" pitchFamily="18" charset="0"/>
              </a:rPr>
              <a:t> HS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thực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hiện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phiếu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học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tập</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số</a:t>
            </a:r>
            <a:r>
              <a:rPr lang="en-US" sz="2400" dirty="0">
                <a:latin typeface="Times New Roman" panose="02020603050405020304" pitchFamily="18" charset="0"/>
                <a:ea typeface="Calibri" panose="020F0502020204030204" pitchFamily="34" charset="0"/>
                <a:cs typeface="Times New Roman" panose="02020603050405020304" pitchFamily="18" charset="0"/>
              </a:rPr>
              <a:t> 1. HS </a:t>
            </a:r>
            <a:r>
              <a:rPr lang="en-US" sz="2400" dirty="0" err="1">
                <a:latin typeface="Times New Roman" panose="02020603050405020304" pitchFamily="18" charset="0"/>
                <a:ea typeface="Calibri" panose="020F0502020204030204" pitchFamily="34" charset="0"/>
                <a:cs typeface="Times New Roman" panose="02020603050405020304" pitchFamily="18" charset="0"/>
              </a:rPr>
              <a:t>ghi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lại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quy</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trình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viết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bài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phát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biểu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lễ</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phát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động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một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phong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trào</a:t>
            </a:r>
            <a:r>
              <a:rPr lang="en-US" sz="2400" dirty="0">
                <a:latin typeface="Times New Roman" panose="02020603050405020304" pitchFamily="18" charset="0"/>
                <a:ea typeface="Calibri" panose="020F0502020204030204" pitchFamily="34" charset="0"/>
                <a:cs typeface="Times New Roman" panose="02020603050405020304" pitchFamily="18" charset="0"/>
              </a:rPr>
              <a:t>/</a:t>
            </a:r>
            <a:r>
              <a:rPr lang="en-US" sz="2400" dirty="0" err="1">
                <a:latin typeface="Times New Roman" panose="02020603050405020304" pitchFamily="18" charset="0"/>
                <a:ea typeface="Calibri" panose="020F0502020204030204" pitchFamily="34" charset="0"/>
                <a:cs typeface="Times New Roman" panose="02020603050405020304" pitchFamily="18" charset="0"/>
              </a:rPr>
              <a:t>hoạt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động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xã</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hội</a:t>
            </a:r>
            <a:r>
              <a:rPr lang="en-US" sz="2400" dirty="0">
                <a:latin typeface="Times New Roman" panose="02020603050405020304" pitchFamily="18" charset="0"/>
                <a:ea typeface="Calibri" panose="020F0502020204030204" pitchFamily="34" charset="0"/>
                <a:cs typeface="Times New Roman" panose="02020603050405020304" pitchFamily="18" charset="0"/>
              </a:rPr>
              <a:t>.</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Freeform 9"/>
          <p:cNvSpPr/>
          <p:nvPr/>
        </p:nvSpPr>
        <p:spPr>
          <a:xfrm rot="3749066">
            <a:off x="8223739" y="-213669"/>
            <a:ext cx="3983964" cy="3115325"/>
          </a:xfrm>
          <a:custGeom>
            <a:avLst/>
            <a:gdLst/>
            <a:ahLst/>
            <a:cxnLst/>
            <a:rect l="l" t="t" r="r" b="b"/>
            <a:pathLst>
              <a:path w="14280840" h="3909380">
                <a:moveTo>
                  <a:pt x="0" y="0"/>
                </a:moveTo>
                <a:lnTo>
                  <a:pt x="14280840" y="0"/>
                </a:lnTo>
                <a:lnTo>
                  <a:pt x="14280840" y="3909380"/>
                </a:lnTo>
                <a:lnTo>
                  <a:pt x="0" y="3909380"/>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sp>
      <p:sp>
        <p:nvSpPr>
          <p:cNvPr id="4" name="Freeform 3"/>
          <p:cNvSpPr/>
          <p:nvPr/>
        </p:nvSpPr>
        <p:spPr>
          <a:xfrm>
            <a:off x="6173494" y="570729"/>
            <a:ext cx="5501897" cy="5720550"/>
          </a:xfrm>
          <a:custGeom>
            <a:avLst/>
            <a:gdLst/>
            <a:ahLst/>
            <a:cxnLst/>
            <a:rect l="l" t="t" r="r" b="b"/>
            <a:pathLst>
              <a:path w="10203157" h="6708575">
                <a:moveTo>
                  <a:pt x="0" y="0"/>
                </a:moveTo>
                <a:lnTo>
                  <a:pt x="10203156" y="0"/>
                </a:lnTo>
                <a:lnTo>
                  <a:pt x="10203156" y="6708575"/>
                </a:lnTo>
                <a:lnTo>
                  <a:pt x="0" y="6708575"/>
                </a:lnTo>
                <a:lnTo>
                  <a:pt x="0" y="0"/>
                </a:lnTo>
                <a:close/>
              </a:path>
            </a:pathLst>
          </a:custGeom>
          <a:blipFill>
            <a:blip r:embed="rId3">
              <a:alphaModFix amt="40000"/>
              <a:extLst>
                <a:ext uri="{96DAC541-7B7A-43D3-8B79-37D633B846F1}">
                  <asvg:svgBlip xmlns:asvg="http://schemas.microsoft.com/office/drawing/2016/SVG/main" r:embed="rId4"/>
                </a:ext>
              </a:extLst>
            </a:blip>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1172170" y="790415"/>
          <a:ext cx="9552656" cy="5672377"/>
        </p:xfrm>
        <a:graphic>
          <a:graphicData uri="http://schemas.openxmlformats.org/drawingml/2006/table">
            <a:tbl>
              <a:tblPr firstRow="1" firstCol="1" bandRow="1"/>
              <a:tblGrid>
                <a:gridCol w="4158672"/>
                <a:gridCol w="4158672"/>
                <a:gridCol w="1235312"/>
              </a:tblGrid>
              <a:tr h="900912">
                <a:tc gridSpan="3">
                  <a:txBody>
                    <a:bodyPr/>
                    <a:lstStyle/>
                    <a:p>
                      <a:pPr algn="ctr">
                        <a:lnSpc>
                          <a:spcPct val="115000"/>
                        </a:lnSpc>
                        <a:spcAft>
                          <a:spcPts val="600"/>
                        </a:spcAft>
                        <a:tabLst>
                          <a:tab pos="347345" algn="l"/>
                        </a:tabLst>
                      </a:pPr>
                      <a:r>
                        <a:rPr lang="en-US" sz="2000" b="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PHIẾU HỌC TẬP SỐ 1- QUY TRÌNH VIẾT BÀI PHÁT BIỂU TRONG LỄ PHÁT ĐỘNG MỘT PHONG TRÀO/MỘT HOẠT ĐỘNG XÃ HỘI</a:t>
                      </a:r>
                      <a:endParaRPr lang="en-US" sz="2000"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cPr/>
                </a:tc>
                <a:tc hMerge="1">
                  <a:tcPr/>
                </a:tc>
              </a:tr>
              <a:tr h="450455">
                <a:tc>
                  <a:txBody>
                    <a:bodyPr/>
                    <a:lstStyle/>
                    <a:p>
                      <a:pPr algn="ctr">
                        <a:lnSpc>
                          <a:spcPct val="115000"/>
                        </a:lnSpc>
                        <a:spcAft>
                          <a:spcPts val="600"/>
                        </a:spcAft>
                        <a:tabLst>
                          <a:tab pos="347345" algn="l"/>
                        </a:tabLst>
                      </a:pP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Quy</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trình</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viết</a:t>
                      </a:r>
                      <a:endParaRPr lang="en-US" sz="2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600"/>
                        </a:spcAft>
                        <a:tabLst>
                          <a:tab pos="347345" algn="l"/>
                        </a:tabLst>
                      </a:pP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Thao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tác</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cần</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làm</a:t>
                      </a:r>
                      <a:endParaRPr lang="en-US" sz="2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600"/>
                        </a:spcAft>
                        <a:tabLst>
                          <a:tab pos="347345" algn="l"/>
                        </a:tabLst>
                      </a:pP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Lưu</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ý</a:t>
                      </a:r>
                      <a:endParaRPr lang="en-US" sz="2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50455">
                <a:tc rowSpan="3">
                  <a:txBody>
                    <a:bodyPr/>
                    <a:lstStyle/>
                    <a:p>
                      <a:pPr algn="just">
                        <a:lnSpc>
                          <a:spcPct val="115000"/>
                        </a:lnSpc>
                        <a:spcAft>
                          <a:spcPts val="600"/>
                        </a:spcAft>
                        <a:tabLst>
                          <a:tab pos="347345" algn="l"/>
                        </a:tabLst>
                      </a:pP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Bước</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1: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Chuẩn</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bị</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viết</a:t>
                      </a:r>
                      <a:endParaRPr lang="en-US" sz="20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600"/>
                        </a:spcAft>
                        <a:tabLst>
                          <a:tab pos="347345" algn="l"/>
                        </a:tabLst>
                      </a:pPr>
                      <a:r>
                        <a:rPr lang="en-US" sz="20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600"/>
                        </a:spcAft>
                        <a:tabLst>
                          <a:tab pos="347345" algn="l"/>
                        </a:tabLst>
                      </a:pPr>
                      <a:r>
                        <a:rPr lang="vi-VN" sz="20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50455">
                <a:tc vMerge="1">
                  <a:tcPr/>
                </a:tc>
                <a:tc>
                  <a:txBody>
                    <a:bodyPr/>
                    <a:lstStyle/>
                    <a:p>
                      <a:pPr algn="just">
                        <a:lnSpc>
                          <a:spcPct val="115000"/>
                        </a:lnSpc>
                        <a:spcAft>
                          <a:spcPts val="600"/>
                        </a:spcAft>
                        <a:tabLst>
                          <a:tab pos="347345" algn="l"/>
                        </a:tabLst>
                      </a:pPr>
                      <a:r>
                        <a:rPr lang="en-US" sz="20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600"/>
                        </a:spcAft>
                        <a:tabLst>
                          <a:tab pos="347345" algn="l"/>
                        </a:tabLst>
                      </a:pPr>
                      <a:r>
                        <a:rPr lang="vi-VN" sz="20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50455">
                <a:tc vMerge="1">
                  <a:tcPr/>
                </a:tc>
                <a:tc>
                  <a:txBody>
                    <a:bodyPr/>
                    <a:lstStyle/>
                    <a:p>
                      <a:pPr algn="just">
                        <a:lnSpc>
                          <a:spcPct val="115000"/>
                        </a:lnSpc>
                        <a:spcAft>
                          <a:spcPts val="600"/>
                        </a:spcAft>
                        <a:tabLst>
                          <a:tab pos="347345" algn="l"/>
                        </a:tabLst>
                      </a:pPr>
                      <a:r>
                        <a:rPr lang="en-US" sz="20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600"/>
                        </a:spcAft>
                        <a:tabLst>
                          <a:tab pos="347345" algn="l"/>
                        </a:tabLst>
                      </a:pPr>
                      <a:r>
                        <a:rPr lang="vi-VN" sz="20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50455">
                <a:tc rowSpan="3">
                  <a:txBody>
                    <a:bodyPr/>
                    <a:lstStyle/>
                    <a:p>
                      <a:pPr algn="just">
                        <a:lnSpc>
                          <a:spcPct val="115000"/>
                        </a:lnSpc>
                        <a:spcAft>
                          <a:spcPts val="600"/>
                        </a:spcAft>
                        <a:tabLst>
                          <a:tab pos="347345" algn="l"/>
                        </a:tabLst>
                      </a:pP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Bước</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2: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Tìm</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ý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lập</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dàn</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ý</a:t>
                      </a:r>
                      <a:endParaRPr lang="en-US" sz="20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600"/>
                        </a:spcAft>
                        <a:tabLst>
                          <a:tab pos="347345" algn="l"/>
                        </a:tabLst>
                      </a:pPr>
                      <a:r>
                        <a:rPr lang="en-US" sz="20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600"/>
                        </a:spcAft>
                        <a:tabLst>
                          <a:tab pos="347345" algn="l"/>
                        </a:tabLst>
                      </a:pPr>
                      <a:r>
                        <a:rPr lang="vi-VN" sz="20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50455">
                <a:tc vMerge="1">
                  <a:tcPr/>
                </a:tc>
                <a:tc>
                  <a:txBody>
                    <a:bodyPr/>
                    <a:lstStyle/>
                    <a:p>
                      <a:pPr algn="just">
                        <a:lnSpc>
                          <a:spcPct val="115000"/>
                        </a:lnSpc>
                        <a:spcAft>
                          <a:spcPts val="600"/>
                        </a:spcAft>
                        <a:tabLst>
                          <a:tab pos="347345" algn="l"/>
                        </a:tabLs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600"/>
                        </a:spcAft>
                        <a:tabLst>
                          <a:tab pos="347345" algn="l"/>
                        </a:tabLst>
                      </a:pPr>
                      <a:r>
                        <a:rPr lang="vi-VN" sz="20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50455">
                <a:tc vMerge="1">
                  <a:tcPr/>
                </a:tc>
                <a:tc>
                  <a:txBody>
                    <a:bodyPr/>
                    <a:lstStyle/>
                    <a:p>
                      <a:pPr algn="just">
                        <a:lnSpc>
                          <a:spcPct val="115000"/>
                        </a:lnSpc>
                        <a:spcAft>
                          <a:spcPts val="600"/>
                        </a:spcAft>
                        <a:tabLst>
                          <a:tab pos="347345" algn="l"/>
                        </a:tabLs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600"/>
                        </a:spcAft>
                        <a:tabLst>
                          <a:tab pos="347345" algn="l"/>
                        </a:tabLst>
                      </a:pPr>
                      <a:r>
                        <a:rPr lang="vi-VN" sz="20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09140">
                <a:tc>
                  <a:txBody>
                    <a:bodyPr/>
                    <a:lstStyle/>
                    <a:p>
                      <a:pPr algn="just">
                        <a:lnSpc>
                          <a:spcPct val="115000"/>
                        </a:lnSpc>
                        <a:spcAft>
                          <a:spcPts val="600"/>
                        </a:spcAft>
                        <a:tabLst>
                          <a:tab pos="347345" algn="l"/>
                        </a:tabLst>
                      </a:pP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Bước</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3: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Viết</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bài</a:t>
                      </a:r>
                      <a:endParaRPr lang="en-US" sz="20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600"/>
                        </a:spcAft>
                        <a:tabLst>
                          <a:tab pos="347345" algn="l"/>
                        </a:tabLs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600"/>
                        </a:spcAft>
                        <a:tabLst>
                          <a:tab pos="347345" algn="l"/>
                        </a:tabLst>
                      </a:pPr>
                      <a:r>
                        <a:rPr lang="vi-VN" sz="20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09140">
                <a:tc>
                  <a:txBody>
                    <a:bodyPr/>
                    <a:lstStyle/>
                    <a:p>
                      <a:pPr algn="just">
                        <a:lnSpc>
                          <a:spcPct val="115000"/>
                        </a:lnSpc>
                        <a:spcAft>
                          <a:spcPts val="600"/>
                        </a:spcAft>
                        <a:tabLst>
                          <a:tab pos="347345" algn="l"/>
                        </a:tabLst>
                      </a:pP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Bước</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4: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Xem</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lại</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chỉnh</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sửa</a:t>
                      </a:r>
                      <a:endParaRPr lang="en-US" sz="20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600"/>
                        </a:spcAft>
                        <a:tabLst>
                          <a:tab pos="347345" algn="l"/>
                        </a:tabLs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600"/>
                        </a:spcAft>
                        <a:tabLst>
                          <a:tab pos="347345" algn="l"/>
                        </a:tabLst>
                      </a:pPr>
                      <a:r>
                        <a:rPr lang="vi-VN" sz="20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5" name="Freeform 8"/>
          <p:cNvSpPr/>
          <p:nvPr/>
        </p:nvSpPr>
        <p:spPr>
          <a:xfrm>
            <a:off x="9764486" y="0"/>
            <a:ext cx="2850794" cy="1926771"/>
          </a:xfrm>
          <a:custGeom>
            <a:avLst/>
            <a:gdLst/>
            <a:ahLst/>
            <a:cxnLst/>
            <a:rect l="l" t="t" r="r" b="b"/>
            <a:pathLst>
              <a:path w="6583979" h="6164250">
                <a:moveTo>
                  <a:pt x="0" y="0"/>
                </a:moveTo>
                <a:lnTo>
                  <a:pt x="6583979" y="0"/>
                </a:lnTo>
                <a:lnTo>
                  <a:pt x="6583979" y="6164250"/>
                </a:lnTo>
                <a:lnTo>
                  <a:pt x="0" y="6164250"/>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sp>
      <p:sp>
        <p:nvSpPr>
          <p:cNvPr id="6" name="Freeform 9"/>
          <p:cNvSpPr/>
          <p:nvPr/>
        </p:nvSpPr>
        <p:spPr>
          <a:xfrm rot="4584919">
            <a:off x="6305351" y="1830021"/>
            <a:ext cx="7294341" cy="2606253"/>
          </a:xfrm>
          <a:custGeom>
            <a:avLst/>
            <a:gdLst/>
            <a:ahLst/>
            <a:cxnLst/>
            <a:rect l="l" t="t" r="r" b="b"/>
            <a:pathLst>
              <a:path w="14280840" h="3909380">
                <a:moveTo>
                  <a:pt x="0" y="0"/>
                </a:moveTo>
                <a:lnTo>
                  <a:pt x="14280840" y="0"/>
                </a:lnTo>
                <a:lnTo>
                  <a:pt x="14280840" y="3909380"/>
                </a:lnTo>
                <a:lnTo>
                  <a:pt x="0" y="39093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Freeform 3"/>
          <p:cNvSpPr/>
          <p:nvPr/>
        </p:nvSpPr>
        <p:spPr>
          <a:xfrm>
            <a:off x="2658795" y="850731"/>
            <a:ext cx="6802105" cy="4472383"/>
          </a:xfrm>
          <a:custGeom>
            <a:avLst/>
            <a:gdLst/>
            <a:ahLst/>
            <a:cxnLst/>
            <a:rect l="l" t="t" r="r" b="b"/>
            <a:pathLst>
              <a:path w="10203157" h="6708575">
                <a:moveTo>
                  <a:pt x="0" y="0"/>
                </a:moveTo>
                <a:lnTo>
                  <a:pt x="10203156" y="0"/>
                </a:lnTo>
                <a:lnTo>
                  <a:pt x="10203156" y="6708575"/>
                </a:lnTo>
                <a:lnTo>
                  <a:pt x="0" y="6708575"/>
                </a:lnTo>
                <a:lnTo>
                  <a:pt x="0" y="0"/>
                </a:lnTo>
                <a:close/>
              </a:path>
            </a:pathLst>
          </a:custGeom>
          <a:blipFill>
            <a:blip r:embed="rId5">
              <a:alphaModFix amt="40000"/>
              <a:extLst>
                <a:ext uri="{96DAC541-7B7A-43D3-8B79-37D633B846F1}">
                  <asvg:svgBlip xmlns:asvg="http://schemas.microsoft.com/office/drawing/2016/SVG/main" r:embed="rId6"/>
                </a:ext>
              </a:extLst>
            </a:blip>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1">
            <a:alphaModFix amt="16000"/>
          </a:blip>
          <a:srcRect l="-36839" t="22750" r="-33907" b="23133"/>
          <a:stretch>
            <a:fillRect/>
          </a:stretch>
        </p:blipFill>
        <p:spPr>
          <a:xfrm>
            <a:off x="0" y="0"/>
            <a:ext cx="12192000" cy="6858000"/>
          </a:xfrm>
          <a:prstGeom prst="rect">
            <a:avLst/>
          </a:prstGeom>
        </p:spPr>
      </p:pic>
      <p:sp>
        <p:nvSpPr>
          <p:cNvPr id="3" name="Freeform 3"/>
          <p:cNvSpPr/>
          <p:nvPr/>
        </p:nvSpPr>
        <p:spPr>
          <a:xfrm>
            <a:off x="1635496" y="2385617"/>
            <a:ext cx="6802105" cy="4472383"/>
          </a:xfrm>
          <a:custGeom>
            <a:avLst/>
            <a:gdLst/>
            <a:ahLst/>
            <a:cxnLst/>
            <a:rect l="l" t="t" r="r" b="b"/>
            <a:pathLst>
              <a:path w="10203157" h="6708575">
                <a:moveTo>
                  <a:pt x="0" y="0"/>
                </a:moveTo>
                <a:lnTo>
                  <a:pt x="10203156" y="0"/>
                </a:lnTo>
                <a:lnTo>
                  <a:pt x="10203156" y="6708575"/>
                </a:lnTo>
                <a:lnTo>
                  <a:pt x="0" y="6708575"/>
                </a:lnTo>
                <a:lnTo>
                  <a:pt x="0" y="0"/>
                </a:lnTo>
                <a:close/>
              </a:path>
            </a:pathLst>
          </a:custGeom>
          <a:blipFill>
            <a:blip r:embed="rId2">
              <a:alphaModFix amt="40000"/>
              <a:extLst>
                <a:ext uri="{96DAC541-7B7A-43D3-8B79-37D633B846F1}">
                  <asvg:svgBlip xmlns:asvg="http://schemas.microsoft.com/office/drawing/2016/SVG/main" r:embed="rId3"/>
                </a:ext>
              </a:extLst>
            </a:blip>
            <a:stretch>
              <a:fillRect/>
            </a:stretch>
          </a:blipFill>
        </p:spPr>
      </p:sp>
      <p:sp>
        <p:nvSpPr>
          <p:cNvPr id="7" name="Freeform 7"/>
          <p:cNvSpPr/>
          <p:nvPr/>
        </p:nvSpPr>
        <p:spPr>
          <a:xfrm rot="1578904">
            <a:off x="5788453" y="104585"/>
            <a:ext cx="3715240" cy="1641251"/>
          </a:xfrm>
          <a:custGeom>
            <a:avLst/>
            <a:gdLst/>
            <a:ahLst/>
            <a:cxnLst/>
            <a:rect l="l" t="t" r="r" b="b"/>
            <a:pathLst>
              <a:path w="14404600" h="2461877">
                <a:moveTo>
                  <a:pt x="0" y="0"/>
                </a:moveTo>
                <a:lnTo>
                  <a:pt x="14404601" y="0"/>
                </a:lnTo>
                <a:lnTo>
                  <a:pt x="14404601" y="2461877"/>
                </a:lnTo>
                <a:lnTo>
                  <a:pt x="0" y="2461877"/>
                </a:lnTo>
                <a:lnTo>
                  <a:pt x="0" y="0"/>
                </a:lnTo>
                <a:close/>
              </a:path>
            </a:pathLst>
          </a:custGeom>
          <a:blipFill>
            <a:blip r:embed="rId4">
              <a:alphaModFix amt="47000"/>
              <a:extLst>
                <a:ext uri="{96DAC541-7B7A-43D3-8B79-37D633B846F1}">
                  <asvg:svgBlip xmlns:asvg="http://schemas.microsoft.com/office/drawing/2016/SVG/main" r:embed="rId5"/>
                </a:ext>
              </a:extLst>
            </a:blip>
            <a:stretch>
              <a:fillRect/>
            </a:stretch>
          </a:blipFill>
        </p:spPr>
      </p:sp>
      <p:sp>
        <p:nvSpPr>
          <p:cNvPr id="8" name="Freeform 8"/>
          <p:cNvSpPr/>
          <p:nvPr/>
        </p:nvSpPr>
        <p:spPr>
          <a:xfrm>
            <a:off x="9209314" y="0"/>
            <a:ext cx="3405966" cy="2775857"/>
          </a:xfrm>
          <a:custGeom>
            <a:avLst/>
            <a:gdLst/>
            <a:ahLst/>
            <a:cxnLst/>
            <a:rect l="l" t="t" r="r" b="b"/>
            <a:pathLst>
              <a:path w="6583979" h="6164250">
                <a:moveTo>
                  <a:pt x="0" y="0"/>
                </a:moveTo>
                <a:lnTo>
                  <a:pt x="6583979" y="0"/>
                </a:lnTo>
                <a:lnTo>
                  <a:pt x="6583979" y="6164250"/>
                </a:lnTo>
                <a:lnTo>
                  <a:pt x="0" y="616425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Freeform 9"/>
          <p:cNvSpPr/>
          <p:nvPr/>
        </p:nvSpPr>
        <p:spPr>
          <a:xfrm rot="-9225524">
            <a:off x="912588" y="4795594"/>
            <a:ext cx="5666807" cy="2606253"/>
          </a:xfrm>
          <a:custGeom>
            <a:avLst/>
            <a:gdLst/>
            <a:ahLst/>
            <a:cxnLst/>
            <a:rect l="l" t="t" r="r" b="b"/>
            <a:pathLst>
              <a:path w="14280840" h="3909380">
                <a:moveTo>
                  <a:pt x="0" y="0"/>
                </a:moveTo>
                <a:lnTo>
                  <a:pt x="14280840" y="0"/>
                </a:lnTo>
                <a:lnTo>
                  <a:pt x="14280840" y="3909380"/>
                </a:lnTo>
                <a:lnTo>
                  <a:pt x="0" y="390938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0" name="Rectangle 9"/>
          <p:cNvSpPr/>
          <p:nvPr/>
        </p:nvSpPr>
        <p:spPr>
          <a:xfrm>
            <a:off x="998681" y="1351169"/>
            <a:ext cx="8676296" cy="3270639"/>
          </a:xfrm>
          <a:prstGeom prst="rect">
            <a:avLst/>
          </a:prstGeom>
          <a:ln>
            <a:solidFill>
              <a:srgbClr val="7030A0"/>
            </a:solidFill>
          </a:ln>
        </p:spPr>
        <p:txBody>
          <a:bodyPr wrap="square">
            <a:spAutoFit/>
          </a:bodyPr>
          <a:lstStyle/>
          <a:p>
            <a:pPr indent="457200" algn="just">
              <a:lnSpc>
                <a:spcPct val="115000"/>
              </a:lnSpc>
              <a:spcAft>
                <a:spcPts val="800"/>
              </a:spcAft>
            </a:pPr>
            <a:r>
              <a:rPr lang="en-US" sz="2400" b="1" dirty="0">
                <a:latin typeface="Times New Roman" panose="02020603050405020304" pitchFamily="18" charset="0"/>
                <a:ea typeface="Calibri" panose="020F0502020204030204" pitchFamily="34" charset="0"/>
                <a:cs typeface="Times New Roman" panose="02020603050405020304" pitchFamily="18" charset="0"/>
              </a:rPr>
              <a:t>B2.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Thực</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hiện</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nhiệm</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vụ</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Cá</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nhân</a:t>
            </a:r>
            <a:r>
              <a:rPr lang="en-US" sz="2400" dirty="0">
                <a:latin typeface="Times New Roman" panose="02020603050405020304" pitchFamily="18" charset="0"/>
                <a:ea typeface="Calibri" panose="020F0502020204030204" pitchFamily="34" charset="0"/>
                <a:cs typeface="Times New Roman" panose="02020603050405020304" pitchFamily="18" charset="0"/>
              </a:rPr>
              <a:t> HS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thực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hiện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nhiệm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vụ</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và</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trả</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lời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Phiếu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học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tập</a:t>
            </a:r>
            <a:r>
              <a:rPr lang="en-US" sz="2400" dirty="0">
                <a:latin typeface="Times New Roman" panose="02020603050405020304" pitchFamily="18" charset="0"/>
                <a:ea typeface="Calibri" panose="020F0502020204030204" pitchFamily="34" charset="0"/>
                <a:cs typeface="Times New Roman" panose="02020603050405020304" pitchFamily="18" charset="0"/>
              </a:rPr>
              <a:t> (PHT)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số</a:t>
            </a:r>
            <a:r>
              <a:rPr lang="en-US" sz="2400" dirty="0">
                <a:latin typeface="Times New Roman" panose="02020603050405020304" pitchFamily="18" charset="0"/>
                <a:ea typeface="Calibri" panose="020F0502020204030204" pitchFamily="34" charset="0"/>
                <a:cs typeface="Times New Roman" panose="02020603050405020304" pitchFamily="18" charset="0"/>
              </a:rPr>
              <a:t> 1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thời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gian</a:t>
            </a:r>
            <a:r>
              <a:rPr lang="en-US" sz="2400" dirty="0">
                <a:latin typeface="Times New Roman" panose="02020603050405020304" pitchFamily="18" charset="0"/>
                <a:ea typeface="Calibri" panose="020F0502020204030204" pitchFamily="34" charset="0"/>
                <a:cs typeface="Times New Roman" panose="02020603050405020304" pitchFamily="18" charset="0"/>
              </a:rPr>
              <a:t> 3 </a:t>
            </a:r>
            <a:r>
              <a:rPr lang="en-US" sz="2400" dirty="0" err="1">
                <a:latin typeface="Times New Roman" panose="02020603050405020304" pitchFamily="18" charset="0"/>
                <a:ea typeface="Calibri" panose="020F0502020204030204" pitchFamily="34" charset="0"/>
                <a:cs typeface="Times New Roman" panose="02020603050405020304" pitchFamily="18" charset="0"/>
              </a:rPr>
              <a:t>phút</a:t>
            </a:r>
            <a:r>
              <a:rPr lang="en-US" sz="2400" dirty="0">
                <a:latin typeface="Times New Roman" panose="02020603050405020304" pitchFamily="18" charset="0"/>
                <a:ea typeface="Calibri" panose="020F0502020204030204" pitchFamily="34" charset="0"/>
                <a:cs typeface="Times New Roman" panose="02020603050405020304" pitchFamily="18" charset="0"/>
              </a:rPr>
              <a:t>.</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indent="457200" algn="just">
              <a:lnSpc>
                <a:spcPct val="115000"/>
              </a:lnSpc>
              <a:spcAft>
                <a:spcPts val="800"/>
              </a:spcAft>
            </a:pPr>
            <a:r>
              <a:rPr lang="en-US" sz="2400" b="1" dirty="0">
                <a:latin typeface="Times New Roman" panose="02020603050405020304" pitchFamily="18" charset="0"/>
                <a:ea typeface="Calibri" panose="020F0502020204030204" pitchFamily="34" charset="0"/>
                <a:cs typeface="Times New Roman" panose="02020603050405020304" pitchFamily="18" charset="0"/>
              </a:rPr>
              <a:t>B3.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Báo</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cáo</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thảo</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luận</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a:latin typeface="Times New Roman" panose="02020603050405020304" pitchFamily="18" charset="0"/>
                <a:ea typeface="Calibri" panose="020F0502020204030204" pitchFamily="34" charset="0"/>
                <a:cs typeface="Times New Roman" panose="02020603050405020304" pitchFamily="18" charset="0"/>
              </a:rPr>
              <a:t>HS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trình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bày</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nội</a:t>
            </a:r>
            <a:r>
              <a:rPr lang="en-US" sz="2400" dirty="0">
                <a:latin typeface="Times New Roman" panose="02020603050405020304" pitchFamily="18" charset="0"/>
                <a:ea typeface="Calibri" panose="020F0502020204030204" pitchFamily="34" charset="0"/>
                <a:cs typeface="Times New Roman" panose="02020603050405020304" pitchFamily="18" charset="0"/>
              </a:rPr>
              <a:t> dung PHT. HS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khác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nhận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xét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bổ</a:t>
            </a:r>
            <a:r>
              <a:rPr lang="en-US" sz="2400" dirty="0">
                <a:latin typeface="Times New Roman" panose="02020603050405020304" pitchFamily="18" charset="0"/>
                <a:ea typeface="Calibri" panose="020F0502020204030204" pitchFamily="34" charset="0"/>
                <a:cs typeface="Times New Roman" panose="02020603050405020304" pitchFamily="18" charset="0"/>
              </a:rPr>
              <a:t> sung.</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indent="457200" algn="just">
              <a:lnSpc>
                <a:spcPct val="115000"/>
              </a:lnSpc>
              <a:spcAft>
                <a:spcPts val="0"/>
              </a:spcAft>
            </a:pPr>
            <a:r>
              <a:rPr lang="nl-NL" sz="2400" b="1" dirty="0">
                <a:latin typeface="Times New Roman" panose="02020603050405020304" pitchFamily="18" charset="0"/>
                <a:ea typeface="MS Mincho"/>
                <a:cs typeface="Times New Roman" panose="02020603050405020304" pitchFamily="18" charset="0"/>
              </a:rPr>
              <a:t>B4. Đánh giá kết quả thực hiện: </a:t>
            </a:r>
            <a:r>
              <a:rPr lang="nl-NL" sz="2400" dirty="0">
                <a:latin typeface="Times New Roman" panose="02020603050405020304" pitchFamily="18" charset="0"/>
                <a:ea typeface="MS Mincho"/>
                <a:cs typeface="Times New Roman" panose="02020603050405020304" pitchFamily="18" charset="0"/>
              </a:rPr>
              <a:t>GV nhận xét định hướng cho HS về việc xác định đề tài, mục đích, đối tượng, cách viết.</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pPr>
            <a:r>
              <a:rPr lang="nl-NL" sz="2400" b="1" dirty="0">
                <a:latin typeface="Times New Roman" panose="02020603050405020304" pitchFamily="18" charset="0"/>
                <a:ea typeface="MS Mincho"/>
                <a:cs typeface="Times New Roman" panose="02020603050405020304" pitchFamily="18" charset="0"/>
              </a:rPr>
              <a:t>Dự kiến sản phẩm: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Phiếu</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tập</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câu</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trả</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HS.</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9"/>
          <p:cNvSpPr/>
          <p:nvPr/>
        </p:nvSpPr>
        <p:spPr>
          <a:xfrm rot="4584919">
            <a:off x="8095027" y="996966"/>
            <a:ext cx="2793405" cy="2606253"/>
          </a:xfrm>
          <a:custGeom>
            <a:avLst/>
            <a:gdLst/>
            <a:ahLst/>
            <a:cxnLst/>
            <a:rect l="l" t="t" r="r" b="b"/>
            <a:pathLst>
              <a:path w="14280840" h="3909380">
                <a:moveTo>
                  <a:pt x="0" y="0"/>
                </a:moveTo>
                <a:lnTo>
                  <a:pt x="14280840" y="0"/>
                </a:lnTo>
                <a:lnTo>
                  <a:pt x="14280840" y="3909380"/>
                </a:lnTo>
                <a:lnTo>
                  <a:pt x="0" y="3909380"/>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sp>
      <p:sp>
        <p:nvSpPr>
          <p:cNvPr id="5" name="Rectangle 4"/>
          <p:cNvSpPr/>
          <p:nvPr/>
        </p:nvSpPr>
        <p:spPr>
          <a:xfrm>
            <a:off x="2355876" y="261258"/>
            <a:ext cx="6761787" cy="483017"/>
          </a:xfrm>
          <a:prstGeom prst="rect">
            <a:avLst/>
          </a:prstGeom>
          <a:solidFill>
            <a:schemeClr val="accent4">
              <a:lumMod val="40000"/>
              <a:lumOff val="60000"/>
            </a:schemeClr>
          </a:solidFill>
          <a:effectLst>
            <a:glow rad="228600">
              <a:schemeClr val="accent4">
                <a:satMod val="175000"/>
                <a:alpha val="40000"/>
              </a:schemeClr>
            </a:glow>
          </a:effectLst>
        </p:spPr>
        <p:txBody>
          <a:bodyPr wrap="none">
            <a:spAutoFit/>
          </a:bodyPr>
          <a:lstStyle/>
          <a:p>
            <a:pPr algn="just">
              <a:lnSpc>
                <a:spcPct val="115000"/>
              </a:lnSpc>
              <a:spcAft>
                <a:spcPts val="0"/>
              </a:spcAft>
            </a:pPr>
            <a:r>
              <a:rPr lang="nl-NL" sz="2400" b="1" dirty="0">
                <a:latin typeface="Times New Roman" panose="02020603050405020304" pitchFamily="18" charset="0"/>
                <a:ea typeface="MS Mincho"/>
                <a:cs typeface="Times New Roman" panose="02020603050405020304" pitchFamily="18" charset="0"/>
              </a:rPr>
              <a:t>Dự kiến sản phẩm: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Phiếu</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tập</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câu</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trả</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HS.</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9" name="Table 8"/>
          <p:cNvGraphicFramePr>
            <a:graphicFrameLocks noGrp="1"/>
          </p:cNvGraphicFramePr>
          <p:nvPr/>
        </p:nvGraphicFramePr>
        <p:xfrm>
          <a:off x="263191" y="1119400"/>
          <a:ext cx="10947155" cy="5498377"/>
        </p:xfrm>
        <a:graphic>
          <a:graphicData uri="http://schemas.openxmlformats.org/drawingml/2006/table">
            <a:tbl>
              <a:tblPr firstRow="1" firstCol="1" bandRow="1">
                <a:tableStyleId>{93296810-A885-4BE3-A3E7-6D5BEEA58F35}</a:tableStyleId>
              </a:tblPr>
              <a:tblGrid>
                <a:gridCol w="2993495"/>
                <a:gridCol w="6538019"/>
                <a:gridCol w="1415641"/>
              </a:tblGrid>
              <a:tr h="725147">
                <a:tc gridSpan="3">
                  <a:txBody>
                    <a:bodyPr/>
                    <a:lstStyle/>
                    <a:p>
                      <a:pPr algn="ctr">
                        <a:lnSpc>
                          <a:spcPct val="115000"/>
                        </a:lnSpc>
                        <a:spcAft>
                          <a:spcPts val="600"/>
                        </a:spcAft>
                        <a:tabLst>
                          <a:tab pos="347345" algn="l"/>
                        </a:tabLst>
                      </a:pPr>
                      <a:r>
                        <a:rPr lang="en-US" sz="2000" dirty="0">
                          <a:effectLst/>
                        </a:rPr>
                        <a:t>PHIẾU HỌC TẬP SỐ 1- QUY TRÌNH VIẾT BÀI PHÁT BIỂU TRONG LỄ PHÁT ĐỘNG MỘT PHONG TRÀO/MỘT HOẠT ĐỘNG XÃ HỘI</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hMerge="1">
                  <a:tcPr/>
                </a:tc>
                <a:tc hMerge="1">
                  <a:tcPr/>
                </a:tc>
              </a:tr>
              <a:tr h="362574">
                <a:tc>
                  <a:txBody>
                    <a:bodyPr/>
                    <a:lstStyle/>
                    <a:p>
                      <a:pPr algn="ctr">
                        <a:lnSpc>
                          <a:spcPct val="115000"/>
                        </a:lnSpc>
                        <a:spcAft>
                          <a:spcPts val="600"/>
                        </a:spcAft>
                        <a:tabLst>
                          <a:tab pos="347345" algn="l"/>
                        </a:tabLst>
                      </a:pPr>
                      <a:r>
                        <a:rPr lang="en-US" sz="2000" dirty="0" err="1">
                          <a:effectLst/>
                        </a:rPr>
                        <a:t>Quy</a:t>
                      </a:r>
                      <a:r>
                        <a:rPr lang="en-US" sz="2000" dirty="0">
                          <a:effectLst/>
                        </a:rPr>
                        <a:t> </a:t>
                      </a:r>
                      <a:r>
                        <a:rPr lang="en-US" sz="2000" dirty="0" err="1">
                          <a:effectLst/>
                        </a:rPr>
                        <a:t>trình</a:t>
                      </a:r>
                      <a:r>
                        <a:rPr lang="en-US" sz="2000" dirty="0">
                          <a:effectLst/>
                        </a:rPr>
                        <a:t> </a:t>
                      </a:r>
                      <a:r>
                        <a:rPr lang="en-US" sz="2000" dirty="0" err="1">
                          <a:effectLst/>
                        </a:rPr>
                        <a:t>viết</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600"/>
                        </a:spcAft>
                        <a:tabLst>
                          <a:tab pos="347345" algn="l"/>
                        </a:tabLst>
                      </a:pPr>
                      <a:r>
                        <a:rPr lang="en-US" sz="2000" dirty="0">
                          <a:effectLst/>
                        </a:rPr>
                        <a:t>Thao </a:t>
                      </a:r>
                      <a:r>
                        <a:rPr lang="en-US" sz="2000" dirty="0" err="1">
                          <a:effectLst/>
                        </a:rPr>
                        <a:t>tác</a:t>
                      </a:r>
                      <a:r>
                        <a:rPr lang="en-US" sz="2000" dirty="0">
                          <a:effectLst/>
                        </a:rPr>
                        <a:t> </a:t>
                      </a:r>
                      <a:r>
                        <a:rPr lang="en-US" sz="2000" dirty="0" err="1">
                          <a:effectLst/>
                        </a:rPr>
                        <a:t>cần</a:t>
                      </a:r>
                      <a:r>
                        <a:rPr lang="en-US" sz="2000" dirty="0">
                          <a:effectLst/>
                        </a:rPr>
                        <a:t> </a:t>
                      </a:r>
                      <a:r>
                        <a:rPr lang="en-US" sz="2000" dirty="0" err="1">
                          <a:effectLst/>
                        </a:rPr>
                        <a:t>làm</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600"/>
                        </a:spcAft>
                        <a:tabLst>
                          <a:tab pos="347345" algn="l"/>
                        </a:tabLst>
                      </a:pPr>
                      <a:r>
                        <a:rPr lang="en-US" sz="2000">
                          <a:effectLst/>
                        </a:rPr>
                        <a:t>Lưu ý</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362574">
                <a:tc rowSpan="3">
                  <a:txBody>
                    <a:bodyPr/>
                    <a:lstStyle/>
                    <a:p>
                      <a:pPr algn="just">
                        <a:lnSpc>
                          <a:spcPct val="115000"/>
                        </a:lnSpc>
                        <a:spcAft>
                          <a:spcPts val="600"/>
                        </a:spcAft>
                        <a:tabLst>
                          <a:tab pos="347345" algn="l"/>
                        </a:tabLst>
                      </a:pPr>
                      <a:r>
                        <a:rPr lang="en-US" sz="2000" dirty="0" err="1">
                          <a:effectLst/>
                        </a:rPr>
                        <a:t>Bước</a:t>
                      </a:r>
                      <a:r>
                        <a:rPr lang="en-US" sz="2000" dirty="0">
                          <a:effectLst/>
                        </a:rPr>
                        <a:t> 1: </a:t>
                      </a:r>
                      <a:r>
                        <a:rPr lang="en-US" sz="2000" dirty="0" err="1">
                          <a:effectLst/>
                        </a:rPr>
                        <a:t>Chuẩn</a:t>
                      </a:r>
                      <a:r>
                        <a:rPr lang="en-US" sz="2000" dirty="0">
                          <a:effectLst/>
                        </a:rPr>
                        <a:t> </a:t>
                      </a:r>
                      <a:r>
                        <a:rPr lang="en-US" sz="2000" dirty="0" err="1">
                          <a:effectLst/>
                        </a:rPr>
                        <a:t>bị</a:t>
                      </a:r>
                      <a:r>
                        <a:rPr lang="en-US" sz="2000" dirty="0">
                          <a:effectLst/>
                        </a:rPr>
                        <a:t> </a:t>
                      </a:r>
                      <a:r>
                        <a:rPr lang="en-US" sz="2000" dirty="0" err="1">
                          <a:effectLst/>
                        </a:rPr>
                        <a:t>viết</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Aft>
                          <a:spcPts val="600"/>
                        </a:spcAft>
                        <a:tabLst>
                          <a:tab pos="347345" algn="l"/>
                        </a:tabLst>
                      </a:pPr>
                      <a:r>
                        <a:rPr lang="en-US" sz="2000">
                          <a:effectLst/>
                        </a:rPr>
                        <a:t>Xác định đề tài, thời gian, địa điểm, nội dung của bài viết</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Aft>
                          <a:spcPts val="600"/>
                        </a:spcAft>
                        <a:tabLst>
                          <a:tab pos="347345" algn="l"/>
                        </a:tabLst>
                      </a:pPr>
                      <a:r>
                        <a:rPr lang="vi-VN" sz="2000">
                          <a:effectLst/>
                        </a:rPr>
                        <a:t>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362574">
                <a:tc vMerge="1">
                  <a:tcPr/>
                </a:tc>
                <a:tc>
                  <a:txBody>
                    <a:bodyPr/>
                    <a:lstStyle/>
                    <a:p>
                      <a:pPr algn="just">
                        <a:lnSpc>
                          <a:spcPct val="115000"/>
                        </a:lnSpc>
                        <a:spcAft>
                          <a:spcPts val="600"/>
                        </a:spcAft>
                        <a:tabLst>
                          <a:tab pos="347345" algn="l"/>
                        </a:tabLst>
                      </a:pPr>
                      <a:r>
                        <a:rPr lang="en-US" sz="2000" dirty="0" err="1">
                          <a:effectLst/>
                        </a:rPr>
                        <a:t>Mục</a:t>
                      </a:r>
                      <a:r>
                        <a:rPr lang="en-US" sz="2000" dirty="0">
                          <a:effectLst/>
                        </a:rPr>
                        <a:t> </a:t>
                      </a:r>
                      <a:r>
                        <a:rPr lang="en-US" sz="2000" dirty="0" err="1">
                          <a:effectLst/>
                        </a:rPr>
                        <a:t>đích</a:t>
                      </a:r>
                      <a:r>
                        <a:rPr lang="en-US" sz="2000" dirty="0">
                          <a:effectLst/>
                        </a:rPr>
                        <a:t>, </a:t>
                      </a:r>
                      <a:r>
                        <a:rPr lang="en-US" sz="2000" dirty="0" err="1">
                          <a:effectLst/>
                        </a:rPr>
                        <a:t>đối</a:t>
                      </a:r>
                      <a:r>
                        <a:rPr lang="en-US" sz="2000" dirty="0">
                          <a:effectLst/>
                        </a:rPr>
                        <a:t> </a:t>
                      </a:r>
                      <a:r>
                        <a:rPr lang="en-US" sz="2000" dirty="0" err="1">
                          <a:effectLst/>
                        </a:rPr>
                        <a:t>tượng</a:t>
                      </a:r>
                      <a:r>
                        <a:rPr lang="en-US" sz="2000" dirty="0">
                          <a:effectLst/>
                        </a:rPr>
                        <a:t> </a:t>
                      </a:r>
                      <a:r>
                        <a:rPr lang="en-US" sz="2000" dirty="0" err="1">
                          <a:effectLst/>
                        </a:rPr>
                        <a:t>của</a:t>
                      </a:r>
                      <a:r>
                        <a:rPr lang="en-US" sz="2000" dirty="0">
                          <a:effectLst/>
                        </a:rPr>
                        <a:t> </a:t>
                      </a:r>
                      <a:r>
                        <a:rPr lang="en-US" sz="2000" dirty="0" err="1">
                          <a:effectLst/>
                        </a:rPr>
                        <a:t>bài</a:t>
                      </a:r>
                      <a:r>
                        <a:rPr lang="en-US" sz="2000" dirty="0">
                          <a:effectLst/>
                        </a:rPr>
                        <a:t> </a:t>
                      </a:r>
                      <a:r>
                        <a:rPr lang="en-US" sz="2000" dirty="0" err="1">
                          <a:effectLst/>
                        </a:rPr>
                        <a:t>viết</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Aft>
                          <a:spcPts val="600"/>
                        </a:spcAft>
                        <a:tabLst>
                          <a:tab pos="347345" algn="l"/>
                        </a:tabLst>
                      </a:pPr>
                      <a:r>
                        <a:rPr lang="vi-VN" sz="2000">
                          <a:effectLst/>
                        </a:rPr>
                        <a:t>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362574">
                <a:tc vMerge="1">
                  <a:tcPr/>
                </a:tc>
                <a:tc>
                  <a:txBody>
                    <a:bodyPr/>
                    <a:lstStyle/>
                    <a:p>
                      <a:pPr algn="just">
                        <a:lnSpc>
                          <a:spcPct val="115000"/>
                        </a:lnSpc>
                        <a:spcAft>
                          <a:spcPts val="600"/>
                        </a:spcAft>
                        <a:tabLst>
                          <a:tab pos="347345" algn="l"/>
                        </a:tabLst>
                      </a:pPr>
                      <a:r>
                        <a:rPr lang="en-US" sz="2000">
                          <a:effectLst/>
                        </a:rPr>
                        <a:t>Thu thập tư liệu</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Aft>
                          <a:spcPts val="600"/>
                        </a:spcAft>
                        <a:tabLst>
                          <a:tab pos="347345" algn="l"/>
                        </a:tabLst>
                      </a:pPr>
                      <a:r>
                        <a:rPr lang="vi-VN" sz="2000">
                          <a:effectLst/>
                        </a:rPr>
                        <a:t>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725147">
                <a:tc rowSpan="3">
                  <a:txBody>
                    <a:bodyPr/>
                    <a:lstStyle/>
                    <a:p>
                      <a:pPr algn="just">
                        <a:lnSpc>
                          <a:spcPct val="115000"/>
                        </a:lnSpc>
                        <a:spcAft>
                          <a:spcPts val="600"/>
                        </a:spcAft>
                        <a:tabLst>
                          <a:tab pos="347345" algn="l"/>
                        </a:tabLst>
                      </a:pPr>
                      <a:r>
                        <a:rPr lang="en-US" sz="2000" dirty="0" err="1">
                          <a:effectLst/>
                        </a:rPr>
                        <a:t>Bước</a:t>
                      </a:r>
                      <a:r>
                        <a:rPr lang="en-US" sz="2000" dirty="0">
                          <a:effectLst/>
                        </a:rPr>
                        <a:t> 2: </a:t>
                      </a:r>
                      <a:r>
                        <a:rPr lang="en-US" sz="2000" dirty="0" err="1">
                          <a:effectLst/>
                        </a:rPr>
                        <a:t>Tìm</a:t>
                      </a:r>
                      <a:r>
                        <a:rPr lang="en-US" sz="2000" dirty="0">
                          <a:effectLst/>
                        </a:rPr>
                        <a:t> ý </a:t>
                      </a:r>
                      <a:r>
                        <a:rPr lang="en-US" sz="2000" dirty="0" err="1">
                          <a:effectLst/>
                        </a:rPr>
                        <a:t>và</a:t>
                      </a:r>
                      <a:r>
                        <a:rPr lang="en-US" sz="2000" dirty="0">
                          <a:effectLst/>
                        </a:rPr>
                        <a:t> </a:t>
                      </a:r>
                      <a:r>
                        <a:rPr lang="en-US" sz="2000" dirty="0" err="1">
                          <a:effectLst/>
                        </a:rPr>
                        <a:t>lập</a:t>
                      </a:r>
                      <a:r>
                        <a:rPr lang="en-US" sz="2000" dirty="0">
                          <a:effectLst/>
                        </a:rPr>
                        <a:t> </a:t>
                      </a:r>
                      <a:r>
                        <a:rPr lang="en-US" sz="2000" dirty="0" err="1">
                          <a:effectLst/>
                        </a:rPr>
                        <a:t>dàn</a:t>
                      </a:r>
                      <a:r>
                        <a:rPr lang="en-US" sz="2000" dirty="0">
                          <a:effectLst/>
                        </a:rPr>
                        <a:t> ý</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Aft>
                          <a:spcPts val="600"/>
                        </a:spcAft>
                        <a:tabLst>
                          <a:tab pos="347345" algn="l"/>
                        </a:tabLst>
                      </a:pPr>
                      <a:r>
                        <a:rPr lang="en-US" sz="2000">
                          <a:effectLst/>
                        </a:rPr>
                        <a:t>Giới thiệu ngắn gọn về nguồn gốc, lịch sử hình thành của phong trào/ hoạt động xã hội</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Aft>
                          <a:spcPts val="600"/>
                        </a:spcAft>
                        <a:tabLst>
                          <a:tab pos="347345" algn="l"/>
                        </a:tabLst>
                      </a:pPr>
                      <a:r>
                        <a:rPr lang="vi-VN" sz="2000">
                          <a:effectLst/>
                        </a:rPr>
                        <a:t>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784919">
                <a:tc vMerge="1">
                  <a:tcPr/>
                </a:tc>
                <a:tc>
                  <a:txBody>
                    <a:bodyPr/>
                    <a:lstStyle/>
                    <a:p>
                      <a:pPr algn="just">
                        <a:lnSpc>
                          <a:spcPct val="115000"/>
                        </a:lnSpc>
                        <a:spcAft>
                          <a:spcPts val="600"/>
                        </a:spcAft>
                        <a:tabLst>
                          <a:tab pos="347345" algn="l"/>
                        </a:tabLst>
                      </a:pPr>
                      <a:r>
                        <a:rPr lang="en-US" sz="2000" dirty="0" err="1">
                          <a:effectLst/>
                        </a:rPr>
                        <a:t>Nêu</a:t>
                      </a:r>
                      <a:r>
                        <a:rPr lang="en-US" sz="2000" dirty="0">
                          <a:effectLst/>
                        </a:rPr>
                        <a:t> </a:t>
                      </a:r>
                      <a:r>
                        <a:rPr lang="en-US" sz="2000" dirty="0" err="1">
                          <a:effectLst/>
                        </a:rPr>
                        <a:t>ít</a:t>
                      </a:r>
                      <a:r>
                        <a:rPr lang="en-US" sz="2000" dirty="0">
                          <a:effectLst/>
                        </a:rPr>
                        <a:t> </a:t>
                      </a:r>
                      <a:r>
                        <a:rPr lang="en-US" sz="2000" dirty="0" err="1">
                          <a:effectLst/>
                        </a:rPr>
                        <a:t>nhất</a:t>
                      </a:r>
                      <a:r>
                        <a:rPr lang="en-US" sz="2000" dirty="0">
                          <a:effectLst/>
                        </a:rPr>
                        <a:t> 2 </a:t>
                      </a:r>
                      <a:r>
                        <a:rPr lang="en-US" sz="2000" dirty="0" err="1">
                          <a:effectLst/>
                        </a:rPr>
                        <a:t>luận</a:t>
                      </a:r>
                      <a:r>
                        <a:rPr lang="en-US" sz="2000" dirty="0">
                          <a:effectLst/>
                        </a:rPr>
                        <a:t> </a:t>
                      </a:r>
                      <a:r>
                        <a:rPr lang="en-US" sz="2000" dirty="0" err="1">
                          <a:effectLst/>
                        </a:rPr>
                        <a:t>điểm</a:t>
                      </a:r>
                      <a:r>
                        <a:rPr lang="en-US" sz="2000" dirty="0">
                          <a:effectLst/>
                        </a:rPr>
                        <a:t> </a:t>
                      </a:r>
                      <a:r>
                        <a:rPr lang="en-US" sz="2000" dirty="0" err="1">
                          <a:effectLst/>
                        </a:rPr>
                        <a:t>khẳng</a:t>
                      </a:r>
                      <a:r>
                        <a:rPr lang="en-US" sz="2000" dirty="0">
                          <a:effectLst/>
                        </a:rPr>
                        <a:t> </a:t>
                      </a:r>
                      <a:r>
                        <a:rPr lang="en-US" sz="2000" dirty="0" err="1">
                          <a:effectLst/>
                        </a:rPr>
                        <a:t>định</a:t>
                      </a:r>
                      <a:r>
                        <a:rPr lang="en-US" sz="2000" dirty="0">
                          <a:effectLst/>
                        </a:rPr>
                        <a:t> </a:t>
                      </a:r>
                      <a:r>
                        <a:rPr lang="en-US" sz="2000" dirty="0" err="1">
                          <a:effectLst/>
                        </a:rPr>
                        <a:t>tầm</a:t>
                      </a:r>
                      <a:r>
                        <a:rPr lang="en-US" sz="2000" dirty="0">
                          <a:effectLst/>
                        </a:rPr>
                        <a:t> </a:t>
                      </a:r>
                      <a:r>
                        <a:rPr lang="en-US" sz="2000" dirty="0" err="1">
                          <a:effectLst/>
                        </a:rPr>
                        <a:t>quan</a:t>
                      </a:r>
                      <a:r>
                        <a:rPr lang="en-US" sz="2000" dirty="0">
                          <a:effectLst/>
                        </a:rPr>
                        <a:t> </a:t>
                      </a:r>
                      <a:r>
                        <a:rPr lang="en-US" sz="2000" dirty="0" err="1">
                          <a:effectLst/>
                        </a:rPr>
                        <a:t>trọng</a:t>
                      </a:r>
                      <a:r>
                        <a:rPr lang="en-US" sz="2000" dirty="0">
                          <a:effectLst/>
                        </a:rPr>
                        <a:t> ý </a:t>
                      </a:r>
                      <a:r>
                        <a:rPr lang="en-US" sz="2000" dirty="0" err="1">
                          <a:effectLst/>
                        </a:rPr>
                        <a:t>nghĩ</a:t>
                      </a:r>
                      <a:r>
                        <a:rPr lang="en-US" sz="2000" dirty="0">
                          <a:effectLst/>
                        </a:rPr>
                        <a:t> </a:t>
                      </a:r>
                      <a:r>
                        <a:rPr lang="en-US" sz="2000" dirty="0" err="1">
                          <a:effectLst/>
                        </a:rPr>
                        <a:t>tác</a:t>
                      </a:r>
                      <a:r>
                        <a:rPr lang="en-US" sz="2000" dirty="0">
                          <a:effectLst/>
                        </a:rPr>
                        <a:t> </a:t>
                      </a:r>
                      <a:r>
                        <a:rPr lang="en-US" sz="2000" dirty="0" err="1">
                          <a:effectLst/>
                        </a:rPr>
                        <a:t>dụng</a:t>
                      </a:r>
                      <a:r>
                        <a:rPr lang="en-US" sz="2000" dirty="0">
                          <a:effectLst/>
                        </a:rPr>
                        <a:t> </a:t>
                      </a:r>
                      <a:r>
                        <a:rPr lang="en-US" sz="2000" dirty="0" err="1">
                          <a:effectLst/>
                        </a:rPr>
                        <a:t>của</a:t>
                      </a:r>
                      <a:r>
                        <a:rPr lang="en-US" sz="2000" dirty="0">
                          <a:effectLst/>
                        </a:rPr>
                        <a:t> </a:t>
                      </a:r>
                      <a:r>
                        <a:rPr lang="en-US" sz="2000" dirty="0" err="1">
                          <a:effectLst/>
                        </a:rPr>
                        <a:t>phong</a:t>
                      </a:r>
                      <a:r>
                        <a:rPr lang="en-US" sz="2000" dirty="0">
                          <a:effectLst/>
                        </a:rPr>
                        <a:t> </a:t>
                      </a:r>
                      <a:r>
                        <a:rPr lang="en-US" sz="2000" dirty="0" err="1">
                          <a:effectLst/>
                        </a:rPr>
                        <a:t>trào</a:t>
                      </a:r>
                      <a:r>
                        <a:rPr lang="en-US" sz="2000" dirty="0">
                          <a:effectLst/>
                        </a:rPr>
                        <a:t>/ </a:t>
                      </a:r>
                      <a:r>
                        <a:rPr lang="en-US" sz="2000" dirty="0" err="1">
                          <a:effectLst/>
                        </a:rPr>
                        <a:t>hoạt</a:t>
                      </a:r>
                      <a:r>
                        <a:rPr lang="en-US" sz="2000" dirty="0">
                          <a:effectLst/>
                        </a:rPr>
                        <a:t> </a:t>
                      </a:r>
                      <a:r>
                        <a:rPr lang="en-US" sz="2000" dirty="0" err="1">
                          <a:effectLst/>
                        </a:rPr>
                        <a:t>động</a:t>
                      </a:r>
                      <a:r>
                        <a:rPr lang="en-US" sz="2000" dirty="0">
                          <a:effectLst/>
                        </a:rPr>
                        <a:t> </a:t>
                      </a:r>
                      <a:r>
                        <a:rPr lang="en-US" sz="2000" dirty="0" err="1">
                          <a:effectLst/>
                        </a:rPr>
                        <a:t>xã</a:t>
                      </a:r>
                      <a:r>
                        <a:rPr lang="en-US" sz="2000" dirty="0">
                          <a:effectLst/>
                        </a:rPr>
                        <a:t> </a:t>
                      </a:r>
                      <a:r>
                        <a:rPr lang="en-US" sz="2000" dirty="0" err="1">
                          <a:effectLst/>
                        </a:rPr>
                        <a:t>hội</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Aft>
                          <a:spcPts val="600"/>
                        </a:spcAft>
                        <a:tabLst>
                          <a:tab pos="347345" algn="l"/>
                        </a:tabLst>
                      </a:pPr>
                      <a:r>
                        <a:rPr lang="vi-VN" sz="2000">
                          <a:effectLst/>
                        </a:rPr>
                        <a:t>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725147">
                <a:tc vMerge="1">
                  <a:tcPr/>
                </a:tc>
                <a:tc>
                  <a:txBody>
                    <a:bodyPr/>
                    <a:lstStyle/>
                    <a:p>
                      <a:pPr algn="just">
                        <a:lnSpc>
                          <a:spcPct val="115000"/>
                        </a:lnSpc>
                        <a:spcAft>
                          <a:spcPts val="600"/>
                        </a:spcAft>
                        <a:tabLst>
                          <a:tab pos="347345" algn="l"/>
                        </a:tabLst>
                      </a:pPr>
                      <a:r>
                        <a:rPr lang="en-US" sz="2000" dirty="0" err="1">
                          <a:effectLst/>
                        </a:rPr>
                        <a:t>Đưa</a:t>
                      </a:r>
                      <a:r>
                        <a:rPr lang="en-US" sz="2000" dirty="0">
                          <a:effectLst/>
                        </a:rPr>
                        <a:t> </a:t>
                      </a:r>
                      <a:r>
                        <a:rPr lang="en-US" sz="2000" dirty="0" err="1">
                          <a:effectLst/>
                        </a:rPr>
                        <a:t>ra</a:t>
                      </a:r>
                      <a:r>
                        <a:rPr lang="en-US" sz="2000" dirty="0">
                          <a:effectLst/>
                        </a:rPr>
                        <a:t> </a:t>
                      </a:r>
                      <a:r>
                        <a:rPr lang="en-US" sz="2000" dirty="0" err="1">
                          <a:effectLst/>
                        </a:rPr>
                        <a:t>lời</a:t>
                      </a:r>
                      <a:r>
                        <a:rPr lang="en-US" sz="2000" dirty="0">
                          <a:effectLst/>
                        </a:rPr>
                        <a:t> </a:t>
                      </a:r>
                      <a:r>
                        <a:rPr lang="en-US" sz="2000" dirty="0" err="1">
                          <a:effectLst/>
                        </a:rPr>
                        <a:t>kêu</a:t>
                      </a:r>
                      <a:r>
                        <a:rPr lang="en-US" sz="2000" dirty="0">
                          <a:effectLst/>
                        </a:rPr>
                        <a:t> </a:t>
                      </a:r>
                      <a:r>
                        <a:rPr lang="en-US" sz="2000" dirty="0" err="1">
                          <a:effectLst/>
                        </a:rPr>
                        <a:t>gọi</a:t>
                      </a:r>
                      <a:r>
                        <a:rPr lang="en-US" sz="2000" dirty="0">
                          <a:effectLst/>
                        </a:rPr>
                        <a:t> </a:t>
                      </a:r>
                      <a:r>
                        <a:rPr lang="en-US" sz="2000" dirty="0" err="1">
                          <a:effectLst/>
                        </a:rPr>
                        <a:t>bằng</a:t>
                      </a:r>
                      <a:r>
                        <a:rPr lang="en-US" sz="2000" dirty="0">
                          <a:effectLst/>
                        </a:rPr>
                        <a:t> </a:t>
                      </a:r>
                      <a:r>
                        <a:rPr lang="en-US" sz="2000" dirty="0" err="1">
                          <a:effectLst/>
                        </a:rPr>
                        <a:t>những</a:t>
                      </a:r>
                      <a:r>
                        <a:rPr lang="en-US" sz="2000" dirty="0">
                          <a:effectLst/>
                        </a:rPr>
                        <a:t> </a:t>
                      </a:r>
                      <a:r>
                        <a:rPr lang="en-US" sz="2000" dirty="0" err="1">
                          <a:effectLst/>
                        </a:rPr>
                        <a:t>giải</a:t>
                      </a:r>
                      <a:r>
                        <a:rPr lang="en-US" sz="2000" dirty="0">
                          <a:effectLst/>
                        </a:rPr>
                        <a:t> </a:t>
                      </a:r>
                      <a:r>
                        <a:rPr lang="en-US" sz="2000" dirty="0" err="1">
                          <a:effectLst/>
                        </a:rPr>
                        <a:t>pháp</a:t>
                      </a:r>
                      <a:r>
                        <a:rPr lang="en-US" sz="2000" dirty="0">
                          <a:effectLst/>
                        </a:rPr>
                        <a:t>, </a:t>
                      </a:r>
                      <a:r>
                        <a:rPr lang="en-US" sz="2000" dirty="0" err="1">
                          <a:effectLst/>
                        </a:rPr>
                        <a:t>kế</a:t>
                      </a:r>
                      <a:r>
                        <a:rPr lang="en-US" sz="2000" dirty="0">
                          <a:effectLst/>
                        </a:rPr>
                        <a:t> </a:t>
                      </a:r>
                      <a:r>
                        <a:rPr lang="en-US" sz="2000" dirty="0" err="1">
                          <a:effectLst/>
                        </a:rPr>
                        <a:t>hoạch</a:t>
                      </a:r>
                      <a:r>
                        <a:rPr lang="en-US" sz="2000" dirty="0">
                          <a:effectLst/>
                        </a:rPr>
                        <a:t> </a:t>
                      </a:r>
                      <a:r>
                        <a:rPr lang="en-US" sz="2000" dirty="0" err="1">
                          <a:effectLst/>
                        </a:rPr>
                        <a:t>phương</a:t>
                      </a:r>
                      <a:r>
                        <a:rPr lang="en-US" sz="2000" dirty="0">
                          <a:effectLst/>
                        </a:rPr>
                        <a:t> </a:t>
                      </a:r>
                      <a:r>
                        <a:rPr lang="en-US" sz="2000" dirty="0" err="1">
                          <a:effectLst/>
                        </a:rPr>
                        <a:t>hướng</a:t>
                      </a:r>
                      <a:r>
                        <a:rPr lang="en-US" sz="2000" dirty="0">
                          <a:effectLst/>
                        </a:rPr>
                        <a:t> </a:t>
                      </a:r>
                      <a:r>
                        <a:rPr lang="en-US" sz="2000" dirty="0" err="1">
                          <a:effectLst/>
                        </a:rPr>
                        <a:t>thực</a:t>
                      </a:r>
                      <a:r>
                        <a:rPr lang="en-US" sz="2000" dirty="0">
                          <a:effectLst/>
                        </a:rPr>
                        <a:t> </a:t>
                      </a:r>
                      <a:r>
                        <a:rPr lang="en-US" sz="2000" dirty="0" err="1">
                          <a:effectLst/>
                        </a:rPr>
                        <a:t>hiện</a:t>
                      </a:r>
                      <a:r>
                        <a:rPr lang="en-US" sz="2000" dirty="0">
                          <a:effectLst/>
                        </a:rPr>
                        <a:t> </a:t>
                      </a:r>
                      <a:r>
                        <a:rPr lang="en-US" sz="2000" dirty="0" err="1">
                          <a:effectLst/>
                        </a:rPr>
                        <a:t>cụ</a:t>
                      </a:r>
                      <a:r>
                        <a:rPr lang="en-US" sz="2000" dirty="0">
                          <a:effectLst/>
                        </a:rPr>
                        <a:t> </a:t>
                      </a:r>
                      <a:r>
                        <a:rPr lang="en-US" sz="2000" dirty="0" err="1">
                          <a:effectLst/>
                        </a:rPr>
                        <a:t>thể</a:t>
                      </a:r>
                      <a:r>
                        <a:rPr lang="en-US" sz="2000" dirty="0">
                          <a:effectLst/>
                        </a:rPr>
                        <a:t> </a:t>
                      </a:r>
                      <a:r>
                        <a:rPr lang="en-US" sz="2000" dirty="0" err="1">
                          <a:effectLst/>
                        </a:rPr>
                        <a:t>rõ</a:t>
                      </a:r>
                      <a:r>
                        <a:rPr lang="en-US" sz="2000" dirty="0">
                          <a:effectLst/>
                        </a:rPr>
                        <a:t> </a:t>
                      </a:r>
                      <a:r>
                        <a:rPr lang="en-US" sz="2000" dirty="0" err="1">
                          <a:effectLst/>
                        </a:rPr>
                        <a:t>ràng</a:t>
                      </a:r>
                      <a:r>
                        <a:rPr lang="en-US" sz="2000" dirty="0">
                          <a:effectLst/>
                        </a:rPr>
                        <a:t>, </a:t>
                      </a:r>
                      <a:r>
                        <a:rPr lang="en-US" sz="2000" dirty="0" err="1">
                          <a:effectLst/>
                        </a:rPr>
                        <a:t>thuyết</a:t>
                      </a:r>
                      <a:r>
                        <a:rPr lang="en-US" sz="2000" dirty="0">
                          <a:effectLst/>
                        </a:rPr>
                        <a:t> </a:t>
                      </a:r>
                      <a:r>
                        <a:rPr lang="en-US" sz="2000" dirty="0" err="1">
                          <a:effectLst/>
                        </a:rPr>
                        <a:t>phục</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Aft>
                          <a:spcPts val="600"/>
                        </a:spcAft>
                        <a:tabLst>
                          <a:tab pos="347345" algn="l"/>
                        </a:tabLst>
                      </a:pPr>
                      <a:r>
                        <a:rPr lang="vi-VN" sz="2000" dirty="0">
                          <a:effectLst/>
                        </a:rPr>
                        <a:t> </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362574">
                <a:tc>
                  <a:txBody>
                    <a:bodyPr/>
                    <a:lstStyle/>
                    <a:p>
                      <a:pPr algn="just">
                        <a:lnSpc>
                          <a:spcPct val="115000"/>
                        </a:lnSpc>
                        <a:spcAft>
                          <a:spcPts val="600"/>
                        </a:spcAft>
                        <a:tabLst>
                          <a:tab pos="347345" algn="l"/>
                        </a:tabLst>
                      </a:pPr>
                      <a:r>
                        <a:rPr lang="en-US" sz="2000">
                          <a:effectLst/>
                        </a:rPr>
                        <a:t>Bước 3: Viết bài</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Aft>
                          <a:spcPts val="600"/>
                        </a:spcAft>
                        <a:tabLst>
                          <a:tab pos="347345" algn="l"/>
                        </a:tabLst>
                      </a:pPr>
                      <a:r>
                        <a:rPr lang="en-US" sz="2000" dirty="0">
                          <a:effectLst/>
                        </a:rPr>
                        <a:t>……………………………………………..</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Aft>
                          <a:spcPts val="600"/>
                        </a:spcAft>
                        <a:tabLst>
                          <a:tab pos="347345" algn="l"/>
                        </a:tabLst>
                      </a:pPr>
                      <a:r>
                        <a:rPr lang="vi-VN" sz="2000" dirty="0">
                          <a:effectLst/>
                        </a:rPr>
                        <a:t> </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725147">
                <a:tc>
                  <a:txBody>
                    <a:bodyPr/>
                    <a:lstStyle/>
                    <a:p>
                      <a:pPr algn="just">
                        <a:lnSpc>
                          <a:spcPct val="115000"/>
                        </a:lnSpc>
                        <a:spcAft>
                          <a:spcPts val="600"/>
                        </a:spcAft>
                        <a:tabLst>
                          <a:tab pos="347345" algn="l"/>
                        </a:tabLst>
                      </a:pPr>
                      <a:r>
                        <a:rPr lang="en-US" sz="2000" dirty="0" err="1">
                          <a:effectLst/>
                        </a:rPr>
                        <a:t>Bước</a:t>
                      </a:r>
                      <a:r>
                        <a:rPr lang="en-US" sz="2000" dirty="0">
                          <a:effectLst/>
                        </a:rPr>
                        <a:t> 4: </a:t>
                      </a:r>
                      <a:r>
                        <a:rPr lang="en-US" sz="2000" dirty="0" err="1">
                          <a:effectLst/>
                        </a:rPr>
                        <a:t>Xem</a:t>
                      </a:r>
                      <a:r>
                        <a:rPr lang="en-US" sz="2000" dirty="0">
                          <a:effectLst/>
                        </a:rPr>
                        <a:t> </a:t>
                      </a:r>
                      <a:r>
                        <a:rPr lang="en-US" sz="2000" dirty="0" err="1">
                          <a:effectLst/>
                        </a:rPr>
                        <a:t>lại</a:t>
                      </a:r>
                      <a:r>
                        <a:rPr lang="en-US" sz="2000" dirty="0">
                          <a:effectLst/>
                        </a:rPr>
                        <a:t> </a:t>
                      </a:r>
                      <a:r>
                        <a:rPr lang="en-US" sz="2000" dirty="0" err="1">
                          <a:effectLst/>
                        </a:rPr>
                        <a:t>và</a:t>
                      </a:r>
                      <a:r>
                        <a:rPr lang="en-US" sz="2000" dirty="0">
                          <a:effectLst/>
                        </a:rPr>
                        <a:t> </a:t>
                      </a:r>
                      <a:r>
                        <a:rPr lang="en-US" sz="2000" dirty="0" err="1">
                          <a:effectLst/>
                        </a:rPr>
                        <a:t>chỉnh</a:t>
                      </a:r>
                      <a:r>
                        <a:rPr lang="en-US" sz="2000" dirty="0">
                          <a:effectLst/>
                        </a:rPr>
                        <a:t> </a:t>
                      </a:r>
                      <a:r>
                        <a:rPr lang="en-US" sz="2000" dirty="0" err="1">
                          <a:effectLst/>
                        </a:rPr>
                        <a:t>sửa</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Aft>
                          <a:spcPts val="600"/>
                        </a:spcAft>
                        <a:tabLst>
                          <a:tab pos="347345" algn="l"/>
                        </a:tabLst>
                      </a:pPr>
                      <a:r>
                        <a:rPr lang="en-US" sz="1800" dirty="0">
                          <a:effectLst/>
                        </a:rPr>
                        <a:t>……………………………………………..</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Aft>
                          <a:spcPts val="600"/>
                        </a:spcAft>
                        <a:tabLst>
                          <a:tab pos="347345" algn="l"/>
                        </a:tabLst>
                      </a:pPr>
                      <a:r>
                        <a:rPr lang="vi-VN" sz="1800" dirty="0">
                          <a:effectLst/>
                        </a:rPr>
                        <a:t> </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bl>
          </a:graphicData>
        </a:graphic>
      </p:graphicFrame>
      <p:sp>
        <p:nvSpPr>
          <p:cNvPr id="10" name="Freeform 3"/>
          <p:cNvSpPr/>
          <p:nvPr/>
        </p:nvSpPr>
        <p:spPr>
          <a:xfrm>
            <a:off x="8497499" y="1227292"/>
            <a:ext cx="3833986" cy="4472383"/>
          </a:xfrm>
          <a:custGeom>
            <a:avLst/>
            <a:gdLst/>
            <a:ahLst/>
            <a:cxnLst/>
            <a:rect l="l" t="t" r="r" b="b"/>
            <a:pathLst>
              <a:path w="10203157" h="6708575">
                <a:moveTo>
                  <a:pt x="0" y="0"/>
                </a:moveTo>
                <a:lnTo>
                  <a:pt x="10203156" y="0"/>
                </a:lnTo>
                <a:lnTo>
                  <a:pt x="10203156" y="6708575"/>
                </a:lnTo>
                <a:lnTo>
                  <a:pt x="0" y="6708575"/>
                </a:lnTo>
                <a:lnTo>
                  <a:pt x="0" y="0"/>
                </a:lnTo>
                <a:close/>
              </a:path>
            </a:pathLst>
          </a:custGeom>
          <a:blipFill>
            <a:blip r:embed="rId3">
              <a:alphaModFix amt="40000"/>
              <a:extLst>
                <a:ext uri="{96DAC541-7B7A-43D3-8B79-37D633B846F1}">
                  <asvg:svgBlip xmlns:asvg="http://schemas.microsoft.com/office/drawing/2016/SVG/main" r:embed="rId4"/>
                </a:ext>
              </a:extLst>
            </a:blip>
            <a:stretch>
              <a:fillRect/>
            </a:stretch>
          </a:blipFill>
        </p:spPr>
      </p:sp>
      <p:sp>
        <p:nvSpPr>
          <p:cNvPr id="11" name="Freeform 8"/>
          <p:cNvSpPr/>
          <p:nvPr/>
        </p:nvSpPr>
        <p:spPr>
          <a:xfrm>
            <a:off x="10161376" y="15190"/>
            <a:ext cx="1850170" cy="1242385"/>
          </a:xfrm>
          <a:custGeom>
            <a:avLst/>
            <a:gdLst/>
            <a:ahLst/>
            <a:cxnLst/>
            <a:rect l="l" t="t" r="r" b="b"/>
            <a:pathLst>
              <a:path w="6583979" h="6164250">
                <a:moveTo>
                  <a:pt x="0" y="0"/>
                </a:moveTo>
                <a:lnTo>
                  <a:pt x="6583979" y="0"/>
                </a:lnTo>
                <a:lnTo>
                  <a:pt x="6583979" y="6164250"/>
                </a:lnTo>
                <a:lnTo>
                  <a:pt x="0" y="6164250"/>
                </a:lnTo>
                <a:lnTo>
                  <a:pt x="0" y="0"/>
                </a:lnTo>
                <a:close/>
              </a:path>
            </a:pathLst>
          </a:custGeom>
          <a:blipFill>
            <a:blip r:embed="rId5">
              <a:extLst>
                <a:ext uri="{96DAC541-7B7A-43D3-8B79-37D633B846F1}">
                  <asvg:svgBlip xmlns:asvg="http://schemas.microsoft.com/office/drawing/2016/SVG/main" r:embed="rId6"/>
                </a:ext>
              </a:extLst>
            </a:blip>
            <a:stretch>
              <a:fillRect/>
            </a:stretch>
          </a:blipFill>
          <a:effectLst>
            <a:softEdge rad="31750"/>
          </a:effectLst>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4686" y="256677"/>
            <a:ext cx="11205275" cy="6419514"/>
          </a:xfrm>
          <a:prstGeom prst="rect">
            <a:avLst/>
          </a:prstGeom>
          <a:ln>
            <a:solidFill>
              <a:srgbClr val="7030A0"/>
            </a:solidFill>
          </a:ln>
          <a:effectLst>
            <a:glow rad="228600">
              <a:schemeClr val="accent6">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pPr algn="just">
              <a:lnSpc>
                <a:spcPct val="115000"/>
              </a:lnSpc>
              <a:spcAft>
                <a:spcPts val="600"/>
              </a:spcAft>
            </a:pPr>
            <a:r>
              <a:rPr lang="en-US" sz="2000" b="1" dirty="0">
                <a:latin typeface="Times New Roman" panose="02020603050405020304" pitchFamily="18" charset="0"/>
                <a:ea typeface="Calibri" panose="020F0502020204030204" pitchFamily="34" charset="0"/>
                <a:cs typeface="Times New Roman" panose="02020603050405020304" pitchFamily="18" charset="0"/>
              </a:rPr>
              <a:t>1. 2. </a:t>
            </a:r>
            <a:r>
              <a:rPr lang="vi-VN" sz="2000" b="1" dirty="0">
                <a:latin typeface="Times New Roman" panose="02020603050405020304" pitchFamily="18" charset="0"/>
                <a:ea typeface="Calibri" panose="020F0502020204030204" pitchFamily="34" charset="0"/>
                <a:cs typeface="Times New Roman" panose="02020603050405020304" pitchFamily="18" charset="0"/>
              </a:rPr>
              <a:t>Hoạt động làm mẫu thao tác quy trình viết </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600"/>
              </a:spcAft>
            </a:pPr>
            <a:r>
              <a:rPr lang="vi-VN" sz="2000" dirty="0">
                <a:latin typeface="Times New Roman" panose="02020603050405020304" pitchFamily="18" charset="0"/>
                <a:ea typeface="Calibri" panose="020F0502020204030204" pitchFamily="34" charset="0"/>
                <a:cs typeface="Times New Roman" panose="02020603050405020304" pitchFamily="18" charset="0"/>
              </a:rPr>
              <a:t>	Lưu ý: Tuỳ theo trình độ của người học, đặc điểm kiểu bài mà GV chọn làm mẫu kĩ năng viết phù hợp.</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600"/>
              </a:spcAft>
            </a:pPr>
            <a:r>
              <a:rPr lang="vi-VN" sz="2000" b="1" dirty="0">
                <a:latin typeface="Times New Roman" panose="02020603050405020304" pitchFamily="18" charset="0"/>
                <a:ea typeface="Calibri" panose="020F0502020204030204" pitchFamily="34" charset="0"/>
                <a:cs typeface="Times New Roman" panose="02020603050405020304" pitchFamily="18" charset="0"/>
              </a:rPr>
              <a:t>	a. Mục tiêu: </a:t>
            </a:r>
            <a:r>
              <a:rPr lang="vi-VN" sz="2000" dirty="0">
                <a:latin typeface="Times New Roman" panose="02020603050405020304" pitchFamily="18" charset="0"/>
                <a:ea typeface="Calibri" panose="020F0502020204030204" pitchFamily="34" charset="0"/>
                <a:cs typeface="Times New Roman" panose="02020603050405020304" pitchFamily="18" charset="0"/>
              </a:rPr>
              <a:t>Biết cách thực hiện những thao tác trong quy trình viết</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thông</a:t>
            </a:r>
            <a:r>
              <a:rPr lang="en-US" sz="2000" dirty="0">
                <a:latin typeface="Times New Roman" panose="02020603050405020304" pitchFamily="18" charset="0"/>
                <a:ea typeface="Calibri" panose="020F0502020204030204" pitchFamily="34" charset="0"/>
                <a:cs typeface="Times New Roman" panose="02020603050405020304" pitchFamily="18" charset="0"/>
              </a:rPr>
              <a:t> qua </a:t>
            </a:r>
            <a:r>
              <a:rPr lang="en-US" sz="2000" dirty="0" err="1">
                <a:latin typeface="Times New Roman" panose="02020603050405020304" pitchFamily="18" charset="0"/>
                <a:ea typeface="Calibri" panose="020F0502020204030204" pitchFamily="34" charset="0"/>
                <a:cs typeface="Times New Roman" panose="02020603050405020304" pitchFamily="18" charset="0"/>
              </a:rPr>
              <a:t>một</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ví</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dụ</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cụ</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thể</a:t>
            </a:r>
            <a:r>
              <a:rPr lang="vi-VN" sz="2000" dirty="0">
                <a:latin typeface="Times New Roman" panose="02020603050405020304" pitchFamily="18" charset="0"/>
                <a:ea typeface="Calibri" panose="020F0502020204030204" pitchFamily="34" charset="0"/>
                <a:cs typeface="Times New Roman" panose="02020603050405020304" pitchFamily="18" charset="0"/>
              </a:rPr>
              <a:t>.</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600"/>
              </a:spcAft>
            </a:pPr>
            <a:r>
              <a:rPr lang="en-US" sz="2000" b="1" dirty="0">
                <a:latin typeface="Times New Roman" panose="02020603050405020304" pitchFamily="18" charset="0"/>
                <a:ea typeface="Calibri" panose="020F0502020204030204" pitchFamily="34" charset="0"/>
                <a:cs typeface="Times New Roman" panose="02020603050405020304" pitchFamily="18" charset="0"/>
              </a:rPr>
              <a:t>	b. </a:t>
            </a:r>
            <a:r>
              <a:rPr lang="en-US" sz="2000" b="1" dirty="0" err="1">
                <a:latin typeface="Times New Roman" panose="02020603050405020304" pitchFamily="18" charset="0"/>
                <a:ea typeface="Calibri" panose="020F0502020204030204" pitchFamily="34" charset="0"/>
                <a:cs typeface="Times New Roman" panose="02020603050405020304" pitchFamily="18" charset="0"/>
              </a:rPr>
              <a:t>Nội</a:t>
            </a:r>
            <a:r>
              <a:rPr lang="en-US" sz="2000" b="1" dirty="0">
                <a:latin typeface="Times New Roman" panose="02020603050405020304" pitchFamily="18" charset="0"/>
                <a:ea typeface="Calibri" panose="020F0502020204030204" pitchFamily="34" charset="0"/>
                <a:cs typeface="Times New Roman" panose="02020603050405020304" pitchFamily="18" charset="0"/>
              </a:rPr>
              <a:t> dung: </a:t>
            </a:r>
            <a:r>
              <a:rPr lang="en-US" sz="2000" dirty="0" err="1">
                <a:latin typeface="Times New Roman" panose="02020603050405020304" pitchFamily="18" charset="0"/>
                <a:ea typeface="Calibri" panose="020F0502020204030204" pitchFamily="34" charset="0"/>
                <a:cs typeface="Times New Roman" panose="02020603050405020304" pitchFamily="18" charset="0"/>
              </a:rPr>
              <a:t>Hướng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dẫn</a:t>
            </a:r>
            <a:r>
              <a:rPr lang="en-US" sz="2000" dirty="0">
                <a:latin typeface="Times New Roman" panose="02020603050405020304" pitchFamily="18" charset="0"/>
                <a:ea typeface="Calibri" panose="020F0502020204030204" pitchFamily="34" charset="0"/>
                <a:cs typeface="Times New Roman" panose="02020603050405020304" pitchFamily="18" charset="0"/>
              </a:rPr>
              <a:t> HS </a:t>
            </a:r>
            <a:r>
              <a:rPr lang="en-US" sz="2000" dirty="0" err="1">
                <a:latin typeface="Times New Roman" panose="02020603050405020304" pitchFamily="18" charset="0"/>
                <a:ea typeface="Calibri" panose="020F0502020204030204" pitchFamily="34" charset="0"/>
                <a:cs typeface="Times New Roman" panose="02020603050405020304" pitchFamily="18" charset="0"/>
              </a:rPr>
              <a:t>làm</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mẫu</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thao</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tác</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quy</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trình</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viết</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thông</a:t>
            </a:r>
            <a:r>
              <a:rPr lang="en-US" sz="2000" dirty="0">
                <a:latin typeface="Times New Roman" panose="02020603050405020304" pitchFamily="18" charset="0"/>
                <a:ea typeface="Calibri" panose="020F0502020204030204" pitchFamily="34" charset="0"/>
                <a:cs typeface="Times New Roman" panose="02020603050405020304" pitchFamily="18" charset="0"/>
              </a:rPr>
              <a:t> qua </a:t>
            </a:r>
            <a:r>
              <a:rPr lang="en-US" sz="2000" dirty="0" err="1">
                <a:latin typeface="Times New Roman" panose="02020603050405020304" pitchFamily="18" charset="0"/>
                <a:ea typeface="Calibri" panose="020F0502020204030204" pitchFamily="34" charset="0"/>
                <a:cs typeface="Times New Roman" panose="02020603050405020304" pitchFamily="18" charset="0"/>
              </a:rPr>
              <a:t>đề</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bài</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cụ</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thể</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2000" dirty="0">
                <a:latin typeface="Times New Roman" panose="02020603050405020304" pitchFamily="18" charset="0"/>
                <a:ea typeface="Calibri" panose="020F0502020204030204" pitchFamily="34" charset="0"/>
                <a:cs typeface="Times New Roman" panose="02020603050405020304" pitchFamily="18" charset="0"/>
              </a:rPr>
              <a:t> SGK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trang</a:t>
            </a:r>
            <a:r>
              <a:rPr lang="en-US" sz="2000" dirty="0">
                <a:latin typeface="Times New Roman" panose="02020603050405020304" pitchFamily="18" charset="0"/>
                <a:ea typeface="Calibri" panose="020F0502020204030204" pitchFamily="34" charset="0"/>
                <a:cs typeface="Times New Roman" panose="02020603050405020304" pitchFamily="18" charset="0"/>
              </a:rPr>
              <a:t> 82</a:t>
            </a:r>
            <a:r>
              <a:rPr lang="en-US" sz="2000" b="1" dirty="0">
                <a:latin typeface="Times New Roman" panose="02020603050405020304" pitchFamily="18" charset="0"/>
                <a:ea typeface="Calibri" panose="020F0502020204030204" pitchFamily="34" charset="0"/>
                <a:cs typeface="Times New Roman" panose="02020603050405020304" pitchFamily="18" charset="0"/>
              </a:rPr>
              <a:t>.	</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600"/>
              </a:spcAft>
            </a:pPr>
            <a:r>
              <a:rPr lang="en-US" sz="2000" b="1" dirty="0">
                <a:latin typeface="Times New Roman" panose="02020603050405020304" pitchFamily="18" charset="0"/>
                <a:ea typeface="Calibri" panose="020F0502020204030204" pitchFamily="34" charset="0"/>
                <a:cs typeface="Times New Roman" panose="02020603050405020304" pitchFamily="18" charset="0"/>
              </a:rPr>
              <a:t>	c</a:t>
            </a:r>
            <a:r>
              <a:rPr lang="vi-VN" sz="2000" b="1" dirty="0">
                <a:latin typeface="Times New Roman" panose="02020603050405020304" pitchFamily="18" charset="0"/>
                <a:ea typeface="Calibri" panose="020F0502020204030204" pitchFamily="34" charset="0"/>
                <a:cs typeface="Times New Roman" panose="02020603050405020304" pitchFamily="18" charset="0"/>
              </a:rPr>
              <a:t>. Sản phẩm: </a:t>
            </a:r>
            <a:r>
              <a:rPr lang="vi-VN" sz="2000" dirty="0">
                <a:latin typeface="Times New Roman" panose="02020603050405020304" pitchFamily="18" charset="0"/>
                <a:ea typeface="Calibri" panose="020F0502020204030204" pitchFamily="34" charset="0"/>
                <a:cs typeface="Times New Roman" panose="02020603050405020304" pitchFamily="18" charset="0"/>
              </a:rPr>
              <a:t>Câu hỏi của HS về những thao tác mình chưa hiểu rõ trong quy trình viết.</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600"/>
              </a:spcAft>
            </a:pPr>
            <a:r>
              <a:rPr lang="en-US" sz="2000" b="1" dirty="0">
                <a:latin typeface="Times New Roman" panose="02020603050405020304" pitchFamily="18" charset="0"/>
                <a:ea typeface="Calibri" panose="020F0502020204030204" pitchFamily="34" charset="0"/>
                <a:cs typeface="Times New Roman" panose="02020603050405020304" pitchFamily="18" charset="0"/>
              </a:rPr>
              <a:t>	d</a:t>
            </a:r>
            <a:r>
              <a:rPr lang="vi-VN" sz="2000" b="1" dirty="0">
                <a:latin typeface="Times New Roman" panose="02020603050405020304" pitchFamily="18" charset="0"/>
                <a:ea typeface="Calibri" panose="020F0502020204030204" pitchFamily="34" charset="0"/>
                <a:cs typeface="Times New Roman" panose="02020603050405020304" pitchFamily="18" charset="0"/>
              </a:rPr>
              <a:t>. Tổ chức thực hiện:</a:t>
            </a:r>
            <a:r>
              <a:rPr lang="vi-VN" sz="2000" dirty="0">
                <a:latin typeface="Times New Roman" panose="02020603050405020304" pitchFamily="18" charset="0"/>
                <a:ea typeface="Calibri" panose="020F0502020204030204" pitchFamily="34" charset="0"/>
                <a:cs typeface="Times New Roman" panose="02020603050405020304" pitchFamily="18" charset="0"/>
              </a:rPr>
              <a:t> </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600"/>
              </a:spcAft>
            </a:pPr>
            <a:r>
              <a:rPr lang="vi-VN" sz="2000" b="1" i="1" dirty="0">
                <a:latin typeface="Times New Roman" panose="02020603050405020304" pitchFamily="18" charset="0"/>
                <a:ea typeface="Calibri" panose="020F0502020204030204" pitchFamily="34" charset="0"/>
                <a:cs typeface="Times New Roman" panose="02020603050405020304" pitchFamily="18" charset="0"/>
              </a:rPr>
              <a:t>	</a:t>
            </a:r>
            <a:r>
              <a:rPr lang="en-US" sz="2000" b="1" dirty="0">
                <a:latin typeface="Times New Roman" panose="02020603050405020304" pitchFamily="18" charset="0"/>
                <a:ea typeface="Calibri" panose="020F0502020204030204" pitchFamily="34" charset="0"/>
                <a:cs typeface="Times New Roman" panose="02020603050405020304" pitchFamily="18" charset="0"/>
              </a:rPr>
              <a:t>B1.</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vi-VN" sz="2000" b="1" dirty="0">
                <a:latin typeface="Times New Roman" panose="02020603050405020304" pitchFamily="18" charset="0"/>
                <a:ea typeface="Calibri" panose="020F0502020204030204" pitchFamily="34" charset="0"/>
                <a:cs typeface="Times New Roman" panose="02020603050405020304" pitchFamily="18" charset="0"/>
              </a:rPr>
              <a:t>Giao nhiệm vụ HT:</a:t>
            </a:r>
            <a:r>
              <a:rPr lang="vi-VN" sz="2000" dirty="0">
                <a:latin typeface="Times New Roman" panose="02020603050405020304" pitchFamily="18" charset="0"/>
                <a:ea typeface="Calibri" panose="020F0502020204030204" pitchFamily="34" charset="0"/>
                <a:cs typeface="Times New Roman" panose="02020603050405020304" pitchFamily="18" charset="0"/>
              </a:rPr>
              <a:t> HS </a:t>
            </a:r>
            <a:r>
              <a:rPr lang="en-US" sz="2000" dirty="0" err="1">
                <a:latin typeface="Times New Roman" panose="02020603050405020304" pitchFamily="18" charset="0"/>
                <a:ea typeface="Calibri" panose="020F0502020204030204" pitchFamily="34" charset="0"/>
                <a:cs typeface="Times New Roman" panose="02020603050405020304" pitchFamily="18" charset="0"/>
              </a:rPr>
              <a:t>đọc</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lại</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đề</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bài</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trang</a:t>
            </a:r>
            <a:r>
              <a:rPr lang="en-US" sz="2000" dirty="0">
                <a:latin typeface="Times New Roman" panose="02020603050405020304" pitchFamily="18" charset="0"/>
                <a:ea typeface="Calibri" panose="020F0502020204030204" pitchFamily="34" charset="0"/>
                <a:cs typeface="Times New Roman" panose="02020603050405020304" pitchFamily="18" charset="0"/>
              </a:rPr>
              <a:t> 82 </a:t>
            </a:r>
            <a:r>
              <a:rPr lang="en-US" sz="2000" dirty="0" err="1">
                <a:latin typeface="Times New Roman" panose="02020603050405020304" pitchFamily="18" charset="0"/>
                <a:ea typeface="Calibri" panose="020F0502020204030204" pitchFamily="34" charset="0"/>
                <a:cs typeface="Times New Roman" panose="02020603050405020304" pitchFamily="18" charset="0"/>
              </a:rPr>
              <a:t>và</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vi-VN" sz="2000" dirty="0">
                <a:latin typeface="Times New Roman" panose="02020603050405020304" pitchFamily="18" charset="0"/>
                <a:ea typeface="Calibri" panose="020F0502020204030204" pitchFamily="34" charset="0"/>
                <a:cs typeface="Times New Roman" panose="02020603050405020304" pitchFamily="18" charset="0"/>
              </a:rPr>
              <a:t>xem lại PHT</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số</a:t>
            </a:r>
            <a:r>
              <a:rPr lang="en-US" sz="2000" dirty="0">
                <a:latin typeface="Times New Roman" panose="02020603050405020304" pitchFamily="18" charset="0"/>
                <a:ea typeface="Calibri" panose="020F0502020204030204" pitchFamily="34" charset="0"/>
                <a:cs typeface="Times New Roman" panose="02020603050405020304" pitchFamily="18" charset="0"/>
              </a:rPr>
              <a:t> 1</a:t>
            </a:r>
            <a:r>
              <a:rPr lang="vi-VN" sz="2000" dirty="0">
                <a:latin typeface="Times New Roman" panose="02020603050405020304" pitchFamily="18" charset="0"/>
                <a:ea typeface="Calibri" panose="020F0502020204030204" pitchFamily="34" charset="0"/>
                <a:cs typeface="Times New Roman" panose="02020603050405020304" pitchFamily="18" charset="0"/>
              </a:rPr>
              <a:t> về quy trình viết đã thực hiện và đưa ra những câu hỏi về quy trình viết</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đối</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với</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đề</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bài</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trên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600"/>
              </a:spcAft>
            </a:pPr>
            <a:r>
              <a:rPr lang="vi-VN" sz="2000" i="1" dirty="0">
                <a:latin typeface="Times New Roman" panose="02020603050405020304" pitchFamily="18" charset="0"/>
                <a:ea typeface="Calibri" panose="020F0502020204030204" pitchFamily="34" charset="0"/>
                <a:cs typeface="Times New Roman" panose="02020603050405020304" pitchFamily="18" charset="0"/>
              </a:rPr>
              <a:t>	 </a:t>
            </a:r>
            <a:r>
              <a:rPr lang="en-US" sz="2000" b="1" dirty="0">
                <a:latin typeface="Times New Roman" panose="02020603050405020304" pitchFamily="18" charset="0"/>
                <a:ea typeface="Calibri" panose="020F0502020204030204" pitchFamily="34" charset="0"/>
                <a:cs typeface="Times New Roman" panose="02020603050405020304" pitchFamily="18" charset="0"/>
              </a:rPr>
              <a:t>B2.</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vi-VN" sz="2000" b="1" dirty="0">
                <a:latin typeface="Times New Roman" panose="02020603050405020304" pitchFamily="18" charset="0"/>
                <a:ea typeface="Calibri" panose="020F0502020204030204" pitchFamily="34" charset="0"/>
                <a:cs typeface="Times New Roman" panose="02020603050405020304" pitchFamily="18" charset="0"/>
              </a:rPr>
              <a:t>Thực hiện nhiệm vụ HT:</a:t>
            </a:r>
            <a:r>
              <a:rPr lang="vi-VN"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Dựa</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vào</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vi-VN" sz="2000" dirty="0">
                <a:latin typeface="Times New Roman" panose="02020603050405020304" pitchFamily="18" charset="0"/>
                <a:ea typeface="Calibri" panose="020F0502020204030204" pitchFamily="34" charset="0"/>
                <a:cs typeface="Times New Roman" panose="02020603050405020304" pitchFamily="18" charset="0"/>
              </a:rPr>
              <a:t>PHT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số</a:t>
            </a:r>
            <a:r>
              <a:rPr lang="en-US" sz="2000" dirty="0">
                <a:latin typeface="Times New Roman" panose="02020603050405020304" pitchFamily="18" charset="0"/>
                <a:ea typeface="Calibri" panose="020F0502020204030204" pitchFamily="34" charset="0"/>
                <a:cs typeface="Times New Roman" panose="02020603050405020304" pitchFamily="18" charset="0"/>
              </a:rPr>
              <a:t> 1, </a:t>
            </a:r>
            <a:r>
              <a:rPr lang="vi-VN" sz="2000" dirty="0">
                <a:latin typeface="Times New Roman" panose="02020603050405020304" pitchFamily="18" charset="0"/>
                <a:ea typeface="Calibri" panose="020F0502020204030204" pitchFamily="34" charset="0"/>
                <a:cs typeface="Times New Roman" panose="02020603050405020304" pitchFamily="18" charset="0"/>
              </a:rPr>
              <a:t>H</a:t>
            </a:r>
            <a:r>
              <a:rPr lang="en-US" sz="2000" dirty="0">
                <a:latin typeface="Times New Roman" panose="02020603050405020304" pitchFamily="18" charset="0"/>
                <a:ea typeface="Calibri" panose="020F0502020204030204" pitchFamily="34" charset="0"/>
                <a:cs typeface="Times New Roman" panose="02020603050405020304" pitchFamily="18" charset="0"/>
              </a:rPr>
              <a:t>S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tiến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hành</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nêu</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ra</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hệ</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thống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câu</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hỏi</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về</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quy</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trình</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viết</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cho</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đề</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bài</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2000" dirty="0">
                <a:latin typeface="Times New Roman" panose="02020603050405020304" pitchFamily="18" charset="0"/>
                <a:ea typeface="Calibri" panose="020F0502020204030204" pitchFamily="34" charset="0"/>
                <a:cs typeface="Times New Roman" panose="02020603050405020304" pitchFamily="18" charset="0"/>
              </a:rPr>
              <a:t> SGK. </a:t>
            </a:r>
            <a:r>
              <a:rPr lang="en-US" sz="2000" dirty="0" err="1">
                <a:latin typeface="Times New Roman" panose="02020603050405020304" pitchFamily="18" charset="0"/>
                <a:ea typeface="Calibri" panose="020F0502020204030204" pitchFamily="34" charset="0"/>
                <a:cs typeface="Times New Roman" panose="02020603050405020304" pitchFamily="18" charset="0"/>
              </a:rPr>
              <a:t>Sau</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đó</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vi-VN" sz="2000" dirty="0">
                <a:latin typeface="Times New Roman" panose="02020603050405020304" pitchFamily="18" charset="0"/>
                <a:ea typeface="Calibri" panose="020F0502020204030204" pitchFamily="34" charset="0"/>
                <a:cs typeface="Times New Roman" panose="02020603050405020304" pitchFamily="18" charset="0"/>
              </a:rPr>
              <a:t>ghi ra những câu hỏi về những kĩ năng mình chưa rõ.</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600"/>
              </a:spcAft>
            </a:pPr>
            <a:r>
              <a:rPr lang="vi-VN"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b="1" dirty="0">
                <a:latin typeface="Times New Roman" panose="02020603050405020304" pitchFamily="18" charset="0"/>
                <a:ea typeface="Calibri" panose="020F0502020204030204" pitchFamily="34" charset="0"/>
                <a:cs typeface="Times New Roman" panose="02020603050405020304" pitchFamily="18" charset="0"/>
              </a:rPr>
              <a:t>B3.</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i="1" dirty="0">
                <a:latin typeface="Times New Roman" panose="02020603050405020304" pitchFamily="18" charset="0"/>
                <a:ea typeface="Calibri" panose="020F0502020204030204" pitchFamily="34" charset="0"/>
                <a:cs typeface="Times New Roman" panose="02020603050405020304" pitchFamily="18" charset="0"/>
              </a:rPr>
              <a:t> </a:t>
            </a:r>
            <a:r>
              <a:rPr lang="vi-VN" sz="2000" b="1" dirty="0">
                <a:latin typeface="Times New Roman" panose="02020603050405020304" pitchFamily="18" charset="0"/>
                <a:ea typeface="Calibri" panose="020F0502020204030204" pitchFamily="34" charset="0"/>
                <a:cs typeface="Times New Roman" panose="02020603050405020304" pitchFamily="18" charset="0"/>
              </a:rPr>
              <a:t>Báo cáo, thảo luận:</a:t>
            </a:r>
            <a:r>
              <a:rPr lang="vi-VN" sz="2000" i="1" dirty="0">
                <a:latin typeface="Times New Roman" panose="02020603050405020304" pitchFamily="18" charset="0"/>
                <a:ea typeface="Calibri" panose="020F0502020204030204" pitchFamily="34" charset="0"/>
                <a:cs typeface="Times New Roman" panose="02020603050405020304" pitchFamily="18" charset="0"/>
              </a:rPr>
              <a:t> </a:t>
            </a:r>
            <a:r>
              <a:rPr lang="vi-VN" sz="2000" dirty="0">
                <a:latin typeface="Times New Roman" panose="02020603050405020304" pitchFamily="18" charset="0"/>
                <a:ea typeface="Calibri" panose="020F0502020204030204" pitchFamily="34" charset="0"/>
                <a:cs typeface="Times New Roman" panose="02020603050405020304" pitchFamily="18" charset="0"/>
              </a:rPr>
              <a:t>2</a:t>
            </a:r>
            <a:r>
              <a:rPr lang="en-US" sz="2000" dirty="0">
                <a:latin typeface="Times New Roman" panose="02020603050405020304" pitchFamily="18" charset="0"/>
                <a:ea typeface="Calibri" panose="020F0502020204030204" pitchFamily="34" charset="0"/>
                <a:cs typeface="Times New Roman" panose="02020603050405020304" pitchFamily="18" charset="0"/>
              </a:rPr>
              <a:t> – </a:t>
            </a:r>
            <a:r>
              <a:rPr lang="vi-VN" sz="2000" dirty="0">
                <a:latin typeface="Times New Roman" panose="02020603050405020304" pitchFamily="18" charset="0"/>
                <a:ea typeface="Calibri" panose="020F0502020204030204" pitchFamily="34" charset="0"/>
                <a:cs typeface="Times New Roman" panose="02020603050405020304" pitchFamily="18" charset="0"/>
              </a:rPr>
              <a:t>3 HS nêu câu hỏi trước lớp.</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600"/>
              </a:spcAft>
            </a:pPr>
            <a:r>
              <a:rPr lang="vi-VN"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a:latin typeface="Times New Roman" panose="02020603050405020304" pitchFamily="18" charset="0"/>
                <a:ea typeface="Calibri" panose="020F0502020204030204" pitchFamily="34" charset="0"/>
                <a:cs typeface="Times New Roman" panose="02020603050405020304" pitchFamily="18" charset="0"/>
              </a:rPr>
              <a:t>B4.</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vi-VN" sz="2000" b="1" dirty="0">
                <a:latin typeface="Times New Roman" panose="02020603050405020304" pitchFamily="18" charset="0"/>
                <a:ea typeface="Times New Roman" panose="02020603050405020304" pitchFamily="18" charset="0"/>
                <a:cs typeface="Times New Roman" panose="02020603050405020304" pitchFamily="18" charset="0"/>
              </a:rPr>
              <a:t>Kết luận, nhận định:</a:t>
            </a:r>
            <a:r>
              <a:rPr lang="vi-VN" sz="2000" b="1" i="1" dirty="0">
                <a:latin typeface="Times New Roman" panose="02020603050405020304" pitchFamily="18" charset="0"/>
                <a:ea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ea typeface="Times New Roman" panose="02020603050405020304" pitchFamily="18" charset="0"/>
                <a:cs typeface="Times New Roman" panose="02020603050405020304" pitchFamily="18" charset="0"/>
              </a:rPr>
              <a:t>GV tổng hợp các câu hỏi và giải đáp những câu hỏi có vấn đề hoặc những câu hỏi mà nhiều HS còn gặp khó khăn, vướng mắc. GV có thể làm mẫu quy trình viết để HS hình dung kĩ năng viết một cách trực quan.</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Freeform 7"/>
          <p:cNvSpPr/>
          <p:nvPr/>
        </p:nvSpPr>
        <p:spPr>
          <a:xfrm rot="1578904">
            <a:off x="7570757" y="259568"/>
            <a:ext cx="3715240" cy="1641251"/>
          </a:xfrm>
          <a:custGeom>
            <a:avLst/>
            <a:gdLst/>
            <a:ahLst/>
            <a:cxnLst/>
            <a:rect l="l" t="t" r="r" b="b"/>
            <a:pathLst>
              <a:path w="14404600" h="2461877">
                <a:moveTo>
                  <a:pt x="0" y="0"/>
                </a:moveTo>
                <a:lnTo>
                  <a:pt x="14404601" y="0"/>
                </a:lnTo>
                <a:lnTo>
                  <a:pt x="14404601" y="2461877"/>
                </a:lnTo>
                <a:lnTo>
                  <a:pt x="0" y="2461877"/>
                </a:lnTo>
                <a:lnTo>
                  <a:pt x="0" y="0"/>
                </a:lnTo>
                <a:close/>
              </a:path>
            </a:pathLst>
          </a:custGeom>
          <a:blipFill>
            <a:blip r:embed="rId1">
              <a:alphaModFix amt="47000"/>
              <a:extLst>
                <a:ext uri="{96DAC541-7B7A-43D3-8B79-37D633B846F1}">
                  <asvg:svgBlip xmlns:asvg="http://schemas.microsoft.com/office/drawing/2016/SVG/main" r:embed="rId2"/>
                </a:ext>
              </a:extLst>
            </a:blip>
            <a:stretch>
              <a:fillRect/>
            </a:stretch>
          </a:blipFill>
        </p:spPr>
      </p:sp>
      <p:sp>
        <p:nvSpPr>
          <p:cNvPr id="4" name="Freeform 3"/>
          <p:cNvSpPr/>
          <p:nvPr/>
        </p:nvSpPr>
        <p:spPr>
          <a:xfrm>
            <a:off x="2626272" y="1958027"/>
            <a:ext cx="6802105" cy="3636861"/>
          </a:xfrm>
          <a:custGeom>
            <a:avLst/>
            <a:gdLst/>
            <a:ahLst/>
            <a:cxnLst/>
            <a:rect l="l" t="t" r="r" b="b"/>
            <a:pathLst>
              <a:path w="10203157" h="6708575">
                <a:moveTo>
                  <a:pt x="0" y="0"/>
                </a:moveTo>
                <a:lnTo>
                  <a:pt x="10203156" y="0"/>
                </a:lnTo>
                <a:lnTo>
                  <a:pt x="10203156" y="6708575"/>
                </a:lnTo>
                <a:lnTo>
                  <a:pt x="0" y="6708575"/>
                </a:lnTo>
                <a:lnTo>
                  <a:pt x="0" y="0"/>
                </a:lnTo>
                <a:close/>
              </a:path>
            </a:pathLst>
          </a:custGeom>
          <a:blipFill>
            <a:blip r:embed="rId3">
              <a:alphaModFix amt="40000"/>
              <a:extLst>
                <a:ext uri="{96DAC541-7B7A-43D3-8B79-37D633B846F1}">
                  <asvg:svgBlip xmlns:asvg="http://schemas.microsoft.com/office/drawing/2016/SVG/main" r:embed="rId4"/>
                </a:ext>
              </a:extLst>
            </a:blip>
            <a:stretch>
              <a:fillRect/>
            </a:stretch>
          </a:blipFill>
        </p:spPr>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9"/>
          <p:cNvSpPr/>
          <p:nvPr/>
        </p:nvSpPr>
        <p:spPr>
          <a:xfrm rot="3749066">
            <a:off x="7963915" y="196954"/>
            <a:ext cx="3983964" cy="2408099"/>
          </a:xfrm>
          <a:custGeom>
            <a:avLst/>
            <a:gdLst/>
            <a:ahLst/>
            <a:cxnLst/>
            <a:rect l="l" t="t" r="r" b="b"/>
            <a:pathLst>
              <a:path w="14280840" h="3909380">
                <a:moveTo>
                  <a:pt x="0" y="0"/>
                </a:moveTo>
                <a:lnTo>
                  <a:pt x="14280840" y="0"/>
                </a:lnTo>
                <a:lnTo>
                  <a:pt x="14280840" y="3909380"/>
                </a:lnTo>
                <a:lnTo>
                  <a:pt x="0" y="3909380"/>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sp>
      <p:sp>
        <p:nvSpPr>
          <p:cNvPr id="4" name="Freeform 3"/>
          <p:cNvSpPr/>
          <p:nvPr/>
        </p:nvSpPr>
        <p:spPr>
          <a:xfrm>
            <a:off x="2905819" y="1123612"/>
            <a:ext cx="6802105" cy="4472383"/>
          </a:xfrm>
          <a:custGeom>
            <a:avLst/>
            <a:gdLst/>
            <a:ahLst/>
            <a:cxnLst/>
            <a:rect l="l" t="t" r="r" b="b"/>
            <a:pathLst>
              <a:path w="10203157" h="6708575">
                <a:moveTo>
                  <a:pt x="0" y="0"/>
                </a:moveTo>
                <a:lnTo>
                  <a:pt x="10203156" y="0"/>
                </a:lnTo>
                <a:lnTo>
                  <a:pt x="10203156" y="6708575"/>
                </a:lnTo>
                <a:lnTo>
                  <a:pt x="0" y="6708575"/>
                </a:lnTo>
                <a:lnTo>
                  <a:pt x="0" y="0"/>
                </a:lnTo>
                <a:close/>
              </a:path>
            </a:pathLst>
          </a:custGeom>
          <a:blipFill>
            <a:blip r:embed="rId3">
              <a:alphaModFix amt="40000"/>
              <a:extLst>
                <a:ext uri="{96DAC541-7B7A-43D3-8B79-37D633B846F1}">
                  <asvg:svgBlip xmlns:asvg="http://schemas.microsoft.com/office/drawing/2016/SVG/main" r:embed="rId4"/>
                </a:ext>
              </a:extLst>
            </a:blip>
            <a:stretch>
              <a:fillRect/>
            </a:stretch>
          </a:blipFill>
        </p:spPr>
      </p:sp>
      <p:sp>
        <p:nvSpPr>
          <p:cNvPr id="5" name="Rectangle 4"/>
          <p:cNvSpPr/>
          <p:nvPr/>
        </p:nvSpPr>
        <p:spPr>
          <a:xfrm>
            <a:off x="185980" y="185980"/>
            <a:ext cx="11758045" cy="6227859"/>
          </a:xfrm>
          <a:prstGeom prst="rect">
            <a:avLst/>
          </a:prstGeom>
          <a:ln>
            <a:solidFill>
              <a:srgbClr val="7030A0"/>
            </a:solidFill>
          </a:ln>
          <a:effectLst>
            <a:glow rad="228600">
              <a:schemeClr val="accent6">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pPr algn="just">
              <a:lnSpc>
                <a:spcPct val="115000"/>
              </a:lnSpc>
              <a:spcAft>
                <a:spcPts val="0"/>
              </a:spcAft>
            </a:pPr>
            <a:r>
              <a:rPr lang="nl-NL" b="1" dirty="0">
                <a:latin typeface="Times New Roman" panose="02020603050405020304" pitchFamily="18" charset="0"/>
                <a:ea typeface="MS Mincho"/>
                <a:cs typeface="Times New Roman" panose="02020603050405020304" pitchFamily="18" charset="0"/>
              </a:rPr>
              <a:t>Dự kiến sản phẩm: </a:t>
            </a:r>
            <a:r>
              <a:rPr lang="nl-NL" dirty="0">
                <a:latin typeface="Times New Roman" panose="02020603050405020304" pitchFamily="18" charset="0"/>
                <a:ea typeface="MS Mincho"/>
                <a:cs typeface="Times New Roman" panose="02020603050405020304" pitchFamily="18" charset="0"/>
              </a:rPr>
              <a:t>Hệ thống câu hỏi</a:t>
            </a:r>
            <a:r>
              <a:rPr lang="nl-NL" b="1" dirty="0">
                <a:latin typeface="Times New Roman" panose="02020603050405020304" pitchFamily="18" charset="0"/>
                <a:ea typeface="MS Mincho"/>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dự</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kiến</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dirty="0">
                <a:latin typeface="Times New Roman" panose="02020603050405020304" pitchFamily="18" charset="0"/>
                <a:ea typeface="Times New Roman" panose="02020603050405020304" pitchFamily="18" charset="0"/>
                <a:cs typeface="Times New Roman" panose="02020603050405020304" pitchFamily="18" charset="0"/>
              </a:rPr>
              <a:t> HS.</a:t>
            </a:r>
            <a:endParaRPr lang="en-US" dirty="0">
              <a:latin typeface="Times New Roman" panose="02020603050405020304" pitchFamily="18" charset="0"/>
              <a:ea typeface="Calibri" panose="020F0502020204030204" pitchFamily="34" charset="0"/>
              <a:cs typeface="Times New Roman" panose="02020603050405020304" pitchFamily="18" charset="0"/>
            </a:endParaRPr>
          </a:p>
          <a:p>
            <a:pPr indent="457200" algn="just">
              <a:lnSpc>
                <a:spcPct val="150000"/>
              </a:lnSpc>
              <a:spcAft>
                <a:spcPts val="0"/>
              </a:spcAft>
            </a:pPr>
            <a:r>
              <a:rPr lang="en-US" dirty="0">
                <a:latin typeface="Times New Roman" panose="02020603050405020304" pitchFamily="18" charset="0"/>
                <a:ea typeface="Calibri" panose="020F0502020204030204" pitchFamily="34" charset="0"/>
                <a:cs typeface="Times New Roman" panose="02020603050405020304" pitchFamily="18" charset="0"/>
              </a:rPr>
              <a:t>-</a:t>
            </a:r>
            <a:r>
              <a:rPr lang="en-US" dirty="0" err="1">
                <a:latin typeface="Times New Roman" panose="02020603050405020304" pitchFamily="18" charset="0"/>
                <a:ea typeface="Calibri" panose="020F0502020204030204" pitchFamily="34" charset="0"/>
                <a:cs typeface="Times New Roman" panose="02020603050405020304" pitchFamily="18" charset="0"/>
              </a:rPr>
              <a:t>Thời</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gian</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địa</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điểm</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Trong</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buổi</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lễ</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phát</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động</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của</a:t>
            </a:r>
            <a:r>
              <a:rPr lang="en-US" dirty="0">
                <a:latin typeface="Times New Roman" panose="02020603050405020304" pitchFamily="18" charset="0"/>
                <a:ea typeface="Calibri" panose="020F0502020204030204" pitchFamily="34" charset="0"/>
                <a:cs typeface="Times New Roman" panose="02020603050405020304" pitchFamily="18" charset="0"/>
              </a:rPr>
              <a:t> Ban </a:t>
            </a:r>
            <a:r>
              <a:rPr lang="en-US" dirty="0" err="1">
                <a:latin typeface="Times New Roman" panose="02020603050405020304" pitchFamily="18" charset="0"/>
                <a:ea typeface="Calibri" panose="020F0502020204030204" pitchFamily="34" charset="0"/>
                <a:cs typeface="Times New Roman" panose="02020603050405020304" pitchFamily="18" charset="0"/>
              </a:rPr>
              <a:t>Chấp</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hành</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Đoàn</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thanh</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niên</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cộng</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sản</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Hồ</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Chí</a:t>
            </a:r>
            <a:r>
              <a:rPr lang="en-US" dirty="0">
                <a:latin typeface="Times New Roman" panose="02020603050405020304" pitchFamily="18" charset="0"/>
                <a:ea typeface="Calibri" panose="020F0502020204030204" pitchFamily="34" charset="0"/>
                <a:cs typeface="Times New Roman" panose="02020603050405020304" pitchFamily="18" charset="0"/>
              </a:rPr>
              <a:t> Minh.</a:t>
            </a:r>
            <a:endParaRPr lang="en-US"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0"/>
              </a:spcAft>
            </a:pPr>
            <a:r>
              <a:rPr lang="en-US" dirty="0">
                <a:latin typeface="Times New Roman" panose="02020603050405020304" pitchFamily="18" charset="0"/>
                <a:ea typeface="Calibri" panose="020F0502020204030204" pitchFamily="34" charset="0"/>
                <a:cs typeface="Times New Roman" panose="02020603050405020304" pitchFamily="18" charset="0"/>
              </a:rPr>
              <a:t>	- </a:t>
            </a:r>
            <a:r>
              <a:rPr lang="en-US" dirty="0" err="1">
                <a:latin typeface="Times New Roman" panose="02020603050405020304" pitchFamily="18" charset="0"/>
                <a:ea typeface="Calibri" panose="020F0502020204030204" pitchFamily="34" charset="0"/>
                <a:cs typeface="Times New Roman" panose="02020603050405020304" pitchFamily="18" charset="0"/>
              </a:rPr>
              <a:t>Nội</a:t>
            </a:r>
            <a:r>
              <a:rPr lang="en-US" dirty="0">
                <a:latin typeface="Times New Roman" panose="02020603050405020304" pitchFamily="18" charset="0"/>
                <a:ea typeface="Calibri" panose="020F0502020204030204" pitchFamily="34" charset="0"/>
                <a:cs typeface="Times New Roman" panose="02020603050405020304" pitchFamily="18" charset="0"/>
              </a:rPr>
              <a:t> dung </a:t>
            </a:r>
            <a:r>
              <a:rPr lang="en-US" dirty="0" err="1">
                <a:latin typeface="Times New Roman" panose="02020603050405020304" pitchFamily="18" charset="0"/>
                <a:ea typeface="Calibri" panose="020F0502020204030204" pitchFamily="34" charset="0"/>
                <a:cs typeface="Times New Roman" panose="02020603050405020304" pitchFamily="18" charset="0"/>
              </a:rPr>
              <a:t>chính</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của</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bài</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phát</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biểu</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Lí</a:t>
            </a:r>
            <a:r>
              <a:rPr lang="en-US" dirty="0">
                <a:latin typeface="Times New Roman" panose="02020603050405020304" pitchFamily="18" charset="0"/>
                <a:ea typeface="Calibri" panose="020F0502020204030204" pitchFamily="34" charset="0"/>
                <a:cs typeface="Times New Roman" panose="02020603050405020304" pitchFamily="18" charset="0"/>
              </a:rPr>
              <a:t> do </a:t>
            </a:r>
            <a:r>
              <a:rPr lang="en-US" dirty="0" err="1">
                <a:latin typeface="Times New Roman" panose="02020603050405020304" pitchFamily="18" charset="0"/>
                <a:ea typeface="Calibri" panose="020F0502020204030204" pitchFamily="34" charset="0"/>
                <a:cs typeface="Times New Roman" panose="02020603050405020304" pitchFamily="18" charset="0"/>
              </a:rPr>
              <a:t>tham</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dự</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buổi</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lễ</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phát</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động</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nguyên</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nhân</a:t>
            </a:r>
            <a:r>
              <a:rPr lang="en-US" dirty="0">
                <a:latin typeface="Times New Roman" panose="02020603050405020304" pitchFamily="18" charset="0"/>
                <a:ea typeface="Calibri" panose="020F0502020204030204" pitchFamily="34" charset="0"/>
                <a:cs typeface="Times New Roman" panose="02020603050405020304" pitchFamily="18" charset="0"/>
              </a:rPr>
              <a:t> ý </a:t>
            </a:r>
            <a:r>
              <a:rPr lang="en-US" dirty="0" err="1">
                <a:latin typeface="Times New Roman" panose="02020603050405020304" pitchFamily="18" charset="0"/>
                <a:ea typeface="Calibri" panose="020F0502020204030204" pitchFamily="34" charset="0"/>
                <a:cs typeface="Times New Roman" panose="02020603050405020304" pitchFamily="18" charset="0"/>
              </a:rPr>
              <a:t>nghĩa</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của</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việc</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tham</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gia</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phong</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trào</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phát</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động</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làm</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theo</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lời</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Bác</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một</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số</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cách</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thức</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hoạt</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động</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làm</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theo</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lời</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Bác</a:t>
            </a:r>
            <a:r>
              <a:rPr lang="en-US" dirty="0">
                <a:latin typeface="Times New Roman" panose="02020603050405020304" pitchFamily="18" charset="0"/>
                <a:ea typeface="Calibri" panose="020F0502020204030204" pitchFamily="34" charset="0"/>
                <a:cs typeface="Times New Roman" panose="02020603050405020304" pitchFamily="18" charset="0"/>
              </a:rPr>
              <a:t>.</a:t>
            </a:r>
            <a:endParaRPr lang="en-US"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0"/>
              </a:spcAft>
            </a:pPr>
            <a:r>
              <a:rPr lang="en-US" dirty="0">
                <a:latin typeface="Times New Roman" panose="02020603050405020304" pitchFamily="18" charset="0"/>
                <a:ea typeface="Calibri" panose="020F0502020204030204" pitchFamily="34" charset="0"/>
                <a:cs typeface="Times New Roman" panose="02020603050405020304" pitchFamily="18" charset="0"/>
              </a:rPr>
              <a:t>	- </a:t>
            </a:r>
            <a:r>
              <a:rPr lang="en-US" dirty="0" err="1">
                <a:latin typeface="Times New Roman" panose="02020603050405020304" pitchFamily="18" charset="0"/>
                <a:ea typeface="Calibri" panose="020F0502020204030204" pitchFamily="34" charset="0"/>
                <a:cs typeface="Times New Roman" panose="02020603050405020304" pitchFamily="18" charset="0"/>
              </a:rPr>
              <a:t>Mục</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đích</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động</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cơ</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phát</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biểu</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Hưởng</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ứng</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nội</a:t>
            </a:r>
            <a:r>
              <a:rPr lang="en-US" dirty="0">
                <a:latin typeface="Times New Roman" panose="02020603050405020304" pitchFamily="18" charset="0"/>
                <a:ea typeface="Calibri" panose="020F0502020204030204" pitchFamily="34" charset="0"/>
                <a:cs typeface="Times New Roman" panose="02020603050405020304" pitchFamily="18" charset="0"/>
              </a:rPr>
              <a:t> dung </a:t>
            </a:r>
            <a:r>
              <a:rPr lang="en-US" dirty="0" err="1">
                <a:latin typeface="Times New Roman" panose="02020603050405020304" pitchFamily="18" charset="0"/>
                <a:ea typeface="Calibri" panose="020F0502020204030204" pitchFamily="34" charset="0"/>
                <a:cs typeface="Times New Roman" panose="02020603050405020304" pitchFamily="18" charset="0"/>
              </a:rPr>
              <a:t>của</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lễ</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phát</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động</a:t>
            </a:r>
            <a:r>
              <a:rPr lang="en-US" dirty="0">
                <a:latin typeface="Times New Roman" panose="02020603050405020304" pitchFamily="18" charset="0"/>
                <a:ea typeface="Calibri" panose="020F0502020204030204" pitchFamily="34" charset="0"/>
                <a:cs typeface="Times New Roman" panose="02020603050405020304" pitchFamily="18" charset="0"/>
              </a:rPr>
              <a:t>.</a:t>
            </a:r>
            <a:endParaRPr lang="en-US"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0"/>
              </a:spcAft>
            </a:pPr>
            <a:r>
              <a:rPr lang="en-US" dirty="0">
                <a:latin typeface="Times New Roman" panose="02020603050405020304" pitchFamily="18" charset="0"/>
                <a:ea typeface="Calibri" panose="020F0502020204030204" pitchFamily="34" charset="0"/>
                <a:cs typeface="Times New Roman" panose="02020603050405020304" pitchFamily="18" charset="0"/>
              </a:rPr>
              <a:t>	- </a:t>
            </a:r>
            <a:r>
              <a:rPr lang="en-US" dirty="0" err="1">
                <a:latin typeface="Times New Roman" panose="02020603050405020304" pitchFamily="18" charset="0"/>
                <a:ea typeface="Calibri" panose="020F0502020204030204" pitchFamily="34" charset="0"/>
                <a:cs typeface="Times New Roman" panose="02020603050405020304" pitchFamily="18" charset="0"/>
              </a:rPr>
              <a:t>Đối</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tượng</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nghe</a:t>
            </a:r>
            <a:r>
              <a:rPr lang="en-US" dirty="0">
                <a:latin typeface="Times New Roman" panose="02020603050405020304" pitchFamily="18" charset="0"/>
                <a:ea typeface="Calibri" panose="020F0502020204030204" pitchFamily="34" charset="0"/>
                <a:cs typeface="Times New Roman" panose="02020603050405020304" pitchFamily="18" charset="0"/>
              </a:rPr>
              <a:t>): GV, HS </a:t>
            </a:r>
            <a:r>
              <a:rPr lang="en-US" dirty="0" err="1">
                <a:latin typeface="Times New Roman" panose="02020603050405020304" pitchFamily="18" charset="0"/>
                <a:ea typeface="Calibri" panose="020F0502020204030204" pitchFamily="34" charset="0"/>
                <a:cs typeface="Times New Roman" panose="02020603050405020304" pitchFamily="18" charset="0"/>
              </a:rPr>
              <a:t>Phụ</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huynh</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các</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nhà</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hảo</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tâm</a:t>
            </a:r>
            <a:r>
              <a:rPr lang="en-US" dirty="0">
                <a:latin typeface="Times New Roman" panose="02020603050405020304" pitchFamily="18" charset="0"/>
                <a:ea typeface="Calibri" panose="020F0502020204030204" pitchFamily="34" charset="0"/>
                <a:cs typeface="Times New Roman" panose="02020603050405020304" pitchFamily="18" charset="0"/>
              </a:rPr>
              <a:t>,…</a:t>
            </a:r>
            <a:endParaRPr lang="en-US" dirty="0">
              <a:latin typeface="Times New Roman" panose="02020603050405020304" pitchFamily="18" charset="0"/>
              <a:ea typeface="Calibri" panose="020F0502020204030204" pitchFamily="34" charset="0"/>
              <a:cs typeface="Times New Roman" panose="02020603050405020304" pitchFamily="18" charset="0"/>
            </a:endParaRPr>
          </a:p>
          <a:p>
            <a:pPr indent="457200" algn="just">
              <a:lnSpc>
                <a:spcPct val="150000"/>
              </a:lnSpc>
              <a:spcAft>
                <a:spcPts val="0"/>
              </a:spcAft>
            </a:pP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Lí</a:t>
            </a:r>
            <a:r>
              <a:rPr lang="en-US" dirty="0">
                <a:latin typeface="Times New Roman" panose="02020603050405020304" pitchFamily="18" charset="0"/>
                <a:ea typeface="Times New Roman" panose="02020603050405020304" pitchFamily="18" charset="0"/>
                <a:cs typeface="Times New Roman" panose="02020603050405020304" pitchFamily="18" charset="0"/>
              </a:rPr>
              <a:t> do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tham</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dự</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lễ</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phát</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động</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em</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là</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gì</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dirty="0">
              <a:latin typeface="Times New Roman" panose="02020603050405020304" pitchFamily="18" charset="0"/>
              <a:ea typeface="Calibri" panose="020F0502020204030204" pitchFamily="34" charset="0"/>
              <a:cs typeface="Times New Roman" panose="02020603050405020304" pitchFamily="18" charset="0"/>
            </a:endParaRPr>
          </a:p>
          <a:p>
            <a:pPr indent="457200" algn="just">
              <a:lnSpc>
                <a:spcPct val="150000"/>
              </a:lnSpc>
              <a:spcAft>
                <a:spcPts val="0"/>
              </a:spcAft>
            </a:pP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Vì</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sao</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phải</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tham</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gia</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buổi</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lễ</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phát</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động</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làm</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theo</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lời</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Bác</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Giới</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thiệu</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ngắn</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gọn</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về</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nguồn</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gốc</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và</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lịch</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sử</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về</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Tấm</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gương</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đạo</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đức</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của</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Chủ</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tịch</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Hồ</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Chí</a:t>
            </a:r>
            <a:r>
              <a:rPr lang="en-US" dirty="0">
                <a:latin typeface="Times New Roman" panose="02020603050405020304" pitchFamily="18" charset="0"/>
                <a:ea typeface="Calibri" panose="020F0502020204030204" pitchFamily="34" charset="0"/>
                <a:cs typeface="Times New Roman" panose="02020603050405020304" pitchFamily="18" charset="0"/>
              </a:rPr>
              <a:t> Minh?)</a:t>
            </a:r>
            <a:endParaRPr lang="en-US" dirty="0">
              <a:latin typeface="Times New Roman" panose="02020603050405020304" pitchFamily="18" charset="0"/>
              <a:ea typeface="Calibri" panose="020F0502020204030204" pitchFamily="34" charset="0"/>
              <a:cs typeface="Times New Roman" panose="02020603050405020304" pitchFamily="18" charset="0"/>
            </a:endParaRPr>
          </a:p>
          <a:p>
            <a:pPr indent="457200" algn="just">
              <a:lnSpc>
                <a:spcPct val="150000"/>
              </a:lnSpc>
              <a:spcAft>
                <a:spcPts val="0"/>
              </a:spcAft>
            </a:pP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Việc</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làm</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đó</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có</a:t>
            </a:r>
            <a:r>
              <a:rPr lang="en-US" dirty="0">
                <a:latin typeface="Times New Roman" panose="02020603050405020304" pitchFamily="18" charset="0"/>
                <a:ea typeface="Calibri" panose="020F0502020204030204" pitchFamily="34" charset="0"/>
                <a:cs typeface="Times New Roman" panose="02020603050405020304" pitchFamily="18" charset="0"/>
              </a:rPr>
              <a:t> ý </a:t>
            </a:r>
            <a:r>
              <a:rPr lang="en-US" dirty="0" err="1">
                <a:latin typeface="Times New Roman" panose="02020603050405020304" pitchFamily="18" charset="0"/>
                <a:ea typeface="Calibri" panose="020F0502020204030204" pitchFamily="34" charset="0"/>
                <a:cs typeface="Times New Roman" panose="02020603050405020304" pitchFamily="18" charset="0"/>
              </a:rPr>
              <a:t>nghĩa</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gì</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Nêu</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ít</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nhất</a:t>
            </a:r>
            <a:r>
              <a:rPr lang="en-US" dirty="0">
                <a:latin typeface="Times New Roman" panose="02020603050405020304" pitchFamily="18" charset="0"/>
                <a:ea typeface="Calibri" panose="020F0502020204030204" pitchFamily="34" charset="0"/>
                <a:cs typeface="Times New Roman" panose="02020603050405020304" pitchFamily="18" charset="0"/>
              </a:rPr>
              <a:t> 2 </a:t>
            </a:r>
            <a:r>
              <a:rPr lang="en-US" dirty="0" err="1">
                <a:latin typeface="Times New Roman" panose="02020603050405020304" pitchFamily="18" charset="0"/>
                <a:ea typeface="Calibri" panose="020F0502020204030204" pitchFamily="34" charset="0"/>
                <a:cs typeface="Times New Roman" panose="02020603050405020304" pitchFamily="18" charset="0"/>
              </a:rPr>
              <a:t>luận</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điểm</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khẳng</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định</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tầm</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quan</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trọng</a:t>
            </a:r>
            <a:r>
              <a:rPr lang="en-US" dirty="0">
                <a:latin typeface="Times New Roman" panose="02020603050405020304" pitchFamily="18" charset="0"/>
                <a:ea typeface="Calibri" panose="020F0502020204030204" pitchFamily="34" charset="0"/>
                <a:cs typeface="Times New Roman" panose="02020603050405020304" pitchFamily="18" charset="0"/>
              </a:rPr>
              <a:t> ý </a:t>
            </a:r>
            <a:r>
              <a:rPr lang="en-US" dirty="0" err="1">
                <a:latin typeface="Times New Roman" panose="02020603050405020304" pitchFamily="18" charset="0"/>
                <a:ea typeface="Calibri" panose="020F0502020204030204" pitchFamily="34" charset="0"/>
                <a:cs typeface="Times New Roman" panose="02020603050405020304" pitchFamily="18" charset="0"/>
              </a:rPr>
              <a:t>nghĩa</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tác</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dụng</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của</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phong</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trào</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thanh</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niên</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học</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tập</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làm</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theo</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lời</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Bác</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dạy</a:t>
            </a:r>
            <a:r>
              <a:rPr lang="en-US" dirty="0">
                <a:latin typeface="Times New Roman" panose="02020603050405020304" pitchFamily="18" charset="0"/>
                <a:ea typeface="Calibri" panose="020F0502020204030204" pitchFamily="34" charset="0"/>
                <a:cs typeface="Times New Roman" panose="02020603050405020304" pitchFamily="18" charset="0"/>
              </a:rPr>
              <a:t>?)</a:t>
            </a:r>
            <a:endParaRPr lang="en-US" dirty="0">
              <a:latin typeface="Times New Roman" panose="02020603050405020304" pitchFamily="18" charset="0"/>
              <a:ea typeface="Calibri" panose="020F0502020204030204" pitchFamily="34" charset="0"/>
              <a:cs typeface="Times New Roman" panose="02020603050405020304" pitchFamily="18" charset="0"/>
            </a:endParaRPr>
          </a:p>
          <a:p>
            <a:pPr indent="457200" algn="just">
              <a:lnSpc>
                <a:spcPct val="150000"/>
              </a:lnSpc>
              <a:spcAft>
                <a:spcPts val="0"/>
              </a:spcAft>
            </a:pP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Giải</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pháp</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thực</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hiện</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Thanh</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niên</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cần</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làm</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những</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gì</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và</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làm</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bằng</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cách</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nào</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để</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có</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thể</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trở</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thành</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tấm</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gương</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thanh</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niên</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tiêu</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biểu</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làm</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theo</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lời</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Bác</a:t>
            </a:r>
            <a:r>
              <a:rPr lang="en-US" dirty="0">
                <a:latin typeface="Times New Roman" panose="02020603050405020304" pitchFamily="18" charset="0"/>
                <a:ea typeface="Calibri" panose="020F0502020204030204" pitchFamily="34" charset="0"/>
                <a:cs typeface="Times New Roman" panose="02020603050405020304" pitchFamily="18" charset="0"/>
              </a:rPr>
              <a:t>?</a:t>
            </a:r>
            <a:endParaRPr lang="en-US" dirty="0">
              <a:latin typeface="Times New Roman" panose="02020603050405020304" pitchFamily="18" charset="0"/>
              <a:ea typeface="Calibri" panose="020F0502020204030204" pitchFamily="34" charset="0"/>
              <a:cs typeface="Times New Roman" panose="02020603050405020304" pitchFamily="18" charset="0"/>
            </a:endParaRPr>
          </a:p>
          <a:p>
            <a:pPr indent="457200" algn="just">
              <a:lnSpc>
                <a:spcPct val="150000"/>
              </a:lnSpc>
              <a:spcAft>
                <a:spcPts val="0"/>
              </a:spcAft>
            </a:pP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Kêu</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gọi</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thanh</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niên</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tích</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cực</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tham</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gia</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phong</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trào</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học</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tập</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và</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làm</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theo</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lời</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Bác</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trong</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năm</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học</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tiếp</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theo</a:t>
            </a:r>
            <a:r>
              <a:rPr lang="en-US" dirty="0">
                <a:latin typeface="Times New Roman" panose="02020603050405020304" pitchFamily="18" charset="0"/>
                <a:ea typeface="Calibri" panose="020F0502020204030204" pitchFamily="34" charset="0"/>
                <a:cs typeface="Times New Roman" panose="02020603050405020304" pitchFamily="18" charset="0"/>
              </a:rPr>
              <a:t>?</a:t>
            </a:r>
            <a:endParaRPr lang="en-US" dirty="0">
              <a:latin typeface="Times New Roman" panose="02020603050405020304" pitchFamily="18" charset="0"/>
              <a:ea typeface="Calibri" panose="020F0502020204030204" pitchFamily="34" charset="0"/>
              <a:cs typeface="Times New Roman" panose="02020603050405020304" pitchFamily="18" charset="0"/>
            </a:endParaRPr>
          </a:p>
          <a:p>
            <a:pPr indent="457200" algn="just">
              <a:lnSpc>
                <a:spcPct val="150000"/>
              </a:lnSpc>
              <a:spcAft>
                <a:spcPts val="0"/>
              </a:spcAft>
            </a:pP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Lập</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dàn</a:t>
            </a:r>
            <a:r>
              <a:rPr lang="en-US" dirty="0">
                <a:latin typeface="Times New Roman" panose="02020603050405020304" pitchFamily="18" charset="0"/>
                <a:ea typeface="Calibri" panose="020F0502020204030204" pitchFamily="34" charset="0"/>
                <a:cs typeface="Times New Roman" panose="02020603050405020304" pitchFamily="18" charset="0"/>
              </a:rPr>
              <a:t> ý </a:t>
            </a:r>
            <a:r>
              <a:rPr lang="en-US" dirty="0" err="1">
                <a:latin typeface="Times New Roman" panose="02020603050405020304" pitchFamily="18" charset="0"/>
                <a:ea typeface="Calibri" panose="020F0502020204030204" pitchFamily="34" charset="0"/>
                <a:cs typeface="Times New Roman" panose="02020603050405020304" pitchFamily="18" charset="0"/>
              </a:rPr>
              <a:t>cho</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bài</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viết</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theo</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bố</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cục</a:t>
            </a:r>
            <a:r>
              <a:rPr lang="en-US" dirty="0">
                <a:latin typeface="Times New Roman" panose="02020603050405020304" pitchFamily="18" charset="0"/>
                <a:ea typeface="Calibri" panose="020F0502020204030204" pitchFamily="34" charset="0"/>
                <a:cs typeface="Times New Roman" panose="02020603050405020304" pitchFamily="18" charset="0"/>
              </a:rPr>
              <a:t> 3 </a:t>
            </a:r>
            <a:r>
              <a:rPr lang="en-US" dirty="0" err="1">
                <a:latin typeface="Times New Roman" panose="02020603050405020304" pitchFamily="18" charset="0"/>
                <a:ea typeface="Calibri" panose="020F0502020204030204" pitchFamily="34" charset="0"/>
                <a:cs typeface="Times New Roman" panose="02020603050405020304" pitchFamily="18" charset="0"/>
              </a:rPr>
              <a:t>phần</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Mở</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bài</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Thân</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bài</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Kết</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bài</a:t>
            </a:r>
            <a:r>
              <a:rPr lang="en-US" dirty="0">
                <a:latin typeface="Times New Roman" panose="02020603050405020304" pitchFamily="18" charset="0"/>
                <a:ea typeface="Calibri" panose="020F0502020204030204" pitchFamily="34" charset="0"/>
                <a:cs typeface="Times New Roman" panose="02020603050405020304" pitchFamily="18" charset="0"/>
              </a:rPr>
              <a:t>.</a:t>
            </a:r>
            <a:endParaRPr lang="en-US" dirty="0">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0207" y="266749"/>
            <a:ext cx="5051376" cy="6441892"/>
          </a:xfrm>
          <a:prstGeom prst="rect">
            <a:avLst/>
          </a:prstGeom>
          <a:solidFill>
            <a:schemeClr val="accent4">
              <a:lumMod val="40000"/>
              <a:lumOff val="60000"/>
            </a:schemeClr>
          </a:solidFill>
          <a:ln>
            <a:solidFill>
              <a:srgbClr val="7030A0"/>
            </a:solidFill>
          </a:ln>
          <a:effectLst>
            <a:softEdge rad="317500"/>
          </a:effectLst>
        </p:spPr>
        <p:txBody>
          <a:bodyPr wrap="square">
            <a:spAutoFit/>
          </a:bodyPr>
          <a:lstStyle/>
          <a:p>
            <a:pPr algn="just">
              <a:lnSpc>
                <a:spcPct val="115000"/>
              </a:lnSpc>
              <a:spcAft>
                <a:spcPts val="0"/>
              </a:spcAft>
            </a:pP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Nội</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dung 2.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Hoạt</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động</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tìm</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ý,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lập</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dàn</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ý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viết</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bài</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Thực</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hiện</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ở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nhà</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indent="457200" algn="just">
              <a:lnSpc>
                <a:spcPct val="107000"/>
              </a:lnSpc>
              <a:spcAft>
                <a:spcPts val="600"/>
              </a:spcAft>
            </a:pPr>
            <a:r>
              <a:rPr lang="vi-VN" sz="2400" b="1" dirty="0">
                <a:latin typeface="Times New Roman" panose="02020603050405020304" pitchFamily="18" charset="0"/>
                <a:ea typeface="Calibri" panose="020F0502020204030204" pitchFamily="34" charset="0"/>
                <a:cs typeface="Times New Roman" panose="02020603050405020304" pitchFamily="18" charset="0"/>
              </a:rPr>
              <a:t>a. Mục tiêu: </a:t>
            </a:r>
            <a:r>
              <a:rPr lang="vi-VN" sz="2400" dirty="0">
                <a:latin typeface="Times New Roman" panose="02020603050405020304" pitchFamily="18" charset="0"/>
                <a:ea typeface="Calibri" panose="020F0502020204030204" pitchFamily="34" charset="0"/>
                <a:cs typeface="Times New Roman" panose="02020603050405020304" pitchFamily="18" charset="0"/>
              </a:rPr>
              <a:t>Biết cách tìm ý, lập dàn ý và viết bài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phát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động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phong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trào</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một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hoạt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động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xã</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hội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indent="457200" algn="just">
              <a:lnSpc>
                <a:spcPct val="107000"/>
              </a:lnSpc>
              <a:spcAft>
                <a:spcPts val="600"/>
              </a:spcAft>
            </a:pPr>
            <a:r>
              <a:rPr lang="vi-VN" sz="2400" b="1" dirty="0">
                <a:latin typeface="Times New Roman" panose="02020603050405020304" pitchFamily="18" charset="0"/>
                <a:ea typeface="Calibri" panose="020F0502020204030204" pitchFamily="34" charset="0"/>
                <a:cs typeface="Times New Roman" panose="02020603050405020304" pitchFamily="18" charset="0"/>
              </a:rPr>
              <a:t>b.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Nội</a:t>
            </a:r>
            <a:r>
              <a:rPr lang="en-US" sz="2400" b="1" dirty="0">
                <a:latin typeface="Times New Roman" panose="02020603050405020304" pitchFamily="18" charset="0"/>
                <a:ea typeface="Calibri" panose="020F0502020204030204" pitchFamily="34" charset="0"/>
                <a:cs typeface="Times New Roman" panose="02020603050405020304" pitchFamily="18" charset="0"/>
              </a:rPr>
              <a:t> dung: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Hướng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dẫn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vi-VN" sz="2400" dirty="0">
                <a:latin typeface="Times New Roman" panose="02020603050405020304" pitchFamily="18" charset="0"/>
                <a:ea typeface="Calibri" panose="020F0502020204030204" pitchFamily="34" charset="0"/>
                <a:cs typeface="Times New Roman" panose="02020603050405020304" pitchFamily="18" charset="0"/>
              </a:rPr>
              <a:t>cách tìm ý, lập dàn ý và viết bài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indent="457200" algn="just">
              <a:lnSpc>
                <a:spcPct val="107000"/>
              </a:lnSpc>
              <a:spcAft>
                <a:spcPts val="600"/>
              </a:spcAft>
            </a:pPr>
            <a:r>
              <a:rPr lang="en-US" sz="2400" b="1" dirty="0">
                <a:latin typeface="Times New Roman" panose="02020603050405020304" pitchFamily="18" charset="0"/>
                <a:ea typeface="Calibri" panose="020F0502020204030204" pitchFamily="34" charset="0"/>
                <a:cs typeface="Times New Roman" panose="02020603050405020304" pitchFamily="18" charset="0"/>
              </a:rPr>
              <a:t>c. </a:t>
            </a:r>
            <a:r>
              <a:rPr lang="vi-VN" sz="2400" b="1" dirty="0">
                <a:latin typeface="Times New Roman" panose="02020603050405020304" pitchFamily="18" charset="0"/>
                <a:ea typeface="Calibri" panose="020F0502020204030204" pitchFamily="34" charset="0"/>
                <a:cs typeface="Times New Roman" panose="02020603050405020304" pitchFamily="18" charset="0"/>
              </a:rPr>
              <a:t>Sản phẩm</a:t>
            </a:r>
            <a:r>
              <a:rPr lang="vi-VN" sz="2400" b="1" i="1" dirty="0">
                <a:latin typeface="Times New Roman" panose="02020603050405020304" pitchFamily="18" charset="0"/>
                <a:ea typeface="Calibri" panose="020F0502020204030204" pitchFamily="34" charset="0"/>
                <a:cs typeface="Times New Roman" panose="02020603050405020304" pitchFamily="18" charset="0"/>
              </a:rPr>
              <a:t>:</a:t>
            </a:r>
            <a:r>
              <a:rPr lang="vi-VN" sz="2400" b="1" dirty="0">
                <a:latin typeface="Times New Roman" panose="02020603050405020304" pitchFamily="18" charset="0"/>
                <a:ea typeface="Calibri" panose="020F0502020204030204" pitchFamily="34" charset="0"/>
                <a:cs typeface="Times New Roman" panose="02020603050405020304" pitchFamily="18" charset="0"/>
              </a:rPr>
              <a:t> </a:t>
            </a:r>
            <a:r>
              <a:rPr lang="vi-VN" sz="2400" dirty="0">
                <a:latin typeface="Times New Roman" panose="02020603050405020304" pitchFamily="18" charset="0"/>
                <a:ea typeface="Calibri" panose="020F0502020204030204" pitchFamily="34" charset="0"/>
                <a:cs typeface="Times New Roman" panose="02020603050405020304" pitchFamily="18" charset="0"/>
              </a:rPr>
              <a:t>Sơ đồ tìm ý của HS, dàn ý, bài viết.</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indent="457200" algn="just">
              <a:lnSpc>
                <a:spcPct val="107000"/>
              </a:lnSpc>
              <a:spcAft>
                <a:spcPts val="600"/>
              </a:spcAft>
            </a:pPr>
            <a:r>
              <a:rPr lang="en-US" sz="2400" b="1" dirty="0">
                <a:latin typeface="Times New Roman" panose="02020603050405020304" pitchFamily="18" charset="0"/>
                <a:ea typeface="Calibri" panose="020F0502020204030204" pitchFamily="34" charset="0"/>
                <a:cs typeface="Times New Roman" panose="02020603050405020304" pitchFamily="18" charset="0"/>
              </a:rPr>
              <a:t>d</a:t>
            </a:r>
            <a:r>
              <a:rPr lang="vi-VN" sz="2400" b="1" dirty="0">
                <a:latin typeface="Times New Roman" panose="02020603050405020304" pitchFamily="18" charset="0"/>
                <a:ea typeface="Calibri" panose="020F0502020204030204" pitchFamily="34" charset="0"/>
                <a:cs typeface="Times New Roman" panose="02020603050405020304" pitchFamily="18" charset="0"/>
              </a:rPr>
              <a:t>. Tổ chức thực hiện:</a:t>
            </a:r>
            <a:r>
              <a:rPr lang="vi-VN" sz="2400" dirty="0">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600"/>
              </a:spcAft>
            </a:pPr>
            <a:r>
              <a:rPr lang="vi-VN" sz="2400" b="1" i="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a:latin typeface="Times New Roman" panose="02020603050405020304" pitchFamily="18" charset="0"/>
                <a:ea typeface="Calibri" panose="020F0502020204030204" pitchFamily="34" charset="0"/>
                <a:cs typeface="Times New Roman" panose="02020603050405020304" pitchFamily="18" charset="0"/>
              </a:rPr>
              <a:t>B1.</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vi-VN" sz="2400" b="1" dirty="0">
                <a:latin typeface="Times New Roman" panose="02020603050405020304" pitchFamily="18" charset="0"/>
                <a:ea typeface="Calibri" panose="020F0502020204030204" pitchFamily="34" charset="0"/>
                <a:cs typeface="Times New Roman" panose="02020603050405020304" pitchFamily="18" charset="0"/>
              </a:rPr>
              <a:t>Giao nhiệm vụ HT:</a:t>
            </a:r>
            <a:r>
              <a:rPr lang="vi-VN" sz="2400" dirty="0">
                <a:latin typeface="Times New Roman" panose="02020603050405020304" pitchFamily="18" charset="0"/>
                <a:ea typeface="Calibri" panose="020F0502020204030204" pitchFamily="34" charset="0"/>
                <a:cs typeface="Times New Roman" panose="02020603050405020304" pitchFamily="18" charset="0"/>
              </a:rPr>
              <a:t> HS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vẽ</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sơ</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đồ</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thiết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lập</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vi-VN" sz="2400" dirty="0">
                <a:latin typeface="Times New Roman" panose="02020603050405020304" pitchFamily="18" charset="0"/>
                <a:ea typeface="Calibri" panose="020F0502020204030204" pitchFamily="34" charset="0"/>
                <a:cs typeface="Times New Roman" panose="02020603050405020304" pitchFamily="18" charset="0"/>
              </a:rPr>
              <a:t>dàn ý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bài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viết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cho</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đề</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bài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trang</a:t>
            </a:r>
            <a:r>
              <a:rPr lang="en-US" sz="2400" dirty="0">
                <a:latin typeface="Times New Roman" panose="02020603050405020304" pitchFamily="18" charset="0"/>
                <a:ea typeface="Calibri" panose="020F0502020204030204" pitchFamily="34" charset="0"/>
                <a:cs typeface="Times New Roman" panose="02020603050405020304" pitchFamily="18" charset="0"/>
              </a:rPr>
              <a:t> 82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để</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chuẩn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bị</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vi-VN" sz="2400" dirty="0">
                <a:latin typeface="Times New Roman" panose="02020603050405020304" pitchFamily="18" charset="0"/>
                <a:ea typeface="Calibri" panose="020F0502020204030204" pitchFamily="34" charset="0"/>
                <a:cs typeface="Times New Roman" panose="02020603050405020304" pitchFamily="18" charset="0"/>
              </a:rPr>
              <a:t>viết bài.</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600"/>
              </a:spcAft>
            </a:pPr>
            <a:r>
              <a:rPr lang="vi-VN" sz="2400" dirty="0">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600"/>
              </a:spcAft>
            </a:pPr>
            <a:r>
              <a:rPr lang="vi-VN" dirty="0">
                <a:latin typeface="Times New Roman" panose="02020603050405020304" pitchFamily="18" charset="0"/>
                <a:ea typeface="Calibri" panose="020F0502020204030204" pitchFamily="34" charset="0"/>
                <a:cs typeface="Times New Roman" panose="02020603050405020304" pitchFamily="18" charset="0"/>
              </a:rPr>
              <a:t> </a:t>
            </a:r>
            <a:endParaRPr lang="en-US" dirty="0">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3" name="Group 2"/>
          <p:cNvGrpSpPr/>
          <p:nvPr/>
        </p:nvGrpSpPr>
        <p:grpSpPr>
          <a:xfrm>
            <a:off x="5670056" y="708733"/>
            <a:ext cx="6277489" cy="4323260"/>
            <a:chOff x="0" y="1"/>
            <a:chExt cx="6277896" cy="2220551"/>
          </a:xfrm>
          <a:solidFill>
            <a:schemeClr val="accent6">
              <a:lumMod val="75000"/>
            </a:schemeClr>
          </a:solidFill>
        </p:grpSpPr>
        <p:sp>
          <p:nvSpPr>
            <p:cNvPr id="4" name="Rectangle: Rounded Corners 2"/>
            <p:cNvSpPr/>
            <p:nvPr/>
          </p:nvSpPr>
          <p:spPr>
            <a:xfrm>
              <a:off x="0" y="1"/>
              <a:ext cx="6198380" cy="692985"/>
            </a:xfrm>
            <a:prstGeom prst="roundRect">
              <a:avLst/>
            </a:prstGeom>
            <a:grpFill/>
            <a:ln w="12700" cap="flat" cmpd="sng" algn="ctr">
              <a:solidFill>
                <a:srgbClr val="7030A0"/>
              </a:solidFill>
              <a:prstDash val="solid"/>
              <a:miter lim="800000"/>
            </a:ln>
            <a:effectLst/>
          </p:spPr>
          <p:txBody>
            <a:bodyPr rot="0" spcFirstLastPara="0" vert="horz" wrap="square" lIns="91440" tIns="45720" rIns="91440" bIns="45720" numCol="1" spcCol="0" rtlCol="0" fromWordArt="0" anchor="ctr" anchorCtr="0" forceAA="0" compatLnSpc="1">
              <a:noAutofit/>
            </a:bodyPr>
            <a:lstStyle/>
            <a:p>
              <a:pPr algn="ctr">
                <a:lnSpc>
                  <a:spcPct val="107000"/>
                </a:lnSpc>
                <a:spcAft>
                  <a:spcPts val="800"/>
                </a:spcAft>
              </a:pPr>
              <a:r>
                <a:rPr lang="en-US" sz="20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Đề</a:t>
              </a:r>
              <a:r>
                <a:rPr lang="en-US" sz="20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tài</a:t>
              </a:r>
              <a:endParaRPr lang="en-US" sz="20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80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5" name="Group 4"/>
            <p:cNvGrpSpPr/>
            <p:nvPr/>
          </p:nvGrpSpPr>
          <p:grpSpPr>
            <a:xfrm>
              <a:off x="7374" y="688436"/>
              <a:ext cx="6270522" cy="1532116"/>
              <a:chOff x="-45178" y="-257927"/>
              <a:chExt cx="6270522" cy="1532116"/>
            </a:xfrm>
            <a:grpFill/>
          </p:grpSpPr>
          <p:sp>
            <p:nvSpPr>
              <p:cNvPr id="6" name="Rectangle: Rounded Corners 2"/>
              <p:cNvSpPr/>
              <p:nvPr/>
            </p:nvSpPr>
            <p:spPr>
              <a:xfrm>
                <a:off x="2075114" y="407648"/>
                <a:ext cx="1943048" cy="825906"/>
              </a:xfrm>
              <a:prstGeom prst="roundRect">
                <a:avLst/>
              </a:prstGeom>
              <a:grpFill/>
              <a:ln w="12700" cap="flat" cmpd="sng" algn="ctr">
                <a:solidFill>
                  <a:srgbClr val="70AD47"/>
                </a:solidFill>
                <a:prstDash val="solid"/>
                <a:miter lim="800000"/>
              </a:ln>
              <a:effectLst/>
            </p:spPr>
            <p:txBody>
              <a:bodyPr rot="0" spcFirstLastPara="0" vert="horz" wrap="square" lIns="91440" tIns="45720" rIns="91440" bIns="45720" numCol="1" spcCol="0" rtlCol="0" fromWordArt="0" anchor="ctr" anchorCtr="0" forceAA="0" compatLnSpc="1">
                <a:noAutofit/>
              </a:bodyPr>
              <a:lstStyle/>
              <a:p>
                <a:pPr algn="ctr">
                  <a:lnSpc>
                    <a:spcPct val="107000"/>
                  </a:lnSpc>
                  <a:spcAft>
                    <a:spcPts val="800"/>
                  </a:spcAft>
                </a:pPr>
                <a:endParaRPr lang="en-US"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800"/>
                  </a:spcAft>
                </a:pPr>
                <a:r>
                  <a:rPr lang="en-US" b="1" dirty="0" smtClean="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Ý </a:t>
                </a:r>
                <a:r>
                  <a:rPr lang="en-US"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nghĩa</a:t>
                </a:r>
                <a:r>
                  <a:rPr lang="en-US"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quan</a:t>
                </a:r>
                <a:r>
                  <a:rPr lang="en-US"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trọng</a:t>
                </a:r>
                <a:r>
                  <a:rPr lang="en-US"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việc</a:t>
                </a:r>
                <a:r>
                  <a:rPr lang="en-US"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tham</a:t>
                </a:r>
                <a:r>
                  <a:rPr lang="en-US"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gia</a:t>
                </a:r>
                <a:r>
                  <a:rPr lang="en-US"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phong</a:t>
                </a:r>
                <a:r>
                  <a:rPr lang="en-US"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trào</a:t>
                </a:r>
                <a:r>
                  <a:rPr lang="en-US"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800"/>
                  </a:spcAft>
                </a:pP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Rectangle: Rounded Corners 2"/>
              <p:cNvSpPr/>
              <p:nvPr/>
            </p:nvSpPr>
            <p:spPr>
              <a:xfrm>
                <a:off x="-45178" y="343214"/>
                <a:ext cx="1995954" cy="866541"/>
              </a:xfrm>
              <a:prstGeom prst="roundRect">
                <a:avLst/>
              </a:prstGeom>
              <a:grpFill/>
              <a:ln w="12700" cap="flat" cmpd="sng" algn="ctr">
                <a:solidFill>
                  <a:srgbClr val="70AD47"/>
                </a:solidFill>
                <a:prstDash val="solid"/>
                <a:miter lim="800000"/>
              </a:ln>
              <a:effectLst/>
            </p:spPr>
            <p:txBody>
              <a:bodyPr rot="0" spcFirstLastPara="0" vert="horz" wrap="square" lIns="91440" tIns="45720" rIns="91440" bIns="45720" numCol="1" spcCol="0" rtlCol="0" fromWordArt="0" anchor="ctr" anchorCtr="0" forceAA="0" compatLnSpc="1">
                <a:noAutofit/>
              </a:bodyPr>
              <a:lstStyle/>
              <a:p>
                <a:pPr algn="ctr">
                  <a:lnSpc>
                    <a:spcPct val="107000"/>
                  </a:lnSpc>
                  <a:spcAft>
                    <a:spcPts val="800"/>
                  </a:spcAft>
                </a:pPr>
                <a:r>
                  <a:rPr lang="en-US"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Lịch</a:t>
                </a:r>
                <a:r>
                  <a:rPr lang="en-US"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sử</a:t>
                </a:r>
                <a:r>
                  <a:rPr lang="en-US"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nguồn</a:t>
                </a:r>
                <a:r>
                  <a:rPr lang="en-US"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gốc</a:t>
                </a:r>
                <a:r>
                  <a:rPr lang="en-US"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 </a:t>
                </a:r>
                <a:r>
                  <a:rPr lang="en-US"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Lí</a:t>
                </a:r>
                <a:r>
                  <a:rPr lang="en-US"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do </a:t>
                </a:r>
                <a:r>
                  <a:rPr lang="en-US"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bạn</a:t>
                </a:r>
                <a:r>
                  <a:rPr lang="en-US"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tham</a:t>
                </a:r>
                <a:r>
                  <a:rPr lang="en-US"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gia</a:t>
                </a:r>
                <a:r>
                  <a:rPr lang="en-US"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phong</a:t>
                </a:r>
                <a:r>
                  <a:rPr lang="en-US"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trào</a:t>
                </a:r>
                <a:r>
                  <a:rPr lang="en-US"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cxnSp>
            <p:nvCxnSpPr>
              <p:cNvPr id="8" name="Straight Arrow Connector 7"/>
              <p:cNvCxnSpPr/>
              <p:nvPr/>
            </p:nvCxnSpPr>
            <p:spPr>
              <a:xfrm flipH="1">
                <a:off x="902450" y="-253377"/>
                <a:ext cx="2037138" cy="596591"/>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9" name="Straight Arrow Connector 8"/>
              <p:cNvCxnSpPr/>
              <p:nvPr/>
            </p:nvCxnSpPr>
            <p:spPr>
              <a:xfrm flipH="1">
                <a:off x="2939588" y="-257927"/>
                <a:ext cx="18329" cy="697102"/>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10" name="Straight Arrow Connector 9"/>
              <p:cNvCxnSpPr/>
              <p:nvPr/>
            </p:nvCxnSpPr>
            <p:spPr>
              <a:xfrm>
                <a:off x="2939588" y="-252681"/>
                <a:ext cx="2138095" cy="660329"/>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11" name="Rectangle: Rounded Corners 2"/>
              <p:cNvSpPr/>
              <p:nvPr/>
            </p:nvSpPr>
            <p:spPr>
              <a:xfrm>
                <a:off x="4229390" y="407648"/>
                <a:ext cx="1995954" cy="866541"/>
              </a:xfrm>
              <a:prstGeom prst="roundRect">
                <a:avLst/>
              </a:prstGeom>
              <a:grpFill/>
              <a:ln w="12700" cap="flat" cmpd="sng" algn="ctr">
                <a:solidFill>
                  <a:srgbClr val="70AD47"/>
                </a:solidFill>
                <a:prstDash val="solid"/>
                <a:miter lim="800000"/>
              </a:ln>
              <a:effectLst/>
            </p:spPr>
            <p:txBody>
              <a:bodyPr rot="0" spcFirstLastPara="0" vert="horz" wrap="square" lIns="91440" tIns="45720" rIns="91440" bIns="45720" numCol="1" spcCol="0" rtlCol="0" fromWordArt="0" anchor="ctr" anchorCtr="0" forceAA="0" compatLnSpc="1">
                <a:noAutofit/>
              </a:bodyPr>
              <a:lstStyle/>
              <a:p>
                <a:pPr algn="ctr">
                  <a:lnSpc>
                    <a:spcPct val="107000"/>
                  </a:lnSpc>
                  <a:spcAft>
                    <a:spcPts val="800"/>
                  </a:spcAft>
                </a:pPr>
                <a:r>
                  <a:rPr lang="en-US" sz="20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Giải</a:t>
                </a:r>
                <a:r>
                  <a:rPr lang="en-US" sz="20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pháp</a:t>
                </a:r>
                <a:r>
                  <a:rPr lang="en-US" sz="20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thực</a:t>
                </a:r>
                <a:r>
                  <a:rPr lang="en-US" sz="20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0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20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Lời</a:t>
                </a:r>
                <a:r>
                  <a:rPr lang="en-US" sz="20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kêu</a:t>
                </a:r>
                <a:r>
                  <a:rPr lang="en-US" sz="20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gọi</a:t>
                </a:r>
                <a:endParaRPr lang="en-US" sz="20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grpSp>
      </p:grpSp>
      <p:sp>
        <p:nvSpPr>
          <p:cNvPr id="12" name="Freeform 9"/>
          <p:cNvSpPr/>
          <p:nvPr/>
        </p:nvSpPr>
        <p:spPr>
          <a:xfrm rot="13098602">
            <a:off x="466578" y="4027450"/>
            <a:ext cx="4638341" cy="2606253"/>
          </a:xfrm>
          <a:custGeom>
            <a:avLst/>
            <a:gdLst/>
            <a:ahLst/>
            <a:cxnLst/>
            <a:rect l="l" t="t" r="r" b="b"/>
            <a:pathLst>
              <a:path w="14280840" h="3909380">
                <a:moveTo>
                  <a:pt x="0" y="0"/>
                </a:moveTo>
                <a:lnTo>
                  <a:pt x="14280840" y="0"/>
                </a:lnTo>
                <a:lnTo>
                  <a:pt x="14280840" y="3909380"/>
                </a:lnTo>
                <a:lnTo>
                  <a:pt x="0" y="3909380"/>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sp>
      <p:sp>
        <p:nvSpPr>
          <p:cNvPr id="13" name="Freeform 3"/>
          <p:cNvSpPr/>
          <p:nvPr/>
        </p:nvSpPr>
        <p:spPr>
          <a:xfrm>
            <a:off x="6254375" y="1458213"/>
            <a:ext cx="5108852" cy="1561646"/>
          </a:xfrm>
          <a:custGeom>
            <a:avLst/>
            <a:gdLst/>
            <a:ahLst/>
            <a:cxnLst/>
            <a:rect l="l" t="t" r="r" b="b"/>
            <a:pathLst>
              <a:path w="10203157" h="6708575">
                <a:moveTo>
                  <a:pt x="0" y="0"/>
                </a:moveTo>
                <a:lnTo>
                  <a:pt x="10203156" y="0"/>
                </a:lnTo>
                <a:lnTo>
                  <a:pt x="10203156" y="6708575"/>
                </a:lnTo>
                <a:lnTo>
                  <a:pt x="0" y="6708575"/>
                </a:lnTo>
                <a:lnTo>
                  <a:pt x="0" y="0"/>
                </a:lnTo>
                <a:close/>
              </a:path>
            </a:pathLst>
          </a:custGeom>
          <a:blipFill>
            <a:blip r:embed="rId3">
              <a:alphaModFix amt="40000"/>
              <a:extLst>
                <a:ext uri="{96DAC541-7B7A-43D3-8B79-37D633B846F1}">
                  <asvg:svgBlip xmlns:asvg="http://schemas.microsoft.com/office/drawing/2016/SVG/main" r:embed="rId4"/>
                </a:ext>
              </a:extLst>
            </a:blip>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11802</Words>
  <Application>WPS Presentation</Application>
  <PresentationFormat>Widescreen</PresentationFormat>
  <Paragraphs>295</Paragraphs>
  <Slides>19</Slides>
  <Notes>2</Notes>
  <HiddenSlides>0</HiddenSlides>
  <MMClips>0</MMClips>
  <ScaleCrop>false</ScaleCrop>
  <HeadingPairs>
    <vt:vector size="6" baseType="variant">
      <vt:variant>
        <vt:lpstr>已用的字体</vt:lpstr>
      </vt:variant>
      <vt:variant>
        <vt:i4>14</vt:i4>
      </vt:variant>
      <vt:variant>
        <vt:lpstr>主题</vt:lpstr>
      </vt:variant>
      <vt:variant>
        <vt:i4>1</vt:i4>
      </vt:variant>
      <vt:variant>
        <vt:lpstr>幻灯片标题</vt:lpstr>
      </vt:variant>
      <vt:variant>
        <vt:i4>19</vt:i4>
      </vt:variant>
    </vt:vector>
  </HeadingPairs>
  <TitlesOfParts>
    <vt:vector size="34" baseType="lpstr">
      <vt:lpstr>Arial</vt:lpstr>
      <vt:lpstr>SimSun</vt:lpstr>
      <vt:lpstr>Wingdings</vt:lpstr>
      <vt:lpstr>Tahoma</vt:lpstr>
      <vt:lpstr>Times New Roman</vt:lpstr>
      <vt:lpstr>Calibri</vt:lpstr>
      <vt:lpstr>Liberation Serif</vt:lpstr>
      <vt:lpstr>UTM Scriptina KT</vt:lpstr>
      <vt:lpstr>MS Mincho</vt:lpstr>
      <vt:lpstr>Tex Gyre Pagella Bold</vt:lpstr>
      <vt:lpstr>Symbol</vt:lpstr>
      <vt:lpstr>Microsoft YaHei</vt:lpstr>
      <vt:lpstr>Arial Unicode MS</vt:lpstr>
      <vt:lpstr>Calibri Light</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Duy Tan Phan</dc:creator>
  <cp:lastModifiedBy>Windows</cp:lastModifiedBy>
  <cp:revision>93</cp:revision>
  <dcterms:created xsi:type="dcterms:W3CDTF">2024-03-15T07:01:00Z</dcterms:created>
  <dcterms:modified xsi:type="dcterms:W3CDTF">2024-08-02T12:34:39Z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1B9E40C12CBA4D2E86F615D5C598E34F_12</vt:lpwstr>
  </property>
  <property fmtid="{D5CDD505-2E9C-101B-9397-08002B2CF9AE}" pid="3" name="KSOProductBuildVer">
    <vt:lpwstr>1033-12.2.0.17153</vt:lpwstr>
  </property>
</Properties>
</file>