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40" r:id="rId3"/>
    <p:sldId id="357" r:id="rId4"/>
    <p:sldId id="341" r:id="rId5"/>
    <p:sldId id="342" r:id="rId6"/>
    <p:sldId id="343" r:id="rId7"/>
    <p:sldId id="344" r:id="rId8"/>
    <p:sldId id="345" r:id="rId9"/>
    <p:sldId id="350" r:id="rId10"/>
    <p:sldId id="346" r:id="rId11"/>
    <p:sldId id="347" r:id="rId12"/>
    <p:sldId id="348" r:id="rId13"/>
    <p:sldId id="349" r:id="rId14"/>
    <p:sldId id="351" r:id="rId15"/>
    <p:sldId id="33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D60C"/>
    <a:srgbClr val="FA2447"/>
    <a:srgbClr val="F0E6DA"/>
    <a:srgbClr val="FDF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1409E-C9D9-4FA4-8D80-FBAEC77F186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7C352-1A13-44AD-9ADF-7721C270CE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0" y="6356351"/>
            <a:ext cx="2845224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3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E31856-7122-464A-9B2E-AEBA2AF92B0D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853" y="6356351"/>
            <a:ext cx="3860297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3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258" y="6356351"/>
            <a:ext cx="2845223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3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CF152F-62A2-44E0-9B49-515995CCAEB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microsoft.com/office/2007/relationships/hdphoto" Target="../media/image11.wdp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3.wav"/><Relationship Id="rId11" Type="http://schemas.openxmlformats.org/officeDocument/2006/relationships/audio" Target="../media/audio4.wav"/><Relationship Id="rId10" Type="http://schemas.openxmlformats.org/officeDocument/2006/relationships/audio" Target="../media/audio2.wav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3.png"/><Relationship Id="rId7" Type="http://schemas.openxmlformats.org/officeDocument/2006/relationships/image" Target="../media/image14.png"/><Relationship Id="rId6" Type="http://schemas.microsoft.com/office/2007/relationships/hdphoto" Target="../media/image11.wdp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4.wav"/><Relationship Id="rId11" Type="http://schemas.openxmlformats.org/officeDocument/2006/relationships/audio" Target="../media/audio2.wav"/><Relationship Id="rId10" Type="http://schemas.openxmlformats.org/officeDocument/2006/relationships/slide" Target="slide3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microsoft.com/office/2007/relationships/hdphoto" Target="../media/image11.wdp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slide" Target="slide3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slide" Target="slide11.xml"/><Relationship Id="rId7" Type="http://schemas.openxmlformats.org/officeDocument/2006/relationships/slide" Target="slide10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8" Type="http://schemas.openxmlformats.org/officeDocument/2006/relationships/slideLayout" Target="../slideLayouts/slideLayout2.xml"/><Relationship Id="rId17" Type="http://schemas.openxmlformats.org/officeDocument/2006/relationships/hyperlink" Target="TUY&#202;N%20NG&#212;N%20&#272;&#7896;C%20L&#7852;P.pptx" TargetMode="External"/><Relationship Id="rId16" Type="http://schemas.openxmlformats.org/officeDocument/2006/relationships/image" Target="../media/image5.png"/><Relationship Id="rId15" Type="http://schemas.microsoft.com/office/2007/relationships/media" Target="../media/audio1.wav"/><Relationship Id="rId14" Type="http://schemas.openxmlformats.org/officeDocument/2006/relationships/audio" Target="../media/audio1.wav"/><Relationship Id="rId13" Type="http://schemas.openxmlformats.org/officeDocument/2006/relationships/image" Target="../media/image4.GIF"/><Relationship Id="rId12" Type="http://schemas.openxmlformats.org/officeDocument/2006/relationships/image" Target="../media/image3.GIF"/><Relationship Id="rId11" Type="http://schemas.openxmlformats.org/officeDocument/2006/relationships/image" Target="../media/image2.GIF"/><Relationship Id="rId10" Type="http://schemas.openxmlformats.org/officeDocument/2006/relationships/slide" Target="slide8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microsoft.com/office/2007/relationships/hdphoto" Target="../media/image11.wdp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slide" Target="slide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3.png"/><Relationship Id="rId7" Type="http://schemas.openxmlformats.org/officeDocument/2006/relationships/image" Target="../media/image14.png"/><Relationship Id="rId6" Type="http://schemas.microsoft.com/office/2007/relationships/hdphoto" Target="../media/image11.wdp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4.wav"/><Relationship Id="rId11" Type="http://schemas.openxmlformats.org/officeDocument/2006/relationships/audio" Target="../media/audio2.wav"/><Relationship Id="rId10" Type="http://schemas.openxmlformats.org/officeDocument/2006/relationships/slide" Target="slide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microsoft.com/office/2007/relationships/hdphoto" Target="../media/image11.wdp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slide" Target="slide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microsoft.com/office/2007/relationships/hdphoto" Target="../media/image11.wdp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3.wav"/><Relationship Id="rId11" Type="http://schemas.openxmlformats.org/officeDocument/2006/relationships/audio" Target="../media/audio4.wav"/><Relationship Id="rId10" Type="http://schemas.openxmlformats.org/officeDocument/2006/relationships/audio" Target="../media/audio2.wav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microsoft.com/office/2007/relationships/hdphoto" Target="../media/image11.wdp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3.wav"/><Relationship Id="rId11" Type="http://schemas.openxmlformats.org/officeDocument/2006/relationships/audio" Target="../media/audio4.wav"/><Relationship Id="rId10" Type="http://schemas.openxmlformats.org/officeDocument/2006/relationships/audio" Target="../media/audio2.wav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3.png"/><Relationship Id="rId7" Type="http://schemas.openxmlformats.org/officeDocument/2006/relationships/image" Target="../media/image14.png"/><Relationship Id="rId6" Type="http://schemas.microsoft.com/office/2007/relationships/hdphoto" Target="../media/image11.wdp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4.wav"/><Relationship Id="rId11" Type="http://schemas.openxmlformats.org/officeDocument/2006/relationships/audio" Target="../media/audio2.wav"/><Relationship Id="rId10" Type="http://schemas.openxmlformats.org/officeDocument/2006/relationships/slide" Target="slide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0075" y="458443"/>
            <a:ext cx="10879810" cy="37846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 8. 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HAI TAY XÂY DỰNG MỘT SƠN HÀ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875">
        <p:dissolve/>
      </p:transition>
    </mc:Choice>
    <mc:Fallback>
      <p:transition spd="slow" advTm="1087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10232970" cy="1604597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dirty="0" err="1">
                <a:solidFill>
                  <a:prstClr val="black"/>
                </a:solidFill>
              </a:rPr>
              <a:t>Đâu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là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mục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đích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sáng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tác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truyện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kí</a:t>
            </a:r>
            <a:r>
              <a:rPr lang="en-US" sz="3600" dirty="0">
                <a:solidFill>
                  <a:prstClr val="black"/>
                </a:solidFill>
              </a:rPr>
              <a:t>?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35632" y="2151275"/>
            <a:ext cx="427566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Ngắn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gọn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súc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tích</a:t>
            </a:r>
            <a:r>
              <a:rPr lang="vi-VN" sz="3200" dirty="0">
                <a:solidFill>
                  <a:prstClr val="black"/>
                </a:solidFill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23538" y="195465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Lí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sắc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bén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3647" y="4042130"/>
            <a:ext cx="431594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tấm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lòng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nước</a:t>
            </a:r>
            <a:r>
              <a:rPr lang="vi-VN" sz="3200" dirty="0">
                <a:solidFill>
                  <a:prstClr val="black"/>
                </a:solidFill>
              </a:rPr>
              <a:t>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2882" y="3725309"/>
            <a:ext cx="3550232" cy="144764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cáo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tội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bọn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phong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kiến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20" y="2214032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20" y="4033337"/>
            <a:ext cx="805722" cy="64362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12" y="3986676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53" y="2082255"/>
            <a:ext cx="732592" cy="64379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10022687" y="5875296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71" y="3909735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36608" y="199869"/>
            <a:ext cx="10833903" cy="1604597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Thao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6890" y="2084081"/>
            <a:ext cx="4157398" cy="176768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112245"/>
            <a:ext cx="4906798" cy="15308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kĩ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thuật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lập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luận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dung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nghị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luận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hoàn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</a:rPr>
              <a:t>chỉnh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</a:rPr>
              <a:t>thuyết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</a:rPr>
              <a:t>phục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6101" y="4047196"/>
            <a:ext cx="4328770" cy="15688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75571" y="4305529"/>
            <a:ext cx="4906798" cy="11286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83" y="2551692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984796" y="449262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794" y="4478000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24" y="2383592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9806253" y="5580343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1604597"/>
          </a:xfrm>
          <a:prstGeom prst="snip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5"/>
            <a:ext cx="3908064" cy="14536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Chứng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minh,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giải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thích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b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luận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, so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sánh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</a:rPr>
              <a:t>phân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</a:rPr>
              <a:t>tích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</a:rPr>
              <a:t>bác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</a:rPr>
              <a:t>bỏ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0655" y="2111153"/>
            <a:ext cx="4022726" cy="136676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prstClr val="black"/>
                </a:solidFill>
              </a:rPr>
              <a:t>Chứng</a:t>
            </a:r>
            <a:r>
              <a:rPr lang="en-US" sz="2400" dirty="0">
                <a:solidFill>
                  <a:prstClr val="black"/>
                </a:solidFill>
              </a:rPr>
              <a:t> minh, </a:t>
            </a:r>
            <a:r>
              <a:rPr lang="en-US" sz="2400" dirty="0" err="1">
                <a:solidFill>
                  <a:prstClr val="black"/>
                </a:solidFill>
              </a:rPr>
              <a:t>giải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thích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bình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luận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bác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bỏ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diễn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dịch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vi-VN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83403" y="3656872"/>
            <a:ext cx="4024073" cy="15344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C.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Chứng</a:t>
            </a:r>
            <a:r>
              <a:rPr lang="en-US" sz="2400" dirty="0">
                <a:solidFill>
                  <a:prstClr val="black"/>
                </a:solidFill>
              </a:rPr>
              <a:t> minh, </a:t>
            </a:r>
            <a:r>
              <a:rPr lang="en-US" sz="2400" dirty="0" err="1">
                <a:solidFill>
                  <a:prstClr val="black"/>
                </a:solidFill>
              </a:rPr>
              <a:t>giải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thích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bình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luận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n</a:t>
            </a:r>
            <a:r>
              <a:rPr lang="en-US" sz="2400" dirty="0" err="1" smtClean="0">
                <a:solidFill>
                  <a:prstClr val="black"/>
                </a:solidFill>
              </a:rPr>
              <a:t>hân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hoá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hoán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dụ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bác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bỏ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85746" y="3817649"/>
            <a:ext cx="4046925" cy="14741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D. </a:t>
            </a:r>
            <a:r>
              <a:rPr lang="en-US" sz="2400" dirty="0" err="1">
                <a:solidFill>
                  <a:prstClr val="black"/>
                </a:solidFill>
              </a:rPr>
              <a:t>Chứng</a:t>
            </a:r>
            <a:r>
              <a:rPr lang="en-US" sz="2400" dirty="0">
                <a:solidFill>
                  <a:prstClr val="black"/>
                </a:solidFill>
              </a:rPr>
              <a:t> minh, </a:t>
            </a:r>
            <a:r>
              <a:rPr lang="en-US" sz="2400" dirty="0" err="1">
                <a:solidFill>
                  <a:prstClr val="black"/>
                </a:solidFill>
              </a:rPr>
              <a:t>giải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thích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bình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luận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bác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bỏ</a:t>
            </a:r>
            <a:r>
              <a:rPr lang="en-US" sz="2400" dirty="0" smtClean="0">
                <a:solidFill>
                  <a:prstClr val="black"/>
                </a:solidFill>
              </a:rPr>
              <a:t>, song </a:t>
            </a:r>
            <a:r>
              <a:rPr lang="en-US" sz="2400" dirty="0" err="1" smtClean="0">
                <a:solidFill>
                  <a:prstClr val="black"/>
                </a:solidFill>
              </a:rPr>
              <a:t>hành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vi-VN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31881" y="1974821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107463" y="3782614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849" y="407048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0" action="ppaction://hlinksldjump"/>
          </p:cNvPr>
          <p:cNvSpPr/>
          <p:nvPr/>
        </p:nvSpPr>
        <p:spPr>
          <a:xfrm>
            <a:off x="10153341" y="5243268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37067" y="92421"/>
            <a:ext cx="11954933" cy="882775"/>
            <a:chOff x="140240" y="53758"/>
            <a:chExt cx="1529694" cy="513482"/>
          </a:xfrm>
        </p:grpSpPr>
        <p:sp>
          <p:nvSpPr>
            <p:cNvPr id="22" name="Freeform 21"/>
            <p:cNvSpPr/>
            <p:nvPr/>
          </p:nvSpPr>
          <p:spPr bwMode="auto">
            <a:xfrm>
              <a:off x="140240" y="53758"/>
              <a:ext cx="1529694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US" sz="293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53610" y="150492"/>
              <a:ext cx="360014" cy="3495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293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NGU VAN</a:t>
              </a:r>
              <a:endParaRPr lang="en-US" sz="293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79584" y="287371"/>
            <a:ext cx="8190523" cy="543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293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TRUONG </a:t>
            </a:r>
            <a:r>
              <a:rPr lang="en-US" sz="2935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THPT</a:t>
            </a:r>
            <a:endParaRPr lang="en-US" sz="293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0459" y="2538997"/>
            <a:ext cx="9064977" cy="2252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37067" y="92421"/>
            <a:ext cx="11954933" cy="882775"/>
            <a:chOff x="140240" y="53758"/>
            <a:chExt cx="1529694" cy="513482"/>
          </a:xfrm>
        </p:grpSpPr>
        <p:sp>
          <p:nvSpPr>
            <p:cNvPr id="22" name="Freeform 21"/>
            <p:cNvSpPr/>
            <p:nvPr/>
          </p:nvSpPr>
          <p:spPr bwMode="auto">
            <a:xfrm>
              <a:off x="140240" y="53758"/>
              <a:ext cx="1529694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US" sz="293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53610" y="150492"/>
              <a:ext cx="360014" cy="3495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293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NGU VAN</a:t>
              </a:r>
              <a:endParaRPr lang="en-US" sz="293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79584" y="287371"/>
            <a:ext cx="8190523" cy="543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293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TRUONG </a:t>
            </a:r>
            <a:r>
              <a:rPr lang="en-US" sz="2935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THPT</a:t>
            </a:r>
            <a:endParaRPr lang="en-US" sz="293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105" y="3020668"/>
            <a:ext cx="1087981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VÒNG QUAY MAY </a:t>
            </a:r>
            <a:r>
              <a:rPr lang="en-US" sz="8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MẮN</a:t>
            </a:r>
            <a:endParaRPr lang="en-US" sz="80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en-US" sz="4800" b="1" cap="none" spc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en-US" sz="4800" b="1" cap="none" spc="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Chọn</a:t>
            </a:r>
            <a:r>
              <a:rPr lang="en-US" sz="4800" b="1" cap="none" spc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đáp</a:t>
            </a:r>
            <a:r>
              <a:rPr lang="en-US" sz="4800" b="1" cap="none" spc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án</a:t>
            </a:r>
            <a:r>
              <a:rPr lang="en-US" sz="4800" b="1" cap="none" spc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đúng</a:t>
            </a:r>
            <a:r>
              <a:rPr lang="en-US" sz="4800" b="1" cap="none" spc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nhất</a:t>
            </a:r>
            <a:r>
              <a:rPr lang="en-US" sz="4800" b="1" cap="none" spc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644614" y="1484449"/>
            <a:ext cx="7114792" cy="1123023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75"/>
    </mc:Choice>
    <mc:Fallback>
      <p:transition spd="slow" advTm="10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323960"/>
            <a:ext cx="5042125" cy="5036855"/>
            <a:chOff x="5425622" y="113954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113954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8509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98072" y="5616411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2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4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5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6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7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8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9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0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59881" y="66380"/>
            <a:ext cx="1475511" cy="1514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1952" y="2255676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9253" y="5451628"/>
            <a:ext cx="1242047" cy="10593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62090" y="5377666"/>
            <a:ext cx="1208625" cy="11550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hlinkClick r:id="rId17" action="ppaction://hlinkpres?slideindex=1&amp;slidetitle="/>
          </p:cNvPr>
          <p:cNvSpPr/>
          <p:nvPr/>
        </p:nvSpPr>
        <p:spPr>
          <a:xfrm>
            <a:off x="11025051" y="4558937"/>
            <a:ext cx="992778" cy="627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VBTNĐL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17621" y="374503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24419" y="367439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4882814" y="2064108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923115" y="3707756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300" y="3681745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7" name="Cloud 56">
            <a:hlinkClick r:id="rId10" action="ppaction://hlinksldjump"/>
          </p:cNvPr>
          <p:cNvSpPr/>
          <p:nvPr/>
        </p:nvSpPr>
        <p:spPr>
          <a:xfrm>
            <a:off x="9776937" y="5739762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 smtClean="0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dirty="0" err="1" smtClean="0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9749" y="2247202"/>
            <a:ext cx="3987480" cy="13641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A.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coi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vũ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đấu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nghiệp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mạng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3377" y="4222220"/>
            <a:ext cx="4295659" cy="7612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A,B,C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36" y="3927859"/>
            <a:ext cx="4110409" cy="15492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indent="-57150" algn="just">
              <a:lnSpc>
                <a:spcPct val="13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73377" y="2275208"/>
            <a:ext cx="4520858" cy="15594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 chú ý đến mục đích và đối tượng tiếp nhận để quyết định nội dung và hình thức của tác phẩm. 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60" y="2558542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09687" y="4188755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993" y="2470307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48" y="4222220"/>
            <a:ext cx="804742" cy="634453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7" name="TextBox 16"/>
          <p:cNvSpPr txBox="1"/>
          <p:nvPr/>
        </p:nvSpPr>
        <p:spPr>
          <a:xfrm>
            <a:off x="9776937" y="6107042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Cloud 18">
            <a:hlinkClick r:id="rId10" action="ppaction://hlinksldjump"/>
          </p:cNvPr>
          <p:cNvSpPr/>
          <p:nvPr/>
        </p:nvSpPr>
        <p:spPr>
          <a:xfrm>
            <a:off x="9443878" y="5694520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200089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6797" y="2454471"/>
            <a:ext cx="4261880" cy="15518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A. Đ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ấu 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tranh chính trị, tấn công trực diện kẻ thù, thực hiện nhiệm vụ cách mạng của dân tộc.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41515" y="2518000"/>
            <a:ext cx="3494035" cy="13875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T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hực 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hiện nhiệm vụ cách mạng của dân tộc.</a:t>
            </a:r>
            <a:endParaRPr lang="vi-VN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4535463"/>
            <a:ext cx="3855511" cy="10661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thù, thực hiện nhiệm vụ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tộc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09129" y="4409189"/>
            <a:ext cx="3558806" cy="108573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nhiệm vụ dân tộc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458927" y="2876350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428272" y="4624908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54" y="4676145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700" y="2858177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9" name="Cloud 18">
            <a:hlinkClick r:id="rId10" action="ppaction://hlinksldjump"/>
          </p:cNvPr>
          <p:cNvSpPr/>
          <p:nvPr/>
        </p:nvSpPr>
        <p:spPr>
          <a:xfrm>
            <a:off x="9776937" y="5892955"/>
            <a:ext cx="2359211" cy="5524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1845907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361235"/>
            <a:ext cx="3973991" cy="108802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A. 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Lên 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án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kêu gọi người nô lệ liên hiệp lại. </a:t>
            </a:r>
            <a:endParaRPr lang="vi-VN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166842"/>
            <a:ext cx="4541243" cy="13062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Lên án chế độ thực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dân,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 lại. 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58598" y="4149326"/>
            <a:ext cx="3196638" cy="14899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 thực dân Pháp, kêu gọi người nô lệ liên hiệp lại.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74690" y="4257442"/>
            <a:ext cx="3994768" cy="1181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L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ên 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án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, 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kêu gọi người nô lệ liên hiệp lại.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02" y="2501753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19" y="4572490"/>
            <a:ext cx="804536" cy="643628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873" y="4513946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466" y="2392420"/>
            <a:ext cx="732592" cy="64379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10011786" y="581802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1604597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4800" dirty="0" err="1">
                <a:solidFill>
                  <a:prstClr val="black"/>
                </a:solidFill>
                <a:latin typeface="Arial" panose="020B0604020202020204" pitchFamily="34" charset="0"/>
              </a:rPr>
              <a:t>Trong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văn</a:t>
            </a:r>
            <a:r>
              <a:rPr lang="en-US" sz="4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bản</a:t>
            </a:r>
            <a:r>
              <a:rPr lang="en-US" sz="4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dưới</a:t>
            </a:r>
            <a:r>
              <a:rPr lang="en-US" sz="4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 panose="020B0604020202020204" pitchFamily="34" charset="0"/>
              </a:rPr>
              <a:t>đây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Arial" panose="020B0604020202020204" pitchFamily="34" charset="0"/>
              </a:rPr>
              <a:t>bài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 panose="020B0604020202020204" pitchFamily="34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 panose="020B0604020202020204" pitchFamily="34" charset="0"/>
              </a:rPr>
              <a:t>thuộc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 panose="020B0604020202020204" pitchFamily="34" charset="0"/>
              </a:rPr>
              <a:t>văn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 panose="020B0604020202020204" pitchFamily="34" charset="0"/>
              </a:rPr>
              <a:t>chính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 panose="020B0604020202020204" pitchFamily="34" charset="0"/>
              </a:rPr>
              <a:t>luận</a:t>
            </a:r>
            <a:r>
              <a:rPr lang="en-US" sz="4800" dirty="0">
                <a:solidFill>
                  <a:prstClr val="black"/>
                </a:solidFill>
              </a:rPr>
              <a:t>?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01598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Nhật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kí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tù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18644" y="194206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Vi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hành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9749" y="376913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Tuyên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ngôn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độc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lập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85804" y="366689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Pa-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ri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80" y="3794086"/>
            <a:ext cx="804536" cy="643628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520" y="3635556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9540436" y="5260866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222" y="5515797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189240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06997" y="2169664"/>
            <a:ext cx="4162938" cy="24235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A. 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Hầu 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hết viết bằng tiếng Pháp, xuất bản tại Paris (1922 - 1925): Pari (1922), Lời than vãn của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bà 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Trưng 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Trắc, 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M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ùi 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hun 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khói, 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Vi hành (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1923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),…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47229" y="2039995"/>
            <a:ext cx="4071005" cy="268292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B. 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Hầu 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hết viết bằng tiếng Pháp, xuất bản tại Paris (1922 - 1925): Pari (1922), Lời than vãn của bà Trưng Trắc (1922), Con người biết mùi hun khói (1922), Vi hành (1923), 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…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24691" y="4702498"/>
            <a:ext cx="3924382" cy="172145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Hầu hết viết bằng tiếng Pháp, xuất bản tại Paris (1922 - 1925): Pari (1922),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47228" y="4593247"/>
            <a:ext cx="4146083" cy="171613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Hầu hết viết bằng tiếng Pháp, xuất bản tại Paris (1922 - 1925): Pari (1922),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63" y="3066669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4600" y="5148378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691" y="495014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278" y="2737662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9857807" y="6082372"/>
            <a:ext cx="2359211" cy="80878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chính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2776</Words>
  <Application>WPS Presentation</Application>
  <PresentationFormat>Widescreen</PresentationFormat>
  <Paragraphs>169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Tahoma</vt:lpstr>
      <vt:lpstr>Calibri</vt:lpstr>
      <vt:lpstr>Microsoft YaHei</vt:lpstr>
      <vt:lpstr>Arial Unicode MS</vt:lpstr>
      <vt:lpstr>Calibri Light</vt:lpstr>
      <vt:lpstr>Calibri</vt:lpstr>
      <vt:lpstr>Office Theme</vt:lpstr>
      <vt:lpstr>KHỞI ĐỘNG </vt:lpstr>
      <vt:lpstr>KHỞI ĐỘNG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Windows</cp:lastModifiedBy>
  <cp:revision>229</cp:revision>
  <dcterms:created xsi:type="dcterms:W3CDTF">2022-04-10T04:50:00Z</dcterms:created>
  <dcterms:modified xsi:type="dcterms:W3CDTF">2024-07-27T12:58:11Z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6E37326CD6B54F729CBA66BADF9FACF3</vt:lpwstr>
  </property>
  <property fmtid="{D5CDD505-2E9C-101B-9397-08002B2CF9AE}" pid="3" name="KSOProductBuildVer">
    <vt:lpwstr>1033-12.2.0.17153</vt:lpwstr>
  </property>
</Properties>
</file>