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25"/>
  </p:notesMasterIdLst>
  <p:sldIdLst>
    <p:sldId id="256" r:id="rId2"/>
    <p:sldId id="270" r:id="rId3"/>
    <p:sldId id="279" r:id="rId4"/>
    <p:sldId id="274" r:id="rId5"/>
    <p:sldId id="275" r:id="rId6"/>
    <p:sldId id="271" r:id="rId7"/>
    <p:sldId id="272" r:id="rId8"/>
    <p:sldId id="276" r:id="rId9"/>
    <p:sldId id="268" r:id="rId10"/>
    <p:sldId id="257" r:id="rId11"/>
    <p:sldId id="258" r:id="rId12"/>
    <p:sldId id="259" r:id="rId13"/>
    <p:sldId id="260" r:id="rId14"/>
    <p:sldId id="261" r:id="rId15"/>
    <p:sldId id="262" r:id="rId16"/>
    <p:sldId id="277" r:id="rId17"/>
    <p:sldId id="263" r:id="rId18"/>
    <p:sldId id="264" r:id="rId19"/>
    <p:sldId id="266" r:id="rId20"/>
    <p:sldId id="265" r:id="rId21"/>
    <p:sldId id="278" r:id="rId22"/>
    <p:sldId id="267" r:id="rId23"/>
    <p:sldId id="273"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7" autoAdjust="0"/>
    <p:restoredTop sz="94660"/>
  </p:normalViewPr>
  <p:slideViewPr>
    <p:cSldViewPr snapToGrid="0">
      <p:cViewPr varScale="1">
        <p:scale>
          <a:sx n="84" d="100"/>
          <a:sy n="84" d="100"/>
        </p:scale>
        <p:origin x="162" y="84"/>
      </p:cViewPr>
      <p:guideLst/>
    </p:cSldViewPr>
  </p:slideViewPr>
  <p:notesTextViewPr>
    <p:cViewPr>
      <p:scale>
        <a:sx n="1" d="1"/>
        <a:sy n="1" d="1"/>
      </p:scale>
      <p:origin x="0" y="0"/>
    </p:cViewPr>
  </p:notesTextViewPr>
  <p:sorterViewPr>
    <p:cViewPr>
      <p:scale>
        <a:sx n="100" d="100"/>
        <a:sy n="100" d="100"/>
      </p:scale>
      <p:origin x="0" y="-19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42E40-EA26-48E8-9973-8757C3C6C46A}" type="datetimeFigureOut">
              <a:rPr lang="vi-VN" smtClean="0"/>
              <a:t>01/08/2024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7AFBA-AD70-4754-B160-991E4BB39BE0}" type="slidenum">
              <a:rPr lang="vi-VN" smtClean="0"/>
              <a:t>‹#›</a:t>
            </a:fld>
            <a:endParaRPr lang="vi-VN"/>
          </a:p>
        </p:txBody>
      </p:sp>
    </p:spTree>
    <p:extLst>
      <p:ext uri="{BB962C8B-B14F-4D97-AF65-F5344CB8AC3E}">
        <p14:creationId xmlns:p14="http://schemas.microsoft.com/office/powerpoint/2010/main" val="82088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E02F03F-5A65-4332-93C3-538B561A4415}" type="slidenum">
              <a:rPr lang="zh-CN" altLang="en-US" smtClean="0"/>
              <a:t>2</a:t>
            </a:fld>
            <a:endParaRPr lang="zh-CN" altLang="en-US"/>
          </a:p>
        </p:txBody>
      </p:sp>
    </p:spTree>
    <p:extLst>
      <p:ext uri="{BB962C8B-B14F-4D97-AF65-F5344CB8AC3E}">
        <p14:creationId xmlns:p14="http://schemas.microsoft.com/office/powerpoint/2010/main" val="354023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1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
        <p:nvSpPr>
          <p:cNvPr id="4" name="灯片编号占位符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5D6B9A9-B1B0-44B2-A190-AB2954BACF60}" type="slidenum">
              <a:rPr lang="zh-CN" altLang="en-US">
                <a:solidFill>
                  <a:srgbClr val="000000"/>
                </a:solidFill>
                <a:latin typeface="等线"/>
              </a:rPr>
              <a:pPr eaLnBrk="1" hangingPunct="1"/>
              <a:t>3</a:t>
            </a:fld>
            <a:endParaRPr lang="zh-CN" altLang="en-US">
              <a:solidFill>
                <a:srgbClr val="000000"/>
              </a:solidFill>
              <a:latin typeface="等线"/>
            </a:endParaRPr>
          </a:p>
        </p:txBody>
      </p:sp>
    </p:spTree>
    <p:extLst>
      <p:ext uri="{BB962C8B-B14F-4D97-AF65-F5344CB8AC3E}">
        <p14:creationId xmlns:p14="http://schemas.microsoft.com/office/powerpoint/2010/main" val="125186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DCDA1-08C6-45AE-81F0-7EC67146D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60130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3D3238-E2F9-4B0D-8BA2-8F63DD90A34A}" type="datetimeFigureOut">
              <a:rPr lang="vi-VN" smtClean="0"/>
              <a:t>01/08/2024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4F6F58-CDF5-4382-B929-3AD30B2F7F95}" type="slidenum">
              <a:rPr lang="vi-VN" smtClean="0"/>
              <a:t>‹#›</a:t>
            </a:fld>
            <a:endParaRPr lang="vi-VN"/>
          </a:p>
        </p:txBody>
      </p:sp>
    </p:spTree>
    <p:extLst>
      <p:ext uri="{BB962C8B-B14F-4D97-AF65-F5344CB8AC3E}">
        <p14:creationId xmlns:p14="http://schemas.microsoft.com/office/powerpoint/2010/main" val="410315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33D3238-E2F9-4B0D-8BA2-8F63DD90A34A}" type="datetimeFigureOut">
              <a:rPr lang="vi-VN" smtClean="0"/>
              <a:t>01/08/2024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04F6F58-CDF5-4382-B929-3AD30B2F7F95}" type="slidenum">
              <a:rPr lang="vi-VN" smtClean="0"/>
              <a:t>‹#›</a:t>
            </a:fld>
            <a:endParaRPr lang="vi-VN"/>
          </a:p>
        </p:txBody>
      </p:sp>
    </p:spTree>
    <p:extLst>
      <p:ext uri="{BB962C8B-B14F-4D97-AF65-F5344CB8AC3E}">
        <p14:creationId xmlns:p14="http://schemas.microsoft.com/office/powerpoint/2010/main" val="2172126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33D3238-E2F9-4B0D-8BA2-8F63DD90A34A}" type="datetimeFigureOut">
              <a:rPr lang="vi-VN" smtClean="0"/>
              <a:t>01/08/2024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4F6F58-CDF5-4382-B929-3AD30B2F7F95}" type="slidenum">
              <a:rPr lang="vi-VN" smtClean="0"/>
              <a:t>‹#›</a:t>
            </a:fld>
            <a:endParaRPr lang="vi-VN"/>
          </a:p>
        </p:txBody>
      </p:sp>
    </p:spTree>
    <p:extLst>
      <p:ext uri="{BB962C8B-B14F-4D97-AF65-F5344CB8AC3E}">
        <p14:creationId xmlns:p14="http://schemas.microsoft.com/office/powerpoint/2010/main" val="1030504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33D3238-E2F9-4B0D-8BA2-8F63DD90A34A}" type="datetimeFigureOut">
              <a:rPr lang="vi-VN" smtClean="0"/>
              <a:t>01/08/2024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4F6F58-CDF5-4382-B929-3AD30B2F7F95}" type="slidenum">
              <a:rPr lang="vi-VN" smtClean="0"/>
              <a:t>‹#›</a:t>
            </a:fld>
            <a:endParaRPr lang="vi-V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60344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3D3238-E2F9-4B0D-8BA2-8F63DD90A34A}" type="datetimeFigureOut">
              <a:rPr lang="vi-VN" smtClean="0"/>
              <a:t>01/08/2024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4F6F58-CDF5-4382-B929-3AD30B2F7F95}" type="slidenum">
              <a:rPr lang="vi-VN" smtClean="0"/>
              <a:t>‹#›</a:t>
            </a:fld>
            <a:endParaRPr lang="vi-VN"/>
          </a:p>
        </p:txBody>
      </p:sp>
    </p:spTree>
    <p:extLst>
      <p:ext uri="{BB962C8B-B14F-4D97-AF65-F5344CB8AC3E}">
        <p14:creationId xmlns:p14="http://schemas.microsoft.com/office/powerpoint/2010/main" val="3249596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3D3238-E2F9-4B0D-8BA2-8F63DD90A34A}" type="datetimeFigureOut">
              <a:rPr lang="vi-VN" smtClean="0"/>
              <a:t>01/08/2024</a:t>
            </a:fld>
            <a:endParaRPr lang="vi-VN"/>
          </a:p>
        </p:txBody>
      </p:sp>
      <p:sp>
        <p:nvSpPr>
          <p:cNvPr id="4"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4F6F58-CDF5-4382-B929-3AD30B2F7F95}" type="slidenum">
              <a:rPr lang="vi-VN" smtClean="0"/>
              <a:t>‹#›</a:t>
            </a:fld>
            <a:endParaRPr lang="vi-VN"/>
          </a:p>
        </p:txBody>
      </p:sp>
    </p:spTree>
    <p:extLst>
      <p:ext uri="{BB962C8B-B14F-4D97-AF65-F5344CB8AC3E}">
        <p14:creationId xmlns:p14="http://schemas.microsoft.com/office/powerpoint/2010/main" val="1346907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3D3238-E2F9-4B0D-8BA2-8F63DD90A34A}" type="datetimeFigureOut">
              <a:rPr lang="vi-VN" smtClean="0"/>
              <a:t>01/08/2024</a:t>
            </a:fld>
            <a:endParaRPr lang="vi-VN"/>
          </a:p>
        </p:txBody>
      </p:sp>
      <p:sp>
        <p:nvSpPr>
          <p:cNvPr id="4"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4F6F58-CDF5-4382-B929-3AD30B2F7F95}" type="slidenum">
              <a:rPr lang="vi-VN" smtClean="0"/>
              <a:t>‹#›</a:t>
            </a:fld>
            <a:endParaRPr lang="vi-VN"/>
          </a:p>
        </p:txBody>
      </p:sp>
    </p:spTree>
    <p:extLst>
      <p:ext uri="{BB962C8B-B14F-4D97-AF65-F5344CB8AC3E}">
        <p14:creationId xmlns:p14="http://schemas.microsoft.com/office/powerpoint/2010/main" val="2866320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3D3238-E2F9-4B0D-8BA2-8F63DD90A34A}" type="datetimeFigureOut">
              <a:rPr lang="vi-VN" smtClean="0"/>
              <a:t>01/08/2024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4F6F58-CDF5-4382-B929-3AD30B2F7F95}" type="slidenum">
              <a:rPr lang="vi-VN" smtClean="0"/>
              <a:t>‹#›</a:t>
            </a:fld>
            <a:endParaRPr lang="vi-VN"/>
          </a:p>
        </p:txBody>
      </p:sp>
    </p:spTree>
    <p:extLst>
      <p:ext uri="{BB962C8B-B14F-4D97-AF65-F5344CB8AC3E}">
        <p14:creationId xmlns:p14="http://schemas.microsoft.com/office/powerpoint/2010/main" val="4067957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3D3238-E2F9-4B0D-8BA2-8F63DD90A34A}" type="datetimeFigureOut">
              <a:rPr lang="vi-VN" smtClean="0"/>
              <a:t>01/08/2024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4F6F58-CDF5-4382-B929-3AD30B2F7F95}" type="slidenum">
              <a:rPr lang="vi-VN" smtClean="0"/>
              <a:t>‹#›</a:t>
            </a:fld>
            <a:endParaRPr lang="vi-VN"/>
          </a:p>
        </p:txBody>
      </p:sp>
    </p:spTree>
    <p:extLst>
      <p:ext uri="{BB962C8B-B14F-4D97-AF65-F5344CB8AC3E}">
        <p14:creationId xmlns:p14="http://schemas.microsoft.com/office/powerpoint/2010/main" val="708472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102D2DF-BC4A-43B1-B7E5-0D649298FB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07" r="33079"/>
          <a:stretch/>
        </p:blipFill>
        <p:spPr>
          <a:xfrm>
            <a:off x="0" y="0"/>
            <a:ext cx="12192000" cy="6858000"/>
          </a:xfrm>
          <a:prstGeom prst="rect">
            <a:avLst/>
          </a:prstGeom>
        </p:spPr>
      </p:pic>
      <p:pic>
        <p:nvPicPr>
          <p:cNvPr id="10" name="图片 9">
            <a:extLst>
              <a:ext uri="{FF2B5EF4-FFF2-40B4-BE49-F238E27FC236}">
                <a16:creationId xmlns:a16="http://schemas.microsoft.com/office/drawing/2014/main" id="{2FDE3A19-431F-45E3-B4FD-E47BA7B1B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73524"/>
            <a:ext cx="5184475" cy="5184475"/>
          </a:xfrm>
          <a:prstGeom prst="rect">
            <a:avLst/>
          </a:prstGeom>
        </p:spPr>
      </p:pic>
      <p:pic>
        <p:nvPicPr>
          <p:cNvPr id="11" name="图片 10">
            <a:extLst>
              <a:ext uri="{FF2B5EF4-FFF2-40B4-BE49-F238E27FC236}">
                <a16:creationId xmlns:a16="http://schemas.microsoft.com/office/drawing/2014/main" id="{E6C3CADB-B3CA-473F-B4B4-426CADA77A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007525" y="1673525"/>
            <a:ext cx="5184475" cy="5184475"/>
          </a:xfrm>
          <a:prstGeom prst="rect">
            <a:avLst/>
          </a:prstGeom>
        </p:spPr>
      </p:pic>
      <p:sp>
        <p:nvSpPr>
          <p:cNvPr id="12" name="矩形: 圆角 11">
            <a:extLst>
              <a:ext uri="{FF2B5EF4-FFF2-40B4-BE49-F238E27FC236}">
                <a16:creationId xmlns:a16="http://schemas.microsoft.com/office/drawing/2014/main" id="{139CC87A-B8D4-4D13-89FB-6E7FA06A6D4B}"/>
              </a:ext>
            </a:extLst>
          </p:cNvPr>
          <p:cNvSpPr/>
          <p:nvPr userDrawn="1"/>
        </p:nvSpPr>
        <p:spPr>
          <a:xfrm>
            <a:off x="484174" y="378303"/>
            <a:ext cx="11223653" cy="6101395"/>
          </a:xfrm>
          <a:prstGeom prst="roundRect">
            <a:avLst>
              <a:gd name="adj" fmla="val 99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079F9862-B28E-4C76-AC6C-3469DC73DF93}"/>
              </a:ext>
            </a:extLst>
          </p:cNvPr>
          <p:cNvSpPr/>
          <p:nvPr userDrawn="1"/>
        </p:nvSpPr>
        <p:spPr>
          <a:xfrm>
            <a:off x="668942" y="575193"/>
            <a:ext cx="10854116" cy="5707615"/>
          </a:xfrm>
          <a:prstGeom prst="roundRect">
            <a:avLst>
              <a:gd name="adj" fmla="val 9903"/>
            </a:avLst>
          </a:prstGeom>
          <a:noFill/>
          <a:ln w="317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17134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702767"/>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33D3238-E2F9-4B0D-8BA2-8F63DD90A34A}" type="datetimeFigureOut">
              <a:rPr lang="vi-VN" smtClean="0"/>
              <a:t>01/08/2024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4F6F58-CDF5-4382-B929-3AD30B2F7F95}" type="slidenum">
              <a:rPr lang="vi-VN" smtClean="0"/>
              <a:t>‹#›</a:t>
            </a:fld>
            <a:endParaRPr lang="vi-VN"/>
          </a:p>
        </p:txBody>
      </p:sp>
    </p:spTree>
    <p:extLst>
      <p:ext uri="{BB962C8B-B14F-4D97-AF65-F5344CB8AC3E}">
        <p14:creationId xmlns:p14="http://schemas.microsoft.com/office/powerpoint/2010/main" val="1740053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3D3238-E2F9-4B0D-8BA2-8F63DD90A34A}" type="datetimeFigureOut">
              <a:rPr lang="vi-VN" smtClean="0"/>
              <a:t>01/08/2024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4F6F58-CDF5-4382-B929-3AD30B2F7F95}" type="slidenum">
              <a:rPr lang="vi-VN" smtClean="0"/>
              <a:t>‹#›</a:t>
            </a:fld>
            <a:endParaRPr lang="vi-VN"/>
          </a:p>
        </p:txBody>
      </p:sp>
    </p:spTree>
    <p:extLst>
      <p:ext uri="{BB962C8B-B14F-4D97-AF65-F5344CB8AC3E}">
        <p14:creationId xmlns:p14="http://schemas.microsoft.com/office/powerpoint/2010/main" val="302887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3D3238-E2F9-4B0D-8BA2-8F63DD90A34A}" type="datetimeFigureOut">
              <a:rPr lang="vi-VN" smtClean="0"/>
              <a:t>01/08/2024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04F6F58-CDF5-4382-B929-3AD30B2F7F95}" type="slidenum">
              <a:rPr lang="vi-VN" smtClean="0"/>
              <a:t>‹#›</a:t>
            </a:fld>
            <a:endParaRPr lang="vi-VN"/>
          </a:p>
        </p:txBody>
      </p:sp>
    </p:spTree>
    <p:extLst>
      <p:ext uri="{BB962C8B-B14F-4D97-AF65-F5344CB8AC3E}">
        <p14:creationId xmlns:p14="http://schemas.microsoft.com/office/powerpoint/2010/main" val="268321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3D3238-E2F9-4B0D-8BA2-8F63DD90A34A}" type="datetimeFigureOut">
              <a:rPr lang="vi-VN" smtClean="0"/>
              <a:t>01/08/2024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04F6F58-CDF5-4382-B929-3AD30B2F7F95}" type="slidenum">
              <a:rPr lang="vi-VN" smtClean="0"/>
              <a:t>‹#›</a:t>
            </a:fld>
            <a:endParaRPr lang="vi-VN"/>
          </a:p>
        </p:txBody>
      </p:sp>
    </p:spTree>
    <p:extLst>
      <p:ext uri="{BB962C8B-B14F-4D97-AF65-F5344CB8AC3E}">
        <p14:creationId xmlns:p14="http://schemas.microsoft.com/office/powerpoint/2010/main" val="68710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33D3238-E2F9-4B0D-8BA2-8F63DD90A34A}" type="datetimeFigureOut">
              <a:rPr lang="vi-VN" smtClean="0"/>
              <a:t>01/08/2024</a:t>
            </a:fld>
            <a:endParaRPr lang="vi-VN"/>
          </a:p>
        </p:txBody>
      </p:sp>
      <p:sp>
        <p:nvSpPr>
          <p:cNvPr id="5" name="Footer Placeholder 3"/>
          <p:cNvSpPr>
            <a:spLocks noGrp="1"/>
          </p:cNvSpPr>
          <p:nvPr>
            <p:ph type="ftr" sz="quarter" idx="11"/>
          </p:nvPr>
        </p:nvSpPr>
        <p:spPr/>
        <p:txBody>
          <a:bodyPr/>
          <a:lstStyle/>
          <a:p>
            <a:endParaRPr lang="vi-VN"/>
          </a:p>
        </p:txBody>
      </p:sp>
      <p:sp>
        <p:nvSpPr>
          <p:cNvPr id="6" name="Slide Number Placeholder 4"/>
          <p:cNvSpPr>
            <a:spLocks noGrp="1"/>
          </p:cNvSpPr>
          <p:nvPr>
            <p:ph type="sldNum" sz="quarter" idx="12"/>
          </p:nvPr>
        </p:nvSpPr>
        <p:spPr/>
        <p:txBody>
          <a:bodyPr/>
          <a:lstStyle/>
          <a:p>
            <a:fld id="{204F6F58-CDF5-4382-B929-3AD30B2F7F95}" type="slidenum">
              <a:rPr lang="vi-VN" smtClean="0"/>
              <a:t>‹#›</a:t>
            </a:fld>
            <a:endParaRPr lang="vi-VN"/>
          </a:p>
        </p:txBody>
      </p:sp>
    </p:spTree>
    <p:extLst>
      <p:ext uri="{BB962C8B-B14F-4D97-AF65-F5344CB8AC3E}">
        <p14:creationId xmlns:p14="http://schemas.microsoft.com/office/powerpoint/2010/main" val="3927974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33D3238-E2F9-4B0D-8BA2-8F63DD90A34A}" type="datetimeFigureOut">
              <a:rPr lang="vi-VN" smtClean="0"/>
              <a:t>01/08/2024</a:t>
            </a:fld>
            <a:endParaRPr lang="vi-VN"/>
          </a:p>
        </p:txBody>
      </p:sp>
      <p:sp>
        <p:nvSpPr>
          <p:cNvPr id="5" name="Footer Placeholder 2"/>
          <p:cNvSpPr>
            <a:spLocks noGrp="1"/>
          </p:cNvSpPr>
          <p:nvPr>
            <p:ph type="ftr" sz="quarter" idx="11"/>
          </p:nvPr>
        </p:nvSpPr>
        <p:spPr/>
        <p:txBody>
          <a:bodyPr/>
          <a:lstStyle/>
          <a:p>
            <a:endParaRPr lang="vi-VN"/>
          </a:p>
        </p:txBody>
      </p:sp>
      <p:sp>
        <p:nvSpPr>
          <p:cNvPr id="6" name="Slide Number Placeholder 3"/>
          <p:cNvSpPr>
            <a:spLocks noGrp="1"/>
          </p:cNvSpPr>
          <p:nvPr>
            <p:ph type="sldNum" sz="quarter" idx="12"/>
          </p:nvPr>
        </p:nvSpPr>
        <p:spPr/>
        <p:txBody>
          <a:bodyPr/>
          <a:lstStyle/>
          <a:p>
            <a:fld id="{204F6F58-CDF5-4382-B929-3AD30B2F7F95}" type="slidenum">
              <a:rPr lang="vi-VN" smtClean="0"/>
              <a:t>‹#›</a:t>
            </a:fld>
            <a:endParaRPr lang="vi-VN"/>
          </a:p>
        </p:txBody>
      </p:sp>
    </p:spTree>
    <p:extLst>
      <p:ext uri="{BB962C8B-B14F-4D97-AF65-F5344CB8AC3E}">
        <p14:creationId xmlns:p14="http://schemas.microsoft.com/office/powerpoint/2010/main" val="19323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533D3238-E2F9-4B0D-8BA2-8F63DD90A34A}" type="datetimeFigureOut">
              <a:rPr lang="vi-VN" smtClean="0"/>
              <a:t>01/08/2024</a:t>
            </a:fld>
            <a:endParaRPr lang="vi-VN"/>
          </a:p>
        </p:txBody>
      </p:sp>
      <p:sp>
        <p:nvSpPr>
          <p:cNvPr id="5" name="Footer Placeholder 5"/>
          <p:cNvSpPr>
            <a:spLocks noGrp="1"/>
          </p:cNvSpPr>
          <p:nvPr>
            <p:ph type="ftr" sz="quarter" idx="11"/>
          </p:nvPr>
        </p:nvSpPr>
        <p:spPr/>
        <p:txBody>
          <a:bodyPr/>
          <a:lstStyle/>
          <a:p>
            <a:endParaRPr lang="vi-VN"/>
          </a:p>
        </p:txBody>
      </p:sp>
      <p:sp>
        <p:nvSpPr>
          <p:cNvPr id="6" name="Slide Number Placeholder 6"/>
          <p:cNvSpPr>
            <a:spLocks noGrp="1"/>
          </p:cNvSpPr>
          <p:nvPr>
            <p:ph type="sldNum" sz="quarter" idx="12"/>
          </p:nvPr>
        </p:nvSpPr>
        <p:spPr/>
        <p:txBody>
          <a:bodyPr/>
          <a:lstStyle/>
          <a:p>
            <a:fld id="{204F6F58-CDF5-4382-B929-3AD30B2F7F95}" type="slidenum">
              <a:rPr lang="vi-VN" smtClean="0"/>
              <a:t>‹#›</a:t>
            </a:fld>
            <a:endParaRPr lang="vi-VN"/>
          </a:p>
        </p:txBody>
      </p:sp>
    </p:spTree>
    <p:extLst>
      <p:ext uri="{BB962C8B-B14F-4D97-AF65-F5344CB8AC3E}">
        <p14:creationId xmlns:p14="http://schemas.microsoft.com/office/powerpoint/2010/main" val="3745568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33D3238-E2F9-4B0D-8BA2-8F63DD90A34A}" type="datetimeFigureOut">
              <a:rPr lang="vi-VN" smtClean="0"/>
              <a:t>01/08/2024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04F6F58-CDF5-4382-B929-3AD30B2F7F95}" type="slidenum">
              <a:rPr lang="vi-VN" smtClean="0"/>
              <a:t>‹#›</a:t>
            </a:fld>
            <a:endParaRPr lang="vi-VN"/>
          </a:p>
        </p:txBody>
      </p:sp>
    </p:spTree>
    <p:extLst>
      <p:ext uri="{BB962C8B-B14F-4D97-AF65-F5344CB8AC3E}">
        <p14:creationId xmlns:p14="http://schemas.microsoft.com/office/powerpoint/2010/main" val="3942529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33D3238-E2F9-4B0D-8BA2-8F63DD90A34A}" type="datetimeFigureOut">
              <a:rPr lang="vi-VN" smtClean="0"/>
              <a:t>01/08/2024</a:t>
            </a:fld>
            <a:endParaRPr lang="vi-V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vi-V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04F6F58-CDF5-4382-B929-3AD30B2F7F95}" type="slidenum">
              <a:rPr lang="vi-VN" smtClean="0"/>
              <a:t>‹#›</a:t>
            </a:fld>
            <a:endParaRPr lang="vi-VN"/>
          </a:p>
        </p:txBody>
      </p:sp>
    </p:spTree>
    <p:extLst>
      <p:ext uri="{BB962C8B-B14F-4D97-AF65-F5344CB8AC3E}">
        <p14:creationId xmlns:p14="http://schemas.microsoft.com/office/powerpoint/2010/main" val="2077658312"/>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4738" y="1122362"/>
            <a:ext cx="10245970" cy="4786069"/>
          </a:xfrm>
        </p:spPr>
        <p:txBody>
          <a:bodyPr>
            <a:normAutofit/>
          </a:bodyPr>
          <a:lstStyle/>
          <a:p>
            <a:pPr algn="ctr"/>
            <a:r>
              <a:rPr lang="vi-VN" sz="3600" dirty="0" smtClean="0"/>
              <a:t>DẠY VIẾT:</a:t>
            </a:r>
            <a:br>
              <a:rPr lang="vi-VN" sz="3600" dirty="0" smtClean="0"/>
            </a:br>
            <a:r>
              <a:rPr lang="vi-VN" sz="5400" dirty="0" smtClean="0">
                <a:solidFill>
                  <a:srgbClr val="FF0000"/>
                </a:solidFill>
              </a:rPr>
              <a:t>VIẾT BÁO CÁO KẾT QUẢ CỦA BÀI TẬP DỰ ÁN VỀ MỘT VẤN   ĐỀ XÃ HỘI</a:t>
            </a:r>
            <a:br>
              <a:rPr lang="vi-VN" sz="5400" dirty="0" smtClean="0">
                <a:solidFill>
                  <a:srgbClr val="FF0000"/>
                </a:solidFill>
              </a:rPr>
            </a:br>
            <a:endParaRPr lang="vi-VN" sz="5400" dirty="0">
              <a:solidFill>
                <a:srgbClr val="FF0000"/>
              </a:solidFill>
            </a:endParaRPr>
          </a:p>
        </p:txBody>
      </p:sp>
    </p:spTree>
    <p:extLst>
      <p:ext uri="{BB962C8B-B14F-4D97-AF65-F5344CB8AC3E}">
        <p14:creationId xmlns:p14="http://schemas.microsoft.com/office/powerpoint/2010/main" val="25434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8660"/>
            <a:ext cx="10515600" cy="1303020"/>
          </a:xfrm>
        </p:spPr>
        <p:txBody>
          <a:bodyPr/>
          <a:lstStyle/>
          <a:p>
            <a:pPr algn="ctr"/>
            <a:r>
              <a:rPr lang="vi-VN" dirty="0" smtClean="0">
                <a:solidFill>
                  <a:srgbClr val="FF0000"/>
                </a:solidFill>
              </a:rPr>
              <a:t>PHIẾU HỌC TẬP SỐ 1</a:t>
            </a:r>
            <a:endParaRPr lang="vi-VN" dirty="0">
              <a:solidFill>
                <a:srgbClr val="FF0000"/>
              </a:solidFill>
            </a:endParaRPr>
          </a:p>
        </p:txBody>
      </p:sp>
      <p:sp>
        <p:nvSpPr>
          <p:cNvPr id="3" name="Content Placeholder 2"/>
          <p:cNvSpPr>
            <a:spLocks noGrp="1"/>
          </p:cNvSpPr>
          <p:nvPr>
            <p:ph idx="1"/>
          </p:nvPr>
        </p:nvSpPr>
        <p:spPr>
          <a:xfrm>
            <a:off x="838200" y="2526030"/>
            <a:ext cx="10515600" cy="3829049"/>
          </a:xfrm>
        </p:spPr>
        <p:txBody>
          <a:bodyPr>
            <a:normAutofit/>
          </a:bodyPr>
          <a:lstStyle/>
          <a:p>
            <a:pPr marL="0" indent="0">
              <a:buNone/>
            </a:pPr>
            <a:r>
              <a:rPr lang="vi-VN" sz="3600" dirty="0" smtClean="0">
                <a:latin typeface="+mj-lt"/>
              </a:rPr>
              <a:t>Câu 1: Thế nào là bài báo cáo kết quả của bài tập dự án về một vấn đề xã hội? </a:t>
            </a:r>
          </a:p>
          <a:p>
            <a:pPr marL="0" indent="0">
              <a:buNone/>
            </a:pPr>
            <a:r>
              <a:rPr lang="vi-VN" sz="3600" dirty="0">
                <a:latin typeface="+mj-lt"/>
              </a:rPr>
              <a:t> </a:t>
            </a:r>
            <a:r>
              <a:rPr lang="vi-VN" sz="3600" dirty="0" smtClean="0">
                <a:latin typeface="+mj-lt"/>
              </a:rPr>
              <a:t>   </a:t>
            </a:r>
            <a:r>
              <a:rPr lang="vi-VN" sz="3600" dirty="0" smtClean="0">
                <a:solidFill>
                  <a:srgbClr val="00B0F0"/>
                </a:solidFill>
                <a:latin typeface="+mj-lt"/>
              </a:rPr>
              <a:t>Bài báo cáo kết quả của bài tập dự án về một vấn đề xã hội là kiểu bài viết trình bày kết quả nghiên cứu, khảo sát vấn đề xã hội đó của bài tập dự án.</a:t>
            </a:r>
            <a:endParaRPr lang="vi-VN" sz="3600" dirty="0">
              <a:solidFill>
                <a:srgbClr val="00B0F0"/>
              </a:solidFill>
              <a:latin typeface="+mj-lt"/>
            </a:endParaRPr>
          </a:p>
        </p:txBody>
      </p:sp>
    </p:spTree>
    <p:extLst>
      <p:ext uri="{BB962C8B-B14F-4D97-AF65-F5344CB8AC3E}">
        <p14:creationId xmlns:p14="http://schemas.microsoft.com/office/powerpoint/2010/main" val="160809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582930"/>
            <a:ext cx="10515600" cy="386422"/>
          </a:xfrm>
        </p:spPr>
        <p:txBody>
          <a:bodyPr>
            <a:normAutofit fontScale="90000"/>
          </a:bodyPr>
          <a:lstStyle/>
          <a:p>
            <a:r>
              <a:rPr lang="vi-VN" sz="3200" dirty="0" smtClean="0">
                <a:solidFill>
                  <a:schemeClr val="tx1"/>
                </a:solidFill>
              </a:rPr>
              <a:t>Câu 2: Vẽ sơ đồ bố cục của kiểu bài báo cáo kết quả của bài tập dự án về một vấn đề xã hội. </a:t>
            </a:r>
            <a:br>
              <a:rPr lang="vi-VN" sz="3200" dirty="0" smtClean="0">
                <a:solidFill>
                  <a:schemeClr val="tx1"/>
                </a:solidFill>
              </a:rPr>
            </a:br>
            <a:r>
              <a:rPr lang="vi-VN" sz="3200" dirty="0">
                <a:solidFill>
                  <a:schemeClr val="tx1"/>
                </a:solidFill>
              </a:rPr>
              <a:t/>
            </a:r>
            <a:br>
              <a:rPr lang="vi-VN" sz="3200" dirty="0">
                <a:solidFill>
                  <a:schemeClr val="tx1"/>
                </a:solidFill>
              </a:rPr>
            </a:br>
            <a:r>
              <a:rPr lang="vi-VN" sz="3200" dirty="0" smtClean="0">
                <a:solidFill>
                  <a:schemeClr val="tx1"/>
                </a:solidFill>
              </a:rPr>
              <a:t/>
            </a:r>
            <a:br>
              <a:rPr lang="vi-VN" sz="3200" dirty="0" smtClean="0">
                <a:solidFill>
                  <a:schemeClr val="tx1"/>
                </a:solidFill>
              </a:rPr>
            </a:br>
            <a:r>
              <a:rPr lang="vi-VN" sz="3200" dirty="0">
                <a:solidFill>
                  <a:schemeClr val="tx1"/>
                </a:solidFill>
              </a:rPr>
              <a:t/>
            </a:r>
            <a:br>
              <a:rPr lang="vi-VN" sz="3200" dirty="0">
                <a:solidFill>
                  <a:schemeClr val="tx1"/>
                </a:solidFill>
              </a:rPr>
            </a:br>
            <a:r>
              <a:rPr lang="vi-VN" sz="3200" dirty="0" smtClean="0">
                <a:solidFill>
                  <a:schemeClr val="tx1"/>
                </a:solidFill>
              </a:rPr>
              <a:t/>
            </a:r>
            <a:br>
              <a:rPr lang="vi-VN" sz="3200" dirty="0" smtClean="0">
                <a:solidFill>
                  <a:schemeClr val="tx1"/>
                </a:solidFill>
              </a:rPr>
            </a:br>
            <a:r>
              <a:rPr lang="vi-VN" sz="3200" dirty="0">
                <a:solidFill>
                  <a:schemeClr val="tx1"/>
                </a:solidFill>
              </a:rPr>
              <a:t/>
            </a:r>
            <a:br>
              <a:rPr lang="vi-VN" sz="3200" dirty="0">
                <a:solidFill>
                  <a:schemeClr val="tx1"/>
                </a:solidFill>
              </a:rPr>
            </a:br>
            <a:endParaRPr lang="vi-VN" sz="3200" dirty="0">
              <a:solidFill>
                <a:schemeClr val="tx1"/>
              </a:solidFill>
            </a:endParaRPr>
          </a:p>
        </p:txBody>
      </p:sp>
      <p:pic>
        <p:nvPicPr>
          <p:cNvPr id="6" name="Picture 5"/>
          <p:cNvPicPr>
            <a:picLocks noChangeAspect="1"/>
          </p:cNvPicPr>
          <p:nvPr/>
        </p:nvPicPr>
        <p:blipFill>
          <a:blip r:embed="rId2"/>
          <a:stretch>
            <a:fillRect/>
          </a:stretch>
        </p:blipFill>
        <p:spPr>
          <a:xfrm>
            <a:off x="854132" y="2354580"/>
            <a:ext cx="10553008" cy="3806190"/>
          </a:xfrm>
          <a:prstGeom prst="rect">
            <a:avLst/>
          </a:prstGeom>
        </p:spPr>
      </p:pic>
    </p:spTree>
    <p:extLst>
      <p:ext uri="{BB962C8B-B14F-4D97-AF65-F5344CB8AC3E}">
        <p14:creationId xmlns:p14="http://schemas.microsoft.com/office/powerpoint/2010/main" val="29489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5478"/>
            <a:ext cx="10515600" cy="1872514"/>
          </a:xfrm>
        </p:spPr>
        <p:txBody>
          <a:bodyPr>
            <a:normAutofit/>
          </a:bodyPr>
          <a:lstStyle/>
          <a:p>
            <a:r>
              <a:rPr lang="vi-VN" sz="2800" dirty="0" smtClean="0"/>
              <a:t>Câu 3: Khi viết bài báo cáo kết quả của bài tập dự án về một vấn đề xã hội, cần lưu ý những gì để đáp ứng yêu cầu về kiểu bài?</a:t>
            </a:r>
            <a:endParaRPr lang="vi-VN" sz="2800" dirty="0"/>
          </a:p>
        </p:txBody>
      </p:sp>
      <p:sp>
        <p:nvSpPr>
          <p:cNvPr id="3" name="Content Placeholder 2"/>
          <p:cNvSpPr>
            <a:spLocks noGrp="1"/>
          </p:cNvSpPr>
          <p:nvPr>
            <p:ph idx="1"/>
          </p:nvPr>
        </p:nvSpPr>
        <p:spPr>
          <a:xfrm>
            <a:off x="857250" y="1943099"/>
            <a:ext cx="10795488" cy="4337609"/>
          </a:xfrm>
        </p:spPr>
        <p:txBody>
          <a:bodyPr>
            <a:noAutofit/>
          </a:bodyPr>
          <a:lstStyle/>
          <a:p>
            <a:r>
              <a:rPr lang="vi-VN" sz="2800" dirty="0" smtClean="0">
                <a:solidFill>
                  <a:srgbClr val="00B0F0"/>
                </a:solidFill>
                <a:latin typeface="+mj-lt"/>
              </a:rPr>
              <a:t>Khi viết bài báo cáo kết quả của bài tập dự án về một vấn đề xã hội cần lưu ý:</a:t>
            </a:r>
          </a:p>
          <a:p>
            <a:r>
              <a:rPr lang="vi-VN" sz="2800" dirty="0" smtClean="0">
                <a:solidFill>
                  <a:srgbClr val="00B0F0"/>
                </a:solidFill>
                <a:latin typeface="+mj-lt"/>
              </a:rPr>
              <a:t>– Nội dung báo cáo trình bày chính xác, đầy đủ kết quả thực hiện của bài tập dự án.</a:t>
            </a:r>
          </a:p>
          <a:p>
            <a:r>
              <a:rPr lang="vi-VN" sz="2800" dirty="0" smtClean="0">
                <a:solidFill>
                  <a:srgbClr val="00B0F0"/>
                </a:solidFill>
                <a:latin typeface="+mj-lt"/>
              </a:rPr>
              <a:t>– Ngôn ngữ chuẩn mực, khách quan, khoa học.</a:t>
            </a:r>
          </a:p>
          <a:p>
            <a:r>
              <a:rPr lang="vi-VN" sz="2800" dirty="0" smtClean="0">
                <a:solidFill>
                  <a:srgbClr val="00B0F0"/>
                </a:solidFill>
                <a:latin typeface="+mj-lt"/>
              </a:rPr>
              <a:t>– Sử dụng hợp lí sơ đồ, bảng biểu để trình bày kết quả của dự án; thuyết minh các hình ảnh minh hoạ một cách rõ ràng, phù hợp. </a:t>
            </a:r>
          </a:p>
          <a:p>
            <a:r>
              <a:rPr lang="vi-VN" sz="2800" dirty="0" smtClean="0">
                <a:solidFill>
                  <a:srgbClr val="00B0F0"/>
                </a:solidFill>
                <a:latin typeface="+mj-lt"/>
              </a:rPr>
              <a:t>– Trình bày trích dẫn, cước chú và tài liệu tham khảo đúng quy cách.</a:t>
            </a:r>
          </a:p>
          <a:p>
            <a:endParaRPr lang="vi-VN" sz="2800" dirty="0">
              <a:solidFill>
                <a:srgbClr val="00B0F0"/>
              </a:solidFill>
              <a:latin typeface="+mj-lt"/>
            </a:endParaRPr>
          </a:p>
        </p:txBody>
      </p:sp>
    </p:spTree>
    <p:extLst>
      <p:ext uri="{BB962C8B-B14F-4D97-AF65-F5344CB8AC3E}">
        <p14:creationId xmlns:p14="http://schemas.microsoft.com/office/powerpoint/2010/main" val="1983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800" dirty="0" smtClean="0"/>
              <a:t>Câu 4: So sánh điểm tương đồng và khác biệt của kiểu bài báo cáo kết quả nghiên cứu về một vấn đề xã hội với kiểu bài báo cáo kết quả của bài tập dự án về một vấn đề xã hội:</a:t>
            </a:r>
            <a:endParaRPr lang="vi-VN"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1307487"/>
              </p:ext>
            </p:extLst>
          </p:nvPr>
        </p:nvGraphicFramePr>
        <p:xfrm>
          <a:off x="838199" y="2052638"/>
          <a:ext cx="10515600" cy="149352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1208393531"/>
                    </a:ext>
                  </a:extLst>
                </a:gridCol>
              </a:tblGrid>
              <a:tr h="370840">
                <a:tc>
                  <a:txBody>
                    <a:bodyPr/>
                    <a:lstStyle/>
                    <a:p>
                      <a:pPr algn="ctr"/>
                      <a:r>
                        <a:rPr lang="vi-VN" sz="2400" dirty="0" smtClean="0">
                          <a:latin typeface="+mj-lt"/>
                        </a:rPr>
                        <a:t>Điểm tương đồng</a:t>
                      </a:r>
                      <a:endParaRPr lang="vi-VN" sz="2400" dirty="0">
                        <a:latin typeface="+mj-lt"/>
                      </a:endParaRPr>
                    </a:p>
                  </a:txBody>
                  <a:tcPr marL="77801" marR="77801"/>
                </a:tc>
                <a:extLst>
                  <a:ext uri="{0D108BD9-81ED-4DB2-BD59-A6C34878D82A}">
                    <a16:rowId xmlns:a16="http://schemas.microsoft.com/office/drawing/2014/main" val="4012374566"/>
                  </a:ext>
                </a:extLst>
              </a:tr>
              <a:tr h="370840">
                <a:tc>
                  <a:txBody>
                    <a:bodyPr/>
                    <a:lstStyle/>
                    <a:p>
                      <a:pPr algn="ctr"/>
                      <a:r>
                        <a:rPr lang="vi-VN" sz="2400" dirty="0" smtClean="0">
                          <a:latin typeface="+mj-lt"/>
                        </a:rPr>
                        <a:t>Điểm khác biệt</a:t>
                      </a:r>
                      <a:endParaRPr lang="vi-VN" sz="2400" dirty="0">
                        <a:latin typeface="+mj-lt"/>
                      </a:endParaRPr>
                    </a:p>
                  </a:txBody>
                  <a:tcPr marL="77801" marR="77801"/>
                </a:tc>
                <a:extLst>
                  <a:ext uri="{0D108BD9-81ED-4DB2-BD59-A6C34878D82A}">
                    <a16:rowId xmlns:a16="http://schemas.microsoft.com/office/drawing/2014/main" val="2334506541"/>
                  </a:ext>
                </a:extLst>
              </a:tr>
              <a:tr h="370840">
                <a:tc>
                  <a:txBody>
                    <a:bodyPr/>
                    <a:lstStyle/>
                    <a:p>
                      <a:endParaRPr lang="vi-VN" sz="3200" dirty="0">
                        <a:latin typeface="+mj-lt"/>
                      </a:endParaRPr>
                    </a:p>
                  </a:txBody>
                  <a:tcPr marL="77801" marR="77801"/>
                </a:tc>
                <a:extLst>
                  <a:ext uri="{0D108BD9-81ED-4DB2-BD59-A6C34878D82A}">
                    <a16:rowId xmlns:a16="http://schemas.microsoft.com/office/drawing/2014/main" val="314755886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95748917"/>
              </p:ext>
            </p:extLst>
          </p:nvPr>
        </p:nvGraphicFramePr>
        <p:xfrm>
          <a:off x="838199" y="3029584"/>
          <a:ext cx="10515600" cy="2009106"/>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94228079"/>
                    </a:ext>
                  </a:extLst>
                </a:gridCol>
                <a:gridCol w="3505200">
                  <a:extLst>
                    <a:ext uri="{9D8B030D-6E8A-4147-A177-3AD203B41FA5}">
                      <a16:colId xmlns:a16="http://schemas.microsoft.com/office/drawing/2014/main" val="1248880078"/>
                    </a:ext>
                  </a:extLst>
                </a:gridCol>
                <a:gridCol w="3505200">
                  <a:extLst>
                    <a:ext uri="{9D8B030D-6E8A-4147-A177-3AD203B41FA5}">
                      <a16:colId xmlns:a16="http://schemas.microsoft.com/office/drawing/2014/main" val="65948364"/>
                    </a:ext>
                  </a:extLst>
                </a:gridCol>
              </a:tblGrid>
              <a:tr h="654033">
                <a:tc>
                  <a:txBody>
                    <a:bodyPr/>
                    <a:lstStyle/>
                    <a:p>
                      <a:endParaRPr lang="vi-VN" sz="2000" dirty="0">
                        <a:latin typeface="+mj-lt"/>
                      </a:endParaRPr>
                    </a:p>
                  </a:txBody>
                  <a:tcPr/>
                </a:tc>
                <a:tc>
                  <a:txBody>
                    <a:bodyPr/>
                    <a:lstStyle/>
                    <a:p>
                      <a:r>
                        <a:rPr lang="vi-VN" sz="2000" dirty="0" smtClean="0">
                          <a:latin typeface="+mj-lt"/>
                        </a:rPr>
                        <a:t>Báo cáo kết quả nghiên cứu về một vấn đề xã hội</a:t>
                      </a:r>
                      <a:endParaRPr lang="vi-VN" sz="2000" dirty="0">
                        <a:latin typeface="+mj-lt"/>
                      </a:endParaRPr>
                    </a:p>
                  </a:txBody>
                  <a:tcPr/>
                </a:tc>
                <a:tc>
                  <a:txBody>
                    <a:bodyPr/>
                    <a:lstStyle/>
                    <a:p>
                      <a:r>
                        <a:rPr lang="vi-VN" sz="2000" dirty="0" smtClean="0">
                          <a:latin typeface="+mj-lt"/>
                        </a:rPr>
                        <a:t>Báo cáo kết quả của bài tập dự án về một vấn đề xã hội</a:t>
                      </a:r>
                      <a:endParaRPr lang="vi-VN" sz="2000" dirty="0">
                        <a:latin typeface="+mj-lt"/>
                      </a:endParaRPr>
                    </a:p>
                  </a:txBody>
                  <a:tcPr/>
                </a:tc>
                <a:extLst>
                  <a:ext uri="{0D108BD9-81ED-4DB2-BD59-A6C34878D82A}">
                    <a16:rowId xmlns:a16="http://schemas.microsoft.com/office/drawing/2014/main" val="2994422794"/>
                  </a:ext>
                </a:extLst>
              </a:tr>
              <a:tr h="654033">
                <a:tc>
                  <a:txBody>
                    <a:bodyPr/>
                    <a:lstStyle/>
                    <a:p>
                      <a:r>
                        <a:rPr lang="vi-VN" sz="2000" dirty="0" smtClean="0">
                          <a:latin typeface="+mj-lt"/>
                        </a:rPr>
                        <a:t>Khái niệm</a:t>
                      </a:r>
                      <a:endParaRPr lang="vi-VN" sz="2000" dirty="0">
                        <a:latin typeface="+mj-lt"/>
                      </a:endParaRPr>
                    </a:p>
                  </a:txBody>
                  <a:tcPr/>
                </a:tc>
                <a:tc>
                  <a:txBody>
                    <a:bodyPr/>
                    <a:lstStyle/>
                    <a:p>
                      <a:endParaRPr lang="vi-VN" sz="2000" dirty="0">
                        <a:latin typeface="+mj-lt"/>
                      </a:endParaRPr>
                    </a:p>
                  </a:txBody>
                  <a:tcPr/>
                </a:tc>
                <a:tc>
                  <a:txBody>
                    <a:bodyPr/>
                    <a:lstStyle/>
                    <a:p>
                      <a:endParaRPr lang="vi-VN" sz="2000" dirty="0">
                        <a:latin typeface="+mj-lt"/>
                      </a:endParaRPr>
                    </a:p>
                  </a:txBody>
                  <a:tcPr/>
                </a:tc>
                <a:extLst>
                  <a:ext uri="{0D108BD9-81ED-4DB2-BD59-A6C34878D82A}">
                    <a16:rowId xmlns:a16="http://schemas.microsoft.com/office/drawing/2014/main" val="2842150345"/>
                  </a:ext>
                </a:extLst>
              </a:tr>
              <a:tr h="654033">
                <a:tc>
                  <a:txBody>
                    <a:bodyPr/>
                    <a:lstStyle/>
                    <a:p>
                      <a:r>
                        <a:rPr lang="vi-VN" sz="2000" dirty="0" smtClean="0">
                          <a:latin typeface="+mj-lt"/>
                        </a:rPr>
                        <a:t>Yêu cầu về bố cục</a:t>
                      </a:r>
                      <a:endParaRPr lang="vi-VN" sz="2000" dirty="0">
                        <a:latin typeface="+mj-lt"/>
                      </a:endParaRPr>
                    </a:p>
                  </a:txBody>
                  <a:tcPr/>
                </a:tc>
                <a:tc>
                  <a:txBody>
                    <a:bodyPr/>
                    <a:lstStyle/>
                    <a:p>
                      <a:endParaRPr lang="vi-VN" sz="2000" dirty="0">
                        <a:latin typeface="+mj-lt"/>
                      </a:endParaRPr>
                    </a:p>
                  </a:txBody>
                  <a:tcPr/>
                </a:tc>
                <a:tc>
                  <a:txBody>
                    <a:bodyPr/>
                    <a:lstStyle/>
                    <a:p>
                      <a:endParaRPr lang="vi-VN" sz="2000" dirty="0">
                        <a:latin typeface="+mj-lt"/>
                      </a:endParaRPr>
                    </a:p>
                  </a:txBody>
                  <a:tcPr/>
                </a:tc>
                <a:extLst>
                  <a:ext uri="{0D108BD9-81ED-4DB2-BD59-A6C34878D82A}">
                    <a16:rowId xmlns:a16="http://schemas.microsoft.com/office/drawing/2014/main" val="1099850683"/>
                  </a:ext>
                </a:extLst>
              </a:tr>
            </a:tbl>
          </a:graphicData>
        </a:graphic>
      </p:graphicFrame>
    </p:spTree>
    <p:extLst>
      <p:ext uri="{BB962C8B-B14F-4D97-AF65-F5344CB8AC3E}">
        <p14:creationId xmlns:p14="http://schemas.microsoft.com/office/powerpoint/2010/main" val="268233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06789076"/>
              </p:ext>
            </p:extLst>
          </p:nvPr>
        </p:nvGraphicFramePr>
        <p:xfrm>
          <a:off x="375137" y="331177"/>
          <a:ext cx="11207263" cy="6412522"/>
        </p:xfrm>
        <a:graphic>
          <a:graphicData uri="http://schemas.openxmlformats.org/drawingml/2006/table">
            <a:tbl>
              <a:tblPr firstRow="1" bandRow="1">
                <a:tableStyleId>{5C22544A-7EE6-4342-B048-85BDC9FD1C3A}</a:tableStyleId>
              </a:tblPr>
              <a:tblGrid>
                <a:gridCol w="11207263">
                  <a:extLst>
                    <a:ext uri="{9D8B030D-6E8A-4147-A177-3AD203B41FA5}">
                      <a16:colId xmlns:a16="http://schemas.microsoft.com/office/drawing/2014/main" val="886831273"/>
                    </a:ext>
                  </a:extLst>
                </a:gridCol>
              </a:tblGrid>
              <a:tr h="855003">
                <a:tc>
                  <a:txBody>
                    <a:bodyPr/>
                    <a:lstStyle/>
                    <a:p>
                      <a:pPr algn="ctr"/>
                      <a:r>
                        <a:rPr lang="vi-VN" sz="4000" dirty="0" smtClean="0">
                          <a:solidFill>
                            <a:srgbClr val="FF0000"/>
                          </a:solidFill>
                          <a:latin typeface="+mj-lt"/>
                        </a:rPr>
                        <a:t>Điểm tương đồng</a:t>
                      </a:r>
                      <a:endParaRPr lang="vi-VN" sz="4000" dirty="0">
                        <a:solidFill>
                          <a:srgbClr val="FF0000"/>
                        </a:solidFill>
                        <a:latin typeface="+mj-lt"/>
                      </a:endParaRPr>
                    </a:p>
                  </a:txBody>
                  <a:tcPr/>
                </a:tc>
                <a:extLst>
                  <a:ext uri="{0D108BD9-81ED-4DB2-BD59-A6C34878D82A}">
                    <a16:rowId xmlns:a16="http://schemas.microsoft.com/office/drawing/2014/main" val="2817442485"/>
                  </a:ext>
                </a:extLst>
              </a:tr>
              <a:tr h="4702516">
                <a:tc>
                  <a:txBody>
                    <a:bodyPr/>
                    <a:lstStyle/>
                    <a:p>
                      <a:r>
                        <a:rPr lang="vi-VN" sz="3200" dirty="0" smtClean="0">
                          <a:latin typeface="+mj-lt"/>
                        </a:rPr>
                        <a:t>– Trình bày chính xác, đầy đủ, thuyết phục các kết quả thực hiện.</a:t>
                      </a:r>
                    </a:p>
                    <a:p>
                      <a:r>
                        <a:rPr lang="vi-VN" sz="3200" dirty="0" smtClean="0">
                          <a:latin typeface="+mj-lt"/>
                        </a:rPr>
                        <a:t>– Ngôn ngữ chuẩn mực, khách quan, khoa học.</a:t>
                      </a:r>
                    </a:p>
                    <a:p>
                      <a:r>
                        <a:rPr lang="vi-VN" sz="3200" dirty="0" smtClean="0">
                          <a:latin typeface="+mj-lt"/>
                        </a:rPr>
                        <a:t>– Sử dụng các phương pháp nghiên cứu phù hợp với đối tượng nghiên cứu.</a:t>
                      </a:r>
                    </a:p>
                    <a:p>
                      <a:r>
                        <a:rPr lang="vi-VN" sz="3200" dirty="0" smtClean="0">
                          <a:latin typeface="+mj-lt"/>
                        </a:rPr>
                        <a:t>– Sử dụng hợp lí các phương tiện phi ngôn ngữ như: sơ đồ, biểu bảng, hình ảnh, số liệu,… để trình bày kết quả.</a:t>
                      </a:r>
                    </a:p>
                    <a:p>
                      <a:r>
                        <a:rPr lang="vi-VN" sz="3200" dirty="0" smtClean="0">
                          <a:latin typeface="+mj-lt"/>
                        </a:rPr>
                        <a:t>– Trình bày trích dẫn, cước chú và tài liệu tham khảo đúng quy cách.</a:t>
                      </a:r>
                    </a:p>
                    <a:p>
                      <a:endParaRPr lang="vi-VN" sz="3200" dirty="0">
                        <a:latin typeface="+mj-lt"/>
                      </a:endParaRPr>
                    </a:p>
                  </a:txBody>
                  <a:tcPr/>
                </a:tc>
                <a:extLst>
                  <a:ext uri="{0D108BD9-81ED-4DB2-BD59-A6C34878D82A}">
                    <a16:rowId xmlns:a16="http://schemas.microsoft.com/office/drawing/2014/main" val="24219731"/>
                  </a:ext>
                </a:extLst>
              </a:tr>
              <a:tr h="855003">
                <a:tc>
                  <a:txBody>
                    <a:bodyPr/>
                    <a:lstStyle/>
                    <a:p>
                      <a:endParaRPr lang="vi-VN" dirty="0"/>
                    </a:p>
                  </a:txBody>
                  <a:tcPr/>
                </a:tc>
                <a:extLst>
                  <a:ext uri="{0D108BD9-81ED-4DB2-BD59-A6C34878D82A}">
                    <a16:rowId xmlns:a16="http://schemas.microsoft.com/office/drawing/2014/main" val="1022877573"/>
                  </a:ext>
                </a:extLst>
              </a:tr>
            </a:tbl>
          </a:graphicData>
        </a:graphic>
      </p:graphicFrame>
    </p:spTree>
    <p:extLst>
      <p:ext uri="{BB962C8B-B14F-4D97-AF65-F5344CB8AC3E}">
        <p14:creationId xmlns:p14="http://schemas.microsoft.com/office/powerpoint/2010/main" val="83787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5"/>
            <a:ext cx="10515600" cy="596167"/>
          </a:xfrm>
        </p:spPr>
        <p:txBody>
          <a:bodyPr>
            <a:normAutofit fontScale="90000"/>
          </a:bodyPr>
          <a:lstStyle/>
          <a:p>
            <a:pPr algn="ctr"/>
            <a:r>
              <a:rPr lang="vi-VN" sz="3600" dirty="0" smtClean="0">
                <a:solidFill>
                  <a:srgbClr val="FF0000"/>
                </a:solidFill>
              </a:rPr>
              <a:t>Điểm khác biệt</a:t>
            </a:r>
            <a:endParaRPr lang="vi-VN" sz="36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4439645"/>
              </p:ext>
            </p:extLst>
          </p:nvPr>
        </p:nvGraphicFramePr>
        <p:xfrm>
          <a:off x="422911" y="961292"/>
          <a:ext cx="11487150" cy="5779591"/>
        </p:xfrm>
        <a:graphic>
          <a:graphicData uri="http://schemas.openxmlformats.org/drawingml/2006/table">
            <a:tbl>
              <a:tblPr firstRow="1" bandRow="1">
                <a:tableStyleId>{5C22544A-7EE6-4342-B048-85BDC9FD1C3A}</a:tableStyleId>
              </a:tblPr>
              <a:tblGrid>
                <a:gridCol w="1082123">
                  <a:extLst>
                    <a:ext uri="{9D8B030D-6E8A-4147-A177-3AD203B41FA5}">
                      <a16:colId xmlns:a16="http://schemas.microsoft.com/office/drawing/2014/main" val="3118854971"/>
                    </a:ext>
                  </a:extLst>
                </a:gridCol>
                <a:gridCol w="5224924">
                  <a:extLst>
                    <a:ext uri="{9D8B030D-6E8A-4147-A177-3AD203B41FA5}">
                      <a16:colId xmlns:a16="http://schemas.microsoft.com/office/drawing/2014/main" val="1884868326"/>
                    </a:ext>
                  </a:extLst>
                </a:gridCol>
                <a:gridCol w="5180103">
                  <a:extLst>
                    <a:ext uri="{9D8B030D-6E8A-4147-A177-3AD203B41FA5}">
                      <a16:colId xmlns:a16="http://schemas.microsoft.com/office/drawing/2014/main" val="97921005"/>
                    </a:ext>
                  </a:extLst>
                </a:gridCol>
              </a:tblGrid>
              <a:tr h="658951">
                <a:tc>
                  <a:txBody>
                    <a:bodyPr/>
                    <a:lstStyle/>
                    <a:p>
                      <a:pPr algn="ctr"/>
                      <a:endParaRPr lang="vi-VN" dirty="0">
                        <a:latin typeface="+mj-lt"/>
                      </a:endParaRPr>
                    </a:p>
                  </a:txBody>
                  <a:tcPr/>
                </a:tc>
                <a:tc>
                  <a:txBody>
                    <a:bodyPr/>
                    <a:lstStyle/>
                    <a:p>
                      <a:pPr algn="ctr"/>
                      <a:r>
                        <a:rPr lang="vi-VN" dirty="0" smtClean="0">
                          <a:latin typeface="+mj-lt"/>
                        </a:rPr>
                        <a:t>Báo cáo kết quả nghiên cứu về một vấn đề xã hội</a:t>
                      </a:r>
                      <a:endParaRPr lang="vi-VN" dirty="0">
                        <a:latin typeface="+mj-lt"/>
                      </a:endParaRPr>
                    </a:p>
                  </a:txBody>
                  <a:tcPr/>
                </a:tc>
                <a:tc>
                  <a:txBody>
                    <a:bodyPr/>
                    <a:lstStyle/>
                    <a:p>
                      <a:pPr algn="ctr"/>
                      <a:r>
                        <a:rPr lang="vi-VN" dirty="0" smtClean="0">
                          <a:latin typeface="+mj-lt"/>
                        </a:rPr>
                        <a:t>Báo cáo kết quả của bài tập dự án về một vấn đề xã hội</a:t>
                      </a:r>
                      <a:endParaRPr lang="vi-VN" dirty="0">
                        <a:latin typeface="+mj-lt"/>
                      </a:endParaRPr>
                    </a:p>
                  </a:txBody>
                  <a:tcPr/>
                </a:tc>
                <a:extLst>
                  <a:ext uri="{0D108BD9-81ED-4DB2-BD59-A6C34878D82A}">
                    <a16:rowId xmlns:a16="http://schemas.microsoft.com/office/drawing/2014/main" val="3780591685"/>
                  </a:ext>
                </a:extLst>
              </a:tr>
              <a:tr h="658951">
                <a:tc>
                  <a:txBody>
                    <a:bodyPr/>
                    <a:lstStyle/>
                    <a:p>
                      <a:pPr algn="ctr"/>
                      <a:r>
                        <a:rPr lang="vi-VN" dirty="0" smtClean="0">
                          <a:solidFill>
                            <a:schemeClr val="accent2"/>
                          </a:solidFill>
                          <a:latin typeface="+mj-lt"/>
                        </a:rPr>
                        <a:t>Khái niệm</a:t>
                      </a:r>
                      <a:endParaRPr lang="vi-VN" dirty="0">
                        <a:solidFill>
                          <a:schemeClr val="accent2"/>
                        </a:solidFill>
                        <a:latin typeface="+mj-lt"/>
                      </a:endParaRPr>
                    </a:p>
                  </a:txBody>
                  <a:tcPr/>
                </a:tc>
                <a:tc>
                  <a:txBody>
                    <a:bodyPr/>
                    <a:lstStyle/>
                    <a:p>
                      <a:pPr algn="l"/>
                      <a:r>
                        <a:rPr lang="vi-VN" dirty="0" smtClean="0">
                          <a:latin typeface="+mj-lt"/>
                        </a:rPr>
                        <a:t>Báo cáo kết quả nghiên cứu về một vấn đề xã hội là kiểu bài trình bày kết quả nghiên cứu về một vấn đề xã hội dựa trên những bằng chứng từ quá trình khảo sát thực tế hoặc thực nghiệm những giải pháp mà người nghiên cứu đề xuất.</a:t>
                      </a:r>
                    </a:p>
                    <a:p>
                      <a:pPr algn="l"/>
                      <a:r>
                        <a:rPr lang="vi-VN" dirty="0" smtClean="0">
                          <a:latin typeface="+mj-lt"/>
                        </a:rPr>
                        <a:t> HS viết kiểu bài này để trình bày kết quả nghiên cứu về một vấn đề xã hội sau khi hoàn thành một đề tài nghiên cứu.</a:t>
                      </a:r>
                      <a:endParaRPr lang="vi-VN" dirty="0">
                        <a:latin typeface="+mj-lt"/>
                      </a:endParaRPr>
                    </a:p>
                  </a:txBody>
                  <a:tcPr/>
                </a:tc>
                <a:tc>
                  <a:txBody>
                    <a:bodyPr/>
                    <a:lstStyle/>
                    <a:p>
                      <a:pPr algn="l"/>
                      <a:r>
                        <a:rPr lang="vi-VN" dirty="0" smtClean="0">
                          <a:latin typeface="+mj-lt"/>
                        </a:rPr>
                        <a:t>Báo cáo kết quả của bài tập dự án về một vấn đề xã hội là kiểu bài viết trình bày kết quả nghiên cứu, khảo sát vấn đề xã hội đó của bài tập dự án. </a:t>
                      </a:r>
                    </a:p>
                    <a:p>
                      <a:pPr algn="l"/>
                      <a:r>
                        <a:rPr lang="vi-VN" dirty="0" smtClean="0">
                          <a:latin typeface="+mj-lt"/>
                        </a:rPr>
                        <a:t> HS viết kiểu bài này trong bối cảnh GV sử dụng hình thức dạy học dự án để dạy học một bài học/ chủ đề nhất định và bài báo cáo kết quả của bài tập dự án về một vấn đề xã hội là một sản phẩm của dự án này.</a:t>
                      </a:r>
                      <a:endParaRPr lang="vi-VN" dirty="0">
                        <a:latin typeface="+mj-lt"/>
                      </a:endParaRPr>
                    </a:p>
                  </a:txBody>
                  <a:tcPr/>
                </a:tc>
                <a:extLst>
                  <a:ext uri="{0D108BD9-81ED-4DB2-BD59-A6C34878D82A}">
                    <a16:rowId xmlns:a16="http://schemas.microsoft.com/office/drawing/2014/main" val="3682904318"/>
                  </a:ext>
                </a:extLst>
              </a:tr>
              <a:tr h="658951">
                <a:tc>
                  <a:txBody>
                    <a:bodyPr/>
                    <a:lstStyle/>
                    <a:p>
                      <a:pPr algn="ctr"/>
                      <a:r>
                        <a:rPr lang="vi-VN" dirty="0" smtClean="0">
                          <a:solidFill>
                            <a:schemeClr val="accent2"/>
                          </a:solidFill>
                          <a:latin typeface="+mj-lt"/>
                        </a:rPr>
                        <a:t>Yêu cầu về bố cục</a:t>
                      </a:r>
                      <a:endParaRPr lang="vi-VN" dirty="0">
                        <a:solidFill>
                          <a:schemeClr val="accent2"/>
                        </a:solidFill>
                        <a:latin typeface="+mj-lt"/>
                      </a:endParaRPr>
                    </a:p>
                  </a:txBody>
                  <a:tcPr/>
                </a:tc>
                <a:tc>
                  <a:txBody>
                    <a:bodyPr/>
                    <a:lstStyle/>
                    <a:p>
                      <a:pPr algn="l"/>
                      <a:r>
                        <a:rPr lang="vi-VN" dirty="0" smtClean="0">
                          <a:latin typeface="+mj-lt"/>
                        </a:rPr>
                        <a:t>Bố cục văn bản báo cáo thường gồm các mục:</a:t>
                      </a:r>
                    </a:p>
                    <a:p>
                      <a:pPr algn="l"/>
                      <a:r>
                        <a:rPr lang="vi-VN" dirty="0" smtClean="0">
                          <a:latin typeface="+mj-lt"/>
                        </a:rPr>
                        <a:t>1. Tên đề tài/ nhan đề báo cáo</a:t>
                      </a:r>
                    </a:p>
                    <a:p>
                      <a:pPr algn="l"/>
                      <a:r>
                        <a:rPr lang="vi-VN" dirty="0" smtClean="0">
                          <a:latin typeface="+mj-lt"/>
                        </a:rPr>
                        <a:t>2. Tóm tắt</a:t>
                      </a:r>
                    </a:p>
                    <a:p>
                      <a:pPr algn="l"/>
                      <a:r>
                        <a:rPr lang="vi-VN" dirty="0" smtClean="0">
                          <a:latin typeface="+mj-lt"/>
                        </a:rPr>
                        <a:t>3. Từ khoá</a:t>
                      </a:r>
                    </a:p>
                    <a:p>
                      <a:pPr algn="l"/>
                      <a:r>
                        <a:rPr lang="vi-VN" dirty="0" smtClean="0">
                          <a:latin typeface="+mj-lt"/>
                        </a:rPr>
                        <a:t>4. Mở đầu</a:t>
                      </a:r>
                    </a:p>
                    <a:p>
                      <a:pPr algn="l"/>
                      <a:r>
                        <a:rPr lang="vi-VN" dirty="0" smtClean="0">
                          <a:latin typeface="+mj-lt"/>
                        </a:rPr>
                        <a:t>5. Nội dung chính</a:t>
                      </a:r>
                    </a:p>
                    <a:p>
                      <a:pPr algn="l"/>
                      <a:r>
                        <a:rPr lang="vi-VN" dirty="0" smtClean="0">
                          <a:latin typeface="+mj-lt"/>
                        </a:rPr>
                        <a:t>6. Kết luận</a:t>
                      </a:r>
                    </a:p>
                    <a:p>
                      <a:pPr algn="l"/>
                      <a:r>
                        <a:rPr lang="vi-VN" dirty="0" smtClean="0">
                          <a:latin typeface="+mj-lt"/>
                        </a:rPr>
                        <a:t>7. Tài liệu tham khảo</a:t>
                      </a:r>
                    </a:p>
                    <a:p>
                      <a:pPr algn="l"/>
                      <a:r>
                        <a:rPr lang="vi-VN" dirty="0" smtClean="0">
                          <a:latin typeface="+mj-lt"/>
                        </a:rPr>
                        <a:t>8. Phụ lục (nếu có)</a:t>
                      </a:r>
                    </a:p>
                    <a:p>
                      <a:pPr algn="l"/>
                      <a:endParaRPr lang="vi-VN" dirty="0">
                        <a:latin typeface="+mj-lt"/>
                      </a:endParaRPr>
                    </a:p>
                  </a:txBody>
                  <a:tcPr/>
                </a:tc>
                <a:tc>
                  <a:txBody>
                    <a:bodyPr/>
                    <a:lstStyle/>
                    <a:p>
                      <a:pPr algn="l"/>
                      <a:r>
                        <a:rPr lang="vi-VN" dirty="0" smtClean="0">
                          <a:latin typeface="+mj-lt"/>
                        </a:rPr>
                        <a:t>Bố cục văn bản báo cáo thường gồm các mục:</a:t>
                      </a:r>
                    </a:p>
                    <a:p>
                      <a:pPr algn="l"/>
                      <a:r>
                        <a:rPr lang="vi-VN" dirty="0" smtClean="0">
                          <a:latin typeface="+mj-lt"/>
                        </a:rPr>
                        <a:t>1. Mở đầu</a:t>
                      </a:r>
                    </a:p>
                    <a:p>
                      <a:pPr algn="l"/>
                      <a:r>
                        <a:rPr lang="vi-VN" dirty="0" smtClean="0">
                          <a:latin typeface="+mj-lt"/>
                        </a:rPr>
                        <a:t>2. Nội dung nghiên cứu</a:t>
                      </a:r>
                    </a:p>
                    <a:p>
                      <a:pPr algn="l"/>
                      <a:r>
                        <a:rPr lang="vi-VN" dirty="0" smtClean="0">
                          <a:latin typeface="+mj-lt"/>
                        </a:rPr>
                        <a:t>3. Kết luận</a:t>
                      </a:r>
                    </a:p>
                    <a:p>
                      <a:pPr algn="l"/>
                      <a:r>
                        <a:rPr lang="vi-VN" dirty="0" smtClean="0">
                          <a:latin typeface="+mj-lt"/>
                        </a:rPr>
                        <a:t>4. Tài liệu tham khảo</a:t>
                      </a:r>
                    </a:p>
                    <a:p>
                      <a:pPr algn="l"/>
                      <a:r>
                        <a:rPr lang="vi-VN" dirty="0" smtClean="0">
                          <a:latin typeface="+mj-lt"/>
                        </a:rPr>
                        <a:t>5. Phụ lục (nếu có)</a:t>
                      </a:r>
                    </a:p>
                    <a:p>
                      <a:pPr algn="l"/>
                      <a:endParaRPr lang="vi-VN" dirty="0">
                        <a:latin typeface="+mj-lt"/>
                      </a:endParaRPr>
                    </a:p>
                  </a:txBody>
                  <a:tcPr/>
                </a:tc>
                <a:extLst>
                  <a:ext uri="{0D108BD9-81ED-4DB2-BD59-A6C34878D82A}">
                    <a16:rowId xmlns:a16="http://schemas.microsoft.com/office/drawing/2014/main" val="2779088737"/>
                  </a:ext>
                </a:extLst>
              </a:tr>
            </a:tbl>
          </a:graphicData>
        </a:graphic>
      </p:graphicFrame>
    </p:spTree>
    <p:extLst>
      <p:ext uri="{BB962C8B-B14F-4D97-AF65-F5344CB8AC3E}">
        <p14:creationId xmlns:p14="http://schemas.microsoft.com/office/powerpoint/2010/main" val="394303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12190412"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957513" y="301625"/>
            <a:ext cx="2509837" cy="1493838"/>
          </a:xfrm>
          <a:prstGeom prst="ellipse">
            <a:avLst/>
          </a:prstGeom>
          <a:solidFill>
            <a:sysClr val="window" lastClr="FFFFFF"/>
          </a:solidFill>
          <a:ln w="12700" cap="flat" cmpd="sng" algn="ctr">
            <a:solidFill>
              <a:srgbClr val="4472C4">
                <a:shade val="50000"/>
              </a:srgbClr>
            </a:solidFill>
            <a:prstDash val="solid"/>
            <a:miter lim="800000"/>
          </a:ln>
          <a:effectLst/>
        </p:spPr>
        <p:txBody>
          <a:bodyPr anchor="ctr"/>
          <a:lstStyle/>
          <a:p>
            <a:pPr algn="ctr" fontAlgn="auto">
              <a:spcBef>
                <a:spcPts val="0"/>
              </a:spcBef>
              <a:spcAft>
                <a:spcPts val="0"/>
              </a:spcAft>
              <a:defRPr/>
            </a:pPr>
            <a:r>
              <a:rPr lang="en-US" sz="2800" b="1" kern="0" dirty="0">
                <a:solidFill>
                  <a:srgbClr val="FF0000"/>
                </a:solidFill>
                <a:latin typeface="Times New Roman" pitchFamily="18" charset="0"/>
                <a:cs typeface="Times New Roman" pitchFamily="18" charset="0"/>
              </a:rPr>
              <a:t>THẢO LUẬN</a:t>
            </a:r>
          </a:p>
        </p:txBody>
      </p:sp>
      <p:sp>
        <p:nvSpPr>
          <p:cNvPr id="7" name="Rectangle 6"/>
          <p:cNvSpPr/>
          <p:nvPr/>
        </p:nvSpPr>
        <p:spPr>
          <a:xfrm>
            <a:off x="2114549" y="2641261"/>
            <a:ext cx="8389327" cy="1569660"/>
          </a:xfrm>
          <a:prstGeom prst="rect">
            <a:avLst/>
          </a:prstGeom>
        </p:spPr>
        <p:txBody>
          <a:bodyPr wrap="square">
            <a:spAutoFit/>
          </a:bodyPr>
          <a:lstStyle/>
          <a:p>
            <a:pPr algn="just">
              <a:spcBef>
                <a:spcPts val="875"/>
              </a:spcBef>
              <a:buSzPts val="1300"/>
            </a:pPr>
            <a:r>
              <a:rPr lang="vi-VN" sz="3200" dirty="0" smtClean="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HS đọc nội dung phần Thực hành viết theo quy trình (SGK/ tr. 53 – 54), sau đó, thảo luận nhóm (4 – 6 HS) và điền thông tin vào PHT số 2</a:t>
            </a:r>
            <a:endParaRPr lang="en-US"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07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10566"/>
          </a:xfrm>
        </p:spPr>
        <p:txBody>
          <a:bodyPr>
            <a:normAutofit fontScale="90000"/>
          </a:bodyPr>
          <a:lstStyle/>
          <a:p>
            <a:pPr algn="ctr"/>
            <a:r>
              <a:rPr lang="vi-VN" sz="3200" dirty="0" smtClean="0">
                <a:solidFill>
                  <a:srgbClr val="FF0000"/>
                </a:solidFill>
              </a:rPr>
              <a:t>PHIẾU HỌC TẬP SỐ 2</a:t>
            </a:r>
            <a:br>
              <a:rPr lang="vi-VN" sz="3200" dirty="0" smtClean="0">
                <a:solidFill>
                  <a:srgbClr val="FF0000"/>
                </a:solidFill>
              </a:rPr>
            </a:br>
            <a:r>
              <a:rPr lang="vi-VN" sz="3200" dirty="0" smtClean="0">
                <a:solidFill>
                  <a:srgbClr val="FF0000"/>
                </a:solidFill>
              </a:rPr>
              <a:t>QUY TRÌNH VIẾT BÀI BÁO CÁO KẾT QUẢ CỦA BÀI TẬP DỰ ÁN VỀ MỘT VẤN ĐỀ XÃ HỘI</a:t>
            </a:r>
            <a:br>
              <a:rPr lang="vi-VN" sz="3200" dirty="0" smtClean="0">
                <a:solidFill>
                  <a:srgbClr val="FF0000"/>
                </a:solidFill>
              </a:rPr>
            </a:br>
            <a:endParaRPr lang="vi-VN" sz="32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5835063"/>
              </p:ext>
            </p:extLst>
          </p:nvPr>
        </p:nvGraphicFramePr>
        <p:xfrm>
          <a:off x="773723" y="1875691"/>
          <a:ext cx="10580077" cy="4365074"/>
        </p:xfrm>
        <a:graphic>
          <a:graphicData uri="http://schemas.openxmlformats.org/drawingml/2006/table">
            <a:tbl>
              <a:tblPr firstRow="1" bandRow="1">
                <a:tableStyleId>{5C22544A-7EE6-4342-B048-85BDC9FD1C3A}</a:tableStyleId>
              </a:tblPr>
              <a:tblGrid>
                <a:gridCol w="5502347">
                  <a:extLst>
                    <a:ext uri="{9D8B030D-6E8A-4147-A177-3AD203B41FA5}">
                      <a16:colId xmlns:a16="http://schemas.microsoft.com/office/drawing/2014/main" val="4155297976"/>
                    </a:ext>
                  </a:extLst>
                </a:gridCol>
                <a:gridCol w="3349768">
                  <a:extLst>
                    <a:ext uri="{9D8B030D-6E8A-4147-A177-3AD203B41FA5}">
                      <a16:colId xmlns:a16="http://schemas.microsoft.com/office/drawing/2014/main" val="993972102"/>
                    </a:ext>
                  </a:extLst>
                </a:gridCol>
                <a:gridCol w="1727962">
                  <a:extLst>
                    <a:ext uri="{9D8B030D-6E8A-4147-A177-3AD203B41FA5}">
                      <a16:colId xmlns:a16="http://schemas.microsoft.com/office/drawing/2014/main" val="869701103"/>
                    </a:ext>
                  </a:extLst>
                </a:gridCol>
              </a:tblGrid>
              <a:tr h="716185">
                <a:tc>
                  <a:txBody>
                    <a:bodyPr/>
                    <a:lstStyle/>
                    <a:p>
                      <a:r>
                        <a:rPr lang="vi-VN" sz="2400" dirty="0" smtClean="0">
                          <a:latin typeface="+mj-lt"/>
                        </a:rPr>
                        <a:t>Quy trình viết</a:t>
                      </a:r>
                      <a:endParaRPr lang="vi-VN" sz="2400" dirty="0">
                        <a:latin typeface="+mj-lt"/>
                      </a:endParaRPr>
                    </a:p>
                  </a:txBody>
                  <a:tcPr/>
                </a:tc>
                <a:tc>
                  <a:txBody>
                    <a:bodyPr/>
                    <a:lstStyle/>
                    <a:p>
                      <a:r>
                        <a:rPr lang="vi-VN" sz="2400" dirty="0" smtClean="0">
                          <a:latin typeface="+mj-lt"/>
                        </a:rPr>
                        <a:t>Thao tác cần làm</a:t>
                      </a:r>
                      <a:endParaRPr lang="vi-VN" sz="2400" dirty="0">
                        <a:latin typeface="+mj-lt"/>
                      </a:endParaRPr>
                    </a:p>
                  </a:txBody>
                  <a:tcPr/>
                </a:tc>
                <a:tc>
                  <a:txBody>
                    <a:bodyPr/>
                    <a:lstStyle/>
                    <a:p>
                      <a:r>
                        <a:rPr lang="vi-VN" sz="2400" dirty="0" smtClean="0">
                          <a:latin typeface="+mj-lt"/>
                        </a:rPr>
                        <a:t>Lưu ý</a:t>
                      </a:r>
                      <a:endParaRPr lang="vi-VN" sz="2400" dirty="0">
                        <a:latin typeface="+mj-lt"/>
                      </a:endParaRPr>
                    </a:p>
                  </a:txBody>
                  <a:tcPr/>
                </a:tc>
                <a:extLst>
                  <a:ext uri="{0D108BD9-81ED-4DB2-BD59-A6C34878D82A}">
                    <a16:rowId xmlns:a16="http://schemas.microsoft.com/office/drawing/2014/main" val="2298796770"/>
                  </a:ext>
                </a:extLst>
              </a:tr>
              <a:tr h="677374">
                <a:tc>
                  <a:txBody>
                    <a:bodyPr/>
                    <a:lstStyle/>
                    <a:p>
                      <a:r>
                        <a:rPr lang="vi-VN" sz="2400" dirty="0" smtClean="0">
                          <a:latin typeface="+mj-lt"/>
                        </a:rPr>
                        <a:t>Bước 1: Chuẩn bị viết</a:t>
                      </a:r>
                    </a:p>
                  </a:txBody>
                  <a:tcPr/>
                </a:tc>
                <a:tc>
                  <a:txBody>
                    <a:bodyPr/>
                    <a:lstStyle/>
                    <a:p>
                      <a:endParaRPr lang="vi-VN" sz="2400">
                        <a:latin typeface="+mj-lt"/>
                      </a:endParaRPr>
                    </a:p>
                  </a:txBody>
                  <a:tcPr/>
                </a:tc>
                <a:tc>
                  <a:txBody>
                    <a:bodyPr/>
                    <a:lstStyle/>
                    <a:p>
                      <a:endParaRPr lang="vi-VN" sz="2400">
                        <a:latin typeface="+mj-lt"/>
                      </a:endParaRPr>
                    </a:p>
                  </a:txBody>
                  <a:tcPr/>
                </a:tc>
                <a:extLst>
                  <a:ext uri="{0D108BD9-81ED-4DB2-BD59-A6C34878D82A}">
                    <a16:rowId xmlns:a16="http://schemas.microsoft.com/office/drawing/2014/main" val="2635074899"/>
                  </a:ext>
                </a:extLst>
              </a:tr>
              <a:tr h="716185">
                <a:tc>
                  <a:txBody>
                    <a:bodyPr/>
                    <a:lstStyle/>
                    <a:p>
                      <a:r>
                        <a:rPr lang="vi-VN" sz="2400" dirty="0" smtClean="0">
                          <a:latin typeface="+mj-lt"/>
                        </a:rPr>
                        <a:t>Bước 2: Phác thảo đề cương báo cáo</a:t>
                      </a:r>
                      <a:endParaRPr lang="vi-VN" sz="2400" dirty="0">
                        <a:latin typeface="+mj-lt"/>
                      </a:endParaRPr>
                    </a:p>
                  </a:txBody>
                  <a:tcPr/>
                </a:tc>
                <a:tc>
                  <a:txBody>
                    <a:bodyPr/>
                    <a:lstStyle/>
                    <a:p>
                      <a:endParaRPr lang="vi-VN" sz="2400" dirty="0">
                        <a:latin typeface="+mj-lt"/>
                      </a:endParaRPr>
                    </a:p>
                  </a:txBody>
                  <a:tcPr/>
                </a:tc>
                <a:tc>
                  <a:txBody>
                    <a:bodyPr/>
                    <a:lstStyle/>
                    <a:p>
                      <a:endParaRPr lang="vi-VN" sz="2400">
                        <a:latin typeface="+mj-lt"/>
                      </a:endParaRPr>
                    </a:p>
                  </a:txBody>
                  <a:tcPr/>
                </a:tc>
                <a:extLst>
                  <a:ext uri="{0D108BD9-81ED-4DB2-BD59-A6C34878D82A}">
                    <a16:rowId xmlns:a16="http://schemas.microsoft.com/office/drawing/2014/main" val="2522416105"/>
                  </a:ext>
                </a:extLst>
              </a:tr>
              <a:tr h="716185">
                <a:tc>
                  <a:txBody>
                    <a:bodyPr/>
                    <a:lstStyle/>
                    <a:p>
                      <a:r>
                        <a:rPr lang="vi-VN" sz="2400" dirty="0" smtClean="0">
                          <a:latin typeface="+mj-lt"/>
                        </a:rPr>
                        <a:t>Bước 3: Thực hiện dự án</a:t>
                      </a:r>
                      <a:endParaRPr lang="vi-VN" sz="2400" dirty="0">
                        <a:latin typeface="+mj-lt"/>
                      </a:endParaRPr>
                    </a:p>
                  </a:txBody>
                  <a:tcPr/>
                </a:tc>
                <a:tc>
                  <a:txBody>
                    <a:bodyPr/>
                    <a:lstStyle/>
                    <a:p>
                      <a:endParaRPr lang="vi-VN" sz="2400">
                        <a:latin typeface="+mj-lt"/>
                      </a:endParaRPr>
                    </a:p>
                  </a:txBody>
                  <a:tcPr/>
                </a:tc>
                <a:tc>
                  <a:txBody>
                    <a:bodyPr/>
                    <a:lstStyle/>
                    <a:p>
                      <a:endParaRPr lang="vi-VN" sz="2400">
                        <a:latin typeface="+mj-lt"/>
                      </a:endParaRPr>
                    </a:p>
                  </a:txBody>
                  <a:tcPr/>
                </a:tc>
                <a:extLst>
                  <a:ext uri="{0D108BD9-81ED-4DB2-BD59-A6C34878D82A}">
                    <a16:rowId xmlns:a16="http://schemas.microsoft.com/office/drawing/2014/main" val="801098066"/>
                  </a:ext>
                </a:extLst>
              </a:tr>
              <a:tr h="716185">
                <a:tc>
                  <a:txBody>
                    <a:bodyPr/>
                    <a:lstStyle/>
                    <a:p>
                      <a:r>
                        <a:rPr lang="vi-VN" sz="2400" dirty="0" smtClean="0">
                          <a:latin typeface="+mj-lt"/>
                        </a:rPr>
                        <a:t>Bước 4: Viết bài báo cáo kết quả thực hiện dự án</a:t>
                      </a:r>
                      <a:endParaRPr lang="vi-VN" sz="2400" dirty="0">
                        <a:latin typeface="+mj-lt"/>
                      </a:endParaRPr>
                    </a:p>
                  </a:txBody>
                  <a:tcPr/>
                </a:tc>
                <a:tc>
                  <a:txBody>
                    <a:bodyPr/>
                    <a:lstStyle/>
                    <a:p>
                      <a:endParaRPr lang="vi-VN" sz="2400">
                        <a:latin typeface="+mj-lt"/>
                      </a:endParaRPr>
                    </a:p>
                  </a:txBody>
                  <a:tcPr/>
                </a:tc>
                <a:tc>
                  <a:txBody>
                    <a:bodyPr/>
                    <a:lstStyle/>
                    <a:p>
                      <a:endParaRPr lang="vi-VN" sz="2400">
                        <a:latin typeface="+mj-lt"/>
                      </a:endParaRPr>
                    </a:p>
                  </a:txBody>
                  <a:tcPr/>
                </a:tc>
                <a:extLst>
                  <a:ext uri="{0D108BD9-81ED-4DB2-BD59-A6C34878D82A}">
                    <a16:rowId xmlns:a16="http://schemas.microsoft.com/office/drawing/2014/main" val="2339290722"/>
                  </a:ext>
                </a:extLst>
              </a:tr>
              <a:tr h="716185">
                <a:tc>
                  <a:txBody>
                    <a:bodyPr/>
                    <a:lstStyle/>
                    <a:p>
                      <a:r>
                        <a:rPr lang="vi-VN" sz="2400" dirty="0" smtClean="0">
                          <a:latin typeface="+mj-lt"/>
                        </a:rPr>
                        <a:t>Bước 5: Xem lại và chỉnh sửa</a:t>
                      </a:r>
                      <a:endParaRPr lang="vi-VN" sz="2400" dirty="0">
                        <a:latin typeface="+mj-lt"/>
                      </a:endParaRPr>
                    </a:p>
                  </a:txBody>
                  <a:tcPr/>
                </a:tc>
                <a:tc>
                  <a:txBody>
                    <a:bodyPr/>
                    <a:lstStyle/>
                    <a:p>
                      <a:endParaRPr lang="vi-VN" sz="2400">
                        <a:latin typeface="+mj-lt"/>
                      </a:endParaRPr>
                    </a:p>
                  </a:txBody>
                  <a:tcPr/>
                </a:tc>
                <a:tc>
                  <a:txBody>
                    <a:bodyPr/>
                    <a:lstStyle/>
                    <a:p>
                      <a:endParaRPr lang="vi-VN" sz="2400" dirty="0">
                        <a:latin typeface="+mj-lt"/>
                      </a:endParaRPr>
                    </a:p>
                  </a:txBody>
                  <a:tcPr/>
                </a:tc>
                <a:extLst>
                  <a:ext uri="{0D108BD9-81ED-4DB2-BD59-A6C34878D82A}">
                    <a16:rowId xmlns:a16="http://schemas.microsoft.com/office/drawing/2014/main" val="3592952618"/>
                  </a:ext>
                </a:extLst>
              </a:tr>
            </a:tbl>
          </a:graphicData>
        </a:graphic>
      </p:graphicFrame>
    </p:spTree>
    <p:extLst>
      <p:ext uri="{BB962C8B-B14F-4D97-AF65-F5344CB8AC3E}">
        <p14:creationId xmlns:p14="http://schemas.microsoft.com/office/powerpoint/2010/main" val="379134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846" y="375137"/>
            <a:ext cx="10415954" cy="656493"/>
          </a:xfrm>
        </p:spPr>
        <p:txBody>
          <a:bodyPr>
            <a:normAutofit fontScale="90000"/>
          </a:bodyPr>
          <a:lstStyle/>
          <a:p>
            <a:pPr algn="ctr"/>
            <a:r>
              <a:rPr lang="vi-VN" sz="1600" dirty="0" smtClean="0">
                <a:solidFill>
                  <a:srgbClr val="FF0000"/>
                </a:solidFill>
              </a:rPr>
              <a:t>PHIẾU HỌC TẬP SỐ 2</a:t>
            </a:r>
            <a:br>
              <a:rPr lang="vi-VN" sz="1600" dirty="0" smtClean="0">
                <a:solidFill>
                  <a:srgbClr val="FF0000"/>
                </a:solidFill>
              </a:rPr>
            </a:br>
            <a:r>
              <a:rPr lang="vi-VN" sz="1600" dirty="0" smtClean="0">
                <a:solidFill>
                  <a:srgbClr val="FF0000"/>
                </a:solidFill>
              </a:rPr>
              <a:t>QUY TRÌNH VIẾT BÀI BÁO CÁO KẾT QUẢ CỦA BÀI TẬP DỰ ÁN VỀ MỘT VẤN ĐỀ XÃ HỘI</a:t>
            </a:r>
            <a:br>
              <a:rPr lang="vi-VN" sz="1600" dirty="0" smtClean="0">
                <a:solidFill>
                  <a:srgbClr val="FF0000"/>
                </a:solidFill>
              </a:rPr>
            </a:br>
            <a:endParaRPr lang="vi-VN" sz="16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5293083"/>
              </p:ext>
            </p:extLst>
          </p:nvPr>
        </p:nvGraphicFramePr>
        <p:xfrm>
          <a:off x="468922" y="1031630"/>
          <a:ext cx="11277601" cy="5533293"/>
        </p:xfrm>
        <a:graphic>
          <a:graphicData uri="http://schemas.openxmlformats.org/drawingml/2006/table">
            <a:tbl>
              <a:tblPr firstRow="1" bandRow="1">
                <a:tableStyleId>{5C22544A-7EE6-4342-B048-85BDC9FD1C3A}</a:tableStyleId>
              </a:tblPr>
              <a:tblGrid>
                <a:gridCol w="2830813">
                  <a:extLst>
                    <a:ext uri="{9D8B030D-6E8A-4147-A177-3AD203B41FA5}">
                      <a16:colId xmlns:a16="http://schemas.microsoft.com/office/drawing/2014/main" val="4155297976"/>
                    </a:ext>
                  </a:extLst>
                </a:gridCol>
                <a:gridCol w="6095385">
                  <a:extLst>
                    <a:ext uri="{9D8B030D-6E8A-4147-A177-3AD203B41FA5}">
                      <a16:colId xmlns:a16="http://schemas.microsoft.com/office/drawing/2014/main" val="993972102"/>
                    </a:ext>
                  </a:extLst>
                </a:gridCol>
                <a:gridCol w="2351403">
                  <a:extLst>
                    <a:ext uri="{9D8B030D-6E8A-4147-A177-3AD203B41FA5}">
                      <a16:colId xmlns:a16="http://schemas.microsoft.com/office/drawing/2014/main" val="869701103"/>
                    </a:ext>
                  </a:extLst>
                </a:gridCol>
              </a:tblGrid>
              <a:tr h="449228">
                <a:tc>
                  <a:txBody>
                    <a:bodyPr/>
                    <a:lstStyle/>
                    <a:p>
                      <a:pPr algn="ctr"/>
                      <a:r>
                        <a:rPr lang="vi-VN" sz="2000" dirty="0" smtClean="0">
                          <a:latin typeface="+mj-lt"/>
                        </a:rPr>
                        <a:t>Quy trình viết</a:t>
                      </a:r>
                      <a:endParaRPr lang="vi-VN" sz="2000" dirty="0">
                        <a:latin typeface="+mj-lt"/>
                      </a:endParaRPr>
                    </a:p>
                  </a:txBody>
                  <a:tcPr/>
                </a:tc>
                <a:tc>
                  <a:txBody>
                    <a:bodyPr/>
                    <a:lstStyle/>
                    <a:p>
                      <a:pPr algn="ctr"/>
                      <a:r>
                        <a:rPr lang="vi-VN" sz="2000" dirty="0" smtClean="0">
                          <a:latin typeface="+mj-lt"/>
                        </a:rPr>
                        <a:t>Thao tác cần làm</a:t>
                      </a:r>
                      <a:endParaRPr lang="vi-VN" sz="2000" dirty="0">
                        <a:latin typeface="+mj-lt"/>
                      </a:endParaRPr>
                    </a:p>
                  </a:txBody>
                  <a:tcPr/>
                </a:tc>
                <a:tc>
                  <a:txBody>
                    <a:bodyPr/>
                    <a:lstStyle/>
                    <a:p>
                      <a:pPr algn="ctr"/>
                      <a:r>
                        <a:rPr lang="vi-VN" sz="2000" dirty="0" smtClean="0">
                          <a:latin typeface="+mj-lt"/>
                        </a:rPr>
                        <a:t>Lưu ý</a:t>
                      </a:r>
                      <a:endParaRPr lang="vi-VN" sz="2000" dirty="0">
                        <a:latin typeface="+mj-lt"/>
                      </a:endParaRPr>
                    </a:p>
                  </a:txBody>
                  <a:tcPr/>
                </a:tc>
                <a:extLst>
                  <a:ext uri="{0D108BD9-81ED-4DB2-BD59-A6C34878D82A}">
                    <a16:rowId xmlns:a16="http://schemas.microsoft.com/office/drawing/2014/main" val="2298796770"/>
                  </a:ext>
                </a:extLst>
              </a:tr>
              <a:tr h="3349027">
                <a:tc>
                  <a:txBody>
                    <a:bodyPr/>
                    <a:lstStyle/>
                    <a:p>
                      <a:r>
                        <a:rPr lang="vi-VN" sz="2400" dirty="0" smtClean="0">
                          <a:solidFill>
                            <a:srgbClr val="FFC000"/>
                          </a:solidFill>
                          <a:latin typeface="+mj-lt"/>
                        </a:rPr>
                        <a:t>Bước 1: Chuẩn bị viết</a:t>
                      </a:r>
                    </a:p>
                  </a:txBody>
                  <a:tcPr/>
                </a:tc>
                <a:tc>
                  <a:txBody>
                    <a:bodyPr/>
                    <a:lstStyle/>
                    <a:p>
                      <a:r>
                        <a:rPr lang="vi-VN" sz="1800" dirty="0" smtClean="0">
                          <a:latin typeface="+mj-lt"/>
                        </a:rPr>
                        <a:t>– Lựa chọn một vấn đề liên quan đến đời sống thành thị ngày nay mà nhóm quan tâm. </a:t>
                      </a:r>
                    </a:p>
                    <a:p>
                      <a:r>
                        <a:rPr lang="vi-VN" sz="1800" dirty="0" smtClean="0">
                          <a:latin typeface="+mj-lt"/>
                        </a:rPr>
                        <a:t>– Xác định mục đích viết; người đọc; mục tiêu nghiêu cứu; câu hỏi nghiên cứu; cơ sở lí thuyết để thực hiện nghiên cứu; cách thức điều tra, thu thập dữ liệu; công cụ thu thập, phân tích và đánh giá dữ liệu; phương pháp nghiên cứu; thời gian nghiên cứu dự kiến;….</a:t>
                      </a:r>
                    </a:p>
                    <a:p>
                      <a:r>
                        <a:rPr lang="vi-VN" sz="1800" dirty="0" smtClean="0">
                          <a:latin typeface="+mj-lt"/>
                        </a:rPr>
                        <a:t>– Sau khi chọn được đề tài, tiến hành thu thập và xử lí các tư liệu nghiên cứu có liên quan đến đề tài.</a:t>
                      </a:r>
                    </a:p>
                    <a:p>
                      <a:endParaRPr lang="vi-VN" sz="1800" dirty="0">
                        <a:latin typeface="+mj-lt"/>
                      </a:endParaRPr>
                    </a:p>
                  </a:txBody>
                  <a:tcPr/>
                </a:tc>
                <a:tc>
                  <a:txBody>
                    <a:bodyPr/>
                    <a:lstStyle/>
                    <a:p>
                      <a:r>
                        <a:rPr lang="vi-VN" sz="1800" dirty="0" smtClean="0">
                          <a:latin typeface="+mj-lt"/>
                        </a:rPr>
                        <a:t>Đề tài cần có tính cụ thể, khả thi, phù hợp với trình độ nghiên cứu của nhóm và dễ dàng trong việc thu thập tư liệu</a:t>
                      </a:r>
                      <a:endParaRPr lang="vi-VN" sz="1800" dirty="0">
                        <a:latin typeface="+mj-lt"/>
                      </a:endParaRPr>
                    </a:p>
                  </a:txBody>
                  <a:tcPr/>
                </a:tc>
                <a:extLst>
                  <a:ext uri="{0D108BD9-81ED-4DB2-BD59-A6C34878D82A}">
                    <a16:rowId xmlns:a16="http://schemas.microsoft.com/office/drawing/2014/main" val="2635074899"/>
                  </a:ext>
                </a:extLst>
              </a:tr>
              <a:tr h="1735038">
                <a:tc>
                  <a:txBody>
                    <a:bodyPr/>
                    <a:lstStyle/>
                    <a:p>
                      <a:r>
                        <a:rPr lang="vi-VN" sz="2400" dirty="0" smtClean="0">
                          <a:solidFill>
                            <a:srgbClr val="FFC000"/>
                          </a:solidFill>
                          <a:latin typeface="+mj-lt"/>
                        </a:rPr>
                        <a:t>Bước 2: Phác thảo đề cương báo cáo</a:t>
                      </a:r>
                      <a:endParaRPr lang="vi-VN" sz="2400" dirty="0">
                        <a:solidFill>
                          <a:srgbClr val="FFC000"/>
                        </a:solidFill>
                        <a:latin typeface="+mj-lt"/>
                      </a:endParaRPr>
                    </a:p>
                  </a:txBody>
                  <a:tcPr/>
                </a:tc>
                <a:tc>
                  <a:txBody>
                    <a:bodyPr/>
                    <a:lstStyle/>
                    <a:p>
                      <a:r>
                        <a:rPr lang="vi-VN" sz="1800" dirty="0" smtClean="0">
                          <a:latin typeface="+mj-lt"/>
                        </a:rPr>
                        <a:t>Sau khi lập danh mục các tài liệu có liên quan, cần đọc kĩ tài liệu, trên cơ sở đó, phác thảo đề cương báo kết quả của bài tập dự án.</a:t>
                      </a:r>
                      <a:endParaRPr lang="vi-VN" sz="1800" dirty="0">
                        <a:latin typeface="+mj-lt"/>
                      </a:endParaRPr>
                    </a:p>
                  </a:txBody>
                  <a:tcPr/>
                </a:tc>
                <a:tc>
                  <a:txBody>
                    <a:bodyPr/>
                    <a:lstStyle/>
                    <a:p>
                      <a:r>
                        <a:rPr lang="vi-VN" sz="1800" dirty="0" smtClean="0">
                          <a:latin typeface="+mj-lt"/>
                        </a:rPr>
                        <a:t>Đề cương báo kết quả của bài tập dự án gồm các mục chính sau: Mở đầu, Nội dung nghiên cứu và Kết luận.</a:t>
                      </a:r>
                      <a:endParaRPr lang="vi-VN" sz="1800" dirty="0">
                        <a:latin typeface="+mj-lt"/>
                      </a:endParaRPr>
                    </a:p>
                  </a:txBody>
                  <a:tcPr/>
                </a:tc>
                <a:extLst>
                  <a:ext uri="{0D108BD9-81ED-4DB2-BD59-A6C34878D82A}">
                    <a16:rowId xmlns:a16="http://schemas.microsoft.com/office/drawing/2014/main" val="2522416105"/>
                  </a:ext>
                </a:extLst>
              </a:tr>
            </a:tbl>
          </a:graphicData>
        </a:graphic>
      </p:graphicFrame>
    </p:spTree>
    <p:extLst>
      <p:ext uri="{BB962C8B-B14F-4D97-AF65-F5344CB8AC3E}">
        <p14:creationId xmlns:p14="http://schemas.microsoft.com/office/powerpoint/2010/main" val="100579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123"/>
            <a:ext cx="10515600" cy="867508"/>
          </a:xfrm>
        </p:spPr>
        <p:txBody>
          <a:bodyPr>
            <a:normAutofit/>
          </a:bodyPr>
          <a:lstStyle/>
          <a:p>
            <a:pPr algn="ctr"/>
            <a:r>
              <a:rPr lang="vi-VN" sz="1600" dirty="0" smtClean="0">
                <a:solidFill>
                  <a:srgbClr val="FF0000"/>
                </a:solidFill>
              </a:rPr>
              <a:t>PHIẾU HỌC TẬP SỐ 2</a:t>
            </a:r>
            <a:br>
              <a:rPr lang="vi-VN" sz="1600" dirty="0" smtClean="0">
                <a:solidFill>
                  <a:srgbClr val="FF0000"/>
                </a:solidFill>
              </a:rPr>
            </a:br>
            <a:r>
              <a:rPr lang="vi-VN" sz="1600" dirty="0" smtClean="0">
                <a:solidFill>
                  <a:srgbClr val="FF0000"/>
                </a:solidFill>
              </a:rPr>
              <a:t>QUY TRÌNH VIẾT BÀI BÁO CÁO KẾT QUẢ CỦA BÀI TẬP DỰ ÁN VỀ MỘT VẤN ĐỀ XÃ HỘI</a:t>
            </a:r>
            <a:br>
              <a:rPr lang="vi-VN" sz="1600" dirty="0" smtClean="0">
                <a:solidFill>
                  <a:srgbClr val="FF0000"/>
                </a:solidFill>
              </a:rPr>
            </a:br>
            <a:endParaRPr lang="vi-VN" sz="16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666758"/>
              </p:ext>
            </p:extLst>
          </p:nvPr>
        </p:nvGraphicFramePr>
        <p:xfrm>
          <a:off x="422031" y="797170"/>
          <a:ext cx="11277600" cy="581464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4155297976"/>
                    </a:ext>
                  </a:extLst>
                </a:gridCol>
                <a:gridCol w="4806461">
                  <a:extLst>
                    <a:ext uri="{9D8B030D-6E8A-4147-A177-3AD203B41FA5}">
                      <a16:colId xmlns:a16="http://schemas.microsoft.com/office/drawing/2014/main" val="993972102"/>
                    </a:ext>
                  </a:extLst>
                </a:gridCol>
                <a:gridCol w="3727939">
                  <a:extLst>
                    <a:ext uri="{9D8B030D-6E8A-4147-A177-3AD203B41FA5}">
                      <a16:colId xmlns:a16="http://schemas.microsoft.com/office/drawing/2014/main" val="869701103"/>
                    </a:ext>
                  </a:extLst>
                </a:gridCol>
              </a:tblGrid>
              <a:tr h="1081788">
                <a:tc>
                  <a:txBody>
                    <a:bodyPr/>
                    <a:lstStyle/>
                    <a:p>
                      <a:pPr algn="ctr"/>
                      <a:r>
                        <a:rPr lang="vi-VN" sz="2800" dirty="0" smtClean="0">
                          <a:latin typeface="+mj-lt"/>
                        </a:rPr>
                        <a:t>Quy trình viết</a:t>
                      </a:r>
                      <a:endParaRPr lang="vi-VN" sz="2800" dirty="0">
                        <a:latin typeface="+mj-lt"/>
                      </a:endParaRPr>
                    </a:p>
                  </a:txBody>
                  <a:tcPr/>
                </a:tc>
                <a:tc>
                  <a:txBody>
                    <a:bodyPr/>
                    <a:lstStyle/>
                    <a:p>
                      <a:pPr algn="ctr"/>
                      <a:r>
                        <a:rPr lang="vi-VN" sz="2800" dirty="0" smtClean="0">
                          <a:latin typeface="+mj-lt"/>
                        </a:rPr>
                        <a:t>Thao tác cần làm</a:t>
                      </a:r>
                      <a:endParaRPr lang="vi-VN" sz="2800" dirty="0">
                        <a:latin typeface="+mj-lt"/>
                      </a:endParaRPr>
                    </a:p>
                  </a:txBody>
                  <a:tcPr/>
                </a:tc>
                <a:tc>
                  <a:txBody>
                    <a:bodyPr/>
                    <a:lstStyle/>
                    <a:p>
                      <a:pPr algn="ctr"/>
                      <a:r>
                        <a:rPr lang="vi-VN" sz="2800" dirty="0" smtClean="0">
                          <a:latin typeface="+mj-lt"/>
                        </a:rPr>
                        <a:t>Lưu ý</a:t>
                      </a:r>
                      <a:endParaRPr lang="vi-VN" sz="2800" dirty="0">
                        <a:latin typeface="+mj-lt"/>
                      </a:endParaRPr>
                    </a:p>
                  </a:txBody>
                  <a:tcPr/>
                </a:tc>
                <a:extLst>
                  <a:ext uri="{0D108BD9-81ED-4DB2-BD59-A6C34878D82A}">
                    <a16:rowId xmlns:a16="http://schemas.microsoft.com/office/drawing/2014/main" val="2298796770"/>
                  </a:ext>
                </a:extLst>
              </a:tr>
              <a:tr h="2366429">
                <a:tc>
                  <a:txBody>
                    <a:bodyPr/>
                    <a:lstStyle/>
                    <a:p>
                      <a:r>
                        <a:rPr lang="vi-VN" sz="2400" dirty="0" smtClean="0">
                          <a:solidFill>
                            <a:srgbClr val="FFC000"/>
                          </a:solidFill>
                          <a:latin typeface="+mj-lt"/>
                        </a:rPr>
                        <a:t>Bước 3: Thực hiện dự án</a:t>
                      </a:r>
                      <a:endParaRPr lang="vi-VN" sz="2400" dirty="0">
                        <a:solidFill>
                          <a:srgbClr val="FFC000"/>
                        </a:solidFill>
                        <a:latin typeface="+mj-lt"/>
                      </a:endParaRPr>
                    </a:p>
                  </a:txBody>
                  <a:tcPr/>
                </a:tc>
                <a:tc>
                  <a:txBody>
                    <a:bodyPr/>
                    <a:lstStyle/>
                    <a:p>
                      <a:r>
                        <a:rPr lang="vi-VN" sz="1800" dirty="0" smtClean="0">
                          <a:latin typeface="+mj-lt"/>
                        </a:rPr>
                        <a:t>– Phác thảo cơ sở lí thuyết để xác lập cơ sở cho việc nghiên cứu đề tài đã chọn.</a:t>
                      </a:r>
                    </a:p>
                    <a:p>
                      <a:r>
                        <a:rPr lang="vi-VN" sz="1800" dirty="0" smtClean="0">
                          <a:latin typeface="+mj-lt"/>
                        </a:rPr>
                        <a:t>– Thu thập dữ liệu bằng các công cụ thu thập đã xác định.</a:t>
                      </a:r>
                    </a:p>
                    <a:p>
                      <a:r>
                        <a:rPr lang="vi-VN" sz="1800" dirty="0" smtClean="0">
                          <a:latin typeface="+mj-lt"/>
                        </a:rPr>
                        <a:t>– Phân tích, xử lí dữ liệu thu thập được bằng các công cụ phù hợp.</a:t>
                      </a:r>
                    </a:p>
                    <a:p>
                      <a:endParaRPr lang="vi-VN" sz="1800" dirty="0">
                        <a:latin typeface="+mj-lt"/>
                      </a:endParaRPr>
                    </a:p>
                  </a:txBody>
                  <a:tcPr/>
                </a:tc>
                <a:tc>
                  <a:txBody>
                    <a:bodyPr/>
                    <a:lstStyle/>
                    <a:p>
                      <a:endParaRPr lang="vi-VN" sz="1800">
                        <a:latin typeface="+mj-lt"/>
                      </a:endParaRPr>
                    </a:p>
                  </a:txBody>
                  <a:tcPr/>
                </a:tc>
                <a:extLst>
                  <a:ext uri="{0D108BD9-81ED-4DB2-BD59-A6C34878D82A}">
                    <a16:rowId xmlns:a16="http://schemas.microsoft.com/office/drawing/2014/main" val="801098066"/>
                  </a:ext>
                </a:extLst>
              </a:tr>
              <a:tr h="2366429">
                <a:tc>
                  <a:txBody>
                    <a:bodyPr/>
                    <a:lstStyle/>
                    <a:p>
                      <a:r>
                        <a:rPr lang="vi-VN" sz="2400" dirty="0" smtClean="0">
                          <a:solidFill>
                            <a:srgbClr val="FFC000"/>
                          </a:solidFill>
                          <a:latin typeface="+mj-lt"/>
                        </a:rPr>
                        <a:t>Bước 4: Viết bài báo cáo kết quả thực hiện dự án</a:t>
                      </a:r>
                      <a:endParaRPr lang="vi-VN" sz="2400" dirty="0">
                        <a:solidFill>
                          <a:srgbClr val="FFC000"/>
                        </a:solidFill>
                        <a:latin typeface="+mj-lt"/>
                      </a:endParaRPr>
                    </a:p>
                  </a:txBody>
                  <a:tcPr/>
                </a:tc>
                <a:tc>
                  <a:txBody>
                    <a:bodyPr/>
                    <a:lstStyle/>
                    <a:p>
                      <a:r>
                        <a:rPr lang="vi-VN" sz="1800" dirty="0" smtClean="0">
                          <a:latin typeface="+mj-lt"/>
                        </a:rPr>
                        <a:t>Trên cơ sở đề cương và các thông tin đã có, viết bài báo cáo kết quả thực hiện của bài tập dự án.</a:t>
                      </a:r>
                      <a:endParaRPr lang="vi-VN" sz="1800" dirty="0">
                        <a:latin typeface="+mj-lt"/>
                      </a:endParaRPr>
                    </a:p>
                  </a:txBody>
                  <a:tcPr/>
                </a:tc>
                <a:tc>
                  <a:txBody>
                    <a:bodyPr/>
                    <a:lstStyle/>
                    <a:p>
                      <a:r>
                        <a:rPr lang="vi-VN" sz="1800" dirty="0" smtClean="0">
                          <a:latin typeface="+mj-lt"/>
                        </a:rPr>
                        <a:t>– Thể hiện kết quả nghiên cứu bằng cách sử dụng kết hợp các phương tiện phi ngôn ngữ như sơ đồ, biểu đồ, bảng biểu, hình ảnh minh hoạ có thuyết minh,…</a:t>
                      </a:r>
                    </a:p>
                    <a:p>
                      <a:r>
                        <a:rPr lang="vi-VN" sz="1800" dirty="0" smtClean="0">
                          <a:latin typeface="+mj-lt"/>
                        </a:rPr>
                        <a:t>– Trình bày cước chú, trích dẫn, tài liệu tham khảo đúng quy cách.</a:t>
                      </a:r>
                      <a:endParaRPr lang="vi-VN" sz="1800" dirty="0">
                        <a:latin typeface="+mj-lt"/>
                      </a:endParaRPr>
                    </a:p>
                  </a:txBody>
                  <a:tcPr/>
                </a:tc>
                <a:extLst>
                  <a:ext uri="{0D108BD9-81ED-4DB2-BD59-A6C34878D82A}">
                    <a16:rowId xmlns:a16="http://schemas.microsoft.com/office/drawing/2014/main" val="2339290722"/>
                  </a:ext>
                </a:extLst>
              </a:tr>
            </a:tbl>
          </a:graphicData>
        </a:graphic>
      </p:graphicFrame>
    </p:spTree>
    <p:extLst>
      <p:ext uri="{BB962C8B-B14F-4D97-AF65-F5344CB8AC3E}">
        <p14:creationId xmlns:p14="http://schemas.microsoft.com/office/powerpoint/2010/main" val="381920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46AF1BD7-20DE-4C95-DF90-4B0717A4C22B}"/>
              </a:ext>
            </a:extLst>
          </p:cNvPr>
          <p:cNvSpPr/>
          <p:nvPr/>
        </p:nvSpPr>
        <p:spPr>
          <a:xfrm>
            <a:off x="0" y="566058"/>
            <a:ext cx="6444343" cy="1055914"/>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latin typeface="#9Slide04 Spectral ExtraBold" panose="02020902060000000000" pitchFamily="18" charset="0"/>
              </a:rPr>
              <a:t>M</a:t>
            </a:r>
            <a:r>
              <a:rPr lang="en-US" sz="4000" dirty="0" err="1">
                <a:latin typeface="#9Slide04 Spectral ExtraBold" panose="02020902060000000000" pitchFamily="18" charset="0"/>
              </a:rPr>
              <a:t>ỤC</a:t>
            </a:r>
            <a:r>
              <a:rPr lang="en-US" sz="4000" dirty="0">
                <a:latin typeface="#9Slide04 Spectral ExtraBold" panose="02020902060000000000" pitchFamily="18" charset="0"/>
              </a:rPr>
              <a:t> </a:t>
            </a:r>
            <a:r>
              <a:rPr lang="en-US" sz="4000" dirty="0" err="1">
                <a:latin typeface="#9Slide04 Spectral ExtraBold" panose="02020902060000000000" pitchFamily="18" charset="0"/>
              </a:rPr>
              <a:t>TIÊU</a:t>
            </a:r>
            <a:r>
              <a:rPr lang="en-US" sz="4000" dirty="0">
                <a:latin typeface="#9Slide04 Spectral ExtraBold" panose="02020902060000000000" pitchFamily="18" charset="0"/>
              </a:rPr>
              <a:t> </a:t>
            </a:r>
            <a:r>
              <a:rPr lang="en-US" sz="4000" dirty="0" err="1">
                <a:latin typeface="#9Slide04 Spectral ExtraBold" panose="02020902060000000000" pitchFamily="18" charset="0"/>
              </a:rPr>
              <a:t>BÀI</a:t>
            </a:r>
            <a:r>
              <a:rPr lang="en-US" sz="4000" dirty="0">
                <a:latin typeface="#9Slide04 Spectral ExtraBold" panose="02020902060000000000" pitchFamily="18" charset="0"/>
              </a:rPr>
              <a:t> </a:t>
            </a:r>
            <a:r>
              <a:rPr lang="en-US" sz="4000" dirty="0" err="1">
                <a:latin typeface="#9Slide04 Spectral ExtraBold" panose="02020902060000000000" pitchFamily="18" charset="0"/>
              </a:rPr>
              <a:t>HỌC</a:t>
            </a:r>
            <a:endParaRPr lang="en-US" sz="4000" dirty="0">
              <a:latin typeface="#9Slide04 Spectral ExtraBold" panose="02020902060000000000" pitchFamily="18" charset="0"/>
            </a:endParaRPr>
          </a:p>
        </p:txBody>
      </p:sp>
      <p:pic>
        <p:nvPicPr>
          <p:cNvPr id="5" name="Picture 4">
            <a:extLst>
              <a:ext uri="{FF2B5EF4-FFF2-40B4-BE49-F238E27FC236}">
                <a16:creationId xmlns:a16="http://schemas.microsoft.com/office/drawing/2014/main" id="{E5D576D6-D973-CEDA-528F-11D35993CF0F}"/>
              </a:ext>
            </a:extLst>
          </p:cNvPr>
          <p:cNvPicPr>
            <a:picLocks noChangeAspect="1"/>
          </p:cNvPicPr>
          <p:nvPr/>
        </p:nvPicPr>
        <p:blipFill>
          <a:blip r:embed="rId3"/>
          <a:stretch>
            <a:fillRect/>
          </a:stretch>
        </p:blipFill>
        <p:spPr>
          <a:xfrm>
            <a:off x="291994" y="1944148"/>
            <a:ext cx="4102964" cy="944962"/>
          </a:xfrm>
          <a:prstGeom prst="rect">
            <a:avLst/>
          </a:prstGeom>
        </p:spPr>
      </p:pic>
      <p:pic>
        <p:nvPicPr>
          <p:cNvPr id="6" name="Picture 5">
            <a:extLst>
              <a:ext uri="{FF2B5EF4-FFF2-40B4-BE49-F238E27FC236}">
                <a16:creationId xmlns:a16="http://schemas.microsoft.com/office/drawing/2014/main" id="{A1DDE471-8AAE-4E93-E8FD-521A3E65A880}"/>
              </a:ext>
            </a:extLst>
          </p:cNvPr>
          <p:cNvPicPr>
            <a:picLocks noChangeAspect="1"/>
          </p:cNvPicPr>
          <p:nvPr/>
        </p:nvPicPr>
        <p:blipFill>
          <a:blip r:embed="rId4"/>
          <a:stretch>
            <a:fillRect/>
          </a:stretch>
        </p:blipFill>
        <p:spPr>
          <a:xfrm>
            <a:off x="291994" y="4696138"/>
            <a:ext cx="4102964" cy="944962"/>
          </a:xfrm>
          <a:prstGeom prst="rect">
            <a:avLst/>
          </a:prstGeom>
        </p:spPr>
      </p:pic>
      <p:pic>
        <p:nvPicPr>
          <p:cNvPr id="7" name="Picture 6">
            <a:extLst>
              <a:ext uri="{FF2B5EF4-FFF2-40B4-BE49-F238E27FC236}">
                <a16:creationId xmlns:a16="http://schemas.microsoft.com/office/drawing/2014/main" id="{640DD208-FFD4-E328-9BD6-B79BD9319B55}"/>
              </a:ext>
            </a:extLst>
          </p:cNvPr>
          <p:cNvPicPr>
            <a:picLocks noChangeAspect="1"/>
          </p:cNvPicPr>
          <p:nvPr/>
        </p:nvPicPr>
        <p:blipFill>
          <a:blip r:embed="rId5"/>
          <a:stretch>
            <a:fillRect/>
          </a:stretch>
        </p:blipFill>
        <p:spPr>
          <a:xfrm>
            <a:off x="285898" y="3320143"/>
            <a:ext cx="4109060" cy="944962"/>
          </a:xfrm>
          <a:prstGeom prst="rect">
            <a:avLst/>
          </a:prstGeom>
        </p:spPr>
      </p:pic>
      <p:sp>
        <p:nvSpPr>
          <p:cNvPr id="46" name="TextBox 45">
            <a:extLst>
              <a:ext uri="{FF2B5EF4-FFF2-40B4-BE49-F238E27FC236}">
                <a16:creationId xmlns:a16="http://schemas.microsoft.com/office/drawing/2014/main" id="{22EA62DA-FEF5-37F3-A4C5-5A1B3F2AA799}"/>
              </a:ext>
            </a:extLst>
          </p:cNvPr>
          <p:cNvSpPr txBox="1"/>
          <p:nvPr/>
        </p:nvSpPr>
        <p:spPr>
          <a:xfrm>
            <a:off x="1317023" y="1823928"/>
            <a:ext cx="6155870" cy="823752"/>
          </a:xfrm>
          <a:prstGeom prst="rect">
            <a:avLst/>
          </a:prstGeom>
          <a:noFill/>
        </p:spPr>
        <p:txBody>
          <a:bodyPr wrap="square">
            <a:spAutoFit/>
          </a:bodyPr>
          <a:lstStyle/>
          <a:p>
            <a:pPr marL="0" marR="0" algn="just">
              <a:lnSpc>
                <a:spcPct val="150000"/>
              </a:lnSpc>
              <a:spcBef>
                <a:spcPts val="0"/>
              </a:spcBef>
              <a:spcAft>
                <a:spcPts val="800"/>
              </a:spcAft>
            </a:pPr>
            <a:r>
              <a:rPr lang="en-US" sz="3600" dirty="0" err="1" smtClean="0">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Về</a:t>
            </a:r>
            <a:r>
              <a:rPr lang="en-US" sz="3600" dirty="0" smtClean="0">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600" dirty="0" err="1" smtClean="0">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kiến</a:t>
            </a:r>
            <a:r>
              <a:rPr lang="en-US" sz="3600" dirty="0" smtClean="0">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600" dirty="0" err="1" smtClean="0">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thức</a:t>
            </a:r>
            <a:endParaRPr lang="en-US" sz="3600" dirty="0">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47" name="TextBox 46">
            <a:extLst>
              <a:ext uri="{FF2B5EF4-FFF2-40B4-BE49-F238E27FC236}">
                <a16:creationId xmlns:a16="http://schemas.microsoft.com/office/drawing/2014/main" id="{6FE13FEB-0447-F10C-EF70-578F55E36811}"/>
              </a:ext>
            </a:extLst>
          </p:cNvPr>
          <p:cNvSpPr txBox="1"/>
          <p:nvPr/>
        </p:nvSpPr>
        <p:spPr>
          <a:xfrm>
            <a:off x="1303020" y="3154680"/>
            <a:ext cx="6169873" cy="823752"/>
          </a:xfrm>
          <a:prstGeom prst="rect">
            <a:avLst/>
          </a:prstGeom>
          <a:noFill/>
        </p:spPr>
        <p:txBody>
          <a:bodyPr wrap="square">
            <a:spAutoFit/>
          </a:bodyPr>
          <a:lstStyle/>
          <a:p>
            <a:pPr marL="0" marR="0" algn="just">
              <a:lnSpc>
                <a:spcPct val="150000"/>
              </a:lnSpc>
              <a:spcBef>
                <a:spcPts val="0"/>
              </a:spcBef>
              <a:spcAft>
                <a:spcPts val="800"/>
              </a:spcAft>
            </a:pPr>
            <a:r>
              <a:rPr lang="en-US" sz="3600" dirty="0" err="1">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Về</a:t>
            </a:r>
            <a:r>
              <a:rPr lang="en-US" sz="3600" dirty="0">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600" dirty="0" err="1">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năng</a:t>
            </a:r>
            <a:r>
              <a:rPr lang="en-US" sz="3600" dirty="0">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600" dirty="0" err="1">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lực</a:t>
            </a:r>
            <a:endParaRPr lang="en-US" sz="3600" dirty="0">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48" name="TextBox 47">
            <a:extLst>
              <a:ext uri="{FF2B5EF4-FFF2-40B4-BE49-F238E27FC236}">
                <a16:creationId xmlns:a16="http://schemas.microsoft.com/office/drawing/2014/main" id="{E9494E9C-596A-89CF-A490-FE75D0E3D770}"/>
              </a:ext>
            </a:extLst>
          </p:cNvPr>
          <p:cNvSpPr txBox="1"/>
          <p:nvPr/>
        </p:nvSpPr>
        <p:spPr>
          <a:xfrm>
            <a:off x="1317023" y="4613034"/>
            <a:ext cx="6155870" cy="823752"/>
          </a:xfrm>
          <a:prstGeom prst="rect">
            <a:avLst/>
          </a:prstGeom>
          <a:noFill/>
        </p:spPr>
        <p:txBody>
          <a:bodyPr wrap="square">
            <a:spAutoFit/>
          </a:bodyPr>
          <a:lstStyle/>
          <a:p>
            <a:pPr marL="0" marR="0" algn="just">
              <a:lnSpc>
                <a:spcPct val="150000"/>
              </a:lnSpc>
              <a:spcBef>
                <a:spcPts val="0"/>
              </a:spcBef>
              <a:spcAft>
                <a:spcPts val="800"/>
              </a:spcAft>
            </a:pPr>
            <a:r>
              <a:rPr lang="en-US" sz="3600" dirty="0" err="1">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Về</a:t>
            </a:r>
            <a:r>
              <a:rPr lang="en-US" sz="3600" dirty="0">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600" dirty="0" err="1">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phẩm</a:t>
            </a:r>
            <a:r>
              <a:rPr lang="en-US" sz="3600" dirty="0">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600" dirty="0" err="1">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chất</a:t>
            </a:r>
            <a:endParaRPr lang="en-US" sz="3600" dirty="0">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50" name="TextBox 49">
            <a:extLst>
              <a:ext uri="{FF2B5EF4-FFF2-40B4-BE49-F238E27FC236}">
                <a16:creationId xmlns:a16="http://schemas.microsoft.com/office/drawing/2014/main" id="{844A9D53-2958-1074-26C7-654CF3892A78}"/>
              </a:ext>
            </a:extLst>
          </p:cNvPr>
          <p:cNvSpPr txBox="1"/>
          <p:nvPr/>
        </p:nvSpPr>
        <p:spPr>
          <a:xfrm>
            <a:off x="4663580" y="1905302"/>
            <a:ext cx="6155870" cy="1200329"/>
          </a:xfrm>
          <a:prstGeom prst="rect">
            <a:avLst/>
          </a:prstGeom>
          <a:noFill/>
        </p:spPr>
        <p:txBody>
          <a:bodyPr wrap="square">
            <a:spAutoFit/>
          </a:bodyPr>
          <a:lstStyle/>
          <a:p>
            <a:pPr algn="just">
              <a:lnSpc>
                <a:spcPct val="150000"/>
              </a:lnSpc>
              <a:spcAft>
                <a:spcPts val="800"/>
              </a:spcAft>
            </a:pPr>
            <a:r>
              <a:rPr lang="en-US" sz="2400" dirty="0" smtClean="0">
                <a:effectLst/>
                <a:latin typeface="Times New Roman" panose="02020603050405020304" pitchFamily="18" charset="0"/>
                <a:ea typeface="Cambria" panose="02040503050406030204" pitchFamily="18" charset="0"/>
                <a:cs typeface="Times New Roman" panose="02020603050405020304" pitchFamily="18" charset="0"/>
              </a:rPr>
              <a:t>HS </a:t>
            </a:r>
            <a:r>
              <a:rPr lang="vi-VN" sz="2400" dirty="0" smtClean="0">
                <a:effectLst/>
                <a:latin typeface="Times New Roman" panose="02020603050405020304" pitchFamily="18" charset="0"/>
                <a:ea typeface="Cambria" panose="02040503050406030204" pitchFamily="18" charset="0"/>
                <a:cs typeface="Times New Roman" panose="02020603050405020304" pitchFamily="18" charset="0"/>
              </a:rPr>
              <a:t>viết được </a:t>
            </a:r>
            <a:r>
              <a:rPr lang="en-US" sz="2400" dirty="0" err="1" smtClean="0">
                <a:effectLst/>
                <a:latin typeface="Times New Roman" panose="02020603050405020304" pitchFamily="18" charset="0"/>
                <a:ea typeface="Cambria" panose="02040503050406030204" pitchFamily="18" charset="0"/>
                <a:cs typeface="Times New Roman" panose="02020603050405020304" pitchFamily="18" charset="0"/>
              </a:rPr>
              <a:t>kiểu</a:t>
            </a:r>
            <a:r>
              <a:rPr lang="en-US" sz="24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effectLst/>
                <a:latin typeface="Times New Roman" panose="02020603050405020304" pitchFamily="18" charset="0"/>
                <a:ea typeface="Cambria" panose="02040503050406030204" pitchFamily="18" charset="0"/>
                <a:cs typeface="Times New Roman" panose="02020603050405020304" pitchFamily="18" charset="0"/>
              </a:rPr>
              <a:t>bài</a:t>
            </a:r>
            <a:r>
              <a:rPr lang="en-US" sz="24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effectLst/>
                <a:latin typeface="Times New Roman" panose="02020603050405020304" pitchFamily="18" charset="0"/>
                <a:ea typeface="Cambria" panose="02040503050406030204" pitchFamily="18" charset="0"/>
                <a:cs typeface="Times New Roman" panose="02020603050405020304" pitchFamily="18" charset="0"/>
              </a:rPr>
              <a:t>báo</a:t>
            </a:r>
            <a:r>
              <a:rPr lang="en-US" sz="24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effectLst/>
                <a:latin typeface="Times New Roman" panose="02020603050405020304" pitchFamily="18" charset="0"/>
                <a:ea typeface="Cambria" panose="02040503050406030204" pitchFamily="18" charset="0"/>
                <a:cs typeface="Times New Roman" panose="02020603050405020304" pitchFamily="18" charset="0"/>
              </a:rPr>
              <a:t>cáo</a:t>
            </a:r>
            <a:r>
              <a:rPr lang="en-US" sz="24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effectLst/>
                <a:latin typeface="Times New Roman" panose="02020603050405020304" pitchFamily="18" charset="0"/>
                <a:ea typeface="Cambria" panose="02040503050406030204" pitchFamily="18" charset="0"/>
                <a:cs typeface="Times New Roman" panose="02020603050405020304" pitchFamily="18" charset="0"/>
              </a:rPr>
              <a:t>kết</a:t>
            </a:r>
            <a:r>
              <a:rPr lang="en-US" sz="24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effectLst/>
                <a:latin typeface="Times New Roman" panose="02020603050405020304" pitchFamily="18" charset="0"/>
                <a:ea typeface="Cambria" panose="02040503050406030204" pitchFamily="18" charset="0"/>
                <a:cs typeface="Times New Roman" panose="02020603050405020304" pitchFamily="18" charset="0"/>
              </a:rPr>
              <a:t>quả</a:t>
            </a:r>
            <a:r>
              <a:rPr lang="en-US" sz="24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effectLst/>
                <a:latin typeface="Times New Roman" panose="02020603050405020304" pitchFamily="18" charset="0"/>
                <a:ea typeface="Cambria" panose="02040503050406030204" pitchFamily="18" charset="0"/>
                <a:cs typeface="Times New Roman" panose="02020603050405020304" pitchFamily="18" charset="0"/>
              </a:rPr>
              <a:t>của</a:t>
            </a:r>
            <a:r>
              <a:rPr lang="en-US" sz="24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effectLst/>
                <a:latin typeface="Times New Roman" panose="02020603050405020304" pitchFamily="18" charset="0"/>
                <a:ea typeface="Cambria" panose="02040503050406030204" pitchFamily="18" charset="0"/>
                <a:cs typeface="Times New Roman" panose="02020603050405020304" pitchFamily="18" charset="0"/>
              </a:rPr>
              <a:t>bài</a:t>
            </a:r>
            <a:r>
              <a:rPr lang="en-US" sz="24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effectLst/>
                <a:latin typeface="Times New Roman" panose="02020603050405020304" pitchFamily="18" charset="0"/>
                <a:ea typeface="Cambria" panose="02040503050406030204" pitchFamily="18" charset="0"/>
                <a:cs typeface="Times New Roman" panose="02020603050405020304" pitchFamily="18" charset="0"/>
              </a:rPr>
              <a:t>tập</a:t>
            </a:r>
            <a:r>
              <a:rPr lang="en-US" sz="24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effectLst/>
                <a:latin typeface="Times New Roman" panose="02020603050405020304" pitchFamily="18" charset="0"/>
                <a:ea typeface="Cambria" panose="02040503050406030204" pitchFamily="18" charset="0"/>
                <a:cs typeface="Times New Roman" panose="02020603050405020304" pitchFamily="18" charset="0"/>
              </a:rPr>
              <a:t>dự</a:t>
            </a:r>
            <a:r>
              <a:rPr lang="en-US" sz="24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effectLst/>
                <a:latin typeface="Times New Roman" panose="02020603050405020304" pitchFamily="18" charset="0"/>
                <a:ea typeface="Cambria" panose="02040503050406030204" pitchFamily="18" charset="0"/>
                <a:cs typeface="Times New Roman" panose="02020603050405020304" pitchFamily="18" charset="0"/>
              </a:rPr>
              <a:t>án</a:t>
            </a:r>
            <a:r>
              <a:rPr lang="en-US" sz="24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effectLst/>
                <a:latin typeface="Times New Roman" panose="02020603050405020304" pitchFamily="18" charset="0"/>
                <a:ea typeface="Cambria" panose="02040503050406030204" pitchFamily="18" charset="0"/>
                <a:cs typeface="Times New Roman" panose="02020603050405020304" pitchFamily="18" charset="0"/>
              </a:rPr>
              <a:t>về</a:t>
            </a:r>
            <a:r>
              <a:rPr lang="en-US" sz="24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effectLst/>
                <a:latin typeface="Times New Roman" panose="02020603050405020304" pitchFamily="18" charset="0"/>
                <a:ea typeface="Cambria" panose="02040503050406030204" pitchFamily="18" charset="0"/>
                <a:cs typeface="Times New Roman" panose="02020603050405020304" pitchFamily="18" charset="0"/>
              </a:rPr>
              <a:t>một</a:t>
            </a:r>
            <a:r>
              <a:rPr lang="en-US" sz="24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effectLst/>
                <a:latin typeface="Times New Roman" panose="02020603050405020304" pitchFamily="18" charset="0"/>
                <a:ea typeface="Cambria" panose="02040503050406030204" pitchFamily="18" charset="0"/>
                <a:cs typeface="Times New Roman" panose="02020603050405020304" pitchFamily="18" charset="0"/>
              </a:rPr>
              <a:t>vấn</a:t>
            </a:r>
            <a:r>
              <a:rPr lang="en-US" sz="24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effectLst/>
                <a:latin typeface="Times New Roman" panose="02020603050405020304" pitchFamily="18" charset="0"/>
                <a:ea typeface="Cambria" panose="02040503050406030204" pitchFamily="18" charset="0"/>
                <a:cs typeface="Times New Roman" panose="02020603050405020304" pitchFamily="18" charset="0"/>
              </a:rPr>
              <a:t>đề</a:t>
            </a:r>
            <a:r>
              <a:rPr lang="en-US" sz="24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effectLst/>
                <a:latin typeface="Times New Roman" panose="02020603050405020304" pitchFamily="18" charset="0"/>
                <a:ea typeface="Cambria" panose="02040503050406030204" pitchFamily="18" charset="0"/>
                <a:cs typeface="Times New Roman" panose="02020603050405020304" pitchFamily="18" charset="0"/>
              </a:rPr>
              <a:t>xã</a:t>
            </a:r>
            <a:r>
              <a:rPr lang="en-US" sz="24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effectLst/>
                <a:latin typeface="Times New Roman" panose="02020603050405020304" pitchFamily="18" charset="0"/>
                <a:ea typeface="Cambria" panose="02040503050406030204" pitchFamily="18" charset="0"/>
                <a:cs typeface="Times New Roman" panose="02020603050405020304" pitchFamily="18" charset="0"/>
              </a:rPr>
              <a:t>hội</a:t>
            </a:r>
            <a:r>
              <a:rPr lang="en-US" sz="2400" dirty="0" smtClean="0">
                <a:effectLst/>
                <a:latin typeface="Times New Roman" panose="02020603050405020304" pitchFamily="18" charset="0"/>
                <a:ea typeface="Cambria" panose="02040503050406030204" pitchFamily="18" charset="0"/>
                <a:cs typeface="Times New Roman" panose="02020603050405020304" pitchFamily="18" charset="0"/>
              </a:rPr>
              <a:t>.</a:t>
            </a:r>
            <a:endParaRPr lang="en-US" sz="20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4C45FD8E-A45B-9ED6-7B5A-08C73CC9A6BD}"/>
              </a:ext>
            </a:extLst>
          </p:cNvPr>
          <p:cNvSpPr txBox="1"/>
          <p:nvPr/>
        </p:nvSpPr>
        <p:spPr>
          <a:xfrm>
            <a:off x="4663580" y="3150058"/>
            <a:ext cx="6155870" cy="1200329"/>
          </a:xfrm>
          <a:prstGeom prst="rect">
            <a:avLst/>
          </a:prstGeom>
          <a:noFill/>
        </p:spPr>
        <p:txBody>
          <a:bodyPr wrap="square">
            <a:spAutoFit/>
          </a:bodyPr>
          <a:lstStyle/>
          <a:p>
            <a:pPr marL="0" marR="0" algn="just">
              <a:lnSpc>
                <a:spcPct val="150000"/>
              </a:lnSpc>
              <a:spcBef>
                <a:spcPts val="0"/>
              </a:spcBef>
              <a:spcAft>
                <a:spcPts val="800"/>
              </a:spcAft>
            </a:pPr>
            <a:r>
              <a:rPr lang="en-US" sz="2400" dirty="0" err="1">
                <a:effectLst/>
                <a:latin typeface="Cambria" panose="02040503050406030204" pitchFamily="18" charset="0"/>
                <a:ea typeface="Cambria" panose="02040503050406030204" pitchFamily="18" charset="0"/>
                <a:cs typeface="Times New Roman" panose="02020603050405020304" pitchFamily="18" charset="0"/>
              </a:rPr>
              <a:t>Học</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sinh</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vận</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dụng</a:t>
            </a:r>
            <a:r>
              <a:rPr lang="en-US" sz="2400" b="1"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năng</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lực</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ngôn</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ngữ</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cảm</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thụ</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văn</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học</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tạo</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lập</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văn</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bản</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p>
        </p:txBody>
      </p:sp>
      <p:sp>
        <p:nvSpPr>
          <p:cNvPr id="52" name="TextBox 51">
            <a:extLst>
              <a:ext uri="{FF2B5EF4-FFF2-40B4-BE49-F238E27FC236}">
                <a16:creationId xmlns:a16="http://schemas.microsoft.com/office/drawing/2014/main" id="{1F76EE9C-BC2A-08CF-5C12-81C273FC3972}"/>
              </a:ext>
            </a:extLst>
          </p:cNvPr>
          <p:cNvSpPr txBox="1"/>
          <p:nvPr/>
        </p:nvSpPr>
        <p:spPr>
          <a:xfrm>
            <a:off x="4719109" y="4665536"/>
            <a:ext cx="6155870" cy="577787"/>
          </a:xfrm>
          <a:prstGeom prst="rect">
            <a:avLst/>
          </a:prstGeom>
          <a:noFill/>
        </p:spPr>
        <p:txBody>
          <a:bodyPr wrap="square">
            <a:spAutoFit/>
          </a:bodyPr>
          <a:lstStyle/>
          <a:p>
            <a:pPr algn="just">
              <a:lnSpc>
                <a:spcPct val="150000"/>
              </a:lnSpc>
              <a:spcAft>
                <a:spcPts val="800"/>
              </a:spcAft>
            </a:pPr>
            <a:r>
              <a:rPr lang="en-US" sz="2400" dirty="0" err="1" smtClean="0">
                <a:effectLst/>
                <a:latin typeface="Cambria" panose="02040503050406030204" pitchFamily="18" charset="0"/>
                <a:ea typeface="Cambria" panose="02040503050406030204" pitchFamily="18" charset="0"/>
                <a:cs typeface="Times New Roman" panose="02020603050405020304" pitchFamily="18" charset="0"/>
              </a:rPr>
              <a:t>Tích</a:t>
            </a:r>
            <a:r>
              <a:rPr lang="en-US" sz="2400" dirty="0" smtClean="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smtClean="0">
                <a:effectLst/>
                <a:latin typeface="Cambria" panose="02040503050406030204" pitchFamily="18" charset="0"/>
                <a:ea typeface="Cambria" panose="02040503050406030204" pitchFamily="18" charset="0"/>
                <a:cs typeface="Times New Roman" panose="02020603050405020304" pitchFamily="18" charset="0"/>
              </a:rPr>
              <a:t>cực</a:t>
            </a:r>
            <a:r>
              <a:rPr lang="en-US" sz="2400" dirty="0" smtClean="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smtClean="0">
                <a:effectLst/>
                <a:latin typeface="Cambria" panose="02040503050406030204" pitchFamily="18" charset="0"/>
                <a:ea typeface="Cambria" panose="02040503050406030204" pitchFamily="18" charset="0"/>
                <a:cs typeface="Times New Roman" panose="02020603050405020304" pitchFamily="18" charset="0"/>
              </a:rPr>
              <a:t>tìm</a:t>
            </a:r>
            <a:r>
              <a:rPr lang="en-US" sz="2400" dirty="0" smtClean="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smtClean="0">
                <a:effectLst/>
                <a:latin typeface="Cambria" panose="02040503050406030204" pitchFamily="18" charset="0"/>
                <a:ea typeface="Cambria" panose="02040503050406030204" pitchFamily="18" charset="0"/>
                <a:cs typeface="Times New Roman" panose="02020603050405020304" pitchFamily="18" charset="0"/>
              </a:rPr>
              <a:t>tòi</a:t>
            </a:r>
            <a:r>
              <a:rPr lang="en-US" sz="2400" dirty="0" smtClean="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smtClean="0">
                <a:effectLst/>
                <a:latin typeface="Cambria" panose="02040503050406030204" pitchFamily="18" charset="0"/>
                <a:ea typeface="Cambria" panose="02040503050406030204" pitchFamily="18" charset="0"/>
                <a:cs typeface="Times New Roman" panose="02020603050405020304" pitchFamily="18" charset="0"/>
              </a:rPr>
              <a:t>và</a:t>
            </a:r>
            <a:r>
              <a:rPr lang="en-US" sz="2400" dirty="0" smtClean="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smtClean="0">
                <a:effectLst/>
                <a:latin typeface="Cambria" panose="02040503050406030204" pitchFamily="18" charset="0"/>
                <a:ea typeface="Cambria" panose="02040503050406030204" pitchFamily="18" charset="0"/>
                <a:cs typeface="Times New Roman" panose="02020603050405020304" pitchFamily="18" charset="0"/>
              </a:rPr>
              <a:t>sáng</a:t>
            </a:r>
            <a:r>
              <a:rPr lang="en-US" sz="2400" dirty="0" smtClean="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smtClean="0">
                <a:effectLst/>
                <a:latin typeface="Cambria" panose="02040503050406030204" pitchFamily="18" charset="0"/>
                <a:ea typeface="Cambria" panose="02040503050406030204" pitchFamily="18" charset="0"/>
                <a:cs typeface="Times New Roman" panose="02020603050405020304" pitchFamily="18" charset="0"/>
              </a:rPr>
              <a:t>tạo</a:t>
            </a:r>
            <a:r>
              <a:rPr lang="en-US" sz="2400" dirty="0" smtClean="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smtClean="0">
                <a:effectLst/>
                <a:latin typeface="Cambria" panose="02040503050406030204" pitchFamily="18" charset="0"/>
                <a:ea typeface="Cambria" panose="02040503050406030204" pitchFamily="18" charset="0"/>
                <a:cs typeface="Times New Roman" panose="02020603050405020304" pitchFamily="18" charset="0"/>
              </a:rPr>
              <a:t>trong</a:t>
            </a:r>
            <a:r>
              <a:rPr lang="en-US" sz="2400" dirty="0" smtClean="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smtClean="0">
                <a:effectLst/>
                <a:latin typeface="Cambria" panose="02040503050406030204" pitchFamily="18" charset="0"/>
                <a:ea typeface="Cambria" panose="02040503050406030204" pitchFamily="18" charset="0"/>
                <a:cs typeface="Times New Roman" panose="02020603050405020304" pitchFamily="18" charset="0"/>
              </a:rPr>
              <a:t>học</a:t>
            </a:r>
            <a:r>
              <a:rPr lang="en-US" sz="2400" dirty="0" smtClean="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smtClean="0">
                <a:effectLst/>
                <a:latin typeface="Cambria" panose="02040503050406030204" pitchFamily="18" charset="0"/>
                <a:ea typeface="Cambria" panose="02040503050406030204" pitchFamily="18" charset="0"/>
                <a:cs typeface="Times New Roman" panose="02020603050405020304" pitchFamily="18" charset="0"/>
              </a:rPr>
              <a:t>tập</a:t>
            </a:r>
            <a:r>
              <a:rPr lang="en-US" sz="2400" dirty="0" smtClean="0">
                <a:effectLst/>
                <a:latin typeface="Cambria" panose="02040503050406030204" pitchFamily="18" charset="0"/>
                <a:ea typeface="Cambria" panose="02040503050406030204" pitchFamily="18" charset="0"/>
                <a:cs typeface="Times New Roman" panose="02020603050405020304" pitchFamily="18" charset="0"/>
              </a:rPr>
              <a:t>. </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543538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fill="hold"/>
                                        <p:tgtEl>
                                          <p:spTgt spid="46"/>
                                        </p:tgtEl>
                                        <p:attrNameLst>
                                          <p:attrName>ppt_x</p:attrName>
                                        </p:attrNameLst>
                                      </p:cBhvr>
                                      <p:tavLst>
                                        <p:tav tm="0">
                                          <p:val>
                                            <p:strVal val="#ppt_x"/>
                                          </p:val>
                                        </p:tav>
                                        <p:tav tm="100000">
                                          <p:val>
                                            <p:strVal val="#ppt_x"/>
                                          </p:val>
                                        </p:tav>
                                      </p:tavLst>
                                    </p:anim>
                                    <p:anim calcmode="lin" valueType="num">
                                      <p:cBhvr additive="base">
                                        <p:cTn id="19"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ppt_x"/>
                                          </p:val>
                                        </p:tav>
                                        <p:tav tm="100000">
                                          <p:val>
                                            <p:strVal val="#ppt_x"/>
                                          </p:val>
                                        </p:tav>
                                      </p:tavLst>
                                    </p:anim>
                                    <p:anim calcmode="lin" valueType="num">
                                      <p:cBhvr additive="base">
                                        <p:cTn id="30" dur="500" fill="hold"/>
                                        <p:tgtEl>
                                          <p:spTgt spid="4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barn(inVertical)">
                                      <p:cBhvr>
                                        <p:cTn id="39" dur="500"/>
                                        <p:tgtEl>
                                          <p:spTgt spid="5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500" fill="hold"/>
                                        <p:tgtEl>
                                          <p:spTgt spid="48"/>
                                        </p:tgtEl>
                                        <p:attrNameLst>
                                          <p:attrName>ppt_x</p:attrName>
                                        </p:attrNameLst>
                                      </p:cBhvr>
                                      <p:tavLst>
                                        <p:tav tm="0">
                                          <p:val>
                                            <p:strVal val="#ppt_x"/>
                                          </p:val>
                                        </p:tav>
                                        <p:tav tm="100000">
                                          <p:val>
                                            <p:strVal val="#ppt_x"/>
                                          </p:val>
                                        </p:tav>
                                      </p:tavLst>
                                    </p:anim>
                                    <p:anim calcmode="lin" valueType="num">
                                      <p:cBhvr additive="base">
                                        <p:cTn id="45" dur="500" fill="hold"/>
                                        <p:tgtEl>
                                          <p:spTgt spid="48"/>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barn(inVertical)">
                                      <p:cBhvr>
                                        <p:cTn id="5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6" grpId="0"/>
      <p:bldP spid="47" grpId="0"/>
      <p:bldP spid="48" grpId="0"/>
      <p:bldP spid="50" grpId="0"/>
      <p:bldP spid="5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122"/>
            <a:ext cx="10515600" cy="1336431"/>
          </a:xfrm>
        </p:spPr>
        <p:txBody>
          <a:bodyPr>
            <a:normAutofit/>
          </a:bodyPr>
          <a:lstStyle/>
          <a:p>
            <a:pPr algn="ctr"/>
            <a:r>
              <a:rPr lang="vi-VN" sz="1600" dirty="0" smtClean="0">
                <a:solidFill>
                  <a:srgbClr val="FF0000"/>
                </a:solidFill>
              </a:rPr>
              <a:t>PHIẾU HỌC TẬP SỐ 2</a:t>
            </a:r>
            <a:br>
              <a:rPr lang="vi-VN" sz="1600" dirty="0" smtClean="0">
                <a:solidFill>
                  <a:srgbClr val="FF0000"/>
                </a:solidFill>
              </a:rPr>
            </a:br>
            <a:r>
              <a:rPr lang="vi-VN" sz="1600" dirty="0" smtClean="0">
                <a:solidFill>
                  <a:srgbClr val="FF0000"/>
                </a:solidFill>
              </a:rPr>
              <a:t>QUY TRÌNH VIẾT BÀI BÁO CÁO KẾT QUẢ CỦA BÀI TẬP DỰ ÁN VỀ MỘT VẤN ĐỀ XÃ HỘI</a:t>
            </a:r>
            <a:br>
              <a:rPr lang="vi-VN" sz="1600" dirty="0" smtClean="0">
                <a:solidFill>
                  <a:srgbClr val="FF0000"/>
                </a:solidFill>
              </a:rPr>
            </a:br>
            <a:endParaRPr lang="vi-VN" sz="16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5861658"/>
              </p:ext>
            </p:extLst>
          </p:nvPr>
        </p:nvGraphicFramePr>
        <p:xfrm>
          <a:off x="422031" y="1852246"/>
          <a:ext cx="11277600" cy="3188676"/>
        </p:xfrm>
        <a:graphic>
          <a:graphicData uri="http://schemas.openxmlformats.org/drawingml/2006/table">
            <a:tbl>
              <a:tblPr firstRow="1" bandRow="1">
                <a:tableStyleId>{5C22544A-7EE6-4342-B048-85BDC9FD1C3A}</a:tableStyleId>
              </a:tblPr>
              <a:tblGrid>
                <a:gridCol w="3165231">
                  <a:extLst>
                    <a:ext uri="{9D8B030D-6E8A-4147-A177-3AD203B41FA5}">
                      <a16:colId xmlns:a16="http://schemas.microsoft.com/office/drawing/2014/main" val="4155297976"/>
                    </a:ext>
                  </a:extLst>
                </a:gridCol>
                <a:gridCol w="4736123">
                  <a:extLst>
                    <a:ext uri="{9D8B030D-6E8A-4147-A177-3AD203B41FA5}">
                      <a16:colId xmlns:a16="http://schemas.microsoft.com/office/drawing/2014/main" val="993972102"/>
                    </a:ext>
                  </a:extLst>
                </a:gridCol>
                <a:gridCol w="3376246">
                  <a:extLst>
                    <a:ext uri="{9D8B030D-6E8A-4147-A177-3AD203B41FA5}">
                      <a16:colId xmlns:a16="http://schemas.microsoft.com/office/drawing/2014/main" val="869701103"/>
                    </a:ext>
                  </a:extLst>
                </a:gridCol>
              </a:tblGrid>
              <a:tr h="1032574">
                <a:tc>
                  <a:txBody>
                    <a:bodyPr/>
                    <a:lstStyle/>
                    <a:p>
                      <a:pPr algn="ctr"/>
                      <a:r>
                        <a:rPr lang="vi-VN" sz="2800" dirty="0" smtClean="0">
                          <a:latin typeface="+mj-lt"/>
                        </a:rPr>
                        <a:t>Quy trình viết</a:t>
                      </a:r>
                      <a:endParaRPr lang="vi-VN" sz="2800" dirty="0">
                        <a:latin typeface="+mj-lt"/>
                      </a:endParaRPr>
                    </a:p>
                  </a:txBody>
                  <a:tcPr/>
                </a:tc>
                <a:tc>
                  <a:txBody>
                    <a:bodyPr/>
                    <a:lstStyle/>
                    <a:p>
                      <a:pPr algn="ctr"/>
                      <a:r>
                        <a:rPr lang="vi-VN" sz="2800" dirty="0" smtClean="0">
                          <a:latin typeface="+mj-lt"/>
                        </a:rPr>
                        <a:t>Thao tác cần làm</a:t>
                      </a:r>
                      <a:endParaRPr lang="vi-VN" sz="2800" dirty="0">
                        <a:latin typeface="+mj-lt"/>
                      </a:endParaRPr>
                    </a:p>
                  </a:txBody>
                  <a:tcPr/>
                </a:tc>
                <a:tc>
                  <a:txBody>
                    <a:bodyPr/>
                    <a:lstStyle/>
                    <a:p>
                      <a:pPr algn="ctr"/>
                      <a:r>
                        <a:rPr lang="vi-VN" sz="2800" dirty="0" smtClean="0">
                          <a:latin typeface="+mj-lt"/>
                        </a:rPr>
                        <a:t>Lưu ý</a:t>
                      </a:r>
                      <a:endParaRPr lang="vi-VN" sz="2800" dirty="0">
                        <a:latin typeface="+mj-lt"/>
                      </a:endParaRPr>
                    </a:p>
                  </a:txBody>
                  <a:tcPr/>
                </a:tc>
                <a:extLst>
                  <a:ext uri="{0D108BD9-81ED-4DB2-BD59-A6C34878D82A}">
                    <a16:rowId xmlns:a16="http://schemas.microsoft.com/office/drawing/2014/main" val="2298796770"/>
                  </a:ext>
                </a:extLst>
              </a:tr>
              <a:tr h="2156102">
                <a:tc>
                  <a:txBody>
                    <a:bodyPr/>
                    <a:lstStyle/>
                    <a:p>
                      <a:r>
                        <a:rPr lang="vi-VN" sz="2400" dirty="0" smtClean="0">
                          <a:solidFill>
                            <a:srgbClr val="FFC000"/>
                          </a:solidFill>
                          <a:latin typeface="+mj-lt"/>
                        </a:rPr>
                        <a:t>Bước 5: Xem lại và chỉnh sửa</a:t>
                      </a:r>
                      <a:endParaRPr lang="vi-VN" sz="2400" dirty="0">
                        <a:solidFill>
                          <a:srgbClr val="FFC000"/>
                        </a:solidFill>
                        <a:latin typeface="+mj-lt"/>
                      </a:endParaRPr>
                    </a:p>
                  </a:txBody>
                  <a:tcPr/>
                </a:tc>
                <a:tc>
                  <a:txBody>
                    <a:bodyPr/>
                    <a:lstStyle/>
                    <a:p>
                      <a:r>
                        <a:rPr lang="vi-VN" sz="2400" dirty="0" smtClean="0">
                          <a:latin typeface="+mj-lt"/>
                        </a:rPr>
                        <a:t>Sau khi viết xong, đọc lại bài báo cáo và sử dụng bảng kiểm kĩ năng viết bài báo cáo kết quả của bài tập dự án về một vấn đề xã hội để tự đánh giá và chỉnh sửa</a:t>
                      </a:r>
                      <a:endParaRPr lang="vi-VN" sz="2400" dirty="0">
                        <a:latin typeface="+mj-lt"/>
                      </a:endParaRPr>
                    </a:p>
                  </a:txBody>
                  <a:tcPr/>
                </a:tc>
                <a:tc>
                  <a:txBody>
                    <a:bodyPr/>
                    <a:lstStyle/>
                    <a:p>
                      <a:endParaRPr lang="vi-VN" sz="2400" dirty="0">
                        <a:latin typeface="+mj-lt"/>
                      </a:endParaRPr>
                    </a:p>
                  </a:txBody>
                  <a:tcPr/>
                </a:tc>
                <a:extLst>
                  <a:ext uri="{0D108BD9-81ED-4DB2-BD59-A6C34878D82A}">
                    <a16:rowId xmlns:a16="http://schemas.microsoft.com/office/drawing/2014/main" val="3592952618"/>
                  </a:ext>
                </a:extLst>
              </a:tr>
            </a:tbl>
          </a:graphicData>
        </a:graphic>
      </p:graphicFrame>
    </p:spTree>
    <p:extLst>
      <p:ext uri="{BB962C8B-B14F-4D97-AF65-F5344CB8AC3E}">
        <p14:creationId xmlns:p14="http://schemas.microsoft.com/office/powerpoint/2010/main" val="400500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12190412"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3300" y="301625"/>
            <a:ext cx="2509837" cy="1493838"/>
          </a:xfrm>
          <a:prstGeom prst="ellipse">
            <a:avLst/>
          </a:prstGeom>
          <a:solidFill>
            <a:sysClr val="window" lastClr="FFFFFF"/>
          </a:solidFill>
          <a:ln w="12700" cap="flat" cmpd="sng" algn="ctr">
            <a:solidFill>
              <a:srgbClr val="4472C4">
                <a:shade val="50000"/>
              </a:srgbClr>
            </a:solidFill>
            <a:prstDash val="solid"/>
            <a:miter lim="800000"/>
          </a:ln>
          <a:effectLst/>
        </p:spPr>
        <p:txBody>
          <a:bodyPr anchor="ctr"/>
          <a:lstStyle/>
          <a:p>
            <a:pPr algn="ctr" fontAlgn="auto">
              <a:spcBef>
                <a:spcPts val="0"/>
              </a:spcBef>
              <a:spcAft>
                <a:spcPts val="0"/>
              </a:spcAft>
              <a:defRPr/>
            </a:pPr>
            <a:r>
              <a:rPr lang="en-US" sz="2800" b="1" kern="0" dirty="0">
                <a:solidFill>
                  <a:srgbClr val="FF0000"/>
                </a:solidFill>
                <a:latin typeface="Times New Roman" pitchFamily="18" charset="0"/>
                <a:cs typeface="Times New Roman" pitchFamily="18" charset="0"/>
              </a:rPr>
              <a:t>THẢO LUẬN</a:t>
            </a:r>
          </a:p>
        </p:txBody>
      </p:sp>
      <p:sp>
        <p:nvSpPr>
          <p:cNvPr id="7" name="Rectangle 6"/>
          <p:cNvSpPr/>
          <p:nvPr/>
        </p:nvSpPr>
        <p:spPr>
          <a:xfrm>
            <a:off x="2039815" y="1000038"/>
            <a:ext cx="8464062" cy="4147289"/>
          </a:xfrm>
          <a:prstGeom prst="rect">
            <a:avLst/>
          </a:prstGeom>
        </p:spPr>
        <p:txBody>
          <a:bodyPr wrap="square">
            <a:spAutoFit/>
          </a:bodyPr>
          <a:lstStyle/>
          <a:p>
            <a:pPr algn="just">
              <a:spcBef>
                <a:spcPts val="875"/>
              </a:spcBef>
              <a:buSzPts val="1300"/>
            </a:pPr>
            <a:r>
              <a:rPr lang="vi-VN" sz="3200" dirty="0" smtClean="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 Nhóm 4 – 6 HS thực hiện những nhiệm vụ sau để chuẩn bị viết:</a:t>
            </a:r>
          </a:p>
          <a:p>
            <a:pPr algn="just">
              <a:spcBef>
                <a:spcPts val="875"/>
              </a:spcBef>
              <a:buSzPts val="1300"/>
            </a:pPr>
            <a:r>
              <a:rPr lang="vi-VN" sz="3200" dirty="0">
                <a:solidFill>
                  <a:srgbClr val="000000"/>
                </a:solidFill>
                <a:latin typeface="Times New Roman" panose="02020603050405020304" pitchFamily="18" charset="0"/>
                <a:cs typeface="Times New Roman" panose="02020603050405020304" pitchFamily="18" charset="0"/>
              </a:rPr>
              <a:t>Xác định được đề tài, mục đích viết, người đọc báo cáo, mục tiêu nghiên cứu, câu hỏi nghiên cứu, phương pháp nghiên cứu, cơ sở lí thuyết, cách thức điều tra, thu thập dữ liệu; công cụ thu thập, phân tích và đánh giá dữ liệu bằng cách hoàn thành phiếu sau:</a:t>
            </a:r>
          </a:p>
        </p:txBody>
      </p:sp>
    </p:spTree>
    <p:extLst>
      <p:ext uri="{BB962C8B-B14F-4D97-AF65-F5344CB8AC3E}">
        <p14:creationId xmlns:p14="http://schemas.microsoft.com/office/powerpoint/2010/main" val="337006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5477"/>
            <a:ext cx="10515600" cy="5731486"/>
          </a:xfrm>
        </p:spPr>
        <p:txBody>
          <a:bodyPr>
            <a:normAutofit fontScale="70000" lnSpcReduction="20000"/>
          </a:bodyPr>
          <a:lstStyle/>
          <a:p>
            <a:pPr algn="ctr"/>
            <a:r>
              <a:rPr lang="vi-VN" dirty="0" smtClean="0">
                <a:solidFill>
                  <a:srgbClr val="FF0000"/>
                </a:solidFill>
                <a:latin typeface="+mj-lt"/>
              </a:rPr>
              <a:t>ĐỀ CƯƠNG BÁO CÁO KẾT QUẢ BÀI TẬP DỰ ÁN VỀ MỘT VẤN ĐỀ XÃ HỘI</a:t>
            </a:r>
          </a:p>
          <a:p>
            <a:r>
              <a:rPr lang="vi-VN" dirty="0" smtClean="0">
                <a:latin typeface="+mj-lt"/>
              </a:rPr>
              <a:t>I. MỞ ĐẦU</a:t>
            </a:r>
          </a:p>
          <a:p>
            <a:r>
              <a:rPr lang="vi-VN" dirty="0" smtClean="0">
                <a:latin typeface="+mj-lt"/>
              </a:rPr>
              <a:t>1. Tên dự án:…….</a:t>
            </a:r>
          </a:p>
          <a:p>
            <a:r>
              <a:rPr lang="vi-VN" dirty="0" smtClean="0">
                <a:latin typeface="+mj-lt"/>
              </a:rPr>
              <a:t>2. Mục tiêu dự án:…........</a:t>
            </a:r>
          </a:p>
          <a:p>
            <a:r>
              <a:rPr lang="vi-VN" dirty="0" smtClean="0">
                <a:latin typeface="+mj-lt"/>
              </a:rPr>
              <a:t>3. Câu hỏi nghiên cứu:……</a:t>
            </a:r>
          </a:p>
          <a:p>
            <a:r>
              <a:rPr lang="vi-VN" dirty="0" smtClean="0">
                <a:latin typeface="+mj-lt"/>
              </a:rPr>
              <a:t>4. Phương pháp nghiên cứu:……</a:t>
            </a:r>
          </a:p>
          <a:p>
            <a:r>
              <a:rPr lang="vi-VN" dirty="0" smtClean="0">
                <a:latin typeface="+mj-lt"/>
              </a:rPr>
              <a:t>5. Hình thức dự án:……………</a:t>
            </a:r>
          </a:p>
          <a:p>
            <a:r>
              <a:rPr lang="vi-VN" dirty="0" smtClean="0">
                <a:latin typeface="+mj-lt"/>
              </a:rPr>
              <a:t>6. Nhiệm vụ:………</a:t>
            </a:r>
          </a:p>
          <a:p>
            <a:r>
              <a:rPr lang="vi-VN" dirty="0" smtClean="0">
                <a:latin typeface="+mj-lt"/>
              </a:rPr>
              <a:t>7. Sản phẩm của bài tập dự án:…</a:t>
            </a:r>
          </a:p>
          <a:p>
            <a:r>
              <a:rPr lang="vi-VN" dirty="0" smtClean="0">
                <a:latin typeface="+mj-lt"/>
              </a:rPr>
              <a:t>8. Thời gian thực hiện:……………</a:t>
            </a:r>
          </a:p>
          <a:p>
            <a:r>
              <a:rPr lang="vi-VN" dirty="0" smtClean="0">
                <a:latin typeface="+mj-lt"/>
              </a:rPr>
              <a:t>II. NỘI DUNG NGHIÊN CỨU</a:t>
            </a:r>
          </a:p>
          <a:p>
            <a:r>
              <a:rPr lang="vi-VN" dirty="0" smtClean="0">
                <a:latin typeface="+mj-lt"/>
              </a:rPr>
              <a:t>1. Khái niệm/ cơ sở lí thuyết:………………</a:t>
            </a:r>
          </a:p>
          <a:p>
            <a:r>
              <a:rPr lang="vi-VN" dirty="0" smtClean="0">
                <a:latin typeface="+mj-lt"/>
              </a:rPr>
              <a:t>2. Kết quả khảo sát:…………………</a:t>
            </a:r>
          </a:p>
          <a:p>
            <a:r>
              <a:rPr lang="vi-VN" dirty="0" smtClean="0">
                <a:latin typeface="+mj-lt"/>
              </a:rPr>
              <a:t>2.1. </a:t>
            </a:r>
          </a:p>
          <a:p>
            <a:r>
              <a:rPr lang="vi-VN" dirty="0" smtClean="0">
                <a:latin typeface="+mj-lt"/>
              </a:rPr>
              <a:t>2.2.</a:t>
            </a:r>
          </a:p>
          <a:p>
            <a:r>
              <a:rPr lang="vi-VN" dirty="0" smtClean="0">
                <a:latin typeface="+mj-lt"/>
              </a:rPr>
              <a:t>…</a:t>
            </a:r>
          </a:p>
          <a:p>
            <a:r>
              <a:rPr lang="vi-VN" dirty="0" smtClean="0">
                <a:latin typeface="+mj-lt"/>
              </a:rPr>
              <a:t>III. KẾT LUẬN</a:t>
            </a:r>
          </a:p>
          <a:p>
            <a:r>
              <a:rPr lang="vi-VN" dirty="0" smtClean="0">
                <a:latin typeface="+mj-lt"/>
              </a:rPr>
              <a:t>TÀI LIỆU THAM KHẢO</a:t>
            </a:r>
          </a:p>
          <a:p>
            <a:endParaRPr lang="vi-VN" dirty="0">
              <a:latin typeface="+mj-lt"/>
            </a:endParaRPr>
          </a:p>
        </p:txBody>
      </p:sp>
    </p:spTree>
    <p:extLst>
      <p:ext uri="{BB962C8B-B14F-4D97-AF65-F5344CB8AC3E}">
        <p14:creationId xmlns:p14="http://schemas.microsoft.com/office/powerpoint/2010/main" val="146479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arn(inVertical)">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barn(inVertical)">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barn(inVertical)">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barn(inVertical)">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barn(inVertical)">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barn(inVertical)">
                                      <p:cBhvr>
                                        <p:cTn id="92"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90" y="2280364"/>
            <a:ext cx="11595219" cy="1307551"/>
          </a:xfrm>
        </p:spPr>
        <p:txBody>
          <a:bodyPr>
            <a:normAutofit fontScale="90000"/>
          </a:bodyPr>
          <a:lstStyle/>
          <a:p>
            <a:pPr lvl="0"/>
            <a:r>
              <a:rPr lang="en-US" sz="3200" b="1" dirty="0">
                <a:solidFill>
                  <a:srgbClr val="FF0000"/>
                </a:solidFill>
                <a:latin typeface="Times New Roman" panose="02020603050405020304" pitchFamily="18" charset="0"/>
                <a:cs typeface="Times New Roman" panose="02020603050405020304" pitchFamily="18" charset="0"/>
              </a:rPr>
              <a:t>LUYỆN TẬP VIẾT BÁO CÁO KẾT QUẢ CỦA BÀI TẬP DỰ ÁN VỀ MỘT VẤN ĐỀ XÃ HỘI</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3614216"/>
            <a:ext cx="10515600" cy="3875722"/>
          </a:xfrm>
        </p:spPr>
        <p:txBody>
          <a:bodyPr>
            <a:normAutofit/>
          </a:bodyPr>
          <a:lstStyle/>
          <a:p>
            <a:pPr marL="0" indent="0">
              <a:buNone/>
            </a:pPr>
            <a:r>
              <a:rPr lang="en-US" sz="3200" dirty="0" smtClean="0">
                <a:latin typeface="Times New Roman" panose="02020603050405020304" pitchFamily="18" charset="0"/>
                <a:cs typeface="Times New Roman" panose="02020603050405020304" pitchFamily="18" charset="0"/>
              </a:rPr>
              <a:t>HS </a:t>
            </a:r>
            <a:r>
              <a:rPr lang="en-US" sz="3200" dirty="0" err="1" smtClean="0">
                <a:latin typeface="Times New Roman" panose="02020603050405020304" pitchFamily="18" charset="0"/>
                <a:cs typeface="Times New Roman" panose="02020603050405020304" pitchFamily="18" charset="0"/>
              </a:rPr>
              <a:t>chọn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vấn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sgk</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viết</a:t>
            </a:r>
            <a:r>
              <a:rPr lang="en-US" sz="3200" dirty="0" smtClean="0">
                <a:latin typeface="Times New Roman" panose="02020603050405020304" pitchFamily="18" charset="0"/>
                <a:cs typeface="Times New Roman" panose="02020603050405020304" pitchFamily="18" charset="0"/>
              </a:rPr>
              <a:t> ở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705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5589" y="1589"/>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a:grpSpLocks/>
          </p:cNvGrpSpPr>
          <p:nvPr/>
        </p:nvGrpSpPr>
        <p:grpSpPr bwMode="auto">
          <a:xfrm>
            <a:off x="3619500" y="1473200"/>
            <a:ext cx="5240338" cy="2336800"/>
            <a:chOff x="2616663" y="1789966"/>
            <a:chExt cx="6989002" cy="2338070"/>
          </a:xfrm>
        </p:grpSpPr>
        <p:sp>
          <p:nvSpPr>
            <p:cNvPr id="13" name="文本框 283">
              <a:extLst/>
            </p:cNvPr>
            <p:cNvSpPr txBox="1"/>
            <p:nvPr/>
          </p:nvSpPr>
          <p:spPr>
            <a:xfrm>
              <a:off x="2616663" y="3019359"/>
              <a:ext cx="6989002" cy="1108677"/>
            </a:xfrm>
            <a:prstGeom prst="rect">
              <a:avLst/>
            </a:prstGeom>
            <a:noFill/>
          </p:spPr>
          <p:txBody>
            <a:bodyPr wrap="none">
              <a:spAutoFit/>
            </a:bodyPr>
            <a:lstStyle/>
            <a:p>
              <a:pPr algn="ctr" defTabSz="914217">
                <a:defRPr/>
              </a:pPr>
              <a:r>
                <a:rPr lang="en-US" altLang="zh-CN"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KHỞI ĐỘNG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438277" name="组合 13"/>
            <p:cNvGrpSpPr>
              <a:grpSpLocks/>
            </p:cNvGrpSpPr>
            <p:nvPr/>
          </p:nvGrpSpPr>
          <p:grpSpPr bwMode="auto">
            <a:xfrm>
              <a:off x="3238500" y="2919354"/>
              <a:ext cx="5715000" cy="1155700"/>
              <a:chOff x="3200400" y="2919354"/>
              <a:chExt cx="5715000" cy="1155700"/>
            </a:xfrm>
          </p:grpSpPr>
          <p:cxnSp>
            <p:nvCxnSpPr>
              <p:cNvPr id="16" name="直接连接符 15">
                <a:extLst/>
              </p:cNvPr>
              <p:cNvCxnSpPr/>
              <p:nvPr/>
            </p:nvCxnSpPr>
            <p:spPr>
              <a:xfrm>
                <a:off x="3201031" y="2919292"/>
                <a:ext cx="57144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p:cNvPr>
              <p:cNvCxnSpPr/>
              <p:nvPr/>
            </p:nvCxnSpPr>
            <p:spPr>
              <a:xfrm>
                <a:off x="3201031" y="4075620"/>
                <a:ext cx="571442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p:cNvPr>
            <p:cNvSpPr txBox="1"/>
            <p:nvPr/>
          </p:nvSpPr>
          <p:spPr>
            <a:xfrm>
              <a:off x="5995774" y="1789966"/>
              <a:ext cx="247717" cy="1108677"/>
            </a:xfrm>
            <a:prstGeom prst="rect">
              <a:avLst/>
            </a:prstGeom>
            <a:noFill/>
          </p:spPr>
          <p:txBody>
            <a:bodyPr wrap="none">
              <a:spAutoFit/>
            </a:bodyPr>
            <a:lstStyle/>
            <a:p>
              <a:pPr algn="ctr" defTabSz="914217">
                <a:defRPr/>
              </a:pPr>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33421456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nodeType="afterGroup">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12190412"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129051" y="1633088"/>
            <a:ext cx="8515503" cy="2554545"/>
          </a:xfrm>
          <a:prstGeom prst="rect">
            <a:avLst/>
          </a:prstGeom>
        </p:spPr>
        <p:txBody>
          <a:bodyPr wrap="square">
            <a:spAutoFit/>
          </a:bodyPr>
          <a:lstStyle/>
          <a:p>
            <a:pPr algn="just">
              <a:spcBef>
                <a:spcPts val="875"/>
              </a:spcBef>
              <a:buSzPts val="1300"/>
            </a:pPr>
            <a:r>
              <a:rPr lang="vi-VN" sz="3200" dirty="0" smtClean="0">
                <a:solidFill>
                  <a:srgbClr val="000000"/>
                </a:solidFill>
                <a:latin typeface="Times New Roman" panose="02020603050405020304" pitchFamily="18" charset="0"/>
                <a:cs typeface="Times New Roman" panose="02020603050405020304" pitchFamily="18" charset="0"/>
              </a:rPr>
              <a:t>    HS </a:t>
            </a:r>
            <a:r>
              <a:rPr lang="vi-VN" sz="3200" dirty="0">
                <a:solidFill>
                  <a:srgbClr val="000000"/>
                </a:solidFill>
                <a:latin typeface="Times New Roman" panose="02020603050405020304" pitchFamily="18" charset="0"/>
                <a:cs typeface="Times New Roman" panose="02020603050405020304" pitchFamily="18" charset="0"/>
              </a:rPr>
              <a:t>đọc lướt tên đề mục phần kĩ năng viết, khung Tri thức về kiểu bài (SGK/ tr. 49). Dựa vào tên đề mục phần kĩ năng viết và nội dung phần Tri thức về kiểu bài, cho biết ở bài học này, chúng ta sẽ thực hiện nhiệm vụ viết nào?</a:t>
            </a:r>
            <a:endParaRPr lang="en-US"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43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12190412"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957513" y="301625"/>
            <a:ext cx="2509837" cy="1493838"/>
          </a:xfrm>
          <a:prstGeom prst="ellipse">
            <a:avLst/>
          </a:prstGeom>
          <a:solidFill>
            <a:sysClr val="window" lastClr="FFFFFF"/>
          </a:solidFill>
          <a:ln w="12700" cap="flat" cmpd="sng" algn="ctr">
            <a:solidFill>
              <a:srgbClr val="4472C4">
                <a:shade val="50000"/>
              </a:srgbClr>
            </a:solidFill>
            <a:prstDash val="solid"/>
            <a:miter lim="800000"/>
          </a:ln>
          <a:effectLst/>
        </p:spPr>
        <p:txBody>
          <a:bodyPr anchor="ctr"/>
          <a:lstStyle/>
          <a:p>
            <a:pPr algn="ctr" fontAlgn="auto">
              <a:spcBef>
                <a:spcPts val="0"/>
              </a:spcBef>
              <a:spcAft>
                <a:spcPts val="0"/>
              </a:spcAft>
              <a:defRPr/>
            </a:pPr>
            <a:r>
              <a:rPr lang="en-US" sz="2800" b="1" kern="0" dirty="0">
                <a:solidFill>
                  <a:srgbClr val="FF0000"/>
                </a:solidFill>
                <a:latin typeface="Times New Roman" pitchFamily="18" charset="0"/>
                <a:cs typeface="Times New Roman" pitchFamily="18" charset="0"/>
              </a:rPr>
              <a:t>THẢO LUẬN</a:t>
            </a:r>
          </a:p>
        </p:txBody>
      </p:sp>
      <p:sp>
        <p:nvSpPr>
          <p:cNvPr id="7" name="Rectangle 6"/>
          <p:cNvSpPr/>
          <p:nvPr/>
        </p:nvSpPr>
        <p:spPr>
          <a:xfrm>
            <a:off x="2129051" y="1984773"/>
            <a:ext cx="8024883" cy="2554545"/>
          </a:xfrm>
          <a:prstGeom prst="rect">
            <a:avLst/>
          </a:prstGeom>
        </p:spPr>
        <p:txBody>
          <a:bodyPr wrap="square">
            <a:spAutoFit/>
          </a:bodyPr>
          <a:lstStyle/>
          <a:p>
            <a:pPr algn="just">
              <a:spcBef>
                <a:spcPts val="875"/>
              </a:spcBef>
              <a:buSzPts val="1300"/>
            </a:pPr>
            <a:r>
              <a:rPr lang="vi-VN" sz="3200" dirty="0" smtClean="0">
                <a:solidFill>
                  <a:srgbClr val="000000"/>
                </a:solidFill>
                <a:latin typeface="Times New Roman" panose="02020603050405020304" pitchFamily="18" charset="0"/>
                <a:cs typeface="Times New Roman" panose="02020603050405020304" pitchFamily="18" charset="0"/>
              </a:rPr>
              <a:t>    HS thảo luận nhóm đôi để trả lời cho câu hỏi </a:t>
            </a:r>
            <a:r>
              <a:rPr lang="vi-VN" sz="3200" dirty="0">
                <a:solidFill>
                  <a:srgbClr val="000000"/>
                </a:solidFill>
                <a:latin typeface="Times New Roman" panose="02020603050405020304" pitchFamily="18" charset="0"/>
                <a:cs typeface="Times New Roman" panose="02020603050405020304" pitchFamily="18" charset="0"/>
              </a:rPr>
              <a:t>sau:Trong cuộc sống hàng ngày, người ta thường viết bài báo cáo kết quả của bài tập dự án về một vấn đề xã hội trong những tình huống nào? </a:t>
            </a:r>
            <a:endParaRPr lang="en-US"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927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1EBD86C-614E-4D24-93BD-A17D62293654}"/>
              </a:ext>
            </a:extLst>
          </p:cNvPr>
          <p:cNvPicPr>
            <a:picLocks noChangeAspect="1"/>
          </p:cNvPicPr>
          <p:nvPr/>
        </p:nvPicPr>
        <p:blipFill rotWithShape="1">
          <a:blip r:embed="rId3">
            <a:extLst>
              <a:ext uri="{28A0092B-C50C-407E-A947-70E740481C1C}">
                <a14:useLocalDpi xmlns:a14="http://schemas.microsoft.com/office/drawing/2010/main" val="0"/>
              </a:ext>
            </a:extLst>
          </a:blip>
          <a:srcRect l="2107" r="33079"/>
          <a:stretch/>
        </p:blipFill>
        <p:spPr>
          <a:xfrm>
            <a:off x="0" y="0"/>
            <a:ext cx="12192000" cy="6858000"/>
          </a:xfrm>
          <a:prstGeom prst="rect">
            <a:avLst/>
          </a:prstGeom>
        </p:spPr>
      </p:pic>
      <p:pic>
        <p:nvPicPr>
          <p:cNvPr id="23" name="图片 22">
            <a:extLst>
              <a:ext uri="{FF2B5EF4-FFF2-40B4-BE49-F238E27FC236}">
                <a16:creationId xmlns:a16="http://schemas.microsoft.com/office/drawing/2014/main" id="{FE5B7617-1A44-469D-B68E-F7E0DCA909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73524"/>
            <a:ext cx="5184475" cy="5184475"/>
          </a:xfrm>
          <a:prstGeom prst="rect">
            <a:avLst/>
          </a:prstGeom>
        </p:spPr>
      </p:pic>
      <p:pic>
        <p:nvPicPr>
          <p:cNvPr id="24" name="图片 23">
            <a:extLst>
              <a:ext uri="{FF2B5EF4-FFF2-40B4-BE49-F238E27FC236}">
                <a16:creationId xmlns:a16="http://schemas.microsoft.com/office/drawing/2014/main" id="{39783EE9-D64C-4858-B228-029262622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007525" y="1673525"/>
            <a:ext cx="5184475" cy="5184475"/>
          </a:xfrm>
          <a:prstGeom prst="rect">
            <a:avLst/>
          </a:prstGeom>
        </p:spPr>
      </p:pic>
      <p:pic>
        <p:nvPicPr>
          <p:cNvPr id="7" name="图片 6">
            <a:extLst>
              <a:ext uri="{FF2B5EF4-FFF2-40B4-BE49-F238E27FC236}">
                <a16:creationId xmlns:a16="http://schemas.microsoft.com/office/drawing/2014/main" id="{B066C36A-292A-4089-ADA7-CDD3280EDD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280856" y="-956701"/>
            <a:ext cx="4634257" cy="8771401"/>
          </a:xfrm>
          <a:prstGeom prst="rect">
            <a:avLst/>
          </a:prstGeom>
        </p:spPr>
      </p:pic>
      <p:sp>
        <p:nvSpPr>
          <p:cNvPr id="11" name="文本框 28">
            <a:extLst>
              <a:ext uri="{FF2B5EF4-FFF2-40B4-BE49-F238E27FC236}">
                <a16:creationId xmlns:a16="http://schemas.microsoft.com/office/drawing/2014/main" id="{BD69D6DD-66E1-FB46-C03D-34BD8EA5F1AF}"/>
              </a:ext>
            </a:extLst>
          </p:cNvPr>
          <p:cNvSpPr txBox="1"/>
          <p:nvPr/>
        </p:nvSpPr>
        <p:spPr>
          <a:xfrm>
            <a:off x="3048001" y="2352323"/>
            <a:ext cx="731520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思源黑体 CN Medium" panose="020B0600000000000000" pitchFamily="34" charset="-122"/>
                <a:cs typeface="Times New Roman" panose="02020603050405020304" pitchFamily="18" charset="0"/>
                <a:sym typeface="思源黑体 CN Medium" panose="020B0600000000000000" pitchFamily="34" charset="-122"/>
              </a:rPr>
              <a:t>Hình</a:t>
            </a:r>
            <a:r>
              <a:rPr kumimoji="0" lang="en-US" altLang="zh-CN" sz="72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思源黑体 CN Medium" panose="020B0600000000000000" pitchFamily="34" charset="-122"/>
                <a:cs typeface="Times New Roman" panose="02020603050405020304" pitchFamily="18" charset="0"/>
                <a:sym typeface="思源黑体 CN Medium" panose="020B0600000000000000" pitchFamily="34" charset="-122"/>
              </a:rPr>
              <a:t> </a:t>
            </a:r>
            <a:r>
              <a:rPr kumimoji="0" lang="en-US" altLang="zh-CN" sz="72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思源黑体 CN Medium" panose="020B0600000000000000" pitchFamily="34" charset="-122"/>
                <a:cs typeface="Times New Roman" panose="02020603050405020304" pitchFamily="18" charset="0"/>
                <a:sym typeface="思源黑体 CN Medium" panose="020B0600000000000000" pitchFamily="34" charset="-122"/>
              </a:rPr>
              <a:t>thành</a:t>
            </a:r>
            <a:r>
              <a:rPr kumimoji="0" lang="en-US" altLang="zh-CN" sz="72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思源黑体 CN Medium" panose="020B0600000000000000" pitchFamily="34" charset="-122"/>
                <a:cs typeface="Times New Roman" panose="02020603050405020304" pitchFamily="18" charset="0"/>
                <a:sym typeface="思源黑体 CN Medium" panose="020B0600000000000000" pitchFamily="34" charset="-122"/>
              </a:rPr>
              <a:t> </a:t>
            </a:r>
            <a:r>
              <a:rPr kumimoji="0" lang="en-US" altLang="zh-CN" sz="72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思源黑体 CN Medium" panose="020B0600000000000000" pitchFamily="34" charset="-122"/>
                <a:cs typeface="Times New Roman" panose="02020603050405020304" pitchFamily="18" charset="0"/>
                <a:sym typeface="思源黑体 CN Medium" panose="020B0600000000000000" pitchFamily="34" charset="-122"/>
              </a:rPr>
              <a:t>kiến</a:t>
            </a:r>
            <a:r>
              <a:rPr kumimoji="0" lang="en-US" altLang="zh-CN" sz="72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思源黑体 CN Medium" panose="020B0600000000000000" pitchFamily="34" charset="-122"/>
                <a:cs typeface="Times New Roman" panose="02020603050405020304" pitchFamily="18" charset="0"/>
                <a:sym typeface="思源黑体 CN Medium" panose="020B0600000000000000" pitchFamily="34" charset="-122"/>
              </a:rPr>
              <a:t> </a:t>
            </a:r>
            <a:r>
              <a:rPr kumimoji="0" lang="en-US" altLang="zh-CN" sz="72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思源黑体 CN Medium" panose="020B0600000000000000" pitchFamily="34" charset="-122"/>
                <a:cs typeface="Times New Roman" panose="02020603050405020304" pitchFamily="18" charset="0"/>
                <a:sym typeface="思源黑体 CN Medium" panose="020B0600000000000000" pitchFamily="34" charset="-122"/>
              </a:rPr>
              <a:t>thức</a:t>
            </a:r>
            <a:endParaRPr kumimoji="0" lang="zh-CN" altLang="en-US" sz="72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思源黑体 CN Medium" panose="020B0600000000000000" pitchFamily="34" charset="-122"/>
              <a:cs typeface="Times New Roman" panose="02020603050405020304" pitchFamily="18" charset="0"/>
              <a:sym typeface="思源黑体 CN Medium" panose="020B0600000000000000" pitchFamily="34" charset="-122"/>
            </a:endParaRPr>
          </a:p>
        </p:txBody>
      </p:sp>
    </p:spTree>
    <p:extLst>
      <p:ext uri="{BB962C8B-B14F-4D97-AF65-F5344CB8AC3E}">
        <p14:creationId xmlns:p14="http://schemas.microsoft.com/office/powerpoint/2010/main" val="31673469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12190412"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129051" y="1351726"/>
            <a:ext cx="8024883" cy="2785378"/>
          </a:xfrm>
          <a:prstGeom prst="rect">
            <a:avLst/>
          </a:prstGeom>
        </p:spPr>
        <p:txBody>
          <a:bodyPr wrap="square">
            <a:spAutoFit/>
          </a:bodyPr>
          <a:lstStyle/>
          <a:p>
            <a:pPr algn="just">
              <a:spcBef>
                <a:spcPts val="875"/>
              </a:spcBef>
              <a:buSzPts val="1300"/>
            </a:pPr>
            <a:r>
              <a:rPr lang="vi-VN" sz="3200" dirty="0" smtClean="0">
                <a:solidFill>
                  <a:srgbClr val="000000"/>
                </a:solidFill>
                <a:latin typeface="Times New Roman" panose="02020603050405020304" pitchFamily="18" charset="0"/>
                <a:cs typeface="Times New Roman" panose="02020603050405020304" pitchFamily="18" charset="0"/>
              </a:rPr>
              <a:t>HS </a:t>
            </a:r>
            <a:r>
              <a:rPr lang="vi-VN" sz="3200" dirty="0">
                <a:solidFill>
                  <a:srgbClr val="000000"/>
                </a:solidFill>
                <a:latin typeface="Times New Roman" panose="02020603050405020304" pitchFamily="18" charset="0"/>
                <a:cs typeface="Times New Roman" panose="02020603050405020304" pitchFamily="18" charset="0"/>
              </a:rPr>
              <a:t>làm việc cá nhân và trả lời các câu hỏi sau:</a:t>
            </a:r>
          </a:p>
          <a:p>
            <a:pPr algn="just">
              <a:spcBef>
                <a:spcPts val="875"/>
              </a:spcBef>
              <a:buSzPts val="1300"/>
            </a:pPr>
            <a:r>
              <a:rPr lang="vi-VN" sz="3200" dirty="0">
                <a:solidFill>
                  <a:srgbClr val="000000"/>
                </a:solidFill>
                <a:latin typeface="Times New Roman" panose="02020603050405020304" pitchFamily="18" charset="0"/>
                <a:cs typeface="Times New Roman" panose="02020603050405020304" pitchFamily="18" charset="0"/>
              </a:rPr>
              <a:t>– Thế nào là kiểu bài báo cáo kết quả nghiên cứu?</a:t>
            </a:r>
          </a:p>
          <a:p>
            <a:pPr algn="just">
              <a:spcBef>
                <a:spcPts val="875"/>
              </a:spcBef>
              <a:buSzPts val="1300"/>
            </a:pPr>
            <a:r>
              <a:rPr lang="vi-VN" sz="3200" dirty="0">
                <a:solidFill>
                  <a:srgbClr val="000000"/>
                </a:solidFill>
                <a:latin typeface="Times New Roman" panose="02020603050405020304" pitchFamily="18" charset="0"/>
                <a:cs typeface="Times New Roman" panose="02020603050405020304" pitchFamily="18" charset="0"/>
              </a:rPr>
              <a:t>– Trình bày bố cục của kiểu bài báo cáo kết quả nghiên cứu.</a:t>
            </a:r>
          </a:p>
        </p:txBody>
      </p:sp>
    </p:spTree>
    <p:extLst>
      <p:ext uri="{BB962C8B-B14F-4D97-AF65-F5344CB8AC3E}">
        <p14:creationId xmlns:p14="http://schemas.microsoft.com/office/powerpoint/2010/main" val="338409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12190412"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957513" y="301625"/>
            <a:ext cx="2509837" cy="1493838"/>
          </a:xfrm>
          <a:prstGeom prst="ellipse">
            <a:avLst/>
          </a:prstGeom>
          <a:solidFill>
            <a:sysClr val="window" lastClr="FFFFFF"/>
          </a:solidFill>
          <a:ln w="12700" cap="flat" cmpd="sng" algn="ctr">
            <a:solidFill>
              <a:srgbClr val="4472C4">
                <a:shade val="50000"/>
              </a:srgbClr>
            </a:solidFill>
            <a:prstDash val="solid"/>
            <a:miter lim="800000"/>
          </a:ln>
          <a:effectLst/>
        </p:spPr>
        <p:txBody>
          <a:bodyPr anchor="ctr"/>
          <a:lstStyle/>
          <a:p>
            <a:pPr algn="ctr" fontAlgn="auto">
              <a:spcBef>
                <a:spcPts val="0"/>
              </a:spcBef>
              <a:spcAft>
                <a:spcPts val="0"/>
              </a:spcAft>
              <a:defRPr/>
            </a:pPr>
            <a:r>
              <a:rPr lang="en-US" sz="2800" b="1" kern="0" dirty="0">
                <a:solidFill>
                  <a:srgbClr val="FF0000"/>
                </a:solidFill>
                <a:latin typeface="Times New Roman" pitchFamily="18" charset="0"/>
                <a:cs typeface="Times New Roman" pitchFamily="18" charset="0"/>
              </a:rPr>
              <a:t>THẢO LUẬN</a:t>
            </a:r>
          </a:p>
        </p:txBody>
      </p:sp>
      <p:sp>
        <p:nvSpPr>
          <p:cNvPr id="7" name="Rectangle 6"/>
          <p:cNvSpPr/>
          <p:nvPr/>
        </p:nvSpPr>
        <p:spPr>
          <a:xfrm>
            <a:off x="2674620" y="2709841"/>
            <a:ext cx="5566410" cy="1077218"/>
          </a:xfrm>
          <a:prstGeom prst="rect">
            <a:avLst/>
          </a:prstGeom>
        </p:spPr>
        <p:txBody>
          <a:bodyPr wrap="square">
            <a:spAutoFit/>
          </a:bodyPr>
          <a:lstStyle/>
          <a:p>
            <a:pPr algn="just">
              <a:spcBef>
                <a:spcPts val="875"/>
              </a:spcBef>
              <a:buSzPts val="1300"/>
            </a:pPr>
            <a:r>
              <a:rPr lang="vi-VN" sz="3200" dirty="0" smtClean="0">
                <a:solidFill>
                  <a:srgbClr val="000000"/>
                </a:solidFill>
                <a:latin typeface="Times New Roman" panose="02020603050405020304" pitchFamily="18" charset="0"/>
                <a:cs typeface="Times New Roman" panose="02020603050405020304" pitchFamily="18" charset="0"/>
              </a:rPr>
              <a:t>    HS thảo luận nhóm đôi </a:t>
            </a:r>
            <a:r>
              <a:rPr lang="vi-VN" sz="3200" dirty="0">
                <a:solidFill>
                  <a:srgbClr val="000000"/>
                </a:solidFill>
                <a:latin typeface="Times New Roman" panose="02020603050405020304" pitchFamily="18" charset="0"/>
                <a:cs typeface="Times New Roman" panose="02020603050405020304" pitchFamily="18" charset="0"/>
              </a:rPr>
              <a:t>để hoàn thành PHT số 1 </a:t>
            </a:r>
            <a:endParaRPr lang="en-US"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32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4311"/>
            <a:ext cx="10515600" cy="685800"/>
          </a:xfrm>
        </p:spPr>
        <p:txBody>
          <a:bodyPr>
            <a:normAutofit/>
          </a:bodyPr>
          <a:lstStyle/>
          <a:p>
            <a:pPr algn="ctr"/>
            <a:r>
              <a:rPr lang="vi-VN" sz="3200" dirty="0" smtClean="0">
                <a:solidFill>
                  <a:srgbClr val="FF0000"/>
                </a:solidFill>
              </a:rPr>
              <a:t>PHIẾU HỌC TẬP SỐ 1</a:t>
            </a:r>
            <a:endParaRPr lang="vi-VN" sz="32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986298"/>
              </p:ext>
            </p:extLst>
          </p:nvPr>
        </p:nvGraphicFramePr>
        <p:xfrm>
          <a:off x="948690" y="880111"/>
          <a:ext cx="10485120" cy="2411729"/>
        </p:xfrm>
        <a:graphic>
          <a:graphicData uri="http://schemas.openxmlformats.org/drawingml/2006/table">
            <a:tbl>
              <a:tblPr firstRow="1" bandRow="1">
                <a:tableStyleId>{5C22544A-7EE6-4342-B048-85BDC9FD1C3A}</a:tableStyleId>
              </a:tblPr>
              <a:tblGrid>
                <a:gridCol w="10485120">
                  <a:extLst>
                    <a:ext uri="{9D8B030D-6E8A-4147-A177-3AD203B41FA5}">
                      <a16:colId xmlns:a16="http://schemas.microsoft.com/office/drawing/2014/main" val="1763568049"/>
                    </a:ext>
                  </a:extLst>
                </a:gridCol>
              </a:tblGrid>
              <a:tr h="434686">
                <a:tc>
                  <a:txBody>
                    <a:bodyPr/>
                    <a:lstStyle/>
                    <a:p>
                      <a:r>
                        <a:rPr lang="vi-VN" b="0" dirty="0" smtClean="0">
                          <a:solidFill>
                            <a:schemeClr val="tx1"/>
                          </a:solidFill>
                          <a:latin typeface="+mj-lt"/>
                        </a:rPr>
                        <a:t>Câu 1: Thế nào là bài báo cáo kết quả của bài tập dự án về một vấn đề xã hội? </a:t>
                      </a:r>
                    </a:p>
                  </a:txBody>
                  <a:tcPr/>
                </a:tc>
                <a:extLst>
                  <a:ext uri="{0D108BD9-81ED-4DB2-BD59-A6C34878D82A}">
                    <a16:rowId xmlns:a16="http://schemas.microsoft.com/office/drawing/2014/main" val="4232632198"/>
                  </a:ext>
                </a:extLst>
              </a:tr>
              <a:tr h="401464">
                <a:tc>
                  <a:txBody>
                    <a:bodyPr/>
                    <a:lstStyle/>
                    <a:p>
                      <a:r>
                        <a:rPr lang="vi-VN" dirty="0" smtClean="0">
                          <a:solidFill>
                            <a:schemeClr val="bg1"/>
                          </a:solidFill>
                          <a:latin typeface="+mj-lt"/>
                        </a:rPr>
                        <a:t>Câu 2: Vẽ sơ đồ bố cục của kiểu bài báo cáo kết quả của bài tập dự án về một vấn đề xã hội. </a:t>
                      </a:r>
                    </a:p>
                  </a:txBody>
                  <a:tcPr/>
                </a:tc>
                <a:extLst>
                  <a:ext uri="{0D108BD9-81ED-4DB2-BD59-A6C34878D82A}">
                    <a16:rowId xmlns:a16="http://schemas.microsoft.com/office/drawing/2014/main" val="1974111133"/>
                  </a:ext>
                </a:extLst>
              </a:tr>
              <a:tr h="661890">
                <a:tc>
                  <a:txBody>
                    <a:bodyPr/>
                    <a:lstStyle/>
                    <a:p>
                      <a:r>
                        <a:rPr lang="vi-VN" dirty="0" smtClean="0">
                          <a:solidFill>
                            <a:schemeClr val="bg1"/>
                          </a:solidFill>
                          <a:latin typeface="+mj-lt"/>
                        </a:rPr>
                        <a:t>Câu 3: Khi viết bài báo cáo kết quả của bài tập dự án về một vấn đề xã hội, cần lưu ý những gì để đáp ứng yêu cầu về kiểu bài?</a:t>
                      </a:r>
                      <a:endParaRPr lang="vi-VN" dirty="0">
                        <a:solidFill>
                          <a:schemeClr val="bg1"/>
                        </a:solidFill>
                        <a:latin typeface="+mj-lt"/>
                      </a:endParaRPr>
                    </a:p>
                  </a:txBody>
                  <a:tcPr/>
                </a:tc>
                <a:extLst>
                  <a:ext uri="{0D108BD9-81ED-4DB2-BD59-A6C34878D82A}">
                    <a16:rowId xmlns:a16="http://schemas.microsoft.com/office/drawing/2014/main" val="1421161229"/>
                  </a:ext>
                </a:extLst>
              </a:tr>
              <a:tr h="913689">
                <a:tc>
                  <a:txBody>
                    <a:bodyPr/>
                    <a:lstStyle/>
                    <a:p>
                      <a:r>
                        <a:rPr lang="vi-VN" dirty="0" smtClean="0">
                          <a:solidFill>
                            <a:schemeClr val="bg1"/>
                          </a:solidFill>
                          <a:latin typeface="+mj-lt"/>
                        </a:rPr>
                        <a:t>Câu 4: So sánh điểm tương đồng và khác biệt của kiểu bài báo cáo kết quả nghiên cứu về một vấn đề xã hội với kiểu bài báo cáo kết quả của bài tập dự án về một vấn đề xã hội:</a:t>
                      </a:r>
                      <a:endParaRPr lang="vi-VN" dirty="0">
                        <a:solidFill>
                          <a:schemeClr val="bg1"/>
                        </a:solidFill>
                        <a:latin typeface="+mj-lt"/>
                      </a:endParaRPr>
                    </a:p>
                  </a:txBody>
                  <a:tcPr/>
                </a:tc>
                <a:extLst>
                  <a:ext uri="{0D108BD9-81ED-4DB2-BD59-A6C34878D82A}">
                    <a16:rowId xmlns:a16="http://schemas.microsoft.com/office/drawing/2014/main" val="161146659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43421146"/>
              </p:ext>
            </p:extLst>
          </p:nvPr>
        </p:nvGraphicFramePr>
        <p:xfrm>
          <a:off x="948690" y="3200400"/>
          <a:ext cx="10485120" cy="1595301"/>
        </p:xfrm>
        <a:graphic>
          <a:graphicData uri="http://schemas.openxmlformats.org/drawingml/2006/table">
            <a:tbl>
              <a:tblPr firstRow="1" bandRow="1">
                <a:tableStyleId>{5C22544A-7EE6-4342-B048-85BDC9FD1C3A}</a:tableStyleId>
              </a:tblPr>
              <a:tblGrid>
                <a:gridCol w="10485120">
                  <a:extLst>
                    <a:ext uri="{9D8B030D-6E8A-4147-A177-3AD203B41FA5}">
                      <a16:colId xmlns:a16="http://schemas.microsoft.com/office/drawing/2014/main" val="772965070"/>
                    </a:ext>
                  </a:extLst>
                </a:gridCol>
              </a:tblGrid>
              <a:tr h="537210">
                <a:tc>
                  <a:txBody>
                    <a:bodyPr/>
                    <a:lstStyle/>
                    <a:p>
                      <a:pPr algn="ctr"/>
                      <a:r>
                        <a:rPr lang="vi-VN" sz="2000" dirty="0" smtClean="0">
                          <a:latin typeface="+mj-lt"/>
                        </a:rPr>
                        <a:t>Điểm tương đồng</a:t>
                      </a:r>
                      <a:endParaRPr lang="vi-VN" sz="2000" dirty="0">
                        <a:latin typeface="+mj-lt"/>
                      </a:endParaRPr>
                    </a:p>
                  </a:txBody>
                  <a:tcPr/>
                </a:tc>
                <a:extLst>
                  <a:ext uri="{0D108BD9-81ED-4DB2-BD59-A6C34878D82A}">
                    <a16:rowId xmlns:a16="http://schemas.microsoft.com/office/drawing/2014/main" val="3018024877"/>
                  </a:ext>
                </a:extLst>
              </a:tr>
              <a:tr h="1058091">
                <a:tc>
                  <a:txBody>
                    <a:bodyPr/>
                    <a:lstStyle/>
                    <a:p>
                      <a:pPr algn="ctr"/>
                      <a:r>
                        <a:rPr lang="vi-VN" sz="2000" dirty="0" smtClean="0">
                          <a:latin typeface="+mj-lt"/>
                        </a:rPr>
                        <a:t>Điểm khác biệt</a:t>
                      </a:r>
                    </a:p>
                    <a:p>
                      <a:pPr algn="ctr"/>
                      <a:endParaRPr lang="vi-VN" sz="1800" dirty="0">
                        <a:latin typeface="+mj-lt"/>
                      </a:endParaRPr>
                    </a:p>
                  </a:txBody>
                  <a:tcPr/>
                </a:tc>
                <a:extLst>
                  <a:ext uri="{0D108BD9-81ED-4DB2-BD59-A6C34878D82A}">
                    <a16:rowId xmlns:a16="http://schemas.microsoft.com/office/drawing/2014/main" val="33493686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11634947"/>
              </p:ext>
            </p:extLst>
          </p:nvPr>
        </p:nvGraphicFramePr>
        <p:xfrm>
          <a:off x="948690" y="4183380"/>
          <a:ext cx="10485119" cy="2327910"/>
        </p:xfrm>
        <a:graphic>
          <a:graphicData uri="http://schemas.openxmlformats.org/drawingml/2006/table">
            <a:tbl>
              <a:tblPr firstRow="1" bandRow="1">
                <a:tableStyleId>{5C22544A-7EE6-4342-B048-85BDC9FD1C3A}</a:tableStyleId>
              </a:tblPr>
              <a:tblGrid>
                <a:gridCol w="1874520">
                  <a:extLst>
                    <a:ext uri="{9D8B030D-6E8A-4147-A177-3AD203B41FA5}">
                      <a16:colId xmlns:a16="http://schemas.microsoft.com/office/drawing/2014/main" val="252069757"/>
                    </a:ext>
                  </a:extLst>
                </a:gridCol>
                <a:gridCol w="4057650">
                  <a:extLst>
                    <a:ext uri="{9D8B030D-6E8A-4147-A177-3AD203B41FA5}">
                      <a16:colId xmlns:a16="http://schemas.microsoft.com/office/drawing/2014/main" val="2622554309"/>
                    </a:ext>
                  </a:extLst>
                </a:gridCol>
                <a:gridCol w="4552949">
                  <a:extLst>
                    <a:ext uri="{9D8B030D-6E8A-4147-A177-3AD203B41FA5}">
                      <a16:colId xmlns:a16="http://schemas.microsoft.com/office/drawing/2014/main" val="3750181517"/>
                    </a:ext>
                  </a:extLst>
                </a:gridCol>
              </a:tblGrid>
              <a:tr h="1092700">
                <a:tc>
                  <a:txBody>
                    <a:bodyPr/>
                    <a:lstStyle/>
                    <a:p>
                      <a:endParaRPr lang="vi-VN" dirty="0"/>
                    </a:p>
                  </a:txBody>
                  <a:tcPr/>
                </a:tc>
                <a:tc>
                  <a:txBody>
                    <a:bodyPr/>
                    <a:lstStyle/>
                    <a:p>
                      <a:pPr algn="ctr"/>
                      <a:r>
                        <a:rPr lang="vi-VN" dirty="0" smtClean="0">
                          <a:latin typeface="+mj-lt"/>
                        </a:rPr>
                        <a:t>Báo cáo kết quả nghiên cứu về một vấn đề xã hội</a:t>
                      </a:r>
                    </a:p>
                    <a:p>
                      <a:pPr algn="ctr"/>
                      <a:endParaRPr lang="vi-VN" dirty="0">
                        <a:latin typeface="+mj-lt"/>
                      </a:endParaRPr>
                    </a:p>
                  </a:txBody>
                  <a:tcPr/>
                </a:tc>
                <a:tc>
                  <a:txBody>
                    <a:bodyPr/>
                    <a:lstStyle/>
                    <a:p>
                      <a:pPr algn="ctr"/>
                      <a:r>
                        <a:rPr lang="vi-VN" dirty="0" smtClean="0">
                          <a:latin typeface="+mj-lt"/>
                        </a:rPr>
                        <a:t>Báo cáo kết quả của bài tập dự án về một vấn đề xã hội</a:t>
                      </a:r>
                      <a:endParaRPr lang="vi-VN" dirty="0">
                        <a:latin typeface="+mj-lt"/>
                      </a:endParaRPr>
                    </a:p>
                  </a:txBody>
                  <a:tcPr/>
                </a:tc>
                <a:extLst>
                  <a:ext uri="{0D108BD9-81ED-4DB2-BD59-A6C34878D82A}">
                    <a16:rowId xmlns:a16="http://schemas.microsoft.com/office/drawing/2014/main" val="2163502653"/>
                  </a:ext>
                </a:extLst>
              </a:tr>
              <a:tr h="574333">
                <a:tc>
                  <a:txBody>
                    <a:bodyPr/>
                    <a:lstStyle/>
                    <a:p>
                      <a:r>
                        <a:rPr lang="vi-VN" sz="1800" dirty="0" smtClean="0">
                          <a:latin typeface="+mj-lt"/>
                        </a:rPr>
                        <a:t>Khái niệm</a:t>
                      </a:r>
                      <a:endParaRPr lang="vi-VN" sz="1800" dirty="0">
                        <a:latin typeface="+mj-lt"/>
                      </a:endParaRPr>
                    </a:p>
                  </a:txBody>
                  <a:tcPr/>
                </a:tc>
                <a:tc>
                  <a:txBody>
                    <a:bodyPr/>
                    <a:lstStyle/>
                    <a:p>
                      <a:endParaRPr lang="vi-VN"/>
                    </a:p>
                  </a:txBody>
                  <a:tcPr/>
                </a:tc>
                <a:tc>
                  <a:txBody>
                    <a:bodyPr/>
                    <a:lstStyle/>
                    <a:p>
                      <a:endParaRPr lang="vi-VN" dirty="0"/>
                    </a:p>
                  </a:txBody>
                  <a:tcPr/>
                </a:tc>
                <a:extLst>
                  <a:ext uri="{0D108BD9-81ED-4DB2-BD59-A6C34878D82A}">
                    <a16:rowId xmlns:a16="http://schemas.microsoft.com/office/drawing/2014/main" val="3459600426"/>
                  </a:ext>
                </a:extLst>
              </a:tr>
              <a:tr h="660877">
                <a:tc>
                  <a:txBody>
                    <a:bodyPr/>
                    <a:lstStyle/>
                    <a:p>
                      <a:r>
                        <a:rPr lang="vi-VN" sz="1800" dirty="0" smtClean="0">
                          <a:latin typeface="+mj-lt"/>
                        </a:rPr>
                        <a:t>Yêu cầu về bố cục</a:t>
                      </a:r>
                      <a:endParaRPr lang="vi-VN" sz="1800" dirty="0">
                        <a:latin typeface="+mj-lt"/>
                      </a:endParaRPr>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4171849055"/>
                  </a:ext>
                </a:extLst>
              </a:tr>
            </a:tbl>
          </a:graphicData>
        </a:graphic>
      </p:graphicFrame>
    </p:spTree>
    <p:extLst>
      <p:ext uri="{BB962C8B-B14F-4D97-AF65-F5344CB8AC3E}">
        <p14:creationId xmlns:p14="http://schemas.microsoft.com/office/powerpoint/2010/main" val="314848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262</TotalTime>
  <Words>1950</Words>
  <Application>Microsoft Office PowerPoint</Application>
  <PresentationFormat>Widescreen</PresentationFormat>
  <Paragraphs>143</Paragraphs>
  <Slides>23</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宋体</vt:lpstr>
      <vt:lpstr>#9Slide04 Spectral ExtraBold</vt:lpstr>
      <vt:lpstr>Arial</vt:lpstr>
      <vt:lpstr>Calibri</vt:lpstr>
      <vt:lpstr>Cambria</vt:lpstr>
      <vt:lpstr>Century Gothic</vt:lpstr>
      <vt:lpstr>等线</vt:lpstr>
      <vt:lpstr>华文新魏</vt:lpstr>
      <vt:lpstr>Times New Roman</vt:lpstr>
      <vt:lpstr>Wingdings 3</vt:lpstr>
      <vt:lpstr>Yu Mincho</vt:lpstr>
      <vt:lpstr>思源黑体 CN Medium</vt:lpstr>
      <vt:lpstr>Ion</vt:lpstr>
      <vt:lpstr>DẠY VIẾT: VIẾT BÁO CÁO KẾT QUẢ CỦA BÀI TẬP DỰ ÁN VỀ MỘT VẤN   ĐỀ XÃ HỘI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HỌC TẬP SỐ 1</vt:lpstr>
      <vt:lpstr>PHIẾU HỌC TẬP SỐ 1</vt:lpstr>
      <vt:lpstr>Câu 2: Vẽ sơ đồ bố cục của kiểu bài báo cáo kết quả của bài tập dự án về một vấn đề xã hội.       </vt:lpstr>
      <vt:lpstr>Câu 3: Khi viết bài báo cáo kết quả của bài tập dự án về một vấn đề xã hội, cần lưu ý những gì để đáp ứng yêu cầu về kiểu bài?</vt:lpstr>
      <vt:lpstr>Câu 4: So sánh điểm tương đồng và khác biệt của kiểu bài báo cáo kết quả nghiên cứu về một vấn đề xã hội với kiểu bài báo cáo kết quả của bài tập dự án về một vấn đề xã hội:</vt:lpstr>
      <vt:lpstr>PowerPoint Presentation</vt:lpstr>
      <vt:lpstr>Điểm khác biệt</vt:lpstr>
      <vt:lpstr>PowerPoint Presentation</vt:lpstr>
      <vt:lpstr>PHIẾU HỌC TẬP SỐ 2 QUY TRÌNH VIẾT BÀI BÁO CÁO KẾT QUẢ CỦA BÀI TẬP DỰ ÁN VỀ MỘT VẤN ĐỀ XÃ HỘI </vt:lpstr>
      <vt:lpstr>PHIẾU HỌC TẬP SỐ 2 QUY TRÌNH VIẾT BÀI BÁO CÁO KẾT QUẢ CỦA BÀI TẬP DỰ ÁN VỀ MỘT VẤN ĐỀ XÃ HỘI </vt:lpstr>
      <vt:lpstr>PHIẾU HỌC TẬP SỐ 2 QUY TRÌNH VIẾT BÀI BÁO CÁO KẾT QUẢ CỦA BÀI TẬP DỰ ÁN VỀ MỘT VẤN ĐỀ XÃ HỘI </vt:lpstr>
      <vt:lpstr>PHIẾU HỌC TẬP SỐ 2 QUY TRÌNH VIẾT BÀI BÁO CÁO KẾT QUẢ CỦA BÀI TẬP DỰ ÁN VỀ MỘT VẤN ĐỀ XÃ HỘI </vt:lpstr>
      <vt:lpstr>PowerPoint Presentation</vt:lpstr>
      <vt:lpstr>PowerPoint Presentation</vt:lpstr>
      <vt:lpstr>LUYỆN TẬP VIẾT BÁO CÁO KẾT QUẢ CỦA BÀI TẬP DỰ ÁN VỀ MỘT VẤN ĐỀ XÃ HỘI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DẠY VIẾT: VIẾT BÁO CÁO KẾT QUẢ CỦA BÀI TẬP DỰ ÁN VỀ MỘT VẤN ĐỀ XÃ HỘI</dc:title>
  <dc:creator>HP</dc:creator>
  <cp:lastModifiedBy>HP</cp:lastModifiedBy>
  <cp:revision>25</cp:revision>
  <dcterms:created xsi:type="dcterms:W3CDTF">2024-07-31T06:46:25Z</dcterms:created>
  <dcterms:modified xsi:type="dcterms:W3CDTF">2024-08-01T07:46:21Z</dcterms:modified>
</cp:coreProperties>
</file>