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3" r:id="rId2"/>
    <p:sldId id="264" r:id="rId3"/>
    <p:sldId id="292" r:id="rId4"/>
    <p:sldId id="298" r:id="rId5"/>
    <p:sldId id="299" r:id="rId6"/>
    <p:sldId id="300" r:id="rId7"/>
    <p:sldId id="301" r:id="rId8"/>
    <p:sldId id="294" r:id="rId9"/>
    <p:sldId id="265" r:id="rId10"/>
    <p:sldId id="266" r:id="rId11"/>
    <p:sldId id="269" r:id="rId12"/>
    <p:sldId id="272" r:id="rId13"/>
    <p:sldId id="271" r:id="rId14"/>
    <p:sldId id="273" r:id="rId15"/>
    <p:sldId id="275" r:id="rId16"/>
    <p:sldId id="274" r:id="rId17"/>
    <p:sldId id="276" r:id="rId18"/>
    <p:sldId id="277" r:id="rId19"/>
    <p:sldId id="278" r:id="rId20"/>
    <p:sldId id="279" r:id="rId21"/>
    <p:sldId id="288" r:id="rId22"/>
    <p:sldId id="280" r:id="rId23"/>
    <p:sldId id="282" r:id="rId24"/>
    <p:sldId id="283" r:id="rId25"/>
    <p:sldId id="285" r:id="rId26"/>
    <p:sldId id="286" r:id="rId27"/>
    <p:sldId id="289" r:id="rId28"/>
    <p:sldId id="281" r:id="rId29"/>
    <p:sldId id="302" r:id="rId30"/>
    <p:sldId id="303" r:id="rId31"/>
    <p:sldId id="291" r:id="rId32"/>
    <p:sldId id="287" r:id="rId33"/>
    <p:sldId id="295" r:id="rId34"/>
    <p:sldId id="296" r:id="rId35"/>
    <p:sldId id="297" r:id="rId36"/>
    <p:sldId id="30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17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26C49-2EFB-4124-A150-087EFFF6B164}" type="datetimeFigureOut">
              <a:rPr lang="en-US" smtClean="0"/>
              <a:t>7/31/2024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FB0286-3D92-49CD-8AF4-1CB3BABBD1C5}" type="slidenum">
              <a:rPr lang="en-US" smtClean="0"/>
              <a:t>‹#›</a:t>
            </a:fld>
            <a:endParaRPr lang="en-US"/>
          </a:p>
        </p:txBody>
      </p:sp>
    </p:spTree>
    <p:extLst>
      <p:ext uri="{BB962C8B-B14F-4D97-AF65-F5344CB8AC3E}">
        <p14:creationId xmlns:p14="http://schemas.microsoft.com/office/powerpoint/2010/main" val="222886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FB0286-3D92-49CD-8AF4-1CB3BABBD1C5}" type="slidenum">
              <a:rPr lang="en-US" smtClean="0"/>
              <a:t>22</a:t>
            </a:fld>
            <a:endParaRPr lang="en-US"/>
          </a:p>
        </p:txBody>
      </p:sp>
    </p:spTree>
    <p:extLst>
      <p:ext uri="{BB962C8B-B14F-4D97-AF65-F5344CB8AC3E}">
        <p14:creationId xmlns:p14="http://schemas.microsoft.com/office/powerpoint/2010/main" val="1582328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FB0286-3D92-49CD-8AF4-1CB3BABBD1C5}" type="slidenum">
              <a:rPr lang="en-US" smtClean="0"/>
              <a:t>32</a:t>
            </a:fld>
            <a:endParaRPr lang="en-US"/>
          </a:p>
        </p:txBody>
      </p:sp>
    </p:spTree>
    <p:extLst>
      <p:ext uri="{BB962C8B-B14F-4D97-AF65-F5344CB8AC3E}">
        <p14:creationId xmlns:p14="http://schemas.microsoft.com/office/powerpoint/2010/main" val="879311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FB0286-3D92-49CD-8AF4-1CB3BABBD1C5}" type="slidenum">
              <a:rPr lang="en-US" smtClean="0"/>
              <a:t>35</a:t>
            </a:fld>
            <a:endParaRPr lang="en-US"/>
          </a:p>
        </p:txBody>
      </p:sp>
    </p:spTree>
    <p:extLst>
      <p:ext uri="{BB962C8B-B14F-4D97-AF65-F5344CB8AC3E}">
        <p14:creationId xmlns:p14="http://schemas.microsoft.com/office/powerpoint/2010/main" val="127787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842081-519F-472A-9E4C-09B42FCA6592}"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3514558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42081-519F-472A-9E4C-09B42FCA6592}"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727361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42081-519F-472A-9E4C-09B42FCA6592}"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2857240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842081-519F-472A-9E4C-09B42FCA6592}"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264534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6842081-519F-472A-9E4C-09B42FCA6592}" type="datetimeFigureOut">
              <a:rPr lang="en-US" smtClean="0"/>
              <a:t>7/31/2024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26768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842081-519F-472A-9E4C-09B42FCA6592}"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244200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842081-519F-472A-9E4C-09B42FCA6592}" type="datetimeFigureOut">
              <a:rPr lang="en-US" smtClean="0"/>
              <a:t>7/31/2024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3036579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842081-519F-472A-9E4C-09B42FCA6592}" type="datetimeFigureOut">
              <a:rPr lang="en-US" smtClean="0"/>
              <a:t>7/31/2024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2392736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42081-519F-472A-9E4C-09B42FCA6592}" type="datetimeFigureOut">
              <a:rPr lang="en-US" smtClean="0"/>
              <a:t>7/31/2024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3288290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842081-519F-472A-9E4C-09B42FCA6592}"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2297472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6842081-519F-472A-9E4C-09B42FCA6592}" type="datetimeFigureOut">
              <a:rPr lang="en-US" smtClean="0"/>
              <a:t>7/31/2024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9C47C1-7BD1-45B1-9B75-1B5FF4EC5E67}" type="slidenum">
              <a:rPr lang="en-US" smtClean="0"/>
              <a:t>‹#›</a:t>
            </a:fld>
            <a:endParaRPr lang="en-US"/>
          </a:p>
        </p:txBody>
      </p:sp>
    </p:spTree>
    <p:extLst>
      <p:ext uri="{BB962C8B-B14F-4D97-AF65-F5344CB8AC3E}">
        <p14:creationId xmlns:p14="http://schemas.microsoft.com/office/powerpoint/2010/main" val="301558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42081-519F-472A-9E4C-09B42FCA6592}" type="datetimeFigureOut">
              <a:rPr lang="en-US" smtClean="0"/>
              <a:t>7/31/2024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C47C1-7BD1-45B1-9B75-1B5FF4EC5E67}" type="slidenum">
              <a:rPr lang="en-US" smtClean="0"/>
              <a:t>‹#›</a:t>
            </a:fld>
            <a:endParaRPr lang="en-US"/>
          </a:p>
        </p:txBody>
      </p:sp>
    </p:spTree>
    <p:extLst>
      <p:ext uri="{BB962C8B-B14F-4D97-AF65-F5344CB8AC3E}">
        <p14:creationId xmlns:p14="http://schemas.microsoft.com/office/powerpoint/2010/main" val="1469050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NULL"/><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38.png"/><Relationship Id="rId18" Type="http://schemas.openxmlformats.org/officeDocument/2006/relationships/image" Target="../media/image78.svg"/><Relationship Id="rId3" Type="http://schemas.openxmlformats.org/officeDocument/2006/relationships/image" Target="../media/image33.png"/><Relationship Id="rId21" Type="http://schemas.openxmlformats.org/officeDocument/2006/relationships/image" Target="../media/image41.png"/><Relationship Id="rId7" Type="http://schemas.openxmlformats.org/officeDocument/2006/relationships/image" Target="../media/image35.png"/><Relationship Id="rId12" Type="http://schemas.openxmlformats.org/officeDocument/2006/relationships/image" Target="../media/image72.svg"/><Relationship Id="rId25" Type="http://schemas.openxmlformats.org/officeDocument/2006/relationships/image" Target="../media/image43.png"/><Relationship Id="rId2" Type="http://schemas.openxmlformats.org/officeDocument/2006/relationships/image" Target="../media/image32.jpeg"/><Relationship Id="rId20" Type="http://schemas.openxmlformats.org/officeDocument/2006/relationships/image" Target="../media/image80.sv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37.png"/><Relationship Id="rId24" Type="http://schemas.openxmlformats.org/officeDocument/2006/relationships/image" Target="../media/image120.svg"/><Relationship Id="rId5" Type="http://schemas.openxmlformats.org/officeDocument/2006/relationships/image" Target="../media/image34.png"/><Relationship Id="rId15" Type="http://schemas.openxmlformats.org/officeDocument/2006/relationships/image" Target="../media/image39.png"/><Relationship Id="rId23" Type="http://schemas.openxmlformats.org/officeDocument/2006/relationships/image" Target="../media/image42.png"/><Relationship Id="rId10" Type="http://schemas.openxmlformats.org/officeDocument/2006/relationships/image" Target="../media/image70.svg"/><Relationship Id="rId19" Type="http://schemas.openxmlformats.org/officeDocument/2006/relationships/image" Target="../media/image40.png"/><Relationship Id="rId4" Type="http://schemas.openxmlformats.org/officeDocument/2006/relationships/image" Target="../media/image64.svg"/><Relationship Id="rId9" Type="http://schemas.openxmlformats.org/officeDocument/2006/relationships/image" Target="../media/image36.png"/><Relationship Id="rId14" Type="http://schemas.openxmlformats.org/officeDocument/2006/relationships/image" Target="../media/image74.svg"/><Relationship Id="rId22" Type="http://schemas.openxmlformats.org/officeDocument/2006/relationships/image" Target="../media/image82.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15" Type="http://schemas.openxmlformats.org/officeDocument/2006/relationships/image" Target="../media/image365.svg"/><Relationship Id="rId10" Type="http://schemas.openxmlformats.org/officeDocument/2006/relationships/image" Target="../media/image6.png"/><Relationship Id="rId9" Type="http://schemas.openxmlformats.org/officeDocument/2006/relationships/image" Target="../media/image229.sv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 Id="rId24" Type="http://schemas.openxmlformats.org/officeDocument/2006/relationships/image" Target="../media/image120.svg"/><Relationship Id="rId5" Type="http://schemas.openxmlformats.org/officeDocument/2006/relationships/image" Target="../media/image42.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18" Type="http://schemas.openxmlformats.org/officeDocument/2006/relationships/image" Target="../media/image53.png"/><Relationship Id="rId3" Type="http://schemas.openxmlformats.org/officeDocument/2006/relationships/image" Target="../media/image47.png"/><Relationship Id="rId21" Type="http://schemas.openxmlformats.org/officeDocument/2006/relationships/image" Target="../media/image359.svg"/><Relationship Id="rId7" Type="http://schemas.openxmlformats.org/officeDocument/2006/relationships/image" Target="../media/image349.svg"/><Relationship Id="rId12" Type="http://schemas.openxmlformats.org/officeDocument/2006/relationships/image" Target="../media/image51.png"/><Relationship Id="rId17" Type="http://schemas.openxmlformats.org/officeDocument/2006/relationships/image" Target="../media/image355.svg"/><Relationship Id="rId2" Type="http://schemas.openxmlformats.org/officeDocument/2006/relationships/image" Target="../media/image46.jpg"/><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7.xml"/><Relationship Id="rId11" Type="http://schemas.openxmlformats.org/officeDocument/2006/relationships/image" Target="../media/image177.svg"/><Relationship Id="rId5" Type="http://schemas.openxmlformats.org/officeDocument/2006/relationships/image" Target="../media/image48.png"/><Relationship Id="rId15" Type="http://schemas.openxmlformats.org/officeDocument/2006/relationships/image" Target="../media/image353.svg"/><Relationship Id="rId23" Type="http://schemas.openxmlformats.org/officeDocument/2006/relationships/image" Target="../media/image3.png"/><Relationship Id="rId10" Type="http://schemas.openxmlformats.org/officeDocument/2006/relationships/image" Target="../media/image50.png"/><Relationship Id="rId19" Type="http://schemas.openxmlformats.org/officeDocument/2006/relationships/image" Target="../media/image357.svg"/><Relationship Id="rId4" Type="http://schemas.openxmlformats.org/officeDocument/2006/relationships/image" Target="../media/image347.svg"/><Relationship Id="rId9" Type="http://schemas.openxmlformats.org/officeDocument/2006/relationships/image" Target="../media/image351.svg"/><Relationship Id="rId22"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8.png"/><Relationship Id="rId7" Type="http://schemas.openxmlformats.org/officeDocument/2006/relationships/image" Target="../media/image35.sv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9.png"/><Relationship Id="rId9"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830"/>
          <a:stretch/>
        </p:blipFill>
        <p:spPr>
          <a:xfrm>
            <a:off x="1" y="0"/>
            <a:ext cx="12191999" cy="6842760"/>
          </a:xfrm>
          <a:prstGeom prst="rect">
            <a:avLst/>
          </a:prstGeom>
        </p:spPr>
      </p:pic>
      <p:pic>
        <p:nvPicPr>
          <p:cNvPr id="5" name="Picture 4"/>
          <p:cNvPicPr>
            <a:picLocks noChangeAspect="1"/>
          </p:cNvPicPr>
          <p:nvPr/>
        </p:nvPicPr>
        <p:blipFill rotWithShape="1">
          <a:blip r:embed="rId3"/>
          <a:srcRect l="48730" t="19715" r="8095" b="19587"/>
          <a:stretch/>
        </p:blipFill>
        <p:spPr>
          <a:xfrm>
            <a:off x="1186860" y="1138535"/>
            <a:ext cx="2467429" cy="3468916"/>
          </a:xfrm>
          <a:prstGeom prst="rect">
            <a:avLst/>
          </a:prstGeom>
        </p:spPr>
      </p:pic>
      <p:pic>
        <p:nvPicPr>
          <p:cNvPr id="6" name="Picture 5"/>
          <p:cNvPicPr>
            <a:picLocks noChangeAspect="1"/>
          </p:cNvPicPr>
          <p:nvPr/>
        </p:nvPicPr>
        <p:blipFill rotWithShape="1">
          <a:blip r:embed="rId3"/>
          <a:srcRect l="8095" t="19715" r="50254" b="19587"/>
          <a:stretch/>
        </p:blipFill>
        <p:spPr>
          <a:xfrm>
            <a:off x="255769" y="3040743"/>
            <a:ext cx="2380342" cy="3468916"/>
          </a:xfrm>
          <a:prstGeom prst="rect">
            <a:avLst/>
          </a:prstGeom>
        </p:spPr>
      </p:pic>
      <p:sp>
        <p:nvSpPr>
          <p:cNvPr id="7" name="Rectangle 6"/>
          <p:cNvSpPr/>
          <p:nvPr/>
        </p:nvSpPr>
        <p:spPr>
          <a:xfrm>
            <a:off x="3524749" y="1565410"/>
            <a:ext cx="7836671" cy="1862048"/>
          </a:xfrm>
          <a:prstGeom prst="rect">
            <a:avLst/>
          </a:prstGeom>
          <a:noFill/>
        </p:spPr>
        <p:txBody>
          <a:bodyPr wrap="square" lIns="91440" tIns="45720" rIns="91440" bIns="45720">
            <a:spAutoFit/>
          </a:bodyPr>
          <a:lstStyle/>
          <a:p>
            <a:pPr algn="ctr"/>
            <a:r>
              <a:rPr lang="en-US" sz="11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UVN Bach Dang Nang" panose="02070803090706020303" pitchFamily="18" charset="0"/>
              </a:rPr>
              <a:t>Ở VA-XAN</a:t>
            </a:r>
            <a:endParaRPr lang="en-US" sz="115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UVN Bach Dang Nang" panose="02070803090706020303" pitchFamily="18" charset="0"/>
            </a:endParaRPr>
          </a:p>
        </p:txBody>
      </p:sp>
      <p:sp>
        <p:nvSpPr>
          <p:cNvPr id="8" name="Rectangle 7"/>
          <p:cNvSpPr/>
          <p:nvPr/>
        </p:nvSpPr>
        <p:spPr>
          <a:xfrm>
            <a:off x="4131037" y="3427458"/>
            <a:ext cx="6096000" cy="757130"/>
          </a:xfrm>
          <a:prstGeom prst="rect">
            <a:avLst/>
          </a:prstGeom>
        </p:spPr>
        <p:txBody>
          <a:bodyPr>
            <a:spAutoFit/>
            <a:scene3d>
              <a:camera prst="orthographicFront"/>
              <a:lightRig rig="soft" dir="t">
                <a:rot lat="0" lon="0" rev="15600000"/>
              </a:lightRig>
            </a:scene3d>
            <a:sp3d extrusionH="57150" prstMaterial="softEdge">
              <a:bevelT w="25400" h="38100"/>
            </a:sp3d>
          </a:bodyPr>
          <a:lstStyle/>
          <a:p>
            <a:pPr indent="457200" algn="ctr">
              <a:lnSpc>
                <a:spcPct val="120000"/>
              </a:lnSpc>
            </a:pPr>
            <a:r>
              <a:rPr lang="en-US" sz="3600" b="1" dirty="0">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r>
              <a:rPr lang="en-US" sz="3600" b="1" dirty="0" err="1">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Trích</a:t>
            </a:r>
            <a:r>
              <a:rPr lang="en-US" sz="3600" b="1" dirty="0">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b="1" i="1" dirty="0" err="1">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Hội</a:t>
            </a:r>
            <a:r>
              <a:rPr lang="en-US" sz="3600" b="1" i="1" dirty="0">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b="1" i="1" dirty="0" err="1">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chợ</a:t>
            </a:r>
            <a:r>
              <a:rPr lang="en-US" sz="3600" b="1" i="1" dirty="0">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b="1" i="1" dirty="0" err="1">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phù</a:t>
            </a:r>
            <a:r>
              <a:rPr lang="en-US" sz="3600" b="1" i="1" dirty="0">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600" b="1" i="1" dirty="0" err="1">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hoa</a:t>
            </a:r>
            <a:r>
              <a:rPr lang="en-US" sz="3600" b="1" i="1" dirty="0" smtClean="0">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3600" b="1" i="1" dirty="0">
              <a:ln>
                <a:solidFill>
                  <a:schemeClr val="accent4">
                    <a:lumMod val="50000"/>
                  </a:schemeClr>
                </a:solidFill>
              </a:ln>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
        <p:nvSpPr>
          <p:cNvPr id="9" name="Rectangle 8"/>
          <p:cNvSpPr/>
          <p:nvPr/>
        </p:nvSpPr>
        <p:spPr>
          <a:xfrm>
            <a:off x="5072004" y="4200673"/>
            <a:ext cx="4753224" cy="683264"/>
          </a:xfrm>
          <a:prstGeom prst="rect">
            <a:avLst/>
          </a:prstGeom>
        </p:spPr>
        <p:txBody>
          <a:bodyPr wrap="none">
            <a:spAutoFit/>
          </a:bodyPr>
          <a:lstStyle/>
          <a:p>
            <a:pPr algn="ctr">
              <a:lnSpc>
                <a:spcPct val="120000"/>
              </a:lnSpc>
            </a:pPr>
            <a:r>
              <a:rPr lang="en-US" sz="3200" dirty="0">
                <a:ln w="0"/>
                <a:effectLst>
                  <a:outerShdw blurRad="38100" dist="19050" dir="2700000" algn="tl" rotWithShape="0">
                    <a:schemeClr val="dk1">
                      <a:alpha val="40000"/>
                    </a:schemeClr>
                  </a:outerShdw>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ln w="0"/>
                <a:effectLst>
                  <a:outerShdw blurRad="38100" dist="19050" dir="2700000" algn="tl" rotWithShape="0">
                    <a:schemeClr val="dk1">
                      <a:alpha val="40000"/>
                    </a:schemeClr>
                  </a:outerShdw>
                </a:effectLst>
                <a:latin typeface="#9Slide03 Arima Madurai Black" panose="00000A00000000000000" pitchFamily="2" charset="0"/>
                <a:ea typeface="Calibri" panose="020F0502020204030204" pitchFamily="34" charset="0"/>
                <a:cs typeface="#9Slide03 Arima Madurai Black" panose="00000A00000000000000" pitchFamily="2" charset="0"/>
              </a:rPr>
              <a:t>Uy</a:t>
            </a:r>
            <a:r>
              <a:rPr lang="en-US" sz="3200" dirty="0">
                <a:ln w="0"/>
                <a:effectLst>
                  <a:outerShdw blurRad="38100" dist="19050" dir="2700000" algn="tl" rotWithShape="0">
                    <a:schemeClr val="dk1">
                      <a:alpha val="40000"/>
                    </a:schemeClr>
                  </a:outerShdw>
                </a:effectLst>
                <a:latin typeface="#9Slide03 Arima Madurai Black" panose="00000A00000000000000" pitchFamily="2" charset="0"/>
                <a:ea typeface="Calibri" panose="020F0502020204030204" pitchFamily="34" charset="0"/>
                <a:cs typeface="#9Slide03 Arima Madurai Black" panose="00000A00000000000000" pitchFamily="2" charset="0"/>
              </a:rPr>
              <a:t>-li-am </a:t>
            </a:r>
            <a:r>
              <a:rPr lang="en-US" sz="3200" dirty="0" err="1">
                <a:ln w="0"/>
                <a:effectLst>
                  <a:outerShdw blurRad="38100" dist="19050" dir="2700000" algn="tl" rotWithShape="0">
                    <a:schemeClr val="dk1">
                      <a:alpha val="40000"/>
                    </a:schemeClr>
                  </a:outerShdw>
                </a:effectLst>
                <a:latin typeface="#9Slide03 Arima Madurai Black" panose="00000A00000000000000" pitchFamily="2" charset="0"/>
                <a:ea typeface="Calibri" panose="020F0502020204030204" pitchFamily="34" charset="0"/>
                <a:cs typeface="#9Slide03 Arima Madurai Black" panose="00000A00000000000000" pitchFamily="2" charset="0"/>
              </a:rPr>
              <a:t>Thác-cơ-rây</a:t>
            </a:r>
            <a:r>
              <a:rPr lang="en-US" sz="3200" dirty="0">
                <a:ln w="0"/>
                <a:effectLst>
                  <a:outerShdw blurRad="38100" dist="19050" dir="2700000" algn="tl" rotWithShape="0">
                    <a:schemeClr val="dk1">
                      <a:alpha val="40000"/>
                    </a:schemeClr>
                  </a:outerShdw>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p>
        </p:txBody>
      </p:sp>
      <p:sp>
        <p:nvSpPr>
          <p:cNvPr id="10" name="Rectangle 9"/>
          <p:cNvSpPr/>
          <p:nvPr/>
        </p:nvSpPr>
        <p:spPr>
          <a:xfrm>
            <a:off x="6095599" y="769286"/>
            <a:ext cx="2694970" cy="904863"/>
          </a:xfrm>
          <a:prstGeom prst="rect">
            <a:avLst/>
          </a:prstGeom>
        </p:spPr>
        <p:txBody>
          <a:bodyPr wrap="none">
            <a:spAutoFit/>
          </a:bodyPr>
          <a:lstStyle/>
          <a:p>
            <a:pPr algn="ctr">
              <a:lnSpc>
                <a:spcPct val="120000"/>
              </a:lnSpc>
            </a:pPr>
            <a:r>
              <a:rPr lang="en-US" sz="4400" b="1" dirty="0" err="1" smtClean="0">
                <a:ln w="10160">
                  <a:solidFill>
                    <a:srgbClr val="FF0000"/>
                  </a:solidFill>
                  <a:prstDash val="solid"/>
                </a:ln>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Văn</a:t>
            </a:r>
            <a:r>
              <a:rPr lang="en-US" sz="4400" b="1" dirty="0" smtClean="0">
                <a:ln w="10160">
                  <a:solidFill>
                    <a:srgbClr val="FF0000"/>
                  </a:solidFill>
                  <a:prstDash val="solid"/>
                </a:ln>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4400" b="1" dirty="0" err="1" smtClean="0">
                <a:ln w="10160">
                  <a:solidFill>
                    <a:srgbClr val="FF0000"/>
                  </a:solidFill>
                  <a:prstDash val="solid"/>
                </a:ln>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bản</a:t>
            </a:r>
            <a:r>
              <a:rPr lang="en-US" sz="4400" b="1" dirty="0" smtClean="0">
                <a:ln w="10160">
                  <a:solidFill>
                    <a:srgbClr val="FF0000"/>
                  </a:solidFill>
                  <a:prstDash val="solid"/>
                </a:ln>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2</a:t>
            </a:r>
            <a:endParaRPr lang="en-US" sz="4400" b="1" dirty="0">
              <a:ln w="10160">
                <a:solidFill>
                  <a:srgbClr val="FF0000"/>
                </a:solidFill>
                <a:prstDash val="solid"/>
              </a:ln>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
        <p:nvSpPr>
          <p:cNvPr id="11" name="Rectangle 10"/>
          <p:cNvSpPr/>
          <p:nvPr/>
        </p:nvSpPr>
        <p:spPr>
          <a:xfrm>
            <a:off x="7188463" y="6046636"/>
            <a:ext cx="4826962" cy="683264"/>
          </a:xfrm>
          <a:prstGeom prst="rect">
            <a:avLst/>
          </a:prstGeom>
        </p:spPr>
        <p:txBody>
          <a:bodyPr wrap="none">
            <a:spAutoFit/>
          </a:bodyPr>
          <a:lstStyle/>
          <a:p>
            <a:pPr algn="ctr">
              <a:lnSpc>
                <a:spcPct val="120000"/>
              </a:lnSpc>
            </a:pPr>
            <a:r>
              <a:rPr lang="en-US" sz="3200" b="1" dirty="0" smtClean="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GVTH: </a:t>
            </a:r>
            <a:r>
              <a:rPr lang="en-US" sz="3200" b="1" dirty="0" err="1" smtClean="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Nguyễn</a:t>
            </a:r>
            <a:r>
              <a:rPr lang="en-US" sz="3200" b="1" dirty="0" smtClean="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b="1" dirty="0" err="1" smtClean="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Thị</a:t>
            </a:r>
            <a:r>
              <a:rPr lang="en-US" sz="3200" b="1" dirty="0" smtClean="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b="1" dirty="0" err="1" smtClean="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Nhung</a:t>
            </a:r>
            <a:endParaRPr lang="en-US" sz="3200" b="1"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spTree>
    <p:extLst>
      <p:ext uri="{BB962C8B-B14F-4D97-AF65-F5344CB8AC3E}">
        <p14:creationId xmlns:p14="http://schemas.microsoft.com/office/powerpoint/2010/main" val="31683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4310" y="776743"/>
            <a:ext cx="6496006" cy="584775"/>
            <a:chOff x="144310" y="762229"/>
            <a:chExt cx="6706433" cy="584775"/>
          </a:xfrm>
        </p:grpSpPr>
        <p:sp>
          <p:nvSpPr>
            <p:cNvPr id="11" name="TextBox 10">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2"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3"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60409" y="1361205"/>
            <a:ext cx="2864962" cy="584775"/>
            <a:chOff x="687627" y="1431172"/>
            <a:chExt cx="2829238" cy="584775"/>
          </a:xfrm>
        </p:grpSpPr>
        <p:grpSp>
          <p:nvGrpSpPr>
            <p:cNvPr id="15" name="Group 14">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7" name="Straight Connector 16">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8" name="Freeform 17">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6" name="TextBox 15"/>
            <p:cNvSpPr txBox="1"/>
            <p:nvPr/>
          </p:nvSpPr>
          <p:spPr>
            <a:xfrm>
              <a:off x="1857829" y="1431172"/>
              <a:ext cx="1659036"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pic>
        <p:nvPicPr>
          <p:cNvPr id="19" name="Picture 18"/>
          <p:cNvPicPr>
            <a:picLocks noChangeAspect="1"/>
          </p:cNvPicPr>
          <p:nvPr/>
        </p:nvPicPr>
        <p:blipFill>
          <a:blip r:embed="rId3"/>
          <a:stretch>
            <a:fillRect/>
          </a:stretch>
        </p:blipFill>
        <p:spPr>
          <a:xfrm>
            <a:off x="352360" y="2084092"/>
            <a:ext cx="4762500" cy="4762500"/>
          </a:xfrm>
          <a:prstGeom prst="rect">
            <a:avLst/>
          </a:prstGeom>
        </p:spPr>
      </p:pic>
      <p:grpSp>
        <p:nvGrpSpPr>
          <p:cNvPr id="20" name="Group 19"/>
          <p:cNvGrpSpPr/>
          <p:nvPr/>
        </p:nvGrpSpPr>
        <p:grpSpPr>
          <a:xfrm>
            <a:off x="5629160" y="2513762"/>
            <a:ext cx="5709400" cy="1126462"/>
            <a:chOff x="5469486" y="2458682"/>
            <a:chExt cx="5709400" cy="1126462"/>
          </a:xfrm>
        </p:grpSpPr>
        <p:sp>
          <p:nvSpPr>
            <p:cNvPr id="21" name="Oval 20"/>
            <p:cNvSpPr/>
            <p:nvPr/>
          </p:nvSpPr>
          <p:spPr>
            <a:xfrm>
              <a:off x="5469486" y="2615693"/>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sp>
          <p:nvSpPr>
            <p:cNvPr id="22" name="Rectangle 21"/>
            <p:cNvSpPr/>
            <p:nvPr/>
          </p:nvSpPr>
          <p:spPr>
            <a:xfrm>
              <a:off x="5822198" y="2458682"/>
              <a:ext cx="5356688" cy="1126462"/>
            </a:xfrm>
            <a:prstGeom prst="rect">
              <a:avLst/>
            </a:prstGeom>
          </p:spPr>
          <p:txBody>
            <a:bodyPr wrap="square">
              <a:spAutoFit/>
            </a:bodyPr>
            <a:lstStyle/>
            <a:p>
              <a:pPr algn="just">
                <a:lnSpc>
                  <a:spcPct val="120000"/>
                </a:lnSpc>
                <a:spcAft>
                  <a:spcPts val="800"/>
                </a:spcAft>
              </a:pP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Xuất</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xứ</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i="1" dirty="0" smtClean="0">
                  <a:solidFill>
                    <a:srgbClr val="002060"/>
                  </a:solidFill>
                  <a:latin typeface="#9Slide03 Arima Madurai Medium" panose="00000600000000000000" pitchFamily="2" charset="0"/>
                  <a:cs typeface="#9Slide03 Arima Madurai Medium" panose="00000600000000000000" pitchFamily="2" charset="0"/>
                </a:rPr>
                <a:t>Ở </a:t>
              </a:r>
              <a:r>
                <a:rPr lang="en-US" sz="2800" b="1" i="1" dirty="0" err="1">
                  <a:solidFill>
                    <a:srgbClr val="002060"/>
                  </a:solidFill>
                  <a:latin typeface="#9Slide03 Arima Madurai Medium" panose="00000600000000000000" pitchFamily="2" charset="0"/>
                  <a:cs typeface="#9Slide03 Arima Madurai Medium" panose="00000600000000000000" pitchFamily="2" charset="0"/>
                </a:rPr>
                <a:t>Va-xan</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trích</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tiểu</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thuyết</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a:solidFill>
                    <a:srgbClr val="002060"/>
                  </a:solidFill>
                  <a:latin typeface="#9Slide03 Arima Madurai Medium" panose="00000600000000000000" pitchFamily="2" charset="0"/>
                  <a:cs typeface="#9Slide03 Arima Madurai Medium" panose="00000600000000000000" pitchFamily="2" charset="0"/>
                </a:rPr>
                <a:t>Hội</a:t>
              </a:r>
              <a:r>
                <a:rPr lang="en-US" sz="2800" i="1" dirty="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a:solidFill>
                    <a:srgbClr val="002060"/>
                  </a:solidFill>
                  <a:latin typeface="#9Slide03 Arima Madurai Medium" panose="00000600000000000000" pitchFamily="2" charset="0"/>
                  <a:cs typeface="#9Slide03 Arima Madurai Medium" panose="00000600000000000000" pitchFamily="2" charset="0"/>
                </a:rPr>
                <a:t>chợ</a:t>
              </a:r>
              <a:r>
                <a:rPr lang="en-US" sz="2800" i="1" dirty="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a:solidFill>
                    <a:srgbClr val="002060"/>
                  </a:solidFill>
                  <a:latin typeface="#9Slide03 Arima Madurai Medium" panose="00000600000000000000" pitchFamily="2" charset="0"/>
                  <a:cs typeface="#9Slide03 Arima Madurai Medium" panose="00000600000000000000" pitchFamily="2" charset="0"/>
                </a:rPr>
                <a:t>phù</a:t>
              </a:r>
              <a:r>
                <a:rPr lang="en-US" sz="2800" i="1" dirty="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a:solidFill>
                    <a:srgbClr val="002060"/>
                  </a:solidFill>
                  <a:latin typeface="#9Slide03 Arima Madurai Medium" panose="00000600000000000000" pitchFamily="2" charset="0"/>
                  <a:cs typeface="#9Slide03 Arima Madurai Medium" panose="00000600000000000000" pitchFamily="2" charset="0"/>
                </a:rPr>
                <a:t>hoa</a:t>
              </a:r>
              <a:r>
                <a:rPr lang="en-US" sz="2800" dirty="0">
                  <a:solidFill>
                    <a:srgbClr val="002060"/>
                  </a:solidFill>
                  <a:latin typeface="#9Slide03 Arima Madurai Medium" panose="00000600000000000000" pitchFamily="2" charset="0"/>
                  <a:cs typeface="#9Slide03 Arima Madurai Medium" panose="00000600000000000000" pitchFamily="2" charset="0"/>
                </a:rPr>
                <a:t> (1848)</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grpSp>
      <p:grpSp>
        <p:nvGrpSpPr>
          <p:cNvPr id="23" name="Group 22"/>
          <p:cNvGrpSpPr/>
          <p:nvPr/>
        </p:nvGrpSpPr>
        <p:grpSpPr>
          <a:xfrm>
            <a:off x="5624836" y="3823017"/>
            <a:ext cx="5713724" cy="609398"/>
            <a:chOff x="4967317" y="2965038"/>
            <a:chExt cx="5713724" cy="609398"/>
          </a:xfrm>
        </p:grpSpPr>
        <p:sp>
          <p:nvSpPr>
            <p:cNvPr id="24" name="Rectangle 23"/>
            <p:cNvSpPr/>
            <p:nvPr/>
          </p:nvSpPr>
          <p:spPr>
            <a:xfrm>
              <a:off x="5283318" y="2965038"/>
              <a:ext cx="5397723" cy="609398"/>
            </a:xfrm>
            <a:prstGeom prst="rect">
              <a:avLst/>
            </a:prstGeom>
          </p:spPr>
          <p:txBody>
            <a:bodyPr wrap="square">
              <a:spAutoFit/>
            </a:bodyPr>
            <a:lstStyle/>
            <a:p>
              <a:pPr algn="just">
                <a:lnSpc>
                  <a:spcPct val="120000"/>
                </a:lnSpc>
                <a:spcAft>
                  <a:spcPts val="800"/>
                </a:spcAft>
              </a:pPr>
              <a:r>
                <a:rPr lang="en-US" sz="2800" b="1" dirty="0" err="1">
                  <a:solidFill>
                    <a:srgbClr val="002060"/>
                  </a:solidFill>
                  <a:latin typeface="#9Slide03 Arima Madurai Medium" panose="00000600000000000000" pitchFamily="2" charset="0"/>
                  <a:cs typeface="#9Slide03 Arima Madurai Medium" panose="00000600000000000000" pitchFamily="2" charset="0"/>
                </a:rPr>
                <a:t>Vị</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cs typeface="#9Slide03 Arima Madurai Medium" panose="00000600000000000000" pitchFamily="2" charset="0"/>
                </a:rPr>
                <a:t>trí</a:t>
              </a:r>
              <a:r>
                <a:rPr lang="en-US" sz="2800" b="1"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Chương</a:t>
              </a:r>
              <a:r>
                <a:rPr lang="en-US" sz="2800" dirty="0">
                  <a:solidFill>
                    <a:srgbClr val="002060"/>
                  </a:solidFill>
                  <a:latin typeface="#9Slide03 Arima Madurai Medium" panose="00000600000000000000" pitchFamily="2" charset="0"/>
                  <a:cs typeface="#9Slide03 Arima Madurai Medium" panose="00000600000000000000" pitchFamily="2" charset="0"/>
                </a:rPr>
                <a:t> 6</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5" name="Oval 24"/>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grpSp>
        <p:nvGrpSpPr>
          <p:cNvPr id="26" name="Group 25"/>
          <p:cNvGrpSpPr/>
          <p:nvPr/>
        </p:nvGrpSpPr>
        <p:grpSpPr>
          <a:xfrm>
            <a:off x="5624836" y="4934554"/>
            <a:ext cx="1777450" cy="609398"/>
            <a:chOff x="4967317" y="2965038"/>
            <a:chExt cx="1777450" cy="609398"/>
          </a:xfrm>
        </p:grpSpPr>
        <p:sp>
          <p:nvSpPr>
            <p:cNvPr id="27" name="Rectangle 26"/>
            <p:cNvSpPr/>
            <p:nvPr/>
          </p:nvSpPr>
          <p:spPr>
            <a:xfrm>
              <a:off x="5283319" y="2965038"/>
              <a:ext cx="1461448" cy="609398"/>
            </a:xfrm>
            <a:prstGeom prst="rect">
              <a:avLst/>
            </a:prstGeom>
          </p:spPr>
          <p:txBody>
            <a:bodyPr wrap="square">
              <a:spAutoFit/>
            </a:bodyPr>
            <a:lstStyle/>
            <a:p>
              <a:pPr algn="just">
                <a:lnSpc>
                  <a:spcPct val="120000"/>
                </a:lnSpc>
                <a:spcAft>
                  <a:spcPts val="800"/>
                </a:spcAft>
              </a:pP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Tóm</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tắt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8" name="Oval 27"/>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grpSp>
        <p:nvGrpSpPr>
          <p:cNvPr id="29" name="Group 28"/>
          <p:cNvGrpSpPr/>
          <p:nvPr/>
        </p:nvGrpSpPr>
        <p:grpSpPr>
          <a:xfrm>
            <a:off x="0" y="-52947"/>
            <a:ext cx="12279086" cy="902478"/>
            <a:chOff x="0" y="-52947"/>
            <a:chExt cx="12279086" cy="902478"/>
          </a:xfrm>
        </p:grpSpPr>
        <p:grpSp>
          <p:nvGrpSpPr>
            <p:cNvPr id="30" name="Group 29"/>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32" name="Rectangle 31"/>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33" name="Rounded Rectangle 32"/>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34" name="Rectangle 33"/>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31"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cxnSp>
        <p:nvCxnSpPr>
          <p:cNvPr id="38" name="Straight Connector 37"/>
          <p:cNvCxnSpPr>
            <a:endCxn id="40" idx="6"/>
          </p:cNvCxnSpPr>
          <p:nvPr/>
        </p:nvCxnSpPr>
        <p:spPr>
          <a:xfrm flipV="1">
            <a:off x="7431316" y="5750506"/>
            <a:ext cx="837529" cy="14914"/>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402286" y="4748611"/>
            <a:ext cx="872372" cy="1067613"/>
            <a:chOff x="7532914" y="4701821"/>
            <a:chExt cx="1088572" cy="1067613"/>
          </a:xfrm>
        </p:grpSpPr>
        <p:cxnSp>
          <p:nvCxnSpPr>
            <p:cNvPr id="3" name="Straight Connector 2"/>
            <p:cNvCxnSpPr/>
            <p:nvPr/>
          </p:nvCxnSpPr>
          <p:spPr>
            <a:xfrm flipV="1">
              <a:off x="7532914" y="4759877"/>
              <a:ext cx="0" cy="958752"/>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532914" y="4759877"/>
              <a:ext cx="972457"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8490857" y="4701821"/>
              <a:ext cx="130629" cy="131437"/>
            </a:xfrm>
            <a:prstGeom prst="ellipse">
              <a:avLst/>
            </a:prstGeom>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483603" y="5637997"/>
              <a:ext cx="130629" cy="131437"/>
            </a:xfrm>
            <a:prstGeom prst="ellipse">
              <a:avLst/>
            </a:prstGeom>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p:cNvSpPr/>
          <p:nvPr/>
        </p:nvSpPr>
        <p:spPr>
          <a:xfrm>
            <a:off x="8274658" y="4455178"/>
            <a:ext cx="3757037" cy="609398"/>
          </a:xfrm>
          <a:prstGeom prst="rect">
            <a:avLst/>
          </a:prstGeom>
        </p:spPr>
        <p:txBody>
          <a:bodyPr wrap="square">
            <a:spAutoFit/>
          </a:bodyPr>
          <a:lstStyle/>
          <a:p>
            <a:pPr algn="just">
              <a:lnSpc>
                <a:spcPct val="120000"/>
              </a:lnSpc>
              <a:spcAft>
                <a:spcPts val="800"/>
              </a:spcAft>
            </a:pP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TT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Hội</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chợ</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phù</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hoa</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43" name="Rectangle 42"/>
          <p:cNvSpPr/>
          <p:nvPr/>
        </p:nvSpPr>
        <p:spPr>
          <a:xfrm>
            <a:off x="8505371" y="5413930"/>
            <a:ext cx="3546669" cy="609398"/>
          </a:xfrm>
          <a:prstGeom prst="rect">
            <a:avLst/>
          </a:prstGeom>
        </p:spPr>
        <p:txBody>
          <a:bodyPr wrap="square">
            <a:spAutoFit/>
          </a:bodyPr>
          <a:lstStyle/>
          <a:p>
            <a:pPr algn="just">
              <a:lnSpc>
                <a:spcPct val="120000"/>
              </a:lnSpc>
              <a:spcAft>
                <a:spcPts val="800"/>
              </a:spcAft>
            </a:pP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Văn</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bản</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“Ở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Va-xan</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Tree>
    <p:extLst>
      <p:ext uri="{BB962C8B-B14F-4D97-AF65-F5344CB8AC3E}">
        <p14:creationId xmlns:p14="http://schemas.microsoft.com/office/powerpoint/2010/main" val="257252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440" y="1974698"/>
            <a:ext cx="3333750" cy="4636332"/>
          </a:xfrm>
          <a:prstGeom prst="rect">
            <a:avLst/>
          </a:prstGeom>
        </p:spPr>
      </p:pic>
      <p:grpSp>
        <p:nvGrpSpPr>
          <p:cNvPr id="11" name="Group 10"/>
          <p:cNvGrpSpPr/>
          <p:nvPr/>
        </p:nvGrpSpPr>
        <p:grpSpPr>
          <a:xfrm>
            <a:off x="144310" y="776743"/>
            <a:ext cx="6496006" cy="584775"/>
            <a:chOff x="144310" y="762229"/>
            <a:chExt cx="6706433" cy="584775"/>
          </a:xfrm>
        </p:grpSpPr>
        <p:sp>
          <p:nvSpPr>
            <p:cNvPr id="12" name="TextBox 1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3"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4"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60409" y="1361205"/>
            <a:ext cx="2864962" cy="584775"/>
            <a:chOff x="687627" y="1431172"/>
            <a:chExt cx="2829238" cy="584775"/>
          </a:xfrm>
        </p:grpSpPr>
        <p:grpSp>
          <p:nvGrpSpPr>
            <p:cNvPr id="16" name="Group 15">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8" name="Straight Connector 17">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7" name="TextBox 16"/>
            <p:cNvSpPr txBox="1"/>
            <p:nvPr/>
          </p:nvSpPr>
          <p:spPr>
            <a:xfrm>
              <a:off x="1857829" y="1431172"/>
              <a:ext cx="1659036"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20" name="TextBox 19"/>
          <p:cNvSpPr txBox="1"/>
          <p:nvPr/>
        </p:nvSpPr>
        <p:spPr>
          <a:xfrm>
            <a:off x="4109973" y="2379913"/>
            <a:ext cx="7457188" cy="3711785"/>
          </a:xfrm>
          <a:prstGeom prst="rect">
            <a:avLst/>
          </a:prstGeom>
          <a:noFill/>
        </p:spPr>
        <p:txBody>
          <a:bodyPr wrap="square" rtlCol="0">
            <a:spAutoFit/>
          </a:bodyPr>
          <a:lstStyle/>
          <a:p>
            <a:pPr algn="just">
              <a:lnSpc>
                <a:spcPct val="120000"/>
              </a:lnSpc>
            </a:pP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Tiểu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thuyết</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smtClean="0">
                <a:solidFill>
                  <a:srgbClr val="002060"/>
                </a:solidFill>
                <a:latin typeface="#9Slide03 Arima Madurai Medium" panose="00000600000000000000" pitchFamily="2" charset="0"/>
                <a:cs typeface="#9Slide03 Arima Madurai Medium" panose="00000600000000000000" pitchFamily="2" charset="0"/>
              </a:rPr>
              <a:t>Hội</a:t>
            </a:r>
            <a:r>
              <a:rPr lang="en-US" sz="2800" i="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smtClean="0">
                <a:solidFill>
                  <a:srgbClr val="002060"/>
                </a:solidFill>
                <a:latin typeface="#9Slide03 Arima Madurai Medium" panose="00000600000000000000" pitchFamily="2" charset="0"/>
                <a:cs typeface="#9Slide03 Arima Madurai Medium" panose="00000600000000000000" pitchFamily="2" charset="0"/>
              </a:rPr>
              <a:t>chợ</a:t>
            </a:r>
            <a:r>
              <a:rPr lang="en-US" sz="2800" i="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smtClean="0">
                <a:solidFill>
                  <a:srgbClr val="002060"/>
                </a:solidFill>
                <a:latin typeface="#9Slide03 Arima Madurai Medium" panose="00000600000000000000" pitchFamily="2" charset="0"/>
                <a:cs typeface="#9Slide03 Arima Madurai Medium" panose="00000600000000000000" pitchFamily="2" charset="0"/>
              </a:rPr>
              <a:t>phù</a:t>
            </a:r>
            <a:r>
              <a:rPr lang="en-US" sz="2800" i="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i="1" dirty="0" err="1" smtClean="0">
                <a:solidFill>
                  <a:srgbClr val="002060"/>
                </a:solidFill>
                <a:latin typeface="#9Slide03 Arima Madurai Medium" panose="00000600000000000000" pitchFamily="2" charset="0"/>
                <a:cs typeface="#9Slide03 Arima Madurai Medium" panose="00000600000000000000" pitchFamily="2" charset="0"/>
              </a:rPr>
              <a:t>hoa</a:t>
            </a:r>
            <a:r>
              <a:rPr lang="en-US" sz="2800" i="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của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nhà</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văn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Anh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Thác-cơ-rây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xoay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quanh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hành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trình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của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gái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nghèo</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béc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Sáp</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tìm</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chỗ</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đứng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trong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xã</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hội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thượng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lưu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Anh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thế</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kỉ</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XIX.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Xinh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đẹp</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thông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minh,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khôn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khéo</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béc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vạch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nhiều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kế</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hoạch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tiếp</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cận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các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chàng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trai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giàu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có</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để</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tiến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thân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a:t>
            </a:r>
          </a:p>
        </p:txBody>
      </p:sp>
      <p:grpSp>
        <p:nvGrpSpPr>
          <p:cNvPr id="21" name="Group 20"/>
          <p:cNvGrpSpPr/>
          <p:nvPr/>
        </p:nvGrpSpPr>
        <p:grpSpPr>
          <a:xfrm>
            <a:off x="4099560" y="1770515"/>
            <a:ext cx="7223760" cy="609398"/>
            <a:chOff x="4967317" y="2965038"/>
            <a:chExt cx="7223760" cy="609398"/>
          </a:xfrm>
        </p:grpSpPr>
        <p:sp>
          <p:nvSpPr>
            <p:cNvPr id="22" name="Rectangle 21"/>
            <p:cNvSpPr/>
            <p:nvPr/>
          </p:nvSpPr>
          <p:spPr>
            <a:xfrm>
              <a:off x="5283318" y="2965038"/>
              <a:ext cx="6907759" cy="609398"/>
            </a:xfrm>
            <a:prstGeom prst="rect">
              <a:avLst/>
            </a:prstGeom>
          </p:spPr>
          <p:txBody>
            <a:bodyPr wrap="square">
              <a:spAutoFit/>
            </a:bodyPr>
            <a:lstStyle/>
            <a:p>
              <a:pPr algn="just">
                <a:lnSpc>
                  <a:spcPct val="120000"/>
                </a:lnSpc>
                <a:spcAft>
                  <a:spcPts val="800"/>
                </a:spcAft>
              </a:pP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Tóm</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tắt</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tiểu</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thuyết</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Hội</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chợ</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phù</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hoa</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3" name="Oval 22"/>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grpSp>
        <p:nvGrpSpPr>
          <p:cNvPr id="24" name="Group 23"/>
          <p:cNvGrpSpPr/>
          <p:nvPr/>
        </p:nvGrpSpPr>
        <p:grpSpPr>
          <a:xfrm>
            <a:off x="0" y="-52947"/>
            <a:ext cx="12279086" cy="902478"/>
            <a:chOff x="0" y="-52947"/>
            <a:chExt cx="12279086" cy="902478"/>
          </a:xfrm>
        </p:grpSpPr>
        <p:grpSp>
          <p:nvGrpSpPr>
            <p:cNvPr id="25" name="Group 24"/>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7" name="Rectangle 26"/>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28" name="Rounded Rectangle 27"/>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29" name="Rectangle 28"/>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26"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Tree>
    <p:extLst>
      <p:ext uri="{BB962C8B-B14F-4D97-AF65-F5344CB8AC3E}">
        <p14:creationId xmlns:p14="http://schemas.microsoft.com/office/powerpoint/2010/main" val="406307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440" y="1974698"/>
            <a:ext cx="3333750" cy="4636332"/>
          </a:xfrm>
          <a:prstGeom prst="rect">
            <a:avLst/>
          </a:prstGeom>
        </p:spPr>
      </p:pic>
      <p:grpSp>
        <p:nvGrpSpPr>
          <p:cNvPr id="11" name="Group 10"/>
          <p:cNvGrpSpPr/>
          <p:nvPr/>
        </p:nvGrpSpPr>
        <p:grpSpPr>
          <a:xfrm>
            <a:off x="144310" y="776743"/>
            <a:ext cx="6496006" cy="584775"/>
            <a:chOff x="144310" y="762229"/>
            <a:chExt cx="6706433" cy="584775"/>
          </a:xfrm>
        </p:grpSpPr>
        <p:sp>
          <p:nvSpPr>
            <p:cNvPr id="12" name="TextBox 1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3"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4"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60409" y="1361205"/>
            <a:ext cx="2864962" cy="584775"/>
            <a:chOff x="687627" y="1431172"/>
            <a:chExt cx="2829238" cy="584775"/>
          </a:xfrm>
        </p:grpSpPr>
        <p:grpSp>
          <p:nvGrpSpPr>
            <p:cNvPr id="16" name="Group 15">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8" name="Straight Connector 17">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7" name="TextBox 16"/>
            <p:cNvSpPr txBox="1"/>
            <p:nvPr/>
          </p:nvSpPr>
          <p:spPr>
            <a:xfrm>
              <a:off x="1857829" y="1431172"/>
              <a:ext cx="1659036"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1" name="Group 20"/>
          <p:cNvGrpSpPr/>
          <p:nvPr/>
        </p:nvGrpSpPr>
        <p:grpSpPr>
          <a:xfrm>
            <a:off x="4099560" y="1770515"/>
            <a:ext cx="7223760" cy="609398"/>
            <a:chOff x="4967317" y="2965038"/>
            <a:chExt cx="7223760" cy="609398"/>
          </a:xfrm>
        </p:grpSpPr>
        <p:sp>
          <p:nvSpPr>
            <p:cNvPr id="22" name="Rectangle 21"/>
            <p:cNvSpPr/>
            <p:nvPr/>
          </p:nvSpPr>
          <p:spPr>
            <a:xfrm>
              <a:off x="5283318" y="2965038"/>
              <a:ext cx="6907759" cy="609398"/>
            </a:xfrm>
            <a:prstGeom prst="rect">
              <a:avLst/>
            </a:prstGeom>
          </p:spPr>
          <p:txBody>
            <a:bodyPr wrap="square">
              <a:spAutoFit/>
            </a:bodyPr>
            <a:lstStyle/>
            <a:p>
              <a:pPr algn="just">
                <a:lnSpc>
                  <a:spcPct val="120000"/>
                </a:lnSpc>
                <a:spcAft>
                  <a:spcPts val="800"/>
                </a:spcAft>
              </a:pP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Tóm</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tắt</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tiểu</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thuyết</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Hội</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chợ</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phù</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hoa</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3" name="Oval 22"/>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sp>
        <p:nvSpPr>
          <p:cNvPr id="24" name="TextBox 23"/>
          <p:cNvSpPr txBox="1"/>
          <p:nvPr/>
        </p:nvSpPr>
        <p:spPr>
          <a:xfrm>
            <a:off x="4099559" y="2379913"/>
            <a:ext cx="7528561" cy="3711785"/>
          </a:xfrm>
          <a:prstGeom prst="rect">
            <a:avLst/>
          </a:prstGeom>
          <a:noFill/>
        </p:spPr>
        <p:txBody>
          <a:bodyPr wrap="square" rtlCol="0">
            <a:spAutoFit/>
          </a:bodyPr>
          <a:lstStyle/>
          <a:p>
            <a:pPr algn="just">
              <a:lnSpc>
                <a:spcPct val="120000"/>
              </a:lnSpc>
            </a:pP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Người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đầu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tiên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tìm</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cách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quyến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rũ</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là</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Sét-lây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anh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ruột</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của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mê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-li-a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Sét-lây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bạn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thân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của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Kế</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hoạch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lấy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không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thành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do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bị</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Gioóc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Ốt-xbon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phá</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hoại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béc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đành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làm</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sư</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cho</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đình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quý</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tộc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Pít</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Crâu-lây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sau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đó</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quyến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rũ</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và</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lấy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con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trai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cụ</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Pít</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tức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anh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chàng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Râu-đân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Crâu-lây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mê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cờ</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bạc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p>
        </p:txBody>
      </p:sp>
      <p:grpSp>
        <p:nvGrpSpPr>
          <p:cNvPr id="25" name="Group 24"/>
          <p:cNvGrpSpPr/>
          <p:nvPr/>
        </p:nvGrpSpPr>
        <p:grpSpPr>
          <a:xfrm>
            <a:off x="0" y="-52947"/>
            <a:ext cx="12279086" cy="902478"/>
            <a:chOff x="0" y="-52947"/>
            <a:chExt cx="12279086" cy="902478"/>
          </a:xfrm>
        </p:grpSpPr>
        <p:grpSp>
          <p:nvGrpSpPr>
            <p:cNvPr id="26" name="Group 25"/>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8" name="Rectangle 27"/>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29" name="Rounded Rectangle 28"/>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30" name="Rectangle 29"/>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27"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31"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0057" y="5065486"/>
            <a:ext cx="2763199" cy="2180403"/>
          </a:xfrm>
          <a:prstGeom prst="rect">
            <a:avLst/>
          </a:prstGeom>
        </p:spPr>
      </p:pic>
    </p:spTree>
    <p:extLst>
      <p:ext uri="{BB962C8B-B14F-4D97-AF65-F5344CB8AC3E}">
        <p14:creationId xmlns:p14="http://schemas.microsoft.com/office/powerpoint/2010/main" val="612172103"/>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440" y="1974698"/>
            <a:ext cx="3333750" cy="4636332"/>
          </a:xfrm>
          <a:prstGeom prst="rect">
            <a:avLst/>
          </a:prstGeom>
        </p:spPr>
      </p:pic>
      <p:grpSp>
        <p:nvGrpSpPr>
          <p:cNvPr id="11" name="Group 10"/>
          <p:cNvGrpSpPr/>
          <p:nvPr/>
        </p:nvGrpSpPr>
        <p:grpSpPr>
          <a:xfrm>
            <a:off x="144310" y="776743"/>
            <a:ext cx="6496006" cy="584775"/>
            <a:chOff x="144310" y="762229"/>
            <a:chExt cx="6706433" cy="584775"/>
          </a:xfrm>
        </p:grpSpPr>
        <p:sp>
          <p:nvSpPr>
            <p:cNvPr id="12" name="TextBox 1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3"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4"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60409" y="1361205"/>
            <a:ext cx="2864962" cy="584775"/>
            <a:chOff x="687627" y="1431172"/>
            <a:chExt cx="2829238" cy="584775"/>
          </a:xfrm>
        </p:grpSpPr>
        <p:grpSp>
          <p:nvGrpSpPr>
            <p:cNvPr id="16" name="Group 15">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8" name="Straight Connector 17">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7" name="TextBox 16"/>
            <p:cNvSpPr txBox="1"/>
            <p:nvPr/>
          </p:nvSpPr>
          <p:spPr>
            <a:xfrm>
              <a:off x="1857829" y="1431172"/>
              <a:ext cx="1659036"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1" name="Group 20"/>
          <p:cNvGrpSpPr/>
          <p:nvPr/>
        </p:nvGrpSpPr>
        <p:grpSpPr>
          <a:xfrm>
            <a:off x="4099560" y="1770515"/>
            <a:ext cx="7223760" cy="609398"/>
            <a:chOff x="4967317" y="2965038"/>
            <a:chExt cx="7223760" cy="609398"/>
          </a:xfrm>
        </p:grpSpPr>
        <p:sp>
          <p:nvSpPr>
            <p:cNvPr id="22" name="Rectangle 21"/>
            <p:cNvSpPr/>
            <p:nvPr/>
          </p:nvSpPr>
          <p:spPr>
            <a:xfrm>
              <a:off x="5283318" y="2965038"/>
              <a:ext cx="6907759" cy="609398"/>
            </a:xfrm>
            <a:prstGeom prst="rect">
              <a:avLst/>
            </a:prstGeom>
          </p:spPr>
          <p:txBody>
            <a:bodyPr wrap="square">
              <a:spAutoFit/>
            </a:bodyPr>
            <a:lstStyle/>
            <a:p>
              <a:pPr algn="just">
                <a:lnSpc>
                  <a:spcPct val="120000"/>
                </a:lnSpc>
                <a:spcAft>
                  <a:spcPts val="800"/>
                </a:spcAft>
              </a:pP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Tóm</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tắt</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tiểu</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thuyết</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Hội</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chợ</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phù</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hoa</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3" name="Oval 22"/>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sp>
        <p:nvSpPr>
          <p:cNvPr id="24" name="TextBox 23"/>
          <p:cNvSpPr txBox="1"/>
          <p:nvPr/>
        </p:nvSpPr>
        <p:spPr>
          <a:xfrm>
            <a:off x="4099559" y="2379913"/>
            <a:ext cx="7772401" cy="4228850"/>
          </a:xfrm>
          <a:prstGeom prst="rect">
            <a:avLst/>
          </a:prstGeom>
          <a:noFill/>
        </p:spPr>
        <p:txBody>
          <a:bodyPr wrap="square" rtlCol="0">
            <a:spAutoFit/>
          </a:bodyPr>
          <a:lstStyle/>
          <a:p>
            <a:pPr algn="just">
              <a:lnSpc>
                <a:spcPct val="120000"/>
              </a:lnSpc>
            </a:pP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Tuy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không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được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thừa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kế</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nhưng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béc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cũng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bắt</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đầu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cuộc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sống</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xa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hoa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bằng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cách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lợi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dụng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danh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tiếng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dòng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họ</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nhà</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chồng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để</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bày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nhiều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mánh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khóe</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nhằm</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vay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nợ</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và</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giúp</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chồng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cờ</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bạc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gian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lận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Sau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chiến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tranh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tuy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đã</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có</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chồng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con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nhưng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vẫn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kiếm</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tiền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bằng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cách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hẹn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hò</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với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nhiều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người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đàn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ông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giàu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có</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cho</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đến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khi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chồng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phát</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hiện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và</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cắt</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đứt</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quan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hệ</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với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a:t>
            </a:r>
          </a:p>
        </p:txBody>
      </p:sp>
      <p:grpSp>
        <p:nvGrpSpPr>
          <p:cNvPr id="25" name="Group 24"/>
          <p:cNvGrpSpPr/>
          <p:nvPr/>
        </p:nvGrpSpPr>
        <p:grpSpPr>
          <a:xfrm>
            <a:off x="0" y="-52947"/>
            <a:ext cx="12279086" cy="902478"/>
            <a:chOff x="0" y="-52947"/>
            <a:chExt cx="12279086" cy="902478"/>
          </a:xfrm>
        </p:grpSpPr>
        <p:grpSp>
          <p:nvGrpSpPr>
            <p:cNvPr id="26" name="Group 25"/>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8" name="Rectangle 27"/>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29" name="Rounded Rectangle 28"/>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30" name="Rectangle 29"/>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27"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31"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9029" y="5631543"/>
            <a:ext cx="2284227" cy="1614346"/>
          </a:xfrm>
          <a:prstGeom prst="rect">
            <a:avLst/>
          </a:prstGeom>
        </p:spPr>
      </p:pic>
    </p:spTree>
    <p:extLst>
      <p:ext uri="{BB962C8B-B14F-4D97-AF65-F5344CB8AC3E}">
        <p14:creationId xmlns:p14="http://schemas.microsoft.com/office/powerpoint/2010/main" val="256363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440" y="1974698"/>
            <a:ext cx="3333750" cy="4636332"/>
          </a:xfrm>
          <a:prstGeom prst="rect">
            <a:avLst/>
          </a:prstGeom>
        </p:spPr>
      </p:pic>
      <p:grpSp>
        <p:nvGrpSpPr>
          <p:cNvPr id="11" name="Group 10"/>
          <p:cNvGrpSpPr/>
          <p:nvPr/>
        </p:nvGrpSpPr>
        <p:grpSpPr>
          <a:xfrm>
            <a:off x="144310" y="776743"/>
            <a:ext cx="6496006" cy="584775"/>
            <a:chOff x="144310" y="762229"/>
            <a:chExt cx="6706433" cy="584775"/>
          </a:xfrm>
        </p:grpSpPr>
        <p:sp>
          <p:nvSpPr>
            <p:cNvPr id="12" name="TextBox 1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3"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4"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60409" y="1361205"/>
            <a:ext cx="2864962" cy="584775"/>
            <a:chOff x="687627" y="1431172"/>
            <a:chExt cx="2829238" cy="584775"/>
          </a:xfrm>
        </p:grpSpPr>
        <p:grpSp>
          <p:nvGrpSpPr>
            <p:cNvPr id="16" name="Group 15">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8" name="Straight Connector 17">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7" name="TextBox 16"/>
            <p:cNvSpPr txBox="1"/>
            <p:nvPr/>
          </p:nvSpPr>
          <p:spPr>
            <a:xfrm>
              <a:off x="1857829" y="1431172"/>
              <a:ext cx="1659036"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1" name="Group 20"/>
          <p:cNvGrpSpPr/>
          <p:nvPr/>
        </p:nvGrpSpPr>
        <p:grpSpPr>
          <a:xfrm>
            <a:off x="4099560" y="1770515"/>
            <a:ext cx="7223760" cy="609398"/>
            <a:chOff x="4967317" y="2965038"/>
            <a:chExt cx="7223760" cy="609398"/>
          </a:xfrm>
        </p:grpSpPr>
        <p:sp>
          <p:nvSpPr>
            <p:cNvPr id="22" name="Rectangle 21"/>
            <p:cNvSpPr/>
            <p:nvPr/>
          </p:nvSpPr>
          <p:spPr>
            <a:xfrm>
              <a:off x="5283318" y="2965038"/>
              <a:ext cx="6907759" cy="609398"/>
            </a:xfrm>
            <a:prstGeom prst="rect">
              <a:avLst/>
            </a:prstGeom>
          </p:spPr>
          <p:txBody>
            <a:bodyPr wrap="square">
              <a:spAutoFit/>
            </a:bodyPr>
            <a:lstStyle/>
            <a:p>
              <a:pPr algn="just">
                <a:lnSpc>
                  <a:spcPct val="120000"/>
                </a:lnSpc>
                <a:spcAft>
                  <a:spcPts val="800"/>
                </a:spcAft>
              </a:pP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Tóm</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tắt</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tiểu</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thuyết</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Hội</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chợ</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phù</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hoa</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3" name="Oval 22"/>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sp>
        <p:nvSpPr>
          <p:cNvPr id="2" name="Rectangle 1"/>
          <p:cNvSpPr/>
          <p:nvPr/>
        </p:nvSpPr>
        <p:spPr>
          <a:xfrm>
            <a:off x="4415560" y="2493402"/>
            <a:ext cx="7152326" cy="2893100"/>
          </a:xfrm>
          <a:prstGeom prst="rect">
            <a:avLst/>
          </a:prstGeom>
        </p:spPr>
        <p:txBody>
          <a:bodyPr wrap="square">
            <a:spAutoFit/>
          </a:bodyPr>
          <a:lstStyle/>
          <a:p>
            <a:pPr algn="just">
              <a:lnSpc>
                <a:spcPct val="130000"/>
              </a:lnSpc>
            </a:pP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Trong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khi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đó</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bạn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mê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-li-a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kết</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hôn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cùng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Gioóc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Ốt-xbon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với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sự</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giúp</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đỡ</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của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-bin,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bạn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Gioóc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Sau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khi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Gioóc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tử</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trận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trong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cuộc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chiến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Oa-tơ-lu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cha A-</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mê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-li-a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phá</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sản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vẫn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ở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vậy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thờ</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chồng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nuôi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con.</a:t>
            </a:r>
          </a:p>
        </p:txBody>
      </p:sp>
      <p:grpSp>
        <p:nvGrpSpPr>
          <p:cNvPr id="24" name="Group 23"/>
          <p:cNvGrpSpPr/>
          <p:nvPr/>
        </p:nvGrpSpPr>
        <p:grpSpPr>
          <a:xfrm>
            <a:off x="0" y="-52947"/>
            <a:ext cx="12279086" cy="902478"/>
            <a:chOff x="0" y="-52947"/>
            <a:chExt cx="12279086" cy="902478"/>
          </a:xfrm>
        </p:grpSpPr>
        <p:grpSp>
          <p:nvGrpSpPr>
            <p:cNvPr id="25" name="Group 24"/>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7" name="Rectangle 26"/>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28" name="Rounded Rectangle 27"/>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29" name="Rectangle 28"/>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26"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30"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0057" y="5065486"/>
            <a:ext cx="2763199" cy="2180403"/>
          </a:xfrm>
          <a:prstGeom prst="rect">
            <a:avLst/>
          </a:prstGeom>
        </p:spPr>
      </p:pic>
    </p:spTree>
    <p:extLst>
      <p:ext uri="{BB962C8B-B14F-4D97-AF65-F5344CB8AC3E}">
        <p14:creationId xmlns:p14="http://schemas.microsoft.com/office/powerpoint/2010/main" val="21090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6440" y="1974698"/>
            <a:ext cx="3333750" cy="4636332"/>
          </a:xfrm>
          <a:prstGeom prst="rect">
            <a:avLst/>
          </a:prstGeom>
        </p:spPr>
      </p:pic>
      <p:grpSp>
        <p:nvGrpSpPr>
          <p:cNvPr id="11" name="Group 10"/>
          <p:cNvGrpSpPr/>
          <p:nvPr/>
        </p:nvGrpSpPr>
        <p:grpSpPr>
          <a:xfrm>
            <a:off x="144310" y="776743"/>
            <a:ext cx="6496006" cy="584775"/>
            <a:chOff x="144310" y="762229"/>
            <a:chExt cx="6706433" cy="584775"/>
          </a:xfrm>
        </p:grpSpPr>
        <p:sp>
          <p:nvSpPr>
            <p:cNvPr id="12" name="TextBox 1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3"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4"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60409" y="1361205"/>
            <a:ext cx="2864962" cy="584775"/>
            <a:chOff x="687627" y="1431172"/>
            <a:chExt cx="2829238" cy="584775"/>
          </a:xfrm>
        </p:grpSpPr>
        <p:grpSp>
          <p:nvGrpSpPr>
            <p:cNvPr id="16" name="Group 15">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8" name="Straight Connector 17">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7" name="TextBox 16"/>
            <p:cNvSpPr txBox="1"/>
            <p:nvPr/>
          </p:nvSpPr>
          <p:spPr>
            <a:xfrm>
              <a:off x="1857829" y="1431172"/>
              <a:ext cx="1659036"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1" name="Group 20"/>
          <p:cNvGrpSpPr/>
          <p:nvPr/>
        </p:nvGrpSpPr>
        <p:grpSpPr>
          <a:xfrm>
            <a:off x="4099560" y="1770515"/>
            <a:ext cx="7223760" cy="609398"/>
            <a:chOff x="4967317" y="2965038"/>
            <a:chExt cx="7223760" cy="609398"/>
          </a:xfrm>
        </p:grpSpPr>
        <p:sp>
          <p:nvSpPr>
            <p:cNvPr id="22" name="Rectangle 21"/>
            <p:cNvSpPr/>
            <p:nvPr/>
          </p:nvSpPr>
          <p:spPr>
            <a:xfrm>
              <a:off x="5283318" y="2965038"/>
              <a:ext cx="6907759" cy="609398"/>
            </a:xfrm>
            <a:prstGeom prst="rect">
              <a:avLst/>
            </a:prstGeom>
          </p:spPr>
          <p:txBody>
            <a:bodyPr wrap="square">
              <a:spAutoFit/>
            </a:bodyPr>
            <a:lstStyle/>
            <a:p>
              <a:pPr algn="just">
                <a:lnSpc>
                  <a:spcPct val="120000"/>
                </a:lnSpc>
                <a:spcAft>
                  <a:spcPts val="800"/>
                </a:spcAft>
              </a:pP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Tóm</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tắt</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tiểu</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thuyết</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Hội</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chợ</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phù</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hoa</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3" name="Oval 22"/>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sp>
        <p:nvSpPr>
          <p:cNvPr id="2" name="Rectangle 1"/>
          <p:cNvSpPr/>
          <p:nvPr/>
        </p:nvSpPr>
        <p:spPr>
          <a:xfrm>
            <a:off x="4500380" y="2379913"/>
            <a:ext cx="7152326" cy="4013406"/>
          </a:xfrm>
          <a:prstGeom prst="rect">
            <a:avLst/>
          </a:prstGeom>
        </p:spPr>
        <p:txBody>
          <a:bodyPr wrap="square">
            <a:spAutoFit/>
          </a:bodyPr>
          <a:lstStyle/>
          <a:p>
            <a:pPr algn="just">
              <a:lnSpc>
                <a:spcPct val="130000"/>
              </a:lnSpc>
            </a:pPr>
            <a:r>
              <a:rPr lang="en-US" sz="2800" dirty="0" smtClean="0">
                <a:solidFill>
                  <a:srgbClr val="002060"/>
                </a:solidFill>
                <a:latin typeface="#9Slide03 Arima Madurai Medium" panose="00000600000000000000" pitchFamily="2" charset="0"/>
                <a:cs typeface="#9Slide03 Arima Madurai Medium" panose="00000600000000000000" pitchFamily="2" charset="0"/>
              </a:rPr>
              <a:t>Hai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người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phụ</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nữ</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gặp</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lại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nhau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béc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nhận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giá</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trị</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của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-bin,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bạn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Gioóc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và</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thuyết</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phục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mê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-li-a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tái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giá</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với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anh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Còn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bản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thân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béc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bị</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bạn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bè</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chồng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con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xa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lánh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nhưng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vẫn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tiếp</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tục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quyến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rũ</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Sét-lây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cho</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đến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khi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anh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ta qua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đời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và</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để</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lại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cho</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một</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sản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lớn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a:t>
            </a:r>
          </a:p>
        </p:txBody>
      </p:sp>
      <p:grpSp>
        <p:nvGrpSpPr>
          <p:cNvPr id="24" name="Group 23"/>
          <p:cNvGrpSpPr/>
          <p:nvPr/>
        </p:nvGrpSpPr>
        <p:grpSpPr>
          <a:xfrm>
            <a:off x="0" y="-52947"/>
            <a:ext cx="12279086" cy="902478"/>
            <a:chOff x="0" y="-52947"/>
            <a:chExt cx="12279086" cy="902478"/>
          </a:xfrm>
        </p:grpSpPr>
        <p:grpSp>
          <p:nvGrpSpPr>
            <p:cNvPr id="25" name="Group 24"/>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7" name="Rectangle 26"/>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28" name="Rounded Rectangle 27"/>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29" name="Rectangle 28"/>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26"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30"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0057" y="5399314"/>
            <a:ext cx="2763199" cy="1846575"/>
          </a:xfrm>
          <a:prstGeom prst="rect">
            <a:avLst/>
          </a:prstGeom>
        </p:spPr>
      </p:pic>
    </p:spTree>
    <p:extLst>
      <p:ext uri="{BB962C8B-B14F-4D97-AF65-F5344CB8AC3E}">
        <p14:creationId xmlns:p14="http://schemas.microsoft.com/office/powerpoint/2010/main" val="313258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44310" y="776743"/>
            <a:ext cx="6496006" cy="584775"/>
            <a:chOff x="144310" y="762229"/>
            <a:chExt cx="6706433" cy="584775"/>
          </a:xfrm>
        </p:grpSpPr>
        <p:sp>
          <p:nvSpPr>
            <p:cNvPr id="12" name="TextBox 1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3"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4"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60409" y="1361205"/>
            <a:ext cx="2864962" cy="584775"/>
            <a:chOff x="687627" y="1431172"/>
            <a:chExt cx="2829238" cy="584775"/>
          </a:xfrm>
        </p:grpSpPr>
        <p:grpSp>
          <p:nvGrpSpPr>
            <p:cNvPr id="16" name="Group 15">
              <a:extLst>
                <a:ext uri="{FF2B5EF4-FFF2-40B4-BE49-F238E27FC236}">
                  <a16:creationId xmlns:a16="http://schemas.microsoft.com/office/drawing/2014/main" id="{46EF3D0D-3014-BF40-A100-C6579A763FFA}"/>
                </a:ext>
              </a:extLst>
            </p:cNvPr>
            <p:cNvGrpSpPr/>
            <p:nvPr/>
          </p:nvGrpSpPr>
          <p:grpSpPr>
            <a:xfrm>
              <a:off x="687627" y="1431172"/>
              <a:ext cx="2829237" cy="474618"/>
              <a:chOff x="4719086" y="4283544"/>
              <a:chExt cx="2829237" cy="474618"/>
            </a:xfrm>
          </p:grpSpPr>
          <p:sp>
            <p:nvSpPr>
              <p:cNvPr id="18" name="Straight Connector 17">
                <a:extLst>
                  <a:ext uri="{FF2B5EF4-FFF2-40B4-BE49-F238E27FC236}">
                    <a16:creationId xmlns:a16="http://schemas.microsoft.com/office/drawing/2014/main" id="{788BDC6B-1E18-D640-A8DD-BECA4BCA7EDC}"/>
                  </a:ext>
                </a:extLst>
              </p:cNvPr>
              <p:cNvSpPr/>
              <p:nvPr/>
            </p:nvSpPr>
            <p:spPr>
              <a:xfrm>
                <a:off x="4719086" y="4758160"/>
                <a:ext cx="2829237" cy="1"/>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9" name="Freeform 1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7" name="TextBox 16"/>
            <p:cNvSpPr txBox="1"/>
            <p:nvPr/>
          </p:nvSpPr>
          <p:spPr>
            <a:xfrm>
              <a:off x="1857829" y="1431172"/>
              <a:ext cx="1659036"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1" name="Group 20"/>
          <p:cNvGrpSpPr/>
          <p:nvPr/>
        </p:nvGrpSpPr>
        <p:grpSpPr>
          <a:xfrm>
            <a:off x="4572485" y="1945321"/>
            <a:ext cx="7223760" cy="609398"/>
            <a:chOff x="4967317" y="2965038"/>
            <a:chExt cx="7223760" cy="609398"/>
          </a:xfrm>
        </p:grpSpPr>
        <p:sp>
          <p:nvSpPr>
            <p:cNvPr id="22" name="Rectangle 21"/>
            <p:cNvSpPr/>
            <p:nvPr/>
          </p:nvSpPr>
          <p:spPr>
            <a:xfrm>
              <a:off x="5283318" y="2965038"/>
              <a:ext cx="6907759" cy="609398"/>
            </a:xfrm>
            <a:prstGeom prst="rect">
              <a:avLst/>
            </a:prstGeom>
          </p:spPr>
          <p:txBody>
            <a:bodyPr wrap="square">
              <a:spAutoFit/>
            </a:bodyPr>
            <a:lstStyle/>
            <a:p>
              <a:pPr algn="just">
                <a:lnSpc>
                  <a:spcPct val="120000"/>
                </a:lnSpc>
                <a:spcAft>
                  <a:spcPts val="800"/>
                </a:spcAft>
              </a:pP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Tóm</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tắt</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văn</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bản</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 “Ở </a:t>
              </a:r>
              <a:r>
                <a:rPr lang="en-US" sz="2800" b="1" dirty="0" err="1" smtClean="0">
                  <a:solidFill>
                    <a:srgbClr val="002060"/>
                  </a:solidFill>
                  <a:latin typeface="#9Slide03 Arima Madurai Medium" panose="00000600000000000000" pitchFamily="2" charset="0"/>
                  <a:cs typeface="#9Slide03 Arima Madurai Medium" panose="00000600000000000000" pitchFamily="2" charset="0"/>
                </a:rPr>
                <a:t>Va-xan</a:t>
              </a:r>
              <a:r>
                <a:rPr lang="en-US" sz="2800" b="1" dirty="0" smtClean="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3" name="Oval 22"/>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a:solidFill>
                  <a:srgbClr val="002060"/>
                </a:solidFill>
                <a:latin typeface="#9Slide03 Arima Madurai Medium" panose="00000600000000000000" pitchFamily="2" charset="0"/>
                <a:cs typeface="#9Slide03 Arima Madurai Medium" panose="00000600000000000000" pitchFamily="2" charset="0"/>
              </a:endParaRPr>
            </a:p>
          </p:txBody>
        </p:sp>
      </p:grpSp>
      <p:sp>
        <p:nvSpPr>
          <p:cNvPr id="2" name="Rectangle 1"/>
          <p:cNvSpPr/>
          <p:nvPr/>
        </p:nvSpPr>
        <p:spPr>
          <a:xfrm>
            <a:off x="4572485" y="2576694"/>
            <a:ext cx="6907759" cy="3453253"/>
          </a:xfrm>
          <a:prstGeom prst="rect">
            <a:avLst/>
          </a:prstGeom>
        </p:spPr>
        <p:txBody>
          <a:bodyPr wrap="square">
            <a:spAutoFit/>
          </a:bodyPr>
          <a:lstStyle/>
          <a:p>
            <a:pPr algn="just">
              <a:lnSpc>
                <a:spcPct val="130000"/>
              </a:lnSpc>
            </a:pP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Văn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bản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kể</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về</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chuyến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chơi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của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béc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với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anh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em</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giô</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err="1">
                <a:solidFill>
                  <a:srgbClr val="002060"/>
                </a:solidFill>
                <a:latin typeface="#9Slide03 Arima Madurai Medium" panose="00000600000000000000" pitchFamily="2" charset="0"/>
                <a:cs typeface="#9Slide03 Arima Madurai Medium" panose="00000600000000000000" pitchFamily="2" charset="0"/>
              </a:rPr>
              <a:t>và</a:t>
            </a:r>
            <a:r>
              <a:rPr lang="en-US" sz="2800" dirty="0">
                <a:solidFill>
                  <a:srgbClr val="002060"/>
                </a:solidFill>
                <a:latin typeface="#9Slide03 Arima Madurai Medium" panose="00000600000000000000" pitchFamily="2" charset="0"/>
                <a:cs typeface="#9Slide03 Arima Madurai Medium" panose="00000600000000000000" pitchFamily="2" charset="0"/>
              </a:rPr>
              <a:t> </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A-</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mê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-li-a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Sét-lây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cùng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Gioóc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Ốt-xbon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người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mà</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mê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-li-a say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mê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và</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Đại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úy</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-bin,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bạn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của</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Gioóc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Rê</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béc</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-ca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cố</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gắng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gợi</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ý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để</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Giô</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cầu</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hôn</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mình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nhưng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không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thành</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 </a:t>
            </a:r>
            <a:r>
              <a:rPr lang="en-US" sz="2800" dirty="0" err="1" smtClean="0">
                <a:solidFill>
                  <a:srgbClr val="002060"/>
                </a:solidFill>
                <a:latin typeface="#9Slide03 Arima Madurai Medium" panose="00000600000000000000" pitchFamily="2" charset="0"/>
                <a:cs typeface="#9Slide03 Arima Madurai Medium" panose="00000600000000000000" pitchFamily="2" charset="0"/>
              </a:rPr>
              <a:t>công</a:t>
            </a:r>
            <a:r>
              <a:rPr lang="en-US" sz="2800" dirty="0" smtClean="0">
                <a:solidFill>
                  <a:srgbClr val="002060"/>
                </a:solidFill>
                <a:latin typeface="#9Slide03 Arima Madurai Medium" panose="00000600000000000000" pitchFamily="2" charset="0"/>
                <a:cs typeface="#9Slide03 Arima Madurai Medium" panose="00000600000000000000" pitchFamily="2" charset="0"/>
              </a:rPr>
              <a:t>.</a:t>
            </a:r>
            <a:endParaRPr lang="en-US" sz="2800" dirty="0">
              <a:solidFill>
                <a:srgbClr val="002060"/>
              </a:solidFill>
              <a:latin typeface="#9Slide03 Arima Madurai Medium" panose="00000600000000000000" pitchFamily="2" charset="0"/>
              <a:cs typeface="#9Slide03 Arima Madurai Medium" panose="00000600000000000000" pitchFamily="2" charset="0"/>
            </a:endParaRPr>
          </a:p>
        </p:txBody>
      </p:sp>
      <p:pic>
        <p:nvPicPr>
          <p:cNvPr id="24" name="Picture 23"/>
          <p:cNvPicPr>
            <a:picLocks noChangeAspect="1"/>
          </p:cNvPicPr>
          <p:nvPr/>
        </p:nvPicPr>
        <p:blipFill>
          <a:blip r:embed="rId3"/>
          <a:stretch>
            <a:fillRect/>
          </a:stretch>
        </p:blipFill>
        <p:spPr>
          <a:xfrm>
            <a:off x="560409" y="2075214"/>
            <a:ext cx="3369320" cy="4456215"/>
          </a:xfrm>
          <a:prstGeom prst="rect">
            <a:avLst/>
          </a:prstGeom>
        </p:spPr>
      </p:pic>
      <p:grpSp>
        <p:nvGrpSpPr>
          <p:cNvPr id="25" name="Group 24"/>
          <p:cNvGrpSpPr/>
          <p:nvPr/>
        </p:nvGrpSpPr>
        <p:grpSpPr>
          <a:xfrm>
            <a:off x="0" y="-52947"/>
            <a:ext cx="12279086" cy="902478"/>
            <a:chOff x="0" y="-52947"/>
            <a:chExt cx="12279086" cy="902478"/>
          </a:xfrm>
        </p:grpSpPr>
        <p:grpSp>
          <p:nvGrpSpPr>
            <p:cNvPr id="26" name="Group 25"/>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8" name="Rectangle 27"/>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29" name="Rounded Rectangle 28"/>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30" name="Rectangle 29"/>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27"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31"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0057" y="5065486"/>
            <a:ext cx="2763199" cy="2180403"/>
          </a:xfrm>
          <a:prstGeom prst="rect">
            <a:avLst/>
          </a:prstGeom>
        </p:spPr>
      </p:pic>
    </p:spTree>
    <p:extLst>
      <p:ext uri="{BB962C8B-B14F-4D97-AF65-F5344CB8AC3E}">
        <p14:creationId xmlns:p14="http://schemas.microsoft.com/office/powerpoint/2010/main" val="6904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6953147" cy="584775"/>
            <a:chOff x="687627" y="1399006"/>
            <a:chExt cx="6866446"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6842563" cy="474618"/>
              <a:chOff x="4719086" y="4283544"/>
              <a:chExt cx="6842563"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6842563"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1</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5780716"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Điểm</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nhìn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và</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người</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kể</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chuyện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9" name="Group 18"/>
          <p:cNvGrpSpPr/>
          <p:nvPr/>
        </p:nvGrpSpPr>
        <p:grpSpPr>
          <a:xfrm>
            <a:off x="0" y="-52947"/>
            <a:ext cx="12279086" cy="902478"/>
            <a:chOff x="0" y="-52947"/>
            <a:chExt cx="12279086" cy="902478"/>
          </a:xfrm>
        </p:grpSpPr>
        <p:grpSp>
          <p:nvGrpSpPr>
            <p:cNvPr id="20" name="Group 19"/>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2" name="Rectangle 21"/>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23" name="Rounded Rectangle 22"/>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24" name="Rectangle 23"/>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21"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2" name="Rounded Rectangular Callout 1"/>
          <p:cNvSpPr/>
          <p:nvPr/>
        </p:nvSpPr>
        <p:spPr>
          <a:xfrm>
            <a:off x="429364" y="2310126"/>
            <a:ext cx="5718628" cy="3717729"/>
          </a:xfrm>
          <a:prstGeom prst="wedgeRoundRectCallout">
            <a:avLst>
              <a:gd name="adj1" fmla="val 73076"/>
              <a:gd name="adj2" fmla="val -19175"/>
              <a:gd name="adj3" fmla="val 16667"/>
            </a:avLst>
          </a:prstGeom>
          <a:solidFill>
            <a:schemeClr val="accent6">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dirty="0" err="1" smtClean="0">
                <a:latin typeface="#9Slide03 Arima Madurai Black" panose="00000A00000000000000" pitchFamily="2" charset="0"/>
                <a:cs typeface="#9Slide03 Arima Madurai Black" panose="00000A00000000000000" pitchFamily="2" charset="0"/>
              </a:rPr>
              <a:t>Xác</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định</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điểm</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nhìn</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trong</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văn</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bản</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trên</a:t>
            </a:r>
            <a:r>
              <a:rPr lang="en-US" sz="2800" dirty="0" smtClean="0">
                <a:latin typeface="#9Slide03 Arima Madurai Black" panose="00000A00000000000000" pitchFamily="2" charset="0"/>
                <a:cs typeface="#9Slide03 Arima Madurai Black" panose="00000A00000000000000" pitchFamily="2" charset="0"/>
              </a:rPr>
              <a:t>. Theo </a:t>
            </a:r>
            <a:r>
              <a:rPr lang="en-US" sz="2800" dirty="0" err="1" smtClean="0">
                <a:latin typeface="#9Slide03 Arima Madurai Black" panose="00000A00000000000000" pitchFamily="2" charset="0"/>
                <a:cs typeface="#9Slide03 Arima Madurai Black" panose="00000A00000000000000" pitchFamily="2" charset="0"/>
              </a:rPr>
              <a:t>bạn</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việc</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sử</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dụng</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điểm</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nhìn</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này</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có</a:t>
            </a:r>
            <a:r>
              <a:rPr lang="en-US" sz="2800" dirty="0" smtClean="0">
                <a:latin typeface="#9Slide03 Arima Madurai Black" panose="00000A00000000000000" pitchFamily="2" charset="0"/>
                <a:cs typeface="#9Slide03 Arima Madurai Black" panose="00000A00000000000000" pitchFamily="2" charset="0"/>
              </a:rPr>
              <a:t> ý </a:t>
            </a:r>
            <a:r>
              <a:rPr lang="en-US" sz="2800" dirty="0" err="1" smtClean="0">
                <a:latin typeface="#9Slide03 Arima Madurai Black" panose="00000A00000000000000" pitchFamily="2" charset="0"/>
                <a:cs typeface="#9Slide03 Arima Madurai Black" panose="00000A00000000000000" pitchFamily="2" charset="0"/>
              </a:rPr>
              <a:t>nghĩa</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như</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thế</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nào</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đối</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với</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việc</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chuyển</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tải</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nội</a:t>
            </a:r>
            <a:r>
              <a:rPr lang="en-US" sz="2800" dirty="0" smtClean="0">
                <a:latin typeface="#9Slide03 Arima Madurai Black" panose="00000A00000000000000" pitchFamily="2" charset="0"/>
                <a:cs typeface="#9Slide03 Arima Madurai Black" panose="00000A00000000000000" pitchFamily="2" charset="0"/>
              </a:rPr>
              <a:t> dung </a:t>
            </a:r>
            <a:r>
              <a:rPr lang="en-US" sz="2800" dirty="0" err="1" smtClean="0">
                <a:latin typeface="#9Slide03 Arima Madurai Black" panose="00000A00000000000000" pitchFamily="2" charset="0"/>
                <a:cs typeface="#9Slide03 Arima Madurai Black" panose="00000A00000000000000" pitchFamily="2" charset="0"/>
              </a:rPr>
              <a:t>của</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văn</a:t>
            </a:r>
            <a:r>
              <a:rPr lang="en-US" sz="2800" dirty="0" smtClean="0">
                <a:latin typeface="#9Slide03 Arima Madurai Black" panose="00000A00000000000000" pitchFamily="2" charset="0"/>
                <a:cs typeface="#9Slide03 Arima Madurai Black" panose="00000A00000000000000" pitchFamily="2" charset="0"/>
              </a:rPr>
              <a:t> </a:t>
            </a:r>
            <a:r>
              <a:rPr lang="en-US" sz="2800" dirty="0" err="1" smtClean="0">
                <a:latin typeface="#9Slide03 Arima Madurai Black" panose="00000A00000000000000" pitchFamily="2" charset="0"/>
                <a:cs typeface="#9Slide03 Arima Madurai Black" panose="00000A00000000000000" pitchFamily="2" charset="0"/>
              </a:rPr>
              <a:t>bản</a:t>
            </a:r>
            <a:r>
              <a:rPr lang="en-US" sz="2800" dirty="0" smtClean="0">
                <a:latin typeface="#9Slide03 Arima Madurai Black" panose="00000A00000000000000" pitchFamily="2" charset="0"/>
                <a:cs typeface="#9Slide03 Arima Madurai Black" panose="00000A00000000000000" pitchFamily="2" charset="0"/>
              </a:rPr>
              <a:t>?</a:t>
            </a:r>
            <a:endParaRPr lang="en-US" sz="2800" dirty="0">
              <a:latin typeface="#9Slide03 Arima Madurai Black" panose="00000A00000000000000" pitchFamily="2" charset="0"/>
              <a:cs typeface="#9Slide03 Arima Madurai Black" panose="00000A00000000000000" pitchFamily="2" charset="0"/>
            </a:endParaRPr>
          </a:p>
        </p:txBody>
      </p:sp>
      <p:pic>
        <p:nvPicPr>
          <p:cNvPr id="25" name="Picture 24" descr="22858PICdbgea5Gz679dY_PIC2018.png"/>
          <p:cNvPicPr>
            <a:picLocks noChangeAspect="1"/>
          </p:cNvPicPr>
          <p:nvPr/>
        </p:nvPicPr>
        <p:blipFill>
          <a:blip r:embed="rId4" cstate="print"/>
          <a:stretch>
            <a:fillRect/>
          </a:stretch>
        </p:blipFill>
        <p:spPr>
          <a:xfrm>
            <a:off x="7165717" y="2167195"/>
            <a:ext cx="3976915" cy="4003588"/>
          </a:xfrm>
          <a:prstGeom prst="rect">
            <a:avLst/>
          </a:prstGeom>
        </p:spPr>
      </p:pic>
      <p:pic>
        <p:nvPicPr>
          <p:cNvPr id="26"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0057" y="5065486"/>
            <a:ext cx="2763199" cy="2180403"/>
          </a:xfrm>
          <a:prstGeom prst="rect">
            <a:avLst/>
          </a:prstGeom>
        </p:spPr>
      </p:pic>
    </p:spTree>
    <p:extLst>
      <p:ext uri="{BB962C8B-B14F-4D97-AF65-F5344CB8AC3E}">
        <p14:creationId xmlns:p14="http://schemas.microsoft.com/office/powerpoint/2010/main" val="88217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6953147" cy="584775"/>
            <a:chOff x="687627" y="1399006"/>
            <a:chExt cx="6866446"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6842563" cy="474618"/>
              <a:chOff x="4719086" y="4283544"/>
              <a:chExt cx="6842563"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6842563"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1</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5780716"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Điểm</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nhìn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và</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người</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kể</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chuyện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19" name="Rectangle 18"/>
          <p:cNvSpPr/>
          <p:nvPr/>
        </p:nvSpPr>
        <p:spPr>
          <a:xfrm>
            <a:off x="1189097" y="2157939"/>
            <a:ext cx="7119899" cy="1126462"/>
          </a:xfrm>
          <a:prstGeom prst="rect">
            <a:avLst/>
          </a:prstGeom>
        </p:spPr>
        <p:txBody>
          <a:bodyPr wrap="square">
            <a:spAutoFit/>
          </a:bodyPr>
          <a:lstStyle/>
          <a:p>
            <a:pPr algn="just">
              <a:lnSpc>
                <a:spcPct val="120000"/>
              </a:lnSpc>
            </a:pPr>
            <a:r>
              <a:rPr lang="en-AU" sz="2800" b="1" dirty="0" err="1">
                <a:solidFill>
                  <a:srgbClr val="7030A0"/>
                </a:solidFill>
                <a:latin typeface="#9Slide03 Arima Madurai Light" panose="00000400000000000000" pitchFamily="2" charset="0"/>
                <a:ea typeface="Times New Roman" panose="02020603050405020304" pitchFamily="18" charset="0"/>
                <a:cs typeface="#9Slide03 Arima Madurai Light" panose="00000400000000000000" pitchFamily="2" charset="0"/>
              </a:rPr>
              <a:t>Đ</a:t>
            </a:r>
            <a:r>
              <a:rPr lang="en-AU" sz="2800" b="1" dirty="0" err="1" smtClean="0">
                <a:solidFill>
                  <a:srgbClr val="7030A0"/>
                </a:solidFill>
                <a:latin typeface="#9Slide03 Arima Madurai Light" panose="00000400000000000000" pitchFamily="2" charset="0"/>
                <a:ea typeface="Times New Roman" panose="02020603050405020304" pitchFamily="18" charset="0"/>
                <a:cs typeface="#9Slide03 Arima Madurai Light" panose="00000400000000000000" pitchFamily="2" charset="0"/>
              </a:rPr>
              <a:t>iểm</a:t>
            </a:r>
            <a:r>
              <a:rPr lang="en-AU" sz="2800" b="1" dirty="0" smtClean="0">
                <a:solidFill>
                  <a:srgbClr val="7030A0"/>
                </a:solidFill>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smtClean="0">
                <a:solidFill>
                  <a:srgbClr val="7030A0"/>
                </a:solidFill>
                <a:latin typeface="#9Slide03 Arima Madurai Light" panose="00000400000000000000" pitchFamily="2" charset="0"/>
                <a:ea typeface="Times New Roman" panose="02020603050405020304" pitchFamily="18" charset="0"/>
                <a:cs typeface="#9Slide03 Arima Madurai Light" panose="00000400000000000000" pitchFamily="2" charset="0"/>
              </a:rPr>
              <a:t>nhìn</a:t>
            </a:r>
            <a:r>
              <a:rPr lang="en-AU" sz="2800" b="1" dirty="0" smtClean="0">
                <a:solidFill>
                  <a:srgbClr val="7030A0"/>
                </a:solidFill>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ngôi</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thứ</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nhất</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người</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kể</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chuyện</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xưng</a:t>
            </a:r>
            <a:r>
              <a:rPr lang="en-AU" sz="2800" b="1" dirty="0">
                <a:latin typeface="#9Slide03 Arima Madurai Light" panose="00000400000000000000" pitchFamily="2" charset="0"/>
                <a:ea typeface="Times New Roman" panose="02020603050405020304" pitchFamily="18" charset="0"/>
                <a:cs typeface="#9Slide03 Arima Madurai Light" panose="00000400000000000000" pitchFamily="2" charset="0"/>
              </a:rPr>
              <a:t> “</a:t>
            </a:r>
            <a:r>
              <a:rPr lang="en-AU" sz="2800" b="1" dirty="0" err="1">
                <a:latin typeface="#9Slide03 Arima Madurai Light" panose="00000400000000000000" pitchFamily="2" charset="0"/>
                <a:ea typeface="Times New Roman" panose="02020603050405020304" pitchFamily="18" charset="0"/>
                <a:cs typeface="#9Slide03 Arima Madurai Light" panose="00000400000000000000" pitchFamily="2" charset="0"/>
              </a:rPr>
              <a:t>tôi</a:t>
            </a:r>
            <a:r>
              <a:rPr lang="en-AU" sz="2800" b="1" dirty="0" smtClean="0">
                <a:latin typeface="#9Slide03 Arima Madurai Light" panose="00000400000000000000" pitchFamily="2" charset="0"/>
                <a:ea typeface="Times New Roman" panose="02020603050405020304" pitchFamily="18" charset="0"/>
                <a:cs typeface="#9Slide03 Arima Madurai Light" panose="00000400000000000000" pitchFamily="2" charset="0"/>
              </a:rPr>
              <a:t>”)</a:t>
            </a:r>
          </a:p>
        </p:txBody>
      </p:sp>
      <p:pic>
        <p:nvPicPr>
          <p:cNvPr id="21" name="Picture 20"/>
          <p:cNvPicPr>
            <a:picLocks noChangeAspect="1"/>
          </p:cNvPicPr>
          <p:nvPr/>
        </p:nvPicPr>
        <p:blipFill rotWithShape="1">
          <a:blip r:embed="rId4"/>
          <a:srcRect l="48730" t="19715" r="8095" b="19587"/>
          <a:stretch/>
        </p:blipFill>
        <p:spPr>
          <a:xfrm>
            <a:off x="9693381" y="1361205"/>
            <a:ext cx="2467429" cy="3468916"/>
          </a:xfrm>
          <a:prstGeom prst="rect">
            <a:avLst/>
          </a:prstGeom>
        </p:spPr>
      </p:pic>
      <p:pic>
        <p:nvPicPr>
          <p:cNvPr id="22" name="Picture 21"/>
          <p:cNvPicPr>
            <a:picLocks noChangeAspect="1"/>
          </p:cNvPicPr>
          <p:nvPr/>
        </p:nvPicPr>
        <p:blipFill rotWithShape="1">
          <a:blip r:embed="rId4"/>
          <a:srcRect l="8095" t="19715" r="50254" b="19587"/>
          <a:stretch/>
        </p:blipFill>
        <p:spPr>
          <a:xfrm>
            <a:off x="8762290" y="3263413"/>
            <a:ext cx="2380342" cy="3468916"/>
          </a:xfrm>
          <a:prstGeom prst="rect">
            <a:avLst/>
          </a:prstGeom>
        </p:spPr>
      </p:pic>
      <p:sp>
        <p:nvSpPr>
          <p:cNvPr id="23" name="Rectangle 22"/>
          <p:cNvSpPr/>
          <p:nvPr/>
        </p:nvSpPr>
        <p:spPr>
          <a:xfrm>
            <a:off x="1198360" y="3359303"/>
            <a:ext cx="7141029" cy="3194721"/>
          </a:xfrm>
          <a:prstGeom prst="rect">
            <a:avLst/>
          </a:prstGeom>
        </p:spPr>
        <p:txBody>
          <a:bodyPr wrap="square">
            <a:spAutoFit/>
          </a:bodyPr>
          <a:lstStyle/>
          <a:p>
            <a:pPr algn="just">
              <a:lnSpc>
                <a:spcPct val="120000"/>
              </a:lnSpc>
            </a:pPr>
            <a:r>
              <a:rPr lang="en-US" sz="2800" b="1" dirty="0" err="1" smtClean="0">
                <a:solidFill>
                  <a:srgbClr val="7030A0"/>
                </a:solidFill>
                <a:latin typeface="#9Slide03 Arima Madurai Light" panose="00000400000000000000" pitchFamily="2" charset="0"/>
                <a:cs typeface="#9Slide03 Arima Madurai Light" panose="00000400000000000000" pitchFamily="2" charset="0"/>
              </a:rPr>
              <a:t>Người</a:t>
            </a:r>
            <a:r>
              <a:rPr lang="en-US" sz="2800" b="1" dirty="0" smtClean="0">
                <a:solidFill>
                  <a:srgbClr val="7030A0"/>
                </a:solidFill>
                <a:latin typeface="#9Slide03 Arima Madurai Light" panose="00000400000000000000" pitchFamily="2" charset="0"/>
                <a:cs typeface="#9Slide03 Arima Madurai Light" panose="00000400000000000000" pitchFamily="2" charset="0"/>
              </a:rPr>
              <a:t> </a:t>
            </a:r>
            <a:r>
              <a:rPr lang="en-US" sz="2800" b="1" dirty="0" err="1">
                <a:solidFill>
                  <a:srgbClr val="7030A0"/>
                </a:solidFill>
                <a:latin typeface="#9Slide03 Arima Madurai Light" panose="00000400000000000000" pitchFamily="2" charset="0"/>
                <a:cs typeface="#9Slide03 Arima Madurai Light" panose="00000400000000000000" pitchFamily="2" charset="0"/>
              </a:rPr>
              <a:t>kể</a:t>
            </a:r>
            <a:r>
              <a:rPr lang="en-US" sz="2800" b="1" dirty="0">
                <a:solidFill>
                  <a:srgbClr val="7030A0"/>
                </a:solidFill>
                <a:latin typeface="#9Slide03 Arima Madurai Light" panose="00000400000000000000" pitchFamily="2" charset="0"/>
                <a:cs typeface="#9Slide03 Arima Madurai Light" panose="00000400000000000000" pitchFamily="2" charset="0"/>
              </a:rPr>
              <a:t> </a:t>
            </a:r>
            <a:r>
              <a:rPr lang="en-US" sz="2800" b="1" dirty="0" err="1">
                <a:solidFill>
                  <a:srgbClr val="7030A0"/>
                </a:solidFill>
                <a:latin typeface="#9Slide03 Arima Madurai Light" panose="00000400000000000000" pitchFamily="2" charset="0"/>
                <a:cs typeface="#9Slide03 Arima Madurai Light" panose="00000400000000000000" pitchFamily="2" charset="0"/>
              </a:rPr>
              <a:t>chuyện</a:t>
            </a:r>
            <a:r>
              <a:rPr lang="en-US" sz="2800" b="1" dirty="0">
                <a:solidFill>
                  <a:srgbClr val="7030A0"/>
                </a:solidFill>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kể</a:t>
            </a:r>
            <a:r>
              <a:rPr lang="en-US" sz="2800" b="1" dirty="0">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câu</a:t>
            </a:r>
            <a:r>
              <a:rPr lang="en-US" sz="2800" b="1" dirty="0">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chuyện</a:t>
            </a:r>
            <a:r>
              <a:rPr lang="en-US" sz="2800" b="1" dirty="0">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theo</a:t>
            </a:r>
            <a:r>
              <a:rPr lang="en-US" sz="2800" b="1" dirty="0">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cái</a:t>
            </a:r>
            <a:r>
              <a:rPr lang="en-US" sz="2800" b="1" dirty="0">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nhìn</a:t>
            </a:r>
            <a:r>
              <a:rPr lang="en-US" sz="2800" b="1" dirty="0">
                <a:latin typeface="#9Slide03 Arima Madurai Light" panose="00000400000000000000" pitchFamily="2" charset="0"/>
                <a:cs typeface="#9Slide03 Arima Madurai Light" panose="00000400000000000000" pitchFamily="2" charset="0"/>
              </a:rPr>
              <a:t> </a:t>
            </a:r>
            <a:r>
              <a:rPr lang="en-US" sz="2800" b="1" dirty="0" err="1">
                <a:latin typeface="#9Slide03 Arima Madurai Light" panose="00000400000000000000" pitchFamily="2" charset="0"/>
                <a:cs typeface="#9Slide03 Arima Madurai Light" panose="00000400000000000000" pitchFamily="2" charset="0"/>
              </a:rPr>
              <a:t>toàn</a:t>
            </a:r>
            <a:r>
              <a:rPr lang="en-US" sz="2800" b="1" dirty="0">
                <a:latin typeface="#9Slide03 Arima Madurai Light" panose="00000400000000000000" pitchFamily="2" charset="0"/>
                <a:cs typeface="#9Slide03 Arima Madurai Light" panose="00000400000000000000" pitchFamily="2" charset="0"/>
              </a:rPr>
              <a:t> tri </a:t>
            </a:r>
            <a:endParaRPr lang="en-US" sz="2800" b="1" dirty="0" smtClean="0">
              <a:latin typeface="#9Slide03 Arima Madurai Light" panose="00000400000000000000" pitchFamily="2" charset="0"/>
              <a:cs typeface="#9Slide03 Arima Madurai Light" panose="00000400000000000000" pitchFamily="2" charset="0"/>
            </a:endParaRPr>
          </a:p>
          <a:p>
            <a:pPr algn="just">
              <a:lnSpc>
                <a:spcPct val="120000"/>
              </a:lnSpc>
            </a:pPr>
            <a:r>
              <a:rPr lang="en-US" sz="2800" b="1" dirty="0" smtClean="0">
                <a:latin typeface="#9Slide03 Arima Madurai Light" panose="00000400000000000000" pitchFamily="2" charset="0"/>
                <a:cs typeface="#9Slide03 Arima Madurai Light" panose="00000400000000000000" pitchFamily="2" charset="0"/>
                <a:sym typeface="Wingdings" panose="05000000000000000000" pitchFamily="2" charset="2"/>
              </a:rPr>
              <a:t></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Vừa</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thâm</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nhập</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vào</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đời</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sống</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tâm</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lí</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của</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các</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nhân</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vật</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vừa</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bình</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luận</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trò</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chuyện</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trực</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tiếp</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với</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độc</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giả</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về</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cách</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xây</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dựng</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cốt</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truyện</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cách</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tạo</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dựng</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nhân</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vật</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cách</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kể</a:t>
            </a:r>
            <a:r>
              <a:rPr lang="en-AU" sz="2800" b="1" dirty="0" smtClean="0">
                <a:latin typeface="#9Slide03 Arima Madurai Light" panose="00000400000000000000" pitchFamily="2" charset="0"/>
                <a:cs typeface="#9Slide03 Arima Madurai Light" panose="00000400000000000000" pitchFamily="2" charset="0"/>
              </a:rPr>
              <a:t> </a:t>
            </a:r>
            <a:r>
              <a:rPr lang="en-AU" sz="2800" b="1" dirty="0" err="1" smtClean="0">
                <a:latin typeface="#9Slide03 Arima Madurai Light" panose="00000400000000000000" pitchFamily="2" charset="0"/>
                <a:cs typeface="#9Slide03 Arima Madurai Light" panose="00000400000000000000" pitchFamily="2" charset="0"/>
              </a:rPr>
              <a:t>chuyện</a:t>
            </a:r>
            <a:r>
              <a:rPr lang="en-AU" sz="2800" b="1" dirty="0" smtClean="0">
                <a:latin typeface="#9Slide03 Arima Madurai Light" panose="00000400000000000000" pitchFamily="2" charset="0"/>
                <a:cs typeface="#9Slide03 Arima Madurai Light" panose="00000400000000000000" pitchFamily="2" charset="0"/>
              </a:rPr>
              <a:t>,…</a:t>
            </a:r>
            <a:endParaRPr lang="en-US" sz="2800" b="1" dirty="0">
              <a:latin typeface="#9Slide03 Arima Madurai Light" panose="00000400000000000000" pitchFamily="2" charset="0"/>
              <a:cs typeface="#9Slide03 Arima Madurai Light" panose="00000400000000000000" pitchFamily="2" charset="0"/>
            </a:endParaRPr>
          </a:p>
        </p:txBody>
      </p:sp>
      <p:pic>
        <p:nvPicPr>
          <p:cNvPr id="31"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2014" y="2182476"/>
            <a:ext cx="504879" cy="463926"/>
          </a:xfrm>
          <a:prstGeom prst="rect">
            <a:avLst/>
          </a:prstGeom>
        </p:spPr>
      </p:pic>
      <p:pic>
        <p:nvPicPr>
          <p:cNvPr id="3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0202" y="3380291"/>
            <a:ext cx="504879" cy="463926"/>
          </a:xfrm>
          <a:prstGeom prst="rect">
            <a:avLst/>
          </a:prstGeom>
        </p:spPr>
      </p:pic>
    </p:spTree>
    <p:extLst>
      <p:ext uri="{BB962C8B-B14F-4D97-AF65-F5344CB8AC3E}">
        <p14:creationId xmlns:p14="http://schemas.microsoft.com/office/powerpoint/2010/main" val="773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fade">
                                      <p:cBhvr>
                                        <p:cTn id="2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21" name="Picture 3"/>
          <p:cNvPicPr>
            <a:picLocks noChangeAspect="1"/>
          </p:cNvPicPr>
          <p:nvPr/>
        </p:nvPicPr>
        <p:blipFill>
          <a:blip r:embed="rId4"/>
          <a:srcRect/>
          <a:stretch>
            <a:fillRect/>
          </a:stretch>
        </p:blipFill>
        <p:spPr>
          <a:xfrm>
            <a:off x="5544457" y="2781229"/>
            <a:ext cx="6333745" cy="3867912"/>
          </a:xfrm>
          <a:prstGeom prst="rect">
            <a:avLst/>
          </a:prstGeom>
        </p:spPr>
      </p:pic>
      <p:sp>
        <p:nvSpPr>
          <p:cNvPr id="22" name="Rectangle 21"/>
          <p:cNvSpPr/>
          <p:nvPr/>
        </p:nvSpPr>
        <p:spPr>
          <a:xfrm>
            <a:off x="6255368" y="2011788"/>
            <a:ext cx="4911922"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smtClean="0">
                <a:ln/>
                <a:solidFill>
                  <a:srgbClr val="7030A0"/>
                </a:solidFill>
                <a:effectLst/>
                <a:latin typeface="#9Slide03 Arima Madurai Black" panose="00000A00000000000000" pitchFamily="2" charset="0"/>
                <a:cs typeface="#9Slide03 Arima Madurai Black" panose="00000A00000000000000" pitchFamily="2" charset="0"/>
              </a:rPr>
              <a:t>THẢO LUẬN NHÓM</a:t>
            </a:r>
            <a:endParaRPr lang="en-US" sz="4400" b="1" cap="none" spc="0" dirty="0">
              <a:ln/>
              <a:solidFill>
                <a:srgbClr val="7030A0"/>
              </a:solidFill>
              <a:effectLst/>
              <a:latin typeface="#9Slide03 Arima Madurai Black" panose="00000A00000000000000" pitchFamily="2" charset="0"/>
              <a:cs typeface="#9Slide03 Arima Madurai Black" panose="00000A00000000000000" pitchFamily="2" charset="0"/>
            </a:endParaRPr>
          </a:p>
        </p:txBody>
      </p:sp>
      <p:sp>
        <p:nvSpPr>
          <p:cNvPr id="23" name="Rounded Rectangle 22"/>
          <p:cNvSpPr/>
          <p:nvPr/>
        </p:nvSpPr>
        <p:spPr>
          <a:xfrm>
            <a:off x="515372" y="2581886"/>
            <a:ext cx="4959862" cy="226588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r>
              <a:rPr lang="en-US" sz="3200" b="1" dirty="0" err="1" smtClean="0">
                <a:latin typeface="#9Slide03 Arima Madurai Light" panose="00000400000000000000" pitchFamily="2" charset="0"/>
                <a:cs typeface="#9Slide03 Arima Madurai Light" panose="00000400000000000000" pitchFamily="2" charset="0"/>
              </a:rPr>
              <a:t>Hoàn</a:t>
            </a:r>
            <a:r>
              <a:rPr lang="en-US" sz="3200" b="1" dirty="0" smtClean="0">
                <a:latin typeface="#9Slide03 Arima Madurai Light" panose="00000400000000000000" pitchFamily="2" charset="0"/>
                <a:cs typeface="#9Slide03 Arima Madurai Light" panose="00000400000000000000" pitchFamily="2" charset="0"/>
              </a:rPr>
              <a:t> </a:t>
            </a:r>
            <a:r>
              <a:rPr lang="en-US" sz="3200" b="1" dirty="0" err="1" smtClean="0">
                <a:latin typeface="#9Slide03 Arima Madurai Light" panose="00000400000000000000" pitchFamily="2" charset="0"/>
                <a:cs typeface="#9Slide03 Arima Madurai Light" panose="00000400000000000000" pitchFamily="2" charset="0"/>
              </a:rPr>
              <a:t>thành</a:t>
            </a:r>
            <a:r>
              <a:rPr lang="en-US" sz="3200" b="1" dirty="0" smtClean="0">
                <a:latin typeface="#9Slide03 Arima Madurai Light" panose="00000400000000000000" pitchFamily="2" charset="0"/>
                <a:cs typeface="#9Slide03 Arima Madurai Light" panose="00000400000000000000" pitchFamily="2" charset="0"/>
              </a:rPr>
              <a:t> </a:t>
            </a:r>
            <a:r>
              <a:rPr lang="en-US" sz="3200" b="1" dirty="0" err="1" smtClean="0">
                <a:latin typeface="#9Slide03 Arima Madurai Light" panose="00000400000000000000" pitchFamily="2" charset="0"/>
                <a:cs typeface="#9Slide03 Arima Madurai Light" panose="00000400000000000000" pitchFamily="2" charset="0"/>
              </a:rPr>
              <a:t>phiếu</a:t>
            </a:r>
            <a:r>
              <a:rPr lang="en-US" sz="3200" b="1" dirty="0" smtClean="0">
                <a:latin typeface="#9Slide03 Arima Madurai Light" panose="00000400000000000000" pitchFamily="2" charset="0"/>
                <a:cs typeface="#9Slide03 Arima Madurai Light" panose="00000400000000000000" pitchFamily="2" charset="0"/>
              </a:rPr>
              <a:t> </a:t>
            </a:r>
            <a:r>
              <a:rPr lang="en-US" sz="3200" b="1" dirty="0" err="1" smtClean="0">
                <a:latin typeface="#9Slide03 Arima Madurai Light" panose="00000400000000000000" pitchFamily="2" charset="0"/>
                <a:cs typeface="#9Slide03 Arima Madurai Light" panose="00000400000000000000" pitchFamily="2" charset="0"/>
              </a:rPr>
              <a:t>học</a:t>
            </a:r>
            <a:r>
              <a:rPr lang="en-US" sz="3200" b="1" dirty="0" smtClean="0">
                <a:latin typeface="#9Slide03 Arima Madurai Light" panose="00000400000000000000" pitchFamily="2" charset="0"/>
                <a:cs typeface="#9Slide03 Arima Madurai Light" panose="00000400000000000000" pitchFamily="2" charset="0"/>
              </a:rPr>
              <a:t> </a:t>
            </a:r>
            <a:r>
              <a:rPr lang="en-US" sz="3200" b="1" dirty="0" err="1" smtClean="0">
                <a:latin typeface="#9Slide03 Arima Madurai Light" panose="00000400000000000000" pitchFamily="2" charset="0"/>
                <a:cs typeface="#9Slide03 Arima Madurai Light" panose="00000400000000000000" pitchFamily="2" charset="0"/>
              </a:rPr>
              <a:t>tập</a:t>
            </a:r>
            <a:r>
              <a:rPr lang="en-US" sz="3200" b="1" dirty="0" smtClean="0">
                <a:latin typeface="#9Slide03 Arima Madurai Light" panose="00000400000000000000" pitchFamily="2" charset="0"/>
                <a:cs typeface="#9Slide03 Arima Madurai Light" panose="00000400000000000000" pitchFamily="2" charset="0"/>
              </a:rPr>
              <a:t>, </a:t>
            </a:r>
            <a:r>
              <a:rPr lang="en-US" sz="3200" b="1" dirty="0" err="1" smtClean="0">
                <a:latin typeface="#9Slide03 Arima Madurai Light" panose="00000400000000000000" pitchFamily="2" charset="0"/>
                <a:cs typeface="#9Slide03 Arima Madurai Light" panose="00000400000000000000" pitchFamily="2" charset="0"/>
              </a:rPr>
              <a:t>sau</a:t>
            </a:r>
            <a:r>
              <a:rPr lang="en-US" sz="3200" b="1" dirty="0" smtClean="0">
                <a:latin typeface="#9Slide03 Arima Madurai Light" panose="00000400000000000000" pitchFamily="2" charset="0"/>
                <a:cs typeface="#9Slide03 Arima Madurai Light" panose="00000400000000000000" pitchFamily="2" charset="0"/>
              </a:rPr>
              <a:t> </a:t>
            </a:r>
            <a:r>
              <a:rPr lang="en-US" sz="3200" b="1" dirty="0" err="1" smtClean="0">
                <a:latin typeface="#9Slide03 Arima Madurai Light" panose="00000400000000000000" pitchFamily="2" charset="0"/>
                <a:cs typeface="#9Slide03 Arima Madurai Light" panose="00000400000000000000" pitchFamily="2" charset="0"/>
              </a:rPr>
              <a:t>đó</a:t>
            </a:r>
            <a:r>
              <a:rPr lang="en-US" sz="3200" b="1" dirty="0" smtClean="0">
                <a:latin typeface="#9Slide03 Arima Madurai Light" panose="00000400000000000000" pitchFamily="2" charset="0"/>
                <a:cs typeface="#9Slide03 Arima Madurai Light" panose="00000400000000000000" pitchFamily="2" charset="0"/>
              </a:rPr>
              <a:t> </a:t>
            </a:r>
            <a:r>
              <a:rPr lang="en-US" sz="3200" b="1" dirty="0" err="1" smtClean="0">
                <a:latin typeface="#9Slide03 Arima Madurai Light" panose="00000400000000000000" pitchFamily="2" charset="0"/>
                <a:cs typeface="#9Slide03 Arima Madurai Light" panose="00000400000000000000" pitchFamily="2" charset="0"/>
              </a:rPr>
              <a:t>đại</a:t>
            </a:r>
            <a:r>
              <a:rPr lang="en-US" sz="3200" b="1" dirty="0" smtClean="0">
                <a:latin typeface="#9Slide03 Arima Madurai Light" panose="00000400000000000000" pitchFamily="2" charset="0"/>
                <a:cs typeface="#9Slide03 Arima Madurai Light" panose="00000400000000000000" pitchFamily="2" charset="0"/>
              </a:rPr>
              <a:t> </a:t>
            </a:r>
            <a:r>
              <a:rPr lang="en-US" sz="3200" b="1" dirty="0" err="1" smtClean="0">
                <a:latin typeface="#9Slide03 Arima Madurai Light" panose="00000400000000000000" pitchFamily="2" charset="0"/>
                <a:cs typeface="#9Slide03 Arima Madurai Light" panose="00000400000000000000" pitchFamily="2" charset="0"/>
              </a:rPr>
              <a:t>diện</a:t>
            </a:r>
            <a:r>
              <a:rPr lang="en-US" sz="3200" b="1" dirty="0" smtClean="0">
                <a:latin typeface="#9Slide03 Arima Madurai Light" panose="00000400000000000000" pitchFamily="2" charset="0"/>
                <a:cs typeface="#9Slide03 Arima Madurai Light" panose="00000400000000000000" pitchFamily="2" charset="0"/>
              </a:rPr>
              <a:t> </a:t>
            </a:r>
            <a:r>
              <a:rPr lang="en-US" sz="3200" b="1" dirty="0" err="1" smtClean="0">
                <a:latin typeface="#9Slide03 Arima Madurai Light" panose="00000400000000000000" pitchFamily="2" charset="0"/>
                <a:cs typeface="#9Slide03 Arima Madurai Light" panose="00000400000000000000" pitchFamily="2" charset="0"/>
              </a:rPr>
              <a:t>nhóm</a:t>
            </a:r>
            <a:r>
              <a:rPr lang="en-US" sz="3200" b="1" dirty="0" smtClean="0">
                <a:latin typeface="#9Slide03 Arima Madurai Light" panose="00000400000000000000" pitchFamily="2" charset="0"/>
                <a:cs typeface="#9Slide03 Arima Madurai Light" panose="00000400000000000000" pitchFamily="2" charset="0"/>
              </a:rPr>
              <a:t> </a:t>
            </a:r>
            <a:r>
              <a:rPr lang="en-US" sz="3200" b="1" dirty="0" err="1" smtClean="0">
                <a:latin typeface="#9Slide03 Arima Madurai Light" panose="00000400000000000000" pitchFamily="2" charset="0"/>
                <a:cs typeface="#9Slide03 Arima Madurai Light" panose="00000400000000000000" pitchFamily="2" charset="0"/>
              </a:rPr>
              <a:t>lên</a:t>
            </a:r>
            <a:r>
              <a:rPr lang="en-US" sz="3200" b="1" dirty="0" smtClean="0">
                <a:latin typeface="#9Slide03 Arima Madurai Light" panose="00000400000000000000" pitchFamily="2" charset="0"/>
                <a:cs typeface="#9Slide03 Arima Madurai Light" panose="00000400000000000000" pitchFamily="2" charset="0"/>
              </a:rPr>
              <a:t> </a:t>
            </a:r>
            <a:r>
              <a:rPr lang="en-US" sz="3200" b="1" dirty="0" err="1" smtClean="0">
                <a:latin typeface="#9Slide03 Arima Madurai Light" panose="00000400000000000000" pitchFamily="2" charset="0"/>
                <a:cs typeface="#9Slide03 Arima Madurai Light" panose="00000400000000000000" pitchFamily="2" charset="0"/>
              </a:rPr>
              <a:t>trình</a:t>
            </a:r>
            <a:r>
              <a:rPr lang="en-US" sz="3200" b="1" dirty="0" smtClean="0">
                <a:latin typeface="#9Slide03 Arima Madurai Light" panose="00000400000000000000" pitchFamily="2" charset="0"/>
                <a:cs typeface="#9Slide03 Arima Madurai Light" panose="00000400000000000000" pitchFamily="2" charset="0"/>
              </a:rPr>
              <a:t> </a:t>
            </a:r>
            <a:r>
              <a:rPr lang="en-US" sz="3200" b="1" dirty="0" err="1" smtClean="0">
                <a:latin typeface="#9Slide03 Arima Madurai Light" panose="00000400000000000000" pitchFamily="2" charset="0"/>
                <a:cs typeface="#9Slide03 Arima Madurai Light" panose="00000400000000000000" pitchFamily="2" charset="0"/>
              </a:rPr>
              <a:t>bày</a:t>
            </a:r>
            <a:endParaRPr lang="en-US" sz="3200" b="1" dirty="0" smtClean="0">
              <a:latin typeface="#9Slide03 Arima Madurai Light" panose="00000400000000000000" pitchFamily="2" charset="0"/>
              <a:cs typeface="#9Slide03 Arima Madurai Light" panose="00000400000000000000" pitchFamily="2" charset="0"/>
            </a:endParaRPr>
          </a:p>
        </p:txBody>
      </p:sp>
      <p:sp>
        <p:nvSpPr>
          <p:cNvPr id="24" name="Rounded Rectangle 23"/>
          <p:cNvSpPr/>
          <p:nvPr/>
        </p:nvSpPr>
        <p:spPr>
          <a:xfrm>
            <a:off x="446149" y="5261395"/>
            <a:ext cx="4959862" cy="911057"/>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algn="ctr">
              <a:lnSpc>
                <a:spcPct val="120000"/>
              </a:lnSpc>
            </a:pPr>
            <a:r>
              <a:rPr lang="en-US" sz="3200" b="1" dirty="0" err="1" smtClean="0">
                <a:latin typeface="#9Slide03 Arima Madurai Light" panose="00000400000000000000" pitchFamily="2" charset="0"/>
                <a:cs typeface="#9Slide03 Arima Madurai Light" panose="00000400000000000000" pitchFamily="2" charset="0"/>
              </a:rPr>
              <a:t>Thời</a:t>
            </a:r>
            <a:r>
              <a:rPr lang="en-US" sz="3200" b="1" dirty="0" smtClean="0">
                <a:latin typeface="#9Slide03 Arima Madurai Light" panose="00000400000000000000" pitchFamily="2" charset="0"/>
                <a:cs typeface="#9Slide03 Arima Madurai Light" panose="00000400000000000000" pitchFamily="2" charset="0"/>
              </a:rPr>
              <a:t> </a:t>
            </a:r>
            <a:r>
              <a:rPr lang="en-US" sz="3200" b="1" dirty="0" err="1" smtClean="0">
                <a:latin typeface="#9Slide03 Arima Madurai Light" panose="00000400000000000000" pitchFamily="2" charset="0"/>
                <a:cs typeface="#9Slide03 Arima Madurai Light" panose="00000400000000000000" pitchFamily="2" charset="0"/>
              </a:rPr>
              <a:t>gian</a:t>
            </a:r>
            <a:r>
              <a:rPr lang="en-US" sz="3200" b="1" dirty="0" smtClean="0">
                <a:latin typeface="#9Slide03 Arima Madurai Light" panose="00000400000000000000" pitchFamily="2" charset="0"/>
                <a:cs typeface="#9Slide03 Arima Madurai Light" panose="00000400000000000000" pitchFamily="2" charset="0"/>
              </a:rPr>
              <a:t>: 15 </a:t>
            </a:r>
            <a:r>
              <a:rPr lang="en-US" sz="3200" b="1" dirty="0" err="1" smtClean="0">
                <a:latin typeface="#9Slide03 Arima Madurai Light" panose="00000400000000000000" pitchFamily="2" charset="0"/>
                <a:cs typeface="#9Slide03 Arima Madurai Light" panose="00000400000000000000" pitchFamily="2" charset="0"/>
              </a:rPr>
              <a:t>phút</a:t>
            </a:r>
            <a:endParaRPr lang="en-US" sz="3200" b="1" dirty="0">
              <a:latin typeface="#9Slide03 Arima Madurai Light" panose="000004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246044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9"/>
          <p:cNvSpPr/>
          <p:nvPr/>
        </p:nvSpPr>
        <p:spPr>
          <a:xfrm>
            <a:off x="487680" y="1478280"/>
            <a:ext cx="11338560" cy="5090160"/>
          </a:xfrm>
          <a:prstGeom prst="round2Diag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nvGrpSpPr>
          <p:cNvPr id="16" name="Group 15"/>
          <p:cNvGrpSpPr/>
          <p:nvPr/>
        </p:nvGrpSpPr>
        <p:grpSpPr>
          <a:xfrm>
            <a:off x="3695700" y="1051560"/>
            <a:ext cx="4953000" cy="853440"/>
            <a:chOff x="3695700" y="1051560"/>
            <a:chExt cx="4953000" cy="853440"/>
          </a:xfrm>
        </p:grpSpPr>
        <p:sp>
          <p:nvSpPr>
            <p:cNvPr id="12" name="Rounded Rectangle 11"/>
            <p:cNvSpPr/>
            <p:nvPr/>
          </p:nvSpPr>
          <p:spPr>
            <a:xfrm>
              <a:off x="3794760" y="1051560"/>
              <a:ext cx="4754880" cy="853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YÊU CẦU CẦN ĐẠT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sp>
          <p:nvSpPr>
            <p:cNvPr id="13" name="Oval 12"/>
            <p:cNvSpPr/>
            <p:nvPr/>
          </p:nvSpPr>
          <p:spPr>
            <a:xfrm>
              <a:off x="8481060" y="1409700"/>
              <a:ext cx="167640" cy="13716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chemeClr val="accent2">
                    <a:lumMod val="50000"/>
                  </a:schemeClr>
                </a:solidFill>
              </a:endParaRPr>
            </a:p>
          </p:txBody>
        </p:sp>
        <p:sp>
          <p:nvSpPr>
            <p:cNvPr id="14" name="Oval 13"/>
            <p:cNvSpPr/>
            <p:nvPr/>
          </p:nvSpPr>
          <p:spPr>
            <a:xfrm>
              <a:off x="3695700" y="1396112"/>
              <a:ext cx="167640" cy="13716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chemeClr val="accent2">
                    <a:lumMod val="50000"/>
                  </a:schemeClr>
                </a:solidFill>
              </a:endParaRPr>
            </a:p>
          </p:txBody>
        </p:sp>
      </p:grpSp>
      <p:sp>
        <p:nvSpPr>
          <p:cNvPr id="15" name="Rectangle 14"/>
          <p:cNvSpPr/>
          <p:nvPr/>
        </p:nvSpPr>
        <p:spPr>
          <a:xfrm>
            <a:off x="693419" y="2017764"/>
            <a:ext cx="10927081" cy="4413516"/>
          </a:xfrm>
          <a:prstGeom prst="rect">
            <a:avLst/>
          </a:prstGeom>
        </p:spPr>
        <p:txBody>
          <a:bodyPr wrap="square">
            <a:spAutoFit/>
          </a:bodyPr>
          <a:lstStyle/>
          <a:p>
            <a:pPr marL="457200" marR="0" lvl="0" indent="-457200" algn="just">
              <a:lnSpc>
                <a:spcPct val="120000"/>
              </a:lnSpc>
              <a:spcBef>
                <a:spcPts val="0"/>
              </a:spcBef>
              <a:spcAft>
                <a:spcPts val="0"/>
              </a:spcAft>
              <a:buFont typeface="#9Slide03 Arima Madurai Bold" panose="00000800000000000000" pitchFamily="2" charset="0"/>
              <a:buChar char="◆"/>
            </a:pPr>
            <a:r>
              <a:rPr lang="en-AU" sz="2600"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Nhận</a:t>
            </a:r>
            <a:r>
              <a:rPr lang="en-AU" sz="2600"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biết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và</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phân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tích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được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một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số</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yếu</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tố</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tiểu</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thuyết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hiện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đại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ngôn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ngữ</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diễn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biến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tâm</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lí</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hành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động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AU" sz="2600"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văn</a:t>
            </a:r>
            <a:r>
              <a:rPr lang="en-AU" sz="2600"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bản</a:t>
            </a:r>
            <a:r>
              <a:rPr lang="en-AU" sz="2600"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457200" marR="0" lvl="0" indent="-457200" algn="just">
              <a:lnSpc>
                <a:spcPct val="120000"/>
              </a:lnSpc>
              <a:spcBef>
                <a:spcPts val="0"/>
              </a:spcBef>
              <a:spcAft>
                <a:spcPts val="0"/>
              </a:spcAft>
              <a:buFont typeface="#9Slide03 Arima Madurai Bold" panose="00000800000000000000" pitchFamily="2" charset="0"/>
              <a:buChar char="◆"/>
            </a:pPr>
            <a:r>
              <a:rPr lang="en-AU" sz="2600"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Phân</a:t>
            </a:r>
            <a:r>
              <a:rPr lang="en-AU" sz="2600"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tích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được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các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chi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tiết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tiêu</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biểu</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đề</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tài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câu</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chuyện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sự</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kiện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và</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mối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quan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hệ</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chúng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tính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chỉnh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thể</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tác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phẩm</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đánh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giá</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được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vai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trò</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những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chi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tiết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quan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trọng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việc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thể</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hiện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nội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dung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văn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bản</a:t>
            </a:r>
            <a:r>
              <a:rPr lang="en-AU" sz="2600"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457200" marR="0" lvl="0" indent="-457200" algn="just">
              <a:lnSpc>
                <a:spcPct val="120000"/>
              </a:lnSpc>
              <a:spcBef>
                <a:spcPts val="0"/>
              </a:spcBef>
              <a:spcAft>
                <a:spcPts val="0"/>
              </a:spcAft>
              <a:buFont typeface="#9Slide03 Arima Madurai Bold" panose="00000800000000000000" pitchFamily="2" charset="0"/>
              <a:buChar char="◆"/>
            </a:pPr>
            <a:r>
              <a:rPr lang="en-AU" sz="2600"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Phân</a:t>
            </a:r>
            <a:r>
              <a:rPr lang="en-AU" sz="2600"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tích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và</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đánh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giá</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được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chủ</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đề</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tư</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tưởng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thông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điệp</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mà</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tác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giả</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muốn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gửi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đến</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người</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đọc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thông</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qua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hình</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thức</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nghệ</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thuật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tiểu</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thuyết</a:t>
            </a:r>
            <a:r>
              <a:rPr lang="en-AU"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600" dirty="0">
              <a:solidFill>
                <a:srgbClr val="00206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grpSp>
        <p:nvGrpSpPr>
          <p:cNvPr id="17" name="Group 16"/>
          <p:cNvGrpSpPr/>
          <p:nvPr/>
        </p:nvGrpSpPr>
        <p:grpSpPr>
          <a:xfrm>
            <a:off x="0" y="-52947"/>
            <a:ext cx="12279086" cy="902478"/>
            <a:chOff x="0" y="-52947"/>
            <a:chExt cx="12279086" cy="902478"/>
          </a:xfrm>
        </p:grpSpPr>
        <p:grpSp>
          <p:nvGrpSpPr>
            <p:cNvPr id="18" name="Group 17"/>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20" name="Rectangle 19"/>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21" name="Rounded Rectangle 20"/>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22" name="Rectangle 21"/>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19"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Tree>
    <p:extLst>
      <p:ext uri="{BB962C8B-B14F-4D97-AF65-F5344CB8AC3E}">
        <p14:creationId xmlns:p14="http://schemas.microsoft.com/office/powerpoint/2010/main" val="376082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165348976"/>
              </p:ext>
            </p:extLst>
          </p:nvPr>
        </p:nvGraphicFramePr>
        <p:xfrm>
          <a:off x="648155" y="3289334"/>
          <a:ext cx="5157559" cy="2816352"/>
        </p:xfrm>
        <a:graphic>
          <a:graphicData uri="http://schemas.openxmlformats.org/drawingml/2006/table">
            <a:tbl>
              <a:tblPr firstRow="1" firstCol="1" bandRow="1"/>
              <a:tblGrid>
                <a:gridCol w="1749794">
                  <a:extLst>
                    <a:ext uri="{9D8B030D-6E8A-4147-A177-3AD203B41FA5}">
                      <a16:colId xmlns:a16="http://schemas.microsoft.com/office/drawing/2014/main" val="1333391767"/>
                    </a:ext>
                  </a:extLst>
                </a:gridCol>
                <a:gridCol w="1690554">
                  <a:extLst>
                    <a:ext uri="{9D8B030D-6E8A-4147-A177-3AD203B41FA5}">
                      <a16:colId xmlns:a16="http://schemas.microsoft.com/office/drawing/2014/main" val="1225801191"/>
                    </a:ext>
                  </a:extLst>
                </a:gridCol>
                <a:gridCol w="1717211">
                  <a:extLst>
                    <a:ext uri="{9D8B030D-6E8A-4147-A177-3AD203B41FA5}">
                      <a16:colId xmlns:a16="http://schemas.microsoft.com/office/drawing/2014/main" val="522091381"/>
                    </a:ext>
                  </a:extLst>
                </a:gridCol>
              </a:tblGrid>
              <a:tr h="0">
                <a:tc>
                  <a:txBody>
                    <a:bodyPr/>
                    <a:lstStyle/>
                    <a:p>
                      <a:pPr marL="0" marR="0" algn="ctr">
                        <a:lnSpc>
                          <a:spcPct val="120000"/>
                        </a:lnSpc>
                        <a:spcBef>
                          <a:spcPts val="0"/>
                        </a:spcBef>
                        <a:spcAft>
                          <a:spcPts val="0"/>
                        </a:spcAft>
                      </a:pPr>
                      <a:r>
                        <a:rPr lang="vi-VN" sz="2200" b="1">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Nhân vật</a:t>
                      </a:r>
                      <a:endParaRPr lang="en-US" sz="22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ctr">
                        <a:lnSpc>
                          <a:spcPct val="120000"/>
                        </a:lnSpc>
                        <a:spcBef>
                          <a:spcPts val="0"/>
                        </a:spcBef>
                        <a:spcAft>
                          <a:spcPts val="0"/>
                        </a:spcAft>
                      </a:pPr>
                      <a:r>
                        <a:rPr lang="vi-VN" sz="2200" b="1"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Chi tiết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ctr">
                        <a:lnSpc>
                          <a:spcPct val="120000"/>
                        </a:lnSpc>
                        <a:spcBef>
                          <a:spcPts val="0"/>
                        </a:spcBef>
                        <a:spcAft>
                          <a:spcPts val="0"/>
                        </a:spcAft>
                      </a:pPr>
                      <a:r>
                        <a:rPr lang="vi-VN" sz="2200" b="1">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Nét tính cách</a:t>
                      </a:r>
                      <a:endParaRPr lang="en-US" sz="22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356668899"/>
                  </a:ext>
                </a:extLst>
              </a:tr>
              <a:tr h="0">
                <a:tc>
                  <a:txBody>
                    <a:bodyPr/>
                    <a:lstStyle/>
                    <a:p>
                      <a:pPr marL="0" marR="0" algn="ctr">
                        <a:lnSpc>
                          <a:spcPct val="120000"/>
                        </a:lnSpc>
                        <a:spcBef>
                          <a:spcPts val="0"/>
                        </a:spcBef>
                        <a:spcAft>
                          <a:spcPts val="0"/>
                        </a:spcAft>
                      </a:pPr>
                      <a:r>
                        <a:rPr lang="vi-VN" sz="220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Giô</a:t>
                      </a:r>
                      <a:endParaRPr lang="en-US" sz="22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770285"/>
                  </a:ext>
                </a:extLst>
              </a:tr>
              <a:tr h="0">
                <a:tc>
                  <a:txBody>
                    <a:bodyPr/>
                    <a:lstStyle/>
                    <a:p>
                      <a:pPr marL="0" marR="0" algn="ctr">
                        <a:lnSpc>
                          <a:spcPct val="120000"/>
                        </a:lnSpc>
                        <a:spcBef>
                          <a:spcPts val="0"/>
                        </a:spcBef>
                        <a:spcAft>
                          <a:spcPts val="0"/>
                        </a:spcAft>
                      </a:pPr>
                      <a:r>
                        <a:rPr lang="vi-VN" sz="220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Rê-béc-ca</a:t>
                      </a:r>
                      <a:endParaRPr lang="en-US" sz="22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627421"/>
                  </a:ext>
                </a:extLst>
              </a:tr>
              <a:tr h="0">
                <a:tc>
                  <a:txBody>
                    <a:bodyPr/>
                    <a:lstStyle/>
                    <a:p>
                      <a:pPr marL="0" marR="0" algn="ctr">
                        <a:lnSpc>
                          <a:spcPct val="120000"/>
                        </a:lnSpc>
                        <a:spcBef>
                          <a:spcPts val="0"/>
                        </a:spcBef>
                        <a:spcAft>
                          <a:spcPts val="0"/>
                        </a:spcAft>
                      </a:pPr>
                      <a:r>
                        <a:rPr lang="vi-VN" sz="220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A-mê-li-a</a:t>
                      </a:r>
                      <a:endParaRPr lang="en-US" sz="22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3097590"/>
                  </a:ext>
                </a:extLst>
              </a:tr>
              <a:tr h="0">
                <a:tc>
                  <a:txBody>
                    <a:bodyPr/>
                    <a:lstStyle/>
                    <a:p>
                      <a:pPr marL="0" marR="0" algn="ctr">
                        <a:lnSpc>
                          <a:spcPct val="120000"/>
                        </a:lnSpc>
                        <a:spcBef>
                          <a:spcPts val="0"/>
                        </a:spcBef>
                        <a:spcAft>
                          <a:spcPts val="0"/>
                        </a:spcAft>
                      </a:pPr>
                      <a:r>
                        <a:rPr lang="vi-VN" sz="220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Gióoc</a:t>
                      </a:r>
                      <a:endParaRPr lang="en-US" sz="22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5881398"/>
                  </a:ext>
                </a:extLst>
              </a:tr>
              <a:tr h="0">
                <a:tc>
                  <a:txBody>
                    <a:bodyPr/>
                    <a:lstStyle/>
                    <a:p>
                      <a:pPr marL="0" marR="0" algn="ctr">
                        <a:lnSpc>
                          <a:spcPct val="120000"/>
                        </a:lnSpc>
                        <a:spcBef>
                          <a:spcPts val="0"/>
                        </a:spcBef>
                        <a:spcAft>
                          <a:spcPts val="0"/>
                        </a:spcAft>
                      </a:pPr>
                      <a:r>
                        <a:rPr lang="vi-VN" sz="22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Đô-bin</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2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2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404992"/>
                  </a:ext>
                </a:extLst>
              </a:tr>
            </a:tbl>
          </a:graphicData>
        </a:graphic>
      </p:graphicFrame>
      <p:sp>
        <p:nvSpPr>
          <p:cNvPr id="11" name="Rectangle 10"/>
          <p:cNvSpPr/>
          <p:nvPr/>
        </p:nvSpPr>
        <p:spPr>
          <a:xfrm>
            <a:off x="401411" y="997225"/>
            <a:ext cx="5505903" cy="2215991"/>
          </a:xfrm>
          <a:prstGeom prst="rect">
            <a:avLst/>
          </a:prstGeom>
        </p:spPr>
        <p:txBody>
          <a:bodyPr wrap="square">
            <a:spAutoFit/>
          </a:bodyPr>
          <a:lstStyle/>
          <a:p>
            <a:pPr algn="just">
              <a:lnSpc>
                <a:spcPct val="120000"/>
              </a:lnSpc>
              <a:spcAft>
                <a:spcPts val="800"/>
              </a:spcAft>
            </a:pPr>
            <a:r>
              <a:rPr lang="en-US" sz="2300" b="1"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Câu</a:t>
            </a:r>
            <a:r>
              <a:rPr lang="en-US" sz="2300" b="1"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3:</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Liệt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kê</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vào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bảng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sau</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một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số</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chi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tiết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cử</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chỉ</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hành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động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liên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quan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đến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các</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văn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bản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từ</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đó</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rút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ra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nét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tính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cách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nổi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mỗi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làm</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vào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vở</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p>
        </p:txBody>
      </p:sp>
      <p:sp>
        <p:nvSpPr>
          <p:cNvPr id="12" name="Rectangle 11"/>
          <p:cNvSpPr/>
          <p:nvPr/>
        </p:nvSpPr>
        <p:spPr>
          <a:xfrm>
            <a:off x="6154057" y="997225"/>
            <a:ext cx="5776686" cy="5819029"/>
          </a:xfrm>
          <a:prstGeom prst="rect">
            <a:avLst/>
          </a:prstGeom>
        </p:spPr>
        <p:txBody>
          <a:bodyPr wrap="square">
            <a:spAutoFit/>
          </a:bodyPr>
          <a:lstStyle/>
          <a:p>
            <a:pPr algn="just">
              <a:lnSpc>
                <a:spcPct val="120000"/>
              </a:lnSpc>
              <a:spcAft>
                <a:spcPts val="800"/>
              </a:spcAft>
            </a:pPr>
            <a:r>
              <a:rPr lang="en-US" sz="23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Câu</a:t>
            </a:r>
            <a:r>
              <a:rPr lang="en-US" sz="23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5: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đoạn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trích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các</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xây</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dựng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trên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những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phương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diện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nào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Từ</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đó</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bạn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có</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nhận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xét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gì</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về</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nghệ</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thuật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xây</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dựng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Thác-cơ-rây</a:t>
            </a:r>
            <a:r>
              <a:rPr lang="en-US" sz="2300"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300" b="1"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spcAft>
                <a:spcPts val="800"/>
              </a:spcAft>
            </a:pPr>
            <a:r>
              <a:rPr lang="en-US" sz="2300" b="1"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Câu</a:t>
            </a:r>
            <a:r>
              <a:rPr lang="en-US" sz="2300" b="1"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6: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Bạn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có</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cảm</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nhận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như</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thế</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nào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về</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thái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độ</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người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kể</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chuyện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đối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với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các</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Từ</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ngữ</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hình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ảnh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nào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lời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người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kể</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chuyện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thể</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hiện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thái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độ</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đó</a:t>
            </a:r>
            <a:r>
              <a:rPr lang="en-US" sz="2300"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p>
          <a:p>
            <a:pPr algn="just">
              <a:lnSpc>
                <a:spcPct val="120000"/>
              </a:lnSpc>
              <a:spcAft>
                <a:spcPts val="800"/>
              </a:spcAft>
            </a:pPr>
            <a:r>
              <a:rPr lang="en-US" sz="2300" b="1"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Câu</a:t>
            </a:r>
            <a:r>
              <a:rPr lang="en-US" sz="2300" b="1"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7:</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VB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trên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đã</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thấy</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Rê</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béc</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-ca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đã</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dựa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vào</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điều</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gì</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để</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bắt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đầu</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quá</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trình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tiến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mình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xã</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hội</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thượng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lưu</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Anh</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Bạn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có</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nhận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xét</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gì</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về</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con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đường</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tiến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thân</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này</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300"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cô</a:t>
            </a:r>
            <a:r>
              <a:rPr lang="en-US" sz="2300"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3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13" name="Rectangle 12"/>
          <p:cNvSpPr/>
          <p:nvPr/>
        </p:nvSpPr>
        <p:spPr>
          <a:xfrm>
            <a:off x="401411" y="313308"/>
            <a:ext cx="11529332" cy="60939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wrap="square">
            <a:spAutoFit/>
          </a:bodyPr>
          <a:lstStyle/>
          <a:p>
            <a:pPr algn="ctr">
              <a:lnSpc>
                <a:spcPct val="120000"/>
              </a:lnSpc>
              <a:spcAft>
                <a:spcPts val="800"/>
              </a:spcAft>
            </a:pPr>
            <a:r>
              <a:rPr lang="en-US" sz="2800" b="1" dirty="0">
                <a:solidFill>
                  <a:schemeClr val="bg1"/>
                </a:solidFill>
                <a:latin typeface="#9Slide03 Arima Madurai Medium" panose="00000600000000000000" pitchFamily="2" charset="0"/>
                <a:ea typeface="Calibri" panose="020F0502020204030204" pitchFamily="34" charset="0"/>
                <a:cs typeface="#9Slide03 Arima Madurai Medium" panose="00000600000000000000" pitchFamily="2" charset="0"/>
              </a:rPr>
              <a:t>TÌM HIỂU ĐẶC ĐIỂM NHÂN VẬT TRONG VĂN BẢN </a:t>
            </a:r>
            <a:r>
              <a:rPr lang="en-US" sz="2800" b="1" i="1" dirty="0">
                <a:solidFill>
                  <a:schemeClr val="bg1"/>
                </a:solidFill>
                <a:latin typeface="#9Slide03 Arima Madurai Medium" panose="00000600000000000000" pitchFamily="2" charset="0"/>
                <a:ea typeface="Calibri" panose="020F0502020204030204" pitchFamily="34" charset="0"/>
                <a:cs typeface="#9Slide03 Arima Madurai Medium" panose="00000600000000000000" pitchFamily="2" charset="0"/>
              </a:rPr>
              <a:t>Ở VA-XAN</a:t>
            </a:r>
            <a:endParaRPr lang="en-US" sz="2800" dirty="0">
              <a:solidFill>
                <a:schemeClr val="bg1"/>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grpSp>
        <p:nvGrpSpPr>
          <p:cNvPr id="22" name="Group 21"/>
          <p:cNvGrpSpPr/>
          <p:nvPr/>
        </p:nvGrpSpPr>
        <p:grpSpPr>
          <a:xfrm>
            <a:off x="401411" y="922706"/>
            <a:ext cx="11529332" cy="5777436"/>
            <a:chOff x="401411" y="922706"/>
            <a:chExt cx="11529332" cy="5777436"/>
          </a:xfrm>
        </p:grpSpPr>
        <p:cxnSp>
          <p:nvCxnSpPr>
            <p:cNvPr id="16" name="Straight Connector 15"/>
            <p:cNvCxnSpPr/>
            <p:nvPr/>
          </p:nvCxnSpPr>
          <p:spPr>
            <a:xfrm>
              <a:off x="401411" y="922706"/>
              <a:ext cx="0" cy="5739351"/>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401411" y="6700142"/>
              <a:ext cx="1152933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11930743" y="922706"/>
              <a:ext cx="0" cy="5739351"/>
            </a:xfrm>
            <a:prstGeom prst="line">
              <a:avLst/>
            </a:prstGeom>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3280296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19" name="TextBox 18"/>
          <p:cNvSpPr txBox="1"/>
          <p:nvPr/>
        </p:nvSpPr>
        <p:spPr>
          <a:xfrm>
            <a:off x="957944" y="2017486"/>
            <a:ext cx="5283200" cy="584775"/>
          </a:xfrm>
          <a:prstGeom prst="rect">
            <a:avLst/>
          </a:prstGeom>
          <a:noFill/>
        </p:spPr>
        <p:txBody>
          <a:bodyPr wrap="square" rtlCol="0">
            <a:spAutoFit/>
          </a:bodyPr>
          <a:lstStyle/>
          <a:p>
            <a:r>
              <a:rPr lang="en-US" sz="3200" b="1" dirty="0" smtClean="0">
                <a:solidFill>
                  <a:srgbClr val="7030A0"/>
                </a:solidFill>
                <a:latin typeface="#9Slide03 Arima Madurai Medium" panose="00000600000000000000" pitchFamily="2" charset="0"/>
                <a:cs typeface="#9Slide03 Arima Madurai Medium" panose="00000600000000000000" pitchFamily="2" charset="0"/>
              </a:rPr>
              <a:t>2.1.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Tính</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cách</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nhân</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vật</a:t>
            </a:r>
            <a:endParaRPr lang="en-US" sz="3200" b="1" dirty="0">
              <a:solidFill>
                <a:srgbClr val="7030A0"/>
              </a:solidFill>
              <a:latin typeface="#9Slide03 Arima Madurai Medium" panose="00000600000000000000" pitchFamily="2" charset="0"/>
              <a:cs typeface="#9Slide03 Arima Madurai Medium" panose="00000600000000000000" pitchFamily="2" charset="0"/>
            </a:endParaRPr>
          </a:p>
        </p:txBody>
      </p:sp>
      <p:pic>
        <p:nvPicPr>
          <p:cNvPr id="21" name="Picture 20"/>
          <p:cNvPicPr>
            <a:picLocks noChangeAspect="1"/>
          </p:cNvPicPr>
          <p:nvPr/>
        </p:nvPicPr>
        <p:blipFill rotWithShape="1">
          <a:blip r:embed="rId4"/>
          <a:srcRect r="7630"/>
          <a:stretch/>
        </p:blipFill>
        <p:spPr>
          <a:xfrm rot="20827760">
            <a:off x="1868647" y="2643528"/>
            <a:ext cx="5341769" cy="3732680"/>
          </a:xfrm>
          <a:prstGeom prst="rect">
            <a:avLst/>
          </a:prstGeom>
          <a:ln>
            <a:noFill/>
          </a:ln>
          <a:effectLst>
            <a:softEdge rad="112500"/>
          </a:effectLst>
        </p:spPr>
      </p:pic>
      <p:pic>
        <p:nvPicPr>
          <p:cNvPr id="22" name="Picture 21"/>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t="19804"/>
          <a:stretch/>
        </p:blipFill>
        <p:spPr>
          <a:xfrm rot="694062">
            <a:off x="6743691" y="1825365"/>
            <a:ext cx="5110814" cy="4752362"/>
          </a:xfrm>
          <a:prstGeom prst="rect">
            <a:avLst/>
          </a:prstGeom>
          <a:ln>
            <a:noFill/>
          </a:ln>
          <a:effectLst>
            <a:softEdge rad="112500"/>
          </a:effectLst>
        </p:spPr>
      </p:pic>
    </p:spTree>
    <p:extLst>
      <p:ext uri="{BB962C8B-B14F-4D97-AF65-F5344CB8AC3E}">
        <p14:creationId xmlns:p14="http://schemas.microsoft.com/office/powerpoint/2010/main" val="174696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graphicFrame>
        <p:nvGraphicFramePr>
          <p:cNvPr id="19" name="Table 18"/>
          <p:cNvGraphicFramePr>
            <a:graphicFrameLocks noGrp="1"/>
          </p:cNvGraphicFramePr>
          <p:nvPr>
            <p:extLst>
              <p:ext uri="{D42A27DB-BD31-4B8C-83A1-F6EECF244321}">
                <p14:modId xmlns:p14="http://schemas.microsoft.com/office/powerpoint/2010/main" val="3476494696"/>
              </p:ext>
            </p:extLst>
          </p:nvPr>
        </p:nvGraphicFramePr>
        <p:xfrm>
          <a:off x="560409" y="1916214"/>
          <a:ext cx="11268734" cy="4875044"/>
        </p:xfrm>
        <a:graphic>
          <a:graphicData uri="http://schemas.openxmlformats.org/drawingml/2006/table">
            <a:tbl>
              <a:tblPr firstRow="1" firstCol="1" bandRow="1"/>
              <a:tblGrid>
                <a:gridCol w="1819934">
                  <a:extLst>
                    <a:ext uri="{9D8B030D-6E8A-4147-A177-3AD203B41FA5}">
                      <a16:colId xmlns:a16="http://schemas.microsoft.com/office/drawing/2014/main" val="1333391767"/>
                    </a:ext>
                  </a:extLst>
                </a:gridCol>
                <a:gridCol w="6589486">
                  <a:extLst>
                    <a:ext uri="{9D8B030D-6E8A-4147-A177-3AD203B41FA5}">
                      <a16:colId xmlns:a16="http://schemas.microsoft.com/office/drawing/2014/main" val="1225801191"/>
                    </a:ext>
                  </a:extLst>
                </a:gridCol>
                <a:gridCol w="2859314">
                  <a:extLst>
                    <a:ext uri="{9D8B030D-6E8A-4147-A177-3AD203B41FA5}">
                      <a16:colId xmlns:a16="http://schemas.microsoft.com/office/drawing/2014/main" val="522091381"/>
                    </a:ext>
                  </a:extLst>
                </a:gridCol>
              </a:tblGrid>
              <a:tr h="499521">
                <a:tc>
                  <a:txBody>
                    <a:bodyPr/>
                    <a:lstStyle/>
                    <a:p>
                      <a:pPr marL="0" marR="0" algn="ctr">
                        <a:lnSpc>
                          <a:spcPct val="120000"/>
                        </a:lnSpc>
                        <a:spcBef>
                          <a:spcPts val="0"/>
                        </a:spcBef>
                        <a:spcAft>
                          <a:spcPts val="0"/>
                        </a:spcAft>
                      </a:pPr>
                      <a:r>
                        <a:rPr lang="vi-VN" sz="2600" b="1">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Nhân vật</a:t>
                      </a:r>
                      <a:endParaRPr lang="en-US" sz="26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ctr">
                        <a:lnSpc>
                          <a:spcPct val="120000"/>
                        </a:lnSpc>
                        <a:spcBef>
                          <a:spcPts val="0"/>
                        </a:spcBef>
                        <a:spcAft>
                          <a:spcPts val="0"/>
                        </a:spcAft>
                      </a:pPr>
                      <a:r>
                        <a:rPr lang="vi-VN" sz="2600" b="1"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Chi tiết</a:t>
                      </a: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gn="ctr">
                        <a:lnSpc>
                          <a:spcPct val="120000"/>
                        </a:lnSpc>
                        <a:spcBef>
                          <a:spcPts val="0"/>
                        </a:spcBef>
                        <a:spcAft>
                          <a:spcPts val="0"/>
                        </a:spcAft>
                      </a:pPr>
                      <a:r>
                        <a:rPr lang="vi-VN" sz="2600" b="1">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Nét tính cách</a:t>
                      </a:r>
                      <a:endParaRPr lang="en-US" sz="260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356668899"/>
                  </a:ext>
                </a:extLst>
              </a:tr>
              <a:tr h="2286894">
                <a:tc>
                  <a:txBody>
                    <a:bodyPr/>
                    <a:lstStyle/>
                    <a:p>
                      <a:pPr marL="0" marR="0" algn="ctr">
                        <a:lnSpc>
                          <a:spcPct val="120000"/>
                        </a:lnSpc>
                        <a:spcBef>
                          <a:spcPts val="0"/>
                        </a:spcBef>
                        <a:spcAft>
                          <a:spcPts val="0"/>
                        </a:spcAft>
                      </a:pPr>
                      <a:r>
                        <a:rPr lang="vi-VN" sz="2600" b="1"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Giô</a:t>
                      </a:r>
                      <a:endParaRPr lang="en-US" sz="2600" b="1"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r>
                        <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770285"/>
                  </a:ext>
                </a:extLst>
              </a:tr>
              <a:tr h="1998083">
                <a:tc>
                  <a:txBody>
                    <a:bodyPr/>
                    <a:lstStyle/>
                    <a:p>
                      <a:pPr marL="0" marR="0" algn="ctr">
                        <a:lnSpc>
                          <a:spcPct val="120000"/>
                        </a:lnSpc>
                        <a:spcBef>
                          <a:spcPts val="0"/>
                        </a:spcBef>
                        <a:spcAft>
                          <a:spcPts val="0"/>
                        </a:spcAft>
                      </a:pPr>
                      <a:r>
                        <a:rPr lang="vi-VN" sz="2600" b="1"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Rê-béc-ca</a:t>
                      </a:r>
                      <a:endParaRPr lang="en-US" sz="2600" b="1"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627421"/>
                  </a:ext>
                </a:extLst>
              </a:tr>
            </a:tbl>
          </a:graphicData>
        </a:graphic>
      </p:graphicFrame>
      <p:sp>
        <p:nvSpPr>
          <p:cNvPr id="20" name="Rectangle 19"/>
          <p:cNvSpPr/>
          <p:nvPr/>
        </p:nvSpPr>
        <p:spPr>
          <a:xfrm>
            <a:off x="2517812" y="2419549"/>
            <a:ext cx="6350417" cy="2332946"/>
          </a:xfrm>
          <a:prstGeom prst="rect">
            <a:avLst/>
          </a:prstGeom>
        </p:spPr>
        <p:txBody>
          <a:bodyPr wrap="square">
            <a:spAutoFit/>
          </a:bodyPr>
          <a:lstStyle/>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đỏ</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mặt</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mọi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người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cười</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không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đủ</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can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đảm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ngỏ</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lời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Rê</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béc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-ca hay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tâm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sự</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em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gái</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say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xỉn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cư</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xử</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lỗ</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mãng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hôm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sau</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xấu</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hổ</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viết</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thư</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xin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lỗi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bỏ</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1" name="Rectangle 20"/>
          <p:cNvSpPr/>
          <p:nvPr/>
        </p:nvSpPr>
        <p:spPr>
          <a:xfrm>
            <a:off x="9129486" y="2877922"/>
            <a:ext cx="2598056" cy="1292662"/>
          </a:xfrm>
          <a:prstGeom prst="rect">
            <a:avLst/>
          </a:prstGeom>
        </p:spPr>
        <p:txBody>
          <a:bodyPr wrap="square">
            <a:spAutoFit/>
          </a:bodyPr>
          <a:lstStyle/>
          <a:p>
            <a:pPr algn="just"/>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ngây</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ngô</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nhút</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nhát</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hời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hợt</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nông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nổi</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2" name="Rectangle 21"/>
          <p:cNvSpPr/>
          <p:nvPr/>
        </p:nvSpPr>
        <p:spPr>
          <a:xfrm>
            <a:off x="2517812" y="4766640"/>
            <a:ext cx="6350417" cy="2092881"/>
          </a:xfrm>
          <a:prstGeom prst="rect">
            <a:avLst/>
          </a:prstGeom>
        </p:spPr>
        <p:txBody>
          <a:bodyPr wrap="square">
            <a:spAutoFit/>
          </a:bodyPr>
          <a:lstStyle/>
          <a:p>
            <a:pPr algn="just"/>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khoác</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tay</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Giô</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a:p>
            <a:pPr algn="just"/>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kêu</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thét</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lên</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lùi</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lại</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ngã</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ngay</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vào</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cánh</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tay</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Sét-lây</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a:p>
            <a:pPr algn="just"/>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bày</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tỏ</a:t>
            </a:r>
            <a:r>
              <a:rPr lang="en-AU" sz="2600" dirty="0">
                <a:solidFill>
                  <a:srgbClr val="002060"/>
                </a:solidFill>
                <a:latin typeface="#9Slide03 Arima Madurai Medium" panose="00000600000000000000" pitchFamily="2" charset="0"/>
                <a:cs typeface="#9Slide03 Arima Madurai Medium" panose="00000600000000000000" pitchFamily="2" charset="0"/>
              </a:rPr>
              <a:t> mong </a:t>
            </a:r>
            <a:r>
              <a:rPr lang="en-AU" sz="2600" dirty="0" err="1">
                <a:solidFill>
                  <a:srgbClr val="002060"/>
                </a:solidFill>
                <a:latin typeface="#9Slide03 Arima Madurai Medium" panose="00000600000000000000" pitchFamily="2" charset="0"/>
                <a:cs typeface="#9Slide03 Arima Madurai Medium" panose="00000600000000000000" pitchFamily="2" charset="0"/>
              </a:rPr>
              <a:t>muốn</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đi</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Ấn</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Độ</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a:p>
            <a:pPr algn="just"/>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ngần</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ngại</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vừa</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đủ</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rồi</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nhận</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tất</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cả</a:t>
            </a:r>
            <a:r>
              <a:rPr lang="en-AU" sz="2600" dirty="0">
                <a:solidFill>
                  <a:srgbClr val="002060"/>
                </a:solidFill>
                <a:latin typeface="#9Slide03 Arima Madurai Medium" panose="00000600000000000000" pitchFamily="2"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cs typeface="#9Slide03 Arima Madurai Medium" panose="00000600000000000000" pitchFamily="2" charset="0"/>
              </a:rPr>
              <a:t>quà</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3" name="Rectangle 22"/>
          <p:cNvSpPr/>
          <p:nvPr/>
        </p:nvSpPr>
        <p:spPr>
          <a:xfrm>
            <a:off x="9129486" y="5010236"/>
            <a:ext cx="2637972" cy="1692771"/>
          </a:xfrm>
          <a:prstGeom prst="rect">
            <a:avLst/>
          </a:prstGeom>
        </p:spPr>
        <p:txBody>
          <a:bodyPr wrap="square">
            <a:spAutoFit/>
          </a:bodyPr>
          <a:lstStyle/>
          <a:p>
            <a:pPr algn="just"/>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giàu</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tham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vọng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khôn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khéo</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giỏi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thao</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túng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người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khác</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Tree>
    <p:extLst>
      <p:ext uri="{BB962C8B-B14F-4D97-AF65-F5344CB8AC3E}">
        <p14:creationId xmlns:p14="http://schemas.microsoft.com/office/powerpoint/2010/main" val="328332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graphicFrame>
        <p:nvGraphicFramePr>
          <p:cNvPr id="19" name="Table 18"/>
          <p:cNvGraphicFramePr>
            <a:graphicFrameLocks noGrp="1"/>
          </p:cNvGraphicFramePr>
          <p:nvPr>
            <p:extLst>
              <p:ext uri="{D42A27DB-BD31-4B8C-83A1-F6EECF244321}">
                <p14:modId xmlns:p14="http://schemas.microsoft.com/office/powerpoint/2010/main" val="224656444"/>
              </p:ext>
            </p:extLst>
          </p:nvPr>
        </p:nvGraphicFramePr>
        <p:xfrm>
          <a:off x="560409" y="2017813"/>
          <a:ext cx="11268734" cy="4754880"/>
        </p:xfrm>
        <a:graphic>
          <a:graphicData uri="http://schemas.openxmlformats.org/drawingml/2006/table">
            <a:tbl>
              <a:tblPr firstRow="1" firstCol="1" bandRow="1"/>
              <a:tblGrid>
                <a:gridCol w="1819934">
                  <a:extLst>
                    <a:ext uri="{9D8B030D-6E8A-4147-A177-3AD203B41FA5}">
                      <a16:colId xmlns:a16="http://schemas.microsoft.com/office/drawing/2014/main" val="1333391767"/>
                    </a:ext>
                  </a:extLst>
                </a:gridCol>
                <a:gridCol w="6589486">
                  <a:extLst>
                    <a:ext uri="{9D8B030D-6E8A-4147-A177-3AD203B41FA5}">
                      <a16:colId xmlns:a16="http://schemas.microsoft.com/office/drawing/2014/main" val="1225801191"/>
                    </a:ext>
                  </a:extLst>
                </a:gridCol>
                <a:gridCol w="2859314">
                  <a:extLst>
                    <a:ext uri="{9D8B030D-6E8A-4147-A177-3AD203B41FA5}">
                      <a16:colId xmlns:a16="http://schemas.microsoft.com/office/drawing/2014/main" val="522091381"/>
                    </a:ext>
                  </a:extLst>
                </a:gridCol>
              </a:tblGrid>
              <a:tr h="456357">
                <a:tc>
                  <a:txBody>
                    <a:bodyPr/>
                    <a:lstStyle/>
                    <a:p>
                      <a:pPr marL="0" marR="0" algn="ctr">
                        <a:lnSpc>
                          <a:spcPct val="120000"/>
                        </a:lnSpc>
                        <a:spcBef>
                          <a:spcPts val="0"/>
                        </a:spcBef>
                        <a:spcAft>
                          <a:spcPts val="0"/>
                        </a:spcAft>
                      </a:pPr>
                      <a:r>
                        <a:rPr lang="vi-VN" sz="2600"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Nhân vật</a:t>
                      </a:r>
                      <a:endParaRPr lang="en-US" sz="2600"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marL="0" marR="0" algn="ctr">
                        <a:lnSpc>
                          <a:spcPct val="120000"/>
                        </a:lnSpc>
                        <a:spcBef>
                          <a:spcPts val="0"/>
                        </a:spcBef>
                        <a:spcAft>
                          <a:spcPts val="0"/>
                        </a:spcAft>
                      </a:pPr>
                      <a:r>
                        <a:rPr lang="vi-VN" sz="2600"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Chi tiết</a:t>
                      </a:r>
                      <a:endParaRPr lang="en-US" sz="2600"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marL="0" marR="0" algn="ctr">
                        <a:lnSpc>
                          <a:spcPct val="120000"/>
                        </a:lnSpc>
                        <a:spcBef>
                          <a:spcPts val="0"/>
                        </a:spcBef>
                        <a:spcAft>
                          <a:spcPts val="0"/>
                        </a:spcAft>
                      </a:pPr>
                      <a:r>
                        <a:rPr lang="vi-VN" sz="2600"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Nét tính cách</a:t>
                      </a:r>
                      <a:endParaRPr lang="en-US" sz="2600"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356668899"/>
                  </a:ext>
                </a:extLst>
              </a:tr>
              <a:tr h="3194501">
                <a:tc>
                  <a:txBody>
                    <a:bodyPr/>
                    <a:lstStyle/>
                    <a:p>
                      <a:pPr marL="0" marR="0" algn="ctr">
                        <a:lnSpc>
                          <a:spcPct val="120000"/>
                        </a:lnSpc>
                        <a:spcBef>
                          <a:spcPts val="0"/>
                        </a:spcBef>
                        <a:spcAft>
                          <a:spcPts val="0"/>
                        </a:spcAft>
                      </a:pPr>
                      <a:r>
                        <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A-</a:t>
                      </a:r>
                      <a:r>
                        <a:rPr lang="en-US" sz="2600" dirty="0" err="1"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mê</a:t>
                      </a:r>
                      <a:r>
                        <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-li-a</a:t>
                      </a: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770285"/>
                  </a:ext>
                </a:extLst>
              </a:tr>
              <a:tr h="456357">
                <a:tc>
                  <a:txBody>
                    <a:bodyPr/>
                    <a:lstStyle/>
                    <a:p>
                      <a:pPr marL="0" marR="0" algn="ctr">
                        <a:lnSpc>
                          <a:spcPct val="120000"/>
                        </a:lnSpc>
                        <a:spcBef>
                          <a:spcPts val="0"/>
                        </a:spcBef>
                        <a:spcAft>
                          <a:spcPts val="0"/>
                        </a:spcAft>
                      </a:pPr>
                      <a:r>
                        <a:rPr lang="vi-VN" sz="2600" dirty="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Gióoc</a:t>
                      </a: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smtClean="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600"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5881398"/>
                  </a:ext>
                </a:extLst>
              </a:tr>
            </a:tbl>
          </a:graphicData>
        </a:graphic>
      </p:graphicFrame>
      <p:sp>
        <p:nvSpPr>
          <p:cNvPr id="3" name="Rectangle 2"/>
          <p:cNvSpPr/>
          <p:nvPr/>
        </p:nvSpPr>
        <p:spPr>
          <a:xfrm>
            <a:off x="2517812" y="2492119"/>
            <a:ext cx="6340940" cy="3453253"/>
          </a:xfrm>
          <a:prstGeom prst="rect">
            <a:avLst/>
          </a:prstGeom>
        </p:spPr>
        <p:txBody>
          <a:bodyPr wrap="square">
            <a:spAutoFit/>
          </a:bodyPr>
          <a:lstStyle/>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tán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thành</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cuộc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hôn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nhân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anh</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trai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sẵn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sàng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lắng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nghe</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anh</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tâm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sự</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kể</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mọi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việc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bà</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quản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gia</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hớn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hở</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vì</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được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Gioóc</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khóc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tấm</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tức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Giô</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bỏ</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a:t>
            </a:r>
            <a:endParaRPr lang="en-US" sz="26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tặng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cho</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Rê</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béc</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-ca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rất</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nhiều</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quà</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kể</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cả</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của</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hồi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môn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tương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lai</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2" name="Rectangle 21"/>
          <p:cNvSpPr/>
          <p:nvPr/>
        </p:nvSpPr>
        <p:spPr>
          <a:xfrm>
            <a:off x="9058932" y="3138449"/>
            <a:ext cx="2552497" cy="1532727"/>
          </a:xfrm>
          <a:prstGeom prst="rect">
            <a:avLst/>
          </a:prstGeom>
        </p:spPr>
        <p:txBody>
          <a:bodyPr wrap="square">
            <a:spAutoFit/>
          </a:bodyPr>
          <a:lstStyle/>
          <a:p>
            <a:pPr algn="ctr">
              <a:lnSpc>
                <a:spcPct val="120000"/>
              </a:lnSpc>
            </a:pP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ngây</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thơ</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cả</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tin,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trong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sáng</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nhân</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hậu</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3" name="Rectangle 22"/>
          <p:cNvSpPr/>
          <p:nvPr/>
        </p:nvSpPr>
        <p:spPr>
          <a:xfrm>
            <a:off x="2926080" y="6029203"/>
            <a:ext cx="4972836" cy="572464"/>
          </a:xfrm>
          <a:prstGeom prst="rect">
            <a:avLst/>
          </a:prstGeom>
        </p:spPr>
        <p:txBody>
          <a:bodyPr wrap="none">
            <a:spAutoFit/>
          </a:bodyPr>
          <a:lstStyle/>
          <a:p>
            <a:pPr>
              <a:lnSpc>
                <a:spcPct val="120000"/>
              </a:lnSpc>
            </a:pP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Nhờ</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Đô</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-bin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giữ</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đồ</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cho</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mọi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người</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4" name="Rectangle 23"/>
          <p:cNvSpPr/>
          <p:nvPr/>
        </p:nvSpPr>
        <p:spPr>
          <a:xfrm>
            <a:off x="9209711" y="5909809"/>
            <a:ext cx="2419252" cy="572464"/>
          </a:xfrm>
          <a:prstGeom prst="rect">
            <a:avLst/>
          </a:prstGeom>
        </p:spPr>
        <p:txBody>
          <a:bodyPr wrap="none">
            <a:spAutoFit/>
          </a:bodyPr>
          <a:lstStyle/>
          <a:p>
            <a:pPr>
              <a:lnSpc>
                <a:spcPct val="120000"/>
              </a:lnSpc>
            </a:pP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cơ</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hội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lợi</a:t>
            </a:r>
            <a:r>
              <a:rPr lang="en-AU" sz="26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6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dụng</a:t>
            </a:r>
            <a:endParaRPr lang="en-US" sz="2600" dirty="0">
              <a:solidFill>
                <a:srgbClr val="002060"/>
              </a:solidFill>
              <a:latin typeface="#9Slide03 Arima Madurai Medium" panose="00000600000000000000" pitchFamily="2" charset="0"/>
              <a:cs typeface="#9Slide03 Arima Madurai Medium" panose="00000600000000000000" pitchFamily="2" charset="0"/>
            </a:endParaRPr>
          </a:p>
        </p:txBody>
      </p:sp>
    </p:spTree>
    <p:extLst>
      <p:ext uri="{BB962C8B-B14F-4D97-AF65-F5344CB8AC3E}">
        <p14:creationId xmlns:p14="http://schemas.microsoft.com/office/powerpoint/2010/main" val="271643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graphicFrame>
        <p:nvGraphicFramePr>
          <p:cNvPr id="19" name="Table 18"/>
          <p:cNvGraphicFramePr>
            <a:graphicFrameLocks noGrp="1"/>
          </p:cNvGraphicFramePr>
          <p:nvPr>
            <p:extLst>
              <p:ext uri="{D42A27DB-BD31-4B8C-83A1-F6EECF244321}">
                <p14:modId xmlns:p14="http://schemas.microsoft.com/office/powerpoint/2010/main" val="1212668412"/>
              </p:ext>
            </p:extLst>
          </p:nvPr>
        </p:nvGraphicFramePr>
        <p:xfrm>
          <a:off x="560409" y="2017814"/>
          <a:ext cx="11268734" cy="4096512"/>
        </p:xfrm>
        <a:graphic>
          <a:graphicData uri="http://schemas.openxmlformats.org/drawingml/2006/table">
            <a:tbl>
              <a:tblPr firstRow="1" firstCol="1" bandRow="1"/>
              <a:tblGrid>
                <a:gridCol w="1819934">
                  <a:extLst>
                    <a:ext uri="{9D8B030D-6E8A-4147-A177-3AD203B41FA5}">
                      <a16:colId xmlns:a16="http://schemas.microsoft.com/office/drawing/2014/main" val="1333391767"/>
                    </a:ext>
                  </a:extLst>
                </a:gridCol>
                <a:gridCol w="6589486">
                  <a:extLst>
                    <a:ext uri="{9D8B030D-6E8A-4147-A177-3AD203B41FA5}">
                      <a16:colId xmlns:a16="http://schemas.microsoft.com/office/drawing/2014/main" val="1225801191"/>
                    </a:ext>
                  </a:extLst>
                </a:gridCol>
                <a:gridCol w="2859314">
                  <a:extLst>
                    <a:ext uri="{9D8B030D-6E8A-4147-A177-3AD203B41FA5}">
                      <a16:colId xmlns:a16="http://schemas.microsoft.com/office/drawing/2014/main" val="522091381"/>
                    </a:ext>
                  </a:extLst>
                </a:gridCol>
              </a:tblGrid>
              <a:tr h="0">
                <a:tc>
                  <a:txBody>
                    <a:bodyPr/>
                    <a:lstStyle/>
                    <a:p>
                      <a:pPr marL="0" marR="0" algn="ctr">
                        <a:lnSpc>
                          <a:spcPct val="120000"/>
                        </a:lnSpc>
                        <a:spcBef>
                          <a:spcPts val="0"/>
                        </a:spcBef>
                        <a:spcAft>
                          <a:spcPts val="0"/>
                        </a:spcAft>
                      </a:pPr>
                      <a:r>
                        <a:rPr lang="vi-VN" sz="2800"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Nhân vật</a:t>
                      </a:r>
                      <a:endParaRPr lang="en-US" sz="2800"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marL="0" marR="0" algn="ctr">
                        <a:lnSpc>
                          <a:spcPct val="120000"/>
                        </a:lnSpc>
                        <a:spcBef>
                          <a:spcPts val="0"/>
                        </a:spcBef>
                        <a:spcAft>
                          <a:spcPts val="0"/>
                        </a:spcAft>
                      </a:pPr>
                      <a:r>
                        <a:rPr lang="vi-VN" sz="2800"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Chi tiết</a:t>
                      </a:r>
                      <a:endParaRPr lang="en-US" sz="2800"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marL="0" marR="0" algn="ctr">
                        <a:lnSpc>
                          <a:spcPct val="120000"/>
                        </a:lnSpc>
                        <a:spcBef>
                          <a:spcPts val="0"/>
                        </a:spcBef>
                        <a:spcAft>
                          <a:spcPts val="0"/>
                        </a:spcAft>
                      </a:pPr>
                      <a:r>
                        <a:rPr lang="vi-VN" sz="2800"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Nét tính cách</a:t>
                      </a:r>
                      <a:endParaRPr lang="en-US" sz="2800"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1356668899"/>
                  </a:ext>
                </a:extLst>
              </a:tr>
              <a:tr h="0">
                <a:tc>
                  <a:txBody>
                    <a:bodyPr/>
                    <a:lstStyle/>
                    <a:p>
                      <a:pPr marL="0" marR="0" algn="ctr">
                        <a:lnSpc>
                          <a:spcPct val="120000"/>
                        </a:lnSpc>
                        <a:spcBef>
                          <a:spcPts val="0"/>
                        </a:spcBef>
                        <a:spcAft>
                          <a:spcPts val="0"/>
                        </a:spcAft>
                      </a:pPr>
                      <a:r>
                        <a:rPr lang="vi-VN" sz="2800" b="1"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rPr>
                        <a:t>Đô-bin</a:t>
                      </a:r>
                      <a:endParaRPr lang="en-US" sz="2800" b="1" dirty="0">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8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8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p>
                      <a:pPr marL="0" marR="0" algn="ctr">
                        <a:lnSpc>
                          <a:spcPct val="120000"/>
                        </a:lnSpc>
                        <a:spcBef>
                          <a:spcPts val="0"/>
                        </a:spcBef>
                        <a:spcAft>
                          <a:spcPts val="0"/>
                        </a:spcAft>
                      </a:pPr>
                      <a:endParaRPr lang="en-US" sz="2800" dirty="0" smtClean="0">
                        <a:solidFill>
                          <a:srgbClr val="000000"/>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770285"/>
                  </a:ext>
                </a:extLst>
              </a:tr>
            </a:tbl>
          </a:graphicData>
        </a:graphic>
      </p:graphicFrame>
      <p:sp>
        <p:nvSpPr>
          <p:cNvPr id="3" name="Rectangle 2"/>
          <p:cNvSpPr/>
          <p:nvPr/>
        </p:nvSpPr>
        <p:spPr>
          <a:xfrm>
            <a:off x="2488783" y="2740701"/>
            <a:ext cx="6335902" cy="2677656"/>
          </a:xfrm>
          <a:prstGeom prst="rect">
            <a:avLst/>
          </a:prstGeom>
        </p:spPr>
        <p:txBody>
          <a:bodyPr wrap="square">
            <a:spAutoFit/>
          </a:bodyPr>
          <a:lstStyle/>
          <a:p>
            <a:pPr algn="just">
              <a:lnSpc>
                <a:spcPct val="120000"/>
              </a:lnSpc>
            </a:pP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Giữ</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khăn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quàng</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trả</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tiền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vào</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cửa</a:t>
            </a:r>
            <a:endPar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kín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đáo</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sau</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lưng</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mọi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người</a:t>
            </a:r>
            <a:endPar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gn="just">
              <a:lnSpc>
                <a:spcPct val="120000"/>
              </a:lnSpc>
            </a:pP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nhìn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mê</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-li-a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vui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vẻ</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bên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Gioóc</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niềm</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hân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hoan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của</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một</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người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cha</a:t>
            </a:r>
            <a:endPar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a:p>
            <a:pPr>
              <a:lnSpc>
                <a:spcPct val="120000"/>
              </a:lnSpc>
            </a:pP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hát</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lại</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điệu</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hát</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của</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mê</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-li-a</a:t>
            </a:r>
            <a:endParaRPr lang="en-US" sz="2800" b="1"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1" name="Rectangle 20"/>
          <p:cNvSpPr/>
          <p:nvPr/>
        </p:nvSpPr>
        <p:spPr>
          <a:xfrm>
            <a:off x="9056914" y="2962300"/>
            <a:ext cx="2653945" cy="2160591"/>
          </a:xfrm>
          <a:prstGeom prst="rect">
            <a:avLst/>
          </a:prstGeom>
        </p:spPr>
        <p:txBody>
          <a:bodyPr wrap="square">
            <a:spAutoFit/>
          </a:bodyPr>
          <a:lstStyle/>
          <a:p>
            <a:pPr algn="ctr">
              <a:lnSpc>
                <a:spcPct val="120000"/>
              </a:lnSpc>
            </a:pP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rộng</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lượng</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bao</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dung,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khiêm</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nhường</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nhân</a:t>
            </a:r>
            <a:r>
              <a:rPr lang="en-AU" sz="2800" b="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800" b="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hậu</a:t>
            </a:r>
            <a:endParaRPr lang="en-US" sz="2800" b="1" dirty="0">
              <a:solidFill>
                <a:srgbClr val="002060"/>
              </a:solidFill>
              <a:latin typeface="#9Slide03 Arima Madurai Medium" panose="00000600000000000000" pitchFamily="2" charset="0"/>
              <a:cs typeface="#9Slide03 Arima Madurai Medium" panose="00000600000000000000" pitchFamily="2" charset="0"/>
            </a:endParaRPr>
          </a:p>
        </p:txBody>
      </p:sp>
    </p:spTree>
    <p:extLst>
      <p:ext uri="{BB962C8B-B14F-4D97-AF65-F5344CB8AC3E}">
        <p14:creationId xmlns:p14="http://schemas.microsoft.com/office/powerpoint/2010/main" val="298568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941" t="15686" r="3921" b="25490"/>
          <a:stretch/>
        </p:blipFill>
        <p:spPr>
          <a:xfrm>
            <a:off x="0" y="2388117"/>
            <a:ext cx="8374743" cy="4469883"/>
          </a:xfrm>
          <a:prstGeom prst="rect">
            <a:avLst/>
          </a:prstGeom>
        </p:spPr>
      </p:pic>
      <p:sp>
        <p:nvSpPr>
          <p:cNvPr id="21" name="Rectangle 20"/>
          <p:cNvSpPr/>
          <p:nvPr/>
        </p:nvSpPr>
        <p:spPr>
          <a:xfrm>
            <a:off x="1077685" y="3750666"/>
            <a:ext cx="6088744" cy="2677656"/>
          </a:xfrm>
          <a:prstGeom prst="rect">
            <a:avLst/>
          </a:prstGeom>
        </p:spPr>
        <p:txBody>
          <a:bodyPr wrap="square">
            <a:spAutoFit/>
          </a:bodyPr>
          <a:lstStyle/>
          <a:p>
            <a:pPr algn="ctr">
              <a:lnSpc>
                <a:spcPct val="120000"/>
              </a:lnSpc>
              <a:spcAft>
                <a:spcPts val="800"/>
              </a:spcAft>
            </a:pPr>
            <a:r>
              <a:rPr lang="en-US" sz="2800" b="1"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5. </a:t>
            </a:r>
            <a:r>
              <a:rPr lang="en-US" sz="2800" b="1"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Trong</a:t>
            </a:r>
            <a:r>
              <a:rPr lang="en-US" sz="2800" b="1"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đoạn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trích</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các</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xây</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dựng</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trên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những</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phương</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diện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nào</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Từ</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đó</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bạn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có</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nhận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xét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gì</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về</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nghệ</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thuật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xây</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dựng</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nhân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vật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của</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Thác-cơ-rây</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p>
        </p:txBody>
      </p:sp>
      <p:pic>
        <p:nvPicPr>
          <p:cNvPr id="22" name="Picture 21"/>
          <p:cNvPicPr>
            <a:picLocks noChangeAspect="1"/>
          </p:cNvPicPr>
          <p:nvPr/>
        </p:nvPicPr>
        <p:blipFill rotWithShape="1">
          <a:blip r:embed="rId5"/>
          <a:srcRect t="19804"/>
          <a:stretch/>
        </p:blipFill>
        <p:spPr>
          <a:xfrm>
            <a:off x="8300164" y="1772797"/>
            <a:ext cx="3744850" cy="4893379"/>
          </a:xfrm>
          <a:prstGeom prst="rect">
            <a:avLst/>
          </a:prstGeom>
        </p:spPr>
      </p:pic>
      <p:sp>
        <p:nvSpPr>
          <p:cNvPr id="23" name="TextBox 22"/>
          <p:cNvSpPr txBox="1"/>
          <p:nvPr/>
        </p:nvSpPr>
        <p:spPr>
          <a:xfrm>
            <a:off x="957943" y="2017486"/>
            <a:ext cx="6792685" cy="584775"/>
          </a:xfrm>
          <a:prstGeom prst="rect">
            <a:avLst/>
          </a:prstGeom>
          <a:noFill/>
        </p:spPr>
        <p:txBody>
          <a:bodyPr wrap="square" rtlCol="0">
            <a:spAutoFit/>
          </a:bodyPr>
          <a:lstStyle/>
          <a:p>
            <a:r>
              <a:rPr lang="en-US" sz="3200" b="1" dirty="0" smtClean="0">
                <a:solidFill>
                  <a:srgbClr val="7030A0"/>
                </a:solidFill>
                <a:latin typeface="#9Slide03 Arima Madurai Medium" panose="00000600000000000000" pitchFamily="2" charset="0"/>
                <a:cs typeface="#9Slide03 Arima Madurai Medium" panose="00000600000000000000" pitchFamily="2" charset="0"/>
              </a:rPr>
              <a:t>2.2.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Phương</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diện</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xây</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dựng</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nhân</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vật</a:t>
            </a:r>
            <a:endParaRPr lang="en-US" sz="3200" b="1" dirty="0">
              <a:solidFill>
                <a:srgbClr val="7030A0"/>
              </a:solidFill>
              <a:latin typeface="#9Slide03 Arima Madurai Medium" panose="00000600000000000000" pitchFamily="2" charset="0"/>
              <a:cs typeface="#9Slide03 Arima Madurai Medium" panose="00000600000000000000" pitchFamily="2" charset="0"/>
            </a:endParaRPr>
          </a:p>
        </p:txBody>
      </p:sp>
    </p:spTree>
    <p:extLst>
      <p:ext uri="{BB962C8B-B14F-4D97-AF65-F5344CB8AC3E}">
        <p14:creationId xmlns:p14="http://schemas.microsoft.com/office/powerpoint/2010/main" val="232505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471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1231088" y="-721678"/>
            <a:ext cx="1916888" cy="2423652"/>
          </a:xfrm>
          <a:custGeom>
            <a:avLst/>
            <a:gdLst/>
            <a:ahLst/>
            <a:cxnLst/>
            <a:rect l="l" t="t" r="r" b="b"/>
            <a:pathLst>
              <a:path w="2875332" h="3635478">
                <a:moveTo>
                  <a:pt x="0" y="0"/>
                </a:moveTo>
                <a:lnTo>
                  <a:pt x="2875332" y="0"/>
                </a:lnTo>
                <a:lnTo>
                  <a:pt x="2875332" y="3635478"/>
                </a:lnTo>
                <a:lnTo>
                  <a:pt x="0" y="36354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4" name="Freeform 4"/>
          <p:cNvSpPr/>
          <p:nvPr/>
        </p:nvSpPr>
        <p:spPr>
          <a:xfrm>
            <a:off x="485932" y="106120"/>
            <a:ext cx="3610871" cy="1834447"/>
          </a:xfrm>
          <a:custGeom>
            <a:avLst/>
            <a:gdLst/>
            <a:ahLst/>
            <a:cxnLst/>
            <a:rect l="l" t="t" r="r" b="b"/>
            <a:pathLst>
              <a:path w="5416306" h="2751671">
                <a:moveTo>
                  <a:pt x="0" y="0"/>
                </a:moveTo>
                <a:lnTo>
                  <a:pt x="5416306" y="0"/>
                </a:lnTo>
                <a:lnTo>
                  <a:pt x="5416306" y="2751672"/>
                </a:lnTo>
                <a:lnTo>
                  <a:pt x="0" y="2751672"/>
                </a:lnTo>
                <a:lnTo>
                  <a:pt x="0" y="0"/>
                </a:lnTo>
                <a:close/>
              </a:path>
            </a:pathLst>
          </a:custGeom>
          <a:blipFill>
            <a:blip r:embed="rId5">
              <a:extLst>
                <a:ext uri="{96DAC541-7B7A-43D3-8B79-37D633B846F1}">
                  <asvg:svgBlip xmlns:asvg="http://schemas.microsoft.com/office/drawing/2016/SVG/main" xmlns="" r:embed="rId6"/>
                </a:ext>
              </a:extLst>
            </a:blip>
            <a:stretch>
              <a:fillRect r="-25054"/>
            </a:stretch>
          </a:blipFill>
          <a:ln cap="sq">
            <a:noFill/>
            <a:prstDash val="solid"/>
            <a:miter/>
          </a:ln>
        </p:spPr>
      </p:sp>
      <p:sp>
        <p:nvSpPr>
          <p:cNvPr id="5" name="Freeform 5"/>
          <p:cNvSpPr/>
          <p:nvPr/>
        </p:nvSpPr>
        <p:spPr>
          <a:xfrm rot="-10800000">
            <a:off x="485932" y="2134068"/>
            <a:ext cx="3610871" cy="1834447"/>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7">
              <a:extLst>
                <a:ext uri="{96DAC541-7B7A-43D3-8B79-37D633B846F1}">
                  <asvg:svgBlip xmlns:asvg="http://schemas.microsoft.com/office/drawing/2016/SVG/main" xmlns="" r:embed="rId8"/>
                </a:ext>
              </a:extLst>
            </a:blip>
            <a:stretch>
              <a:fillRect r="-25054"/>
            </a:stretch>
          </a:blipFill>
          <a:ln cap="sq">
            <a:noFill/>
            <a:prstDash val="solid"/>
            <a:miter/>
          </a:ln>
        </p:spPr>
      </p:sp>
      <p:sp>
        <p:nvSpPr>
          <p:cNvPr id="7" name="Freeform 7"/>
          <p:cNvSpPr/>
          <p:nvPr/>
        </p:nvSpPr>
        <p:spPr>
          <a:xfrm>
            <a:off x="8233112" y="119700"/>
            <a:ext cx="3610871" cy="1834447"/>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9">
              <a:extLst>
                <a:ext uri="{96DAC541-7B7A-43D3-8B79-37D633B846F1}">
                  <asvg:svgBlip xmlns:asvg="http://schemas.microsoft.com/office/drawing/2016/SVG/main" xmlns="" r:embed="rId10"/>
                </a:ext>
              </a:extLst>
            </a:blip>
            <a:stretch>
              <a:fillRect r="-25054"/>
            </a:stretch>
          </a:blipFill>
          <a:ln cap="sq">
            <a:noFill/>
            <a:prstDash val="solid"/>
            <a:miter/>
          </a:ln>
        </p:spPr>
      </p:sp>
      <p:sp>
        <p:nvSpPr>
          <p:cNvPr id="8" name="Freeform 8"/>
          <p:cNvSpPr/>
          <p:nvPr/>
        </p:nvSpPr>
        <p:spPr>
          <a:xfrm rot="-366315">
            <a:off x="11175548" y="3113920"/>
            <a:ext cx="2439793" cy="2866130"/>
          </a:xfrm>
          <a:custGeom>
            <a:avLst/>
            <a:gdLst/>
            <a:ahLst/>
            <a:cxnLst/>
            <a:rect l="l" t="t" r="r" b="b"/>
            <a:pathLst>
              <a:path w="3659690" h="4299195">
                <a:moveTo>
                  <a:pt x="0" y="0"/>
                </a:moveTo>
                <a:lnTo>
                  <a:pt x="3659690" y="0"/>
                </a:lnTo>
                <a:lnTo>
                  <a:pt x="3659690" y="4299195"/>
                </a:lnTo>
                <a:lnTo>
                  <a:pt x="0" y="429919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rot="-10800000">
            <a:off x="8233112" y="2147648"/>
            <a:ext cx="3610871" cy="1834447"/>
          </a:xfrm>
          <a:custGeom>
            <a:avLst/>
            <a:gdLst/>
            <a:ahLst/>
            <a:cxnLst/>
            <a:rect l="l" t="t" r="r" b="b"/>
            <a:pathLst>
              <a:path w="5416306" h="2751671">
                <a:moveTo>
                  <a:pt x="0" y="0"/>
                </a:moveTo>
                <a:lnTo>
                  <a:pt x="5416306" y="0"/>
                </a:lnTo>
                <a:lnTo>
                  <a:pt x="5416306" y="2751671"/>
                </a:lnTo>
                <a:lnTo>
                  <a:pt x="0" y="2751671"/>
                </a:lnTo>
                <a:lnTo>
                  <a:pt x="0" y="0"/>
                </a:lnTo>
                <a:close/>
              </a:path>
            </a:pathLst>
          </a:custGeom>
          <a:blipFill>
            <a:blip r:embed="rId5">
              <a:extLst>
                <a:ext uri="{96DAC541-7B7A-43D3-8B79-37D633B846F1}">
                  <asvg:svgBlip xmlns:asvg="http://schemas.microsoft.com/office/drawing/2016/SVG/main" xmlns="" r:embed="rId6"/>
                </a:ext>
              </a:extLst>
            </a:blip>
            <a:stretch>
              <a:fillRect r="-25054"/>
            </a:stretch>
          </a:blipFill>
          <a:ln cap="sq">
            <a:noFill/>
            <a:prstDash val="solid"/>
            <a:miter/>
          </a:ln>
        </p:spPr>
      </p:sp>
      <p:sp>
        <p:nvSpPr>
          <p:cNvPr id="10" name="Freeform 10"/>
          <p:cNvSpPr/>
          <p:nvPr/>
        </p:nvSpPr>
        <p:spPr>
          <a:xfrm>
            <a:off x="8233112" y="4176536"/>
            <a:ext cx="3610871" cy="2200889"/>
          </a:xfrm>
          <a:custGeom>
            <a:avLst/>
            <a:gdLst/>
            <a:ahLst/>
            <a:cxnLst/>
            <a:rect l="l" t="t" r="r" b="b"/>
            <a:pathLst>
              <a:path w="5416306" h="2751671">
                <a:moveTo>
                  <a:pt x="0" y="0"/>
                </a:moveTo>
                <a:lnTo>
                  <a:pt x="5416306" y="0"/>
                </a:lnTo>
                <a:lnTo>
                  <a:pt x="5416306" y="2751672"/>
                </a:lnTo>
                <a:lnTo>
                  <a:pt x="0" y="2751672"/>
                </a:lnTo>
                <a:lnTo>
                  <a:pt x="0" y="0"/>
                </a:lnTo>
                <a:close/>
              </a:path>
            </a:pathLst>
          </a:custGeom>
          <a:blipFill>
            <a:blip r:embed="rId7">
              <a:extLst>
                <a:ext uri="{96DAC541-7B7A-43D3-8B79-37D633B846F1}">
                  <asvg:svgBlip xmlns:asvg="http://schemas.microsoft.com/office/drawing/2016/SVG/main" xmlns="" r:embed="rId8"/>
                </a:ext>
              </a:extLst>
            </a:blip>
            <a:stretch>
              <a:fillRect r="-25054"/>
            </a:stretch>
          </a:blipFill>
          <a:ln cap="sq">
            <a:noFill/>
            <a:prstDash val="solid"/>
            <a:miter/>
          </a:ln>
        </p:spPr>
      </p:sp>
      <p:sp>
        <p:nvSpPr>
          <p:cNvPr id="11" name="TextBox 11"/>
          <p:cNvSpPr txBox="1"/>
          <p:nvPr/>
        </p:nvSpPr>
        <p:spPr>
          <a:xfrm>
            <a:off x="4504783" y="1492522"/>
            <a:ext cx="3297915" cy="1946687"/>
          </a:xfrm>
          <a:prstGeom prst="rect">
            <a:avLst/>
          </a:prstGeom>
        </p:spPr>
        <p:txBody>
          <a:bodyPr lIns="0" tIns="0" rIns="0" bIns="0" rtlCol="0" anchor="t">
            <a:spAutoFit/>
          </a:bodyPr>
          <a:lstStyle/>
          <a:p>
            <a:pPr algn="ctr">
              <a:lnSpc>
                <a:spcPct val="150000"/>
              </a:lnSpc>
              <a:spcBef>
                <a:spcPct val="0"/>
              </a:spcBef>
            </a:pPr>
            <a:r>
              <a:rPr lang="en-US" sz="4400" spc="-600" dirty="0" err="1" smtClean="0">
                <a:solidFill>
                  <a:srgbClr val="0B4E7C"/>
                </a:solidFill>
                <a:latin typeface="#9Slide03 Arima Madurai Medium" panose="00000600000000000000" pitchFamily="2" charset="0"/>
                <a:cs typeface="#9Slide03 Arima Madurai Medium" panose="00000600000000000000" pitchFamily="2" charset="0"/>
              </a:rPr>
              <a:t>Xây</a:t>
            </a:r>
            <a:r>
              <a:rPr lang="en-US" sz="4400" spc="-600" dirty="0" smtClean="0">
                <a:solidFill>
                  <a:srgbClr val="0B4E7C"/>
                </a:solidFill>
                <a:latin typeface="#9Slide03 Arima Madurai Medium" panose="00000600000000000000" pitchFamily="2" charset="0"/>
                <a:cs typeface="#9Slide03 Arima Madurai Medium" panose="00000600000000000000" pitchFamily="2" charset="0"/>
              </a:rPr>
              <a:t>  </a:t>
            </a:r>
            <a:r>
              <a:rPr lang="en-US" sz="4400" spc="-600" dirty="0" err="1" smtClean="0">
                <a:solidFill>
                  <a:srgbClr val="0B4E7C"/>
                </a:solidFill>
                <a:latin typeface="#9Slide03 Arima Madurai Medium" panose="00000600000000000000" pitchFamily="2" charset="0"/>
                <a:cs typeface="#9Slide03 Arima Madurai Medium" panose="00000600000000000000" pitchFamily="2" charset="0"/>
              </a:rPr>
              <a:t>dựng</a:t>
            </a:r>
            <a:r>
              <a:rPr lang="en-US" sz="4400" spc="-600" dirty="0" smtClean="0">
                <a:solidFill>
                  <a:srgbClr val="0B4E7C"/>
                </a:solidFill>
                <a:latin typeface="#9Slide03 Arima Madurai Medium" panose="00000600000000000000" pitchFamily="2" charset="0"/>
                <a:cs typeface="#9Slide03 Arima Madurai Medium" panose="00000600000000000000" pitchFamily="2" charset="0"/>
              </a:rPr>
              <a:t> </a:t>
            </a:r>
          </a:p>
          <a:p>
            <a:pPr algn="ctr">
              <a:lnSpc>
                <a:spcPct val="150000"/>
              </a:lnSpc>
              <a:spcBef>
                <a:spcPct val="0"/>
              </a:spcBef>
            </a:pPr>
            <a:r>
              <a:rPr lang="en-US" sz="4400" spc="-600" dirty="0" err="1" smtClean="0">
                <a:solidFill>
                  <a:srgbClr val="0B4E7C"/>
                </a:solidFill>
                <a:latin typeface="#9Slide03 Arima Madurai Medium" panose="00000600000000000000" pitchFamily="2" charset="0"/>
                <a:cs typeface="#9Slide03 Arima Madurai Medium" panose="00000600000000000000" pitchFamily="2" charset="0"/>
              </a:rPr>
              <a:t>nhân</a:t>
            </a:r>
            <a:r>
              <a:rPr lang="en-US" sz="4400" spc="-600" dirty="0" smtClean="0">
                <a:solidFill>
                  <a:srgbClr val="0B4E7C"/>
                </a:solidFill>
                <a:latin typeface="#9Slide03 Arima Madurai Medium" panose="00000600000000000000" pitchFamily="2" charset="0"/>
                <a:cs typeface="#9Slide03 Arima Madurai Medium" panose="00000600000000000000" pitchFamily="2" charset="0"/>
              </a:rPr>
              <a:t>  </a:t>
            </a:r>
            <a:r>
              <a:rPr lang="en-US" sz="4400" spc="-600" dirty="0" err="1" smtClean="0">
                <a:solidFill>
                  <a:srgbClr val="0B4E7C"/>
                </a:solidFill>
                <a:latin typeface="#9Slide03 Arima Madurai Medium" panose="00000600000000000000" pitchFamily="2" charset="0"/>
                <a:cs typeface="#9Slide03 Arima Madurai Medium" panose="00000600000000000000" pitchFamily="2" charset="0"/>
              </a:rPr>
              <a:t>vật</a:t>
            </a:r>
            <a:endParaRPr lang="en-US" sz="4400" spc="-600" dirty="0">
              <a:solidFill>
                <a:srgbClr val="0B4E7C"/>
              </a:solidFill>
              <a:latin typeface="#9Slide03 Arima Madurai Medium" panose="00000600000000000000" pitchFamily="2" charset="0"/>
              <a:cs typeface="#9Slide03 Arima Madurai Medium" panose="00000600000000000000" pitchFamily="2" charset="0"/>
            </a:endParaRPr>
          </a:p>
        </p:txBody>
      </p:sp>
      <p:sp>
        <p:nvSpPr>
          <p:cNvPr id="12" name="Freeform 12"/>
          <p:cNvSpPr/>
          <p:nvPr/>
        </p:nvSpPr>
        <p:spPr>
          <a:xfrm rot="-7900054">
            <a:off x="4211674" y="1263873"/>
            <a:ext cx="586219" cy="263266"/>
          </a:xfrm>
          <a:custGeom>
            <a:avLst/>
            <a:gdLst/>
            <a:ahLst/>
            <a:cxnLst/>
            <a:rect l="l" t="t" r="r" b="b"/>
            <a:pathLst>
              <a:path w="879329" h="394899">
                <a:moveTo>
                  <a:pt x="0" y="0"/>
                </a:moveTo>
                <a:lnTo>
                  <a:pt x="879329" y="0"/>
                </a:lnTo>
                <a:lnTo>
                  <a:pt x="879329" y="394899"/>
                </a:lnTo>
                <a:lnTo>
                  <a:pt x="0" y="3948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rot="-2700000">
            <a:off x="7436682" y="1279767"/>
            <a:ext cx="586219" cy="263266"/>
          </a:xfrm>
          <a:custGeom>
            <a:avLst/>
            <a:gdLst/>
            <a:ahLst/>
            <a:cxnLst/>
            <a:rect l="l" t="t" r="r" b="b"/>
            <a:pathLst>
              <a:path w="879329" h="394899">
                <a:moveTo>
                  <a:pt x="0" y="0"/>
                </a:moveTo>
                <a:lnTo>
                  <a:pt x="879329" y="0"/>
                </a:lnTo>
                <a:lnTo>
                  <a:pt x="879329" y="394899"/>
                </a:lnTo>
                <a:lnTo>
                  <a:pt x="0" y="3948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rot="3209977">
            <a:off x="7454881" y="4795537"/>
            <a:ext cx="564276" cy="253411"/>
          </a:xfrm>
          <a:custGeom>
            <a:avLst/>
            <a:gdLst/>
            <a:ahLst/>
            <a:cxnLst/>
            <a:rect l="l" t="t" r="r" b="b"/>
            <a:pathLst>
              <a:path w="846414" h="380117">
                <a:moveTo>
                  <a:pt x="0" y="0"/>
                </a:moveTo>
                <a:lnTo>
                  <a:pt x="846414" y="0"/>
                </a:lnTo>
                <a:lnTo>
                  <a:pt x="846414" y="380117"/>
                </a:lnTo>
                <a:lnTo>
                  <a:pt x="0" y="38011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7" name="Freeform 17"/>
          <p:cNvSpPr/>
          <p:nvPr/>
        </p:nvSpPr>
        <p:spPr>
          <a:xfrm>
            <a:off x="5974158" y="6100265"/>
            <a:ext cx="3217762" cy="2079479"/>
          </a:xfrm>
          <a:custGeom>
            <a:avLst/>
            <a:gdLst/>
            <a:ahLst/>
            <a:cxnLst/>
            <a:rect l="l" t="t" r="r" b="b"/>
            <a:pathLst>
              <a:path w="4826643" h="3119218">
                <a:moveTo>
                  <a:pt x="0" y="0"/>
                </a:moveTo>
                <a:lnTo>
                  <a:pt x="4826643" y="0"/>
                </a:lnTo>
                <a:lnTo>
                  <a:pt x="4826643" y="3119218"/>
                </a:lnTo>
                <a:lnTo>
                  <a:pt x="0" y="3119218"/>
                </a:lnTo>
                <a:lnTo>
                  <a:pt x="0" y="0"/>
                </a:lnTo>
                <a:close/>
              </a:path>
            </a:pathLst>
          </a:custGeom>
          <a:blipFill>
            <a:blip r:embed="rId15">
              <a:extLst>
                <a:ext uri="{96DAC541-7B7A-43D3-8B79-37D633B846F1}">
                  <asvg:svgBlip xmlns:asvg="http://schemas.microsoft.com/office/drawing/2016/SVG/main" xmlns="" r:embed="rId18"/>
                </a:ext>
              </a:extLst>
            </a:blip>
            <a:stretch>
              <a:fillRect/>
            </a:stretch>
          </a:blipFill>
          <a:ln cap="sq">
            <a:noFill/>
            <a:prstDash val="solid"/>
            <a:miter/>
          </a:ln>
        </p:spPr>
      </p:sp>
      <p:sp>
        <p:nvSpPr>
          <p:cNvPr id="18" name="Freeform 18"/>
          <p:cNvSpPr/>
          <p:nvPr/>
        </p:nvSpPr>
        <p:spPr>
          <a:xfrm rot="-10800000">
            <a:off x="4642644" y="-616152"/>
            <a:ext cx="3521511" cy="1443819"/>
          </a:xfrm>
          <a:custGeom>
            <a:avLst/>
            <a:gdLst/>
            <a:ahLst/>
            <a:cxnLst/>
            <a:rect l="l" t="t" r="r" b="b"/>
            <a:pathLst>
              <a:path w="5282267" h="2165729">
                <a:moveTo>
                  <a:pt x="0" y="0"/>
                </a:moveTo>
                <a:lnTo>
                  <a:pt x="5282267" y="0"/>
                </a:lnTo>
                <a:lnTo>
                  <a:pt x="5282267" y="2165729"/>
                </a:lnTo>
                <a:lnTo>
                  <a:pt x="0" y="21657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sp>
        <p:nvSpPr>
          <p:cNvPr id="19" name="Freeform 19"/>
          <p:cNvSpPr/>
          <p:nvPr/>
        </p:nvSpPr>
        <p:spPr>
          <a:xfrm flipH="1">
            <a:off x="5911479" y="587561"/>
            <a:ext cx="604065" cy="650953"/>
          </a:xfrm>
          <a:custGeom>
            <a:avLst/>
            <a:gdLst/>
            <a:ahLst/>
            <a:cxnLst/>
            <a:rect l="l" t="t" r="r" b="b"/>
            <a:pathLst>
              <a:path w="906098" h="976429">
                <a:moveTo>
                  <a:pt x="906098" y="0"/>
                </a:moveTo>
                <a:lnTo>
                  <a:pt x="0" y="0"/>
                </a:lnTo>
                <a:lnTo>
                  <a:pt x="0" y="976429"/>
                </a:lnTo>
                <a:lnTo>
                  <a:pt x="906098" y="976429"/>
                </a:lnTo>
                <a:lnTo>
                  <a:pt x="906098" y="0"/>
                </a:lnTo>
                <a:close/>
              </a:path>
            </a:pathLst>
          </a:custGeom>
          <a:blipFill>
            <a:blip r:embed="rId21">
              <a:extLst>
                <a:ext uri="{96DAC541-7B7A-43D3-8B79-37D633B846F1}">
                  <asvg:svgBlip xmlns:asvg="http://schemas.microsoft.com/office/drawing/2016/SVG/main" xmlns="" r:embed="rId22"/>
                </a:ext>
              </a:extLst>
            </a:blip>
            <a:stretch>
              <a:fillRect/>
            </a:stretch>
          </a:blipFill>
          <a:ln cap="sq">
            <a:noFill/>
            <a:prstDash val="solid"/>
            <a:miter/>
          </a:ln>
        </p:spPr>
      </p:sp>
      <p:sp>
        <p:nvSpPr>
          <p:cNvPr id="20" name="Freeform 20"/>
          <p:cNvSpPr/>
          <p:nvPr/>
        </p:nvSpPr>
        <p:spPr>
          <a:xfrm>
            <a:off x="7443911" y="3297368"/>
            <a:ext cx="586219" cy="263266"/>
          </a:xfrm>
          <a:custGeom>
            <a:avLst/>
            <a:gdLst/>
            <a:ahLst/>
            <a:cxnLst/>
            <a:rect l="l" t="t" r="r" b="b"/>
            <a:pathLst>
              <a:path w="879329" h="394899">
                <a:moveTo>
                  <a:pt x="0" y="0"/>
                </a:moveTo>
                <a:lnTo>
                  <a:pt x="879329" y="0"/>
                </a:lnTo>
                <a:lnTo>
                  <a:pt x="879329" y="394898"/>
                </a:lnTo>
                <a:lnTo>
                  <a:pt x="0" y="3948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Freeform 21"/>
          <p:cNvSpPr/>
          <p:nvPr/>
        </p:nvSpPr>
        <p:spPr>
          <a:xfrm rot="-10800000" flipV="1">
            <a:off x="4158816" y="3018418"/>
            <a:ext cx="589274" cy="278950"/>
          </a:xfrm>
          <a:custGeom>
            <a:avLst/>
            <a:gdLst/>
            <a:ahLst/>
            <a:cxnLst/>
            <a:rect l="l" t="t" r="r" b="b"/>
            <a:pathLst>
              <a:path w="879329" h="394899">
                <a:moveTo>
                  <a:pt x="0" y="0"/>
                </a:moveTo>
                <a:lnTo>
                  <a:pt x="879329" y="0"/>
                </a:lnTo>
                <a:lnTo>
                  <a:pt x="879329" y="394898"/>
                </a:lnTo>
                <a:lnTo>
                  <a:pt x="0" y="3948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5" name="TextBox 25"/>
          <p:cNvSpPr txBox="1"/>
          <p:nvPr/>
        </p:nvSpPr>
        <p:spPr>
          <a:xfrm>
            <a:off x="8428713" y="193699"/>
            <a:ext cx="3355529" cy="1684051"/>
          </a:xfrm>
          <a:prstGeom prst="rect">
            <a:avLst/>
          </a:prstGeom>
        </p:spPr>
        <p:txBody>
          <a:bodyPr wrap="square" lIns="0" tIns="0" rIns="0" bIns="0" rtlCol="0" anchor="t">
            <a:spAutoFit/>
          </a:bodyPr>
          <a:lstStyle/>
          <a:p>
            <a:pPr algn="ctr">
              <a:lnSpc>
                <a:spcPct val="114000"/>
              </a:lnSpc>
            </a:pPr>
            <a:r>
              <a:rPr lang="en-AU" sz="2400" b="1" dirty="0" err="1">
                <a:solidFill>
                  <a:srgbClr val="FFFF00"/>
                </a:solidFill>
                <a:latin typeface="#9Slide03 Arima Madurai Medium" panose="00000600000000000000" pitchFamily="2" charset="0"/>
                <a:cs typeface="#9Slide03 Arima Madurai Medium" panose="00000600000000000000" pitchFamily="2" charset="0"/>
              </a:rPr>
              <a:t>Suy</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nghĩ</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endParaRPr lang="en-AU" sz="2400" b="1" dirty="0" smtClean="0">
              <a:solidFill>
                <a:srgbClr val="FFFF00"/>
              </a:solidFill>
              <a:latin typeface="#9Slide03 Arima Madurai Medium" panose="00000600000000000000" pitchFamily="2" charset="0"/>
              <a:cs typeface="#9Slide03 Arima Madurai Medium" panose="00000600000000000000" pitchFamily="2" charset="0"/>
            </a:endParaRPr>
          </a:p>
          <a:p>
            <a:pPr>
              <a:lnSpc>
                <a:spcPct val="114000"/>
              </a:lnSpc>
            </a:pPr>
            <a:r>
              <a:rPr lang="en-AU" sz="2400" b="1" dirty="0" smtClean="0">
                <a:solidFill>
                  <a:schemeClr val="bg1"/>
                </a:solidFill>
                <a:latin typeface="#9Slide03 Arima Madurai Medium" panose="00000600000000000000" pitchFamily="2" charset="0"/>
                <a:cs typeface="#9Slide03 Arima Madurai Medium" panose="00000600000000000000" pitchFamily="2" charset="0"/>
              </a:rPr>
              <a:t>A-</a:t>
            </a:r>
            <a:r>
              <a:rPr lang="en-AU" sz="2400" b="1" dirty="0" err="1" smtClean="0">
                <a:solidFill>
                  <a:schemeClr val="bg1"/>
                </a:solidFill>
                <a:latin typeface="#9Slide03 Arima Madurai Medium" panose="00000600000000000000" pitchFamily="2" charset="0"/>
                <a:cs typeface="#9Slide03 Arima Madurai Medium" panose="00000600000000000000" pitchFamily="2" charset="0"/>
              </a:rPr>
              <a:t>mê</a:t>
            </a:r>
            <a:r>
              <a:rPr lang="en-AU" sz="2400" b="1" dirty="0" smtClean="0">
                <a:solidFill>
                  <a:schemeClr val="bg1"/>
                </a:solidFill>
                <a:latin typeface="#9Slide03 Arima Madurai Medium" panose="00000600000000000000" pitchFamily="2" charset="0"/>
                <a:cs typeface="#9Slide03 Arima Madurai Medium" panose="00000600000000000000" pitchFamily="2" charset="0"/>
              </a:rPr>
              <a:t>-li-a </a:t>
            </a:r>
            <a:r>
              <a:rPr lang="en-AU" sz="2400" b="1" dirty="0" err="1">
                <a:solidFill>
                  <a:schemeClr val="bg1"/>
                </a:solidFill>
                <a:latin typeface="#9Slide03 Arima Madurai Medium" panose="00000600000000000000" pitchFamily="2" charset="0"/>
                <a:cs typeface="#9Slide03 Arima Madurai Medium" panose="00000600000000000000" pitchFamily="2" charset="0"/>
              </a:rPr>
              <a:t>chờ</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anh</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tâm</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sự</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với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mình</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đi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nói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chuyện</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với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bà</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quản</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gia</a:t>
            </a:r>
            <a:r>
              <a:rPr lang="en-AU" sz="2400" b="1" dirty="0">
                <a:solidFill>
                  <a:schemeClr val="bg1"/>
                </a:solidFill>
                <a:latin typeface="#9Slide03 Arima Madurai Medium" panose="00000600000000000000" pitchFamily="2" charset="0"/>
                <a:cs typeface="#9Slide03 Arima Madurai Medium" panose="00000600000000000000" pitchFamily="2" charset="0"/>
              </a:rPr>
              <a:t>,…</a:t>
            </a:r>
            <a:endParaRPr lang="en-US" sz="2400" b="1"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26" name="TextBox 26"/>
          <p:cNvSpPr txBox="1"/>
          <p:nvPr/>
        </p:nvSpPr>
        <p:spPr>
          <a:xfrm>
            <a:off x="8428251" y="2362432"/>
            <a:ext cx="3218369" cy="1263038"/>
          </a:xfrm>
          <a:prstGeom prst="rect">
            <a:avLst/>
          </a:prstGeom>
        </p:spPr>
        <p:txBody>
          <a:bodyPr wrap="square" lIns="0" tIns="0" rIns="0" bIns="0" rtlCol="0" anchor="t">
            <a:spAutoFit/>
          </a:bodyPr>
          <a:lstStyle/>
          <a:p>
            <a:pPr algn="ctr">
              <a:lnSpc>
                <a:spcPct val="114000"/>
              </a:lnSpc>
            </a:pPr>
            <a:r>
              <a:rPr lang="en-AU" sz="2400" b="1" dirty="0" err="1">
                <a:solidFill>
                  <a:srgbClr val="FFFF00"/>
                </a:solidFill>
                <a:latin typeface="#9Slide03 Arima Madurai Medium" panose="00000600000000000000" pitchFamily="2" charset="0"/>
                <a:cs typeface="#9Slide03 Arima Madurai Medium" panose="00000600000000000000" pitchFamily="2" charset="0"/>
              </a:rPr>
              <a:t>Lời</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nói</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endParaRPr lang="en-AU" sz="2400" b="1" dirty="0" smtClean="0">
              <a:solidFill>
                <a:srgbClr val="FFFF00"/>
              </a:solidFill>
              <a:latin typeface="#9Slide03 Arima Madurai Medium" panose="00000600000000000000" pitchFamily="2" charset="0"/>
              <a:cs typeface="#9Slide03 Arima Madurai Medium" panose="00000600000000000000" pitchFamily="2" charset="0"/>
            </a:endParaRPr>
          </a:p>
          <a:p>
            <a:pPr algn="ctr">
              <a:lnSpc>
                <a:spcPct val="114000"/>
              </a:lnSpc>
            </a:pPr>
            <a:r>
              <a:rPr lang="en-AU" sz="2400" b="1" dirty="0" smtClean="0">
                <a:solidFill>
                  <a:schemeClr val="bg1"/>
                </a:solidFill>
                <a:latin typeface="#9Slide03 Arima Madurai Medium" panose="00000600000000000000" pitchFamily="2" charset="0"/>
                <a:cs typeface="#9Slide03 Arima Madurai Medium" panose="00000600000000000000" pitchFamily="2" charset="0"/>
              </a:rPr>
              <a:t>“</a:t>
            </a:r>
            <a:r>
              <a:rPr lang="en-AU" sz="2400" b="1" dirty="0" err="1">
                <a:solidFill>
                  <a:schemeClr val="bg1"/>
                </a:solidFill>
                <a:latin typeface="#9Slide03 Arima Madurai Medium" panose="00000600000000000000" pitchFamily="2" charset="0"/>
                <a:cs typeface="#9Slide03 Arima Madurai Medium" panose="00000600000000000000" pitchFamily="2" charset="0"/>
              </a:rPr>
              <a:t>Em</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thèm</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được</a:t>
            </a:r>
            <a:r>
              <a:rPr lang="en-AU" sz="2400" b="1" dirty="0">
                <a:solidFill>
                  <a:schemeClr val="bg1"/>
                </a:solidFill>
                <a:latin typeface="#9Slide03 Arima Madurai Medium" panose="00000600000000000000" pitchFamily="2" charset="0"/>
                <a:cs typeface="#9Slide03 Arima Madurai Medium" panose="00000600000000000000" pitchFamily="2" charset="0"/>
              </a:rPr>
              <a:t> sang </a:t>
            </a:r>
            <a:r>
              <a:rPr lang="en-AU" sz="2400" b="1" dirty="0" err="1">
                <a:solidFill>
                  <a:schemeClr val="bg1"/>
                </a:solidFill>
                <a:latin typeface="#9Slide03 Arima Madurai Medium" panose="00000600000000000000" pitchFamily="2" charset="0"/>
                <a:cs typeface="#9Slide03 Arima Madurai Medium" panose="00000600000000000000" pitchFamily="2" charset="0"/>
              </a:rPr>
              <a:t>Ấn</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Độ</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quá</a:t>
            </a:r>
            <a:r>
              <a:rPr lang="en-AU" sz="2400" b="1" dirty="0">
                <a:solidFill>
                  <a:schemeClr val="bg1"/>
                </a:solidFill>
                <a:latin typeface="#9Slide03 Arima Madurai Medium" panose="00000600000000000000" pitchFamily="2" charset="0"/>
                <a:cs typeface="#9Slide03 Arima Madurai Medium" panose="00000600000000000000" pitchFamily="2" charset="0"/>
              </a:rPr>
              <a:t>”,...</a:t>
            </a:r>
            <a:endParaRPr lang="en-US" sz="2400" b="1"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28" name="Rectangle 27"/>
          <p:cNvSpPr/>
          <p:nvPr/>
        </p:nvSpPr>
        <p:spPr>
          <a:xfrm>
            <a:off x="817451" y="292236"/>
            <a:ext cx="2947831" cy="1355371"/>
          </a:xfrm>
          <a:prstGeom prst="rect">
            <a:avLst/>
          </a:prstGeom>
        </p:spPr>
        <p:txBody>
          <a:bodyPr wrap="square">
            <a:spAutoFit/>
          </a:bodyPr>
          <a:lstStyle/>
          <a:p>
            <a:pPr indent="457200" algn="just">
              <a:lnSpc>
                <a:spcPct val="114000"/>
              </a:lnSpc>
            </a:pPr>
            <a:r>
              <a:rPr lang="en-AU" sz="2400" b="1" dirty="0" err="1">
                <a:solidFill>
                  <a:srgbClr val="FFFF0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Ngoại</a:t>
            </a:r>
            <a:r>
              <a:rPr lang="en-AU" sz="2400" b="1" dirty="0">
                <a:solidFill>
                  <a:srgbClr val="FFFF0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hình</a:t>
            </a:r>
            <a:r>
              <a:rPr lang="en-AU" sz="2400" b="1" dirty="0">
                <a:solidFill>
                  <a:srgbClr val="FFFF0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p>
          <a:p>
            <a:pPr algn="just">
              <a:lnSpc>
                <a:spcPct val="114000"/>
              </a:lnSpc>
            </a:pPr>
            <a:r>
              <a:rPr lang="en-AU" sz="2400" b="1" dirty="0" err="1"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Giô</a:t>
            </a:r>
            <a:r>
              <a:rPr lang="en-AU" sz="2400" b="1" dirty="0"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bệ</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vệ</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béo</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phị</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hay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đỏ</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mặt</a:t>
            </a:r>
            <a:r>
              <a:rPr lang="en-AU" sz="2400" b="1" dirty="0"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endParaRPr lang="en-US" b="1" dirty="0">
              <a:solidFill>
                <a:schemeClr val="bg1"/>
              </a:solidFill>
              <a:effectLst/>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9" name="TextBox 23"/>
          <p:cNvSpPr txBox="1"/>
          <p:nvPr/>
        </p:nvSpPr>
        <p:spPr>
          <a:xfrm>
            <a:off x="649035" y="2291666"/>
            <a:ext cx="3162596" cy="1684051"/>
          </a:xfrm>
          <a:prstGeom prst="rect">
            <a:avLst/>
          </a:prstGeom>
        </p:spPr>
        <p:txBody>
          <a:bodyPr wrap="square" lIns="0" tIns="0" rIns="0" bIns="0" rtlCol="0" anchor="t">
            <a:spAutoFit/>
          </a:bodyPr>
          <a:lstStyle/>
          <a:p>
            <a:pPr algn="ctr">
              <a:lnSpc>
                <a:spcPct val="114000"/>
              </a:lnSpc>
            </a:pPr>
            <a:r>
              <a:rPr lang="en-AU" sz="2400" b="1" dirty="0" err="1">
                <a:solidFill>
                  <a:srgbClr val="FFFF00"/>
                </a:solidFill>
                <a:latin typeface="#9Slide03 Arima Madurai Medium" panose="00000600000000000000" pitchFamily="2" charset="0"/>
                <a:cs typeface="#9Slide03 Arima Madurai Medium" panose="00000600000000000000" pitchFamily="2" charset="0"/>
              </a:rPr>
              <a:t>Hành</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động</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endParaRPr lang="en-AU" sz="2400" b="1" dirty="0" smtClean="0">
              <a:solidFill>
                <a:srgbClr val="FFFF00"/>
              </a:solidFill>
              <a:latin typeface="#9Slide03 Arima Madurai Medium" panose="00000600000000000000" pitchFamily="2" charset="0"/>
              <a:cs typeface="#9Slide03 Arima Madurai Medium" panose="00000600000000000000" pitchFamily="2" charset="0"/>
            </a:endParaRPr>
          </a:p>
          <a:p>
            <a:pPr algn="ctr">
              <a:lnSpc>
                <a:spcPct val="114000"/>
              </a:lnSpc>
            </a:pPr>
            <a:r>
              <a:rPr lang="en-AU" sz="2400" b="1" dirty="0" err="1" smtClean="0">
                <a:solidFill>
                  <a:schemeClr val="bg1"/>
                </a:solidFill>
                <a:latin typeface="#9Slide03 Arima Madurai Medium" panose="00000600000000000000" pitchFamily="2" charset="0"/>
                <a:cs typeface="#9Slide03 Arima Madurai Medium" panose="00000600000000000000" pitchFamily="2" charset="0"/>
              </a:rPr>
              <a:t>Giô</a:t>
            </a:r>
            <a:r>
              <a:rPr lang="en-AU" sz="2400" b="1" dirty="0" smtClean="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muốn</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tâm</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sự</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với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em</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gái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nhưng</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không</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dám</a:t>
            </a:r>
            <a:r>
              <a:rPr lang="en-AU" sz="2400" b="1" dirty="0">
                <a:solidFill>
                  <a:schemeClr val="bg1"/>
                </a:solidFill>
                <a:latin typeface="#9Slide03 Arima Madurai Medium" panose="00000600000000000000" pitchFamily="2" charset="0"/>
                <a:cs typeface="#9Slide03 Arima Madurai Medium" panose="00000600000000000000" pitchFamily="2" charset="0"/>
              </a:rPr>
              <a:t>.</a:t>
            </a:r>
            <a:endParaRPr lang="en-US" sz="2400" b="1"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30" name="TextBox 27"/>
          <p:cNvSpPr txBox="1"/>
          <p:nvPr/>
        </p:nvSpPr>
        <p:spPr>
          <a:xfrm>
            <a:off x="8368454" y="4241605"/>
            <a:ext cx="3355529" cy="2105063"/>
          </a:xfrm>
          <a:prstGeom prst="rect">
            <a:avLst/>
          </a:prstGeom>
        </p:spPr>
        <p:txBody>
          <a:bodyPr wrap="square" lIns="0" tIns="0" rIns="0" bIns="0" rtlCol="0" anchor="t">
            <a:spAutoFit/>
          </a:bodyPr>
          <a:lstStyle/>
          <a:p>
            <a:pPr lvl="0" algn="ctr">
              <a:lnSpc>
                <a:spcPct val="114000"/>
              </a:lnSpc>
              <a:spcBef>
                <a:spcPct val="0"/>
              </a:spcBef>
            </a:pPr>
            <a:r>
              <a:rPr lang="en-AU" sz="2400" b="1" dirty="0" err="1">
                <a:solidFill>
                  <a:srgbClr val="FFFF00"/>
                </a:solidFill>
                <a:latin typeface="#9Slide03 Arima Madurai Medium" panose="00000600000000000000" pitchFamily="2" charset="0"/>
                <a:cs typeface="#9Slide03 Arima Madurai Medium" panose="00000600000000000000" pitchFamily="2" charset="0"/>
              </a:rPr>
              <a:t>Suy</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nghĩ</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của</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người</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khác</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về</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nhân</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r>
              <a:rPr lang="en-AU" sz="2400" b="1" dirty="0" err="1">
                <a:solidFill>
                  <a:srgbClr val="FFFF00"/>
                </a:solidFill>
                <a:latin typeface="#9Slide03 Arima Madurai Medium" panose="00000600000000000000" pitchFamily="2" charset="0"/>
                <a:cs typeface="#9Slide03 Arima Madurai Medium" panose="00000600000000000000" pitchFamily="2" charset="0"/>
              </a:rPr>
              <a:t>vật</a:t>
            </a:r>
            <a:r>
              <a:rPr lang="en-AU" sz="2400" b="1" dirty="0">
                <a:solidFill>
                  <a:srgbClr val="FFFF00"/>
                </a:solidFill>
                <a:latin typeface="#9Slide03 Arima Madurai Medium" panose="00000600000000000000" pitchFamily="2" charset="0"/>
                <a:cs typeface="#9Slide03 Arima Madurai Medium" panose="00000600000000000000" pitchFamily="2" charset="0"/>
              </a:rPr>
              <a:t>: </a:t>
            </a:r>
            <a:endParaRPr lang="en-AU" sz="2400" b="1" dirty="0" smtClean="0">
              <a:solidFill>
                <a:srgbClr val="FFFF00"/>
              </a:solidFill>
              <a:latin typeface="#9Slide03 Arima Madurai Medium" panose="00000600000000000000" pitchFamily="2" charset="0"/>
              <a:cs typeface="#9Slide03 Arima Madurai Medium" panose="00000600000000000000" pitchFamily="2" charset="0"/>
            </a:endParaRPr>
          </a:p>
          <a:p>
            <a:pPr lvl="0" algn="ctr">
              <a:lnSpc>
                <a:spcPct val="114000"/>
              </a:lnSpc>
              <a:spcBef>
                <a:spcPct val="0"/>
              </a:spcBef>
            </a:pPr>
            <a:r>
              <a:rPr lang="en-AU" sz="2400" b="1" dirty="0" err="1" smtClean="0">
                <a:solidFill>
                  <a:schemeClr val="bg1"/>
                </a:solidFill>
                <a:latin typeface="#9Slide03 Arima Madurai Medium" panose="00000600000000000000" pitchFamily="2" charset="0"/>
                <a:cs typeface="#9Slide03 Arima Madurai Medium" panose="00000600000000000000" pitchFamily="2" charset="0"/>
              </a:rPr>
              <a:t>ông</a:t>
            </a:r>
            <a:r>
              <a:rPr lang="en-AU" sz="2400" b="1" dirty="0" smtClean="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Sét-lây</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chê</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Giô</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phù</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phiếm</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ích</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kỉ</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lười</a:t>
            </a:r>
            <a:r>
              <a:rPr lang="en-AU" sz="2400" b="1" dirty="0">
                <a:solidFill>
                  <a:schemeClr val="bg1"/>
                </a:solidFill>
                <a:latin typeface="#9Slide03 Arima Madurai Medium" panose="00000600000000000000" pitchFamily="2"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cs typeface="#9Slide03 Arima Madurai Medium" panose="00000600000000000000" pitchFamily="2" charset="0"/>
              </a:rPr>
              <a:t>biếng</a:t>
            </a:r>
            <a:r>
              <a:rPr lang="en-AU" sz="2400" b="1" dirty="0">
                <a:solidFill>
                  <a:schemeClr val="bg1"/>
                </a:solidFill>
                <a:latin typeface="#9Slide03 Arima Madurai Medium" panose="00000600000000000000" pitchFamily="2" charset="0"/>
                <a:cs typeface="#9Slide03 Arima Madurai Medium" panose="00000600000000000000" pitchFamily="2" charset="0"/>
              </a:rPr>
              <a:t>,…”.</a:t>
            </a:r>
            <a:endParaRPr lang="en-US" sz="2000" b="1" u="none" strike="noStrike"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31" name="Freeform 5"/>
          <p:cNvSpPr/>
          <p:nvPr/>
        </p:nvSpPr>
        <p:spPr>
          <a:xfrm>
            <a:off x="990600" y="4160887"/>
            <a:ext cx="6438852" cy="2560636"/>
          </a:xfrm>
          <a:custGeom>
            <a:avLst/>
            <a:gdLst/>
            <a:ahLst/>
            <a:cxnLst/>
            <a:rect l="l" t="t" r="r" b="b"/>
            <a:pathLst>
              <a:path w="13099457" h="5882847">
                <a:moveTo>
                  <a:pt x="0" y="0"/>
                </a:moveTo>
                <a:lnTo>
                  <a:pt x="13099456" y="0"/>
                </a:lnTo>
                <a:lnTo>
                  <a:pt x="13099456" y="5882846"/>
                </a:lnTo>
                <a:lnTo>
                  <a:pt x="0" y="5882846"/>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2" name="Rectangle 31"/>
          <p:cNvSpPr/>
          <p:nvPr/>
        </p:nvSpPr>
        <p:spPr>
          <a:xfrm>
            <a:off x="1201571" y="4415265"/>
            <a:ext cx="6039354" cy="2092881"/>
          </a:xfrm>
          <a:prstGeom prst="rect">
            <a:avLst/>
          </a:prstGeom>
        </p:spPr>
        <p:txBody>
          <a:bodyPr wrap="square">
            <a:spAutoFit/>
          </a:bodyPr>
          <a:lstStyle/>
          <a:p>
            <a:pPr algn="just"/>
            <a:r>
              <a:rPr lang="vi-VN" sz="26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Xây dựng </a:t>
            </a:r>
            <a:r>
              <a:rPr lang="vi-VN" sz="2600" dirty="0">
                <a:solidFill>
                  <a:schemeClr val="accent2">
                    <a:lumMod val="50000"/>
                  </a:schemeClr>
                </a:solidFill>
                <a:latin typeface="#9Slide03 Arima Madurai Black" panose="00000A00000000000000" pitchFamily="2" charset="0"/>
                <a:cs typeface="#9Slide03 Arima Madurai Black" panose="00000A00000000000000" pitchFamily="2" charset="0"/>
              </a:rPr>
              <a:t>chân dung nhân vật hoàn chỉnh và sinh động thông qua những chi tiết sống động được tái hiện trong tưởng tượng của độc giả, như những con người bằng xương bằng thịt.</a:t>
            </a:r>
            <a:endParaRPr lang="en-US" sz="26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pic>
        <p:nvPicPr>
          <p:cNvPr id="33" name="Picture 32">
            <a:extLst>
              <a:ext uri="{FF2B5EF4-FFF2-40B4-BE49-F238E27FC236}">
                <a16:creationId xmlns:a16="http://schemas.microsoft.com/office/drawing/2014/main" id="{BAB5B9A9-AE99-42EB-ABBA-5FF0658AF2E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2228" y="4754251"/>
            <a:ext cx="1373908" cy="1373908"/>
          </a:xfrm>
          <a:prstGeom prst="rect">
            <a:avLst/>
          </a:prstGeom>
        </p:spPr>
      </p:pic>
    </p:spTree>
    <p:extLst>
      <p:ext uri="{BB962C8B-B14F-4D97-AF65-F5344CB8AC3E}">
        <p14:creationId xmlns:p14="http://schemas.microsoft.com/office/powerpoint/2010/main" val="217677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par>
                                <p:cTn id="57" presetID="10" presetClass="entr" presetSubtype="0" fill="hold" nodeType="with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10"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P spid="28" grpId="0"/>
      <p:bldP spid="29" grpId="0"/>
      <p:bldP spid="30" grpId="0"/>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60409" y="1329039"/>
            <a:ext cx="4984048" cy="584775"/>
            <a:chOff x="687627" y="1399006"/>
            <a:chExt cx="4921901" cy="584775"/>
          </a:xfrm>
        </p:grpSpPr>
        <p:grpSp>
          <p:nvGrpSpPr>
            <p:cNvPr id="9" name="Group 8">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1" name="Straight Connector 10">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10" name="TextBox 9"/>
            <p:cNvSpPr txBox="1"/>
            <p:nvPr/>
          </p:nvSpPr>
          <p:spPr>
            <a:xfrm>
              <a:off x="1773357" y="1399006"/>
              <a:ext cx="3836171"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20" name="TextBox 19"/>
          <p:cNvSpPr txBox="1"/>
          <p:nvPr/>
        </p:nvSpPr>
        <p:spPr>
          <a:xfrm>
            <a:off x="957943" y="1930402"/>
            <a:ext cx="9318171" cy="584775"/>
          </a:xfrm>
          <a:prstGeom prst="rect">
            <a:avLst/>
          </a:prstGeom>
          <a:noFill/>
        </p:spPr>
        <p:txBody>
          <a:bodyPr wrap="square" rtlCol="0">
            <a:spAutoFit/>
          </a:bodyPr>
          <a:lstStyle/>
          <a:p>
            <a:r>
              <a:rPr lang="en-US" sz="3200" b="1" dirty="0" smtClean="0">
                <a:solidFill>
                  <a:srgbClr val="7030A0"/>
                </a:solidFill>
                <a:latin typeface="#9Slide03 Arima Madurai Medium" panose="00000600000000000000" pitchFamily="2" charset="0"/>
                <a:cs typeface="#9Slide03 Arima Madurai Medium" panose="00000600000000000000" pitchFamily="2" charset="0"/>
              </a:rPr>
              <a:t>2.3.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Thái</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độ</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của</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người</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kể</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chuyện</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với</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các</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nhân</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vật</a:t>
            </a:r>
            <a:endParaRPr lang="en-US" sz="3200" b="1" dirty="0">
              <a:solidFill>
                <a:srgbClr val="7030A0"/>
              </a:solidFill>
              <a:latin typeface="#9Slide03 Arima Madurai Medium" panose="00000600000000000000" pitchFamily="2" charset="0"/>
              <a:cs typeface="#9Slide03 Arima Madurai Medium" panose="00000600000000000000" pitchFamily="2" charset="0"/>
            </a:endParaRPr>
          </a:p>
        </p:txBody>
      </p:sp>
      <p:sp>
        <p:nvSpPr>
          <p:cNvPr id="21" name="Oval Callout 20"/>
          <p:cNvSpPr/>
          <p:nvPr/>
        </p:nvSpPr>
        <p:spPr>
          <a:xfrm>
            <a:off x="957943" y="2466110"/>
            <a:ext cx="5471885" cy="4297084"/>
          </a:xfrm>
          <a:prstGeom prst="wedgeEllipseCallout">
            <a:avLst>
              <a:gd name="adj1" fmla="val 67475"/>
              <a:gd name="adj2" fmla="val -1682"/>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2" name="Rectangle 21"/>
          <p:cNvSpPr/>
          <p:nvPr/>
        </p:nvSpPr>
        <p:spPr>
          <a:xfrm>
            <a:off x="1656806" y="3050885"/>
            <a:ext cx="4083593" cy="3530903"/>
          </a:xfrm>
          <a:prstGeom prst="rect">
            <a:avLst/>
          </a:prstGeom>
        </p:spPr>
        <p:txBody>
          <a:bodyPr wrap="square">
            <a:spAutoFit/>
          </a:bodyPr>
          <a:lstStyle/>
          <a:p>
            <a:pPr algn="ctr">
              <a:lnSpc>
                <a:spcPct val="114000"/>
              </a:lnSpc>
              <a:spcAft>
                <a:spcPts val="800"/>
              </a:spcAft>
              <a:tabLst>
                <a:tab pos="5858510" algn="l"/>
              </a:tabLst>
            </a:pPr>
            <a:r>
              <a:rPr lang="en-US" sz="2800" dirty="0" smtClean="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6. </a:t>
            </a:r>
            <a:r>
              <a:rPr lang="en-US" sz="2800" dirty="0" err="1" smtClean="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Bạn</a:t>
            </a:r>
            <a:r>
              <a:rPr lang="en-US" sz="2800" dirty="0" smtClean="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có</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cảm</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nhận</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như</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thế</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nào</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thái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độ</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người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kể</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chuyện</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đối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với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các</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nhân</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vật</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Từ</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ngữ</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hình</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ảnh</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nào</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lời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người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kể</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chuyện</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thể</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hiện</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thái</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độ</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dirty="0" err="1">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đó</a:t>
            </a:r>
            <a:r>
              <a:rPr lang="en-US" sz="2800" dirty="0">
                <a:solidFill>
                  <a:schemeClr val="bg1"/>
                </a:solidFill>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2800" dirty="0">
              <a:solidFill>
                <a:schemeClr val="bg1"/>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pic>
        <p:nvPicPr>
          <p:cNvPr id="23" name="Picture 22" descr="22858PICdbgea5Gz679dY_PIC2018.png"/>
          <p:cNvPicPr>
            <a:picLocks noChangeAspect="1"/>
          </p:cNvPicPr>
          <p:nvPr/>
        </p:nvPicPr>
        <p:blipFill>
          <a:blip r:embed="rId4" cstate="print"/>
          <a:stretch>
            <a:fillRect/>
          </a:stretch>
        </p:blipFill>
        <p:spPr>
          <a:xfrm>
            <a:off x="6773831" y="2612858"/>
            <a:ext cx="3976915" cy="4003588"/>
          </a:xfrm>
          <a:prstGeom prst="rect">
            <a:avLst/>
          </a:prstGeom>
        </p:spPr>
      </p:pic>
    </p:spTree>
    <p:extLst>
      <p:ext uri="{BB962C8B-B14F-4D97-AF65-F5344CB8AC3E}">
        <p14:creationId xmlns:p14="http://schemas.microsoft.com/office/powerpoint/2010/main" val="292136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28" name="Rectangle 27"/>
          <p:cNvSpPr/>
          <p:nvPr/>
        </p:nvSpPr>
        <p:spPr>
          <a:xfrm>
            <a:off x="4374299" y="902479"/>
            <a:ext cx="7097487" cy="1277850"/>
          </a:xfrm>
          <a:prstGeom prst="rect">
            <a:avLst/>
          </a:prstGeom>
        </p:spPr>
        <p:txBody>
          <a:bodyPr wrap="square">
            <a:spAutoFit/>
          </a:bodyPr>
          <a:lstStyle/>
          <a:p>
            <a:pPr algn="just">
              <a:lnSpc>
                <a:spcPct val="107000"/>
              </a:lnSpc>
            </a:pPr>
            <a:r>
              <a:rPr lang="en-AU" sz="2400" dirty="0" smtClean="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nhận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tất</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cả</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mọi</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vật</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mê</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-li-a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tặng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mình</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sau</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khi</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cũng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đã</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ngần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ngại</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miễn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cưỡng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một</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cách</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vừa</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đủ</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endParaRPr lang="en-US" sz="24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9" name="Rectangle 28"/>
          <p:cNvSpPr/>
          <p:nvPr/>
        </p:nvSpPr>
        <p:spPr>
          <a:xfrm>
            <a:off x="2189925" y="1076213"/>
            <a:ext cx="2087431" cy="46166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Rê</a:t>
            </a:r>
            <a:r>
              <a:rPr lang="en-AU" sz="2400" b="1" dirty="0"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400" b="1" dirty="0" err="1"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béc</a:t>
            </a:r>
            <a:r>
              <a:rPr lang="en-AU" sz="2400" b="1" dirty="0"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-ca</a:t>
            </a:r>
            <a:endParaRPr lang="en-US" sz="2400"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30" name="Rounded Rectangle 29"/>
          <p:cNvSpPr/>
          <p:nvPr/>
        </p:nvSpPr>
        <p:spPr>
          <a:xfrm>
            <a:off x="197552" y="2723593"/>
            <a:ext cx="1611087" cy="2958246"/>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2800" b="1" dirty="0" err="1" smtClean="0">
                <a:latin typeface="#9Slide03 Arima Madurai Medium" panose="00000600000000000000" pitchFamily="2" charset="0"/>
                <a:cs typeface="#9Slide03 Arima Madurai Medium" panose="00000600000000000000" pitchFamily="2" charset="0"/>
              </a:rPr>
              <a:t>Thái</a:t>
            </a:r>
            <a:r>
              <a:rPr lang="en-US" sz="2800" b="1" dirty="0" smtClean="0">
                <a:latin typeface="#9Slide03 Arima Madurai Medium" panose="00000600000000000000" pitchFamily="2" charset="0"/>
                <a:cs typeface="#9Slide03 Arima Madurai Medium" panose="00000600000000000000" pitchFamily="2" charset="0"/>
              </a:rPr>
              <a:t> </a:t>
            </a:r>
            <a:r>
              <a:rPr lang="en-US" sz="2800" b="1" dirty="0" err="1" smtClean="0">
                <a:latin typeface="#9Slide03 Arima Madurai Medium" panose="00000600000000000000" pitchFamily="2" charset="0"/>
                <a:cs typeface="#9Slide03 Arima Madurai Medium" panose="00000600000000000000" pitchFamily="2" charset="0"/>
              </a:rPr>
              <a:t>độ</a:t>
            </a:r>
            <a:r>
              <a:rPr lang="en-US" sz="2800" b="1" dirty="0" smtClean="0">
                <a:latin typeface="#9Slide03 Arima Madurai Medium" panose="00000600000000000000" pitchFamily="2" charset="0"/>
                <a:cs typeface="#9Slide03 Arima Madurai Medium" panose="00000600000000000000" pitchFamily="2" charset="0"/>
              </a:rPr>
              <a:t> </a:t>
            </a:r>
            <a:r>
              <a:rPr lang="en-US" sz="2800" b="1" dirty="0" err="1" smtClean="0">
                <a:latin typeface="#9Slide03 Arima Madurai Medium" panose="00000600000000000000" pitchFamily="2" charset="0"/>
                <a:cs typeface="#9Slide03 Arima Madurai Medium" panose="00000600000000000000" pitchFamily="2" charset="0"/>
              </a:rPr>
              <a:t>của</a:t>
            </a:r>
            <a:r>
              <a:rPr lang="en-US" sz="2800" b="1" dirty="0" smtClean="0">
                <a:latin typeface="#9Slide03 Arima Madurai Medium" panose="00000600000000000000" pitchFamily="2" charset="0"/>
                <a:cs typeface="#9Slide03 Arima Madurai Medium" panose="00000600000000000000" pitchFamily="2" charset="0"/>
              </a:rPr>
              <a:t> </a:t>
            </a:r>
            <a:r>
              <a:rPr lang="en-US" sz="2800" b="1" dirty="0" err="1" smtClean="0">
                <a:latin typeface="#9Slide03 Arima Madurai Medium" panose="00000600000000000000" pitchFamily="2" charset="0"/>
                <a:cs typeface="#9Slide03 Arima Madurai Medium" panose="00000600000000000000" pitchFamily="2" charset="0"/>
              </a:rPr>
              <a:t>người</a:t>
            </a:r>
            <a:r>
              <a:rPr lang="en-US" sz="2800" b="1" dirty="0" smtClean="0">
                <a:latin typeface="#9Slide03 Arima Madurai Medium" panose="00000600000000000000" pitchFamily="2" charset="0"/>
                <a:cs typeface="#9Slide03 Arima Madurai Medium" panose="00000600000000000000" pitchFamily="2" charset="0"/>
              </a:rPr>
              <a:t> </a:t>
            </a:r>
            <a:r>
              <a:rPr lang="en-US" sz="2800" b="1" dirty="0" err="1" smtClean="0">
                <a:latin typeface="#9Slide03 Arima Madurai Medium" panose="00000600000000000000" pitchFamily="2" charset="0"/>
                <a:cs typeface="#9Slide03 Arima Madurai Medium" panose="00000600000000000000" pitchFamily="2" charset="0"/>
              </a:rPr>
              <a:t>kể</a:t>
            </a:r>
            <a:r>
              <a:rPr lang="en-US" sz="2800" b="1" dirty="0" smtClean="0">
                <a:latin typeface="#9Slide03 Arima Madurai Medium" panose="00000600000000000000" pitchFamily="2" charset="0"/>
                <a:cs typeface="#9Slide03 Arima Madurai Medium" panose="00000600000000000000" pitchFamily="2" charset="0"/>
              </a:rPr>
              <a:t> </a:t>
            </a:r>
            <a:r>
              <a:rPr lang="en-US" sz="2800" b="1" dirty="0" err="1" smtClean="0">
                <a:latin typeface="#9Slide03 Arima Madurai Medium" panose="00000600000000000000" pitchFamily="2" charset="0"/>
                <a:cs typeface="#9Slide03 Arima Madurai Medium" panose="00000600000000000000" pitchFamily="2" charset="0"/>
              </a:rPr>
              <a:t>chuyện</a:t>
            </a:r>
            <a:endParaRPr lang="en-US" sz="2800" b="1" dirty="0">
              <a:latin typeface="#9Slide03 Arima Madurai Medium" panose="00000600000000000000" pitchFamily="2" charset="0"/>
              <a:cs typeface="#9Slide03 Arima Madurai Medium" panose="00000600000000000000" pitchFamily="2" charset="0"/>
            </a:endParaRPr>
          </a:p>
        </p:txBody>
      </p:sp>
      <p:sp>
        <p:nvSpPr>
          <p:cNvPr id="31" name="Rectangle 30"/>
          <p:cNvSpPr/>
          <p:nvPr/>
        </p:nvSpPr>
        <p:spPr>
          <a:xfrm>
            <a:off x="2509538" y="2492760"/>
            <a:ext cx="1318019"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Giô</a:t>
            </a:r>
            <a:endParaRPr lang="en-US" sz="2400"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32" name="Rectangle 31"/>
          <p:cNvSpPr/>
          <p:nvPr/>
        </p:nvSpPr>
        <p:spPr>
          <a:xfrm>
            <a:off x="4374299" y="2320622"/>
            <a:ext cx="7172540" cy="1277850"/>
          </a:xfrm>
          <a:prstGeom prst="rect">
            <a:avLst/>
          </a:prstGeom>
        </p:spPr>
        <p:txBody>
          <a:bodyPr wrap="square">
            <a:spAutoFit/>
          </a:bodyPr>
          <a:lstStyle/>
          <a:p>
            <a:pPr algn="just">
              <a:lnSpc>
                <a:spcPct val="107000"/>
              </a:lnSpc>
            </a:pP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thở</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dài</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thật</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smtClean="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to...</a:t>
            </a:r>
            <a:r>
              <a:rPr lang="en-AU" sz="2400" dirty="0" smtClean="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smtClean="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trông</a:t>
            </a:r>
            <a:r>
              <a:rPr lang="en-AU" sz="2400" dirty="0" smtClean="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dáng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điệu</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càng</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thêm</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bệ</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vệ</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hiên</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ngang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anh</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ta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lại</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kể</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thêm</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ít</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nhất</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là</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lần</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thứ</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smtClean="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sáu</a:t>
            </a:r>
            <a:r>
              <a:rPr lang="en-AU" sz="2400" i="1" dirty="0" smtClean="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400" dirty="0" smtClean="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endParaRPr lang="en-US" sz="24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cxnSp>
        <p:nvCxnSpPr>
          <p:cNvPr id="34" name="Straight Arrow Connector 33"/>
          <p:cNvCxnSpPr>
            <a:stCxn id="30" idx="3"/>
            <a:endCxn id="29" idx="1"/>
          </p:cNvCxnSpPr>
          <p:nvPr/>
        </p:nvCxnSpPr>
        <p:spPr>
          <a:xfrm flipV="1">
            <a:off x="1808639" y="1307046"/>
            <a:ext cx="381286" cy="28956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3"/>
            <a:endCxn id="31" idx="1"/>
          </p:cNvCxnSpPr>
          <p:nvPr/>
        </p:nvCxnSpPr>
        <p:spPr>
          <a:xfrm flipV="1">
            <a:off x="1808639" y="2723593"/>
            <a:ext cx="700899" cy="1479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509538" y="3977121"/>
            <a:ext cx="2004075" cy="46166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AU" sz="2400" b="1" dirty="0" err="1">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400" b="1" dirty="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a:t>
            </a:r>
            <a:r>
              <a:rPr lang="en-AU" sz="2400" b="1" dirty="0" err="1"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mê</a:t>
            </a:r>
            <a:r>
              <a:rPr lang="en-AU" sz="2400" b="1" dirty="0"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-li-a</a:t>
            </a:r>
            <a:endParaRPr lang="en-US" sz="2400"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40" name="Rectangle 39"/>
          <p:cNvSpPr/>
          <p:nvPr/>
        </p:nvSpPr>
        <p:spPr>
          <a:xfrm>
            <a:off x="4513613" y="3738765"/>
            <a:ext cx="6995922" cy="1277850"/>
          </a:xfrm>
          <a:prstGeom prst="rect">
            <a:avLst/>
          </a:prstGeom>
        </p:spPr>
        <p:txBody>
          <a:bodyPr wrap="square">
            <a:spAutoFit/>
          </a:bodyPr>
          <a:lstStyle/>
          <a:p>
            <a:pPr algn="just">
              <a:lnSpc>
                <a:spcPct val="107000"/>
              </a:lnSpc>
            </a:pP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mê</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-li-a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rất</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tán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thành</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cuộc</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hôn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nhân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của</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anh</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trai</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đúng</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như</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tính</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tình</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khôn</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ngoan</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của</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một</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thiếu</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nữ</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trẻ</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tuổi</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như</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cô</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ta</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endParaRPr lang="en-US" sz="24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41" name="Rectangle 40"/>
          <p:cNvSpPr/>
          <p:nvPr/>
        </p:nvSpPr>
        <p:spPr>
          <a:xfrm>
            <a:off x="2509538" y="5394495"/>
            <a:ext cx="1603324" cy="46166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AU" sz="2400" b="1" dirty="0" err="1"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Với</a:t>
            </a:r>
            <a:r>
              <a:rPr lang="en-AU" sz="2400" b="1" dirty="0"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b="1" dirty="0" err="1"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Đô</a:t>
            </a:r>
            <a:r>
              <a:rPr lang="en-AU" sz="2400" b="1" dirty="0" smtClean="0">
                <a:solidFill>
                  <a:schemeClr val="bg1"/>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-bin</a:t>
            </a:r>
            <a:endParaRPr lang="en-US" sz="2400" dirty="0">
              <a:solidFill>
                <a:schemeClr val="bg1"/>
              </a:solidFill>
              <a:latin typeface="#9Slide03 Arima Madurai Medium" panose="00000600000000000000" pitchFamily="2" charset="0"/>
              <a:cs typeface="#9Slide03 Arima Madurai Medium" panose="00000600000000000000" pitchFamily="2" charset="0"/>
            </a:endParaRPr>
          </a:p>
        </p:txBody>
      </p:sp>
      <p:sp>
        <p:nvSpPr>
          <p:cNvPr id="42" name="Rectangle 41"/>
          <p:cNvSpPr/>
          <p:nvPr/>
        </p:nvSpPr>
        <p:spPr>
          <a:xfrm>
            <a:off x="4513613" y="5163960"/>
            <a:ext cx="7010730" cy="1277850"/>
          </a:xfrm>
          <a:prstGeom prst="rect">
            <a:avLst/>
          </a:prstGeom>
        </p:spPr>
        <p:txBody>
          <a:bodyPr wrap="square">
            <a:spAutoFit/>
          </a:bodyPr>
          <a:lstStyle/>
          <a:p>
            <a:pPr algn="just">
              <a:lnSpc>
                <a:spcPct val="107000"/>
              </a:lnSpc>
            </a:pP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anh</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chàng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Đô</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-bin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thực</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thà</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đành</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vui</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i="1"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lòng</a:t>
            </a:r>
            <a:r>
              <a:rPr lang="en-AU" sz="2400" i="1"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đưa</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tay</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nhận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lấy</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đống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khăn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quàng</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trả</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tiền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vào</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cửa</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cho</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cả</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 </a:t>
            </a:r>
            <a:r>
              <a:rPr lang="en-AU" sz="2400" dirty="0" err="1">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bọn</a:t>
            </a:r>
            <a:r>
              <a:rPr lang="en-AU" sz="2400" dirty="0">
                <a:solidFill>
                  <a:srgbClr val="002060"/>
                </a:solidFill>
                <a:latin typeface="#9Slide03 Arima Madurai Medium" panose="00000600000000000000" pitchFamily="2" charset="0"/>
                <a:ea typeface="Times New Roman" panose="02020603050405020304" pitchFamily="18" charset="0"/>
                <a:cs typeface="#9Slide03 Arima Madurai Medium" panose="00000600000000000000" pitchFamily="2" charset="0"/>
              </a:rPr>
              <a:t>”.</a:t>
            </a:r>
            <a:endParaRPr lang="en-US" sz="2400"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cxnSp>
        <p:nvCxnSpPr>
          <p:cNvPr id="47" name="Straight Arrow Connector 46"/>
          <p:cNvCxnSpPr/>
          <p:nvPr/>
        </p:nvCxnSpPr>
        <p:spPr>
          <a:xfrm>
            <a:off x="1787965" y="4195283"/>
            <a:ext cx="721573" cy="1034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1830074" y="4232738"/>
            <a:ext cx="624194" cy="14416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Right Brace 52"/>
          <p:cNvSpPr/>
          <p:nvPr/>
        </p:nvSpPr>
        <p:spPr>
          <a:xfrm>
            <a:off x="4458343" y="1076213"/>
            <a:ext cx="833323" cy="480364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ectangle 53"/>
          <p:cNvSpPr/>
          <p:nvPr/>
        </p:nvSpPr>
        <p:spPr>
          <a:xfrm>
            <a:off x="6405613" y="2012138"/>
            <a:ext cx="5305246" cy="3453253"/>
          </a:xfrm>
          <a:prstGeom prst="rect">
            <a:avLst/>
          </a:prstGeom>
        </p:spPr>
        <p:txBody>
          <a:bodyPr wrap="square">
            <a:spAutoFit/>
          </a:bodyPr>
          <a:lstStyle/>
          <a:p>
            <a:pPr algn="just">
              <a:lnSpc>
                <a:spcPct val="130000"/>
              </a:lnSpc>
            </a:pPr>
            <a:r>
              <a:rPr lang="en-AU" sz="2800" b="1" dirty="0" err="1" smtClean="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Người</a:t>
            </a:r>
            <a:r>
              <a:rPr lang="en-AU" sz="2800" b="1" dirty="0" smtClean="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kể</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chuyện</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thường</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xuyên</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sử</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dụng</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cách</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nói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ngược</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hoặc</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kết</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nối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những</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từ</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ngữ</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hình</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ảnh</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trái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ngược</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nhau</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để</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tỏ</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thái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độ</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mỉa</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mai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giễu</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cợt</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đối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các</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nhân</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AU" sz="2800" b="1" dirty="0" err="1">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vật</a:t>
            </a:r>
            <a:r>
              <a:rPr lang="en-AU" sz="2800" b="1" dirty="0">
                <a:solidFill>
                  <a:srgbClr val="7030A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2800" dirty="0">
              <a:solidFill>
                <a:srgbClr val="7030A0"/>
              </a:solidFill>
              <a:latin typeface="#9Slide03 Arima Madurai Black" panose="00000A00000000000000" pitchFamily="2" charset="0"/>
              <a:cs typeface="#9Slide03 Arima Madurai Black" panose="00000A00000000000000" pitchFamily="2" charset="0"/>
            </a:endParaRPr>
          </a:p>
        </p:txBody>
      </p:sp>
      <p:pic>
        <p:nvPicPr>
          <p:cNvPr id="55" name="Picture 54">
            <a:extLst>
              <a:ext uri="{FF2B5EF4-FFF2-40B4-BE49-F238E27FC236}">
                <a16:creationId xmlns:a16="http://schemas.microsoft.com/office/drawing/2014/main" id="{BAB5B9A9-AE99-42EB-ABBA-5FF0658AF2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2281" y="2791083"/>
            <a:ext cx="1373908" cy="1373908"/>
          </a:xfrm>
          <a:prstGeom prst="rect">
            <a:avLst/>
          </a:prstGeom>
        </p:spPr>
      </p:pic>
    </p:spTree>
    <p:extLst>
      <p:ext uri="{BB962C8B-B14F-4D97-AF65-F5344CB8AC3E}">
        <p14:creationId xmlns:p14="http://schemas.microsoft.com/office/powerpoint/2010/main" val="99762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500"/>
                                        <p:tgtEl>
                                          <p:spTgt spid="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xit" presetSubtype="32" fill="hold" grpId="1" nodeType="clickEffect">
                                  <p:stCondLst>
                                    <p:cond delay="0"/>
                                  </p:stCondLst>
                                  <p:childTnLst>
                                    <p:animEffect transition="out" filter="box(out)">
                                      <p:cBhvr>
                                        <p:cTn id="63" dur="2000"/>
                                        <p:tgtEl>
                                          <p:spTgt spid="28"/>
                                        </p:tgtEl>
                                      </p:cBhvr>
                                    </p:animEffect>
                                    <p:set>
                                      <p:cBhvr>
                                        <p:cTn id="64" dur="1" fill="hold">
                                          <p:stCondLst>
                                            <p:cond delay="1999"/>
                                          </p:stCondLst>
                                        </p:cTn>
                                        <p:tgtEl>
                                          <p:spTgt spid="28"/>
                                        </p:tgtEl>
                                        <p:attrNameLst>
                                          <p:attrName>style.visibility</p:attrName>
                                        </p:attrNameLst>
                                      </p:cBhvr>
                                      <p:to>
                                        <p:strVal val="hidden"/>
                                      </p:to>
                                    </p:set>
                                  </p:childTnLst>
                                </p:cTn>
                              </p:par>
                              <p:par>
                                <p:cTn id="65" presetID="4" presetClass="exit" presetSubtype="32" fill="hold" grpId="1" nodeType="withEffect">
                                  <p:stCondLst>
                                    <p:cond delay="0"/>
                                  </p:stCondLst>
                                  <p:childTnLst>
                                    <p:animEffect transition="out" filter="box(out)">
                                      <p:cBhvr>
                                        <p:cTn id="66" dur="2000"/>
                                        <p:tgtEl>
                                          <p:spTgt spid="32"/>
                                        </p:tgtEl>
                                      </p:cBhvr>
                                    </p:animEffect>
                                    <p:set>
                                      <p:cBhvr>
                                        <p:cTn id="67" dur="1" fill="hold">
                                          <p:stCondLst>
                                            <p:cond delay="1999"/>
                                          </p:stCondLst>
                                        </p:cTn>
                                        <p:tgtEl>
                                          <p:spTgt spid="32"/>
                                        </p:tgtEl>
                                        <p:attrNameLst>
                                          <p:attrName>style.visibility</p:attrName>
                                        </p:attrNameLst>
                                      </p:cBhvr>
                                      <p:to>
                                        <p:strVal val="hidden"/>
                                      </p:to>
                                    </p:set>
                                  </p:childTnLst>
                                </p:cTn>
                              </p:par>
                              <p:par>
                                <p:cTn id="68" presetID="4" presetClass="exit" presetSubtype="32" fill="hold" grpId="1" nodeType="withEffect">
                                  <p:stCondLst>
                                    <p:cond delay="0"/>
                                  </p:stCondLst>
                                  <p:childTnLst>
                                    <p:animEffect transition="out" filter="box(out)">
                                      <p:cBhvr>
                                        <p:cTn id="69" dur="2000"/>
                                        <p:tgtEl>
                                          <p:spTgt spid="40"/>
                                        </p:tgtEl>
                                      </p:cBhvr>
                                    </p:animEffect>
                                    <p:set>
                                      <p:cBhvr>
                                        <p:cTn id="70" dur="1" fill="hold">
                                          <p:stCondLst>
                                            <p:cond delay="1999"/>
                                          </p:stCondLst>
                                        </p:cTn>
                                        <p:tgtEl>
                                          <p:spTgt spid="40"/>
                                        </p:tgtEl>
                                        <p:attrNameLst>
                                          <p:attrName>style.visibility</p:attrName>
                                        </p:attrNameLst>
                                      </p:cBhvr>
                                      <p:to>
                                        <p:strVal val="hidden"/>
                                      </p:to>
                                    </p:set>
                                  </p:childTnLst>
                                </p:cTn>
                              </p:par>
                              <p:par>
                                <p:cTn id="71" presetID="4" presetClass="exit" presetSubtype="32" fill="hold" grpId="1" nodeType="withEffect">
                                  <p:stCondLst>
                                    <p:cond delay="0"/>
                                  </p:stCondLst>
                                  <p:childTnLst>
                                    <p:animEffect transition="out" filter="box(out)">
                                      <p:cBhvr>
                                        <p:cTn id="72" dur="2000"/>
                                        <p:tgtEl>
                                          <p:spTgt spid="42"/>
                                        </p:tgtEl>
                                      </p:cBhvr>
                                    </p:animEffect>
                                    <p:set>
                                      <p:cBhvr>
                                        <p:cTn id="73" dur="1" fill="hold">
                                          <p:stCondLst>
                                            <p:cond delay="1999"/>
                                          </p:stCondLst>
                                        </p:cTn>
                                        <p:tgtEl>
                                          <p:spTgt spid="4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anim calcmode="lin" valueType="num">
                                      <p:cBhvr>
                                        <p:cTn id="83" dur="500" fill="hold"/>
                                        <p:tgtEl>
                                          <p:spTgt spid="55"/>
                                        </p:tgtEl>
                                        <p:attrNameLst>
                                          <p:attrName>ppt_w</p:attrName>
                                        </p:attrNameLst>
                                      </p:cBhvr>
                                      <p:tavLst>
                                        <p:tav tm="0">
                                          <p:val>
                                            <p:fltVal val="0"/>
                                          </p:val>
                                        </p:tav>
                                        <p:tav tm="100000">
                                          <p:val>
                                            <p:strVal val="#ppt_w"/>
                                          </p:val>
                                        </p:tav>
                                      </p:tavLst>
                                    </p:anim>
                                    <p:anim calcmode="lin" valueType="num">
                                      <p:cBhvr>
                                        <p:cTn id="84" dur="500" fill="hold"/>
                                        <p:tgtEl>
                                          <p:spTgt spid="55"/>
                                        </p:tgtEl>
                                        <p:attrNameLst>
                                          <p:attrName>ppt_h</p:attrName>
                                        </p:attrNameLst>
                                      </p:cBhvr>
                                      <p:tavLst>
                                        <p:tav tm="0">
                                          <p:val>
                                            <p:fltVal val="0"/>
                                          </p:val>
                                        </p:tav>
                                        <p:tav tm="100000">
                                          <p:val>
                                            <p:strVal val="#ppt_h"/>
                                          </p:val>
                                        </p:tav>
                                      </p:tavLst>
                                    </p:anim>
                                    <p:animEffect transition="in" filter="fade">
                                      <p:cBhvr>
                                        <p:cTn id="85" dur="500"/>
                                        <p:tgtEl>
                                          <p:spTgt spid="55"/>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54"/>
                                        </p:tgtEl>
                                        <p:attrNameLst>
                                          <p:attrName>style.visibility</p:attrName>
                                        </p:attrNameLst>
                                      </p:cBhvr>
                                      <p:to>
                                        <p:strVal val="visible"/>
                                      </p:to>
                                    </p:set>
                                    <p:anim calcmode="lin" valueType="num">
                                      <p:cBhvr>
                                        <p:cTn id="88" dur="500" fill="hold"/>
                                        <p:tgtEl>
                                          <p:spTgt spid="54"/>
                                        </p:tgtEl>
                                        <p:attrNameLst>
                                          <p:attrName>ppt_w</p:attrName>
                                        </p:attrNameLst>
                                      </p:cBhvr>
                                      <p:tavLst>
                                        <p:tav tm="0">
                                          <p:val>
                                            <p:fltVal val="0"/>
                                          </p:val>
                                        </p:tav>
                                        <p:tav tm="100000">
                                          <p:val>
                                            <p:strVal val="#ppt_w"/>
                                          </p:val>
                                        </p:tav>
                                      </p:tavLst>
                                    </p:anim>
                                    <p:anim calcmode="lin" valueType="num">
                                      <p:cBhvr>
                                        <p:cTn id="89" dur="500" fill="hold"/>
                                        <p:tgtEl>
                                          <p:spTgt spid="54"/>
                                        </p:tgtEl>
                                        <p:attrNameLst>
                                          <p:attrName>ppt_h</p:attrName>
                                        </p:attrNameLst>
                                      </p:cBhvr>
                                      <p:tavLst>
                                        <p:tav tm="0">
                                          <p:val>
                                            <p:fltVal val="0"/>
                                          </p:val>
                                        </p:tav>
                                        <p:tav tm="100000">
                                          <p:val>
                                            <p:strVal val="#ppt_h"/>
                                          </p:val>
                                        </p:tav>
                                      </p:tavLst>
                                    </p:anim>
                                    <p:animEffect transition="in" filter="fade">
                                      <p:cBhvr>
                                        <p:cTn id="9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animBg="1"/>
      <p:bldP spid="30" grpId="0" animBg="1"/>
      <p:bldP spid="31" grpId="0" animBg="1"/>
      <p:bldP spid="32" grpId="0"/>
      <p:bldP spid="32" grpId="1"/>
      <p:bldP spid="39" grpId="0" animBg="1"/>
      <p:bldP spid="40" grpId="0"/>
      <p:bldP spid="40" grpId="1"/>
      <p:bldP spid="41" grpId="0" animBg="1"/>
      <p:bldP spid="42" grpId="0"/>
      <p:bldP spid="42" grpId="1"/>
      <p:bldP spid="53" grpId="0" animBg="1"/>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957943" y="2859314"/>
            <a:ext cx="6096000" cy="3744685"/>
          </a:xfrm>
          <a:prstGeom prst="wedgeRoundRectCallout">
            <a:avLst>
              <a:gd name="adj1" fmla="val 63220"/>
              <a:gd name="adj2" fmla="val -38325"/>
              <a:gd name="adj3" fmla="val 16667"/>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000" b="1" dirty="0" err="1">
                <a:solidFill>
                  <a:schemeClr val="bg1"/>
                </a:solidFill>
                <a:latin typeface="#9Slide03 Arima Madurai Light" panose="00000400000000000000" pitchFamily="2" charset="0"/>
                <a:cs typeface="#9Slide03 Arima Madurai Light" panose="00000400000000000000" pitchFamily="2" charset="0"/>
              </a:rPr>
              <a:t>Văn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bản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trên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cho</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thấy</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Rê</a:t>
            </a:r>
            <a:r>
              <a:rPr lang="en-US" sz="3000" b="1" dirty="0">
                <a:solidFill>
                  <a:schemeClr val="bg1"/>
                </a:solidFill>
                <a:latin typeface="#9Slide03 Arima Madurai Light" panose="00000400000000000000" pitchFamily="2" charset="0"/>
                <a:cs typeface="#9Slide03 Arima Madurai Light" panose="00000400000000000000" pitchFamily="2" charset="0"/>
              </a:rPr>
              <a:t>-</a:t>
            </a:r>
            <a:r>
              <a:rPr lang="en-US" sz="3000" b="1" dirty="0" err="1">
                <a:solidFill>
                  <a:schemeClr val="bg1"/>
                </a:solidFill>
                <a:latin typeface="#9Slide03 Arima Madurai Light" panose="00000400000000000000" pitchFamily="2" charset="0"/>
                <a:cs typeface="#9Slide03 Arima Madurai Light" panose="00000400000000000000" pitchFamily="2" charset="0"/>
              </a:rPr>
              <a:t>béc</a:t>
            </a:r>
            <a:r>
              <a:rPr lang="en-US" sz="3000" b="1" dirty="0">
                <a:solidFill>
                  <a:schemeClr val="bg1"/>
                </a:solidFill>
                <a:latin typeface="#9Slide03 Arima Madurai Light" panose="00000400000000000000" pitchFamily="2" charset="0"/>
                <a:cs typeface="#9Slide03 Arima Madurai Light" panose="00000400000000000000" pitchFamily="2" charset="0"/>
              </a:rPr>
              <a:t>-ca </a:t>
            </a:r>
            <a:r>
              <a:rPr lang="en-US" sz="3000" b="1" dirty="0" err="1">
                <a:solidFill>
                  <a:schemeClr val="bg1"/>
                </a:solidFill>
                <a:latin typeface="#9Slide03 Arima Madurai Light" panose="00000400000000000000" pitchFamily="2" charset="0"/>
                <a:cs typeface="#9Slide03 Arima Madurai Light" panose="00000400000000000000" pitchFamily="2" charset="0"/>
              </a:rPr>
              <a:t>đã</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dựa</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vào</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điều</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gì</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để</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bắt</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đầu</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quá</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trình</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tiến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thân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của</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mình</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trong</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xã</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hội</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đô</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thị</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thượng</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lưu</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Anh</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Bạn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có</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nhận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xét</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gì</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về</a:t>
            </a:r>
            <a:r>
              <a:rPr lang="en-US" sz="3000" b="1" dirty="0">
                <a:solidFill>
                  <a:schemeClr val="bg1"/>
                </a:solidFill>
                <a:latin typeface="#9Slide03 Arima Madurai Light" panose="00000400000000000000" pitchFamily="2" charset="0"/>
                <a:cs typeface="#9Slide03 Arima Madurai Light" panose="00000400000000000000" pitchFamily="2" charset="0"/>
              </a:rPr>
              <a:t> con </a:t>
            </a:r>
            <a:r>
              <a:rPr lang="en-US" sz="3000" b="1" dirty="0" err="1">
                <a:solidFill>
                  <a:schemeClr val="bg1"/>
                </a:solidFill>
                <a:latin typeface="#9Slide03 Arima Madurai Light" panose="00000400000000000000" pitchFamily="2" charset="0"/>
                <a:cs typeface="#9Slide03 Arima Madurai Light" panose="00000400000000000000" pitchFamily="2" charset="0"/>
              </a:rPr>
              <a:t>đường</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tiến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thân</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này</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của</a:t>
            </a:r>
            <a:r>
              <a:rPr lang="en-US" sz="3000" b="1" dirty="0">
                <a:solidFill>
                  <a:schemeClr val="bg1"/>
                </a:solidFill>
                <a:latin typeface="#9Slide03 Arima Madurai Light" panose="00000400000000000000" pitchFamily="2" charset="0"/>
                <a:cs typeface="#9Slide03 Arima Madurai Light" panose="00000400000000000000" pitchFamily="2" charset="0"/>
              </a:rPr>
              <a:t> </a:t>
            </a:r>
            <a:r>
              <a:rPr lang="en-US" sz="3000" b="1" dirty="0" err="1">
                <a:solidFill>
                  <a:schemeClr val="bg1"/>
                </a:solidFill>
                <a:latin typeface="#9Slide03 Arima Madurai Light" panose="00000400000000000000" pitchFamily="2" charset="0"/>
                <a:cs typeface="#9Slide03 Arima Madurai Light" panose="00000400000000000000" pitchFamily="2" charset="0"/>
              </a:rPr>
              <a:t>cô</a:t>
            </a:r>
            <a:r>
              <a:rPr lang="en-US" sz="3000" b="1" dirty="0">
                <a:solidFill>
                  <a:schemeClr val="bg1"/>
                </a:solidFill>
                <a:latin typeface="#9Slide03 Arima Madurai Light" panose="00000400000000000000" pitchFamily="2" charset="0"/>
                <a:cs typeface="#9Slide03 Arima Madurai Light" panose="00000400000000000000" pitchFamily="2" charset="0"/>
              </a:rPr>
              <a:t>?</a:t>
            </a:r>
          </a:p>
        </p:txBody>
      </p:sp>
      <p:pic>
        <p:nvPicPr>
          <p:cNvPr id="6" name="Picture 5" descr="22858PICdbgea5Gz679dY_PIC2018.png"/>
          <p:cNvPicPr>
            <a:picLocks noChangeAspect="1"/>
          </p:cNvPicPr>
          <p:nvPr/>
        </p:nvPicPr>
        <p:blipFill>
          <a:blip r:embed="rId2" cstate="print"/>
          <a:stretch>
            <a:fillRect/>
          </a:stretch>
        </p:blipFill>
        <p:spPr>
          <a:xfrm>
            <a:off x="7733944" y="2515177"/>
            <a:ext cx="3976915" cy="4003588"/>
          </a:xfrm>
          <a:prstGeom prst="rect">
            <a:avLst/>
          </a:prstGeom>
        </p:spPr>
      </p:pic>
      <p:grpSp>
        <p:nvGrpSpPr>
          <p:cNvPr id="7" name="Group 6"/>
          <p:cNvGrpSpPr/>
          <p:nvPr/>
        </p:nvGrpSpPr>
        <p:grpSpPr>
          <a:xfrm>
            <a:off x="560409" y="1329039"/>
            <a:ext cx="4984048" cy="584775"/>
            <a:chOff x="687627" y="1399006"/>
            <a:chExt cx="4921901" cy="584775"/>
          </a:xfrm>
        </p:grpSpPr>
        <p:grpSp>
          <p:nvGrpSpPr>
            <p:cNvPr id="8" name="Group 7">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10" name="Straight Connector 9">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11" name="Freeform 10">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9" name="TextBox 8"/>
            <p:cNvSpPr txBox="1"/>
            <p:nvPr/>
          </p:nvSpPr>
          <p:spPr>
            <a:xfrm>
              <a:off x="1773357" y="1399006"/>
              <a:ext cx="3836171"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2" name="Group 11"/>
          <p:cNvGrpSpPr/>
          <p:nvPr/>
        </p:nvGrpSpPr>
        <p:grpSpPr>
          <a:xfrm>
            <a:off x="0" y="-52947"/>
            <a:ext cx="12279086" cy="902478"/>
            <a:chOff x="0" y="-52947"/>
            <a:chExt cx="12279086" cy="902478"/>
          </a:xfrm>
        </p:grpSpPr>
        <p:grpSp>
          <p:nvGrpSpPr>
            <p:cNvPr id="13" name="Group 12"/>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5" name="Rectangle 14"/>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6" name="Rounded Rectangle 15"/>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7" name="Rectangle 16"/>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14" name="Picture 13"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18" name="TextBox 17"/>
          <p:cNvSpPr txBox="1"/>
          <p:nvPr/>
        </p:nvSpPr>
        <p:spPr>
          <a:xfrm>
            <a:off x="957943" y="1930402"/>
            <a:ext cx="9318171" cy="584775"/>
          </a:xfrm>
          <a:prstGeom prst="rect">
            <a:avLst/>
          </a:prstGeom>
          <a:noFill/>
        </p:spPr>
        <p:txBody>
          <a:bodyPr wrap="square" rtlCol="0">
            <a:spAutoFit/>
          </a:bodyPr>
          <a:lstStyle/>
          <a:p>
            <a:r>
              <a:rPr lang="en-US" sz="3200" b="1" dirty="0" smtClean="0">
                <a:solidFill>
                  <a:srgbClr val="7030A0"/>
                </a:solidFill>
                <a:latin typeface="#9Slide03 Arima Madurai Medium" panose="00000600000000000000" pitchFamily="2" charset="0"/>
                <a:cs typeface="#9Slide03 Arima Madurai Medium" panose="00000600000000000000" pitchFamily="2" charset="0"/>
              </a:rPr>
              <a:t>2.3.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Thái</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độ</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của</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người</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kể</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chuyện</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với</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các</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nhân</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vật</a:t>
            </a:r>
            <a:endParaRPr lang="en-US" sz="3200" b="1" dirty="0">
              <a:solidFill>
                <a:srgbClr val="7030A0"/>
              </a:solidFill>
              <a:latin typeface="#9Slide03 Arima Madurai Medium" panose="00000600000000000000" pitchFamily="2" charset="0"/>
              <a:cs typeface="#9Slide03 Arima Madurai Medium" panose="00000600000000000000" pitchFamily="2" charset="0"/>
            </a:endParaRPr>
          </a:p>
        </p:txBody>
      </p:sp>
      <p:grpSp>
        <p:nvGrpSpPr>
          <p:cNvPr id="19" name="Group 18"/>
          <p:cNvGrpSpPr/>
          <p:nvPr/>
        </p:nvGrpSpPr>
        <p:grpSpPr>
          <a:xfrm>
            <a:off x="144310" y="776743"/>
            <a:ext cx="6496006" cy="584775"/>
            <a:chOff x="144310" y="762229"/>
            <a:chExt cx="6706433" cy="584775"/>
          </a:xfrm>
        </p:grpSpPr>
        <p:sp>
          <p:nvSpPr>
            <p:cNvPr id="20" name="TextBox 19">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21" name="图片 4">
              <a:extLst>
                <a:ext uri="{FF2B5EF4-FFF2-40B4-BE49-F238E27FC236}">
                  <a16:creationId xmlns:a16="http://schemas.microsoft.com/office/drawing/2014/main" id="{B9A89F73-0521-8B4E-AAE7-2125076C6387}"/>
                </a:ext>
              </a:extLst>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22"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740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6F2586-DCA7-8BA9-A374-3A323D699E8C}"/>
              </a:ext>
            </a:extLst>
          </p:cNvPr>
          <p:cNvPicPr>
            <a:picLocks noChangeAspect="1"/>
          </p:cNvPicPr>
          <p:nvPr/>
        </p:nvPicPr>
        <p:blipFill>
          <a:blip r:embed="rId2"/>
          <a:stretch>
            <a:fillRect/>
          </a:stretch>
        </p:blipFill>
        <p:spPr>
          <a:xfrm rot="239903">
            <a:off x="4781147" y="854298"/>
            <a:ext cx="7570082" cy="5452478"/>
          </a:xfrm>
          <a:prstGeom prst="rect">
            <a:avLst/>
          </a:prstGeom>
        </p:spPr>
      </p:pic>
      <p:sp>
        <p:nvSpPr>
          <p:cNvPr id="5" name="Rectangle 4"/>
          <p:cNvSpPr/>
          <p:nvPr/>
        </p:nvSpPr>
        <p:spPr>
          <a:xfrm>
            <a:off x="5331841" y="1946458"/>
            <a:ext cx="6096000" cy="3539430"/>
          </a:xfrm>
          <a:prstGeom prst="rect">
            <a:avLst/>
          </a:prstGeom>
        </p:spPr>
        <p:txBody>
          <a:bodyPr>
            <a:spAutoFit/>
          </a:bodyPr>
          <a:lstStyle/>
          <a:p>
            <a:pPr algn="just"/>
            <a:r>
              <a:rPr lang="vi-VN" sz="2800" b="1" dirty="0">
                <a:latin typeface="#9Slide03 Arima Madurai Medium" panose="00000600000000000000" pitchFamily="2" charset="0"/>
                <a:cs typeface="#9Slide03 Arima Madurai Medium" panose="00000600000000000000" pitchFamily="2" charset="0"/>
              </a:rPr>
              <a:t>Bạn có biết câu chuyện nào về hành trình của những con người xuất thân nghèo khổ, đi tìm chỗ đứng trong xã hội thành thị không? Theo bạn, những người như vậy có thể gặp những cơ hội và những thách thức nào trong hành trình tìm kiếm thành công?</a:t>
            </a:r>
            <a:endParaRPr lang="en-US" sz="2800" b="1" dirty="0">
              <a:latin typeface="#9Slide03 Arima Madurai Medium" panose="00000600000000000000" pitchFamily="2" charset="0"/>
              <a:cs typeface="#9Slide03 Arima Madurai Medium" panose="00000600000000000000" pitchFamily="2" charset="0"/>
            </a:endParaRPr>
          </a:p>
        </p:txBody>
      </p:sp>
      <p:grpSp>
        <p:nvGrpSpPr>
          <p:cNvPr id="6" name="Group 3"/>
          <p:cNvGrpSpPr/>
          <p:nvPr/>
        </p:nvGrpSpPr>
        <p:grpSpPr>
          <a:xfrm rot="-1221668">
            <a:off x="443584" y="954958"/>
            <a:ext cx="4319157" cy="4207376"/>
            <a:chOff x="0" y="0"/>
            <a:chExt cx="1237465" cy="826853"/>
          </a:xfrm>
        </p:grpSpPr>
        <p:sp>
          <p:nvSpPr>
            <p:cNvPr id="7" name="Freeform 4"/>
            <p:cNvSpPr/>
            <p:nvPr/>
          </p:nvSpPr>
          <p:spPr>
            <a:xfrm>
              <a:off x="0" y="0"/>
              <a:ext cx="1237465" cy="826853"/>
            </a:xfrm>
            <a:custGeom>
              <a:avLst/>
              <a:gdLst/>
              <a:ahLst/>
              <a:cxnLst/>
              <a:rect l="l" t="t" r="r" b="b"/>
              <a:pathLst>
                <a:path w="1237465" h="826853">
                  <a:moveTo>
                    <a:pt x="618732" y="0"/>
                  </a:moveTo>
                  <a:cubicBezTo>
                    <a:pt x="277016" y="0"/>
                    <a:pt x="0" y="185097"/>
                    <a:pt x="0" y="413426"/>
                  </a:cubicBezTo>
                  <a:cubicBezTo>
                    <a:pt x="0" y="641755"/>
                    <a:pt x="277016" y="826853"/>
                    <a:pt x="618732" y="826853"/>
                  </a:cubicBezTo>
                  <a:cubicBezTo>
                    <a:pt x="960449" y="826853"/>
                    <a:pt x="1237465" y="641755"/>
                    <a:pt x="1237465" y="413426"/>
                  </a:cubicBezTo>
                  <a:cubicBezTo>
                    <a:pt x="1237465" y="185097"/>
                    <a:pt x="960449" y="0"/>
                    <a:pt x="618732" y="0"/>
                  </a:cubicBezTo>
                  <a:close/>
                </a:path>
              </a:pathLst>
            </a:custGeom>
            <a:solidFill>
              <a:srgbClr val="FFFBF1"/>
            </a:solidFill>
            <a:ln w="19050" cap="sq">
              <a:solidFill>
                <a:srgbClr val="000001"/>
              </a:solidFill>
              <a:prstDash val="solid"/>
              <a:miter/>
            </a:ln>
          </p:spPr>
        </p:sp>
        <p:sp>
          <p:nvSpPr>
            <p:cNvPr id="8" name="TextBox 5"/>
            <p:cNvSpPr txBox="1"/>
            <p:nvPr/>
          </p:nvSpPr>
          <p:spPr>
            <a:xfrm>
              <a:off x="116012" y="58467"/>
              <a:ext cx="1005440" cy="690868"/>
            </a:xfrm>
            <a:prstGeom prst="rect">
              <a:avLst/>
            </a:prstGeom>
          </p:spPr>
          <p:txBody>
            <a:bodyPr lIns="35437" tIns="35437" rIns="35437" bIns="35437" rtlCol="0" anchor="ctr"/>
            <a:lstStyle/>
            <a:p>
              <a:pPr marL="0" lvl="0" indent="0" algn="ctr">
                <a:lnSpc>
                  <a:spcPts val="2060"/>
                </a:lnSpc>
                <a:spcBef>
                  <a:spcPct val="0"/>
                </a:spcBef>
              </a:pPr>
              <a:endParaRPr/>
            </a:p>
          </p:txBody>
        </p:sp>
      </p:grpSp>
      <p:sp>
        <p:nvSpPr>
          <p:cNvPr id="9" name="Freeform 8"/>
          <p:cNvSpPr/>
          <p:nvPr/>
        </p:nvSpPr>
        <p:spPr>
          <a:xfrm>
            <a:off x="-640922" y="1394018"/>
            <a:ext cx="2480756" cy="2186518"/>
          </a:xfrm>
          <a:custGeom>
            <a:avLst/>
            <a:gdLst/>
            <a:ahLst/>
            <a:cxnLst/>
            <a:rect l="l" t="t" r="r" b="b"/>
            <a:pathLst>
              <a:path w="4999543" h="3454230">
                <a:moveTo>
                  <a:pt x="0" y="0"/>
                </a:moveTo>
                <a:lnTo>
                  <a:pt x="4999543" y="0"/>
                </a:lnTo>
                <a:lnTo>
                  <a:pt x="4999543" y="3454230"/>
                </a:lnTo>
                <a:lnTo>
                  <a:pt x="0" y="345423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11" name="Freeform 11"/>
          <p:cNvSpPr/>
          <p:nvPr/>
        </p:nvSpPr>
        <p:spPr>
          <a:xfrm rot="-8667744">
            <a:off x="3648685" y="1175284"/>
            <a:ext cx="1032109" cy="659349"/>
          </a:xfrm>
          <a:custGeom>
            <a:avLst/>
            <a:gdLst/>
            <a:ahLst/>
            <a:cxnLst/>
            <a:rect l="l" t="t" r="r" b="b"/>
            <a:pathLst>
              <a:path w="1502109" h="1739284">
                <a:moveTo>
                  <a:pt x="0" y="0"/>
                </a:moveTo>
                <a:lnTo>
                  <a:pt x="1502108" y="0"/>
                </a:lnTo>
                <a:lnTo>
                  <a:pt x="1502108" y="1739284"/>
                </a:lnTo>
                <a:lnTo>
                  <a:pt x="0" y="1739284"/>
                </a:lnTo>
                <a:lnTo>
                  <a:pt x="0" y="0"/>
                </a:lnTo>
                <a:close/>
              </a:path>
            </a:pathLst>
          </a:custGeom>
          <a:blipFill>
            <a:blip r:embed="rId10">
              <a:extLst>
                <a:ext uri="{96DAC541-7B7A-43D3-8B79-37D633B846F1}">
                  <asvg:svgBlip xmlns="" xmlns:asvg="http://schemas.microsoft.com/office/drawing/2016/SVG/main" r:embed="rId15"/>
                </a:ext>
              </a:extLst>
            </a:blip>
            <a:stretch>
              <a:fillRect/>
            </a:stretch>
          </a:blipFill>
        </p:spPr>
      </p:sp>
      <p:sp>
        <p:nvSpPr>
          <p:cNvPr id="13" name="Freeform 14"/>
          <p:cNvSpPr/>
          <p:nvPr/>
        </p:nvSpPr>
        <p:spPr>
          <a:xfrm>
            <a:off x="1156183" y="2487277"/>
            <a:ext cx="3444080" cy="855821"/>
          </a:xfrm>
          <a:custGeom>
            <a:avLst/>
            <a:gdLst/>
            <a:ahLst/>
            <a:cxnLst/>
            <a:rect l="l" t="t" r="r" b="b"/>
            <a:pathLst>
              <a:path w="2399853" h="406400">
                <a:moveTo>
                  <a:pt x="2196653" y="0"/>
                </a:moveTo>
                <a:cubicBezTo>
                  <a:pt x="2308877" y="0"/>
                  <a:pt x="2399853" y="90976"/>
                  <a:pt x="2399853" y="203200"/>
                </a:cubicBezTo>
                <a:cubicBezTo>
                  <a:pt x="2399853" y="315424"/>
                  <a:pt x="2308877" y="406400"/>
                  <a:pt x="2196653" y="406400"/>
                </a:cubicBezTo>
                <a:lnTo>
                  <a:pt x="203200" y="406400"/>
                </a:lnTo>
                <a:cubicBezTo>
                  <a:pt x="90976" y="406400"/>
                  <a:pt x="0" y="315424"/>
                  <a:pt x="0" y="203200"/>
                </a:cubicBezTo>
                <a:cubicBezTo>
                  <a:pt x="0" y="90976"/>
                  <a:pt x="90976" y="0"/>
                  <a:pt x="203200" y="0"/>
                </a:cubicBezTo>
                <a:close/>
              </a:path>
            </a:pathLst>
          </a:custGeom>
          <a:solidFill>
            <a:srgbClr val="FFFBF1"/>
          </a:solidFill>
          <a:ln w="19050" cap="sq">
            <a:solidFill>
              <a:srgbClr val="000001"/>
            </a:solidFill>
            <a:prstDash val="dash"/>
            <a:miter/>
          </a:ln>
        </p:spPr>
        <p:txBody>
          <a:bodyPr anchor="ctr"/>
          <a:lstStyle/>
          <a:p>
            <a:pPr algn="ctr"/>
            <a:r>
              <a:rPr lang="en-US" sz="3600" b="1" dirty="0" smtClean="0">
                <a:solidFill>
                  <a:srgbClr val="FF0000"/>
                </a:solidFill>
                <a:latin typeface="#9Slide03 Arima Madurai Black" panose="00000A00000000000000" pitchFamily="2" charset="0"/>
                <a:cs typeface="#9Slide03 Arima Madurai Black" panose="00000A00000000000000" pitchFamily="2" charset="0"/>
              </a:rPr>
              <a:t>KHỞI ĐỘNG</a:t>
            </a:r>
            <a:endParaRPr lang="en-US" sz="3600" b="1"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9159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60409" y="1329039"/>
            <a:ext cx="4984048" cy="584775"/>
            <a:chOff x="687627" y="1399006"/>
            <a:chExt cx="4921901" cy="584775"/>
          </a:xfrm>
        </p:grpSpPr>
        <p:grpSp>
          <p:nvGrpSpPr>
            <p:cNvPr id="5" name="Group 4">
              <a:extLst>
                <a:ext uri="{FF2B5EF4-FFF2-40B4-BE49-F238E27FC236}">
                  <a16:creationId xmlns:a16="http://schemas.microsoft.com/office/drawing/2014/main" id="{46EF3D0D-3014-BF40-A100-C6579A763FFA}"/>
                </a:ext>
              </a:extLst>
            </p:cNvPr>
            <p:cNvGrpSpPr/>
            <p:nvPr/>
          </p:nvGrpSpPr>
          <p:grpSpPr>
            <a:xfrm>
              <a:off x="687627" y="1431172"/>
              <a:ext cx="3517237" cy="474618"/>
              <a:chOff x="4719086" y="4283544"/>
              <a:chExt cx="3517237" cy="474618"/>
            </a:xfrm>
          </p:grpSpPr>
          <p:sp>
            <p:nvSpPr>
              <p:cNvPr id="7" name="Straight Connector 6">
                <a:extLst>
                  <a:ext uri="{FF2B5EF4-FFF2-40B4-BE49-F238E27FC236}">
                    <a16:creationId xmlns:a16="http://schemas.microsoft.com/office/drawing/2014/main" id="{788BDC6B-1E18-D640-A8DD-BECA4BCA7EDC}"/>
                  </a:ext>
                </a:extLst>
              </p:cNvPr>
              <p:cNvSpPr/>
              <p:nvPr/>
            </p:nvSpPr>
            <p:spPr>
              <a:xfrm>
                <a:off x="4719086" y="4758160"/>
                <a:ext cx="35172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8" name="Freeform 7">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2</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6" name="TextBox 5"/>
            <p:cNvSpPr txBox="1"/>
            <p:nvPr/>
          </p:nvSpPr>
          <p:spPr>
            <a:xfrm>
              <a:off x="1773357" y="1399006"/>
              <a:ext cx="3836171"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Các</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nhân</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vật</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9" name="TextBox 8"/>
          <p:cNvSpPr txBox="1"/>
          <p:nvPr/>
        </p:nvSpPr>
        <p:spPr>
          <a:xfrm>
            <a:off x="957943" y="1930402"/>
            <a:ext cx="9318171" cy="584775"/>
          </a:xfrm>
          <a:prstGeom prst="rect">
            <a:avLst/>
          </a:prstGeom>
          <a:noFill/>
        </p:spPr>
        <p:txBody>
          <a:bodyPr wrap="square" rtlCol="0">
            <a:spAutoFit/>
          </a:bodyPr>
          <a:lstStyle/>
          <a:p>
            <a:r>
              <a:rPr lang="en-US" sz="3200" b="1" dirty="0" smtClean="0">
                <a:solidFill>
                  <a:srgbClr val="7030A0"/>
                </a:solidFill>
                <a:latin typeface="#9Slide03 Arima Madurai Medium" panose="00000600000000000000" pitchFamily="2" charset="0"/>
                <a:cs typeface="#9Slide03 Arima Madurai Medium" panose="00000600000000000000" pitchFamily="2" charset="0"/>
              </a:rPr>
              <a:t>2.3.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Thái</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độ</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của</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người</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kể</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chuyện</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với</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các</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nhân</a:t>
            </a:r>
            <a:r>
              <a:rPr lang="en-US" sz="3200" b="1" dirty="0" smtClean="0">
                <a:solidFill>
                  <a:srgbClr val="7030A0"/>
                </a:solidFill>
                <a:latin typeface="#9Slide03 Arima Madurai Medium" panose="00000600000000000000" pitchFamily="2" charset="0"/>
                <a:cs typeface="#9Slide03 Arima Madurai Medium" panose="00000600000000000000" pitchFamily="2" charset="0"/>
              </a:rPr>
              <a:t> </a:t>
            </a:r>
            <a:r>
              <a:rPr lang="en-US" sz="3200" b="1" dirty="0" err="1" smtClean="0">
                <a:solidFill>
                  <a:srgbClr val="7030A0"/>
                </a:solidFill>
                <a:latin typeface="#9Slide03 Arima Madurai Medium" panose="00000600000000000000" pitchFamily="2" charset="0"/>
                <a:cs typeface="#9Slide03 Arima Madurai Medium" panose="00000600000000000000" pitchFamily="2" charset="0"/>
              </a:rPr>
              <a:t>vật</a:t>
            </a:r>
            <a:endParaRPr lang="en-US" sz="3200" b="1" dirty="0">
              <a:solidFill>
                <a:srgbClr val="7030A0"/>
              </a:solidFill>
              <a:latin typeface="#9Slide03 Arima Madurai Medium" panose="00000600000000000000" pitchFamily="2" charset="0"/>
              <a:cs typeface="#9Slide03 Arima Madurai Medium" panose="00000600000000000000" pitchFamily="2" charset="0"/>
            </a:endParaRPr>
          </a:p>
        </p:txBody>
      </p:sp>
      <p:grpSp>
        <p:nvGrpSpPr>
          <p:cNvPr id="10" name="Group 9"/>
          <p:cNvGrpSpPr/>
          <p:nvPr/>
        </p:nvGrpSpPr>
        <p:grpSpPr>
          <a:xfrm>
            <a:off x="144310" y="776743"/>
            <a:ext cx="6496006" cy="584775"/>
            <a:chOff x="144310" y="762229"/>
            <a:chExt cx="6706433" cy="584775"/>
          </a:xfrm>
        </p:grpSpPr>
        <p:sp>
          <p:nvSpPr>
            <p:cNvPr id="11" name="TextBox 10">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12" name="图片 4">
              <a:extLst>
                <a:ext uri="{FF2B5EF4-FFF2-40B4-BE49-F238E27FC236}">
                  <a16:creationId xmlns:a16="http://schemas.microsoft.com/office/drawing/2014/main" id="{B9A89F73-0521-8B4E-AAE7-2125076C6387}"/>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3"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0" y="-52947"/>
            <a:ext cx="12279086" cy="902478"/>
            <a:chOff x="0" y="-52947"/>
            <a:chExt cx="12279086" cy="902478"/>
          </a:xfrm>
        </p:grpSpPr>
        <p:grpSp>
          <p:nvGrpSpPr>
            <p:cNvPr id="15" name="Group 14"/>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7" name="Rectangle 16"/>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8" name="Rounded Rectangle 17"/>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9" name="Rectangle 18"/>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16" name="Picture 15"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pic>
        <p:nvPicPr>
          <p:cNvPr id="21" name="Picture 20"/>
          <p:cNvPicPr>
            <a:picLocks noChangeAspect="1"/>
          </p:cNvPicPr>
          <p:nvPr/>
        </p:nvPicPr>
        <p:blipFill>
          <a:blip r:embed="rId4"/>
          <a:stretch>
            <a:fillRect/>
          </a:stretch>
        </p:blipFill>
        <p:spPr>
          <a:xfrm>
            <a:off x="8680492" y="2531765"/>
            <a:ext cx="3600987" cy="4189758"/>
          </a:xfrm>
          <a:prstGeom prst="ellipse">
            <a:avLst/>
          </a:prstGeom>
          <a:ln>
            <a:noFill/>
          </a:ln>
          <a:effectLst>
            <a:softEdge rad="112500"/>
          </a:effectLst>
        </p:spPr>
      </p:pic>
      <p:sp>
        <p:nvSpPr>
          <p:cNvPr id="23" name="Freeform 5"/>
          <p:cNvSpPr/>
          <p:nvPr/>
        </p:nvSpPr>
        <p:spPr>
          <a:xfrm>
            <a:off x="1044808" y="2466110"/>
            <a:ext cx="9409832" cy="4189758"/>
          </a:xfrm>
          <a:custGeom>
            <a:avLst/>
            <a:gdLst/>
            <a:ahLst/>
            <a:cxnLst/>
            <a:rect l="l" t="t" r="r" b="b"/>
            <a:pathLst>
              <a:path w="13099457" h="5882847">
                <a:moveTo>
                  <a:pt x="0" y="0"/>
                </a:moveTo>
                <a:lnTo>
                  <a:pt x="13099456" y="0"/>
                </a:lnTo>
                <a:lnTo>
                  <a:pt x="13099456" y="5882846"/>
                </a:lnTo>
                <a:lnTo>
                  <a:pt x="0" y="5882846"/>
                </a:lnTo>
                <a:lnTo>
                  <a:pt x="0" y="0"/>
                </a:lnTo>
                <a:close/>
              </a:path>
            </a:pathLst>
          </a:custGeom>
          <a:blipFill>
            <a:blip r:embed="rId5">
              <a:extLst>
                <a:ext uri="{96DAC541-7B7A-43D3-8B79-37D633B846F1}">
                  <asvg:svgBlip xmlns:asvg="http://schemas.microsoft.com/office/drawing/2016/SVG/main" xmlns="" r:embed="rId24"/>
                </a:ext>
              </a:extLst>
            </a:blip>
            <a:stretch>
              <a:fillRect/>
            </a:stretch>
          </a:blipFill>
        </p:spPr>
      </p:sp>
      <p:sp>
        <p:nvSpPr>
          <p:cNvPr id="24" name="Rectangle 23"/>
          <p:cNvSpPr/>
          <p:nvPr/>
        </p:nvSpPr>
        <p:spPr>
          <a:xfrm>
            <a:off x="1383464" y="2815807"/>
            <a:ext cx="8732520" cy="3539430"/>
          </a:xfrm>
          <a:prstGeom prst="rect">
            <a:avLst/>
          </a:prstGeom>
        </p:spPr>
        <p:txBody>
          <a:bodyPr wrap="square">
            <a:spAutoFit/>
          </a:bodyPr>
          <a:lstStyle/>
          <a:p>
            <a:pPr algn="just"/>
            <a:r>
              <a:rPr lang="vi-VN" sz="2800" b="1" dirty="0">
                <a:solidFill>
                  <a:srgbClr val="002060"/>
                </a:solidFill>
                <a:latin typeface="#9Slide03 Arima Madurai Light" panose="00000400000000000000" pitchFamily="2" charset="0"/>
                <a:cs typeface="#9Slide03 Arima Madurai Light" panose="00000400000000000000" pitchFamily="2" charset="0"/>
              </a:rPr>
              <a:t>Rê-béc-ca chủ yếu dựa vào sắc đẹp, sức quyến rũ, sự khôn khéo, thông minh và tài thao túng người khác để tiến thân. Bản thân những điều này không xấu, nhưng cô thiếu đi sự chân thành, trung thực. Cô sẵn sàng lừa dối mọi người, sử dụng họ để đạt mục đích của mình. Sự ham mê tiền tài, danh vọng quá mức đã khiến cô đánh mất bản thân, đánh mất những mối quan hệ tốt đẹp nhất trong cuộc đời.</a:t>
            </a:r>
            <a:endParaRPr lang="en-US" sz="2800" b="1" dirty="0">
              <a:solidFill>
                <a:srgbClr val="002060"/>
              </a:solidFill>
              <a:latin typeface="#9Slide03 Arima Madurai Light" panose="000004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20863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Freeform 2"/>
          <p:cNvSpPr/>
          <p:nvPr/>
        </p:nvSpPr>
        <p:spPr>
          <a:xfrm rot="266676">
            <a:off x="7043242" y="3474841"/>
            <a:ext cx="4388550" cy="2751488"/>
          </a:xfrm>
          <a:custGeom>
            <a:avLst/>
            <a:gdLst/>
            <a:ahLst/>
            <a:cxnLst/>
            <a:rect l="l" t="t" r="r" b="b"/>
            <a:pathLst>
              <a:path w="4750493" h="4127232">
                <a:moveTo>
                  <a:pt x="0" y="0"/>
                </a:moveTo>
                <a:lnTo>
                  <a:pt x="4750493" y="0"/>
                </a:lnTo>
                <a:lnTo>
                  <a:pt x="4750493" y="4127233"/>
                </a:lnTo>
                <a:lnTo>
                  <a:pt x="0" y="4127233"/>
                </a:lnTo>
                <a:lnTo>
                  <a:pt x="0" y="0"/>
                </a:lnTo>
                <a:close/>
              </a:path>
            </a:pathLst>
          </a:custGeom>
          <a:blipFill>
            <a:blip r:embed="rId3">
              <a:extLst>
                <a:ext uri="{96DAC541-7B7A-43D3-8B79-37D633B846F1}">
                  <asvg:svgBlip xmlns="" xmlns:asvg="http://schemas.microsoft.com/office/drawing/2016/SVG/main" r:embed="rId4"/>
                </a:ext>
              </a:extLst>
            </a:blip>
            <a:stretch>
              <a:fillRect t="-24128"/>
            </a:stretch>
          </a:blipFill>
        </p:spPr>
      </p:sp>
      <p:grpSp>
        <p:nvGrpSpPr>
          <p:cNvPr id="3" name="Group 3"/>
          <p:cNvGrpSpPr/>
          <p:nvPr/>
        </p:nvGrpSpPr>
        <p:grpSpPr>
          <a:xfrm>
            <a:off x="7138925" y="2856068"/>
            <a:ext cx="4399643" cy="3175000"/>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BF1"/>
            </a:solidFill>
          </p:spPr>
        </p:sp>
        <p:sp>
          <p:nvSpPr>
            <p:cNvPr id="5" name="TextBox 5"/>
            <p:cNvSpPr txBox="1"/>
            <p:nvPr/>
          </p:nvSpPr>
          <p:spPr>
            <a:xfrm>
              <a:off x="0" y="-19050"/>
              <a:ext cx="812800" cy="831850"/>
            </a:xfrm>
            <a:prstGeom prst="rect">
              <a:avLst/>
            </a:prstGeom>
          </p:spPr>
          <p:txBody>
            <a:bodyPr lIns="33867" tIns="33867" rIns="33867" bIns="33867" rtlCol="0" anchor="ctr"/>
            <a:lstStyle/>
            <a:p>
              <a:pPr algn="ctr">
                <a:lnSpc>
                  <a:spcPts val="1373"/>
                </a:lnSpc>
              </a:pPr>
              <a:endParaRPr sz="1200"/>
            </a:p>
          </p:txBody>
        </p:sp>
      </p:grpSp>
      <p:sp>
        <p:nvSpPr>
          <p:cNvPr id="7" name="Freeform 7"/>
          <p:cNvSpPr/>
          <p:nvPr/>
        </p:nvSpPr>
        <p:spPr>
          <a:xfrm rot="-423031">
            <a:off x="802523" y="3014748"/>
            <a:ext cx="4399643" cy="3125683"/>
          </a:xfrm>
          <a:custGeom>
            <a:avLst/>
            <a:gdLst/>
            <a:ahLst/>
            <a:cxnLst/>
            <a:rect l="l" t="t" r="r" b="b"/>
            <a:pathLst>
              <a:path w="4762500" h="4688525">
                <a:moveTo>
                  <a:pt x="0" y="0"/>
                </a:moveTo>
                <a:lnTo>
                  <a:pt x="4762500" y="0"/>
                </a:lnTo>
                <a:lnTo>
                  <a:pt x="4762500" y="4688526"/>
                </a:lnTo>
                <a:lnTo>
                  <a:pt x="0" y="4688526"/>
                </a:lnTo>
                <a:lnTo>
                  <a:pt x="0" y="0"/>
                </a:lnTo>
                <a:close/>
              </a:path>
            </a:pathLst>
          </a:custGeom>
          <a:blipFill>
            <a:blip r:embed="rId5">
              <a:extLst>
                <a:ext uri="{96DAC541-7B7A-43D3-8B79-37D633B846F1}">
                  <asvg:svgBlip xmlns="" xmlns:asvg="http://schemas.microsoft.com/office/drawing/2016/SVG/main" r:embed="rId7"/>
                </a:ext>
              </a:extLst>
            </a:blip>
            <a:stretch>
              <a:fillRect t="-11735"/>
            </a:stretch>
          </a:blipFill>
        </p:spPr>
      </p:sp>
      <p:grpSp>
        <p:nvGrpSpPr>
          <p:cNvPr id="8" name="Group 8"/>
          <p:cNvGrpSpPr/>
          <p:nvPr/>
        </p:nvGrpSpPr>
        <p:grpSpPr>
          <a:xfrm>
            <a:off x="825499" y="2856068"/>
            <a:ext cx="4399643" cy="3175000"/>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BF1"/>
            </a:solidFill>
          </p:spPr>
        </p:sp>
        <p:sp>
          <p:nvSpPr>
            <p:cNvPr id="10" name="TextBox 10"/>
            <p:cNvSpPr txBox="1"/>
            <p:nvPr/>
          </p:nvSpPr>
          <p:spPr>
            <a:xfrm>
              <a:off x="0" y="-19050"/>
              <a:ext cx="812800" cy="831850"/>
            </a:xfrm>
            <a:prstGeom prst="rect">
              <a:avLst/>
            </a:prstGeom>
          </p:spPr>
          <p:txBody>
            <a:bodyPr lIns="33867" tIns="33867" rIns="33867" bIns="33867" rtlCol="0" anchor="ctr"/>
            <a:lstStyle/>
            <a:p>
              <a:pPr algn="ctr">
                <a:lnSpc>
                  <a:spcPts val="1373"/>
                </a:lnSpc>
              </a:pPr>
              <a:endParaRPr sz="1200"/>
            </a:p>
          </p:txBody>
        </p:sp>
      </p:grpSp>
      <p:sp>
        <p:nvSpPr>
          <p:cNvPr id="11" name="Freeform 11"/>
          <p:cNvSpPr/>
          <p:nvPr/>
        </p:nvSpPr>
        <p:spPr>
          <a:xfrm rot="1724362">
            <a:off x="5230889" y="5503266"/>
            <a:ext cx="405635" cy="602498"/>
          </a:xfrm>
          <a:custGeom>
            <a:avLst/>
            <a:gdLst/>
            <a:ahLst/>
            <a:cxnLst/>
            <a:rect l="l" t="t" r="r" b="b"/>
            <a:pathLst>
              <a:path w="575143" h="1030387">
                <a:moveTo>
                  <a:pt x="0" y="0"/>
                </a:moveTo>
                <a:lnTo>
                  <a:pt x="575143" y="0"/>
                </a:lnTo>
                <a:lnTo>
                  <a:pt x="575143" y="1030387"/>
                </a:lnTo>
                <a:lnTo>
                  <a:pt x="0" y="103038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Freeform 12"/>
          <p:cNvSpPr/>
          <p:nvPr/>
        </p:nvSpPr>
        <p:spPr>
          <a:xfrm rot="-6127618">
            <a:off x="4892074" y="5956523"/>
            <a:ext cx="165995" cy="242446"/>
          </a:xfrm>
          <a:custGeom>
            <a:avLst/>
            <a:gdLst/>
            <a:ahLst/>
            <a:cxnLst/>
            <a:rect l="l" t="t" r="r" b="b"/>
            <a:pathLst>
              <a:path w="248992" h="262442">
                <a:moveTo>
                  <a:pt x="0" y="0"/>
                </a:moveTo>
                <a:lnTo>
                  <a:pt x="248992" y="0"/>
                </a:lnTo>
                <a:lnTo>
                  <a:pt x="248992" y="262442"/>
                </a:lnTo>
                <a:lnTo>
                  <a:pt x="0" y="26244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6" name="Group 16"/>
          <p:cNvGrpSpPr/>
          <p:nvPr/>
        </p:nvGrpSpPr>
        <p:grpSpPr>
          <a:xfrm>
            <a:off x="7646925" y="2505009"/>
            <a:ext cx="2991757" cy="698500"/>
            <a:chOff x="0" y="0"/>
            <a:chExt cx="852938" cy="275951"/>
          </a:xfrm>
        </p:grpSpPr>
        <p:sp>
          <p:nvSpPr>
            <p:cNvPr id="17" name="Freeform 17"/>
            <p:cNvSpPr/>
            <p:nvPr/>
          </p:nvSpPr>
          <p:spPr>
            <a:xfrm>
              <a:off x="0" y="0"/>
              <a:ext cx="852938" cy="275951"/>
            </a:xfrm>
            <a:custGeom>
              <a:avLst/>
              <a:gdLst/>
              <a:ahLst/>
              <a:cxnLst/>
              <a:rect l="l" t="t" r="r" b="b"/>
              <a:pathLst>
                <a:path w="852938" h="275951">
                  <a:moveTo>
                    <a:pt x="0" y="0"/>
                  </a:moveTo>
                  <a:lnTo>
                    <a:pt x="852938" y="0"/>
                  </a:lnTo>
                  <a:lnTo>
                    <a:pt x="852938" y="275951"/>
                  </a:lnTo>
                  <a:lnTo>
                    <a:pt x="0" y="275951"/>
                  </a:lnTo>
                  <a:close/>
                </a:path>
              </a:pathLst>
            </a:custGeom>
            <a:solidFill>
              <a:srgbClr val="E8A18B"/>
            </a:solidFill>
            <a:ln w="19050" cap="sq">
              <a:solidFill>
                <a:srgbClr val="000001"/>
              </a:solidFill>
              <a:prstDash val="solid"/>
              <a:miter/>
            </a:ln>
          </p:spPr>
        </p:sp>
        <p:sp>
          <p:nvSpPr>
            <p:cNvPr id="18" name="TextBox 18"/>
            <p:cNvSpPr txBox="1"/>
            <p:nvPr/>
          </p:nvSpPr>
          <p:spPr>
            <a:xfrm>
              <a:off x="0" y="38100"/>
              <a:ext cx="852938" cy="237851"/>
            </a:xfrm>
            <a:prstGeom prst="rect">
              <a:avLst/>
            </a:prstGeom>
          </p:spPr>
          <p:txBody>
            <a:bodyPr lIns="33867" tIns="33867" rIns="33867" bIns="33867" rtlCol="0" anchor="ctr"/>
            <a:lstStyle/>
            <a:p>
              <a:pPr algn="ctr">
                <a:lnSpc>
                  <a:spcPts val="2933"/>
                </a:lnSpc>
                <a:spcBef>
                  <a:spcPct val="0"/>
                </a:spcBef>
              </a:pPr>
              <a:r>
                <a:rPr lang="en-US" sz="3200" dirty="0" err="1" smtClean="0">
                  <a:solidFill>
                    <a:schemeClr val="bg1"/>
                  </a:solidFill>
                  <a:latin typeface="#9Slide03 Arima Madurai Black" panose="00000A00000000000000" pitchFamily="2" charset="0"/>
                  <a:cs typeface="#9Slide03 Arima Madurai Black" panose="00000A00000000000000" pitchFamily="2" charset="0"/>
                </a:rPr>
                <a:t>Thông</a:t>
              </a:r>
              <a:r>
                <a:rPr lang="en-US" sz="3200" dirty="0" smtClean="0">
                  <a:solidFill>
                    <a:schemeClr val="bg1"/>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bg1"/>
                  </a:solidFill>
                  <a:latin typeface="#9Slide03 Arima Madurai Black" panose="00000A00000000000000" pitchFamily="2" charset="0"/>
                  <a:cs typeface="#9Slide03 Arima Madurai Black" panose="00000A00000000000000" pitchFamily="2" charset="0"/>
                </a:rPr>
                <a:t>điệp</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grpSp>
      <p:grpSp>
        <p:nvGrpSpPr>
          <p:cNvPr id="21" name="Group 21"/>
          <p:cNvGrpSpPr/>
          <p:nvPr/>
        </p:nvGrpSpPr>
        <p:grpSpPr>
          <a:xfrm>
            <a:off x="1333499" y="2506818"/>
            <a:ext cx="2991757" cy="698500"/>
            <a:chOff x="0" y="0"/>
            <a:chExt cx="852938" cy="275951"/>
          </a:xfrm>
        </p:grpSpPr>
        <p:sp>
          <p:nvSpPr>
            <p:cNvPr id="22" name="Freeform 22"/>
            <p:cNvSpPr/>
            <p:nvPr/>
          </p:nvSpPr>
          <p:spPr>
            <a:xfrm>
              <a:off x="0" y="0"/>
              <a:ext cx="852938" cy="275951"/>
            </a:xfrm>
            <a:custGeom>
              <a:avLst/>
              <a:gdLst/>
              <a:ahLst/>
              <a:cxnLst/>
              <a:rect l="l" t="t" r="r" b="b"/>
              <a:pathLst>
                <a:path w="852938" h="275951">
                  <a:moveTo>
                    <a:pt x="0" y="0"/>
                  </a:moveTo>
                  <a:lnTo>
                    <a:pt x="852938" y="0"/>
                  </a:lnTo>
                  <a:lnTo>
                    <a:pt x="852938" y="275951"/>
                  </a:lnTo>
                  <a:lnTo>
                    <a:pt x="0" y="275951"/>
                  </a:lnTo>
                  <a:close/>
                </a:path>
              </a:pathLst>
            </a:custGeom>
            <a:solidFill>
              <a:srgbClr val="E8A18B"/>
            </a:solidFill>
            <a:ln w="19050" cap="sq">
              <a:solidFill>
                <a:srgbClr val="000001"/>
              </a:solidFill>
              <a:prstDash val="solid"/>
              <a:miter/>
            </a:ln>
          </p:spPr>
        </p:sp>
        <p:sp>
          <p:nvSpPr>
            <p:cNvPr id="23" name="TextBox 23"/>
            <p:cNvSpPr txBox="1"/>
            <p:nvPr/>
          </p:nvSpPr>
          <p:spPr>
            <a:xfrm>
              <a:off x="0" y="38100"/>
              <a:ext cx="852938" cy="237851"/>
            </a:xfrm>
            <a:prstGeom prst="rect">
              <a:avLst/>
            </a:prstGeom>
          </p:spPr>
          <p:txBody>
            <a:bodyPr lIns="33867" tIns="33867" rIns="33867" bIns="33867" rtlCol="0" anchor="ctr"/>
            <a:lstStyle/>
            <a:p>
              <a:pPr algn="ctr">
                <a:lnSpc>
                  <a:spcPts val="2933"/>
                </a:lnSpc>
                <a:spcBef>
                  <a:spcPct val="0"/>
                </a:spcBef>
              </a:pPr>
              <a:r>
                <a:rPr lang="en-US" sz="3200" dirty="0" err="1" smtClean="0">
                  <a:solidFill>
                    <a:schemeClr val="bg1"/>
                  </a:solidFill>
                  <a:latin typeface="#9Slide03 Arima Madurai Black" panose="00000A00000000000000" pitchFamily="2" charset="0"/>
                  <a:cs typeface="#9Slide03 Arima Madurai Black" panose="00000A00000000000000" pitchFamily="2" charset="0"/>
                </a:rPr>
                <a:t>Chủ</a:t>
              </a:r>
              <a:r>
                <a:rPr lang="en-US" sz="3200" dirty="0" smtClean="0">
                  <a:solidFill>
                    <a:schemeClr val="bg1"/>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bg1"/>
                  </a:solidFill>
                  <a:latin typeface="#9Slide03 Arima Madurai Black" panose="00000A00000000000000" pitchFamily="2" charset="0"/>
                  <a:cs typeface="#9Slide03 Arima Madurai Black" panose="00000A00000000000000" pitchFamily="2" charset="0"/>
                </a:rPr>
                <a:t>đề</a:t>
              </a:r>
              <a:endParaRPr lang="en-US" sz="3200" dirty="0">
                <a:solidFill>
                  <a:schemeClr val="bg1"/>
                </a:solidFill>
                <a:latin typeface="#9Slide03 Arima Madurai Black" panose="00000A00000000000000" pitchFamily="2" charset="0"/>
                <a:cs typeface="#9Slide03 Arima Madurai Black" panose="00000A00000000000000" pitchFamily="2" charset="0"/>
              </a:endParaRPr>
            </a:p>
          </p:txBody>
        </p:sp>
      </p:grpSp>
      <p:sp>
        <p:nvSpPr>
          <p:cNvPr id="24" name="Freeform 24"/>
          <p:cNvSpPr/>
          <p:nvPr/>
        </p:nvSpPr>
        <p:spPr>
          <a:xfrm rot="2700000">
            <a:off x="10004069" y="2468321"/>
            <a:ext cx="875624" cy="313268"/>
          </a:xfrm>
          <a:custGeom>
            <a:avLst/>
            <a:gdLst/>
            <a:ahLst/>
            <a:cxnLst/>
            <a:rect l="l" t="t" r="r" b="b"/>
            <a:pathLst>
              <a:path w="1313436" h="339105">
                <a:moveTo>
                  <a:pt x="0" y="0"/>
                </a:moveTo>
                <a:lnTo>
                  <a:pt x="1313436" y="0"/>
                </a:lnTo>
                <a:lnTo>
                  <a:pt x="1313436" y="339105"/>
                </a:lnTo>
                <a:lnTo>
                  <a:pt x="0" y="339105"/>
                </a:lnTo>
                <a:lnTo>
                  <a:pt x="0" y="0"/>
                </a:lnTo>
                <a:close/>
              </a:path>
            </a:pathLst>
          </a:custGeom>
          <a:blipFill>
            <a:blip r:embed="rId12">
              <a:extLst>
                <a:ext uri="{96DAC541-7B7A-43D3-8B79-37D633B846F1}">
                  <asvg:svgBlip xmlns="" xmlns:asvg="http://schemas.microsoft.com/office/drawing/2016/SVG/main" r:embed="rId15"/>
                </a:ext>
              </a:extLst>
            </a:blip>
            <a:stretch>
              <a:fillRect/>
            </a:stretch>
          </a:blipFill>
        </p:spPr>
      </p:sp>
      <p:sp>
        <p:nvSpPr>
          <p:cNvPr id="25" name="Freeform 25"/>
          <p:cNvSpPr/>
          <p:nvPr/>
        </p:nvSpPr>
        <p:spPr>
          <a:xfrm rot="-2330002">
            <a:off x="8747247" y="1799084"/>
            <a:ext cx="748822" cy="774835"/>
          </a:xfrm>
          <a:custGeom>
            <a:avLst/>
            <a:gdLst/>
            <a:ahLst/>
            <a:cxnLst/>
            <a:rect l="l" t="t" r="r" b="b"/>
            <a:pathLst>
              <a:path w="1140013" h="1202714">
                <a:moveTo>
                  <a:pt x="0" y="0"/>
                </a:moveTo>
                <a:lnTo>
                  <a:pt x="1140014" y="0"/>
                </a:lnTo>
                <a:lnTo>
                  <a:pt x="1140014" y="1202714"/>
                </a:lnTo>
                <a:lnTo>
                  <a:pt x="0" y="1202714"/>
                </a:lnTo>
                <a:lnTo>
                  <a:pt x="0" y="0"/>
                </a:lnTo>
                <a:close/>
              </a:path>
            </a:pathLst>
          </a:custGeom>
          <a:blipFill>
            <a:blip r:embed="rId16">
              <a:extLst>
                <a:ext uri="{96DAC541-7B7A-43D3-8B79-37D633B846F1}">
                  <asvg:svgBlip xmlns="" xmlns:asvg="http://schemas.microsoft.com/office/drawing/2016/SVG/main" r:embed="rId17"/>
                </a:ext>
              </a:extLst>
            </a:blip>
            <a:stretch>
              <a:fillRect r="-61996"/>
            </a:stretch>
          </a:blipFill>
        </p:spPr>
      </p:sp>
      <p:sp>
        <p:nvSpPr>
          <p:cNvPr id="26" name="Freeform 26"/>
          <p:cNvSpPr/>
          <p:nvPr/>
        </p:nvSpPr>
        <p:spPr>
          <a:xfrm>
            <a:off x="281393" y="2601450"/>
            <a:ext cx="1183135" cy="517919"/>
          </a:xfrm>
          <a:custGeom>
            <a:avLst/>
            <a:gdLst/>
            <a:ahLst/>
            <a:cxnLst/>
            <a:rect l="l" t="t" r="r" b="b"/>
            <a:pathLst>
              <a:path w="1280714" h="776879">
                <a:moveTo>
                  <a:pt x="0" y="0"/>
                </a:moveTo>
                <a:lnTo>
                  <a:pt x="1280714" y="0"/>
                </a:lnTo>
                <a:lnTo>
                  <a:pt x="1280714" y="776880"/>
                </a:lnTo>
                <a:lnTo>
                  <a:pt x="0" y="776880"/>
                </a:lnTo>
                <a:lnTo>
                  <a:pt x="0" y="0"/>
                </a:lnTo>
                <a:close/>
              </a:path>
            </a:pathLst>
          </a:custGeom>
          <a:blipFill>
            <a:blip r:embed="rId18">
              <a:extLst>
                <a:ext uri="{96DAC541-7B7A-43D3-8B79-37D633B846F1}">
                  <asvg:svgBlip xmlns="" xmlns:asvg="http://schemas.microsoft.com/office/drawing/2016/SVG/main" r:embed="rId19"/>
                </a:ext>
              </a:extLst>
            </a:blip>
            <a:stretch>
              <a:fillRect t="-32414" r="-3946"/>
            </a:stretch>
          </a:blipFill>
        </p:spPr>
      </p:sp>
      <p:sp>
        <p:nvSpPr>
          <p:cNvPr id="27" name="Freeform 27"/>
          <p:cNvSpPr/>
          <p:nvPr/>
        </p:nvSpPr>
        <p:spPr>
          <a:xfrm>
            <a:off x="5899477" y="6297576"/>
            <a:ext cx="1043750" cy="200086"/>
          </a:xfrm>
          <a:custGeom>
            <a:avLst/>
            <a:gdLst/>
            <a:ahLst/>
            <a:cxnLst/>
            <a:rect l="l" t="t" r="r" b="b"/>
            <a:pathLst>
              <a:path w="1497118" h="151583">
                <a:moveTo>
                  <a:pt x="0" y="0"/>
                </a:moveTo>
                <a:lnTo>
                  <a:pt x="1497118" y="0"/>
                </a:lnTo>
                <a:lnTo>
                  <a:pt x="1497118" y="151583"/>
                </a:lnTo>
                <a:lnTo>
                  <a:pt x="0" y="151583"/>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9" name="TextBox 29"/>
          <p:cNvSpPr txBox="1"/>
          <p:nvPr/>
        </p:nvSpPr>
        <p:spPr>
          <a:xfrm>
            <a:off x="7138925" y="3308933"/>
            <a:ext cx="4392882" cy="2585323"/>
          </a:xfrm>
          <a:prstGeom prst="rect">
            <a:avLst/>
          </a:prstGeom>
        </p:spPr>
        <p:txBody>
          <a:bodyPr wrap="square" lIns="0" tIns="0" rIns="0" bIns="0" rtlCol="0" anchor="t">
            <a:spAutoFit/>
          </a:bodyPr>
          <a:lstStyle/>
          <a:p>
            <a:pPr algn="ctr">
              <a:lnSpc>
                <a:spcPct val="120000"/>
              </a:lnSpc>
            </a:pPr>
            <a:r>
              <a:rPr lang="en-AU" sz="2800" dirty="0" err="1">
                <a:latin typeface="#9Slide03 Arima Madurai Medium" panose="00000600000000000000" pitchFamily="2" charset="0"/>
                <a:cs typeface="#9Slide03 Arima Madurai Medium" panose="00000600000000000000" pitchFamily="2" charset="0"/>
              </a:rPr>
              <a:t>Nhắc</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nhở</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người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đọc</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về</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sự</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hủy</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hoại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của</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những</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giá</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trị</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đạo</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đức</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khi</a:t>
            </a:r>
            <a:r>
              <a:rPr lang="en-AU" sz="2800" dirty="0">
                <a:latin typeface="#9Slide03 Arima Madurai Medium" panose="00000600000000000000" pitchFamily="2" charset="0"/>
                <a:cs typeface="#9Slide03 Arima Madurai Medium" panose="00000600000000000000" pitchFamily="2" charset="0"/>
              </a:rPr>
              <a:t> con </a:t>
            </a:r>
            <a:r>
              <a:rPr lang="en-AU" sz="2800" dirty="0" err="1">
                <a:latin typeface="#9Slide03 Arima Madurai Medium" panose="00000600000000000000" pitchFamily="2" charset="0"/>
                <a:cs typeface="#9Slide03 Arima Madurai Medium" panose="00000600000000000000" pitchFamily="2" charset="0"/>
              </a:rPr>
              <a:t>người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bị</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cuốn</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vào</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cuộc</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truy</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tầm</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địa</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vị</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tiền</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tài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danh</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vọng</a:t>
            </a:r>
            <a:r>
              <a:rPr lang="en-AU" sz="2800" dirty="0">
                <a:latin typeface="#9Slide03 Arima Madurai Medium" panose="00000600000000000000" pitchFamily="2" charset="0"/>
                <a:cs typeface="#9Slide03 Arima Madurai Medium" panose="00000600000000000000" pitchFamily="2" charset="0"/>
              </a:rPr>
              <a:t>.</a:t>
            </a:r>
            <a:endParaRPr lang="en-US" sz="3200" dirty="0">
              <a:solidFill>
                <a:srgbClr val="000001"/>
              </a:solidFill>
              <a:latin typeface="#9Slide03 Arima Madurai Medium" panose="00000600000000000000" pitchFamily="2" charset="0"/>
              <a:cs typeface="#9Slide03 Arima Madurai Medium" panose="00000600000000000000" pitchFamily="2" charset="0"/>
            </a:endParaRPr>
          </a:p>
        </p:txBody>
      </p:sp>
      <p:sp>
        <p:nvSpPr>
          <p:cNvPr id="30" name="TextBox 30"/>
          <p:cNvSpPr txBox="1"/>
          <p:nvPr/>
        </p:nvSpPr>
        <p:spPr>
          <a:xfrm>
            <a:off x="934954" y="3325531"/>
            <a:ext cx="4133304" cy="2585323"/>
          </a:xfrm>
          <a:prstGeom prst="rect">
            <a:avLst/>
          </a:prstGeom>
        </p:spPr>
        <p:txBody>
          <a:bodyPr wrap="square" lIns="0" tIns="0" rIns="0" bIns="0" rtlCol="0" anchor="t">
            <a:spAutoFit/>
          </a:bodyPr>
          <a:lstStyle/>
          <a:p>
            <a:pPr algn="ctr">
              <a:lnSpc>
                <a:spcPct val="120000"/>
              </a:lnSpc>
            </a:pPr>
            <a:r>
              <a:rPr lang="en-AU" sz="2800" dirty="0" err="1">
                <a:latin typeface="#9Slide03 Arima Madurai Medium" panose="00000600000000000000" pitchFamily="2" charset="0"/>
                <a:cs typeface="#9Slide03 Arima Madurai Medium" panose="00000600000000000000" pitchFamily="2" charset="0"/>
              </a:rPr>
              <a:t>Thế</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giới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phù</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hoa</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giả</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dối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của</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đô</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thị</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Anh</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đầu</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thế</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kỉ</a:t>
            </a:r>
            <a:r>
              <a:rPr lang="en-AU" sz="2800" dirty="0">
                <a:latin typeface="#9Slide03 Arima Madurai Medium" panose="00000600000000000000" pitchFamily="2" charset="0"/>
                <a:cs typeface="#9Slide03 Arima Madurai Medium" panose="00000600000000000000" pitchFamily="2" charset="0"/>
              </a:rPr>
              <a:t> XIX </a:t>
            </a:r>
            <a:r>
              <a:rPr lang="en-AU" sz="2800" dirty="0" err="1">
                <a:latin typeface="#9Slide03 Arima Madurai Medium" panose="00000600000000000000" pitchFamily="2" charset="0"/>
                <a:cs typeface="#9Slide03 Arima Madurai Medium" panose="00000600000000000000" pitchFamily="2" charset="0"/>
              </a:rPr>
              <a:t>và</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sự</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tha</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hoá</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của</a:t>
            </a:r>
            <a:r>
              <a:rPr lang="en-AU" sz="2800" dirty="0">
                <a:latin typeface="#9Slide03 Arima Madurai Medium" panose="00000600000000000000" pitchFamily="2" charset="0"/>
                <a:cs typeface="#9Slide03 Arima Madurai Medium" panose="00000600000000000000" pitchFamily="2" charset="0"/>
              </a:rPr>
              <a:t> con </a:t>
            </a:r>
            <a:r>
              <a:rPr lang="en-AU" sz="2800" dirty="0" err="1">
                <a:latin typeface="#9Slide03 Arima Madurai Medium" panose="00000600000000000000" pitchFamily="2" charset="0"/>
                <a:cs typeface="#9Slide03 Arima Madurai Medium" panose="00000600000000000000" pitchFamily="2" charset="0"/>
              </a:rPr>
              <a:t>người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khi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theo</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đuổi</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những</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tham</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vọng</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vật</a:t>
            </a:r>
            <a:r>
              <a:rPr lang="en-AU" sz="2800" dirty="0">
                <a:latin typeface="#9Slide03 Arima Madurai Medium" panose="00000600000000000000" pitchFamily="2" charset="0"/>
                <a:cs typeface="#9Slide03 Arima Madurai Medium" panose="00000600000000000000" pitchFamily="2" charset="0"/>
              </a:rPr>
              <a:t> </a:t>
            </a:r>
            <a:r>
              <a:rPr lang="en-AU" sz="2800" dirty="0" err="1">
                <a:latin typeface="#9Slide03 Arima Madurai Medium" panose="00000600000000000000" pitchFamily="2" charset="0"/>
                <a:cs typeface="#9Slide03 Arima Madurai Medium" panose="00000600000000000000" pitchFamily="2" charset="0"/>
              </a:rPr>
              <a:t>chất</a:t>
            </a:r>
            <a:r>
              <a:rPr lang="en-AU" sz="2800" dirty="0">
                <a:latin typeface="#9Slide03 Arima Madurai Medium" panose="00000600000000000000" pitchFamily="2" charset="0"/>
                <a:cs typeface="#9Slide03 Arima Madurai Medium" panose="00000600000000000000" pitchFamily="2" charset="0"/>
              </a:rPr>
              <a:t>.</a:t>
            </a:r>
            <a:endParaRPr lang="en-US" sz="3200" dirty="0">
              <a:solidFill>
                <a:srgbClr val="000001"/>
              </a:solidFill>
              <a:latin typeface="#9Slide03 Arima Madurai Medium" panose="00000600000000000000" pitchFamily="2" charset="0"/>
              <a:cs typeface="#9Slide03 Arima Madurai Medium" panose="00000600000000000000" pitchFamily="2" charset="0"/>
            </a:endParaRPr>
          </a:p>
        </p:txBody>
      </p:sp>
      <p:grpSp>
        <p:nvGrpSpPr>
          <p:cNvPr id="31" name="Group 30"/>
          <p:cNvGrpSpPr/>
          <p:nvPr/>
        </p:nvGrpSpPr>
        <p:grpSpPr>
          <a:xfrm>
            <a:off x="144310" y="776743"/>
            <a:ext cx="6496006" cy="584775"/>
            <a:chOff x="144310" y="762229"/>
            <a:chExt cx="6706433" cy="584775"/>
          </a:xfrm>
        </p:grpSpPr>
        <p:sp>
          <p:nvSpPr>
            <p:cNvPr id="32" name="TextBox 31">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 KHÁM PHÁ VĂN BẢN</a:t>
              </a:r>
              <a:endParaRPr lang="en-VN" sz="3200" b="1" dirty="0">
                <a:latin typeface="#9Slide03 Arima Madurai Black" panose="00000A00000000000000" pitchFamily="2" charset="0"/>
                <a:cs typeface="#9Slide03 Arima Madurai Black" panose="00000A00000000000000" pitchFamily="2" charset="0"/>
              </a:endParaRPr>
            </a:p>
          </p:txBody>
        </p:sp>
        <p:pic>
          <p:nvPicPr>
            <p:cNvPr id="33" name="图片 4">
              <a:extLst>
                <a:ext uri="{FF2B5EF4-FFF2-40B4-BE49-F238E27FC236}">
                  <a16:creationId xmlns:a16="http://schemas.microsoft.com/office/drawing/2014/main" id="{B9A89F73-0521-8B4E-AAE7-2125076C6387}"/>
                </a:ext>
              </a:extLst>
            </p:cNvPr>
            <p:cNvPicPr>
              <a:picLocks noChangeAspect="1"/>
            </p:cNvPicPr>
            <p:nvPr/>
          </p:nvPicPr>
          <p:blipFill>
            <a:blip r:embed="rId2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34" name="直接连接符 7">
              <a:extLst>
                <a:ext uri="{FF2B5EF4-FFF2-40B4-BE49-F238E27FC236}">
                  <a16:creationId xmlns:a16="http://schemas.microsoft.com/office/drawing/2014/main" id="{9841FC73-BF57-0F4D-9F06-3375B9556C6B}"/>
                </a:ext>
              </a:extLst>
            </p:cNvPr>
            <p:cNvCxnSpPr/>
            <p:nvPr/>
          </p:nvCxnSpPr>
          <p:spPr>
            <a:xfrm>
              <a:off x="144310" y="1237297"/>
              <a:ext cx="4900775"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560410" y="1325412"/>
            <a:ext cx="7117647" cy="584775"/>
            <a:chOff x="687628" y="1395379"/>
            <a:chExt cx="7028895" cy="584775"/>
          </a:xfrm>
        </p:grpSpPr>
        <p:grpSp>
          <p:nvGrpSpPr>
            <p:cNvPr id="36" name="Group 35">
              <a:extLst>
                <a:ext uri="{FF2B5EF4-FFF2-40B4-BE49-F238E27FC236}">
                  <a16:creationId xmlns:a16="http://schemas.microsoft.com/office/drawing/2014/main" id="{46EF3D0D-3014-BF40-A100-C6579A763FFA}"/>
                </a:ext>
              </a:extLst>
            </p:cNvPr>
            <p:cNvGrpSpPr/>
            <p:nvPr/>
          </p:nvGrpSpPr>
          <p:grpSpPr>
            <a:xfrm>
              <a:off x="687628" y="1431172"/>
              <a:ext cx="6770897" cy="474618"/>
              <a:chOff x="4719087" y="4283544"/>
              <a:chExt cx="6770897" cy="474618"/>
            </a:xfrm>
          </p:grpSpPr>
          <p:sp>
            <p:nvSpPr>
              <p:cNvPr id="38" name="Straight Connector 37">
                <a:extLst>
                  <a:ext uri="{FF2B5EF4-FFF2-40B4-BE49-F238E27FC236}">
                    <a16:creationId xmlns:a16="http://schemas.microsoft.com/office/drawing/2014/main" id="{788BDC6B-1E18-D640-A8DD-BECA4BCA7EDC}"/>
                  </a:ext>
                </a:extLst>
              </p:cNvPr>
              <p:cNvSpPr/>
              <p:nvPr/>
            </p:nvSpPr>
            <p:spPr>
              <a:xfrm>
                <a:off x="4719088" y="4758160"/>
                <a:ext cx="6770896"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39" name="Freeform 38">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3</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37" name="TextBox 36"/>
            <p:cNvSpPr txBox="1"/>
            <p:nvPr/>
          </p:nvSpPr>
          <p:spPr>
            <a:xfrm>
              <a:off x="1710869" y="1395379"/>
              <a:ext cx="6005654" cy="584775"/>
            </a:xfrm>
            <a:prstGeom prst="rect">
              <a:avLst/>
            </a:prstGeom>
            <a:noFill/>
          </p:spPr>
          <p:txBody>
            <a:bodyPr wrap="square" rtlCol="0">
              <a:spAutoFit/>
            </a:bodyPr>
            <a:lstStyle/>
            <a:p>
              <a:pPr lvl="0"/>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Chủ</a:t>
              </a:r>
              <a:r>
                <a:rPr lang="en-US" sz="3200" b="1"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đề</a:t>
              </a:r>
              <a:r>
                <a:rPr lang="en-US" sz="3200" b="1"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thông</a:t>
              </a:r>
              <a:r>
                <a:rPr lang="en-US" sz="3200" b="1"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điệp</a:t>
              </a:r>
              <a:r>
                <a:rPr lang="en-US" sz="3200" b="1"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của</a:t>
              </a:r>
              <a:r>
                <a:rPr lang="en-US" sz="3200" b="1"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văn</a:t>
              </a:r>
              <a:r>
                <a:rPr lang="en-US" sz="3200" b="1" dirty="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b="1" dirty="0" err="1">
                  <a:solidFill>
                    <a:schemeClr val="accent2">
                      <a:lumMod val="50000"/>
                    </a:schemeClr>
                  </a:solidFill>
                  <a:latin typeface="#9Slide03 Arima Madurai Black" panose="00000A00000000000000" pitchFamily="2" charset="0"/>
                  <a:cs typeface="#9Slide03 Arima Madurai Black" panose="00000A00000000000000" pitchFamily="2" charset="0"/>
                </a:rPr>
                <a:t>bản</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40" name="Group 39"/>
          <p:cNvGrpSpPr/>
          <p:nvPr/>
        </p:nvGrpSpPr>
        <p:grpSpPr>
          <a:xfrm>
            <a:off x="0" y="-52947"/>
            <a:ext cx="12279086" cy="902478"/>
            <a:chOff x="0" y="-52947"/>
            <a:chExt cx="12279086" cy="902478"/>
          </a:xfrm>
        </p:grpSpPr>
        <p:grpSp>
          <p:nvGrpSpPr>
            <p:cNvPr id="41" name="Group 40"/>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43" name="Rectangle 42"/>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44" name="Rounded Rectangle 43"/>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45" name="Rectangle 44"/>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42" name="Picture 41"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Tree>
    <p:extLst>
      <p:ext uri="{BB962C8B-B14F-4D97-AF65-F5344CB8AC3E}">
        <p14:creationId xmlns:p14="http://schemas.microsoft.com/office/powerpoint/2010/main" val="416974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144310" y="776743"/>
            <a:ext cx="6496006" cy="584775"/>
            <a:chOff x="144310" y="762229"/>
            <a:chExt cx="6706433" cy="584775"/>
          </a:xfrm>
        </p:grpSpPr>
        <p:sp>
          <p:nvSpPr>
            <p:cNvPr id="5" name="TextBox 4">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III. </a:t>
              </a:r>
              <a:r>
                <a:rPr lang="en-US" sz="3200" b="1" dirty="0" smtClean="0">
                  <a:solidFill>
                    <a:srgbClr val="C00000"/>
                  </a:solidFill>
                  <a:latin typeface="#9Slide03 Arima Madurai Black" panose="00000A00000000000000" pitchFamily="2" charset="0"/>
                  <a:ea typeface="Times New Roman" panose="02020603050405020304" pitchFamily="18" charset="0"/>
                  <a:cs typeface="#9Slide03 Arima Madurai Black" panose="00000A00000000000000" pitchFamily="2" charset="0"/>
                </a:rPr>
                <a:t>TỔNG KẾT</a:t>
              </a:r>
              <a:endParaRPr lang="en-VN" sz="3200" b="1" dirty="0">
                <a:latin typeface="#9Slide03 Arima Madurai Black" panose="00000A00000000000000" pitchFamily="2" charset="0"/>
                <a:cs typeface="#9Slide03 Arima Madurai Black" panose="00000A00000000000000" pitchFamily="2" charset="0"/>
              </a:endParaRPr>
            </a:p>
          </p:txBody>
        </p:sp>
        <p:pic>
          <p:nvPicPr>
            <p:cNvPr id="6" name="图片 4">
              <a:extLst>
                <a:ext uri="{FF2B5EF4-FFF2-40B4-BE49-F238E27FC236}">
                  <a16:creationId xmlns:a16="http://schemas.microsoft.com/office/drawing/2014/main" id="{B9A89F73-0521-8B4E-AAE7-2125076C6387}"/>
                </a:ext>
              </a:extLst>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7" name="直接连接符 7">
              <a:extLst>
                <a:ext uri="{FF2B5EF4-FFF2-40B4-BE49-F238E27FC236}">
                  <a16:creationId xmlns:a16="http://schemas.microsoft.com/office/drawing/2014/main" id="{9841FC73-BF57-0F4D-9F06-3375B9556C6B}"/>
                </a:ext>
              </a:extLst>
            </p:cNvPr>
            <p:cNvCxnSpPr/>
            <p:nvPr/>
          </p:nvCxnSpPr>
          <p:spPr>
            <a:xfrm>
              <a:off x="144310" y="1237297"/>
              <a:ext cx="3057688"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0" y="-52947"/>
            <a:ext cx="12279086" cy="902478"/>
            <a:chOff x="0" y="-52947"/>
            <a:chExt cx="12279086" cy="902478"/>
          </a:xfrm>
        </p:grpSpPr>
        <p:grpSp>
          <p:nvGrpSpPr>
            <p:cNvPr id="14" name="Group 13"/>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16" name="Rectangle 15"/>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7" name="Rounded Rectangle 16"/>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18" name="Rectangle 17"/>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15"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21" name="Rectangle 20"/>
          <p:cNvSpPr/>
          <p:nvPr/>
        </p:nvSpPr>
        <p:spPr>
          <a:xfrm>
            <a:off x="395902" y="1906606"/>
            <a:ext cx="5545290" cy="4214121"/>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5400" dirty="0">
              <a:solidFill>
                <a:srgbClr val="FFFF00"/>
              </a:solidFill>
              <a:latin typeface="#9Slide04 SFU CenturySchoolbook" panose="00000400000000000000" pitchFamily="2" charset="0"/>
            </a:endParaRPr>
          </a:p>
        </p:txBody>
      </p:sp>
      <p:sp>
        <p:nvSpPr>
          <p:cNvPr id="22" name="Rounded Rectangle 21"/>
          <p:cNvSpPr/>
          <p:nvPr/>
        </p:nvSpPr>
        <p:spPr>
          <a:xfrm>
            <a:off x="1731942" y="1563419"/>
            <a:ext cx="2773062" cy="66765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smtClean="0">
                <a:solidFill>
                  <a:schemeClr val="bg1"/>
                </a:solidFill>
                <a:latin typeface="#9Slide04 SFU CenturySchoolbook" panose="00000400000000000000" pitchFamily="2" charset="0"/>
              </a:rPr>
              <a:t>Nội</a:t>
            </a:r>
            <a:r>
              <a:rPr lang="en-US" sz="3600" dirty="0" smtClean="0">
                <a:solidFill>
                  <a:schemeClr val="bg1"/>
                </a:solidFill>
                <a:latin typeface="#9Slide04 SFU CenturySchoolbook" panose="00000400000000000000" pitchFamily="2" charset="0"/>
              </a:rPr>
              <a:t> dung</a:t>
            </a:r>
            <a:endParaRPr lang="en-US" sz="3600" dirty="0">
              <a:solidFill>
                <a:schemeClr val="bg1"/>
              </a:solidFill>
              <a:latin typeface="#9Slide04 SFU CenturySchoolbook" panose="00000400000000000000" pitchFamily="2" charset="0"/>
            </a:endParaRPr>
          </a:p>
        </p:txBody>
      </p:sp>
      <p:sp>
        <p:nvSpPr>
          <p:cNvPr id="23" name="Rectangle 22"/>
          <p:cNvSpPr/>
          <p:nvPr/>
        </p:nvSpPr>
        <p:spPr>
          <a:xfrm>
            <a:off x="6110531" y="1906606"/>
            <a:ext cx="5832319" cy="4214121"/>
          </a:xfrm>
          <a:prstGeom prst="rect">
            <a:avLst/>
          </a:prstGeom>
          <a:ln>
            <a:noFill/>
          </a:ln>
          <a:effectLst/>
          <a:scene3d>
            <a:camera prst="orthographicFront">
              <a:rot lat="0" lon="0" rev="0"/>
            </a:camera>
            <a:lightRig rig="chilly" dir="t">
              <a:rot lat="0" lon="0" rev="18480000"/>
            </a:lightRig>
          </a:scene3d>
          <a:sp3d prstMaterial="clear">
            <a:bevelT h="63500"/>
          </a:sp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5400" dirty="0">
              <a:solidFill>
                <a:srgbClr val="FFFF00"/>
              </a:solidFill>
              <a:latin typeface="#9Slide04 SFU CenturySchoolbook" panose="00000400000000000000" pitchFamily="2" charset="0"/>
            </a:endParaRPr>
          </a:p>
        </p:txBody>
      </p:sp>
      <p:sp>
        <p:nvSpPr>
          <p:cNvPr id="24" name="Rounded Rectangle 23"/>
          <p:cNvSpPr/>
          <p:nvPr/>
        </p:nvSpPr>
        <p:spPr>
          <a:xfrm>
            <a:off x="7801507" y="1563419"/>
            <a:ext cx="2773062" cy="66765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err="1" smtClean="0">
                <a:solidFill>
                  <a:schemeClr val="bg1"/>
                </a:solidFill>
                <a:latin typeface="#9Slide04 SFU CenturySchoolbook" panose="00000400000000000000" pitchFamily="2" charset="0"/>
              </a:rPr>
              <a:t>Nghệ</a:t>
            </a:r>
            <a:r>
              <a:rPr lang="en-US" sz="3600" dirty="0" smtClean="0">
                <a:solidFill>
                  <a:schemeClr val="bg1"/>
                </a:solidFill>
                <a:latin typeface="#9Slide04 SFU CenturySchoolbook" panose="00000400000000000000" pitchFamily="2" charset="0"/>
              </a:rPr>
              <a:t> </a:t>
            </a:r>
            <a:r>
              <a:rPr lang="en-US" sz="3600" dirty="0" err="1" smtClean="0">
                <a:solidFill>
                  <a:schemeClr val="bg1"/>
                </a:solidFill>
                <a:latin typeface="#9Slide04 SFU CenturySchoolbook" panose="00000400000000000000" pitchFamily="2" charset="0"/>
              </a:rPr>
              <a:t>thuật</a:t>
            </a:r>
            <a:endParaRPr lang="en-US" sz="3600" dirty="0">
              <a:solidFill>
                <a:schemeClr val="bg1"/>
              </a:solidFill>
              <a:latin typeface="#9Slide04 SFU CenturySchoolbook" panose="00000400000000000000" pitchFamily="2" charset="0"/>
            </a:endParaRPr>
          </a:p>
        </p:txBody>
      </p:sp>
      <p:sp>
        <p:nvSpPr>
          <p:cNvPr id="25" name="Rectangle 24"/>
          <p:cNvSpPr/>
          <p:nvPr/>
        </p:nvSpPr>
        <p:spPr>
          <a:xfrm>
            <a:off x="565241" y="2352615"/>
            <a:ext cx="5206611" cy="3530903"/>
          </a:xfrm>
          <a:prstGeom prst="rect">
            <a:avLst/>
          </a:prstGeom>
        </p:spPr>
        <p:txBody>
          <a:bodyPr wrap="square">
            <a:spAutoFit/>
          </a:bodyPr>
          <a:lstStyle/>
          <a:p>
            <a:pPr algn="just">
              <a:lnSpc>
                <a:spcPct val="114000"/>
              </a:lnSpc>
            </a:pPr>
            <a:r>
              <a:rPr lang="vi-VN" sz="2800" b="1" dirty="0">
                <a:solidFill>
                  <a:srgbClr val="002060"/>
                </a:solidFill>
                <a:latin typeface="#9Slide03 Arima Madurai Medium" panose="00000600000000000000" pitchFamily="2" charset="0"/>
                <a:cs typeface="#9Slide03 Arima Madurai Medium" panose="00000600000000000000" pitchFamily="2" charset="0"/>
              </a:rPr>
              <a:t>Chuyến đi chơi của Re-bec-ca cùng mọi người, Rê-béc-ca khao khát tiền tài, danh vọng đến mức sẵn sàng lừa dối, thao túng và lợi dụng người khác để đạt được tham vọng vật chất của mình dù không thành công.</a:t>
            </a:r>
            <a:endParaRPr lang="en-US" sz="2800" b="1" dirty="0">
              <a:solidFill>
                <a:srgbClr val="002060"/>
              </a:solidFill>
              <a:latin typeface="#9Slide03 Arima Madurai Medium" panose="00000600000000000000" pitchFamily="2" charset="0"/>
              <a:cs typeface="#9Slide03 Arima Madurai Medium" panose="00000600000000000000" pitchFamily="2" charset="0"/>
            </a:endParaRPr>
          </a:p>
        </p:txBody>
      </p:sp>
      <p:sp>
        <p:nvSpPr>
          <p:cNvPr id="26" name="Rectangle 25"/>
          <p:cNvSpPr/>
          <p:nvPr/>
        </p:nvSpPr>
        <p:spPr>
          <a:xfrm>
            <a:off x="6290747" y="2443138"/>
            <a:ext cx="5471886" cy="3539430"/>
          </a:xfrm>
          <a:prstGeom prst="rect">
            <a:avLst/>
          </a:prstGeom>
        </p:spPr>
        <p:txBody>
          <a:bodyPr wrap="square">
            <a:spAutoFit/>
          </a:bodyPr>
          <a:lstStyle/>
          <a:p>
            <a:pPr algn="just"/>
            <a:r>
              <a:rPr lang="vi-VN" sz="2800" b="1" dirty="0">
                <a:solidFill>
                  <a:srgbClr val="002060"/>
                </a:solidFill>
                <a:latin typeface="#9Slide03 Arima Madurai Medium" panose="00000600000000000000" pitchFamily="2" charset="0"/>
                <a:cs typeface="#9Slide03 Arima Madurai Medium" panose="00000600000000000000" pitchFamily="2" charset="0"/>
              </a:rPr>
              <a:t>- Xây dựng nhân vật hoàn chỉnh, sinh động và đa dạng thông qua ngoại hình, suy nghĩ, lời nói, hành động, ...</a:t>
            </a:r>
          </a:p>
          <a:p>
            <a:pPr algn="just"/>
            <a:r>
              <a:rPr lang="vi-VN" sz="2800" b="1" dirty="0">
                <a:solidFill>
                  <a:srgbClr val="002060"/>
                </a:solidFill>
                <a:latin typeface="#9Slide03 Arima Madurai Medium" panose="00000600000000000000" pitchFamily="2" charset="0"/>
                <a:cs typeface="#9Slide03 Arima Madurai Medium" panose="00000600000000000000" pitchFamily="2" charset="0"/>
              </a:rPr>
              <a:t>- Sử dụng cách nói ngược hoặc kết nối những từ ngữ, hình ảnh trái ngược nhau để tỏ thái độ mỉa mai giễu cợt đối với các nhân vật.</a:t>
            </a:r>
          </a:p>
        </p:txBody>
      </p:sp>
    </p:spTree>
    <p:extLst>
      <p:ext uri="{BB962C8B-B14F-4D97-AF65-F5344CB8AC3E}">
        <p14:creationId xmlns:p14="http://schemas.microsoft.com/office/powerpoint/2010/main" val="38912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909049" y="2357735"/>
            <a:ext cx="6602513" cy="144655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800" b="1" cap="none" spc="0" dirty="0" smtClean="0">
                <a:ln/>
                <a:solidFill>
                  <a:srgbClr val="FF0000"/>
                </a:solidFill>
                <a:effectLst/>
                <a:latin typeface="UVN Thoi Nay Nang" panose="02020903060505020304" pitchFamily="18" charset="0"/>
              </a:rPr>
              <a:t>LUYỆN TẬP</a:t>
            </a:r>
            <a:endParaRPr lang="en-US" sz="8800" b="1" cap="none" spc="0" dirty="0">
              <a:ln/>
              <a:solidFill>
                <a:srgbClr val="FF0000"/>
              </a:solidFill>
              <a:effectLst/>
              <a:latin typeface="UVN Thoi Nay Nang" panose="02020903060505020304" pitchFamily="18" charset="0"/>
            </a:endParaRPr>
          </a:p>
        </p:txBody>
      </p:sp>
    </p:spTree>
    <p:extLst>
      <p:ext uri="{BB962C8B-B14F-4D97-AF65-F5344CB8AC3E}">
        <p14:creationId xmlns:p14="http://schemas.microsoft.com/office/powerpoint/2010/main" val="31955477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0" y="-52947"/>
            <a:ext cx="12279086" cy="902478"/>
            <a:chOff x="0" y="-52947"/>
            <a:chExt cx="12279086" cy="902478"/>
          </a:xfrm>
        </p:grpSpPr>
        <p:grpSp>
          <p:nvGrpSpPr>
            <p:cNvPr id="5" name="Group 4"/>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7" name="Rectangle 6"/>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8" name="Rounded Rectangle 7"/>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9" name="Rectangle 8"/>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6" name="Picture 5"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sp>
        <p:nvSpPr>
          <p:cNvPr id="10" name="Rounded Rectangle 9"/>
          <p:cNvSpPr/>
          <p:nvPr/>
        </p:nvSpPr>
        <p:spPr>
          <a:xfrm>
            <a:off x="478971" y="2089720"/>
            <a:ext cx="11045372" cy="2868386"/>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200" dirty="0" smtClean="0">
                <a:latin typeface="#9Slide03 Arima Madurai Black" panose="00000A00000000000000" pitchFamily="2" charset="0"/>
                <a:cs typeface="#9Slide03 Arima Madurai Black" panose="00000A00000000000000" pitchFamily="2" charset="0"/>
              </a:rPr>
              <a:t>So </a:t>
            </a:r>
            <a:r>
              <a:rPr lang="en-US" sz="3200" dirty="0" err="1" smtClean="0">
                <a:latin typeface="#9Slide03 Arima Madurai Black" panose="00000A00000000000000" pitchFamily="2" charset="0"/>
                <a:cs typeface="#9Slide03 Arima Madurai Black" panose="00000A00000000000000" pitchFamily="2" charset="0"/>
              </a:rPr>
              <a:t>sánh</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điểm</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tương</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đồng</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và</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khác</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biệt</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về</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nghệ</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thuật</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kể</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chuyện</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của</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Vũ</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Trọng</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Phụng</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trong</a:t>
            </a:r>
            <a:r>
              <a:rPr lang="en-US" sz="3200" dirty="0" smtClean="0">
                <a:latin typeface="#9Slide03 Arima Madurai Black" panose="00000A00000000000000" pitchFamily="2" charset="0"/>
                <a:cs typeface="#9Slide03 Arima Madurai Black" panose="00000A00000000000000" pitchFamily="2" charset="0"/>
              </a:rPr>
              <a:t> Hai </a:t>
            </a:r>
            <a:r>
              <a:rPr lang="en-US" sz="3200" dirty="0" err="1" smtClean="0">
                <a:latin typeface="#9Slide03 Arima Madurai Black" panose="00000A00000000000000" pitchFamily="2" charset="0"/>
                <a:cs typeface="#9Slide03 Arima Madurai Black" panose="00000A00000000000000" pitchFamily="2" charset="0"/>
              </a:rPr>
              <a:t>quan</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niệm</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về</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xã</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hội</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trích</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Số</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đỏ</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và</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của</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Thác-cơ-rây</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trong</a:t>
            </a:r>
            <a:r>
              <a:rPr lang="en-US" sz="3200" dirty="0" smtClean="0">
                <a:latin typeface="#9Slide03 Arima Madurai Black" panose="00000A00000000000000" pitchFamily="2" charset="0"/>
                <a:cs typeface="#9Slide03 Arima Madurai Black" panose="00000A00000000000000" pitchFamily="2" charset="0"/>
              </a:rPr>
              <a:t> Ở </a:t>
            </a:r>
            <a:r>
              <a:rPr lang="en-US" sz="3200" dirty="0" err="1" smtClean="0">
                <a:latin typeface="#9Slide03 Arima Madurai Black" panose="00000A00000000000000" pitchFamily="2" charset="0"/>
                <a:cs typeface="#9Slide03 Arima Madurai Black" panose="00000A00000000000000" pitchFamily="2" charset="0"/>
              </a:rPr>
              <a:t>Va-xan</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trích</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Hội</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chợ</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phù</a:t>
            </a:r>
            <a:r>
              <a:rPr lang="en-US" sz="3200" dirty="0" smtClean="0">
                <a:latin typeface="#9Slide03 Arima Madurai Black" panose="00000A00000000000000" pitchFamily="2" charset="0"/>
                <a:cs typeface="#9Slide03 Arima Madurai Black" panose="00000A00000000000000" pitchFamily="2" charset="0"/>
              </a:rPr>
              <a:t> </a:t>
            </a:r>
            <a:r>
              <a:rPr lang="en-US" sz="3200" dirty="0" err="1" smtClean="0">
                <a:latin typeface="#9Slide03 Arima Madurai Black" panose="00000A00000000000000" pitchFamily="2" charset="0"/>
                <a:cs typeface="#9Slide03 Arima Madurai Black" panose="00000A00000000000000" pitchFamily="2" charset="0"/>
              </a:rPr>
              <a:t>hoa</a:t>
            </a:r>
            <a:r>
              <a:rPr lang="en-US" sz="3200" dirty="0" smtClean="0">
                <a:latin typeface="#9Slide03 Arima Madurai Black" panose="00000A00000000000000" pitchFamily="2" charset="0"/>
                <a:cs typeface="#9Slide03 Arima Madurai Black" panose="00000A00000000000000" pitchFamily="2" charset="0"/>
              </a:rPr>
              <a:t>)</a:t>
            </a:r>
            <a:endParaRPr lang="en-US" sz="3200" dirty="0">
              <a:latin typeface="#9Slide03 Arima Madurai Black" panose="00000A00000000000000" pitchFamily="2" charset="0"/>
              <a:cs typeface="#9Slide03 Arima Madurai Black" panose="00000A00000000000000" pitchFamily="2" charset="0"/>
            </a:endParaRPr>
          </a:p>
        </p:txBody>
      </p:sp>
      <p:sp>
        <p:nvSpPr>
          <p:cNvPr id="11" name="Rectangle 10"/>
          <p:cNvSpPr/>
          <p:nvPr/>
        </p:nvSpPr>
        <p:spPr>
          <a:xfrm>
            <a:off x="3846457" y="849531"/>
            <a:ext cx="4558556"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smtClean="0">
                <a:ln/>
                <a:solidFill>
                  <a:srgbClr val="FF0000"/>
                </a:solidFill>
                <a:latin typeface="UVN Thoi Nay Nang" panose="02020903060505020304" pitchFamily="18" charset="0"/>
              </a:rPr>
              <a:t>LUYỆN TẬP</a:t>
            </a:r>
            <a:endParaRPr lang="en-US" sz="6000" b="1" cap="none" spc="0" dirty="0">
              <a:ln/>
              <a:solidFill>
                <a:srgbClr val="FF0000"/>
              </a:solidFill>
              <a:effectLst/>
              <a:latin typeface="UVN Thoi Nay Nang" panose="02020903060505020304" pitchFamily="18" charset="0"/>
            </a:endParaRPr>
          </a:p>
        </p:txBody>
      </p:sp>
    </p:spTree>
    <p:extLst>
      <p:ext uri="{BB962C8B-B14F-4D97-AF65-F5344CB8AC3E}">
        <p14:creationId xmlns:p14="http://schemas.microsoft.com/office/powerpoint/2010/main" val="85655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232268907"/>
              </p:ext>
            </p:extLst>
          </p:nvPr>
        </p:nvGraphicFramePr>
        <p:xfrm>
          <a:off x="230058" y="188686"/>
          <a:ext cx="11773256" cy="6610427"/>
        </p:xfrm>
        <a:graphic>
          <a:graphicData uri="http://schemas.openxmlformats.org/drawingml/2006/table">
            <a:tbl>
              <a:tblPr firstRow="1" firstCol="1" bandRow="1"/>
              <a:tblGrid>
                <a:gridCol w="3035656">
                  <a:extLst>
                    <a:ext uri="{9D8B030D-6E8A-4147-A177-3AD203B41FA5}">
                      <a16:colId xmlns:a16="http://schemas.microsoft.com/office/drawing/2014/main" val="2351069437"/>
                    </a:ext>
                  </a:extLst>
                </a:gridCol>
                <a:gridCol w="8737600">
                  <a:extLst>
                    <a:ext uri="{9D8B030D-6E8A-4147-A177-3AD203B41FA5}">
                      <a16:colId xmlns:a16="http://schemas.microsoft.com/office/drawing/2014/main" val="1364865826"/>
                    </a:ext>
                  </a:extLst>
                </a:gridCol>
              </a:tblGrid>
              <a:tr h="304800">
                <a:tc gridSpan="2">
                  <a:txBody>
                    <a:bodyPr/>
                    <a:lstStyle/>
                    <a:p>
                      <a:pPr marL="0" marR="0" algn="ctr">
                        <a:lnSpc>
                          <a:spcPct val="120000"/>
                        </a:lnSpc>
                        <a:spcBef>
                          <a:spcPts val="0"/>
                        </a:spcBef>
                        <a:spcAft>
                          <a:spcPts val="0"/>
                        </a:spcAft>
                      </a:pPr>
                      <a:r>
                        <a:rPr lang="en-US" sz="20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So </a:t>
                      </a:r>
                      <a:r>
                        <a:rPr lang="en-US" sz="20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0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0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 quan niệm về gia đình và xã hội </a:t>
                      </a:r>
                      <a:r>
                        <a:rPr lang="vi-VN" sz="20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r>
                        <a:rPr lang="vi-VN" sz="2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Số đỏ) </a:t>
                      </a:r>
                      <a:r>
                        <a:rPr lang="vi-VN" sz="20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Ở Va-xan </a:t>
                      </a:r>
                      <a:r>
                        <a:rPr lang="vi-VN" sz="20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(trích </a:t>
                      </a:r>
                      <a:r>
                        <a:rPr lang="vi-VN" sz="200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Hội chợ phù hoa)</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734" marR="18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US"/>
                    </a:p>
                  </a:txBody>
                  <a:tcPr/>
                </a:tc>
                <a:extLst>
                  <a:ext uri="{0D108BD9-81ED-4DB2-BD59-A6C34878D82A}">
                    <a16:rowId xmlns:a16="http://schemas.microsoft.com/office/drawing/2014/main" val="3244682094"/>
                  </a:ext>
                </a:extLst>
              </a:tr>
              <a:tr h="369227">
                <a:tc>
                  <a:txBody>
                    <a:bodyPr/>
                    <a:lstStyle/>
                    <a:p>
                      <a:pPr marL="0" marR="0" algn="ctr">
                        <a:lnSpc>
                          <a:spcPct val="120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734" marR="18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endParaRPr lang="en-US" sz="2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8734" marR="18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374541"/>
                  </a:ext>
                </a:extLst>
              </a:tr>
              <a:tr h="5875440">
                <a:tc>
                  <a:txBody>
                    <a:bodyPr/>
                    <a:lstStyle/>
                    <a:p>
                      <a:pPr marL="0" marR="0">
                        <a:lnSpc>
                          <a:spcPct val="120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734" marR="18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734" marR="187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6656467"/>
                  </a:ext>
                </a:extLst>
              </a:tr>
            </a:tbl>
          </a:graphicData>
        </a:graphic>
      </p:graphicFrame>
      <p:sp>
        <p:nvSpPr>
          <p:cNvPr id="9" name="Rectangle 8"/>
          <p:cNvSpPr/>
          <p:nvPr/>
        </p:nvSpPr>
        <p:spPr>
          <a:xfrm>
            <a:off x="259085" y="924246"/>
            <a:ext cx="2955827" cy="5632311"/>
          </a:xfrm>
          <a:prstGeom prst="rect">
            <a:avLst/>
          </a:prstGeom>
        </p:spPr>
        <p:txBody>
          <a:bodyPr wrap="square">
            <a:spAutoFit/>
          </a:bodyPr>
          <a:lstStyle/>
          <a:p>
            <a:pPr algn="just">
              <a:lnSpc>
                <a:spcPct val="120000"/>
              </a:lnSpc>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phê</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khuyết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phức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tạp</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mỉa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3276599" y="924246"/>
            <a:ext cx="8636001" cy="5743111"/>
          </a:xfrm>
          <a:prstGeom prst="rect">
            <a:avLst/>
          </a:prstGeom>
        </p:spPr>
        <p:txBody>
          <a:bodyPr wrap="square">
            <a:spAutoFit/>
          </a:bodyPr>
          <a:lstStyle/>
          <a:p>
            <a:pPr algn="just">
              <a:lnSpc>
                <a:spcPct val="120000"/>
              </a:lnSpc>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fontAlgn="base">
              <a:lnSpc>
                <a:spcPct val="120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Thác-cơ-rây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kể</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câu</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chuyện</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theo</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cái</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nhìn</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toàn</a:t>
            </a:r>
            <a:r>
              <a:rPr lang="en-US"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tri.</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Bối cảnh văn hóa và xã hội: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 Trọng Phụng tập trung vào việc phê phán xã hội Việt Nam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nửa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TK XX</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William Thackeray tập trung vào xã hội Anh thế kỷ 19.</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Thác-cơ-rây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vi-VN"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Vũ Trọng Phụng thường sử dụng </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dirty="0">
                <a:latin typeface="Times New Roman" panose="02020603050405020304" pitchFamily="18" charset="0"/>
                <a:ea typeface="Times New Roman" panose="02020603050405020304" pitchFamily="18" charset="0"/>
                <a:cs typeface="Times New Roman" panose="02020603050405020304" pitchFamily="18" charset="0"/>
              </a:rPr>
              <a:t>gôn ngữ dung nạp lời nói hằng ngày của mọi lớp người, kể cả tiếng lóng, phương ngữ</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W</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illiam Thackeray có xu hướng sử dụng một phong cách lịch lãm, thượng lưu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ngược</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nối</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ngược</a:t>
            </a:r>
            <a:r>
              <a:rPr lang="en-AU" dirty="0">
                <a:latin typeface="Times New Roman" panose="02020603050405020304" pitchFamily="18" charset="0"/>
                <a:ea typeface="Times New Roman" panose="02020603050405020304" pitchFamily="18" charset="0"/>
                <a:cs typeface="Times New Roman" panose="02020603050405020304" pitchFamily="18" charset="0"/>
              </a:rPr>
              <a:t> </a:t>
            </a:r>
            <a:r>
              <a:rPr lang="en-AU"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AU"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10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9990">
            <a:off x="-197956" y="-365740"/>
            <a:ext cx="12587914" cy="7589480"/>
          </a:xfrm>
          <a:custGeom>
            <a:avLst/>
            <a:gdLst/>
            <a:ahLst/>
            <a:cxnLst/>
            <a:rect l="l" t="t" r="r" b="b"/>
            <a:pathLst>
              <a:path w="18881871" h="11384220">
                <a:moveTo>
                  <a:pt x="0" y="1116406"/>
                </a:moveTo>
                <a:lnTo>
                  <a:pt x="18253892" y="0"/>
                </a:lnTo>
                <a:lnTo>
                  <a:pt x="18881870" y="10267814"/>
                </a:lnTo>
                <a:lnTo>
                  <a:pt x="627978" y="11384220"/>
                </a:lnTo>
                <a:lnTo>
                  <a:pt x="0" y="1116406"/>
                </a:lnTo>
                <a:close/>
              </a:path>
            </a:pathLst>
          </a:custGeom>
          <a:blipFill>
            <a:blip r:embed="rId2"/>
            <a:stretch>
              <a:fillRect t="-78077" r="-1486" b="-81883"/>
            </a:stretch>
          </a:blipFill>
        </p:spPr>
      </p:sp>
      <p:sp>
        <p:nvSpPr>
          <p:cNvPr id="3" name="Freeform 3"/>
          <p:cNvSpPr/>
          <p:nvPr/>
        </p:nvSpPr>
        <p:spPr>
          <a:xfrm rot="-10800000">
            <a:off x="5786320" y="459169"/>
            <a:ext cx="6238039" cy="3284447"/>
          </a:xfrm>
          <a:custGeom>
            <a:avLst/>
            <a:gdLst/>
            <a:ahLst/>
            <a:cxnLst/>
            <a:rect l="l" t="t" r="r" b="b"/>
            <a:pathLst>
              <a:path w="8778034" h="4926671">
                <a:moveTo>
                  <a:pt x="0" y="0"/>
                </a:moveTo>
                <a:lnTo>
                  <a:pt x="8778034" y="0"/>
                </a:lnTo>
                <a:lnTo>
                  <a:pt x="8778034" y="4926671"/>
                </a:lnTo>
                <a:lnTo>
                  <a:pt x="0" y="4926671"/>
                </a:lnTo>
                <a:lnTo>
                  <a:pt x="0" y="0"/>
                </a:lnTo>
                <a:close/>
              </a:path>
            </a:pathLst>
          </a:custGeom>
          <a:blipFill>
            <a:blip r:embed="rId3"/>
            <a:stretch>
              <a:fillRect/>
            </a:stretch>
          </a:blipFill>
        </p:spPr>
      </p:sp>
      <p:sp>
        <p:nvSpPr>
          <p:cNvPr id="4" name="Freeform 4"/>
          <p:cNvSpPr/>
          <p:nvPr/>
        </p:nvSpPr>
        <p:spPr>
          <a:xfrm rot="7659099">
            <a:off x="-4959168" y="351101"/>
            <a:ext cx="6153965" cy="3453913"/>
          </a:xfrm>
          <a:custGeom>
            <a:avLst/>
            <a:gdLst/>
            <a:ahLst/>
            <a:cxnLst/>
            <a:rect l="l" t="t" r="r" b="b"/>
            <a:pathLst>
              <a:path w="9230947" h="5180869">
                <a:moveTo>
                  <a:pt x="0" y="0"/>
                </a:moveTo>
                <a:lnTo>
                  <a:pt x="9230947" y="0"/>
                </a:lnTo>
                <a:lnTo>
                  <a:pt x="9230947" y="5180869"/>
                </a:lnTo>
                <a:lnTo>
                  <a:pt x="0" y="5180869"/>
                </a:lnTo>
                <a:lnTo>
                  <a:pt x="0" y="0"/>
                </a:lnTo>
                <a:close/>
              </a:path>
            </a:pathLst>
          </a:custGeom>
          <a:blipFill>
            <a:blip r:embed="rId3"/>
            <a:stretch>
              <a:fillRect/>
            </a:stretch>
          </a:blipFill>
        </p:spPr>
      </p:sp>
      <p:sp>
        <p:nvSpPr>
          <p:cNvPr id="7" name="Freeform 7"/>
          <p:cNvSpPr/>
          <p:nvPr/>
        </p:nvSpPr>
        <p:spPr>
          <a:xfrm>
            <a:off x="1472323" y="802450"/>
            <a:ext cx="4206391" cy="5480288"/>
          </a:xfrm>
          <a:custGeom>
            <a:avLst/>
            <a:gdLst/>
            <a:ahLst/>
            <a:cxnLst/>
            <a:rect l="l" t="t" r="r" b="b"/>
            <a:pathLst>
              <a:path w="4013200" h="5228590">
                <a:moveTo>
                  <a:pt x="4013200" y="5228590"/>
                </a:moveTo>
                <a:lnTo>
                  <a:pt x="0" y="5228590"/>
                </a:lnTo>
                <a:lnTo>
                  <a:pt x="0" y="0"/>
                </a:lnTo>
                <a:lnTo>
                  <a:pt x="4013200" y="0"/>
                </a:lnTo>
                <a:lnTo>
                  <a:pt x="4013200" y="5228590"/>
                </a:lnTo>
                <a:close/>
                <a:moveTo>
                  <a:pt x="106680" y="5121910"/>
                </a:moveTo>
                <a:lnTo>
                  <a:pt x="3907790" y="5121910"/>
                </a:lnTo>
                <a:lnTo>
                  <a:pt x="3907790" y="106680"/>
                </a:lnTo>
                <a:lnTo>
                  <a:pt x="106680" y="106680"/>
                </a:lnTo>
                <a:lnTo>
                  <a:pt x="106680" y="5121910"/>
                </a:lnTo>
                <a:close/>
                <a:moveTo>
                  <a:pt x="3793490" y="5008880"/>
                </a:moveTo>
                <a:lnTo>
                  <a:pt x="219710" y="5008880"/>
                </a:lnTo>
                <a:lnTo>
                  <a:pt x="219710" y="219710"/>
                </a:lnTo>
                <a:lnTo>
                  <a:pt x="3794760" y="219710"/>
                </a:lnTo>
                <a:lnTo>
                  <a:pt x="3793490" y="5008880"/>
                </a:lnTo>
                <a:close/>
                <a:moveTo>
                  <a:pt x="321310" y="4907280"/>
                </a:moveTo>
                <a:lnTo>
                  <a:pt x="3693160" y="4907280"/>
                </a:lnTo>
                <a:lnTo>
                  <a:pt x="3693160" y="321310"/>
                </a:lnTo>
                <a:lnTo>
                  <a:pt x="321310" y="321310"/>
                </a:lnTo>
                <a:lnTo>
                  <a:pt x="321310" y="4907280"/>
                </a:lnTo>
                <a:close/>
              </a:path>
            </a:pathLst>
          </a:custGeom>
          <a:solidFill>
            <a:srgbClr val="7E483B"/>
          </a:solidFill>
        </p:spPr>
      </p:sp>
      <p:sp>
        <p:nvSpPr>
          <p:cNvPr id="9" name="TextBox 9"/>
          <p:cNvSpPr txBox="1"/>
          <p:nvPr/>
        </p:nvSpPr>
        <p:spPr>
          <a:xfrm>
            <a:off x="6538679" y="976414"/>
            <a:ext cx="4397299" cy="2068259"/>
          </a:xfrm>
          <a:prstGeom prst="rect">
            <a:avLst/>
          </a:prstGeom>
        </p:spPr>
        <p:txBody>
          <a:bodyPr wrap="square" lIns="0" tIns="0" rIns="0" bIns="0" rtlCol="0" anchor="t">
            <a:spAutoFit/>
          </a:bodyPr>
          <a:lstStyle/>
          <a:p>
            <a:pPr algn="just">
              <a:lnSpc>
                <a:spcPct val="120000"/>
              </a:lnSpc>
            </a:pPr>
            <a:r>
              <a:rPr lang="en-GB" sz="2800" b="1" dirty="0">
                <a:solidFill>
                  <a:srgbClr val="002060"/>
                </a:solidFill>
                <a:latin typeface="#9Slide03 Arima Madurai Light" panose="00000400000000000000" pitchFamily="2" charset="0"/>
                <a:cs typeface="#9Slide03 Arima Madurai Light" panose="00000400000000000000" pitchFamily="2" charset="0"/>
              </a:rPr>
              <a:t>K</a:t>
            </a:r>
            <a:r>
              <a:rPr lang="en-US" sz="2800" b="1" dirty="0" err="1">
                <a:solidFill>
                  <a:srgbClr val="002060"/>
                </a:solidFill>
                <a:latin typeface="#9Slide03 Arima Madurai Light" panose="00000400000000000000" pitchFamily="2" charset="0"/>
                <a:cs typeface="#9Slide03 Arima Madurai Light" panose="00000400000000000000" pitchFamily="2" charset="0"/>
              </a:rPr>
              <a:t>hái</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quát</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đặc</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điểm</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tiểu</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thuyết</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hiện</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đại</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từ</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hai</a:t>
            </a:r>
            <a:r>
              <a:rPr lang="en-US" sz="2800" b="1" dirty="0">
                <a:solidFill>
                  <a:srgbClr val="002060"/>
                </a:solidFill>
                <a:latin typeface="#9Slide03 Arima Madurai Light" panose="00000400000000000000" pitchFamily="2" charset="0"/>
                <a:cs typeface="#9Slide03 Arima Madurai Light" panose="00000400000000000000" pitchFamily="2" charset="0"/>
              </a:rPr>
              <a:t> VB </a:t>
            </a:r>
            <a:r>
              <a:rPr lang="en-US" sz="2800" b="1" dirty="0" err="1">
                <a:solidFill>
                  <a:srgbClr val="002060"/>
                </a:solidFill>
                <a:latin typeface="#9Slide03 Arima Madurai Light" panose="00000400000000000000" pitchFamily="2" charset="0"/>
                <a:cs typeface="#9Slide03 Arima Madurai Light" panose="00000400000000000000" pitchFamily="2" charset="0"/>
              </a:rPr>
              <a:t>đã</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đọc</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và</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rút</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ra</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kinh</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nghiệm</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đọc</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tiểu</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thuyết</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hiện</a:t>
            </a:r>
            <a:r>
              <a:rPr lang="en-US" sz="2800" b="1" dirty="0">
                <a:solidFill>
                  <a:srgbClr val="002060"/>
                </a:solidFill>
                <a:latin typeface="#9Slide03 Arima Madurai Light" panose="00000400000000000000" pitchFamily="2" charset="0"/>
                <a:cs typeface="#9Slide03 Arima Madurai Light" panose="00000400000000000000" pitchFamily="2" charset="0"/>
              </a:rPr>
              <a:t> </a:t>
            </a:r>
            <a:r>
              <a:rPr lang="en-US" sz="2800" b="1" dirty="0" err="1">
                <a:solidFill>
                  <a:srgbClr val="002060"/>
                </a:solidFill>
                <a:latin typeface="#9Slide03 Arima Madurai Light" panose="00000400000000000000" pitchFamily="2" charset="0"/>
                <a:cs typeface="#9Slide03 Arima Madurai Light" panose="00000400000000000000" pitchFamily="2" charset="0"/>
              </a:rPr>
              <a:t>đại</a:t>
            </a:r>
            <a:r>
              <a:rPr lang="en-US" sz="2800" b="1" dirty="0" smtClean="0">
                <a:solidFill>
                  <a:srgbClr val="002060"/>
                </a:solidFill>
                <a:latin typeface="#9Slide03 Arima Madurai Light" panose="00000400000000000000" pitchFamily="2" charset="0"/>
                <a:cs typeface="#9Slide03 Arima Madurai Light" panose="00000400000000000000" pitchFamily="2" charset="0"/>
              </a:rPr>
              <a:t>.</a:t>
            </a:r>
            <a:endParaRPr lang="en-US" sz="2800" b="1" dirty="0">
              <a:solidFill>
                <a:srgbClr val="002060"/>
              </a:solidFill>
              <a:latin typeface="#9Slide03 Arima Madurai Light" panose="00000400000000000000" pitchFamily="2" charset="0"/>
              <a:cs typeface="#9Slide03 Arima Madurai Light" panose="00000400000000000000" pitchFamily="2" charset="0"/>
            </a:endParaRPr>
          </a:p>
        </p:txBody>
      </p:sp>
      <p:sp>
        <p:nvSpPr>
          <p:cNvPr id="10" name="Freeform 10"/>
          <p:cNvSpPr/>
          <p:nvPr/>
        </p:nvSpPr>
        <p:spPr>
          <a:xfrm>
            <a:off x="6210687" y="802450"/>
            <a:ext cx="353679" cy="360437"/>
          </a:xfrm>
          <a:custGeom>
            <a:avLst/>
            <a:gdLst/>
            <a:ahLst/>
            <a:cxnLst/>
            <a:rect l="l" t="t" r="r" b="b"/>
            <a:pathLst>
              <a:path w="530518" h="540655">
                <a:moveTo>
                  <a:pt x="0" y="0"/>
                </a:moveTo>
                <a:lnTo>
                  <a:pt x="530519" y="0"/>
                </a:lnTo>
                <a:lnTo>
                  <a:pt x="530519" y="540655"/>
                </a:lnTo>
                <a:lnTo>
                  <a:pt x="0" y="540655"/>
                </a:lnTo>
                <a:lnTo>
                  <a:pt x="0" y="0"/>
                </a:lnTo>
                <a:close/>
              </a:path>
            </a:pathLst>
          </a:custGeom>
          <a:blipFill>
            <a:blip r:embed="rId4"/>
            <a:stretch>
              <a:fillRect/>
            </a:stretch>
          </a:blipFill>
        </p:spPr>
      </p:sp>
      <p:sp>
        <p:nvSpPr>
          <p:cNvPr id="11" name="Freeform 11"/>
          <p:cNvSpPr/>
          <p:nvPr/>
        </p:nvSpPr>
        <p:spPr>
          <a:xfrm rot="-10800000">
            <a:off x="5786320" y="3356616"/>
            <a:ext cx="6238039" cy="3284447"/>
          </a:xfrm>
          <a:custGeom>
            <a:avLst/>
            <a:gdLst/>
            <a:ahLst/>
            <a:cxnLst/>
            <a:rect l="l" t="t" r="r" b="b"/>
            <a:pathLst>
              <a:path w="8778034" h="4926671">
                <a:moveTo>
                  <a:pt x="0" y="0"/>
                </a:moveTo>
                <a:lnTo>
                  <a:pt x="8778034" y="0"/>
                </a:lnTo>
                <a:lnTo>
                  <a:pt x="8778034" y="4926671"/>
                </a:lnTo>
                <a:lnTo>
                  <a:pt x="0" y="4926671"/>
                </a:lnTo>
                <a:lnTo>
                  <a:pt x="0" y="0"/>
                </a:lnTo>
                <a:close/>
              </a:path>
            </a:pathLst>
          </a:custGeom>
          <a:blipFill>
            <a:blip r:embed="rId3"/>
            <a:stretch>
              <a:fillRect/>
            </a:stretch>
          </a:blipFill>
        </p:spPr>
      </p:sp>
      <p:sp>
        <p:nvSpPr>
          <p:cNvPr id="12" name="TextBox 12"/>
          <p:cNvSpPr txBox="1"/>
          <p:nvPr/>
        </p:nvSpPr>
        <p:spPr>
          <a:xfrm>
            <a:off x="6488687" y="4079702"/>
            <a:ext cx="4447291" cy="1680460"/>
          </a:xfrm>
          <a:prstGeom prst="rect">
            <a:avLst/>
          </a:prstGeom>
        </p:spPr>
        <p:txBody>
          <a:bodyPr wrap="square" lIns="0" tIns="0" rIns="0" bIns="0" rtlCol="0" anchor="t">
            <a:spAutoFit/>
          </a:bodyPr>
          <a:lstStyle/>
          <a:p>
            <a:pPr algn="just">
              <a:lnSpc>
                <a:spcPct val="130000"/>
              </a:lnSpc>
            </a:pPr>
            <a:r>
              <a:rPr lang="en-US" sz="2800" b="1" dirty="0" err="1"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Chuẩn</a:t>
            </a:r>
            <a:r>
              <a:rPr lang="en-US" sz="2800" b="1" dirty="0"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bị</a:t>
            </a:r>
            <a:r>
              <a:rPr lang="en-US" sz="2800" b="1" dirty="0"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đ</a:t>
            </a:r>
            <a:r>
              <a:rPr lang="en-US" sz="2800" b="1" dirty="0" err="1"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ọc</a:t>
            </a:r>
            <a:r>
              <a:rPr lang="en-US" sz="2800" b="1" dirty="0"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mở</a:t>
            </a:r>
            <a:r>
              <a:rPr lang="en-US" sz="2800" b="1" dirty="0"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rộng</a:t>
            </a:r>
            <a:r>
              <a:rPr lang="en-US" sz="2800" b="1" dirty="0"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theo</a:t>
            </a:r>
            <a:r>
              <a:rPr lang="en-US" sz="2800" b="1" dirty="0"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thể</a:t>
            </a:r>
            <a:r>
              <a:rPr lang="en-US" sz="2800" b="1" dirty="0"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loại</a:t>
            </a:r>
            <a:r>
              <a:rPr lang="en-US" sz="2800" b="1" dirty="0"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văn</a:t>
            </a:r>
            <a:r>
              <a:rPr lang="en-US" sz="2800" b="1" dirty="0"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r>
              <a:rPr lang="en-US" sz="2800" b="1" dirty="0" err="1"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bản</a:t>
            </a:r>
            <a:r>
              <a:rPr lang="en-US" sz="2800" b="1" dirty="0"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a:t>
            </a:r>
          </a:p>
          <a:p>
            <a:pPr algn="ctr">
              <a:lnSpc>
                <a:spcPct val="130000"/>
              </a:lnSpc>
            </a:pPr>
            <a:r>
              <a:rPr lang="en-US" sz="2800" b="1" i="1" dirty="0" err="1"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Ngày</a:t>
            </a:r>
            <a:r>
              <a:rPr lang="en-US" sz="2800" b="1" i="1" dirty="0"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 30 </a:t>
            </a:r>
            <a:r>
              <a:rPr lang="en-US" sz="2800" b="1" i="1" dirty="0" err="1" smtClean="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rPr>
              <a:t>Tết</a:t>
            </a:r>
            <a:endParaRPr lang="en-US" sz="2800" b="1" i="1" dirty="0">
              <a:solidFill>
                <a:srgbClr val="002060"/>
              </a:solidFill>
              <a:latin typeface="#9Slide03 Arima Madurai Light" panose="00000400000000000000" pitchFamily="2" charset="0"/>
              <a:ea typeface="Monterchi Sans Bold"/>
              <a:cs typeface="#9Slide03 Arima Madurai Light" panose="00000400000000000000" pitchFamily="2" charset="0"/>
              <a:sym typeface="Monterchi Sans Bold"/>
            </a:endParaRPr>
          </a:p>
        </p:txBody>
      </p:sp>
      <p:sp>
        <p:nvSpPr>
          <p:cNvPr id="14" name="Freeform 14"/>
          <p:cNvSpPr/>
          <p:nvPr/>
        </p:nvSpPr>
        <p:spPr>
          <a:xfrm>
            <a:off x="6210687" y="3699898"/>
            <a:ext cx="353679" cy="360437"/>
          </a:xfrm>
          <a:custGeom>
            <a:avLst/>
            <a:gdLst/>
            <a:ahLst/>
            <a:cxnLst/>
            <a:rect l="l" t="t" r="r" b="b"/>
            <a:pathLst>
              <a:path w="530518" h="540655">
                <a:moveTo>
                  <a:pt x="0" y="0"/>
                </a:moveTo>
                <a:lnTo>
                  <a:pt x="530519" y="0"/>
                </a:lnTo>
                <a:lnTo>
                  <a:pt x="530519" y="540655"/>
                </a:lnTo>
                <a:lnTo>
                  <a:pt x="0" y="540655"/>
                </a:lnTo>
                <a:lnTo>
                  <a:pt x="0" y="0"/>
                </a:lnTo>
                <a:close/>
              </a:path>
            </a:pathLst>
          </a:custGeom>
          <a:blipFill>
            <a:blip r:embed="rId4"/>
            <a:stretch>
              <a:fillRect/>
            </a:stretch>
          </a:blipFill>
        </p:spPr>
      </p:sp>
      <p:sp>
        <p:nvSpPr>
          <p:cNvPr id="15" name="Freeform 15"/>
          <p:cNvSpPr/>
          <p:nvPr/>
        </p:nvSpPr>
        <p:spPr>
          <a:xfrm rot="-6216615">
            <a:off x="-74356" y="937582"/>
            <a:ext cx="873195" cy="756405"/>
          </a:xfrm>
          <a:custGeom>
            <a:avLst/>
            <a:gdLst/>
            <a:ahLst/>
            <a:cxnLst/>
            <a:rect l="l" t="t" r="r" b="b"/>
            <a:pathLst>
              <a:path w="1309793" h="1134608">
                <a:moveTo>
                  <a:pt x="0" y="0"/>
                </a:moveTo>
                <a:lnTo>
                  <a:pt x="1309792" y="0"/>
                </a:lnTo>
                <a:lnTo>
                  <a:pt x="1309792" y="1134608"/>
                </a:lnTo>
                <a:lnTo>
                  <a:pt x="0" y="1134608"/>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sp>
        <p:nvSpPr>
          <p:cNvPr id="16" name="Freeform 16"/>
          <p:cNvSpPr/>
          <p:nvPr/>
        </p:nvSpPr>
        <p:spPr>
          <a:xfrm rot="1964317">
            <a:off x="-801257" y="4545891"/>
            <a:ext cx="2838313" cy="4831171"/>
          </a:xfrm>
          <a:custGeom>
            <a:avLst/>
            <a:gdLst/>
            <a:ahLst/>
            <a:cxnLst/>
            <a:rect l="l" t="t" r="r" b="b"/>
            <a:pathLst>
              <a:path w="4257470" h="7246757">
                <a:moveTo>
                  <a:pt x="0" y="0"/>
                </a:moveTo>
                <a:lnTo>
                  <a:pt x="4257470" y="0"/>
                </a:lnTo>
                <a:lnTo>
                  <a:pt x="4257470" y="7246758"/>
                </a:lnTo>
                <a:lnTo>
                  <a:pt x="0" y="7246758"/>
                </a:lnTo>
                <a:lnTo>
                  <a:pt x="0" y="0"/>
                </a:lnTo>
                <a:close/>
              </a:path>
            </a:pathLst>
          </a:custGeom>
          <a:blipFill>
            <a:blip r:embed="rId8"/>
            <a:stretch>
              <a:fillRect/>
            </a:stretch>
          </a:blipFill>
        </p:spPr>
      </p:sp>
      <p:pic>
        <p:nvPicPr>
          <p:cNvPr id="17" name="Picture 2" descr="Review sách: Hội chợ phù ho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74422" y="2002177"/>
            <a:ext cx="1995921" cy="2854434"/>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802302" y="1125410"/>
            <a:ext cx="3546434" cy="83929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9Slide03 Arima Madurai Bold" panose="00000800000000000000" pitchFamily="2" charset="0"/>
                <a:cs typeface="#9Slide03 Arima Madurai Bold" panose="00000800000000000000" pitchFamily="2" charset="0"/>
              </a:rPr>
              <a:t>DẶN DÒ</a:t>
            </a:r>
            <a:endParaRPr lang="en-US" sz="3600" b="1" dirty="0">
              <a:latin typeface="#9Slide03 Arima Madurai Bold" panose="00000800000000000000" pitchFamily="2" charset="0"/>
              <a:cs typeface="#9Slide03 Arima Madurai Bold" panose="00000800000000000000" pitchFamily="2" charset="0"/>
            </a:endParaRPr>
          </a:p>
        </p:txBody>
      </p:sp>
      <p:pic>
        <p:nvPicPr>
          <p:cNvPr id="19" name="Picture 18"/>
          <p:cNvPicPr>
            <a:picLocks noChangeAspect="1"/>
          </p:cNvPicPr>
          <p:nvPr/>
        </p:nvPicPr>
        <p:blipFill>
          <a:blip r:embed="rId10"/>
          <a:stretch>
            <a:fillRect/>
          </a:stretch>
        </p:blipFill>
        <p:spPr>
          <a:xfrm>
            <a:off x="3254911" y="3044673"/>
            <a:ext cx="2130598" cy="2871369"/>
          </a:xfrm>
          <a:prstGeom prst="rect">
            <a:avLst/>
          </a:prstGeom>
        </p:spPr>
      </p:pic>
    </p:spTree>
    <p:extLst>
      <p:ext uri="{BB962C8B-B14F-4D97-AF65-F5344CB8AC3E}">
        <p14:creationId xmlns:p14="http://schemas.microsoft.com/office/powerpoint/2010/main" val="518685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303" r="18452"/>
          <a:stretch/>
        </p:blipFill>
        <p:spPr>
          <a:xfrm>
            <a:off x="174171" y="203200"/>
            <a:ext cx="4542971" cy="6516914"/>
          </a:xfrm>
          <a:prstGeom prst="rect">
            <a:avLst/>
          </a:prstGeom>
        </p:spPr>
      </p:pic>
      <p:grpSp>
        <p:nvGrpSpPr>
          <p:cNvPr id="6" name="Group 5"/>
          <p:cNvGrpSpPr/>
          <p:nvPr/>
        </p:nvGrpSpPr>
        <p:grpSpPr>
          <a:xfrm>
            <a:off x="4619110" y="487680"/>
            <a:ext cx="7906718" cy="6370319"/>
            <a:chOff x="4619110" y="810672"/>
            <a:chExt cx="7906718" cy="6047327"/>
          </a:xfrm>
        </p:grpSpPr>
        <p:sp>
          <p:nvSpPr>
            <p:cNvPr id="7" name="Freeform 3"/>
            <p:cNvSpPr/>
            <p:nvPr/>
          </p:nvSpPr>
          <p:spPr>
            <a:xfrm rot="-10800000">
              <a:off x="4619110" y="810672"/>
              <a:ext cx="7906718" cy="6047327"/>
            </a:xfrm>
            <a:custGeom>
              <a:avLst/>
              <a:gdLst/>
              <a:ahLst/>
              <a:cxnLst/>
              <a:rect l="l" t="t" r="r" b="b"/>
              <a:pathLst>
                <a:path w="8778034" h="4926671">
                  <a:moveTo>
                    <a:pt x="0" y="0"/>
                  </a:moveTo>
                  <a:lnTo>
                    <a:pt x="8778034" y="0"/>
                  </a:lnTo>
                  <a:lnTo>
                    <a:pt x="8778034" y="4926671"/>
                  </a:lnTo>
                  <a:lnTo>
                    <a:pt x="0" y="4926671"/>
                  </a:lnTo>
                  <a:lnTo>
                    <a:pt x="0" y="0"/>
                  </a:lnTo>
                  <a:close/>
                </a:path>
              </a:pathLst>
            </a:custGeom>
            <a:blipFill>
              <a:blip r:embed="rId3"/>
              <a:stretch>
                <a:fillRect/>
              </a:stretch>
            </a:blipFill>
          </p:spPr>
        </p:sp>
        <p:sp>
          <p:nvSpPr>
            <p:cNvPr id="8" name="Freeform 10"/>
            <p:cNvSpPr/>
            <p:nvPr/>
          </p:nvSpPr>
          <p:spPr>
            <a:xfrm>
              <a:off x="4896353" y="926786"/>
              <a:ext cx="530518" cy="540655"/>
            </a:xfrm>
            <a:custGeom>
              <a:avLst/>
              <a:gdLst/>
              <a:ahLst/>
              <a:cxnLst/>
              <a:rect l="l" t="t" r="r" b="b"/>
              <a:pathLst>
                <a:path w="530518" h="540655">
                  <a:moveTo>
                    <a:pt x="0" y="0"/>
                  </a:moveTo>
                  <a:lnTo>
                    <a:pt x="530519" y="0"/>
                  </a:lnTo>
                  <a:lnTo>
                    <a:pt x="530519" y="540655"/>
                  </a:lnTo>
                  <a:lnTo>
                    <a:pt x="0" y="540655"/>
                  </a:lnTo>
                  <a:lnTo>
                    <a:pt x="0" y="0"/>
                  </a:lnTo>
                  <a:close/>
                </a:path>
              </a:pathLst>
            </a:custGeom>
            <a:blipFill>
              <a:blip r:embed="rId4"/>
              <a:stretch>
                <a:fillRect/>
              </a:stretch>
            </a:blipFill>
          </p:spPr>
        </p:sp>
      </p:grpSp>
      <p:sp>
        <p:nvSpPr>
          <p:cNvPr id="9" name="Rectangle 8"/>
          <p:cNvSpPr/>
          <p:nvPr/>
        </p:nvSpPr>
        <p:spPr>
          <a:xfrm>
            <a:off x="5161612" y="1119536"/>
            <a:ext cx="6429828" cy="5004575"/>
          </a:xfrm>
          <a:prstGeom prst="rect">
            <a:avLst/>
          </a:prstGeom>
        </p:spPr>
        <p:txBody>
          <a:bodyPr wrap="square">
            <a:spAutoFit/>
          </a:bodyPr>
          <a:lstStyle/>
          <a:p>
            <a:pPr algn="just">
              <a:lnSpc>
                <a:spcPct val="114000"/>
              </a:lnSpc>
            </a:pPr>
            <a:r>
              <a:rPr lang="vi-VN" sz="2800" b="1" dirty="0">
                <a:solidFill>
                  <a:srgbClr val="002060"/>
                </a:solidFill>
                <a:latin typeface="#9Slide03 Arima Madurai Light" panose="00000400000000000000" pitchFamily="2" charset="0"/>
                <a:cs typeface="#9Slide03 Arima Madurai Light" panose="00000400000000000000" pitchFamily="2" charset="0"/>
              </a:rPr>
              <a:t>“The Great Gatsby” của F. Scott Fitzgerald, kể về Jay Gatsby, một người đàn ông từng là cậu bé nghèo khổ và đã trở nên giàu có một cách bí ẩn. Trong hành trình của mình, Gatsby gặp phải cả cơ hội và thách thức: cơ hội để thể hiện bản thân và tạo dựng mối quan hệ, nhưng cũng đối mặt với sự đố kỵ, sự phân biệt giai cấp và cuối cùng là sự cô đơn và bi kịch.</a:t>
            </a:r>
            <a:endParaRPr lang="en-US" sz="2800" b="1" dirty="0">
              <a:solidFill>
                <a:srgbClr val="002060"/>
              </a:solidFill>
              <a:latin typeface="#9Slide03 Arima Madurai Light" panose="000004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228030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4646" y="224747"/>
            <a:ext cx="4639582" cy="6407831"/>
          </a:xfrm>
          <a:prstGeom prst="rect">
            <a:avLst/>
          </a:prstGeom>
        </p:spPr>
      </p:pic>
      <p:grpSp>
        <p:nvGrpSpPr>
          <p:cNvPr id="9" name="Group 8"/>
          <p:cNvGrpSpPr/>
          <p:nvPr/>
        </p:nvGrpSpPr>
        <p:grpSpPr>
          <a:xfrm>
            <a:off x="4619110" y="810672"/>
            <a:ext cx="7906718" cy="6047327"/>
            <a:chOff x="4619110" y="810672"/>
            <a:chExt cx="7906718" cy="6047327"/>
          </a:xfrm>
        </p:grpSpPr>
        <p:sp>
          <p:nvSpPr>
            <p:cNvPr id="6" name="Freeform 3"/>
            <p:cNvSpPr/>
            <p:nvPr/>
          </p:nvSpPr>
          <p:spPr>
            <a:xfrm rot="-10800000">
              <a:off x="4619110" y="810672"/>
              <a:ext cx="7906718" cy="6047327"/>
            </a:xfrm>
            <a:custGeom>
              <a:avLst/>
              <a:gdLst/>
              <a:ahLst/>
              <a:cxnLst/>
              <a:rect l="l" t="t" r="r" b="b"/>
              <a:pathLst>
                <a:path w="8778034" h="4926671">
                  <a:moveTo>
                    <a:pt x="0" y="0"/>
                  </a:moveTo>
                  <a:lnTo>
                    <a:pt x="8778034" y="0"/>
                  </a:lnTo>
                  <a:lnTo>
                    <a:pt x="8778034" y="4926671"/>
                  </a:lnTo>
                  <a:lnTo>
                    <a:pt x="0" y="4926671"/>
                  </a:lnTo>
                  <a:lnTo>
                    <a:pt x="0" y="0"/>
                  </a:lnTo>
                  <a:close/>
                </a:path>
              </a:pathLst>
            </a:custGeom>
            <a:blipFill>
              <a:blip r:embed="rId3"/>
              <a:stretch>
                <a:fillRect/>
              </a:stretch>
            </a:blipFill>
          </p:spPr>
        </p:sp>
        <p:sp>
          <p:nvSpPr>
            <p:cNvPr id="7" name="Freeform 10"/>
            <p:cNvSpPr/>
            <p:nvPr/>
          </p:nvSpPr>
          <p:spPr>
            <a:xfrm>
              <a:off x="4896353" y="926786"/>
              <a:ext cx="530518" cy="540655"/>
            </a:xfrm>
            <a:custGeom>
              <a:avLst/>
              <a:gdLst/>
              <a:ahLst/>
              <a:cxnLst/>
              <a:rect l="l" t="t" r="r" b="b"/>
              <a:pathLst>
                <a:path w="530518" h="540655">
                  <a:moveTo>
                    <a:pt x="0" y="0"/>
                  </a:moveTo>
                  <a:lnTo>
                    <a:pt x="530519" y="0"/>
                  </a:lnTo>
                  <a:lnTo>
                    <a:pt x="530519" y="540655"/>
                  </a:lnTo>
                  <a:lnTo>
                    <a:pt x="0" y="540655"/>
                  </a:lnTo>
                  <a:lnTo>
                    <a:pt x="0" y="0"/>
                  </a:lnTo>
                  <a:close/>
                </a:path>
              </a:pathLst>
            </a:custGeom>
            <a:blipFill>
              <a:blip r:embed="rId4"/>
              <a:stretch>
                <a:fillRect/>
              </a:stretch>
            </a:blipFill>
          </p:spPr>
        </p:sp>
      </p:grpSp>
      <p:sp>
        <p:nvSpPr>
          <p:cNvPr id="8" name="Rectangle 7"/>
          <p:cNvSpPr/>
          <p:nvPr/>
        </p:nvSpPr>
        <p:spPr>
          <a:xfrm>
            <a:off x="5161612" y="1351327"/>
            <a:ext cx="6493359" cy="4401205"/>
          </a:xfrm>
          <a:prstGeom prst="rect">
            <a:avLst/>
          </a:prstGeom>
        </p:spPr>
        <p:txBody>
          <a:bodyPr wrap="square">
            <a:spAutoFit/>
          </a:bodyPr>
          <a:lstStyle/>
          <a:p>
            <a:pPr algn="just"/>
            <a:r>
              <a:rPr lang="vi-VN" sz="2800" b="1" dirty="0">
                <a:solidFill>
                  <a:srgbClr val="333333"/>
                </a:solidFill>
                <a:latin typeface="#9Slide03 Arima Madurai Light" panose="00000400000000000000" pitchFamily="2" charset="0"/>
                <a:cs typeface="#9Slide03 Arima Madurai Light" panose="00000400000000000000" pitchFamily="2" charset="0"/>
              </a:rPr>
              <a:t>"Bắt trẻ đồng xanh" của J.D Salinger đã nói về hành trình câu chuyện của Holden Caulfield, một cậu thiếu niên 16 tuổi bị đuổi học khỏi trường trung học Pencey Prep ở Pennsylvania. Holden sau đó đi lang thang khắp thành phố New York, suy ngẫm về cuộc sống và trải nghiệm của mình. Câu chuyện của cậu ấy đã thu hút được sự đồng cảm của hàng triệu độc giả trên khắp thế giới.</a:t>
            </a:r>
            <a:endParaRPr lang="en-US" sz="2800" b="1" dirty="0">
              <a:latin typeface="#9Slide03 Arima Madurai Light" panose="000004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8175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0913" y="3718381"/>
            <a:ext cx="11277601" cy="3170099"/>
          </a:xfrm>
          <a:prstGeom prst="rect">
            <a:avLst/>
          </a:prstGeom>
        </p:spPr>
        <p:txBody>
          <a:bodyPr wrap="square">
            <a:spAutoFit/>
          </a:bodyPr>
          <a:lstStyle/>
          <a:p>
            <a:pPr algn="just"/>
            <a:r>
              <a:rPr lang="vi-VN" sz="2500" dirty="0">
                <a:solidFill>
                  <a:srgbClr val="002060"/>
                </a:solidFill>
                <a:latin typeface="#9Slide03 Arima Madurai Bold" panose="00000800000000000000" pitchFamily="2" charset="0"/>
                <a:cs typeface="#9Slide03 Arima Madurai Bold" panose="00000800000000000000" pitchFamily="2" charset="0"/>
              </a:rPr>
              <a:t>Truyện ngắn </a:t>
            </a:r>
            <a:r>
              <a:rPr lang="vi-VN" sz="2500" i="1" dirty="0">
                <a:solidFill>
                  <a:srgbClr val="002060"/>
                </a:solidFill>
                <a:latin typeface="#9Slide03 Arima Madurai Bold" panose="00000800000000000000" pitchFamily="2" charset="0"/>
                <a:cs typeface="#9Slide03 Arima Madurai Bold" panose="00000800000000000000" pitchFamily="2" charset="0"/>
              </a:rPr>
              <a:t>Tầng hai </a:t>
            </a:r>
            <a:r>
              <a:rPr lang="vi-VN" sz="2500" dirty="0">
                <a:solidFill>
                  <a:srgbClr val="002060"/>
                </a:solidFill>
                <a:latin typeface="#9Slide03 Arima Madurai Bold" panose="00000800000000000000" pitchFamily="2" charset="0"/>
                <a:cs typeface="#9Slide03 Arima Madurai Bold" panose="00000800000000000000" pitchFamily="2" charset="0"/>
              </a:rPr>
              <a:t>của Phong Điệp là một tác phẩm nằm trong tập truyện ngắn </a:t>
            </a:r>
            <a:r>
              <a:rPr lang="vi-VN" sz="2500" i="1" dirty="0">
                <a:solidFill>
                  <a:srgbClr val="002060"/>
                </a:solidFill>
                <a:latin typeface="#9Slide03 Arima Madurai Bold" panose="00000800000000000000" pitchFamily="2" charset="0"/>
                <a:cs typeface="#9Slide03 Arima Madurai Bold" panose="00000800000000000000" pitchFamily="2" charset="0"/>
              </a:rPr>
              <a:t>Kẻ dự phần</a:t>
            </a:r>
            <a:r>
              <a:rPr lang="vi-VN" sz="2500" dirty="0">
                <a:solidFill>
                  <a:srgbClr val="002060"/>
                </a:solidFill>
                <a:latin typeface="#9Slide03 Arima Madurai Bold" panose="00000800000000000000" pitchFamily="2" charset="0"/>
                <a:cs typeface="#9Slide03 Arima Madurai Bold" panose="00000800000000000000" pitchFamily="2" charset="0"/>
              </a:rPr>
              <a:t>. Tác giả đã thông qua câu chuyện về cuộc sống của những người thuê cùng một căn nhà để truyền đạt triết lý về cuộc sống. Tác phẩm nhấn mạnh rằng hạnh phúc không phải là những điều xa xôi, mà thường là những điều xảy ra xung quanh chúng ta. Tác giả cũng khéo léo giới thiệu nhân vật thông qua góc nhìn của một cô gái tên Phan, tạo nên sự khách quan và tinh tế. Tầng hai mang đến cho độc giả những suy ngẫm về ý nghĩa của hạnh phúc và cuộc sống.</a:t>
            </a:r>
            <a:endParaRPr lang="en-US" sz="2500" dirty="0">
              <a:solidFill>
                <a:srgbClr val="002060"/>
              </a:solidFill>
              <a:latin typeface="#9Slide03 Arima Madurai Bold" panose="00000800000000000000" pitchFamily="2" charset="0"/>
              <a:cs typeface="#9Slide03 Arima Madurai Bold" panose="00000800000000000000" pitchFamily="2" charset="0"/>
            </a:endParaRPr>
          </a:p>
        </p:txBody>
      </p:sp>
      <p:pic>
        <p:nvPicPr>
          <p:cNvPr id="5" name="Picture 4"/>
          <p:cNvPicPr>
            <a:picLocks noChangeAspect="1"/>
          </p:cNvPicPr>
          <p:nvPr/>
        </p:nvPicPr>
        <p:blipFill rotWithShape="1">
          <a:blip r:embed="rId2"/>
          <a:srcRect l="2500" t="6772" b="5820"/>
          <a:stretch/>
        </p:blipFill>
        <p:spPr>
          <a:xfrm>
            <a:off x="533399" y="125547"/>
            <a:ext cx="11165115" cy="3526973"/>
          </a:xfrm>
          <a:prstGeom prst="rect">
            <a:avLst/>
          </a:prstGeom>
        </p:spPr>
      </p:pic>
    </p:spTree>
    <p:extLst>
      <p:ext uri="{BB962C8B-B14F-4D97-AF65-F5344CB8AC3E}">
        <p14:creationId xmlns:p14="http://schemas.microsoft.com/office/powerpoint/2010/main" val="148511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8303" r="18452"/>
          <a:stretch/>
        </p:blipFill>
        <p:spPr>
          <a:xfrm>
            <a:off x="232230" y="203200"/>
            <a:ext cx="2467428" cy="3164114"/>
          </a:xfrm>
          <a:prstGeom prst="rect">
            <a:avLst/>
          </a:prstGeom>
        </p:spPr>
      </p:pic>
      <p:pic>
        <p:nvPicPr>
          <p:cNvPr id="6" name="Picture 5"/>
          <p:cNvPicPr>
            <a:picLocks noChangeAspect="1"/>
          </p:cNvPicPr>
          <p:nvPr/>
        </p:nvPicPr>
        <p:blipFill>
          <a:blip r:embed="rId4"/>
          <a:stretch>
            <a:fillRect/>
          </a:stretch>
        </p:blipFill>
        <p:spPr>
          <a:xfrm>
            <a:off x="231322" y="3947659"/>
            <a:ext cx="2468336" cy="271575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1741713" y="2351313"/>
            <a:ext cx="2206171" cy="3192692"/>
          </a:xfrm>
          <a:prstGeom prst="rect">
            <a:avLst/>
          </a:prstGeom>
        </p:spPr>
      </p:pic>
      <p:sp>
        <p:nvSpPr>
          <p:cNvPr id="9" name="Rectangle 8"/>
          <p:cNvSpPr/>
          <p:nvPr/>
        </p:nvSpPr>
        <p:spPr>
          <a:xfrm>
            <a:off x="4209141" y="927167"/>
            <a:ext cx="7750629" cy="5373779"/>
          </a:xfrm>
          <a:prstGeom prst="rect">
            <a:avLst/>
          </a:prstGeom>
        </p:spPr>
        <p:txBody>
          <a:bodyPr wrap="square">
            <a:spAutoFit/>
          </a:bodyPr>
          <a:lstStyle/>
          <a:p>
            <a:pPr algn="just">
              <a:lnSpc>
                <a:spcPct val="120000"/>
              </a:lnSpc>
            </a:pP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vi-VN"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Những </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người xuất thân nghèo khổ </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t</a:t>
            </a:r>
            <a:r>
              <a:rPr lang="vi-VN"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hường </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gặp nhiều khó khăn thử thách trong cuộc </a:t>
            </a:r>
            <a:r>
              <a:rPr lang="vi-VN"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sống</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song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họ</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vi-VN"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có </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thể </a:t>
            </a:r>
            <a:r>
              <a:rPr lang="vi-VN"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gặp</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nhiều</a:t>
            </a:r>
            <a:r>
              <a:rPr lang="vi-VN"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cơ hội như việc tiếp xúc với các môi trường mới, học hỏi kỹ năng mới, và mở rộng quan hệ xã hội.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Nếu</a:t>
            </a:r>
            <a:r>
              <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vi-VN"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biết </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cách nắm bắt cơ hội và vươn lên chính </a:t>
            </a:r>
            <a:r>
              <a:rPr lang="vi-VN"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mình</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họ</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sẽ</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vi-VN"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đạt </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đến thành công.</a:t>
            </a:r>
            <a:endPar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endParaRPr>
          </a:p>
          <a:p>
            <a:pPr algn="just">
              <a:lnSpc>
                <a:spcPct val="120000"/>
              </a:lnSpc>
            </a:pP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vi-VN"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Tuy </a:t>
            </a:r>
            <a:r>
              <a:rPr lang="vi-VN" sz="2600" b="1" dirty="0">
                <a:solidFill>
                  <a:schemeClr val="accent6">
                    <a:lumMod val="50000"/>
                  </a:schemeClr>
                </a:solidFill>
                <a:latin typeface="#9Slide03 Arima Madurai Light" panose="00000400000000000000" pitchFamily="2" charset="0"/>
                <a:cs typeface="#9Slide03 Arima Madurai Light" panose="00000400000000000000" pitchFamily="2" charset="0"/>
              </a:rPr>
              <a:t>nhiên, họ cũng có thể đối mặt với thách thức như định kiến xã hội, khó khăn trong việc thích nghi với cuộc sống thành thị, và áp lực phải chứng minh bản </a:t>
            </a:r>
            <a:r>
              <a:rPr lang="vi-VN"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thân</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đôi</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khi</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dễ</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rơi</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vào</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cám</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dỗ</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sa</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ngã</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bị</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đồng</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tiền</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tham</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vọng</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che</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 </a:t>
            </a:r>
            <a:r>
              <a:rPr lang="en-US" sz="2600" b="1" dirty="0" err="1" smtClean="0">
                <a:solidFill>
                  <a:schemeClr val="accent6">
                    <a:lumMod val="50000"/>
                  </a:schemeClr>
                </a:solidFill>
                <a:latin typeface="#9Slide03 Arima Madurai Light" panose="00000400000000000000" pitchFamily="2" charset="0"/>
                <a:cs typeface="#9Slide03 Arima Madurai Light" panose="00000400000000000000" pitchFamily="2" charset="0"/>
              </a:rPr>
              <a:t>mắt</a:t>
            </a:r>
            <a:r>
              <a:rPr lang="en-US" sz="2600" b="1" dirty="0" smtClean="0">
                <a:solidFill>
                  <a:schemeClr val="accent6">
                    <a:lumMod val="50000"/>
                  </a:schemeClr>
                </a:solidFill>
                <a:latin typeface="#9Slide03 Arima Madurai Light" panose="00000400000000000000" pitchFamily="2" charset="0"/>
                <a:cs typeface="#9Slide03 Arima Madurai Light" panose="00000400000000000000" pitchFamily="2" charset="0"/>
              </a:rPr>
              <a:t>.</a:t>
            </a:r>
            <a:endParaRPr lang="en-US" sz="2600" b="1" dirty="0">
              <a:solidFill>
                <a:schemeClr val="accent6">
                  <a:lumMod val="50000"/>
                </a:schemeClr>
              </a:solidFill>
              <a:latin typeface="#9Slide03 Arima Madurai Light" panose="00000400000000000000" pitchFamily="2" charset="0"/>
              <a:cs typeface="#9Slide03 Arima Madurai Light" panose="00000400000000000000" pitchFamily="2" charset="0"/>
            </a:endParaRPr>
          </a:p>
        </p:txBody>
      </p:sp>
    </p:spTree>
    <p:extLst>
      <p:ext uri="{BB962C8B-B14F-4D97-AF65-F5344CB8AC3E}">
        <p14:creationId xmlns:p14="http://schemas.microsoft.com/office/powerpoint/2010/main" val="86372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30326" y="1716407"/>
            <a:ext cx="10275952" cy="1527791"/>
          </a:xfrm>
          <a:prstGeom prst="rect">
            <a:avLst/>
          </a:prstGeom>
        </p:spPr>
        <p:txBody>
          <a:bodyPr wrap="square" lIns="0" tIns="0" rIns="0" bIns="0" rtlCol="0" anchor="t">
            <a:spAutoFit/>
          </a:bodyPr>
          <a:lstStyle/>
          <a:p>
            <a:pPr algn="ctr">
              <a:lnSpc>
                <a:spcPts val="14001"/>
              </a:lnSpc>
            </a:pPr>
            <a:r>
              <a:rPr lang="en-US" sz="6000" dirty="0" smtClean="0">
                <a:solidFill>
                  <a:srgbClr val="9D785C"/>
                </a:solidFill>
                <a:latin typeface="UVN Thoi Nay Nang" panose="02020903060505020304" pitchFamily="18" charset="0"/>
              </a:rPr>
              <a:t>HÌNH THÀNH KIẾN THỨC</a:t>
            </a:r>
            <a:endParaRPr lang="en-US" sz="6000" dirty="0">
              <a:solidFill>
                <a:srgbClr val="9D785C"/>
              </a:solidFill>
              <a:latin typeface="UVN Thoi Nay Nang" panose="02020903060505020304" pitchFamily="18" charset="0"/>
            </a:endParaRPr>
          </a:p>
        </p:txBody>
      </p:sp>
      <p:sp>
        <p:nvSpPr>
          <p:cNvPr id="4" name="Freeform 4"/>
          <p:cNvSpPr/>
          <p:nvPr/>
        </p:nvSpPr>
        <p:spPr>
          <a:xfrm rot="-437524">
            <a:off x="-2640040" y="5374014"/>
            <a:ext cx="10820400" cy="2366963"/>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2"/>
            <a:stretch>
              <a:fillRect/>
            </a:stretch>
          </a:blipFill>
        </p:spPr>
      </p:sp>
      <p:sp>
        <p:nvSpPr>
          <p:cNvPr id="5" name="Freeform 5"/>
          <p:cNvSpPr/>
          <p:nvPr/>
        </p:nvSpPr>
        <p:spPr>
          <a:xfrm>
            <a:off x="930326" y="5476099"/>
            <a:ext cx="13657423" cy="6811639"/>
          </a:xfrm>
          <a:custGeom>
            <a:avLst/>
            <a:gdLst/>
            <a:ahLst/>
            <a:cxnLst/>
            <a:rect l="l" t="t" r="r" b="b"/>
            <a:pathLst>
              <a:path w="20486134" h="10217459">
                <a:moveTo>
                  <a:pt x="0" y="0"/>
                </a:moveTo>
                <a:lnTo>
                  <a:pt x="20486134" y="0"/>
                </a:lnTo>
                <a:lnTo>
                  <a:pt x="20486134" y="10217460"/>
                </a:lnTo>
                <a:lnTo>
                  <a:pt x="0" y="10217460"/>
                </a:lnTo>
                <a:lnTo>
                  <a:pt x="0" y="0"/>
                </a:lnTo>
                <a:close/>
              </a:path>
            </a:pathLst>
          </a:custGeom>
          <a:blipFill>
            <a:blip r:embed="rId3"/>
            <a:stretch>
              <a:fillRect/>
            </a:stretch>
          </a:blipFill>
        </p:spPr>
      </p:sp>
      <p:sp>
        <p:nvSpPr>
          <p:cNvPr id="6" name="Freeform 6"/>
          <p:cNvSpPr/>
          <p:nvPr/>
        </p:nvSpPr>
        <p:spPr>
          <a:xfrm rot="-10800000">
            <a:off x="-282991" y="-2643188"/>
            <a:ext cx="8396165" cy="4187587"/>
          </a:xfrm>
          <a:custGeom>
            <a:avLst/>
            <a:gdLst/>
            <a:ahLst/>
            <a:cxnLst/>
            <a:rect l="l" t="t" r="r" b="b"/>
            <a:pathLst>
              <a:path w="12594247" h="6281381">
                <a:moveTo>
                  <a:pt x="0" y="0"/>
                </a:moveTo>
                <a:lnTo>
                  <a:pt x="12594247" y="0"/>
                </a:lnTo>
                <a:lnTo>
                  <a:pt x="12594247" y="6281381"/>
                </a:lnTo>
                <a:lnTo>
                  <a:pt x="0" y="6281381"/>
                </a:lnTo>
                <a:lnTo>
                  <a:pt x="0" y="0"/>
                </a:lnTo>
                <a:close/>
              </a:path>
            </a:pathLst>
          </a:custGeom>
          <a:blipFill>
            <a:blip r:embed="rId3"/>
            <a:stretch>
              <a:fillRect/>
            </a:stretch>
          </a:blipFill>
        </p:spPr>
      </p:sp>
      <p:sp>
        <p:nvSpPr>
          <p:cNvPr id="7" name="Freeform 7"/>
          <p:cNvSpPr/>
          <p:nvPr/>
        </p:nvSpPr>
        <p:spPr>
          <a:xfrm rot="-437524">
            <a:off x="3660890" y="-882977"/>
            <a:ext cx="10820400" cy="2366963"/>
          </a:xfrm>
          <a:custGeom>
            <a:avLst/>
            <a:gdLst/>
            <a:ahLst/>
            <a:cxnLst/>
            <a:rect l="l" t="t" r="r" b="b"/>
            <a:pathLst>
              <a:path w="16230600" h="3550444">
                <a:moveTo>
                  <a:pt x="0" y="0"/>
                </a:moveTo>
                <a:lnTo>
                  <a:pt x="16230600" y="0"/>
                </a:lnTo>
                <a:lnTo>
                  <a:pt x="16230600" y="3550444"/>
                </a:lnTo>
                <a:lnTo>
                  <a:pt x="0" y="3550444"/>
                </a:lnTo>
                <a:lnTo>
                  <a:pt x="0" y="0"/>
                </a:lnTo>
                <a:close/>
              </a:path>
            </a:pathLst>
          </a:custGeom>
          <a:blipFill>
            <a:blip r:embed="rId2"/>
            <a:stretch>
              <a:fillRect/>
            </a:stretch>
          </a:blipFill>
        </p:spPr>
      </p:sp>
      <p:sp>
        <p:nvSpPr>
          <p:cNvPr id="8" name="Freeform 8"/>
          <p:cNvSpPr/>
          <p:nvPr/>
        </p:nvSpPr>
        <p:spPr>
          <a:xfrm>
            <a:off x="1275968" y="5246588"/>
            <a:ext cx="1905495" cy="3222824"/>
          </a:xfrm>
          <a:custGeom>
            <a:avLst/>
            <a:gdLst/>
            <a:ahLst/>
            <a:cxnLst/>
            <a:rect l="l" t="t" r="r" b="b"/>
            <a:pathLst>
              <a:path w="2858242" h="4834236">
                <a:moveTo>
                  <a:pt x="0" y="0"/>
                </a:moveTo>
                <a:lnTo>
                  <a:pt x="2858242" y="0"/>
                </a:lnTo>
                <a:lnTo>
                  <a:pt x="2858242" y="4834236"/>
                </a:lnTo>
                <a:lnTo>
                  <a:pt x="0" y="4834236"/>
                </a:lnTo>
                <a:lnTo>
                  <a:pt x="0" y="0"/>
                </a:lnTo>
                <a:close/>
              </a:path>
            </a:pathLst>
          </a:custGeom>
          <a:blipFill>
            <a:blip r:embed="rId4"/>
            <a:stretch>
              <a:fillRect/>
            </a:stretch>
          </a:blipFill>
        </p:spPr>
      </p:sp>
    </p:spTree>
    <p:extLst>
      <p:ext uri="{BB962C8B-B14F-4D97-AF65-F5344CB8AC3E}">
        <p14:creationId xmlns:p14="http://schemas.microsoft.com/office/powerpoint/2010/main" val="375859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52947"/>
            <a:ext cx="12279086" cy="902478"/>
            <a:chOff x="0" y="-52947"/>
            <a:chExt cx="12279086" cy="902478"/>
          </a:xfrm>
        </p:grpSpPr>
        <p:grpSp>
          <p:nvGrpSpPr>
            <p:cNvPr id="5" name="Group 4"/>
            <p:cNvGrpSpPr/>
            <p:nvPr/>
          </p:nvGrpSpPr>
          <p:grpSpPr>
            <a:xfrm>
              <a:off x="0" y="0"/>
              <a:ext cx="12192000" cy="652219"/>
              <a:chOff x="0" y="-1"/>
              <a:chExt cx="12192000" cy="652219"/>
            </a:xfrm>
            <a:solidFill>
              <a:srgbClr val="006666"/>
            </a:solidFill>
            <a:scene3d>
              <a:camera prst="orthographicFront">
                <a:rot lat="0" lon="0" rev="0"/>
              </a:camera>
              <a:lightRig rig="brightRoom" dir="t">
                <a:rot lat="0" lon="0" rev="600000"/>
              </a:lightRig>
            </a:scene3d>
          </p:grpSpPr>
          <p:sp>
            <p:nvSpPr>
              <p:cNvPr id="7" name="Rectangle 6"/>
              <p:cNvSpPr/>
              <p:nvPr/>
            </p:nvSpPr>
            <p:spPr>
              <a:xfrm>
                <a:off x="0" y="0"/>
                <a:ext cx="159657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NGỮ VĂN</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8" name="Rounded Rectangle 7"/>
              <p:cNvSpPr/>
              <p:nvPr/>
            </p:nvSpPr>
            <p:spPr>
              <a:xfrm>
                <a:off x="1656806" y="-1"/>
                <a:ext cx="1219200" cy="652219"/>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LỚP 12</a:t>
                </a:r>
                <a:endParaRPr lang="en-US" sz="24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sp>
            <p:nvSpPr>
              <p:cNvPr id="9" name="Rectangle 8"/>
              <p:cNvSpPr/>
              <p:nvPr/>
            </p:nvSpPr>
            <p:spPr>
              <a:xfrm>
                <a:off x="2926080" y="0"/>
                <a:ext cx="9265920" cy="638630"/>
              </a:xfrm>
              <a:prstGeom prst="rect">
                <a:avLst/>
              </a:prstGeom>
              <a:grpFill/>
              <a:ln>
                <a:noFill/>
              </a:ln>
              <a:effectLst>
                <a:outerShdw blurRad="57785" dist="33020" dir="3180000" algn="ctr">
                  <a:srgbClr val="000000">
                    <a:alpha val="30000"/>
                  </a:srgbClr>
                </a:outerShdw>
              </a:effectLst>
              <a:sp3d prstMaterial="metal">
                <a:bevelT w="38100" h="57150" prst="angle"/>
              </a:sp3d>
            </p:spPr>
            <p:style>
              <a:lnRef idx="3">
                <a:schemeClr val="lt1"/>
              </a:lnRef>
              <a:fillRef idx="1">
                <a:schemeClr val="accent5"/>
              </a:fillRef>
              <a:effectRef idx="1">
                <a:schemeClr val="accent5"/>
              </a:effectRef>
              <a:fontRef idx="minor">
                <a:schemeClr val="lt1"/>
              </a:fontRef>
            </p:style>
            <p:txBody>
              <a:bodyPr tIns="0" rIns="0" bIns="0" rtlCol="0" anchor="ctr"/>
              <a:lstStyle/>
              <a:p>
                <a:pPr algn="ct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Văn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a:t>
                </a:r>
                <a:r>
                  <a:rPr lang="en-US" sz="2800" b="1" dirty="0" err="1"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bản</a:t>
                </a:r>
                <a:r>
                  <a:rPr lang="en-US" sz="28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 2:  </a:t>
                </a:r>
                <a:r>
                  <a:rPr lang="en-US" sz="3200" b="1" dirty="0" smtClean="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rPr>
                  <a:t>Ở VA-XAN</a:t>
                </a:r>
                <a:endParaRPr lang="en-US" sz="3200" b="1" dirty="0">
                  <a:solidFill>
                    <a:schemeClr val="bg1"/>
                  </a:solidFill>
                  <a:latin typeface="Cambria Math" panose="02040503050406030204" pitchFamily="18" charset="0"/>
                  <a:ea typeface="Cambria Math" panose="02040503050406030204" pitchFamily="18" charset="0"/>
                  <a:cs typeface="#9Slide03 Arima Madurai ExtraBo" panose="00000900000000000000" pitchFamily="2" charset="0"/>
                </a:endParaRPr>
              </a:p>
            </p:txBody>
          </p:sp>
        </p:grpSp>
        <p:pic>
          <p:nvPicPr>
            <p:cNvPr id="6" name="Picture 14" descr="Logo&#10;&#10;Description automatically generated">
              <a:extLst>
                <a:ext uri="{FF2B5EF4-FFF2-40B4-BE49-F238E27FC236}">
                  <a16:creationId xmlns:a16="http://schemas.microsoft.com/office/drawing/2014/main" id="{1872BB30-BBC9-5C40-38FB-366EBE8ED8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2632" y="-52947"/>
              <a:ext cx="1136454" cy="902478"/>
            </a:xfrm>
            <a:prstGeom prst="rect">
              <a:avLst/>
            </a:prstGeom>
            <a:ln>
              <a:noFill/>
            </a:ln>
          </p:spPr>
        </p:pic>
      </p:grpSp>
      <p:grpSp>
        <p:nvGrpSpPr>
          <p:cNvPr id="10" name="Group 9"/>
          <p:cNvGrpSpPr/>
          <p:nvPr/>
        </p:nvGrpSpPr>
        <p:grpSpPr>
          <a:xfrm>
            <a:off x="144310" y="776743"/>
            <a:ext cx="6496006" cy="584775"/>
            <a:chOff x="144310" y="762229"/>
            <a:chExt cx="6706433" cy="584775"/>
          </a:xfrm>
        </p:grpSpPr>
        <p:sp>
          <p:nvSpPr>
            <p:cNvPr id="11" name="TextBox 10">
              <a:extLst>
                <a:ext uri="{FF2B5EF4-FFF2-40B4-BE49-F238E27FC236}">
                  <a16:creationId xmlns:a16="http://schemas.microsoft.com/office/drawing/2014/main" id="{3FDF51D3-5933-9A49-94DA-CB8576AF7082}"/>
                </a:ext>
              </a:extLst>
            </p:cNvPr>
            <p:cNvSpPr txBox="1"/>
            <p:nvPr/>
          </p:nvSpPr>
          <p:spPr>
            <a:xfrm>
              <a:off x="598857" y="762229"/>
              <a:ext cx="6251886" cy="584775"/>
            </a:xfrm>
            <a:prstGeom prst="rect">
              <a:avLst/>
            </a:prstGeom>
            <a:noFill/>
          </p:spPr>
          <p:txBody>
            <a:bodyPr wrap="square">
              <a:spAutoFit/>
            </a:bodyPr>
            <a:lstStyle/>
            <a:p>
              <a:r>
                <a:rPr lang="en-US" sz="3200" b="1" dirty="0" smtClean="0">
                  <a:solidFill>
                    <a:srgbClr val="C0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I. TÌM HIỂU CHUNG</a:t>
              </a:r>
              <a:endParaRPr lang="en-VN" sz="3200" b="1" dirty="0">
                <a:latin typeface="#9Slide03 Arima Madurai Black" panose="00000A00000000000000" pitchFamily="2" charset="0"/>
                <a:cs typeface="#9Slide03 Arima Madurai Black" panose="00000A00000000000000" pitchFamily="2" charset="0"/>
              </a:endParaRPr>
            </a:p>
          </p:txBody>
        </p:sp>
        <p:pic>
          <p:nvPicPr>
            <p:cNvPr id="12" name="图片 4">
              <a:extLst>
                <a:ext uri="{FF2B5EF4-FFF2-40B4-BE49-F238E27FC236}">
                  <a16:creationId xmlns:a16="http://schemas.microsoft.com/office/drawing/2014/main" id="{B9A89F73-0521-8B4E-AAE7-2125076C6387}"/>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44310" y="826018"/>
              <a:ext cx="429579" cy="416673"/>
            </a:xfrm>
            <a:prstGeom prst="rect">
              <a:avLst/>
            </a:prstGeom>
          </p:spPr>
        </p:pic>
        <p:cxnSp>
          <p:nvCxnSpPr>
            <p:cNvPr id="13" name="直接连接符 7">
              <a:extLst>
                <a:ext uri="{FF2B5EF4-FFF2-40B4-BE49-F238E27FC236}">
                  <a16:creationId xmlns:a16="http://schemas.microsoft.com/office/drawing/2014/main" id="{9841FC73-BF57-0F4D-9F06-3375B9556C6B}"/>
                </a:ext>
              </a:extLst>
            </p:cNvPr>
            <p:cNvCxnSpPr/>
            <p:nvPr/>
          </p:nvCxnSpPr>
          <p:spPr>
            <a:xfrm>
              <a:off x="144310" y="1237297"/>
              <a:ext cx="4083374" cy="5394"/>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pic>
        <p:nvPicPr>
          <p:cNvPr id="17" name="Picture 16"/>
          <p:cNvPicPr>
            <a:picLocks noChangeAspect="1"/>
          </p:cNvPicPr>
          <p:nvPr/>
        </p:nvPicPr>
        <p:blipFill>
          <a:blip r:embed="rId4"/>
          <a:stretch>
            <a:fillRect/>
          </a:stretch>
        </p:blipFill>
        <p:spPr>
          <a:xfrm>
            <a:off x="560410" y="1974698"/>
            <a:ext cx="3965870" cy="4730902"/>
          </a:xfrm>
          <a:prstGeom prst="rect">
            <a:avLst/>
          </a:prstGeom>
        </p:spPr>
      </p:pic>
      <p:grpSp>
        <p:nvGrpSpPr>
          <p:cNvPr id="18" name="Group 17"/>
          <p:cNvGrpSpPr/>
          <p:nvPr/>
        </p:nvGrpSpPr>
        <p:grpSpPr>
          <a:xfrm>
            <a:off x="560410" y="1361205"/>
            <a:ext cx="6671115" cy="584775"/>
            <a:chOff x="687628" y="1431172"/>
            <a:chExt cx="6489300" cy="584775"/>
          </a:xfrm>
        </p:grpSpPr>
        <p:grpSp>
          <p:nvGrpSpPr>
            <p:cNvPr id="19" name="Group 18">
              <a:extLst>
                <a:ext uri="{FF2B5EF4-FFF2-40B4-BE49-F238E27FC236}">
                  <a16:creationId xmlns:a16="http://schemas.microsoft.com/office/drawing/2014/main" id="{46EF3D0D-3014-BF40-A100-C6579A763FFA}"/>
                </a:ext>
              </a:extLst>
            </p:cNvPr>
            <p:cNvGrpSpPr/>
            <p:nvPr/>
          </p:nvGrpSpPr>
          <p:grpSpPr>
            <a:xfrm>
              <a:off x="687628" y="1431172"/>
              <a:ext cx="2603337" cy="474619"/>
              <a:chOff x="4719087" y="4283544"/>
              <a:chExt cx="2603337" cy="474619"/>
            </a:xfrm>
          </p:grpSpPr>
          <p:sp>
            <p:nvSpPr>
              <p:cNvPr id="21" name="Straight Connector 20">
                <a:extLst>
                  <a:ext uri="{FF2B5EF4-FFF2-40B4-BE49-F238E27FC236}">
                    <a16:creationId xmlns:a16="http://schemas.microsoft.com/office/drawing/2014/main" id="{788BDC6B-1E18-D640-A8DD-BECA4BCA7EDC}"/>
                  </a:ext>
                </a:extLst>
              </p:cNvPr>
              <p:cNvSpPr/>
              <p:nvPr/>
            </p:nvSpPr>
            <p:spPr>
              <a:xfrm flipV="1">
                <a:off x="4719087" y="4758161"/>
                <a:ext cx="2603337" cy="2"/>
              </a:xfrm>
              <a:prstGeom prst="line">
                <a:avLst/>
              </a:prstGeom>
            </p:spPr>
            <p:style>
              <a:lnRef idx="2">
                <a:schemeClr val="accent3">
                  <a:shade val="80000"/>
                  <a:hueOff val="0"/>
                  <a:satOff val="0"/>
                  <a:lumOff val="0"/>
                  <a:alphaOff val="0"/>
                </a:schemeClr>
              </a:lnRef>
              <a:fillRef idx="0">
                <a:schemeClr val="accent3">
                  <a:shade val="80000"/>
                  <a:hueOff val="0"/>
                  <a:satOff val="0"/>
                  <a:lumOff val="0"/>
                  <a:alphaOff val="0"/>
                </a:schemeClr>
              </a:fillRef>
              <a:effectRef idx="0">
                <a:schemeClr val="accent3">
                  <a:shade val="80000"/>
                  <a:hueOff val="0"/>
                  <a:satOff val="0"/>
                  <a:lumOff val="0"/>
                  <a:alphaOff val="0"/>
                </a:schemeClr>
              </a:effectRef>
              <a:fontRef idx="minor">
                <a:schemeClr val="tx1">
                  <a:hueOff val="0"/>
                  <a:satOff val="0"/>
                  <a:lumOff val="0"/>
                  <a:alphaOff val="0"/>
                </a:schemeClr>
              </a:fontRef>
            </p:style>
          </p:sp>
          <p:sp>
            <p:nvSpPr>
              <p:cNvPr id="22" name="Freeform 21">
                <a:extLst>
                  <a:ext uri="{FF2B5EF4-FFF2-40B4-BE49-F238E27FC236}">
                    <a16:creationId xmlns:a16="http://schemas.microsoft.com/office/drawing/2014/main" id="{867D76DC-6B56-0347-8AF1-B66E2EDDCE77}"/>
                  </a:ext>
                </a:extLst>
              </p:cNvPr>
              <p:cNvSpPr/>
              <p:nvPr/>
            </p:nvSpPr>
            <p:spPr>
              <a:xfrm>
                <a:off x="4719087" y="4283544"/>
                <a:ext cx="956716" cy="474618"/>
              </a:xfrm>
              <a:custGeom>
                <a:avLst/>
                <a:gdLst>
                  <a:gd name="connsiteX0" fmla="*/ 79119 w 956716"/>
                  <a:gd name="connsiteY0" fmla="*/ 0 h 474618"/>
                  <a:gd name="connsiteX1" fmla="*/ 877597 w 956716"/>
                  <a:gd name="connsiteY1" fmla="*/ 0 h 474618"/>
                  <a:gd name="connsiteX2" fmla="*/ 956716 w 956716"/>
                  <a:gd name="connsiteY2" fmla="*/ 79119 h 474618"/>
                  <a:gd name="connsiteX3" fmla="*/ 956716 w 956716"/>
                  <a:gd name="connsiteY3" fmla="*/ 474618 h 474618"/>
                  <a:gd name="connsiteX4" fmla="*/ 956716 w 956716"/>
                  <a:gd name="connsiteY4" fmla="*/ 474618 h 474618"/>
                  <a:gd name="connsiteX5" fmla="*/ 0 w 956716"/>
                  <a:gd name="connsiteY5" fmla="*/ 474618 h 474618"/>
                  <a:gd name="connsiteX6" fmla="*/ 0 w 956716"/>
                  <a:gd name="connsiteY6" fmla="*/ 474618 h 474618"/>
                  <a:gd name="connsiteX7" fmla="*/ 0 w 956716"/>
                  <a:gd name="connsiteY7" fmla="*/ 79119 h 474618"/>
                  <a:gd name="connsiteX8" fmla="*/ 79119 w 956716"/>
                  <a:gd name="connsiteY8" fmla="*/ 0 h 47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6716" h="474618">
                    <a:moveTo>
                      <a:pt x="79119" y="0"/>
                    </a:moveTo>
                    <a:lnTo>
                      <a:pt x="877597" y="0"/>
                    </a:lnTo>
                    <a:cubicBezTo>
                      <a:pt x="921293" y="0"/>
                      <a:pt x="956716" y="35423"/>
                      <a:pt x="956716" y="79119"/>
                    </a:cubicBezTo>
                    <a:lnTo>
                      <a:pt x="956716" y="474618"/>
                    </a:lnTo>
                    <a:lnTo>
                      <a:pt x="956716" y="474618"/>
                    </a:lnTo>
                    <a:lnTo>
                      <a:pt x="0" y="474618"/>
                    </a:lnTo>
                    <a:lnTo>
                      <a:pt x="0" y="474618"/>
                    </a:lnTo>
                    <a:lnTo>
                      <a:pt x="0" y="79119"/>
                    </a:lnTo>
                    <a:cubicBezTo>
                      <a:pt x="0" y="35423"/>
                      <a:pt x="35423" y="0"/>
                      <a:pt x="79119" y="0"/>
                    </a:cubicBezTo>
                    <a:close/>
                  </a:path>
                </a:pathLst>
              </a:custGeom>
              <a:solidFill>
                <a:schemeClr val="accent6">
                  <a:lumMod val="20000"/>
                  <a:lumOff val="80000"/>
                </a:schemeClr>
              </a:solidFill>
              <a:ln>
                <a:noFill/>
              </a:ln>
            </p:spPr>
            <p:style>
              <a:lnRef idx="2">
                <a:schemeClr val="accent3">
                  <a:shade val="80000"/>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70798" tIns="70798" rIns="70798" bIns="47625" numCol="1" spcCol="1270" anchor="ctr" anchorCtr="0">
                <a:noAutofit/>
              </a:bodyPr>
              <a:lstStyle/>
              <a:p>
                <a:pPr marL="0" lvl="0" indent="0" algn="ctr" defTabSz="1111250">
                  <a:lnSpc>
                    <a:spcPct val="90000"/>
                  </a:lnSpc>
                  <a:spcBef>
                    <a:spcPct val="0"/>
                  </a:spcBef>
                  <a:spcAft>
                    <a:spcPct val="35000"/>
                  </a:spcAft>
                  <a:buNone/>
                </a:pP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1</a:t>
                </a:r>
                <a:endParaRPr lang="en-US" sz="3200" kern="1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sp>
          <p:nvSpPr>
            <p:cNvPr id="20" name="TextBox 19"/>
            <p:cNvSpPr txBox="1"/>
            <p:nvPr/>
          </p:nvSpPr>
          <p:spPr>
            <a:xfrm>
              <a:off x="1857828" y="1431172"/>
              <a:ext cx="5319100" cy="584775"/>
            </a:xfrm>
            <a:prstGeom prst="rect">
              <a:avLst/>
            </a:prstGeom>
            <a:noFill/>
          </p:spPr>
          <p:txBody>
            <a:bodyPr wrap="square" rtlCol="0">
              <a:spAutoFit/>
            </a:bodyPr>
            <a:lstStyle/>
            <a:p>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Tác</a:t>
              </a:r>
              <a:r>
                <a:rPr lang="en-US" sz="3200" dirty="0" smtClean="0">
                  <a:solidFill>
                    <a:schemeClr val="accent2">
                      <a:lumMod val="50000"/>
                    </a:schemeClr>
                  </a:solidFill>
                  <a:latin typeface="#9Slide03 Arima Madurai Black" panose="00000A00000000000000" pitchFamily="2" charset="0"/>
                  <a:cs typeface="#9Slide03 Arima Madurai Black" panose="00000A00000000000000" pitchFamily="2" charset="0"/>
                </a:rPr>
                <a:t> </a:t>
              </a:r>
              <a:r>
                <a:rPr lang="en-US" sz="3200" dirty="0" err="1" smtClean="0">
                  <a:solidFill>
                    <a:schemeClr val="accent2">
                      <a:lumMod val="50000"/>
                    </a:schemeClr>
                  </a:solidFill>
                  <a:latin typeface="#9Slide03 Arima Madurai Black" panose="00000A00000000000000" pitchFamily="2" charset="0"/>
                  <a:cs typeface="#9Slide03 Arima Madurai Black" panose="00000A00000000000000" pitchFamily="2" charset="0"/>
                </a:rPr>
                <a:t>giả</a:t>
              </a:r>
              <a:endParaRPr lang="en-US" sz="3200" dirty="0">
                <a:solidFill>
                  <a:schemeClr val="accent2">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6" name="Group 25"/>
          <p:cNvGrpSpPr/>
          <p:nvPr/>
        </p:nvGrpSpPr>
        <p:grpSpPr>
          <a:xfrm>
            <a:off x="4801226" y="2238676"/>
            <a:ext cx="6773084" cy="1643527"/>
            <a:chOff x="5469486" y="2458682"/>
            <a:chExt cx="6773084" cy="1643527"/>
          </a:xfrm>
        </p:grpSpPr>
        <p:sp>
          <p:nvSpPr>
            <p:cNvPr id="24" name="Oval 23"/>
            <p:cNvSpPr/>
            <p:nvPr/>
          </p:nvSpPr>
          <p:spPr>
            <a:xfrm>
              <a:off x="5469486" y="2615693"/>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a:solidFill>
                  <a:srgbClr val="002060"/>
                </a:solidFill>
                <a:latin typeface="#9Slide03 Arima Madurai Medium" panose="00000600000000000000" pitchFamily="2" charset="0"/>
                <a:cs typeface="#9Slide03 Arima Madurai Medium" panose="00000600000000000000" pitchFamily="2" charset="0"/>
              </a:endParaRPr>
            </a:p>
          </p:txBody>
        </p:sp>
        <p:sp>
          <p:nvSpPr>
            <p:cNvPr id="25" name="Rectangle 24"/>
            <p:cNvSpPr/>
            <p:nvPr/>
          </p:nvSpPr>
          <p:spPr>
            <a:xfrm>
              <a:off x="5822198" y="2458682"/>
              <a:ext cx="6420372" cy="1643527"/>
            </a:xfrm>
            <a:prstGeom prst="rect">
              <a:avLst/>
            </a:prstGeom>
          </p:spPr>
          <p:txBody>
            <a:bodyPr wrap="square">
              <a:spAutoFit/>
            </a:bodyPr>
            <a:lstStyle/>
            <a:p>
              <a:pPr algn="just">
                <a:lnSpc>
                  <a:spcPct val="120000"/>
                </a:lnSpc>
                <a:spcAft>
                  <a:spcPts val="800"/>
                </a:spcAft>
              </a:pPr>
              <a:r>
                <a:rPr lang="en-US" sz="2800" b="1"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Uy</a:t>
              </a:r>
              <a:r>
                <a:rPr lang="en-US" sz="2800" b="1"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-li-am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Thác-cơ-rây</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(1811 – 1863),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nhà</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văn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trào</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lộng</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xuất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sắc</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nước</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Anh</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thế</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kỉ</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XIX</a:t>
              </a:r>
              <a:r>
                <a:rPr lang="en-US" sz="2800" b="1"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grpSp>
      <p:grpSp>
        <p:nvGrpSpPr>
          <p:cNvPr id="31" name="Group 30"/>
          <p:cNvGrpSpPr/>
          <p:nvPr/>
        </p:nvGrpSpPr>
        <p:grpSpPr>
          <a:xfrm>
            <a:off x="4799086" y="5757461"/>
            <a:ext cx="6946030" cy="609398"/>
            <a:chOff x="4967317" y="2965038"/>
            <a:chExt cx="6946030" cy="609398"/>
          </a:xfrm>
        </p:grpSpPr>
        <p:sp>
          <p:nvSpPr>
            <p:cNvPr id="23" name="Rectangle 22"/>
            <p:cNvSpPr/>
            <p:nvPr/>
          </p:nvSpPr>
          <p:spPr>
            <a:xfrm>
              <a:off x="5283318" y="2965038"/>
              <a:ext cx="6630029" cy="609398"/>
            </a:xfrm>
            <a:prstGeom prst="rect">
              <a:avLst/>
            </a:prstGeom>
          </p:spPr>
          <p:txBody>
            <a:bodyPr wrap="square">
              <a:spAutoFit/>
            </a:bodyPr>
            <a:lstStyle/>
            <a:p>
              <a:pPr algn="just">
                <a:lnSpc>
                  <a:spcPct val="120000"/>
                </a:lnSpc>
                <a:spcAft>
                  <a:spcPts val="800"/>
                </a:spcAft>
              </a:pPr>
              <a:r>
                <a:rPr lang="en-US" sz="2800" b="1"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Tác</a:t>
              </a:r>
              <a:r>
                <a:rPr lang="en-US" sz="2800" b="1"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phẩm</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nổi</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tiếng</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i="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Hội</a:t>
              </a:r>
              <a:r>
                <a:rPr lang="en-US" sz="2800" b="1" i="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i="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chợ</a:t>
              </a:r>
              <a:r>
                <a:rPr lang="en-US" sz="2800" b="1" i="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i="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phù</a:t>
              </a:r>
              <a:r>
                <a:rPr lang="en-US" sz="2800" b="1" i="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i="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hoa</a:t>
              </a:r>
              <a:endPar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8" name="Oval 27"/>
            <p:cNvSpPr/>
            <p:nvPr/>
          </p:nvSpPr>
          <p:spPr>
            <a:xfrm>
              <a:off x="4967317" y="3162045"/>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a:solidFill>
                  <a:srgbClr val="002060"/>
                </a:solidFill>
                <a:latin typeface="#9Slide03 Arima Madurai Medium" panose="00000600000000000000" pitchFamily="2" charset="0"/>
                <a:cs typeface="#9Slide03 Arima Madurai Medium" panose="00000600000000000000" pitchFamily="2" charset="0"/>
              </a:endParaRPr>
            </a:p>
          </p:txBody>
        </p:sp>
      </p:grpSp>
      <p:grpSp>
        <p:nvGrpSpPr>
          <p:cNvPr id="30" name="Group 29"/>
          <p:cNvGrpSpPr/>
          <p:nvPr/>
        </p:nvGrpSpPr>
        <p:grpSpPr>
          <a:xfrm>
            <a:off x="4799086" y="3941265"/>
            <a:ext cx="6773083" cy="1643527"/>
            <a:chOff x="4870276" y="2105794"/>
            <a:chExt cx="6773083" cy="1643527"/>
          </a:xfrm>
        </p:grpSpPr>
        <p:sp>
          <p:nvSpPr>
            <p:cNvPr id="27" name="Rectangle 26"/>
            <p:cNvSpPr/>
            <p:nvPr/>
          </p:nvSpPr>
          <p:spPr>
            <a:xfrm>
              <a:off x="5241930" y="2105794"/>
              <a:ext cx="6401429" cy="1643527"/>
            </a:xfrm>
            <a:prstGeom prst="rect">
              <a:avLst/>
            </a:prstGeom>
          </p:spPr>
          <p:txBody>
            <a:bodyPr wrap="square">
              <a:spAutoFit/>
            </a:bodyPr>
            <a:lstStyle/>
            <a:p>
              <a:pPr algn="just">
                <a:lnSpc>
                  <a:spcPct val="120000"/>
                </a:lnSpc>
                <a:spcAft>
                  <a:spcPts val="800"/>
                </a:spcAft>
              </a:pPr>
              <a:r>
                <a:rPr lang="en-US" sz="2800" b="1" dirty="0" err="1"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Sinh</a:t>
              </a:r>
              <a:r>
                <a:rPr lang="en-US" sz="2800" b="1"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ra</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tại</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Can-</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cút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-ta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Ấn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Độ</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5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tuổi</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qua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Luân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Đôn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Anh</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học</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tập</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có</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nhiều</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bất</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mãn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với</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xã</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hội</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tư</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sản</a:t>
              </a:r>
              <a:r>
                <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 </a:t>
              </a:r>
              <a:r>
                <a:rPr lang="en-US" sz="2800" b="1" dirty="0" err="1">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Anh</a:t>
              </a:r>
              <a:r>
                <a:rPr lang="en-US" sz="2800" b="1" dirty="0" smtClean="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rPr>
                <a:t>.</a:t>
              </a:r>
              <a:endParaRPr lang="en-US" sz="2800" b="1" dirty="0">
                <a:solidFill>
                  <a:srgbClr val="002060"/>
                </a:solidFill>
                <a:latin typeface="#9Slide03 Arima Madurai Medium" panose="00000600000000000000" pitchFamily="2" charset="0"/>
                <a:ea typeface="Calibri" panose="020F0502020204030204" pitchFamily="34" charset="0"/>
                <a:cs typeface="#9Slide03 Arima Madurai Medium" panose="00000600000000000000" pitchFamily="2" charset="0"/>
              </a:endParaRPr>
            </a:p>
          </p:txBody>
        </p:sp>
        <p:sp>
          <p:nvSpPr>
            <p:cNvPr id="29" name="Oval 28"/>
            <p:cNvSpPr/>
            <p:nvPr/>
          </p:nvSpPr>
          <p:spPr>
            <a:xfrm>
              <a:off x="4870276" y="2241103"/>
              <a:ext cx="146170" cy="15085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0" b="1">
                <a:solidFill>
                  <a:srgbClr val="002060"/>
                </a:solidFill>
                <a:latin typeface="#9Slide03 Arima Madurai Medium" panose="00000600000000000000" pitchFamily="2" charset="0"/>
                <a:cs typeface="#9Slide03 Arima Madurai Medium" panose="00000600000000000000" pitchFamily="2" charset="0"/>
              </a:endParaRPr>
            </a:p>
          </p:txBody>
        </p:sp>
      </p:grpSp>
    </p:spTree>
    <p:extLst>
      <p:ext uri="{BB962C8B-B14F-4D97-AF65-F5344CB8AC3E}">
        <p14:creationId xmlns:p14="http://schemas.microsoft.com/office/powerpoint/2010/main" val="299035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3195</Words>
  <Application>Microsoft Office PowerPoint</Application>
  <PresentationFormat>Widescreen</PresentationFormat>
  <Paragraphs>344</Paragraphs>
  <Slides>36</Slides>
  <Notes>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36</vt:i4>
      </vt:variant>
    </vt:vector>
  </HeadingPairs>
  <TitlesOfParts>
    <vt:vector size="52" baseType="lpstr">
      <vt:lpstr>#9Slide03 Arima Madurai Black</vt:lpstr>
      <vt:lpstr>#9Slide03 Arima Madurai Bold</vt:lpstr>
      <vt:lpstr>#9Slide03 Arima Madurai ExtraBo</vt:lpstr>
      <vt:lpstr>#9Slide03 Arima Madurai Light</vt:lpstr>
      <vt:lpstr>#9Slide03 Arima Madurai Medium</vt:lpstr>
      <vt:lpstr>#9Slide04 SFU CenturySchoolbook</vt:lpstr>
      <vt:lpstr>Arial</vt:lpstr>
      <vt:lpstr>Calibri</vt:lpstr>
      <vt:lpstr>Calibri Light</vt:lpstr>
      <vt:lpstr>Cambria Math</vt:lpstr>
      <vt:lpstr>Monterchi Sans Bold</vt:lpstr>
      <vt:lpstr>Times New Roman</vt:lpstr>
      <vt:lpstr>UVN Bach Dang Nang</vt:lpstr>
      <vt:lpstr>UVN Thoi Nay Nang</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68</cp:revision>
  <dcterms:created xsi:type="dcterms:W3CDTF">2024-07-25T01:36:50Z</dcterms:created>
  <dcterms:modified xsi:type="dcterms:W3CDTF">2024-07-31T02:38:59Z</dcterms:modified>
</cp:coreProperties>
</file>