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9" r:id="rId2"/>
    <p:sldId id="361" r:id="rId3"/>
    <p:sldId id="348" r:id="rId4"/>
    <p:sldId id="358" r:id="rId5"/>
    <p:sldId id="284" r:id="rId6"/>
    <p:sldId id="349" r:id="rId7"/>
    <p:sldId id="350" r:id="rId8"/>
    <p:sldId id="360" r:id="rId9"/>
    <p:sldId id="380" r:id="rId10"/>
    <p:sldId id="368" r:id="rId11"/>
    <p:sldId id="370" r:id="rId12"/>
    <p:sldId id="372" r:id="rId13"/>
    <p:sldId id="374" r:id="rId14"/>
    <p:sldId id="375" r:id="rId15"/>
    <p:sldId id="376" r:id="rId16"/>
    <p:sldId id="377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DB4C8-A428-486E-AA6E-C8DA3B90070E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6C456-2181-42F4-9090-AD20A792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1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921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9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27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4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0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1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7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94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93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98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1E5C-A0F7-626E-A82D-046FF8FCC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6CC41-9882-3AB0-8EA1-AAC7DE16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2CCF4-5A8E-70EA-0966-F0F17B0E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7CB6-B21C-9DF4-1390-861CC497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D5A6-3D87-C9B7-63C6-47D77096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2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C6CD-6058-CF1E-96B3-8471B4CE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3335F-1C77-1AEE-760C-E111BE5CA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40E6-6D00-4642-45F1-0059BC05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B5BE-6FE9-6B2E-3D47-D2C6562C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61DC-55A6-EB16-A2AD-ADC37065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6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958FD-DEE9-3678-5D00-0476F464C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B16B4-D55D-4B13-AC63-BF4E61FCF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541F3-EBAF-7649-41D6-33A92C16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85FF-ADC7-2250-BFA6-5B12E9B8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19CE5-F69D-A7D3-DB52-A7CFF04D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84107"/>
      </p:ext>
    </p:extLst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5EA9-A88D-E9FD-125E-B3DAE23E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584F-AB19-52CE-8472-01961739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392E8-C3D2-EB59-8E12-DAEA139F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55E42-D873-18DF-337E-F1B85CDD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D6AE-E41A-DC04-5886-C4E38563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BE1B-2972-E626-DCF9-8F847B08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718A0-1507-B4FE-6C0C-C939A2C79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DE680-B411-2095-236F-CFD5E3DA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2C574-3975-1B50-B0DC-9680CC64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35D5-2AE0-E889-9AB0-B268DDCD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3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5A55-4B7E-81AB-66B9-B76CC867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FEA1-506E-700C-1856-EA4171258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58298-907F-558C-591C-E3D64E163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0B00D-4389-2BBC-26E7-89014612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759A2-5DE1-0078-FDDF-47EC3CE0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FA5B4-DD13-F6DC-2D7A-DC13A12B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F7A5-1E28-3805-647C-57951887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47925-F9A2-1EE8-0E2E-5A8DE2C50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E578B-2D1C-7245-C563-463CD53E9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96CDA-7A6D-EB32-3F77-780E77A06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FAB39-7B5A-6A47-75E0-F285DD718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55EA14-893E-7192-64B1-667F39D0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E6DD2-EB2E-9580-E8CC-24676F55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ADE79-F291-7034-4B33-9864D83F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C8E6-E50D-F91C-A8B3-81E1FB2D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9B278-95A1-8B84-5761-7408D99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93B33-EA0F-F45E-2FE7-02FDBB2D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E6061-0C90-E3C1-98FD-E505AA03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3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05869-B8DA-7C1E-FA78-5B47B966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3FF83-2F9B-EC7F-D861-FF20F161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92031-5057-8CF6-B219-EC4F73D7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6672-1F06-153A-116D-C01BB54B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60-3CDD-5B8A-4496-998C4BFA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F02DE-8E09-CC69-B74E-9C6FB0DA6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47EFA-88EB-567A-0CFF-7C4C0E9C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ED363-C1E4-9306-F40D-EBFF1A40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F06E-D301-37A8-CD8E-6B0903BD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2896-592F-11DB-33F9-8FD38614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13B70-F33A-9CD7-FCC1-BAD02FE88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30BF4-F26D-A48E-63FE-63FD73C42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D0CF5-61E8-AA4F-F846-817DFFD5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E8713-C471-4DA5-3C52-C6509767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68A85-A398-750E-9C87-DD8CAC20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7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44ED-37F3-6FA3-56D4-B986FB7C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EB6F3-8959-349C-3751-23917560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88C35-B12B-1124-F464-66441076A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B79F8D-875E-4FA4-ADE8-3BAB20264556}" type="datetimeFigureOut">
              <a:rPr lang="en-US" smtClean="0"/>
              <a:t>24/07/2024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436BD-C11F-8AE7-AB28-DD1BF200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0EE9B-B16C-AF24-D28E-B8A342A0A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5D2060-C960-4C71-B96C-4B50C65D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9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2" name="图片 38">
            <a:extLst>
              <a:ext uri="{FF2B5EF4-FFF2-40B4-BE49-F238E27FC236}">
                <a16:creationId xmlns:a16="http://schemas.microsoft.com/office/drawing/2014/main" id="{CF10BEC7-2A40-4992-ABA1-9B8EB4C486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9" y="4659086"/>
            <a:ext cx="2253438" cy="2198914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B7D7F23A-509D-FBA3-5B0E-1D0E6E3BF904}"/>
              </a:ext>
            </a:extLst>
          </p:cNvPr>
          <p:cNvSpPr/>
          <p:nvPr/>
        </p:nvSpPr>
        <p:spPr>
          <a:xfrm>
            <a:off x="2678322" y="150194"/>
            <a:ext cx="7432400" cy="1084199"/>
          </a:xfrm>
          <a:prstGeom prst="roundRect">
            <a:avLst>
              <a:gd name="adj" fmla="val 50000"/>
            </a:avLst>
          </a:prstGeom>
          <a:solidFill>
            <a:srgbClr val="009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6:  TRONG THẾ GIỚI CỦA GIẤC MƠ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5A107-6506-8BDF-5E81-2E4D41908732}"/>
              </a:ext>
            </a:extLst>
          </p:cNvPr>
          <p:cNvSpPr txBox="1"/>
          <p:nvPr/>
        </p:nvSpPr>
        <p:spPr>
          <a:xfrm>
            <a:off x="370114" y="1454375"/>
            <a:ext cx="11625943" cy="3749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NÓI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NGHE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VỀ MỘT VẤN ĐỀ LIÊN QUAN ĐẾN CƠ HỘI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THÁCH THỨC ĐỐI VỚI ĐẤT NƯỚC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#9Slide04 SFU Fenice Bold" panose="00000700000000000000" pitchFamily="2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6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sp>
        <p:nvSpPr>
          <p:cNvPr id="29" name="文本框 19">
            <a:extLst>
              <a:ext uri="{FF2B5EF4-FFF2-40B4-BE49-F238E27FC236}">
                <a16:creationId xmlns:a16="http://schemas.microsoft.com/office/drawing/2014/main" id="{768A741B-496A-428A-AB16-186471830874}"/>
              </a:ext>
            </a:extLst>
          </p:cNvPr>
          <p:cNvSpPr txBox="1"/>
          <p:nvPr/>
        </p:nvSpPr>
        <p:spPr>
          <a:xfrm>
            <a:off x="544112" y="395669"/>
            <a:ext cx="497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nói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5">
            <a:extLst>
              <a:ext uri="{FF2B5EF4-FFF2-40B4-BE49-F238E27FC236}">
                <a16:creationId xmlns:a16="http://schemas.microsoft.com/office/drawing/2014/main" id="{44FE8DF9-EE0B-4D35-85D6-B880BB033D8C}"/>
              </a:ext>
            </a:extLst>
          </p:cNvPr>
          <p:cNvSpPr txBox="1"/>
          <p:nvPr/>
        </p:nvSpPr>
        <p:spPr>
          <a:xfrm>
            <a:off x="5848922" y="633387"/>
            <a:ext cx="6060279" cy="22198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DC5181E9-4EF9-4D60-8F0B-35025BC80A97}"/>
              </a:ext>
            </a:extLst>
          </p:cNvPr>
          <p:cNvSpPr txBox="1"/>
          <p:nvPr/>
        </p:nvSpPr>
        <p:spPr>
          <a:xfrm>
            <a:off x="6121250" y="3076034"/>
            <a:ext cx="4796533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ý, lập dàn ý (theo phiếu học tập)</a:t>
            </a:r>
            <a:endParaRPr kumimoji="0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19">
            <a:extLst>
              <a:ext uri="{FF2B5EF4-FFF2-40B4-BE49-F238E27FC236}">
                <a16:creationId xmlns:a16="http://schemas.microsoft.com/office/drawing/2014/main" id="{7B8163DA-E0A2-4CF8-BC22-855869367BAF}"/>
              </a:ext>
            </a:extLst>
          </p:cNvPr>
          <p:cNvGrpSpPr/>
          <p:nvPr/>
        </p:nvGrpSpPr>
        <p:grpSpPr>
          <a:xfrm>
            <a:off x="5247129" y="1493036"/>
            <a:ext cx="537004" cy="537004"/>
            <a:chOff x="5562278" y="1801108"/>
            <a:chExt cx="537004" cy="537004"/>
          </a:xfrm>
        </p:grpSpPr>
        <p:sp>
          <p:nvSpPr>
            <p:cNvPr id="34" name="椭圆 17">
              <a:extLst>
                <a:ext uri="{FF2B5EF4-FFF2-40B4-BE49-F238E27FC236}">
                  <a16:creationId xmlns:a16="http://schemas.microsoft.com/office/drawing/2014/main" id="{6C847923-5B11-41EB-A0BD-BF61DB517AF1}"/>
                </a:ext>
              </a:extLst>
            </p:cNvPr>
            <p:cNvSpPr/>
            <p:nvPr/>
          </p:nvSpPr>
          <p:spPr>
            <a:xfrm>
              <a:off x="5562278" y="1801108"/>
              <a:ext cx="537004" cy="537004"/>
            </a:xfrm>
            <a:prstGeom prst="ellipse">
              <a:avLst/>
            </a:prstGeom>
            <a:solidFill>
              <a:srgbClr val="FDE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文本框 18">
              <a:extLst>
                <a:ext uri="{FF2B5EF4-FFF2-40B4-BE49-F238E27FC236}">
                  <a16:creationId xmlns:a16="http://schemas.microsoft.com/office/drawing/2014/main" id="{7D0C3609-0ECF-41BB-A826-5FA37DF670CA}"/>
                </a:ext>
              </a:extLst>
            </p:cNvPr>
            <p:cNvSpPr txBox="1"/>
            <p:nvPr/>
          </p:nvSpPr>
          <p:spPr>
            <a:xfrm>
              <a:off x="5630349" y="1867228"/>
              <a:ext cx="4656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汉标粗黑体" panose="02010601030101010101" charset="-122"/>
                  <a:ea typeface="汉标粗黑体" panose="02010601030101010101" charset="-122"/>
                </a:rPr>
                <a:t>a)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标粗黑体" panose="02010601030101010101" charset="-122"/>
                <a:ea typeface="汉标粗黑体" panose="02010601030101010101" charset="-122"/>
                <a:cs typeface="+mn-cs"/>
              </a:endParaRPr>
            </a:p>
          </p:txBody>
        </p:sp>
      </p:grpSp>
      <p:grpSp>
        <p:nvGrpSpPr>
          <p:cNvPr id="36" name="组合 20">
            <a:extLst>
              <a:ext uri="{FF2B5EF4-FFF2-40B4-BE49-F238E27FC236}">
                <a16:creationId xmlns:a16="http://schemas.microsoft.com/office/drawing/2014/main" id="{B9CFF149-0BDC-458D-9801-EFDF2FAE65BE}"/>
              </a:ext>
            </a:extLst>
          </p:cNvPr>
          <p:cNvGrpSpPr/>
          <p:nvPr/>
        </p:nvGrpSpPr>
        <p:grpSpPr>
          <a:xfrm>
            <a:off x="5279523" y="3301081"/>
            <a:ext cx="537004" cy="537004"/>
            <a:chOff x="5562278" y="1801108"/>
            <a:chExt cx="537004" cy="537004"/>
          </a:xfrm>
        </p:grpSpPr>
        <p:sp>
          <p:nvSpPr>
            <p:cNvPr id="37" name="椭圆 21">
              <a:extLst>
                <a:ext uri="{FF2B5EF4-FFF2-40B4-BE49-F238E27FC236}">
                  <a16:creationId xmlns:a16="http://schemas.microsoft.com/office/drawing/2014/main" id="{439956DE-B593-45C0-9BA6-D68C75258388}"/>
                </a:ext>
              </a:extLst>
            </p:cNvPr>
            <p:cNvSpPr/>
            <p:nvPr/>
          </p:nvSpPr>
          <p:spPr>
            <a:xfrm>
              <a:off x="5562278" y="1801108"/>
              <a:ext cx="537004" cy="537004"/>
            </a:xfrm>
            <a:prstGeom prst="ellipse">
              <a:avLst/>
            </a:prstGeom>
            <a:solidFill>
              <a:srgbClr val="FDE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文本框 22">
              <a:extLst>
                <a:ext uri="{FF2B5EF4-FFF2-40B4-BE49-F238E27FC236}">
                  <a16:creationId xmlns:a16="http://schemas.microsoft.com/office/drawing/2014/main" id="{8FFE4178-FB88-4B4E-992B-487D6AAEF46B}"/>
                </a:ext>
              </a:extLst>
            </p:cNvPr>
            <p:cNvSpPr txBox="1"/>
            <p:nvPr/>
          </p:nvSpPr>
          <p:spPr>
            <a:xfrm>
              <a:off x="5630349" y="1867228"/>
              <a:ext cx="465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汉标粗黑体" panose="02010601030101010101" charset="-122"/>
                  <a:ea typeface="汉标粗黑体" panose="02010601030101010101" charset="-122"/>
                </a:rPr>
                <a:t>b)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标粗黑体" panose="02010601030101010101" charset="-122"/>
                <a:ea typeface="汉标粗黑体" panose="02010601030101010101" charset="-122"/>
                <a:cs typeface="+mn-cs"/>
              </a:endParaRPr>
            </a:p>
          </p:txBody>
        </p:sp>
      </p:grpSp>
      <p:pic>
        <p:nvPicPr>
          <p:cNvPr id="42" name="图片 38">
            <a:extLst>
              <a:ext uri="{FF2B5EF4-FFF2-40B4-BE49-F238E27FC236}">
                <a16:creationId xmlns:a16="http://schemas.microsoft.com/office/drawing/2014/main" id="{CF10BEC7-2A40-4992-ABA1-9B8EB4C486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07" y="3188705"/>
            <a:ext cx="2745389" cy="2338385"/>
          </a:xfrm>
          <a:prstGeom prst="rect">
            <a:avLst/>
          </a:prstGeom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85A314B2-9765-E47E-69BF-89283B6058C3}"/>
              </a:ext>
            </a:extLst>
          </p:cNvPr>
          <p:cNvSpPr txBox="1"/>
          <p:nvPr/>
        </p:nvSpPr>
        <p:spPr>
          <a:xfrm>
            <a:off x="1264272" y="1886281"/>
            <a:ext cx="369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HS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thảo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luận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nhóm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sp>
        <p:nvSpPr>
          <p:cNvPr id="5" name="文本框 19">
            <a:extLst>
              <a:ext uri="{FF2B5EF4-FFF2-40B4-BE49-F238E27FC236}">
                <a16:creationId xmlns:a16="http://schemas.microsoft.com/office/drawing/2014/main" id="{ED681218-8BBE-22CE-BF09-8278E75CFBC9}"/>
              </a:ext>
            </a:extLst>
          </p:cNvPr>
          <p:cNvSpPr txBox="1"/>
          <p:nvPr/>
        </p:nvSpPr>
        <p:spPr>
          <a:xfrm>
            <a:off x="3755571" y="89835"/>
            <a:ext cx="4619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rPr>
              <a:t>nói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36732-723A-7C92-0F22-FDA0547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8" y="759143"/>
            <a:ext cx="7218894" cy="5916939"/>
          </a:xfrm>
          <a:prstGeom prst="rect">
            <a:avLst/>
          </a:prstGeom>
          <a:solidFill>
            <a:srgbClr val="E2EF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đề tài thuyết trình: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và nêu biểu hiện của vấn đề: ...........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giải vì sao vấn đề là thách thức hay cơ hội: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Lí lẽ: ...................................................................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chứng: .....................................................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20608-70A3-183F-CDEF-28234457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330" y="759143"/>
            <a:ext cx="4917701" cy="5916939"/>
          </a:xfrm>
          <a:prstGeom prst="rect">
            <a:avLst/>
          </a:prstGeom>
          <a:solidFill>
            <a:srgbClr val="E2EF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Giải pháp nắm bắt cơ hội, </a:t>
            </a:r>
            <a:r>
              <a:rPr lang="vi-VN" sz="2800" dirty="0">
                <a:latin typeface="+mj-lt"/>
              </a:rPr>
              <a:t>khắc phục/ đ</a:t>
            </a:r>
            <a:r>
              <a:rPr lang="en-GB" sz="2800" dirty="0">
                <a:latin typeface="+mj-lt"/>
              </a:rPr>
              <a:t>ố</a:t>
            </a:r>
            <a:r>
              <a:rPr lang="vi-VN" sz="2800" dirty="0">
                <a:latin typeface="+mj-lt"/>
              </a:rPr>
              <a:t>i phó với thách thức:</a:t>
            </a:r>
            <a:r>
              <a:rPr lang="en-US" sz="2800" dirty="0">
                <a:latin typeface="+mj-lt"/>
              </a:rPr>
              <a:t>….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Dự kiến sơ đồ, hình ảnh, </a:t>
            </a:r>
            <a:r>
              <a:rPr lang="en-GB" sz="2800" dirty="0" err="1">
                <a:latin typeface="+mj-lt"/>
                <a:cs typeface="Times New Roman" panose="02020603050405020304" pitchFamily="18" charset="0"/>
              </a:rPr>
              <a:t>bảng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+mj-lt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, clip: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…….</a:t>
            </a:r>
            <a:endParaRPr lang="en-US" sz="28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:..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:……</a:t>
            </a:r>
            <a:endParaRPr lang="en-US" sz="2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:………</a:t>
            </a:r>
          </a:p>
        </p:txBody>
      </p:sp>
    </p:spTree>
    <p:extLst>
      <p:ext uri="{BB962C8B-B14F-4D97-AF65-F5344CB8AC3E}">
        <p14:creationId xmlns:p14="http://schemas.microsoft.com/office/powerpoint/2010/main" val="218714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2" name="图片 38">
            <a:extLst>
              <a:ext uri="{FF2B5EF4-FFF2-40B4-BE49-F238E27FC236}">
                <a16:creationId xmlns:a16="http://schemas.microsoft.com/office/drawing/2014/main" id="{CF10BEC7-2A40-4992-ABA1-9B8EB4C486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2" y="3773261"/>
            <a:ext cx="2253438" cy="1850346"/>
          </a:xfrm>
          <a:prstGeom prst="rect">
            <a:avLst/>
          </a:prstGeom>
        </p:spPr>
      </p:pic>
      <p:sp>
        <p:nvSpPr>
          <p:cNvPr id="2" name="文本框 19">
            <a:extLst>
              <a:ext uri="{FF2B5EF4-FFF2-40B4-BE49-F238E27FC236}">
                <a16:creationId xmlns:a16="http://schemas.microsoft.com/office/drawing/2014/main" id="{11C58F7C-12C3-2E6F-986E-0EC4323049C5}"/>
              </a:ext>
            </a:extLst>
          </p:cNvPr>
          <p:cNvSpPr txBox="1"/>
          <p:nvPr/>
        </p:nvSpPr>
        <p:spPr>
          <a:xfrm>
            <a:off x="500969" y="611306"/>
            <a:ext cx="10602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hực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54529"/>
              </a:solidFill>
              <a:effectLst/>
              <a:uLnTx/>
              <a:uFillTx/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E6D02-D836-3203-66C5-DC71BFDA1F48}"/>
              </a:ext>
            </a:extLst>
          </p:cNvPr>
          <p:cNvSpPr txBox="1"/>
          <p:nvPr/>
        </p:nvSpPr>
        <p:spPr>
          <a:xfrm>
            <a:off x="1088572" y="1430803"/>
            <a:ext cx="10315606" cy="3160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huyết trình trao đổi, tranh luận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quay clip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đăng</a:t>
            </a:r>
            <a:r>
              <a:rPr lang="vi-VN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lên trang web học tập của lớp.</a:t>
            </a:r>
            <a:endParaRPr lang="en-US" sz="2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38684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386840" algn="l"/>
              </a:tabLst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B6674-CE31-A97A-CEAA-C398DDA4A011}"/>
              </a:ext>
            </a:extLst>
          </p:cNvPr>
          <p:cNvSpPr txBox="1"/>
          <p:nvPr/>
        </p:nvSpPr>
        <p:spPr>
          <a:xfrm>
            <a:off x="3836449" y="3611612"/>
            <a:ext cx="7266979" cy="145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ý: 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 thực hiện hoạt động, HS cần đối chiếu với bản</a:t>
            </a:r>
            <a:r>
              <a:rPr lang="en-GB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 </a:t>
            </a:r>
            <a:r>
              <a:rPr lang="en-GB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kiểm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để đảm bảo thực hiện nhiệm vụ đạt yêu cầu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1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8130A4-3FCC-384A-713D-514CFAAFD406}"/>
              </a:ext>
            </a:extLst>
          </p:cNvPr>
          <p:cNvSpPr txBox="1"/>
          <p:nvPr/>
        </p:nvSpPr>
        <p:spPr>
          <a:xfrm>
            <a:off x="0" y="0"/>
            <a:ext cx="11713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53ECB2-EC1C-DA1B-600A-1A01B7E99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96483"/>
              </p:ext>
            </p:extLst>
          </p:nvPr>
        </p:nvGraphicFramePr>
        <p:xfrm>
          <a:off x="136072" y="722942"/>
          <a:ext cx="12055928" cy="6135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442">
                  <a:extLst>
                    <a:ext uri="{9D8B030D-6E8A-4147-A177-3AD203B41FA5}">
                      <a16:colId xmlns:a16="http://schemas.microsoft.com/office/drawing/2014/main" val="3160308502"/>
                    </a:ext>
                  </a:extLst>
                </a:gridCol>
                <a:gridCol w="9115230">
                  <a:extLst>
                    <a:ext uri="{9D8B030D-6E8A-4147-A177-3AD203B41FA5}">
                      <a16:colId xmlns:a16="http://schemas.microsoft.com/office/drawing/2014/main" val="3535684231"/>
                    </a:ext>
                  </a:extLst>
                </a:gridCol>
                <a:gridCol w="594827">
                  <a:extLst>
                    <a:ext uri="{9D8B030D-6E8A-4147-A177-3AD203B41FA5}">
                      <a16:colId xmlns:a16="http://schemas.microsoft.com/office/drawing/2014/main" val="3381995659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3032148581"/>
                    </a:ext>
                  </a:extLst>
                </a:gridCol>
              </a:tblGrid>
              <a:tr h="662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2873728637"/>
                  </a:ext>
                </a:extLst>
              </a:tr>
              <a:tr h="274614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3212738918"/>
                  </a:ext>
                </a:extLst>
              </a:tr>
              <a:tr h="208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2146897947"/>
                  </a:ext>
                </a:extLst>
              </a:tr>
              <a:tr h="274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khái quát nội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1067132853"/>
                  </a:ext>
                </a:extLst>
              </a:tr>
              <a:tr h="274614">
                <a:tc row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868956831"/>
                  </a:ext>
                </a:extLst>
              </a:tr>
              <a:tr h="210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4285461335"/>
                  </a:ext>
                </a:extLst>
              </a:tr>
              <a:tr h="436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677569680"/>
                  </a:ext>
                </a:extLst>
              </a:tr>
              <a:tr h="436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4005573579"/>
                  </a:ext>
                </a:extLst>
              </a:tr>
              <a:tr h="274614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425795569"/>
                  </a:ext>
                </a:extLst>
              </a:tr>
              <a:tr h="274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vấn đề t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hoặc mời gọi sự phản hồi từ người nghe.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1260354174"/>
                  </a:ext>
                </a:extLst>
              </a:tr>
              <a:tr h="210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ơn và chào kết thúc.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18" marR="36618" marT="0" marB="0"/>
                </a:tc>
                <a:extLst>
                  <a:ext uri="{0D108BD9-81ED-4DB2-BD59-A6C34878D82A}">
                    <a16:rowId xmlns:a16="http://schemas.microsoft.com/office/drawing/2014/main" val="2277833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98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8130A4-3FCC-384A-713D-514CFAAFD406}"/>
              </a:ext>
            </a:extLst>
          </p:cNvPr>
          <p:cNvSpPr txBox="1"/>
          <p:nvPr/>
        </p:nvSpPr>
        <p:spPr>
          <a:xfrm>
            <a:off x="0" y="0"/>
            <a:ext cx="11713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C81E55-03DE-7240-6095-506AA1AFD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33398"/>
              </p:ext>
            </p:extLst>
          </p:nvPr>
        </p:nvGraphicFramePr>
        <p:xfrm>
          <a:off x="206828" y="990600"/>
          <a:ext cx="11713028" cy="5265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629">
                  <a:extLst>
                    <a:ext uri="{9D8B030D-6E8A-4147-A177-3AD203B41FA5}">
                      <a16:colId xmlns:a16="http://schemas.microsoft.com/office/drawing/2014/main" val="2513727009"/>
                    </a:ext>
                  </a:extLst>
                </a:gridCol>
                <a:gridCol w="7634993">
                  <a:extLst>
                    <a:ext uri="{9D8B030D-6E8A-4147-A177-3AD203B41FA5}">
                      <a16:colId xmlns:a16="http://schemas.microsoft.com/office/drawing/2014/main" val="3121158913"/>
                    </a:ext>
                  </a:extLst>
                </a:gridCol>
                <a:gridCol w="1021203">
                  <a:extLst>
                    <a:ext uri="{9D8B030D-6E8A-4147-A177-3AD203B41FA5}">
                      <a16:colId xmlns:a16="http://schemas.microsoft.com/office/drawing/2014/main" val="2887257411"/>
                    </a:ext>
                  </a:extLst>
                </a:gridCol>
                <a:gridCol w="1021203">
                  <a:extLst>
                    <a:ext uri="{9D8B030D-6E8A-4147-A177-3AD203B41FA5}">
                      <a16:colId xmlns:a16="http://schemas.microsoft.com/office/drawing/2014/main" val="472400181"/>
                    </a:ext>
                  </a:extLst>
                </a:gridCol>
              </a:tblGrid>
              <a:tr h="681678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713030"/>
                  </a:ext>
                </a:extLst>
              </a:tr>
              <a:tr h="328067">
                <a:tc rowSpan="7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 thuyết trình, tương tác với nghe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779251"/>
                  </a:ext>
                </a:extLst>
              </a:tr>
              <a:tr h="328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307793"/>
                  </a:ext>
                </a:extLst>
              </a:tr>
              <a:tr h="681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538186"/>
                  </a:ext>
                </a:extLst>
              </a:tr>
              <a:tr h="1035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976979"/>
                  </a:ext>
                </a:extLst>
              </a:tr>
              <a:tr h="328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269601"/>
                  </a:ext>
                </a:extLst>
              </a:tr>
              <a:tr h="681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617688"/>
                  </a:ext>
                </a:extLst>
              </a:tr>
              <a:tr h="6791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hồi thỏa đáng những câu hỏi, ý kiến của người nghe</a:t>
                      </a: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03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57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8130A4-3FCC-384A-713D-514CFAAFD406}"/>
              </a:ext>
            </a:extLst>
          </p:cNvPr>
          <p:cNvSpPr txBox="1"/>
          <p:nvPr/>
        </p:nvSpPr>
        <p:spPr>
          <a:xfrm>
            <a:off x="0" y="0"/>
            <a:ext cx="117130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Bảng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kiểm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kĩ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thuyết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thách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C2E672-ECF2-7792-AA81-9ECD211A9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44583"/>
              </p:ext>
            </p:extLst>
          </p:nvPr>
        </p:nvGraphicFramePr>
        <p:xfrm>
          <a:off x="0" y="696687"/>
          <a:ext cx="12191999" cy="602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966">
                  <a:extLst>
                    <a:ext uri="{9D8B030D-6E8A-4147-A177-3AD203B41FA5}">
                      <a16:colId xmlns:a16="http://schemas.microsoft.com/office/drawing/2014/main" val="232720466"/>
                    </a:ext>
                  </a:extLst>
                </a:gridCol>
                <a:gridCol w="8505271">
                  <a:extLst>
                    <a:ext uri="{9D8B030D-6E8A-4147-A177-3AD203B41FA5}">
                      <a16:colId xmlns:a16="http://schemas.microsoft.com/office/drawing/2014/main" val="1659803626"/>
                    </a:ext>
                  </a:extLst>
                </a:gridCol>
                <a:gridCol w="807046">
                  <a:extLst>
                    <a:ext uri="{9D8B030D-6E8A-4147-A177-3AD203B41FA5}">
                      <a16:colId xmlns:a16="http://schemas.microsoft.com/office/drawing/2014/main" val="971674510"/>
                    </a:ext>
                  </a:extLst>
                </a:gridCol>
                <a:gridCol w="1049716">
                  <a:extLst>
                    <a:ext uri="{9D8B030D-6E8A-4147-A177-3AD203B41FA5}">
                      <a16:colId xmlns:a16="http://schemas.microsoft.com/office/drawing/2014/main" val="1158493057"/>
                    </a:ext>
                  </a:extLst>
                </a:gridCol>
              </a:tblGrid>
              <a:tr h="386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0080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highlight>
                            <a:srgbClr val="000080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0080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highlight>
                            <a:srgbClr val="000080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0080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highlight>
                          <a:srgbClr val="000080"/>
                        </a:highlight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008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highlight>
                          <a:srgbClr val="000080"/>
                        </a:highlight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008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highlight>
                            <a:srgbClr val="00008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0008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highlight>
                          <a:srgbClr val="000080"/>
                        </a:highlight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2340282905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2760291806"/>
                  </a:ext>
                </a:extLst>
              </a:tr>
              <a:tr h="586988">
                <a:tc rowSpan="5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Trong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4131868859"/>
                  </a:ext>
                </a:extLst>
              </a:tr>
              <a:tr h="586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3736986539"/>
                  </a:ext>
                </a:extLst>
              </a:tr>
              <a:tr h="38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372582129"/>
                  </a:ext>
                </a:extLst>
              </a:tr>
              <a:tr h="586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2080897479"/>
                  </a:ext>
                </a:extLst>
              </a:tr>
              <a:tr h="38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3476937452"/>
                  </a:ext>
                </a:extLst>
              </a:tr>
              <a:tr h="787903"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Sau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kĩ thuật PMI để nhận xét, đánh giá những ưu điểm, hạn chế về nội dung và cách thức thuyết trình.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2714477379"/>
                  </a:ext>
                </a:extLst>
              </a:tr>
              <a:tr h="787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3848454630"/>
                  </a:ext>
                </a:extLst>
              </a:tr>
              <a:tr h="446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92" marR="43692" marT="0" marB="0"/>
                </a:tc>
                <a:extLst>
                  <a:ext uri="{0D108BD9-81ED-4DB2-BD59-A6C34878D82A}">
                    <a16:rowId xmlns:a16="http://schemas.microsoft.com/office/drawing/2014/main" val="267485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52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sp>
        <p:nvSpPr>
          <p:cNvPr id="2" name="文本框 19">
            <a:extLst>
              <a:ext uri="{FF2B5EF4-FFF2-40B4-BE49-F238E27FC236}">
                <a16:creationId xmlns:a16="http://schemas.microsoft.com/office/drawing/2014/main" id="{11C58F7C-12C3-2E6F-986E-0EC4323049C5}"/>
              </a:ext>
            </a:extLst>
          </p:cNvPr>
          <p:cNvSpPr txBox="1"/>
          <p:nvPr/>
        </p:nvSpPr>
        <p:spPr>
          <a:xfrm>
            <a:off x="500969" y="611306"/>
            <a:ext cx="1060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3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 giá, </a:t>
            </a:r>
            <a:r>
              <a:rPr lang="en-US" sz="36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3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3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nghiệm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54529"/>
              </a:solidFill>
              <a:effectLst/>
              <a:uLnTx/>
              <a:uFillTx/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B6674-CE31-A97A-CEAA-C398DDA4A011}"/>
              </a:ext>
            </a:extLst>
          </p:cNvPr>
          <p:cNvSpPr txBox="1"/>
          <p:nvPr/>
        </p:nvSpPr>
        <p:spPr>
          <a:xfrm>
            <a:off x="1088571" y="1351957"/>
            <a:ext cx="10776857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hiện nhận xét bài nói và đánh giá theo các tiêu chí như trong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lẫn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vi-VN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4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2" y="-289888"/>
            <a:ext cx="11428571" cy="6349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555171" y="174134"/>
            <a:ext cx="985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GIAO BÀI TẬP ÔN 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29679-B704-CF22-BD3F-7334537E0724}"/>
              </a:ext>
            </a:extLst>
          </p:cNvPr>
          <p:cNvSpPr txBox="1"/>
          <p:nvPr/>
        </p:nvSpPr>
        <p:spPr>
          <a:xfrm>
            <a:off x="990600" y="2544272"/>
            <a:ext cx="10993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hực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SGK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tr. 22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8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2" y="-289888"/>
            <a:ext cx="11428571" cy="63492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29" y="613459"/>
            <a:ext cx="2642323" cy="1868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783771" y="2481905"/>
            <a:ext cx="10657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 defTabSz="457200">
              <a:buAutoNum type="alphaUcPeriod"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pPr algn="ctr" defTabSz="457200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4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975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6AF858-8DBD-E0B4-6030-34AC65DA6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15428"/>
              </p:ext>
            </p:extLst>
          </p:nvPr>
        </p:nvGraphicFramePr>
        <p:xfrm>
          <a:off x="819930" y="2246051"/>
          <a:ext cx="1126353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1767">
                  <a:extLst>
                    <a:ext uri="{9D8B030D-6E8A-4147-A177-3AD203B41FA5}">
                      <a16:colId xmlns:a16="http://schemas.microsoft.com/office/drawing/2014/main" val="3032810755"/>
                    </a:ext>
                  </a:extLst>
                </a:gridCol>
                <a:gridCol w="5631767">
                  <a:extLst>
                    <a:ext uri="{9D8B030D-6E8A-4147-A177-3AD203B41FA5}">
                      <a16:colId xmlns:a16="http://schemas.microsoft.com/office/drawing/2014/main" val="2367859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 điều mong muốn khi nghe người khác thuyết trình về một vấn đề</a:t>
                      </a:r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 điều mong muốn về cách người khác trao đổi, tranh luận về bài thuyết trình của mình</a:t>
                      </a:r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491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8E2D14-9D57-6D9D-4863-35B0329C048C}"/>
              </a:ext>
            </a:extLst>
          </p:cNvPr>
          <p:cNvSpPr txBox="1"/>
          <p:nvPr/>
        </p:nvSpPr>
        <p:spPr>
          <a:xfrm>
            <a:off x="772108" y="1282188"/>
            <a:ext cx="6096000" cy="66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765" algn="just">
              <a:lnSpc>
                <a:spcPct val="107000"/>
              </a:lnSpc>
              <a:spcAft>
                <a:spcPts val="800"/>
              </a:spcAft>
              <a:tabLst>
                <a:tab pos="208280" algn="l"/>
              </a:tabLs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HS đ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iền vào bảng sau:</a:t>
            </a:r>
            <a:endParaRPr lang="en-US" sz="28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11BA6-1082-F3DD-1AB0-C4D1F9EBBF6D}"/>
              </a:ext>
            </a:extLst>
          </p:cNvPr>
          <p:cNvSpPr txBox="1"/>
          <p:nvPr/>
        </p:nvSpPr>
        <p:spPr>
          <a:xfrm>
            <a:off x="1243950" y="159298"/>
            <a:ext cx="10697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 defTabSz="457200">
              <a:buAutoNum type="alphaUcPeriod"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4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 descr="图片包含 物体&#10;&#10;自动生成的说明">
            <a:extLst>
              <a:ext uri="{FF2B5EF4-FFF2-40B4-BE49-F238E27FC236}">
                <a16:creationId xmlns:a16="http://schemas.microsoft.com/office/drawing/2014/main" id="{49F5C1ED-B68D-41A0-AE3F-4B2680157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2" y="-289888"/>
            <a:ext cx="11428571" cy="63492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5D8927-D35D-4B9F-A83D-89BC4369A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29" y="613459"/>
            <a:ext cx="2642323" cy="1868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783771" y="2481905"/>
            <a:ext cx="10657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B. </a:t>
            </a:r>
            <a:r>
              <a:rPr lang="vi-VN" sz="7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ÔN LẠI KIẾN THỨC, KĨ NĂNG ĐÃ HỌC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0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9400" y="2743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7571" y="437876"/>
            <a:ext cx="11038114" cy="13844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? C</a:t>
            </a:r>
            <a:r>
              <a:rPr lang="vi-VN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ách thuyết trình và lắng nghe, nhận xét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thách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89+ Ảnh Làm Việc Nhóm Đẹp, Độc Đáo, Năng Lượng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163" y="1942613"/>
            <a:ext cx="1151367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vi-VN" sz="32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 thuyết trình:</a:t>
            </a:r>
            <a:endParaRPr lang="en-US" sz="32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Bám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dõi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vi-V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98B2-C522-4FB3-B893-7A0833BC00B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9400" y="2743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AutoShape 2" descr="89+ Ảnh Làm Việc Nhóm Đẹp, Độc Đáo, Năng Lượng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048" y="1990542"/>
            <a:ext cx="10315903" cy="419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vi-VN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 nghe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Nghe,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2012" y="0"/>
            <a:ext cx="11977448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3"/>
          <p:cNvSpPr/>
          <p:nvPr/>
        </p:nvSpPr>
        <p:spPr bwMode="auto">
          <a:xfrm>
            <a:off x="1893557" y="71677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98B2-C522-4FB3-B893-7A0833BC00B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06923272-F79E-D5ED-608C-413356D2D08C}"/>
              </a:ext>
            </a:extLst>
          </p:cNvPr>
          <p:cNvSpPr/>
          <p:nvPr/>
        </p:nvSpPr>
        <p:spPr>
          <a:xfrm>
            <a:off x="707571" y="437876"/>
            <a:ext cx="11038114" cy="13844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? C</a:t>
            </a:r>
            <a:r>
              <a:rPr lang="vi-VN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ách thuyết trình và lắng nghe, nhận xét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thách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9400" y="2743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6" name="AutoShape 2" descr="89+ Ảnh Làm Việc Nhóm Đẹp, Độc Đáo, Năng Lượng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571" y="1952225"/>
            <a:ext cx="10315903" cy="369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dung: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…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- Trao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đổi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ngắn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gọn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rõ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ràng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về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điều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chưa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rõ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tránh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hỏi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quá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hoặc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dồn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dập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chỉ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trích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gay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gắt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;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tôn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trọng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quan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điểm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nói</a:t>
            </a:r>
            <a:r>
              <a:rPr lang="en-US" sz="3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2012" y="0"/>
            <a:ext cx="11977448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3"/>
          <p:cNvSpPr/>
          <p:nvPr/>
        </p:nvSpPr>
        <p:spPr bwMode="auto">
          <a:xfrm>
            <a:off x="1893557" y="71677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98B2-C522-4FB3-B893-7A0833BC00B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50FD625C-D7AA-C180-0DA9-DFEB5364583E}"/>
              </a:ext>
            </a:extLst>
          </p:cNvPr>
          <p:cNvSpPr/>
          <p:nvPr/>
        </p:nvSpPr>
        <p:spPr>
          <a:xfrm>
            <a:off x="707571" y="437876"/>
            <a:ext cx="11038114" cy="13844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? C</a:t>
            </a:r>
            <a:r>
              <a:rPr lang="vi-VN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ách thuyết trình và lắng nghe, nhận xét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thách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A2AF3-0207-42B8-8858-F340B07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394628-DF64-400A-91DB-E95F17B2A5BA}"/>
              </a:ext>
            </a:extLst>
          </p:cNvPr>
          <p:cNvSpPr txBox="1"/>
          <p:nvPr/>
        </p:nvSpPr>
        <p:spPr>
          <a:xfrm>
            <a:off x="555171" y="174134"/>
            <a:ext cx="9851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defRPr/>
            </a:pP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29679-B704-CF22-BD3F-7334537E0724}"/>
              </a:ext>
            </a:extLst>
          </p:cNvPr>
          <p:cNvSpPr txBox="1"/>
          <p:nvPr/>
        </p:nvSpPr>
        <p:spPr>
          <a:xfrm>
            <a:off x="790286" y="2332710"/>
            <a:ext cx="109931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Đề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tài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Trường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bạn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tổ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chức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buổi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tọa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đàm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về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chủ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đề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Toàn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cầu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hóa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và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những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thách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thức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đặt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đối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với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đất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nước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trong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giai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đoạn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400" b="1" i="1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hiện</a:t>
            </a:r>
            <a:r>
              <a:rPr lang="en-US" sz="4400" b="1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nay. 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42" name="图片 38">
            <a:extLst>
              <a:ext uri="{FF2B5EF4-FFF2-40B4-BE49-F238E27FC236}">
                <a16:creationId xmlns:a16="http://schemas.microsoft.com/office/drawing/2014/main" id="{CF10BEC7-2A40-4992-ABA1-9B8EB4C486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9" y="4659086"/>
            <a:ext cx="2253438" cy="2198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A9914-E5DC-5980-7369-690592B85F2E}"/>
              </a:ext>
            </a:extLst>
          </p:cNvPr>
          <p:cNvSpPr txBox="1"/>
          <p:nvPr/>
        </p:nvSpPr>
        <p:spPr>
          <a:xfrm>
            <a:off x="710753" y="170587"/>
            <a:ext cx="11357428" cy="14608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-1905" algn="ctr">
              <a:lnSpc>
                <a:spcPct val="130000"/>
              </a:lnSpc>
              <a:spcAft>
                <a:spcPts val="800"/>
              </a:spcAf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7D477-11BD-7DFD-8604-0126B604FC78}"/>
              </a:ext>
            </a:extLst>
          </p:cNvPr>
          <p:cNvSpPr txBox="1"/>
          <p:nvPr/>
        </p:nvSpPr>
        <p:spPr>
          <a:xfrm>
            <a:off x="4882826" y="1876585"/>
            <a:ext cx="6255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2DE5D-E6E1-C5A5-3E12-8E60E571CF8E}"/>
              </a:ext>
            </a:extLst>
          </p:cNvPr>
          <p:cNvSpPr txBox="1"/>
          <p:nvPr/>
        </p:nvSpPr>
        <p:spPr>
          <a:xfrm>
            <a:off x="4882826" y="2998223"/>
            <a:ext cx="5617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BE2CB-3997-6AB7-E773-8DD6685DB49B}"/>
              </a:ext>
            </a:extLst>
          </p:cNvPr>
          <p:cNvSpPr txBox="1"/>
          <p:nvPr/>
        </p:nvSpPr>
        <p:spPr>
          <a:xfrm>
            <a:off x="4882825" y="4022219"/>
            <a:ext cx="6255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46CD180-1AF2-B26E-2ED1-90B53F78DFEF}"/>
              </a:ext>
            </a:extLst>
          </p:cNvPr>
          <p:cNvSpPr/>
          <p:nvPr/>
        </p:nvSpPr>
        <p:spPr>
          <a:xfrm>
            <a:off x="4147457" y="2142790"/>
            <a:ext cx="522514" cy="2068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1B320FE-041E-B4A1-38AB-5BE9889FA838}"/>
              </a:ext>
            </a:extLst>
          </p:cNvPr>
          <p:cNvSpPr/>
          <p:nvPr/>
        </p:nvSpPr>
        <p:spPr>
          <a:xfrm>
            <a:off x="4147457" y="3274296"/>
            <a:ext cx="522514" cy="2068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9E4DAAC-2A13-A8F6-CE9A-F7B839F87074}"/>
              </a:ext>
            </a:extLst>
          </p:cNvPr>
          <p:cNvSpPr/>
          <p:nvPr/>
        </p:nvSpPr>
        <p:spPr>
          <a:xfrm>
            <a:off x="4147457" y="4323636"/>
            <a:ext cx="522514" cy="2068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3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1380</Words>
  <Application>Microsoft Office PowerPoint</Application>
  <PresentationFormat>Widescreen</PresentationFormat>
  <Paragraphs>180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#9Slide04 SFU Fenice Bold</vt:lpstr>
      <vt:lpstr>Aptos</vt:lpstr>
      <vt:lpstr>Aptos Display</vt:lpstr>
      <vt:lpstr>Arial</vt:lpstr>
      <vt:lpstr>Calibri</vt:lpstr>
      <vt:lpstr>Times New Roman</vt:lpstr>
      <vt:lpstr>汉标粗黑体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VTOS</dc:creator>
  <cp:lastModifiedBy>VTOS</cp:lastModifiedBy>
  <cp:revision>26</cp:revision>
  <dcterms:created xsi:type="dcterms:W3CDTF">2024-07-22T02:32:01Z</dcterms:created>
  <dcterms:modified xsi:type="dcterms:W3CDTF">2024-07-24T02:53:01Z</dcterms:modified>
</cp:coreProperties>
</file>