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14"/>
  </p:notesMasterIdLst>
  <p:sldIdLst>
    <p:sldId id="334" r:id="rId4"/>
    <p:sldId id="258" r:id="rId5"/>
    <p:sldId id="8900" r:id="rId6"/>
    <p:sldId id="335" r:id="rId7"/>
    <p:sldId id="336" r:id="rId8"/>
    <p:sldId id="339" r:id="rId9"/>
    <p:sldId id="8893" r:id="rId10"/>
    <p:sldId id="8881" r:id="rId11"/>
    <p:sldId id="8901" r:id="rId12"/>
    <p:sldId id="325"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497"/>
    <a:srgbClr val="3F705D"/>
    <a:srgbClr val="87AFA2"/>
    <a:srgbClr val="FDD696"/>
    <a:srgbClr val="F7DCAE"/>
    <a:srgbClr val="2A2220"/>
    <a:srgbClr val="B6A458"/>
    <a:srgbClr val="E5D7B8"/>
    <a:srgbClr val="22535A"/>
    <a:srgbClr val="E0B7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4" autoAdjust="0"/>
    <p:restoredTop sz="96314" autoAdjust="0"/>
  </p:normalViewPr>
  <p:slideViewPr>
    <p:cSldViewPr snapToGrid="0" showGuides="1">
      <p:cViewPr varScale="1">
        <p:scale>
          <a:sx n="63" d="100"/>
          <a:sy n="63" d="100"/>
        </p:scale>
        <p:origin x="872" y="3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986DA-ABBC-406F-8763-0983649B2BB6}" type="datetimeFigureOut">
              <a:rPr lang="zh-CN" altLang="en-US" smtClean="0"/>
              <a:t>2024/7/22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8723E-DBAD-4DB4-9EE4-DA5C2F234D6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1F348-CF10-448D-A65D-0079D4EB20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399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B8723E-DBAD-4DB4-9EE4-DA5C2F234D6A}" type="slidenum">
              <a:rPr lang="zh-CN" altLang="en-US" smtClean="0"/>
              <a:t>8</a:t>
            </a:fld>
            <a:endParaRPr lang="zh-CN" altLang="en-US"/>
          </a:p>
        </p:txBody>
      </p:sp>
    </p:spTree>
    <p:extLst>
      <p:ext uri="{BB962C8B-B14F-4D97-AF65-F5344CB8AC3E}">
        <p14:creationId xmlns:p14="http://schemas.microsoft.com/office/powerpoint/2010/main" val="318908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DE5F73F-2ADD-4F1A-B3A9-FD9A997540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
            <a:ext cx="12192000" cy="6857355"/>
          </a:xfrm>
          <a:prstGeom prst="rect">
            <a:avLst/>
          </a:prstGeom>
        </p:spPr>
      </p:pic>
      <p:pic>
        <p:nvPicPr>
          <p:cNvPr id="10" name="图片 9" descr="图片包含 烟火, 植物, 树, 户外艺术系列&#10;&#10;描述已自动生成">
            <a:extLst>
              <a:ext uri="{FF2B5EF4-FFF2-40B4-BE49-F238E27FC236}">
                <a16:creationId xmlns:a16="http://schemas.microsoft.com/office/drawing/2014/main" id="{C7A88193-E5DD-439D-882D-A670D62B71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49389" y="1251284"/>
            <a:ext cx="4042612" cy="5606394"/>
          </a:xfrm>
          <a:prstGeom prst="rect">
            <a:avLst/>
          </a:prstGeom>
        </p:spPr>
      </p:pic>
      <p:pic>
        <p:nvPicPr>
          <p:cNvPr id="11" name="图片 10" descr="图片包含 烟火, 植物, 树, 户外艺术系列&#10;&#10;描述已自动生成">
            <a:extLst>
              <a:ext uri="{FF2B5EF4-FFF2-40B4-BE49-F238E27FC236}">
                <a16:creationId xmlns:a16="http://schemas.microsoft.com/office/drawing/2014/main" id="{2363A9A4-1590-4014-A3BA-F6043024911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1"/>
            <a:ext cx="4651061" cy="3946519"/>
          </a:xfrm>
          <a:prstGeom prst="rect">
            <a:avLst/>
          </a:prstGeom>
        </p:spPr>
      </p:pic>
      <p:pic>
        <p:nvPicPr>
          <p:cNvPr id="13" name="图片 12">
            <a:extLst>
              <a:ext uri="{FF2B5EF4-FFF2-40B4-BE49-F238E27FC236}">
                <a16:creationId xmlns:a16="http://schemas.microsoft.com/office/drawing/2014/main" id="{5893A965-6C6C-4CCE-83E2-797B310443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770919" y="1889840"/>
            <a:ext cx="4345111" cy="4967837"/>
          </a:xfrm>
          <a:prstGeom prst="rect">
            <a:avLst/>
          </a:prstGeom>
        </p:spPr>
      </p:pic>
      <p:pic>
        <p:nvPicPr>
          <p:cNvPr id="3" name="图片 2" descr="图片包含 室内&#10;&#10;描述已自动生成">
            <a:extLst>
              <a:ext uri="{FF2B5EF4-FFF2-40B4-BE49-F238E27FC236}">
                <a16:creationId xmlns:a16="http://schemas.microsoft.com/office/drawing/2014/main" id="{2BFA3A6C-7190-4419-8132-AEA28597BF6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9398" y="3841523"/>
            <a:ext cx="2433192" cy="3016153"/>
          </a:xfrm>
          <a:prstGeom prst="rect">
            <a:avLst/>
          </a:prstGeom>
        </p:spPr>
      </p:pic>
    </p:spTree>
    <p:extLst>
      <p:ext uri="{BB962C8B-B14F-4D97-AF65-F5344CB8AC3E}">
        <p14:creationId xmlns:p14="http://schemas.microsoft.com/office/powerpoint/2010/main" val="629455489"/>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图片包含 服装&#10;&#10;描述已自动生成">
            <a:extLst>
              <a:ext uri="{FF2B5EF4-FFF2-40B4-BE49-F238E27FC236}">
                <a16:creationId xmlns:a16="http://schemas.microsoft.com/office/drawing/2014/main" id="{B2912C9A-7833-4886-8039-D8512A53AC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5429" y="2323335"/>
            <a:ext cx="3256547" cy="4534342"/>
          </a:xfrm>
          <a:prstGeom prst="rect">
            <a:avLst/>
          </a:prstGeom>
        </p:spPr>
      </p:pic>
      <p:pic>
        <p:nvPicPr>
          <p:cNvPr id="9" name="图片 8" descr="图片包含 烟火, 植物, 树, 户外艺术系列&#10;&#10;描述已自动生成">
            <a:extLst>
              <a:ext uri="{FF2B5EF4-FFF2-40B4-BE49-F238E27FC236}">
                <a16:creationId xmlns:a16="http://schemas.microsoft.com/office/drawing/2014/main" id="{AAEF2F1A-7406-4B89-BF99-81B77757D6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 y="-1"/>
            <a:ext cx="4041154" cy="3429001"/>
          </a:xfrm>
          <a:prstGeom prst="rect">
            <a:avLst/>
          </a:prstGeom>
        </p:spPr>
      </p:pic>
      <p:pic>
        <p:nvPicPr>
          <p:cNvPr id="10" name="图片 9" descr="图片包含 烟火, 植物, 树, 户外艺术系列&#10;&#10;描述已自动生成">
            <a:extLst>
              <a:ext uri="{FF2B5EF4-FFF2-40B4-BE49-F238E27FC236}">
                <a16:creationId xmlns:a16="http://schemas.microsoft.com/office/drawing/2014/main" id="{99E23330-3D26-4C2C-96C9-D2DE7D5361C3}"/>
              </a:ext>
            </a:extLst>
          </p:cNvPr>
          <p:cNvPicPr>
            <a:picLocks noChangeAspect="1"/>
          </p:cNvPicPr>
          <p:nvPr userDrawn="1"/>
        </p:nvPicPr>
        <p:blipFill rotWithShape="1">
          <a:blip r:embed="rId4" cstate="screen">
            <a:alphaModFix amt="70000"/>
            <a:extLst>
              <a:ext uri="{28A0092B-C50C-407E-A947-70E740481C1C}">
                <a14:useLocalDpi xmlns:a14="http://schemas.microsoft.com/office/drawing/2010/main"/>
              </a:ext>
            </a:extLst>
          </a:blip>
          <a:srcRect/>
          <a:stretch/>
        </p:blipFill>
        <p:spPr>
          <a:xfrm>
            <a:off x="8630653" y="1918712"/>
            <a:ext cx="3561348" cy="4938965"/>
          </a:xfrm>
          <a:prstGeom prst="rect">
            <a:avLst/>
          </a:prstGeom>
        </p:spPr>
      </p:pic>
    </p:spTree>
    <p:extLst>
      <p:ext uri="{BB962C8B-B14F-4D97-AF65-F5344CB8AC3E}">
        <p14:creationId xmlns:p14="http://schemas.microsoft.com/office/powerpoint/2010/main" val="1393222504"/>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descr="图片包含 烟火, 植物, 树, 户外艺术系列&#10;&#10;描述已自动生成">
            <a:extLst>
              <a:ext uri="{FF2B5EF4-FFF2-40B4-BE49-F238E27FC236}">
                <a16:creationId xmlns:a16="http://schemas.microsoft.com/office/drawing/2014/main" id="{57972B4B-FF7D-4E43-993C-53CAE835F4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9389" y="1251284"/>
            <a:ext cx="4042612" cy="5606394"/>
          </a:xfrm>
          <a:prstGeom prst="rect">
            <a:avLst/>
          </a:prstGeom>
        </p:spPr>
      </p:pic>
      <p:pic>
        <p:nvPicPr>
          <p:cNvPr id="9" name="图片 8">
            <a:extLst>
              <a:ext uri="{FF2B5EF4-FFF2-40B4-BE49-F238E27FC236}">
                <a16:creationId xmlns:a16="http://schemas.microsoft.com/office/drawing/2014/main" id="{6628017D-02CF-4D3A-80B6-CF6A68853C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34726" y="2705110"/>
            <a:ext cx="4531895" cy="4152568"/>
          </a:xfrm>
          <a:prstGeom prst="rect">
            <a:avLst/>
          </a:prstGeom>
        </p:spPr>
      </p:pic>
      <p:pic>
        <p:nvPicPr>
          <p:cNvPr id="10" name="图片 9" descr="图片包含 烟火, 植物, 树, 户外艺术系列&#10;&#10;描述已自动生成">
            <a:extLst>
              <a:ext uri="{FF2B5EF4-FFF2-40B4-BE49-F238E27FC236}">
                <a16:creationId xmlns:a16="http://schemas.microsoft.com/office/drawing/2014/main" id="{860796DC-4D6F-4F3D-BF8C-853C96839BC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1"/>
            <a:ext cx="4651061" cy="3946519"/>
          </a:xfrm>
          <a:prstGeom prst="rect">
            <a:avLst/>
          </a:prstGeom>
        </p:spPr>
      </p:pic>
    </p:spTree>
    <p:extLst>
      <p:ext uri="{BB962C8B-B14F-4D97-AF65-F5344CB8AC3E}">
        <p14:creationId xmlns:p14="http://schemas.microsoft.com/office/powerpoint/2010/main" val="4137870002"/>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93A5A3-32BA-42D8-9218-32708AA973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
            <a:ext cx="12192000" cy="6857355"/>
          </a:xfrm>
          <a:prstGeom prst="rect">
            <a:avLst/>
          </a:prstGeom>
        </p:spPr>
      </p:pic>
      <p:pic>
        <p:nvPicPr>
          <p:cNvPr id="10" name="图片 9" descr="图片包含 烟火, 植物, 树, 户外艺术系列&#10;&#10;描述已自动生成">
            <a:extLst>
              <a:ext uri="{FF2B5EF4-FFF2-40B4-BE49-F238E27FC236}">
                <a16:creationId xmlns:a16="http://schemas.microsoft.com/office/drawing/2014/main" id="{CCF554FE-F4EB-4BBE-8859-1C8885D80E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49389" y="1251284"/>
            <a:ext cx="4042612" cy="5606394"/>
          </a:xfrm>
          <a:prstGeom prst="rect">
            <a:avLst/>
          </a:prstGeom>
        </p:spPr>
      </p:pic>
      <p:pic>
        <p:nvPicPr>
          <p:cNvPr id="11" name="图片 10" descr="图片包含 烟火, 植物, 树, 户外艺术系列&#10;&#10;描述已自动生成">
            <a:extLst>
              <a:ext uri="{FF2B5EF4-FFF2-40B4-BE49-F238E27FC236}">
                <a16:creationId xmlns:a16="http://schemas.microsoft.com/office/drawing/2014/main" id="{6C8506EB-9219-439D-A2AE-05EC2F3C1CC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1"/>
            <a:ext cx="4651061" cy="3946519"/>
          </a:xfrm>
          <a:prstGeom prst="rect">
            <a:avLst/>
          </a:prstGeom>
        </p:spPr>
      </p:pic>
      <p:pic>
        <p:nvPicPr>
          <p:cNvPr id="12" name="图片 11" descr="图片包含 室内&#10;&#10;描述已自动生成">
            <a:extLst>
              <a:ext uri="{FF2B5EF4-FFF2-40B4-BE49-F238E27FC236}">
                <a16:creationId xmlns:a16="http://schemas.microsoft.com/office/drawing/2014/main" id="{28D2EA76-A419-49A7-B1C9-793AF82E9F5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39398" y="4443663"/>
            <a:ext cx="1947433" cy="2414013"/>
          </a:xfrm>
          <a:prstGeom prst="rect">
            <a:avLst/>
          </a:prstGeom>
        </p:spPr>
      </p:pic>
    </p:spTree>
    <p:extLst>
      <p:ext uri="{BB962C8B-B14F-4D97-AF65-F5344CB8AC3E}">
        <p14:creationId xmlns:p14="http://schemas.microsoft.com/office/powerpoint/2010/main" val="2564320222"/>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烟火, 植物, 树, 户外艺术系列&#10;&#10;描述已自动生成">
            <a:extLst>
              <a:ext uri="{FF2B5EF4-FFF2-40B4-BE49-F238E27FC236}">
                <a16:creationId xmlns:a16="http://schemas.microsoft.com/office/drawing/2014/main" id="{A8FD42D3-78EE-42F2-9595-62992C59DA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4122822" cy="3498298"/>
          </a:xfrm>
          <a:prstGeom prst="rect">
            <a:avLst/>
          </a:prstGeom>
        </p:spPr>
      </p:pic>
      <p:pic>
        <p:nvPicPr>
          <p:cNvPr id="11" name="图片 10">
            <a:extLst>
              <a:ext uri="{FF2B5EF4-FFF2-40B4-BE49-F238E27FC236}">
                <a16:creationId xmlns:a16="http://schemas.microsoft.com/office/drawing/2014/main" id="{BAFC70A5-2195-41B1-B989-F74713EB42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60420" y="2571830"/>
            <a:ext cx="3801980" cy="4285847"/>
          </a:xfrm>
          <a:prstGeom prst="rect">
            <a:avLst/>
          </a:prstGeom>
        </p:spPr>
      </p:pic>
    </p:spTree>
    <p:extLst>
      <p:ext uri="{BB962C8B-B14F-4D97-AF65-F5344CB8AC3E}">
        <p14:creationId xmlns:p14="http://schemas.microsoft.com/office/powerpoint/2010/main" val="530141121"/>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8" name="图片 7" descr="图片包含 烟火, 植物, 树, 户外艺术系列&#10;&#10;描述已自动生成">
            <a:extLst>
              <a:ext uri="{FF2B5EF4-FFF2-40B4-BE49-F238E27FC236}">
                <a16:creationId xmlns:a16="http://schemas.microsoft.com/office/drawing/2014/main" id="{C81CC3F8-E7C5-45AC-A45C-D727A8C3F3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74"/>
          <a:stretch/>
        </p:blipFill>
        <p:spPr>
          <a:xfrm>
            <a:off x="8149389" y="-1"/>
            <a:ext cx="4042612" cy="4267199"/>
          </a:xfrm>
          <a:prstGeom prst="rect">
            <a:avLst/>
          </a:prstGeom>
        </p:spPr>
      </p:pic>
    </p:spTree>
    <p:extLst>
      <p:ext uri="{BB962C8B-B14F-4D97-AF65-F5344CB8AC3E}">
        <p14:creationId xmlns:p14="http://schemas.microsoft.com/office/powerpoint/2010/main" val="3638077291"/>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烟火, 植物, 树, 户外艺术系列&#10;&#10;描述已自动生成">
            <a:extLst>
              <a:ext uri="{FF2B5EF4-FFF2-40B4-BE49-F238E27FC236}">
                <a16:creationId xmlns:a16="http://schemas.microsoft.com/office/drawing/2014/main" id="{26037E3E-32EC-438C-B8DF-A6BA28EB9B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3856821" cy="3272590"/>
          </a:xfrm>
          <a:prstGeom prst="rect">
            <a:avLst/>
          </a:prstGeom>
        </p:spPr>
      </p:pic>
      <p:pic>
        <p:nvPicPr>
          <p:cNvPr id="6" name="图片 5" descr="图片包含 室内&#10;&#10;描述已自动生成">
            <a:extLst>
              <a:ext uri="{FF2B5EF4-FFF2-40B4-BE49-F238E27FC236}">
                <a16:creationId xmlns:a16="http://schemas.microsoft.com/office/drawing/2014/main" id="{7E7D53D5-69BD-4BB6-B7BC-2056DE40EF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342" y="3946519"/>
            <a:ext cx="2348490" cy="2911158"/>
          </a:xfrm>
          <a:prstGeom prst="rect">
            <a:avLst/>
          </a:prstGeom>
        </p:spPr>
      </p:pic>
    </p:spTree>
    <p:extLst>
      <p:ext uri="{BB962C8B-B14F-4D97-AF65-F5344CB8AC3E}">
        <p14:creationId xmlns:p14="http://schemas.microsoft.com/office/powerpoint/2010/main" val="1304234519"/>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烟火, 植物, 树, 户外艺术系列&#10;&#10;描述已自动生成">
            <a:extLst>
              <a:ext uri="{FF2B5EF4-FFF2-40B4-BE49-F238E27FC236}">
                <a16:creationId xmlns:a16="http://schemas.microsoft.com/office/drawing/2014/main" id="{13C63BA6-1695-4A38-8D1E-34AFC9487B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74"/>
          <a:stretch/>
        </p:blipFill>
        <p:spPr>
          <a:xfrm>
            <a:off x="8149389" y="-1"/>
            <a:ext cx="4042612" cy="4267199"/>
          </a:xfrm>
          <a:prstGeom prst="rect">
            <a:avLst/>
          </a:prstGeom>
        </p:spPr>
      </p:pic>
      <p:pic>
        <p:nvPicPr>
          <p:cNvPr id="9" name="图片 8" descr="图片包含 家具&#10;&#10;描述已自动生成">
            <a:extLst>
              <a:ext uri="{FF2B5EF4-FFF2-40B4-BE49-F238E27FC236}">
                <a16:creationId xmlns:a16="http://schemas.microsoft.com/office/drawing/2014/main" id="{27792843-A0A5-4A4B-AC6A-DC268B0748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0694" y="4907355"/>
            <a:ext cx="3276590" cy="1950322"/>
          </a:xfrm>
          <a:prstGeom prst="rect">
            <a:avLst/>
          </a:prstGeom>
        </p:spPr>
      </p:pic>
    </p:spTree>
    <p:extLst>
      <p:ext uri="{BB962C8B-B14F-4D97-AF65-F5344CB8AC3E}">
        <p14:creationId xmlns:p14="http://schemas.microsoft.com/office/powerpoint/2010/main" val="2355926200"/>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0DB50D-C3C1-4D32-9354-45AABD863E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
            <a:ext cx="12192000" cy="6857355"/>
          </a:xfrm>
          <a:prstGeom prst="rect">
            <a:avLst/>
          </a:prstGeom>
        </p:spPr>
      </p:pic>
      <p:pic>
        <p:nvPicPr>
          <p:cNvPr id="9" name="图片 8" descr="图片包含 烟火, 植物, 树, 户外艺术系列&#10;&#10;描述已自动生成">
            <a:extLst>
              <a:ext uri="{FF2B5EF4-FFF2-40B4-BE49-F238E27FC236}">
                <a16:creationId xmlns:a16="http://schemas.microsoft.com/office/drawing/2014/main" id="{1EC42376-403C-4ECC-9CAB-A14C8768E8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49389" y="1251284"/>
            <a:ext cx="4042612" cy="5606394"/>
          </a:xfrm>
          <a:prstGeom prst="rect">
            <a:avLst/>
          </a:prstGeom>
        </p:spPr>
      </p:pic>
      <p:pic>
        <p:nvPicPr>
          <p:cNvPr id="10" name="图片 9" descr="图片包含 烟火, 植物, 树, 户外艺术系列&#10;&#10;描述已自动生成">
            <a:extLst>
              <a:ext uri="{FF2B5EF4-FFF2-40B4-BE49-F238E27FC236}">
                <a16:creationId xmlns:a16="http://schemas.microsoft.com/office/drawing/2014/main" id="{A8F3C280-B36B-48B5-BB15-3A22B19DCF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1"/>
            <a:ext cx="4651061" cy="3946519"/>
          </a:xfrm>
          <a:prstGeom prst="rect">
            <a:avLst/>
          </a:prstGeom>
        </p:spPr>
      </p:pic>
      <p:pic>
        <p:nvPicPr>
          <p:cNvPr id="11" name="图片 10">
            <a:extLst>
              <a:ext uri="{FF2B5EF4-FFF2-40B4-BE49-F238E27FC236}">
                <a16:creationId xmlns:a16="http://schemas.microsoft.com/office/drawing/2014/main" id="{24632EE1-2FB8-4078-8370-88103804EDF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770919" y="1889840"/>
            <a:ext cx="4345111" cy="4967837"/>
          </a:xfrm>
          <a:prstGeom prst="rect">
            <a:avLst/>
          </a:prstGeom>
        </p:spPr>
      </p:pic>
      <p:pic>
        <p:nvPicPr>
          <p:cNvPr id="12" name="图片 11" descr="图片包含 室内&#10;&#10;描述已自动生成">
            <a:extLst>
              <a:ext uri="{FF2B5EF4-FFF2-40B4-BE49-F238E27FC236}">
                <a16:creationId xmlns:a16="http://schemas.microsoft.com/office/drawing/2014/main" id="{20E66947-200E-4289-A86F-07BA6E1E1FD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9398" y="3841523"/>
            <a:ext cx="2433192" cy="3016153"/>
          </a:xfrm>
          <a:prstGeom prst="rect">
            <a:avLst/>
          </a:prstGeom>
        </p:spPr>
      </p:pic>
    </p:spTree>
    <p:extLst>
      <p:ext uri="{BB962C8B-B14F-4D97-AF65-F5344CB8AC3E}">
        <p14:creationId xmlns:p14="http://schemas.microsoft.com/office/powerpoint/2010/main" val="3934997311"/>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图片包含 烟火, 植物, 树, 户外艺术系列&#10;&#10;描述已自动生成">
            <a:extLst>
              <a:ext uri="{FF2B5EF4-FFF2-40B4-BE49-F238E27FC236}">
                <a16:creationId xmlns:a16="http://schemas.microsoft.com/office/drawing/2014/main" id="{5640467D-F095-4772-948D-09B579A2B900}"/>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149389" y="1251284"/>
            <a:ext cx="4042612" cy="5606394"/>
          </a:xfrm>
          <a:prstGeom prst="rect">
            <a:avLst/>
          </a:prstGeom>
        </p:spPr>
      </p:pic>
      <p:pic>
        <p:nvPicPr>
          <p:cNvPr id="8" name="图片 7" descr="图片包含 烟火, 植物, 树, 户外艺术系列&#10;&#10;描述已自动生成">
            <a:extLst>
              <a:ext uri="{FF2B5EF4-FFF2-40B4-BE49-F238E27FC236}">
                <a16:creationId xmlns:a16="http://schemas.microsoft.com/office/drawing/2014/main" id="{DDB19D76-ABB2-485D-AC0E-25DB911DDD8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flipH="1">
            <a:off x="-1" y="-1"/>
            <a:ext cx="4651061" cy="3946519"/>
          </a:xfrm>
          <a:prstGeom prst="rect">
            <a:avLst/>
          </a:prstGeom>
        </p:spPr>
      </p:pic>
    </p:spTree>
    <p:extLst>
      <p:ext uri="{BB962C8B-B14F-4D97-AF65-F5344CB8AC3E}">
        <p14:creationId xmlns:p14="http://schemas.microsoft.com/office/powerpoint/2010/main" val="1765885675"/>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2024/7/22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9454-2362-456C-BDD8-4DEFABBE5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91D35-4946-417F-906D-6318C97A5A1F}" type="datetimeFigureOut">
              <a:rPr lang="zh-CN" altLang="en-US" smtClean="0"/>
              <a:t>2024/7/22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9454-2362-456C-BDD8-4DEFABBE5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1EF9AA2-2380-462E-B7F2-76723B58756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4160116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pic>
        <p:nvPicPr>
          <p:cNvPr id="10" name="图片 9" descr="图片2"/>
          <p:cNvPicPr>
            <a:picLocks noChangeAspect="1"/>
          </p:cNvPicPr>
          <p:nvPr/>
        </p:nvPicPr>
        <p:blipFill>
          <a:blip r:embed="rId2"/>
          <a:stretch>
            <a:fillRect/>
          </a:stretch>
        </p:blipFill>
        <p:spPr>
          <a:xfrm>
            <a:off x="2744262" y="-162415"/>
            <a:ext cx="6858000" cy="6858000"/>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6156" r="17786" b="22287"/>
          <a:stretch>
            <a:fillRect/>
          </a:stretch>
        </p:blipFill>
        <p:spPr>
          <a:xfrm>
            <a:off x="5996140" y="-719800"/>
            <a:ext cx="2435041" cy="2301875"/>
          </a:xfrm>
          <a:prstGeom prst="rect">
            <a:avLst/>
          </a:prstGeom>
        </p:spPr>
      </p:pic>
      <p:pic>
        <p:nvPicPr>
          <p:cNvPr id="21" name="图片 20" descr="E:\设计\PPT\组 13.png组 13"/>
          <p:cNvPicPr>
            <a:picLocks noChangeAspect="1"/>
          </p:cNvPicPr>
          <p:nvPr/>
        </p:nvPicPr>
        <p:blipFill>
          <a:blip r:embed="rId4"/>
          <a:srcRect/>
          <a:stretch>
            <a:fillRect/>
          </a:stretch>
        </p:blipFill>
        <p:spPr>
          <a:xfrm rot="16200000" flipH="1" flipV="1">
            <a:off x="340995" y="-340995"/>
            <a:ext cx="2843530" cy="3524885"/>
          </a:xfrm>
          <a:prstGeom prst="rect">
            <a:avLst/>
          </a:prstGeom>
        </p:spPr>
      </p:pic>
      <p:pic>
        <p:nvPicPr>
          <p:cNvPr id="33" name="图片 32" descr="E:\设计\PPT\组 12.png组 12"/>
          <p:cNvPicPr>
            <a:picLocks noChangeAspect="1"/>
          </p:cNvPicPr>
          <p:nvPr/>
        </p:nvPicPr>
        <p:blipFill>
          <a:blip r:embed="rId5"/>
          <a:srcRect/>
          <a:stretch>
            <a:fillRect/>
          </a:stretch>
        </p:blipFill>
        <p:spPr>
          <a:xfrm>
            <a:off x="8271510" y="0"/>
            <a:ext cx="3920490" cy="2818130"/>
          </a:xfrm>
          <a:prstGeom prst="rect">
            <a:avLst/>
          </a:prstGeom>
        </p:spPr>
      </p:pic>
      <p:pic>
        <p:nvPicPr>
          <p:cNvPr id="20" name="图片 10">
            <a:extLst>
              <a:ext uri="{FF2B5EF4-FFF2-40B4-BE49-F238E27FC236}">
                <a16:creationId xmlns:a16="http://schemas.microsoft.com/office/drawing/2014/main" id="{AED9081C-3D77-4AB1-B27E-B920CEE9E0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45220" y="1083511"/>
            <a:ext cx="4345111" cy="4967837"/>
          </a:xfrm>
          <a:prstGeom prst="rect">
            <a:avLst/>
          </a:prstGeom>
        </p:spPr>
      </p:pic>
      <p:pic>
        <p:nvPicPr>
          <p:cNvPr id="22" name="图片 11" descr="图片包含 室内&#10;&#10;描述已自动生成">
            <a:extLst>
              <a:ext uri="{FF2B5EF4-FFF2-40B4-BE49-F238E27FC236}">
                <a16:creationId xmlns:a16="http://schemas.microsoft.com/office/drawing/2014/main" id="{F1C25331-344E-42DC-B3FE-8A1F5410C13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2011" y="3266585"/>
            <a:ext cx="2433192" cy="3016153"/>
          </a:xfrm>
          <a:prstGeom prst="rect">
            <a:avLst/>
          </a:prstGeom>
        </p:spPr>
      </p:pic>
      <p:sp>
        <p:nvSpPr>
          <p:cNvPr id="2" name="TextBox 1">
            <a:extLst>
              <a:ext uri="{FF2B5EF4-FFF2-40B4-BE49-F238E27FC236}">
                <a16:creationId xmlns:a16="http://schemas.microsoft.com/office/drawing/2014/main" id="{D6E8CAAC-215E-4641-9FA1-85F54DAE7CD9}"/>
              </a:ext>
            </a:extLst>
          </p:cNvPr>
          <p:cNvSpPr txBox="1"/>
          <p:nvPr/>
        </p:nvSpPr>
        <p:spPr>
          <a:xfrm>
            <a:off x="3462501" y="1706153"/>
            <a:ext cx="5567353" cy="2630207"/>
          </a:xfrm>
          <a:prstGeom prst="rect">
            <a:avLst/>
          </a:prstGeom>
          <a:noFill/>
        </p:spPr>
        <p:txBody>
          <a:bodyPr wrap="square" rtlCol="0">
            <a:spAutoFit/>
          </a:bodyPr>
          <a:lstStyle/>
          <a:p>
            <a:pPr>
              <a:lnSpc>
                <a:spcPct val="107000"/>
              </a:lnSpc>
              <a:spcBef>
                <a:spcPts val="485"/>
              </a:spcBef>
              <a:spcAft>
                <a:spcPts val="800"/>
              </a:spcAft>
              <a:tabLst>
                <a:tab pos="459740" algn="l"/>
              </a:tabLst>
            </a:pPr>
            <a:r>
              <a:rPr lang="en-US" sz="3600" b="1">
                <a:latin typeface="Times New Roman" panose="02020603050405020304" pitchFamily="18" charset="0"/>
                <a:ea typeface="Times New Roman" panose="02020603050405020304" pitchFamily="18" charset="0"/>
                <a:cs typeface="Times New Roman" panose="02020603050405020304" pitchFamily="18" charset="0"/>
              </a:rPr>
              <a:t>Đ</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ọc</a:t>
            </a:r>
            <a:r>
              <a:rPr lang="vi-VN" sz="3600" b="1" spc="-15"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kết</a:t>
            </a:r>
            <a:r>
              <a:rPr lang="vi-VN" sz="3600" b="1" spc="-1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nối</a:t>
            </a:r>
            <a:r>
              <a:rPr lang="vi-VN" sz="3600" b="1" spc="-15">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chủ</a:t>
            </a:r>
            <a:r>
              <a:rPr lang="vi-VN" sz="3600" b="1" spc="-1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điểm</a:t>
            </a:r>
            <a:r>
              <a:rPr lang="vi-VN" sz="3600" b="1" spc="-15">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văn</a:t>
            </a:r>
            <a:r>
              <a:rPr lang="vi-VN" sz="3600" b="1" spc="-5">
                <a:latin typeface="Times New Roman" panose="02020603050405020304" pitchFamily="18" charset="0"/>
                <a:ea typeface="Times New Roman" panose="02020603050405020304" pitchFamily="18" charset="0"/>
                <a:cs typeface="Times New Roman" panose="02020603050405020304" pitchFamily="18" charset="0"/>
              </a:rPr>
              <a:t>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spc="-5"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i="1" smtClean="0">
                <a:latin typeface="Times New Roman" panose="02020603050405020304" pitchFamily="18" charset="0"/>
                <a:ea typeface="Times New Roman" panose="02020603050405020304" pitchFamily="18" charset="0"/>
                <a:cs typeface="Times New Roman" panose="02020603050405020304" pitchFamily="18" charset="0"/>
              </a:rPr>
              <a:t>San-va-đo </a:t>
            </a:r>
            <a:r>
              <a:rPr lang="vi-VN" sz="3600" b="1" i="1">
                <a:latin typeface="Times New Roman" panose="02020603050405020304" pitchFamily="18" charset="0"/>
                <a:ea typeface="Times New Roman" panose="02020603050405020304" pitchFamily="18" charset="0"/>
                <a:cs typeface="Times New Roman" panose="02020603050405020304" pitchFamily="18" charset="0"/>
              </a:rPr>
              <a:t>Đa-li và “Sự dai dẳng của kí ức</a:t>
            </a:r>
            <a:r>
              <a:rPr lang="vi-VN" sz="3600" b="1" i="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i="1"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485"/>
              </a:spcBef>
              <a:spcAft>
                <a:spcPts val="800"/>
              </a:spcAft>
              <a:tabLst>
                <a:tab pos="459740" algn="l"/>
              </a:tabLst>
            </a:pPr>
            <a:r>
              <a:rPr lang="en-US" sz="3600" b="1" i="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图片 27" descr="E:\设计\PPT\图片1.png图片1"/>
          <p:cNvPicPr>
            <a:picLocks noChangeAspect="1"/>
          </p:cNvPicPr>
          <p:nvPr/>
        </p:nvPicPr>
        <p:blipFill>
          <a:blip r:embed="rId8"/>
          <a:srcRect/>
          <a:stretch>
            <a:fillRect/>
          </a:stretch>
        </p:blipFill>
        <p:spPr>
          <a:xfrm>
            <a:off x="-53975" y="5217159"/>
            <a:ext cx="12192000" cy="1645920"/>
          </a:xfrm>
          <a:prstGeom prst="rect">
            <a:avLst/>
          </a:prstGeom>
        </p:spPr>
      </p:pic>
    </p:spTree>
    <p:extLst>
      <p:ext uri="{BB962C8B-B14F-4D97-AF65-F5344CB8AC3E}">
        <p14:creationId xmlns:p14="http://schemas.microsoft.com/office/powerpoint/2010/main" val="3405515500"/>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pic>
        <p:nvPicPr>
          <p:cNvPr id="33" name="图片 32" descr="E:\设计\PPT\组 12.png组 12"/>
          <p:cNvPicPr>
            <a:picLocks noChangeAspect="1"/>
          </p:cNvPicPr>
          <p:nvPr/>
        </p:nvPicPr>
        <p:blipFill>
          <a:blip r:embed="rId2"/>
          <a:srcRect/>
          <a:stretch>
            <a:fillRect/>
          </a:stretch>
        </p:blipFill>
        <p:spPr>
          <a:xfrm>
            <a:off x="8271510" y="0"/>
            <a:ext cx="3920490" cy="2818130"/>
          </a:xfrm>
          <a:prstGeom prst="rect">
            <a:avLst/>
          </a:prstGeom>
        </p:spPr>
      </p:pic>
      <p:pic>
        <p:nvPicPr>
          <p:cNvPr id="21" name="图片 20" descr="E:\设计\PPT\组 13.png组 13"/>
          <p:cNvPicPr>
            <a:picLocks noChangeAspect="1"/>
          </p:cNvPicPr>
          <p:nvPr/>
        </p:nvPicPr>
        <p:blipFill>
          <a:blip r:embed="rId3"/>
          <a:srcRect/>
          <a:stretch>
            <a:fillRect/>
          </a:stretch>
        </p:blipFill>
        <p:spPr>
          <a:xfrm>
            <a:off x="0" y="3333115"/>
            <a:ext cx="2843530" cy="3524885"/>
          </a:xfrm>
          <a:prstGeom prst="rect">
            <a:avLst/>
          </a:prstGeom>
        </p:spPr>
      </p:pic>
      <p:sp>
        <p:nvSpPr>
          <p:cNvPr id="8" name="矩形 7"/>
          <p:cNvSpPr/>
          <p:nvPr/>
        </p:nvSpPr>
        <p:spPr>
          <a:xfrm>
            <a:off x="0" y="774700"/>
            <a:ext cx="12192000" cy="530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E:\设计\PPT\花朵.png花朵"/>
          <p:cNvPicPr>
            <a:picLocks noChangeAspect="1"/>
          </p:cNvPicPr>
          <p:nvPr/>
        </p:nvPicPr>
        <p:blipFill>
          <a:blip r:embed="rId4"/>
          <a:srcRect/>
          <a:stretch>
            <a:fillRect/>
          </a:stretch>
        </p:blipFill>
        <p:spPr>
          <a:xfrm>
            <a:off x="0" y="0"/>
            <a:ext cx="2679065" cy="2169795"/>
          </a:xfrm>
          <a:prstGeom prst="rect">
            <a:avLst/>
          </a:prstGeom>
        </p:spPr>
      </p:pic>
      <p:pic>
        <p:nvPicPr>
          <p:cNvPr id="24" name="图片 9">
            <a:extLst>
              <a:ext uri="{FF2B5EF4-FFF2-40B4-BE49-F238E27FC236}">
                <a16:creationId xmlns:a16="http://schemas.microsoft.com/office/drawing/2014/main" id="{9755424F-DF05-4B22-9A4C-E1DBBC866E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 y="1300481"/>
            <a:ext cx="4236720" cy="4782820"/>
          </a:xfrm>
          <a:prstGeom prst="rect">
            <a:avLst/>
          </a:prstGeom>
        </p:spPr>
      </p:pic>
      <p:sp>
        <p:nvSpPr>
          <p:cNvPr id="2" name="TextBox 1"/>
          <p:cNvSpPr txBox="1"/>
          <p:nvPr/>
        </p:nvSpPr>
        <p:spPr>
          <a:xfrm>
            <a:off x="4958080" y="1859280"/>
            <a:ext cx="6258560" cy="3785652"/>
          </a:xfrm>
          <a:prstGeom prst="rect">
            <a:avLst/>
          </a:prstGeom>
          <a:noFill/>
        </p:spPr>
        <p:txBody>
          <a:bodyPr wrap="square" rtlCol="0">
            <a:spAutoFit/>
          </a:bodyPr>
          <a:lstStyle/>
          <a:p>
            <a:pPr algn="just"/>
            <a:r>
              <a:rPr lang="en-US" sz="4800" smtClean="0">
                <a:latin typeface="Times New Roman" panose="02020603050405020304" pitchFamily="18" charset="0"/>
                <a:cs typeface="Times New Roman" panose="02020603050405020304" pitchFamily="18" charset="0"/>
              </a:rPr>
              <a:t>Hãy viết một đoạn văn trình bày suy nghĩ của bản thân về sự trôi chảy của thời gian đối với cuộc sống mỗi người.</a:t>
            </a:r>
            <a:endParaRPr lang="en-US" sz="4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20" name="矩形 19"/>
          <p:cNvSpPr/>
          <p:nvPr/>
        </p:nvSpPr>
        <p:spPr>
          <a:xfrm>
            <a:off x="3540125" y="0"/>
            <a:ext cx="511175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图片2"/>
          <p:cNvPicPr>
            <a:picLocks noChangeAspect="1"/>
          </p:cNvPicPr>
          <p:nvPr/>
        </p:nvPicPr>
        <p:blipFill>
          <a:blip r:embed="rId2"/>
          <a:stretch>
            <a:fillRect/>
          </a:stretch>
        </p:blipFill>
        <p:spPr>
          <a:xfrm>
            <a:off x="2667000" y="0"/>
            <a:ext cx="6858000" cy="6858000"/>
          </a:xfrm>
          <a:prstGeom prst="rect">
            <a:avLst/>
          </a:prstGeom>
        </p:spPr>
      </p:pic>
      <p:pic>
        <p:nvPicPr>
          <p:cNvPr id="14" name="图片 13" descr="E:\设计\PPT\图片1.png图片1"/>
          <p:cNvPicPr>
            <a:picLocks noChangeAspect="1"/>
          </p:cNvPicPr>
          <p:nvPr/>
        </p:nvPicPr>
        <p:blipFill>
          <a:blip r:embed="rId3"/>
          <a:srcRect l="11672" r="17031"/>
          <a:stretch>
            <a:fillRect/>
          </a:stretch>
        </p:blipFill>
        <p:spPr>
          <a:xfrm>
            <a:off x="0" y="4549140"/>
            <a:ext cx="12192635" cy="230886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36156" r="17786" b="22287"/>
          <a:stretch>
            <a:fillRect/>
          </a:stretch>
        </p:blipFill>
        <p:spPr>
          <a:xfrm>
            <a:off x="8908980" y="2723411"/>
            <a:ext cx="1607411" cy="1694971"/>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r="4488" b="36590"/>
          <a:stretch>
            <a:fillRect/>
          </a:stretch>
        </p:blipFill>
        <p:spPr>
          <a:xfrm>
            <a:off x="1438490" y="2723228"/>
            <a:ext cx="2210904" cy="1467810"/>
          </a:xfrm>
          <a:prstGeom prst="rect">
            <a:avLst/>
          </a:prstGeom>
        </p:spPr>
      </p:pic>
      <p:pic>
        <p:nvPicPr>
          <p:cNvPr id="3" name="图片 2" descr="花朵"/>
          <p:cNvPicPr>
            <a:picLocks noChangeAspect="1"/>
          </p:cNvPicPr>
          <p:nvPr/>
        </p:nvPicPr>
        <p:blipFill>
          <a:blip r:embed="rId6"/>
          <a:stretch>
            <a:fillRect/>
          </a:stretch>
        </p:blipFill>
        <p:spPr>
          <a:xfrm>
            <a:off x="-33020" y="0"/>
            <a:ext cx="3199130" cy="2590800"/>
          </a:xfrm>
          <a:prstGeom prst="rect">
            <a:avLst/>
          </a:prstGeom>
        </p:spPr>
      </p:pic>
      <p:pic>
        <p:nvPicPr>
          <p:cNvPr id="4" name="图片 3" descr="花朵"/>
          <p:cNvPicPr>
            <a:picLocks noChangeAspect="1"/>
          </p:cNvPicPr>
          <p:nvPr/>
        </p:nvPicPr>
        <p:blipFill>
          <a:blip r:embed="rId6"/>
          <a:stretch>
            <a:fillRect/>
          </a:stretch>
        </p:blipFill>
        <p:spPr>
          <a:xfrm flipH="1">
            <a:off x="8992870" y="0"/>
            <a:ext cx="3199130" cy="2590800"/>
          </a:xfrm>
          <a:prstGeom prst="rect">
            <a:avLst/>
          </a:prstGeom>
        </p:spPr>
      </p:pic>
      <p:sp>
        <p:nvSpPr>
          <p:cNvPr id="11" name="文本框 10"/>
          <p:cNvSpPr txBox="1"/>
          <p:nvPr/>
        </p:nvSpPr>
        <p:spPr>
          <a:xfrm>
            <a:off x="3507105" y="1492579"/>
            <a:ext cx="5531999" cy="2554545"/>
          </a:xfrm>
          <a:prstGeom prst="rect">
            <a:avLst/>
          </a:prstGeom>
          <a:noFill/>
        </p:spPr>
        <p:txBody>
          <a:bodyPr wrap="square" rtlCol="0">
            <a:spAutoFit/>
          </a:bodyPr>
          <a:lstStyle/>
          <a:p>
            <a:r>
              <a:rPr kumimoji="0" lang="en-US" altLang="zh-CN" sz="8000" b="1" i="0" u="none" strike="noStrike" kern="1200" cap="none" spc="0" normalizeH="0" baseline="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Hoạt</a:t>
            </a:r>
            <a:r>
              <a:rPr kumimoji="0" lang="en-US" altLang="zh-CN" sz="8000" b="1" i="0" u="none" strike="noStrike" kern="1200" cap="none" spc="0" normalizeH="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 động khởi động</a:t>
            </a:r>
            <a:endParaRPr kumimoji="0" lang="zh-CN" altLang="en-US" sz="8000" b="1" i="0" u="none" strike="noStrike" kern="1200" cap="none" spc="0" normalizeH="0" baseline="0" noProof="0" dirty="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 calcmode="lin" valueType="num">
                                      <p:cBhvr>
                                        <p:cTn id="1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0" y="774700"/>
            <a:ext cx="12192000" cy="530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E:\设计\PPT\花朵.png花朵"/>
          <p:cNvPicPr>
            <a:picLocks noChangeAspect="1"/>
          </p:cNvPicPr>
          <p:nvPr/>
        </p:nvPicPr>
        <p:blipFill>
          <a:blip r:embed="rId2"/>
          <a:srcRect/>
          <a:stretch>
            <a:fillRect/>
          </a:stretch>
        </p:blipFill>
        <p:spPr>
          <a:xfrm>
            <a:off x="0" y="0"/>
            <a:ext cx="2679065" cy="2169795"/>
          </a:xfrm>
          <a:prstGeom prst="rect">
            <a:avLst/>
          </a:prstGeom>
        </p:spPr>
      </p:pic>
      <p:pic>
        <p:nvPicPr>
          <p:cNvPr id="38" name="图片 4">
            <a:extLst>
              <a:ext uri="{FF2B5EF4-FFF2-40B4-BE49-F238E27FC236}">
                <a16:creationId xmlns:a16="http://schemas.microsoft.com/office/drawing/2014/main" id="{6E474584-8526-4134-B2E1-0E04115A93A5}"/>
              </a:ext>
            </a:extLst>
          </p:cNvPr>
          <p:cNvPicPr>
            <a:picLocks noChangeAspect="1"/>
          </p:cNvPicPr>
          <p:nvPr/>
        </p:nvPicPr>
        <p:blipFill rotWithShape="1">
          <a:blip r:embed="rId3" cstate="screen">
            <a:clrChange>
              <a:clrFrom>
                <a:srgbClr val="EEE7DD"/>
              </a:clrFrom>
              <a:clrTo>
                <a:srgbClr val="EEE7DD">
                  <a:alpha val="0"/>
                </a:srgbClr>
              </a:clrTo>
            </a:clrChange>
            <a:extLst>
              <a:ext uri="{28A0092B-C50C-407E-A947-70E740481C1C}">
                <a14:useLocalDpi xmlns:a14="http://schemas.microsoft.com/office/drawing/2010/main"/>
              </a:ext>
            </a:extLst>
          </a:blip>
          <a:srcRect/>
          <a:stretch/>
        </p:blipFill>
        <p:spPr>
          <a:xfrm>
            <a:off x="8946054" y="2519440"/>
            <a:ext cx="4506752" cy="4338560"/>
          </a:xfrm>
          <a:prstGeom prst="rect">
            <a:avLst/>
          </a:prstGeom>
        </p:spPr>
      </p:pic>
      <p:sp>
        <p:nvSpPr>
          <p:cNvPr id="39" name="文本框 12">
            <a:extLst>
              <a:ext uri="{FF2B5EF4-FFF2-40B4-BE49-F238E27FC236}">
                <a16:creationId xmlns:a16="http://schemas.microsoft.com/office/drawing/2014/main" id="{DB130253-82D2-443F-8976-9E449646B7CF}"/>
              </a:ext>
            </a:extLst>
          </p:cNvPr>
          <p:cNvSpPr txBox="1"/>
          <p:nvPr/>
        </p:nvSpPr>
        <p:spPr>
          <a:xfrm>
            <a:off x="2942624" y="115058"/>
            <a:ext cx="5219820" cy="646331"/>
          </a:xfrm>
          <a:prstGeom prst="rect">
            <a:avLst/>
          </a:prstGeom>
          <a:noFill/>
        </p:spPr>
        <p:txBody>
          <a:bodyPr wrap="square" rtlCol="0">
            <a:spAutoFit/>
          </a:bodyPr>
          <a:lstStyle/>
          <a:p>
            <a:pPr algn="ctr"/>
            <a:r>
              <a:rPr lang="en-US" altLang="zh-CN" sz="3600" b="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Hoạt động khởi động</a:t>
            </a:r>
            <a:endParaRPr lang="zh-CN" altLang="en-US" sz="36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pic>
        <p:nvPicPr>
          <p:cNvPr id="33" name="图片 32" descr="E:\设计\PPT\组 12.png组 12"/>
          <p:cNvPicPr>
            <a:picLocks noChangeAspect="1"/>
          </p:cNvPicPr>
          <p:nvPr/>
        </p:nvPicPr>
        <p:blipFill>
          <a:blip r:embed="rId4"/>
          <a:srcRect/>
          <a:stretch>
            <a:fillRect/>
          </a:stretch>
        </p:blipFill>
        <p:spPr>
          <a:xfrm>
            <a:off x="8271510" y="0"/>
            <a:ext cx="3920490" cy="2818130"/>
          </a:xfrm>
          <a:prstGeom prst="rect">
            <a:avLst/>
          </a:prstGeom>
        </p:spPr>
      </p:pic>
      <p:sp>
        <p:nvSpPr>
          <p:cNvPr id="5" name="矩形 23">
            <a:extLst>
              <a:ext uri="{FF2B5EF4-FFF2-40B4-BE49-F238E27FC236}">
                <a16:creationId xmlns:a16="http://schemas.microsoft.com/office/drawing/2014/main" id="{B76BFB0F-9493-4413-B8A9-97802683400A}"/>
              </a:ext>
            </a:extLst>
          </p:cNvPr>
          <p:cNvSpPr/>
          <p:nvPr/>
        </p:nvSpPr>
        <p:spPr>
          <a:xfrm>
            <a:off x="4535286" y="1751012"/>
            <a:ext cx="3062136" cy="22467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i="1">
                <a:solidFill>
                  <a:schemeClr val="bg1"/>
                </a:solidFill>
                <a:effectLst/>
                <a:latin typeface="Times New Roman" panose="02020603050405020304" pitchFamily="18" charset="0"/>
                <a:ea typeface="Times New Roman" panose="02020603050405020304" pitchFamily="18" charset="0"/>
              </a:rPr>
              <a:t>Video trên cung cấp cho em thông tin gì? Thông tin trong video có đặc điểm gì?</a:t>
            </a:r>
            <a:endParaRPr lang="en-US" sz="4000">
              <a:solidFill>
                <a:schemeClr val="bg1"/>
              </a:solidFill>
              <a:latin typeface="+mj-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91" y="2183106"/>
            <a:ext cx="3525387" cy="32575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757" y="905049"/>
            <a:ext cx="3186654" cy="323795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5986" y="2896630"/>
            <a:ext cx="3006725" cy="3332480"/>
          </a:xfrm>
          <a:prstGeom prst="rect">
            <a:avLst/>
          </a:prstGeom>
        </p:spPr>
      </p:pic>
      <p:sp>
        <p:nvSpPr>
          <p:cNvPr id="11" name="TextBox 10"/>
          <p:cNvSpPr txBox="1"/>
          <p:nvPr/>
        </p:nvSpPr>
        <p:spPr>
          <a:xfrm>
            <a:off x="3718584" y="4245360"/>
            <a:ext cx="2814296" cy="1754326"/>
          </a:xfrm>
          <a:prstGeom prst="rect">
            <a:avLst/>
          </a:prstGeom>
          <a:noFill/>
        </p:spPr>
        <p:txBody>
          <a:bodyPr wrap="square" rtlCol="0">
            <a:spAutoFit/>
          </a:bodyPr>
          <a:lstStyle/>
          <a:p>
            <a:r>
              <a:rPr lang="en-US" sz="3600" b="1" smtClean="0">
                <a:latin typeface="Times New Roman" panose="02020603050405020304" pitchFamily="18" charset="0"/>
                <a:cs typeface="Times New Roman" panose="02020603050405020304" pitchFamily="18" charset="0"/>
              </a:rPr>
              <a:t>Hình ảnh về chủ nghĩa siêu thực</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50058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20" name="矩形 19"/>
          <p:cNvSpPr/>
          <p:nvPr/>
        </p:nvSpPr>
        <p:spPr>
          <a:xfrm>
            <a:off x="3540125" y="0"/>
            <a:ext cx="511175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图片2"/>
          <p:cNvPicPr>
            <a:picLocks noChangeAspect="1"/>
          </p:cNvPicPr>
          <p:nvPr/>
        </p:nvPicPr>
        <p:blipFill>
          <a:blip r:embed="rId2"/>
          <a:stretch>
            <a:fillRect/>
          </a:stretch>
        </p:blipFill>
        <p:spPr>
          <a:xfrm>
            <a:off x="2667000" y="0"/>
            <a:ext cx="6858000" cy="6858000"/>
          </a:xfrm>
          <a:prstGeom prst="rect">
            <a:avLst/>
          </a:prstGeom>
        </p:spPr>
      </p:pic>
      <p:pic>
        <p:nvPicPr>
          <p:cNvPr id="14" name="图片 13" descr="E:\设计\PPT\图片1.png图片1"/>
          <p:cNvPicPr>
            <a:picLocks noChangeAspect="1"/>
          </p:cNvPicPr>
          <p:nvPr/>
        </p:nvPicPr>
        <p:blipFill>
          <a:blip r:embed="rId3"/>
          <a:srcRect l="11672" r="17031"/>
          <a:stretch>
            <a:fillRect/>
          </a:stretch>
        </p:blipFill>
        <p:spPr>
          <a:xfrm>
            <a:off x="0" y="4549140"/>
            <a:ext cx="12192635" cy="230886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36156" r="17786" b="22287"/>
          <a:stretch>
            <a:fillRect/>
          </a:stretch>
        </p:blipFill>
        <p:spPr>
          <a:xfrm>
            <a:off x="8908980" y="2723411"/>
            <a:ext cx="1607411" cy="1694971"/>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r="4488" b="36590"/>
          <a:stretch>
            <a:fillRect/>
          </a:stretch>
        </p:blipFill>
        <p:spPr>
          <a:xfrm>
            <a:off x="1438490" y="2723228"/>
            <a:ext cx="2210904" cy="1467810"/>
          </a:xfrm>
          <a:prstGeom prst="rect">
            <a:avLst/>
          </a:prstGeom>
        </p:spPr>
      </p:pic>
      <p:pic>
        <p:nvPicPr>
          <p:cNvPr id="3" name="图片 2" descr="花朵"/>
          <p:cNvPicPr>
            <a:picLocks noChangeAspect="1"/>
          </p:cNvPicPr>
          <p:nvPr/>
        </p:nvPicPr>
        <p:blipFill>
          <a:blip r:embed="rId6"/>
          <a:stretch>
            <a:fillRect/>
          </a:stretch>
        </p:blipFill>
        <p:spPr>
          <a:xfrm>
            <a:off x="-33020" y="0"/>
            <a:ext cx="3199130" cy="2590800"/>
          </a:xfrm>
          <a:prstGeom prst="rect">
            <a:avLst/>
          </a:prstGeom>
        </p:spPr>
      </p:pic>
      <p:pic>
        <p:nvPicPr>
          <p:cNvPr id="4" name="图片 3" descr="花朵"/>
          <p:cNvPicPr>
            <a:picLocks noChangeAspect="1"/>
          </p:cNvPicPr>
          <p:nvPr/>
        </p:nvPicPr>
        <p:blipFill>
          <a:blip r:embed="rId6"/>
          <a:stretch>
            <a:fillRect/>
          </a:stretch>
        </p:blipFill>
        <p:spPr>
          <a:xfrm flipH="1">
            <a:off x="8992870" y="0"/>
            <a:ext cx="3199130" cy="2590800"/>
          </a:xfrm>
          <a:prstGeom prst="rect">
            <a:avLst/>
          </a:prstGeom>
        </p:spPr>
      </p:pic>
      <p:sp>
        <p:nvSpPr>
          <p:cNvPr id="11" name="文本框 10"/>
          <p:cNvSpPr txBox="1"/>
          <p:nvPr/>
        </p:nvSpPr>
        <p:spPr>
          <a:xfrm>
            <a:off x="3384635" y="2067380"/>
            <a:ext cx="5531999" cy="2123658"/>
          </a:xfrm>
          <a:prstGeom prst="rect">
            <a:avLst/>
          </a:prstGeom>
          <a:noFill/>
        </p:spPr>
        <p:txBody>
          <a:bodyPr wrap="square" rtlCol="0">
            <a:spAutoFit/>
          </a:bodyPr>
          <a:lstStyle/>
          <a:p>
            <a:pPr algn="ctr"/>
            <a:r>
              <a:rPr kumimoji="0" lang="en-US" altLang="zh-CN" sz="6600" b="1" i="0" u="none" strike="noStrike" kern="1200" cap="none" spc="0" normalizeH="0" baseline="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Hình</a:t>
            </a:r>
            <a:r>
              <a:rPr kumimoji="0" lang="en-US" altLang="zh-CN" sz="6600" b="1" i="0" u="none" strike="noStrike" kern="1200" cap="none" spc="0" normalizeH="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 thành kiến thức</a:t>
            </a:r>
            <a:endParaRPr kumimoji="0" lang="zh-CN" altLang="en-US" sz="6600" b="1" i="0" u="none" strike="noStrike" kern="1200" cap="none" spc="0" normalizeH="0" baseline="0" noProof="0" dirty="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endParaRPr>
          </a:p>
        </p:txBody>
      </p:sp>
    </p:spTree>
    <p:extLst>
      <p:ext uri="{BB962C8B-B14F-4D97-AF65-F5344CB8AC3E}">
        <p14:creationId xmlns:p14="http://schemas.microsoft.com/office/powerpoint/2010/main" val="89328880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 calcmode="lin" valueType="num">
                                      <p:cBhvr>
                                        <p:cTn id="1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35F4DB0-8D88-433E-9653-75BF5659F9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6240" y="1655299"/>
            <a:ext cx="4547243" cy="5125958"/>
          </a:xfrm>
          <a:prstGeom prst="rect">
            <a:avLst/>
          </a:prstGeom>
        </p:spPr>
      </p:pic>
      <p:sp>
        <p:nvSpPr>
          <p:cNvPr id="2" name="Rectangle 1"/>
          <p:cNvSpPr/>
          <p:nvPr/>
        </p:nvSpPr>
        <p:spPr>
          <a:xfrm>
            <a:off x="2590800" y="1899701"/>
            <a:ext cx="6106160" cy="5054782"/>
          </a:xfrm>
          <a:prstGeom prst="rect">
            <a:avLst/>
          </a:prstGeom>
        </p:spPr>
        <p:txBody>
          <a:bodyPr wrap="square">
            <a:spAutoFit/>
          </a:bodyPr>
          <a:lstStyle/>
          <a:p>
            <a:pPr marL="20320" marR="0" algn="just">
              <a:lnSpc>
                <a:spcPct val="107000"/>
              </a:lnSpc>
              <a:spcBef>
                <a:spcPts val="370"/>
              </a:spcBef>
              <a:spcAft>
                <a:spcPts val="80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b="1">
                <a:latin typeface="Times New Roman" panose="02020603050405020304" pitchFamily="18" charset="0"/>
                <a:ea typeface="Times New Roman" panose="02020603050405020304" pitchFamily="18" charset="0"/>
                <a:cs typeface="Times New Roman" panose="02020603050405020304" pitchFamily="18" charset="0"/>
              </a:rPr>
              <a:t>:</a:t>
            </a:r>
            <a:r>
              <a:rPr lang="en-US" sz="2400">
                <a:latin typeface="Times New Roman" panose="02020603050405020304" pitchFamily="18" charset="0"/>
                <a:ea typeface="Times New Roman" panose="02020603050405020304" pitchFamily="18" charset="0"/>
                <a:cs typeface="Times New Roman" panose="02020603050405020304" pitchFamily="18" charset="0"/>
              </a:rPr>
              <a:t> Những chi tiết trong bức tranh Sự dai dẳng của kí ức được đề cập đến trong VB và đặc trưng, ý nghĩa của những chi tiết đó: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20320" marR="0" algn="just">
              <a:lnSpc>
                <a:spcPct val="107000"/>
              </a:lnSpc>
              <a:spcBef>
                <a:spcPts val="370"/>
              </a:spcBef>
              <a:spcAft>
                <a:spcPts val="8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Phong cảnh bờ biển đá và ngọn núi: gợi nhớ ngôi nhà tuổi thơ của hoạ sĩ Đa-li.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20320" marR="0" algn="just">
              <a:lnSpc>
                <a:spcPct val="107000"/>
              </a:lnSpc>
              <a:spcBef>
                <a:spcPts val="370"/>
              </a:spcBef>
              <a:spcAft>
                <a:spcPts val="8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Một sinh vật kì quặc có đôi mắt nhắm nghiền: gợi nhớ về giấc mơ.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20320" marR="0" algn="just">
              <a:lnSpc>
                <a:spcPct val="107000"/>
              </a:lnSpc>
              <a:spcBef>
                <a:spcPts val="370"/>
              </a:spcBef>
              <a:spcAft>
                <a:spcPts val="8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Ba chiếc đồng hồ tan chảy chỉ giờ khác nhau: gợi sự phi lí của thời gian trong những giấc mơ.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20320" marR="0" algn="just">
              <a:lnSpc>
                <a:spcPct val="107000"/>
              </a:lnSpc>
              <a:spcBef>
                <a:spcPts val="370"/>
              </a:spcBef>
              <a:spcAft>
                <a:spcPts val="8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Cây ô-liu cằn cỗi, kiến bâu trên chiếc đồng hồ: biểu tượng của sự phân rã và cái chết.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894325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pic>
        <p:nvPicPr>
          <p:cNvPr id="21" name="图片 20" descr="E:\设计\PPT\组 13.png组 13"/>
          <p:cNvPicPr>
            <a:picLocks noChangeAspect="1"/>
          </p:cNvPicPr>
          <p:nvPr/>
        </p:nvPicPr>
        <p:blipFill>
          <a:blip r:embed="rId2"/>
          <a:srcRect/>
          <a:stretch>
            <a:fillRect/>
          </a:stretch>
        </p:blipFill>
        <p:spPr>
          <a:xfrm>
            <a:off x="0" y="3333115"/>
            <a:ext cx="2843530" cy="3524885"/>
          </a:xfrm>
          <a:prstGeom prst="rect">
            <a:avLst/>
          </a:prstGeom>
        </p:spPr>
      </p:pic>
      <p:sp>
        <p:nvSpPr>
          <p:cNvPr id="6" name="文本框 5"/>
          <p:cNvSpPr txBox="1"/>
          <p:nvPr/>
        </p:nvSpPr>
        <p:spPr>
          <a:xfrm>
            <a:off x="2540000" y="617537"/>
            <a:ext cx="6911432" cy="6415602"/>
          </a:xfrm>
          <a:prstGeom prst="rect">
            <a:avLst/>
          </a:prstGeom>
          <a:noFill/>
        </p:spPr>
        <p:txBody>
          <a:bodyPr wrap="square" rtlCol="0">
            <a:spAutoFit/>
          </a:bodyPr>
          <a:lstStyle/>
          <a:p>
            <a:pPr marL="20320" marR="0" algn="just">
              <a:lnSpc>
                <a:spcPct val="107000"/>
              </a:lnSpc>
              <a:spcBef>
                <a:spcPts val="370"/>
              </a:spcBef>
              <a:spcAft>
                <a:spcPts val="80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Những sự vật vốn quen thuộc (hàng mi khép, cái cây, bầy kiến, những chiếc đồng hồ kim loại, cái bàn,…) nhưng được liên kết với nhau một cách kì lạ, khác thường trong cùng một không gian tranh gợi cho ta sự liên tưởng đến những ám ảnh đầy hãi hùng về sức mạnh huỷ diệt của thời gian, cái chết và sự tàn lụi của những gì tưởng là vĩnh hằng. Liên hệ với tiêu đề bức tranh, có thể thấy thế giới tâm hồn của Đa-li tràn ngập những lo lắng, sợ hãi. </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组合 2"/>
          <p:cNvGrpSpPr/>
          <p:nvPr/>
        </p:nvGrpSpPr>
        <p:grpSpPr>
          <a:xfrm>
            <a:off x="-163751" y="1365054"/>
            <a:ext cx="2091162" cy="2227776"/>
            <a:chOff x="4703" y="2932"/>
            <a:chExt cx="3293" cy="3508"/>
          </a:xfrm>
        </p:grpSpPr>
        <p:pic>
          <p:nvPicPr>
            <p:cNvPr id="15" name="图片 14" descr="E:\设计\PPT\f.pngf"/>
            <p:cNvPicPr>
              <a:picLocks noChangeAspect="1"/>
            </p:cNvPicPr>
            <p:nvPr/>
          </p:nvPicPr>
          <p:blipFill>
            <a:blip r:embed="rId3"/>
            <a:srcRect/>
            <a:stretch>
              <a:fillRect/>
            </a:stretch>
          </p:blipFill>
          <p:spPr>
            <a:xfrm>
              <a:off x="5064" y="2932"/>
              <a:ext cx="2571" cy="3508"/>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 y="4395"/>
              <a:ext cx="3293" cy="2045"/>
            </a:xfrm>
            <a:prstGeom prst="rect">
              <a:avLst/>
            </a:prstGeom>
          </p:spPr>
        </p:pic>
      </p:grpSp>
      <p:pic>
        <p:nvPicPr>
          <p:cNvPr id="34" name="图片 33" descr="E:\设计\PPT\花朵.png花朵"/>
          <p:cNvPicPr>
            <a:picLocks noChangeAspect="1"/>
          </p:cNvPicPr>
          <p:nvPr/>
        </p:nvPicPr>
        <p:blipFill>
          <a:blip r:embed="rId5"/>
          <a:srcRect/>
          <a:stretch>
            <a:fillRect/>
          </a:stretch>
        </p:blipFill>
        <p:spPr>
          <a:xfrm>
            <a:off x="0" y="0"/>
            <a:ext cx="2679065" cy="2169795"/>
          </a:xfrm>
          <a:prstGeom prst="rect">
            <a:avLst/>
          </a:prstGeom>
        </p:spPr>
      </p:pic>
      <p:pic>
        <p:nvPicPr>
          <p:cNvPr id="35" name="图片 4">
            <a:extLst>
              <a:ext uri="{FF2B5EF4-FFF2-40B4-BE49-F238E27FC236}">
                <a16:creationId xmlns:a16="http://schemas.microsoft.com/office/drawing/2014/main" id="{ACBAEDCE-100D-4073-853E-4FFE3A180B69}"/>
              </a:ext>
            </a:extLst>
          </p:cNvPr>
          <p:cNvPicPr>
            <a:picLocks noChangeAspect="1"/>
          </p:cNvPicPr>
          <p:nvPr/>
        </p:nvPicPr>
        <p:blipFill rotWithShape="1">
          <a:blip r:embed="rId6" cstate="screen">
            <a:clrChange>
              <a:clrFrom>
                <a:srgbClr val="FDF6EC"/>
              </a:clrFrom>
              <a:clrTo>
                <a:srgbClr val="FDF6EC">
                  <a:alpha val="0"/>
                </a:srgbClr>
              </a:clrTo>
            </a:clrChange>
            <a:extLst>
              <a:ext uri="{28A0092B-C50C-407E-A947-70E740481C1C}">
                <a14:useLocalDpi xmlns:a14="http://schemas.microsoft.com/office/drawing/2010/main"/>
              </a:ext>
            </a:extLst>
          </a:blip>
          <a:srcRect/>
          <a:stretch/>
        </p:blipFill>
        <p:spPr>
          <a:xfrm>
            <a:off x="9451432" y="3853425"/>
            <a:ext cx="3115694" cy="2999417"/>
          </a:xfrm>
          <a:prstGeom prst="rect">
            <a:avLst/>
          </a:prstGeom>
        </p:spPr>
      </p:pic>
      <p:pic>
        <p:nvPicPr>
          <p:cNvPr id="33" name="图片 32" descr="E:\设计\PPT\组 12.png组 12"/>
          <p:cNvPicPr>
            <a:picLocks noChangeAspect="1"/>
          </p:cNvPicPr>
          <p:nvPr/>
        </p:nvPicPr>
        <p:blipFill>
          <a:blip r:embed="rId7"/>
          <a:srcRect/>
          <a:stretch>
            <a:fillRect/>
          </a:stretch>
        </p:blipFill>
        <p:spPr>
          <a:xfrm>
            <a:off x="9791114" y="-15597"/>
            <a:ext cx="2400886" cy="1725807"/>
          </a:xfrm>
          <a:prstGeom prst="rect">
            <a:avLst/>
          </a:prstGeom>
        </p:spPr>
      </p:pic>
      <p:sp>
        <p:nvSpPr>
          <p:cNvPr id="9" name="文本框 12">
            <a:extLst>
              <a:ext uri="{FF2B5EF4-FFF2-40B4-BE49-F238E27FC236}">
                <a16:creationId xmlns:a16="http://schemas.microsoft.com/office/drawing/2014/main" id="{D1B104F9-5EAD-1397-6F94-B302DB3E7E56}"/>
              </a:ext>
            </a:extLst>
          </p:cNvPr>
          <p:cNvSpPr txBox="1"/>
          <p:nvPr/>
        </p:nvSpPr>
        <p:spPr>
          <a:xfrm>
            <a:off x="2450254" y="155520"/>
            <a:ext cx="6412391" cy="584775"/>
          </a:xfrm>
          <a:prstGeom prst="rect">
            <a:avLst/>
          </a:prstGeom>
          <a:noFill/>
        </p:spPr>
        <p:txBody>
          <a:bodyPr wrap="square" rtlCol="0">
            <a:spAutoFit/>
          </a:bodyPr>
          <a:lstStyle/>
          <a:p>
            <a:pPr algn="ctr"/>
            <a:r>
              <a:rPr lang="en-US" altLang="zh-CN" sz="3200" b="1" smtClean="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CÂU 2</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spTree>
    <p:extLst>
      <p:ext uri="{BB962C8B-B14F-4D97-AF65-F5344CB8AC3E}">
        <p14:creationId xmlns:p14="http://schemas.microsoft.com/office/powerpoint/2010/main" val="919129264"/>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20" name="矩形 19"/>
          <p:cNvSpPr/>
          <p:nvPr/>
        </p:nvSpPr>
        <p:spPr>
          <a:xfrm>
            <a:off x="3540125" y="0"/>
            <a:ext cx="511175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图片2"/>
          <p:cNvPicPr>
            <a:picLocks noChangeAspect="1"/>
          </p:cNvPicPr>
          <p:nvPr/>
        </p:nvPicPr>
        <p:blipFill>
          <a:blip r:embed="rId2"/>
          <a:stretch>
            <a:fillRect/>
          </a:stretch>
        </p:blipFill>
        <p:spPr>
          <a:xfrm>
            <a:off x="2667000" y="0"/>
            <a:ext cx="6858000" cy="6858000"/>
          </a:xfrm>
          <a:prstGeom prst="rect">
            <a:avLst/>
          </a:prstGeom>
        </p:spPr>
      </p:pic>
      <p:pic>
        <p:nvPicPr>
          <p:cNvPr id="14" name="图片 13" descr="E:\设计\PPT\图片1.png图片1"/>
          <p:cNvPicPr>
            <a:picLocks noChangeAspect="1"/>
          </p:cNvPicPr>
          <p:nvPr/>
        </p:nvPicPr>
        <p:blipFill>
          <a:blip r:embed="rId3"/>
          <a:srcRect l="11672" r="17031"/>
          <a:stretch>
            <a:fillRect/>
          </a:stretch>
        </p:blipFill>
        <p:spPr>
          <a:xfrm>
            <a:off x="0" y="4549140"/>
            <a:ext cx="12192635" cy="230886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36156" r="17786" b="22287"/>
          <a:stretch>
            <a:fillRect/>
          </a:stretch>
        </p:blipFill>
        <p:spPr>
          <a:xfrm>
            <a:off x="8908980" y="2723411"/>
            <a:ext cx="1607411" cy="1694971"/>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r="4488" b="36590"/>
          <a:stretch>
            <a:fillRect/>
          </a:stretch>
        </p:blipFill>
        <p:spPr>
          <a:xfrm>
            <a:off x="1438490" y="2723228"/>
            <a:ext cx="2210904" cy="1467810"/>
          </a:xfrm>
          <a:prstGeom prst="rect">
            <a:avLst/>
          </a:prstGeom>
        </p:spPr>
      </p:pic>
      <p:pic>
        <p:nvPicPr>
          <p:cNvPr id="3" name="图片 2" descr="花朵"/>
          <p:cNvPicPr>
            <a:picLocks noChangeAspect="1"/>
          </p:cNvPicPr>
          <p:nvPr/>
        </p:nvPicPr>
        <p:blipFill>
          <a:blip r:embed="rId6"/>
          <a:stretch>
            <a:fillRect/>
          </a:stretch>
        </p:blipFill>
        <p:spPr>
          <a:xfrm>
            <a:off x="-33020" y="0"/>
            <a:ext cx="3199130" cy="2590800"/>
          </a:xfrm>
          <a:prstGeom prst="rect">
            <a:avLst/>
          </a:prstGeom>
        </p:spPr>
      </p:pic>
      <p:pic>
        <p:nvPicPr>
          <p:cNvPr id="4" name="图片 3" descr="花朵"/>
          <p:cNvPicPr>
            <a:picLocks noChangeAspect="1"/>
          </p:cNvPicPr>
          <p:nvPr/>
        </p:nvPicPr>
        <p:blipFill>
          <a:blip r:embed="rId6"/>
          <a:stretch>
            <a:fillRect/>
          </a:stretch>
        </p:blipFill>
        <p:spPr>
          <a:xfrm flipH="1">
            <a:off x="8992870" y="0"/>
            <a:ext cx="3199130" cy="2590800"/>
          </a:xfrm>
          <a:prstGeom prst="rect">
            <a:avLst/>
          </a:prstGeom>
        </p:spPr>
      </p:pic>
      <p:sp>
        <p:nvSpPr>
          <p:cNvPr id="11" name="文本框 10"/>
          <p:cNvSpPr txBox="1"/>
          <p:nvPr/>
        </p:nvSpPr>
        <p:spPr>
          <a:xfrm>
            <a:off x="3507105" y="1492579"/>
            <a:ext cx="5531999" cy="2554545"/>
          </a:xfrm>
          <a:prstGeom prst="rect">
            <a:avLst/>
          </a:prstGeom>
          <a:noFill/>
        </p:spPr>
        <p:txBody>
          <a:bodyPr wrap="square" rtlCol="0">
            <a:spAutoFit/>
          </a:bodyPr>
          <a:lstStyle/>
          <a:p>
            <a:pPr algn="ctr"/>
            <a:r>
              <a:rPr kumimoji="0" lang="en-US" altLang="zh-CN" sz="8000" b="1" i="0" u="none" strike="noStrike" kern="1200" cap="none" spc="0" normalizeH="0" baseline="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Hoạt</a:t>
            </a:r>
            <a:r>
              <a:rPr kumimoji="0" lang="en-US" altLang="zh-CN" sz="8000" b="1" i="0" u="none" strike="noStrike" kern="1200" cap="none" spc="0" normalizeH="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 động </a:t>
            </a:r>
            <a:r>
              <a:rPr kumimoji="0" lang="en-US" altLang="zh-CN" sz="8000" b="1" i="0" u="none" strike="noStrike" kern="1200" cap="none" spc="0" normalizeH="0" noProof="0" smtClean="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luyện </a:t>
            </a:r>
            <a:r>
              <a:rPr kumimoji="0" lang="en-US" altLang="zh-CN" sz="8000" b="1" i="0" u="none" strike="noStrike" kern="1200" cap="none" spc="0" normalizeH="0" noProof="0" smtClean="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tập</a:t>
            </a:r>
            <a:endParaRPr kumimoji="0" lang="zh-CN" altLang="en-US" sz="8000" b="1" i="0" u="none" strike="noStrike" kern="1200" cap="none" spc="0" normalizeH="0" baseline="0" noProof="0" dirty="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endParaRPr>
          </a:p>
        </p:txBody>
      </p:sp>
    </p:spTree>
    <p:extLst>
      <p:ext uri="{BB962C8B-B14F-4D97-AF65-F5344CB8AC3E}">
        <p14:creationId xmlns:p14="http://schemas.microsoft.com/office/powerpoint/2010/main" val="320618361"/>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 calcmode="lin" valueType="num">
                                      <p:cBhvr>
                                        <p:cTn id="1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pic>
        <p:nvPicPr>
          <p:cNvPr id="34" name="图片 33" descr="E:\设计\PPT\花朵.png花朵"/>
          <p:cNvPicPr>
            <a:picLocks noChangeAspect="1"/>
          </p:cNvPicPr>
          <p:nvPr/>
        </p:nvPicPr>
        <p:blipFill>
          <a:blip r:embed="rId3"/>
          <a:srcRect/>
          <a:stretch>
            <a:fillRect/>
          </a:stretch>
        </p:blipFill>
        <p:spPr>
          <a:xfrm>
            <a:off x="0" y="0"/>
            <a:ext cx="2679065" cy="2169795"/>
          </a:xfrm>
          <a:prstGeom prst="rect">
            <a:avLst/>
          </a:prstGeom>
        </p:spPr>
      </p:pic>
      <p:pic>
        <p:nvPicPr>
          <p:cNvPr id="33" name="图片 32" descr="E:\设计\PPT\组 12.png组 12"/>
          <p:cNvPicPr>
            <a:picLocks noChangeAspect="1"/>
          </p:cNvPicPr>
          <p:nvPr/>
        </p:nvPicPr>
        <p:blipFill>
          <a:blip r:embed="rId4"/>
          <a:srcRect/>
          <a:stretch>
            <a:fillRect/>
          </a:stretch>
        </p:blipFill>
        <p:spPr>
          <a:xfrm>
            <a:off x="8271510" y="0"/>
            <a:ext cx="3920490" cy="2818130"/>
          </a:xfrm>
          <a:prstGeom prst="rect">
            <a:avLst/>
          </a:prstGeom>
        </p:spPr>
      </p:pic>
      <p:grpSp>
        <p:nvGrpSpPr>
          <p:cNvPr id="30" name="组合 3">
            <a:extLst>
              <a:ext uri="{FF2B5EF4-FFF2-40B4-BE49-F238E27FC236}">
                <a16:creationId xmlns:a16="http://schemas.microsoft.com/office/drawing/2014/main" id="{9F3906A9-97B7-4DBE-83DE-BD76168F8B05}"/>
              </a:ext>
            </a:extLst>
          </p:cNvPr>
          <p:cNvGrpSpPr/>
          <p:nvPr/>
        </p:nvGrpSpPr>
        <p:grpSpPr>
          <a:xfrm>
            <a:off x="-148747" y="2338519"/>
            <a:ext cx="4355696" cy="4355696"/>
            <a:chOff x="637442" y="1740643"/>
            <a:chExt cx="4355696" cy="4355696"/>
          </a:xfrm>
        </p:grpSpPr>
        <p:sp>
          <p:nvSpPr>
            <p:cNvPr id="31" name="弧 4">
              <a:extLst>
                <a:ext uri="{FF2B5EF4-FFF2-40B4-BE49-F238E27FC236}">
                  <a16:creationId xmlns:a16="http://schemas.microsoft.com/office/drawing/2014/main" id="{6A13EE9C-5F29-40F2-B686-07775134B98D}"/>
                </a:ext>
              </a:extLst>
            </p:cNvPr>
            <p:cNvSpPr/>
            <p:nvPr/>
          </p:nvSpPr>
          <p:spPr>
            <a:xfrm>
              <a:off x="935672" y="2300370"/>
              <a:ext cx="3236243" cy="3236243"/>
            </a:xfrm>
            <a:prstGeom prst="arc">
              <a:avLst>
                <a:gd name="adj1" fmla="val 8006402"/>
                <a:gd name="adj2" fmla="val 14301055"/>
              </a:avLst>
            </a:prstGeom>
            <a:ln w="3175">
              <a:gradFill flip="none" rotWithShape="1">
                <a:gsLst>
                  <a:gs pos="53000">
                    <a:schemeClr val="bg1">
                      <a:lumMod val="75000"/>
                    </a:schemeClr>
                  </a:gs>
                  <a:gs pos="0">
                    <a:schemeClr val="bg1">
                      <a:lumMod val="75000"/>
                      <a:alpha val="8000"/>
                    </a:schemeClr>
                  </a:gs>
                  <a:gs pos="100000">
                    <a:schemeClr val="bg1">
                      <a:lumMod val="75000"/>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2" name="弧 5">
              <a:extLst>
                <a:ext uri="{FF2B5EF4-FFF2-40B4-BE49-F238E27FC236}">
                  <a16:creationId xmlns:a16="http://schemas.microsoft.com/office/drawing/2014/main" id="{BBE67B2C-8E2F-4639-BEA1-3971332B3015}"/>
                </a:ext>
              </a:extLst>
            </p:cNvPr>
            <p:cNvSpPr/>
            <p:nvPr/>
          </p:nvSpPr>
          <p:spPr>
            <a:xfrm>
              <a:off x="637442" y="1740643"/>
              <a:ext cx="4355696" cy="4355696"/>
            </a:xfrm>
            <a:prstGeom prst="arc">
              <a:avLst>
                <a:gd name="adj1" fmla="val 8006402"/>
                <a:gd name="adj2" fmla="val 14301055"/>
              </a:avLst>
            </a:prstGeom>
            <a:ln w="3175">
              <a:gradFill flip="none" rotWithShape="1">
                <a:gsLst>
                  <a:gs pos="53000">
                    <a:schemeClr val="bg1">
                      <a:lumMod val="75000"/>
                    </a:schemeClr>
                  </a:gs>
                  <a:gs pos="0">
                    <a:schemeClr val="bg1">
                      <a:lumMod val="75000"/>
                      <a:alpha val="8000"/>
                    </a:schemeClr>
                  </a:gs>
                  <a:gs pos="100000">
                    <a:schemeClr val="bg1">
                      <a:lumMod val="75000"/>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grpSp>
        <p:nvGrpSpPr>
          <p:cNvPr id="35" name="组合 6">
            <a:extLst>
              <a:ext uri="{FF2B5EF4-FFF2-40B4-BE49-F238E27FC236}">
                <a16:creationId xmlns:a16="http://schemas.microsoft.com/office/drawing/2014/main" id="{89819798-5FEF-40A0-AE2B-8B643B79F660}"/>
              </a:ext>
            </a:extLst>
          </p:cNvPr>
          <p:cNvGrpSpPr/>
          <p:nvPr/>
        </p:nvGrpSpPr>
        <p:grpSpPr>
          <a:xfrm flipH="1">
            <a:off x="907443" y="2338519"/>
            <a:ext cx="4355696" cy="4355696"/>
            <a:chOff x="637442" y="1740643"/>
            <a:chExt cx="4355696" cy="4355696"/>
          </a:xfrm>
        </p:grpSpPr>
        <p:sp>
          <p:nvSpPr>
            <p:cNvPr id="36" name="弧 7">
              <a:extLst>
                <a:ext uri="{FF2B5EF4-FFF2-40B4-BE49-F238E27FC236}">
                  <a16:creationId xmlns:a16="http://schemas.microsoft.com/office/drawing/2014/main" id="{0A46BCC6-049E-49CF-86B3-F34D142E13CA}"/>
                </a:ext>
              </a:extLst>
            </p:cNvPr>
            <p:cNvSpPr/>
            <p:nvPr/>
          </p:nvSpPr>
          <p:spPr>
            <a:xfrm>
              <a:off x="935672" y="2300370"/>
              <a:ext cx="3236243" cy="3236243"/>
            </a:xfrm>
            <a:prstGeom prst="arc">
              <a:avLst>
                <a:gd name="adj1" fmla="val 8006402"/>
                <a:gd name="adj2" fmla="val 14301055"/>
              </a:avLst>
            </a:prstGeom>
            <a:ln w="3175">
              <a:gradFill flip="none" rotWithShape="1">
                <a:gsLst>
                  <a:gs pos="53000">
                    <a:schemeClr val="bg1">
                      <a:lumMod val="75000"/>
                    </a:schemeClr>
                  </a:gs>
                  <a:gs pos="0">
                    <a:schemeClr val="bg1">
                      <a:lumMod val="75000"/>
                      <a:alpha val="8000"/>
                    </a:schemeClr>
                  </a:gs>
                  <a:gs pos="100000">
                    <a:schemeClr val="bg1">
                      <a:lumMod val="75000"/>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7" name="弧 8">
              <a:extLst>
                <a:ext uri="{FF2B5EF4-FFF2-40B4-BE49-F238E27FC236}">
                  <a16:creationId xmlns:a16="http://schemas.microsoft.com/office/drawing/2014/main" id="{F844E5FC-5EF2-43AB-B7FA-856B1CFA3B12}"/>
                </a:ext>
              </a:extLst>
            </p:cNvPr>
            <p:cNvSpPr/>
            <p:nvPr/>
          </p:nvSpPr>
          <p:spPr>
            <a:xfrm>
              <a:off x="637442" y="1740643"/>
              <a:ext cx="4355696" cy="4355696"/>
            </a:xfrm>
            <a:prstGeom prst="arc">
              <a:avLst>
                <a:gd name="adj1" fmla="val 8006402"/>
                <a:gd name="adj2" fmla="val 14301055"/>
              </a:avLst>
            </a:prstGeom>
            <a:ln w="3175">
              <a:gradFill flip="none" rotWithShape="1">
                <a:gsLst>
                  <a:gs pos="53000">
                    <a:schemeClr val="bg1">
                      <a:lumMod val="75000"/>
                    </a:schemeClr>
                  </a:gs>
                  <a:gs pos="0">
                    <a:schemeClr val="bg1">
                      <a:lumMod val="75000"/>
                      <a:alpha val="8000"/>
                    </a:schemeClr>
                  </a:gs>
                  <a:gs pos="100000">
                    <a:schemeClr val="bg1">
                      <a:lumMod val="75000"/>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pic>
        <p:nvPicPr>
          <p:cNvPr id="38" name="图片 18">
            <a:extLst>
              <a:ext uri="{FF2B5EF4-FFF2-40B4-BE49-F238E27FC236}">
                <a16:creationId xmlns:a16="http://schemas.microsoft.com/office/drawing/2014/main" id="{AF2F6299-7A3F-4D25-B43B-23359C0CFA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68" y="1084897"/>
            <a:ext cx="4267200" cy="6400800"/>
          </a:xfrm>
          <a:prstGeom prst="rect">
            <a:avLst/>
          </a:prstGeom>
        </p:spPr>
      </p:pic>
      <p:sp>
        <p:nvSpPr>
          <p:cNvPr id="2" name="Rectangle 1"/>
          <p:cNvSpPr/>
          <p:nvPr/>
        </p:nvSpPr>
        <p:spPr>
          <a:xfrm>
            <a:off x="2679065" y="1084897"/>
            <a:ext cx="7833359" cy="6001643"/>
          </a:xfrm>
          <a:prstGeom prst="rect">
            <a:avLst/>
          </a:prstGeom>
        </p:spPr>
        <p:txBody>
          <a:bodyPr wrap="square">
            <a:spAutoFit/>
          </a:bodyPr>
          <a:lstStyle/>
          <a:p>
            <a:pPr algn="just"/>
            <a:r>
              <a:rPr lang="en-US" sz="2400" smtClean="0">
                <a:latin typeface="Times New Roman" panose="02020603050405020304" pitchFamily="18" charset="0"/>
                <a:ea typeface="Times New Roman" panose="02020603050405020304" pitchFamily="18" charset="0"/>
                <a:cs typeface="Times New Roman" panose="02020603050405020304" pitchFamily="18" charset="0"/>
              </a:rPr>
              <a:t>Trong bài thơ </a:t>
            </a:r>
            <a:r>
              <a:rPr lang="en-US" sz="2400" i="1" smtClean="0">
                <a:latin typeface="Times New Roman" panose="02020603050405020304" pitchFamily="18" charset="0"/>
                <a:ea typeface="Times New Roman" panose="02020603050405020304" pitchFamily="18" charset="0"/>
                <a:cs typeface="Times New Roman" panose="02020603050405020304" pitchFamily="18" charset="0"/>
              </a:rPr>
              <a:t>Chiếc lá đầu tiên</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 của Hoàng Nhuận Cầm, các hình ảnh được sử dụng là những hình ảnh cụ thể, rõ nét, có thực, mang vẻ đẹp trong sáng, tươi trẻ của tuổi thơ: hoa súng tím, chùm phượng hồng, con ve, lớp học, trái bàng,… Trong bài thơ </a:t>
            </a:r>
            <a:r>
              <a:rPr lang="en-US" sz="2400" i="1" smtClean="0">
                <a:latin typeface="Times New Roman" panose="02020603050405020304" pitchFamily="18" charset="0"/>
                <a:ea typeface="Times New Roman" panose="02020603050405020304" pitchFamily="18" charset="0"/>
                <a:cs typeface="Times New Roman" panose="02020603050405020304" pitchFamily="18" charset="0"/>
              </a:rPr>
              <a:t>Thời gian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của Văn Cao, các hình ảnh được sử dụng là những hình ảnh tuy vẫn cụ thể nhưng mang ý nghĩa tượng trưng, tượng trưng cho sự tàn phá của thời gian và sức sống trường tồn của nghệ thuật và tình yêu: chiếc lá khô, tiếng sỏi trong lòng giếng cạn, câu thơ còn xanh, bài hát còn xanh, đôi mắt, giếng nước,… Trong bức tranh </a:t>
            </a:r>
            <a:r>
              <a:rPr lang="en-US" sz="2400" i="1" smtClean="0">
                <a:latin typeface="Times New Roman" panose="02020603050405020304" pitchFamily="18" charset="0"/>
                <a:ea typeface="Times New Roman" panose="02020603050405020304" pitchFamily="18" charset="0"/>
                <a:cs typeface="Times New Roman" panose="02020603050405020304" pitchFamily="18" charset="0"/>
              </a:rPr>
              <a:t>Sự dai dẳng của kí ức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của Đa-li, các hình ảnh được sử dụng là những hình ảnh kì lạ, siêu thực, nối kết những hiện tượng vốn dĩ không thể nối kết: chiếc đồng hồ và sự tan chảy, cây khô và chiếc bàn gỗ, đôi mắt và thân thể như tấm vải, bờ biển đá và chiếc bàn kim loại,… nhằm tạo liên tưởng về sự huỷ diệt của thời gian và những ám ảnh về cái chết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970577"/>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20" name="矩形 19"/>
          <p:cNvSpPr/>
          <p:nvPr/>
        </p:nvSpPr>
        <p:spPr>
          <a:xfrm>
            <a:off x="3540125" y="0"/>
            <a:ext cx="511175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图片2"/>
          <p:cNvPicPr>
            <a:picLocks noChangeAspect="1"/>
          </p:cNvPicPr>
          <p:nvPr/>
        </p:nvPicPr>
        <p:blipFill>
          <a:blip r:embed="rId2"/>
          <a:stretch>
            <a:fillRect/>
          </a:stretch>
        </p:blipFill>
        <p:spPr>
          <a:xfrm>
            <a:off x="2667000" y="0"/>
            <a:ext cx="6858000" cy="6858000"/>
          </a:xfrm>
          <a:prstGeom prst="rect">
            <a:avLst/>
          </a:prstGeom>
        </p:spPr>
      </p:pic>
      <p:pic>
        <p:nvPicPr>
          <p:cNvPr id="14" name="图片 13" descr="E:\设计\PPT\图片1.png图片1"/>
          <p:cNvPicPr>
            <a:picLocks noChangeAspect="1"/>
          </p:cNvPicPr>
          <p:nvPr/>
        </p:nvPicPr>
        <p:blipFill>
          <a:blip r:embed="rId3"/>
          <a:srcRect l="11672" r="17031"/>
          <a:stretch>
            <a:fillRect/>
          </a:stretch>
        </p:blipFill>
        <p:spPr>
          <a:xfrm>
            <a:off x="0" y="4549140"/>
            <a:ext cx="12192635" cy="230886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36156" r="17786" b="22287"/>
          <a:stretch>
            <a:fillRect/>
          </a:stretch>
        </p:blipFill>
        <p:spPr>
          <a:xfrm>
            <a:off x="8908980" y="2723411"/>
            <a:ext cx="1607411" cy="1694971"/>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r="4488" b="36590"/>
          <a:stretch>
            <a:fillRect/>
          </a:stretch>
        </p:blipFill>
        <p:spPr>
          <a:xfrm>
            <a:off x="1438490" y="2723228"/>
            <a:ext cx="2210904" cy="1467810"/>
          </a:xfrm>
          <a:prstGeom prst="rect">
            <a:avLst/>
          </a:prstGeom>
        </p:spPr>
      </p:pic>
      <p:pic>
        <p:nvPicPr>
          <p:cNvPr id="3" name="图片 2" descr="花朵"/>
          <p:cNvPicPr>
            <a:picLocks noChangeAspect="1"/>
          </p:cNvPicPr>
          <p:nvPr/>
        </p:nvPicPr>
        <p:blipFill>
          <a:blip r:embed="rId6"/>
          <a:stretch>
            <a:fillRect/>
          </a:stretch>
        </p:blipFill>
        <p:spPr>
          <a:xfrm>
            <a:off x="-33020" y="0"/>
            <a:ext cx="3199130" cy="2590800"/>
          </a:xfrm>
          <a:prstGeom prst="rect">
            <a:avLst/>
          </a:prstGeom>
        </p:spPr>
      </p:pic>
      <p:pic>
        <p:nvPicPr>
          <p:cNvPr id="4" name="图片 3" descr="花朵"/>
          <p:cNvPicPr>
            <a:picLocks noChangeAspect="1"/>
          </p:cNvPicPr>
          <p:nvPr/>
        </p:nvPicPr>
        <p:blipFill>
          <a:blip r:embed="rId6"/>
          <a:stretch>
            <a:fillRect/>
          </a:stretch>
        </p:blipFill>
        <p:spPr>
          <a:xfrm flipH="1">
            <a:off x="8992870" y="0"/>
            <a:ext cx="3199130" cy="2590800"/>
          </a:xfrm>
          <a:prstGeom prst="rect">
            <a:avLst/>
          </a:prstGeom>
        </p:spPr>
      </p:pic>
      <p:sp>
        <p:nvSpPr>
          <p:cNvPr id="11" name="文本框 10"/>
          <p:cNvSpPr txBox="1"/>
          <p:nvPr/>
        </p:nvSpPr>
        <p:spPr>
          <a:xfrm>
            <a:off x="3507105" y="1492579"/>
            <a:ext cx="5531999" cy="3785652"/>
          </a:xfrm>
          <a:prstGeom prst="rect">
            <a:avLst/>
          </a:prstGeom>
          <a:noFill/>
        </p:spPr>
        <p:txBody>
          <a:bodyPr wrap="square" rtlCol="0">
            <a:spAutoFit/>
          </a:bodyPr>
          <a:lstStyle/>
          <a:p>
            <a:pPr algn="ctr"/>
            <a:r>
              <a:rPr kumimoji="0" lang="en-US" altLang="zh-CN" sz="8000" b="1" i="0" u="none" strike="noStrike" kern="1200" cap="none" spc="0" normalizeH="0" baseline="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Hoạt</a:t>
            </a:r>
            <a:r>
              <a:rPr kumimoji="0" lang="en-US" altLang="zh-CN" sz="8000" b="1" i="0" u="none" strike="noStrike" kern="1200" cap="none" spc="0" normalizeH="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 động </a:t>
            </a:r>
            <a:r>
              <a:rPr kumimoji="0" lang="en-US" altLang="zh-CN" sz="8000" b="1" i="0" u="none" strike="noStrike" kern="1200" cap="none" spc="0" normalizeH="0" noProof="0" smtClean="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luyện tập vận </a:t>
            </a:r>
            <a:r>
              <a:rPr kumimoji="0" lang="en-US" altLang="zh-CN" sz="8000" b="1" i="0" u="none" strike="noStrike" kern="1200" cap="none" spc="0" normalizeH="0" noProof="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rPr>
              <a:t>dụng</a:t>
            </a:r>
            <a:endParaRPr kumimoji="0" lang="zh-CN" altLang="en-US" sz="8000" b="1" i="0" u="none" strike="noStrike" kern="1200" cap="none" spc="0" normalizeH="0" baseline="0" noProof="0" dirty="0">
              <a:ln w="28575">
                <a:noFill/>
              </a:ln>
              <a:solidFill>
                <a:srgbClr val="2A2220"/>
              </a:solidFill>
              <a:effectLst>
                <a:outerShdw blurRad="50800" dist="38100" dir="2700000" algn="tl" rotWithShape="0">
                  <a:prstClr val="black">
                    <a:alpha val="40000"/>
                  </a:prstClr>
                </a:outerShdw>
              </a:effectLst>
              <a:uLnTx/>
              <a:uFillTx/>
              <a:latin typeface="Vani" panose="020B0502040204020203" pitchFamily="34" charset="0"/>
              <a:ea typeface="字魂50号-白鸽天行体" panose="00000500000000000000" charset="-122"/>
              <a:cs typeface="Vani" panose="020B0502040204020203" pitchFamily="34" charset="0"/>
            </a:endParaRPr>
          </a:p>
        </p:txBody>
      </p:sp>
    </p:spTree>
    <p:extLst>
      <p:ext uri="{BB962C8B-B14F-4D97-AF65-F5344CB8AC3E}">
        <p14:creationId xmlns:p14="http://schemas.microsoft.com/office/powerpoint/2010/main" val="356955175"/>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 calcmode="lin" valueType="num">
                                      <p:cBhvr>
                                        <p:cTn id="1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1" grpId="0"/>
      <p:bldP spid="11"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555</Words>
  <Application>Microsoft Office PowerPoint</Application>
  <PresentationFormat>Widescreen</PresentationFormat>
  <Paragraphs>20</Paragraphs>
  <Slides>10</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宋体</vt:lpstr>
      <vt:lpstr>Arial</vt:lpstr>
      <vt:lpstr>Calibri</vt:lpstr>
      <vt:lpstr>等线</vt:lpstr>
      <vt:lpstr>等线 Light</vt:lpstr>
      <vt:lpstr>Times New Roman</vt:lpstr>
      <vt:lpstr>Vani</vt:lpstr>
      <vt:lpstr>字魂50号-白鸽天行体</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dc:title>
  <dc:subject>https://www.ypppt.com/</dc:subject>
  <dc:creator>Office</dc:creator>
  <cp:keywords>Office</cp:keywords>
  <cp:lastModifiedBy>admin</cp:lastModifiedBy>
  <cp:revision>93</cp:revision>
  <dcterms:created xsi:type="dcterms:W3CDTF">2020-07-29T07:06:00Z</dcterms:created>
  <dcterms:modified xsi:type="dcterms:W3CDTF">2024-07-22T03:12:32Z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A13EEDCB8C7E464391B3B1D56088D91D</vt:lpwstr>
  </property>
  <property fmtid="{D5CDD505-2E9C-101B-9397-08002B2CF9AE}" pid="3" name="KSOProductBuildVer">
    <vt:lpwstr>2052-11.1.0.10578</vt:lpwstr>
  </property>
</Properties>
</file>