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69" r:id="rId4"/>
    <p:sldId id="355" r:id="rId5"/>
    <p:sldId id="258" r:id="rId6"/>
    <p:sldId id="370" r:id="rId7"/>
    <p:sldId id="371" r:id="rId8"/>
    <p:sldId id="291" r:id="rId9"/>
    <p:sldId id="260" r:id="rId10"/>
    <p:sldId id="265" r:id="rId11"/>
    <p:sldId id="267" r:id="rId12"/>
    <p:sldId id="268" r:id="rId13"/>
    <p:sldId id="271" r:id="rId14"/>
    <p:sldId id="276" r:id="rId15"/>
    <p:sldId id="278" r:id="rId16"/>
    <p:sldId id="280" r:id="rId17"/>
    <p:sldId id="281" r:id="rId18"/>
    <p:sldId id="372" r:id="rId19"/>
    <p:sldId id="373" r:id="rId20"/>
    <p:sldId id="374" r:id="rId21"/>
    <p:sldId id="285" r:id="rId22"/>
    <p:sldId id="286" r:id="rId23"/>
    <p:sldId id="375" r:id="rId24"/>
    <p:sldId id="376" r:id="rId25"/>
    <p:sldId id="377" r:id="rId26"/>
    <p:sldId id="378"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A6FAF3-3DED-42B1-8F17-776084A60A8C}" type="datetimeFigureOut">
              <a:rPr lang="en-US" smtClean="0"/>
              <a:t>Sun 21/07/2024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927633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6FAF3-3DED-42B1-8F17-776084A60A8C}" type="datetimeFigureOut">
              <a:rPr lang="en-US" smtClean="0"/>
              <a:t>Sun 21/07/2024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1313426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6FAF3-3DED-42B1-8F17-776084A60A8C}" type="datetimeFigureOut">
              <a:rPr lang="en-US" smtClean="0"/>
              <a:t>Sun 21/07/2024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167160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219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90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992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460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75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77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22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574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6FAF3-3DED-42B1-8F17-776084A60A8C}" type="datetimeFigureOut">
              <a:rPr lang="en-US" smtClean="0"/>
              <a:t>Sun 21/07/2024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754063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80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466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03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Sun 21/07/2024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3678329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Sun 21/07/2024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4164843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Sun 21/07/2024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2632760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Sun 21/07/2024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246039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Sun 21/07/2024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2117251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Sun 21/07/2024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1330774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Sun 21/07/2024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382773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A6FAF3-3DED-42B1-8F17-776084A60A8C}" type="datetimeFigureOut">
              <a:rPr lang="en-US" smtClean="0"/>
              <a:t>Sun 21/07/2024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52132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Sun 21/07/2024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62397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Sun 21/07/2024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161263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Sun 21/07/2024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2977590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Sun 21/07/2024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386234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A6FAF3-3DED-42B1-8F17-776084A60A8C}" type="datetimeFigureOut">
              <a:rPr lang="en-US" smtClean="0"/>
              <a:t>Sun 21/07/2024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241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A6FAF3-3DED-42B1-8F17-776084A60A8C}" type="datetimeFigureOut">
              <a:rPr lang="en-US" smtClean="0"/>
              <a:t>Sun 21/07/2024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3064307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A6FAF3-3DED-42B1-8F17-776084A60A8C}" type="datetimeFigureOut">
              <a:rPr lang="en-US" smtClean="0"/>
              <a:t>Sun 21/07/2024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524283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6FAF3-3DED-42B1-8F17-776084A60A8C}" type="datetimeFigureOut">
              <a:rPr lang="en-US" smtClean="0"/>
              <a:t>Sun 21/07/2024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1382587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6FAF3-3DED-42B1-8F17-776084A60A8C}" type="datetimeFigureOut">
              <a:rPr lang="en-US" smtClean="0"/>
              <a:t>Sun 21/07/2024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143714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6FAF3-3DED-42B1-8F17-776084A60A8C}" type="datetimeFigureOut">
              <a:rPr lang="en-US" smtClean="0"/>
              <a:t>Sun 21/07/2024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77967-2E19-49F3-9CB3-329BEFD74939}" type="slidenum">
              <a:rPr lang="en-US" smtClean="0"/>
              <a:t>‹#›</a:t>
            </a:fld>
            <a:endParaRPr lang="en-US"/>
          </a:p>
        </p:txBody>
      </p:sp>
    </p:spTree>
    <p:extLst>
      <p:ext uri="{BB962C8B-B14F-4D97-AF65-F5344CB8AC3E}">
        <p14:creationId xmlns:p14="http://schemas.microsoft.com/office/powerpoint/2010/main" val="295933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6FAF3-3DED-42B1-8F17-776084A60A8C}" type="datetimeFigureOut">
              <a:rPr lang="en-US" smtClean="0"/>
              <a:t>Sun 21/07/2024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77967-2E19-49F3-9CB3-329BEFD74939}" type="slidenum">
              <a:rPr lang="en-US" smtClean="0"/>
              <a:t>‹#›</a:t>
            </a:fld>
            <a:endParaRPr lang="en-US"/>
          </a:p>
        </p:txBody>
      </p:sp>
    </p:spTree>
    <p:extLst>
      <p:ext uri="{BB962C8B-B14F-4D97-AF65-F5344CB8AC3E}">
        <p14:creationId xmlns:p14="http://schemas.microsoft.com/office/powerpoint/2010/main" val="2351498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Sun 21/07/2024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2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defTabSz="914400">
              <a:defRPr/>
            </a:pPr>
            <a:fld id="{D5A77139-37E4-429F-94D8-F67E475D5052}" type="datetimeFigureOut">
              <a:rPr lang="en-US"/>
              <a:pPr defTabSz="914400">
                <a:defRPr/>
              </a:pPr>
              <a:t>Sun 21/07/2024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defTabSz="914400">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defTabSz="914400">
              <a:defRPr/>
            </a:pPr>
            <a:fld id="{BB67523C-4CCA-49AA-9745-CBE8BEB968B9}" type="slidenum">
              <a:rPr lang="en-US"/>
              <a:pPr defTabSz="914400">
                <a:defRPr/>
              </a:pPr>
              <a:t>‹#›</a:t>
            </a:fld>
            <a:endParaRPr lang="en-US"/>
          </a:p>
        </p:txBody>
      </p:sp>
    </p:spTree>
    <p:extLst>
      <p:ext uri="{BB962C8B-B14F-4D97-AF65-F5344CB8AC3E}">
        <p14:creationId xmlns:p14="http://schemas.microsoft.com/office/powerpoint/2010/main" val="2074266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FoLTmhG_reQ"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654DAB-435A-488C-BB12-3B8398437ADC}"/>
              </a:ext>
            </a:extLst>
          </p:cNvPr>
          <p:cNvSpPr/>
          <p:nvPr/>
        </p:nvSpPr>
        <p:spPr>
          <a:xfrm>
            <a:off x="914400" y="0"/>
            <a:ext cx="6083333" cy="1579418"/>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KHỞI ĐỘNG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C00000"/>
              </a:solidFill>
              <a:effectLst/>
              <a:uLnTx/>
              <a:uFillTx/>
              <a:latin typeface="Calibri"/>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3"/>
          <p:cNvSpPr txBox="1">
            <a:spLocks/>
          </p:cNvSpPr>
          <p:nvPr/>
        </p:nvSpPr>
        <p:spPr>
          <a:xfrm>
            <a:off x="203202" y="1905000"/>
            <a:ext cx="3355924" cy="2554545"/>
          </a:xfrm>
          <a:prstGeom prst="rect">
            <a:avLst/>
          </a:prstGeom>
          <a:noFill/>
        </p:spPr>
        <p:txBody>
          <a:bodyPr vert="horz" wrap="square" lIns="91440" tIns="45720" rIns="91440" bIns="45720" rtlCol="0" anchor="ctr">
            <a:spAutoFit/>
          </a:bodyPr>
          <a:lstStyle/>
          <a:p>
            <a:pPr lvl="0" algn="just">
              <a:spcBef>
                <a:spcPct val="0"/>
              </a:spcBef>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ahoma" panose="020B0604030504040204" pitchFamily="34" charset="0"/>
              </a:rPr>
              <a:t>Cùng lắng nghe ca khúc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ahoma" panose="020B0604030504040204" pitchFamily="34" charset="0"/>
              </a:rPr>
              <a:t>: </a:t>
            </a:r>
            <a:r>
              <a:rPr lang="en-US" sz="2000" dirty="0">
                <a:solidFill>
                  <a:srgbClr val="000000"/>
                </a:solidFill>
                <a:highlight>
                  <a:srgbClr val="FFFFFF"/>
                </a:highlight>
                <a:latin typeface="Times New Roman" panose="02020603050405020304" pitchFamily="18" charset="0"/>
                <a:ea typeface="Calibri" panose="020F0502020204030204" pitchFamily="34" charset="0"/>
              </a:rPr>
              <a:t>“Ai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ra</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xứ</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Huế</a:t>
            </a:r>
            <a:r>
              <a:rPr lang="en-US" sz="2000" dirty="0">
                <a:solidFill>
                  <a:srgbClr val="000000"/>
                </a:solidFill>
                <a:highlight>
                  <a:srgbClr val="FFFFFF"/>
                </a:highlight>
                <a:latin typeface="Times New Roman" panose="02020603050405020304" pitchFamily="18" charset="0"/>
                <a:ea typeface="Calibri" panose="020F0502020204030204" pitchFamily="34" charset="0"/>
              </a:rPr>
              <a:t>” –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chuẩn</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giọng</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Huế</a:t>
            </a:r>
            <a:r>
              <a:rPr lang="en-US" sz="2000" dirty="0">
                <a:solidFill>
                  <a:srgbClr val="000000"/>
                </a:solidFill>
                <a:highlight>
                  <a:srgbClr val="FFFFFF"/>
                </a:highlight>
                <a:latin typeface="Times New Roman" panose="02020603050405020304" pitchFamily="18" charset="0"/>
                <a:ea typeface="Calibri" panose="020F0502020204030204" pitchFamily="34" charset="0"/>
              </a:rPr>
              <a:t> - (Quang Lê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và</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Ngọc</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r>
              <a:rPr lang="en-US" sz="2000" dirty="0" err="1">
                <a:solidFill>
                  <a:srgbClr val="000000"/>
                </a:solidFill>
                <a:highlight>
                  <a:srgbClr val="FFFFFF"/>
                </a:highlight>
                <a:latin typeface="Times New Roman" panose="02020603050405020304" pitchFamily="18" charset="0"/>
                <a:ea typeface="Calibri" panose="020F0502020204030204" pitchFamily="34" charset="0"/>
              </a:rPr>
              <a:t>Hạ</a:t>
            </a:r>
            <a:r>
              <a:rPr lang="en-US" sz="2000" dirty="0">
                <a:solidFill>
                  <a:srgbClr val="000000"/>
                </a:solidFill>
                <a:highlight>
                  <a:srgbClr val="FFFFFF"/>
                </a:highlight>
                <a:latin typeface="Times New Roman" panose="02020603050405020304" pitchFamily="18" charset="0"/>
                <a:ea typeface="Calibri" panose="020F0502020204030204" pitchFamily="34" charset="0"/>
              </a:rPr>
              <a:t>). </a:t>
            </a:r>
            <a:b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br>
            <a:r>
              <a:rPr kumimoji="0" lang="en-US" sz="2000" b="1" i="0" u="none" strike="noStrike" kern="1200" cap="none" spc="0" normalizeH="0" baseline="0" noProof="0" dirty="0">
                <a:ln>
                  <a:noFill/>
                </a:ln>
                <a:solidFill>
                  <a:prstClr val="black"/>
                </a:solidFill>
                <a:effectLst/>
                <a:uLnTx/>
                <a:uFillTx/>
                <a:latin typeface="Calibri Light"/>
                <a:ea typeface="Tahoma" panose="020B0604030504040204" pitchFamily="34" charset="0"/>
                <a:cs typeface="Tahoma" panose="020B0604030504040204" pitchFamily="34" charset="0"/>
              </a:rPr>
              <a:t>-</a:t>
            </a: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Cảm xúc của em sau khi nghe bài hát? </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342900" lvl="0" indent="-342900" algn="just">
              <a:spcBef>
                <a:spcPct val="0"/>
              </a:spcBef>
              <a:buFontTx/>
              <a:buChar char="-"/>
              <a:defRPr/>
            </a:pPr>
            <a:endParaRPr lang="en-US" sz="2000" b="1" dirty="0">
              <a:solidFill>
                <a:prstClr val="black"/>
              </a:solidFill>
              <a:latin typeface="Times New Roman" panose="02020603050405020304" pitchFamily="18" charset="0"/>
            </a:endParaRPr>
          </a:p>
          <a:p>
            <a:pPr lvl="0" algn="just">
              <a:spcBef>
                <a:spcPct val="0"/>
              </a:spcBef>
              <a:defRPr/>
            </a:pPr>
            <a:r>
              <a:rPr lang="en-US" sz="2000" u="sng" dirty="0">
                <a:solidFill>
                  <a:srgbClr val="000000"/>
                </a:solidFill>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https://www.youtube.com/watch?v=FoLTmhG_reQ</a:t>
            </a:r>
            <a:endParaRPr kumimoji="0" lang="en-US" sz="2000" b="1" i="0" u="none" strike="noStrike" kern="1200" cap="none" spc="0" normalizeH="0" baseline="0" noProof="0" dirty="0">
              <a:ln>
                <a:noFill/>
              </a:ln>
              <a:solidFill>
                <a:prstClr val="black"/>
              </a:solidFill>
              <a:effectLst/>
              <a:uLnTx/>
              <a:uFillTx/>
              <a:latin typeface="Calibri Light"/>
              <a:ea typeface="Tahoma" panose="020B0604030504040204" pitchFamily="34" charset="0"/>
              <a:cs typeface="Tahoma" panose="020B0604030504040204" pitchFamily="34" charset="0"/>
            </a:endParaRPr>
          </a:p>
        </p:txBody>
      </p:sp>
      <p:pic>
        <p:nvPicPr>
          <p:cNvPr id="3" name="Picture 2" descr="A person in a white dress riding a bicycle&#10;&#10;Description automatically generated">
            <a:extLst>
              <a:ext uri="{FF2B5EF4-FFF2-40B4-BE49-F238E27FC236}">
                <a16:creationId xmlns:a16="http://schemas.microsoft.com/office/drawing/2014/main" id="{84A15AE7-5655-9C55-27C2-346B07F49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126" y="1730326"/>
            <a:ext cx="8131126" cy="5127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72DCB7-A409-5F94-1DC0-7BB40762A32F}"/>
              </a:ext>
            </a:extLst>
          </p:cNvPr>
          <p:cNvSpPr txBox="1"/>
          <p:nvPr/>
        </p:nvSpPr>
        <p:spPr>
          <a:xfrm>
            <a:off x="196948" y="1125415"/>
            <a:ext cx="4642338" cy="4855893"/>
          </a:xfrm>
          <a:prstGeom prst="rect">
            <a:avLst/>
          </a:prstGeom>
        </p:spPr>
        <p:txBody>
          <a:bodyPr vert="horz" lIns="91440" tIns="45720" rIns="91440" bIns="45720" rtlCol="0" anchor="t">
            <a:normAutofit/>
          </a:bodyPr>
          <a:lstStyle/>
          <a:p>
            <a:pPr>
              <a:lnSpc>
                <a:spcPct val="90000"/>
              </a:lnSpc>
              <a:spcAft>
                <a:spcPts val="800"/>
              </a:spcAft>
            </a:pPr>
            <a:r>
              <a:rPr lang="en-US" sz="2000" dirty="0">
                <a:effectLst/>
              </a:rPr>
              <a:t>- </a:t>
            </a:r>
            <a:r>
              <a:rPr lang="en-US" sz="2800" dirty="0" err="1">
                <a:effectLst/>
              </a:rPr>
              <a:t>Cảnh</a:t>
            </a:r>
            <a:r>
              <a:rPr lang="en-US" sz="2800" dirty="0">
                <a:effectLst/>
              </a:rPr>
              <a:t> </a:t>
            </a:r>
            <a:r>
              <a:rPr lang="en-US" sz="2800" dirty="0" err="1">
                <a:effectLst/>
              </a:rPr>
              <a:t>thôn</a:t>
            </a:r>
            <a:r>
              <a:rPr lang="en-US" sz="2800" dirty="0">
                <a:effectLst/>
              </a:rPr>
              <a:t> </a:t>
            </a:r>
            <a:r>
              <a:rPr lang="en-US" sz="2800" dirty="0" err="1">
                <a:effectLst/>
              </a:rPr>
              <a:t>Vĩ</a:t>
            </a:r>
            <a:r>
              <a:rPr lang="en-US" sz="2800" dirty="0">
                <a:effectLst/>
              </a:rPr>
              <a:t>: </a:t>
            </a:r>
            <a:r>
              <a:rPr lang="en-US" sz="2800" dirty="0" err="1">
                <a:effectLst/>
              </a:rPr>
              <a:t>vẻ</a:t>
            </a:r>
            <a:r>
              <a:rPr lang="en-US" sz="2800" dirty="0">
                <a:effectLst/>
              </a:rPr>
              <a:t> </a:t>
            </a:r>
            <a:r>
              <a:rPr lang="en-US" sz="2800" dirty="0" err="1">
                <a:effectLst/>
              </a:rPr>
              <a:t>đẹp</a:t>
            </a:r>
            <a:r>
              <a:rPr lang="en-US" sz="2800" dirty="0">
                <a:effectLst/>
              </a:rPr>
              <a:t> </a:t>
            </a:r>
            <a:r>
              <a:rPr lang="en-US" sz="2800" dirty="0" err="1">
                <a:effectLst/>
              </a:rPr>
              <a:t>trữ</a:t>
            </a:r>
            <a:r>
              <a:rPr lang="en-US" sz="2800" dirty="0">
                <a:effectLst/>
              </a:rPr>
              <a:t> </a:t>
            </a:r>
            <a:r>
              <a:rPr lang="en-US" sz="2800" dirty="0" err="1">
                <a:effectLst/>
              </a:rPr>
              <a:t>tình</a:t>
            </a:r>
            <a:r>
              <a:rPr lang="en-US" sz="2800" dirty="0">
                <a:effectLst/>
              </a:rPr>
              <a:t>, </a:t>
            </a:r>
            <a:r>
              <a:rPr lang="en-US" sz="2800" dirty="0" err="1">
                <a:effectLst/>
              </a:rPr>
              <a:t>thơ</a:t>
            </a:r>
            <a:r>
              <a:rPr lang="en-US" sz="2800" dirty="0">
                <a:effectLst/>
              </a:rPr>
              <a:t> </a:t>
            </a:r>
            <a:r>
              <a:rPr lang="en-US" sz="2800" dirty="0" err="1">
                <a:effectLst/>
              </a:rPr>
              <a:t>mộng</a:t>
            </a:r>
            <a:r>
              <a:rPr lang="en-US" sz="2800" dirty="0">
                <a:effectLst/>
              </a:rPr>
              <a:t>:</a:t>
            </a:r>
          </a:p>
          <a:p>
            <a:pPr>
              <a:lnSpc>
                <a:spcPct val="90000"/>
              </a:lnSpc>
              <a:spcAft>
                <a:spcPts val="800"/>
              </a:spcAft>
            </a:pPr>
            <a:r>
              <a:rPr lang="en-US" sz="2800" dirty="0">
                <a:effectLst/>
              </a:rPr>
              <a:t>+ </a:t>
            </a:r>
            <a:r>
              <a:rPr lang="en-US" sz="2800" dirty="0" err="1">
                <a:effectLst/>
              </a:rPr>
              <a:t>vẻ</a:t>
            </a:r>
            <a:r>
              <a:rPr lang="en-US" sz="2800" dirty="0">
                <a:effectLst/>
              </a:rPr>
              <a:t> </a:t>
            </a:r>
            <a:r>
              <a:rPr lang="en-US" sz="2800" dirty="0" err="1">
                <a:effectLst/>
              </a:rPr>
              <a:t>đẹp</a:t>
            </a:r>
            <a:r>
              <a:rPr lang="en-US" sz="2800" dirty="0">
                <a:effectLst/>
              </a:rPr>
              <a:t> </a:t>
            </a:r>
            <a:r>
              <a:rPr lang="en-US" sz="2800" dirty="0" err="1">
                <a:effectLst/>
              </a:rPr>
              <a:t>của</a:t>
            </a:r>
            <a:r>
              <a:rPr lang="en-US" sz="2800" dirty="0">
                <a:effectLst/>
              </a:rPr>
              <a:t> </a:t>
            </a:r>
            <a:r>
              <a:rPr lang="en-US" sz="2800" dirty="0" err="1">
                <a:effectLst/>
              </a:rPr>
              <a:t>nắng</a:t>
            </a:r>
            <a:r>
              <a:rPr lang="en-US" sz="2800" dirty="0">
                <a:effectLst/>
              </a:rPr>
              <a:t> </a:t>
            </a:r>
            <a:r>
              <a:rPr lang="en-US" sz="2800" dirty="0" err="1">
                <a:effectLst/>
              </a:rPr>
              <a:t>hàng</a:t>
            </a:r>
            <a:r>
              <a:rPr lang="en-US" sz="2800" dirty="0">
                <a:effectLst/>
              </a:rPr>
              <a:t> </a:t>
            </a:r>
            <a:r>
              <a:rPr lang="en-US" sz="2800" dirty="0" err="1">
                <a:effectLst/>
              </a:rPr>
              <a:t>cau</a:t>
            </a:r>
            <a:r>
              <a:rPr lang="en-US" sz="2800" dirty="0">
                <a:effectLst/>
              </a:rPr>
              <a:t> - </a:t>
            </a:r>
            <a:r>
              <a:rPr lang="en-US" sz="2800" dirty="0" err="1">
                <a:effectLst/>
              </a:rPr>
              <a:t>nắng</a:t>
            </a:r>
            <a:r>
              <a:rPr lang="en-US" sz="2800" dirty="0">
                <a:effectLst/>
              </a:rPr>
              <a:t> </a:t>
            </a:r>
            <a:r>
              <a:rPr lang="en-US" sz="2800" dirty="0" err="1">
                <a:effectLst/>
              </a:rPr>
              <a:t>mới</a:t>
            </a:r>
            <a:r>
              <a:rPr lang="en-US" sz="2800" dirty="0">
                <a:effectLst/>
              </a:rPr>
              <a:t> </a:t>
            </a:r>
            <a:r>
              <a:rPr lang="en-US" sz="2800" dirty="0" err="1">
                <a:effectLst/>
              </a:rPr>
              <a:t>lên</a:t>
            </a:r>
            <a:r>
              <a:rPr lang="en-US" sz="2800" dirty="0">
                <a:effectLst/>
              </a:rPr>
              <a:t> </a:t>
            </a:r>
            <a:r>
              <a:rPr lang="en-US" sz="2800" dirty="0" err="1">
                <a:effectLst/>
              </a:rPr>
              <a:t>gợi</a:t>
            </a:r>
            <a:r>
              <a:rPr lang="en-US" sz="2800" dirty="0">
                <a:effectLst/>
              </a:rPr>
              <a:t> </a:t>
            </a:r>
            <a:r>
              <a:rPr lang="en-US" sz="2800" dirty="0" err="1">
                <a:effectLst/>
              </a:rPr>
              <a:t>đúng</a:t>
            </a:r>
            <a:r>
              <a:rPr lang="en-US" sz="2800" dirty="0">
                <a:effectLst/>
              </a:rPr>
              <a:t> </a:t>
            </a:r>
            <a:r>
              <a:rPr lang="en-US" sz="2800" dirty="0" err="1">
                <a:effectLst/>
              </a:rPr>
              <a:t>đặc</a:t>
            </a:r>
            <a:r>
              <a:rPr lang="en-US" sz="2800" dirty="0">
                <a:effectLst/>
              </a:rPr>
              <a:t> </a:t>
            </a:r>
            <a:r>
              <a:rPr lang="en-US" sz="2800" dirty="0" err="1">
                <a:effectLst/>
              </a:rPr>
              <a:t>điểm</a:t>
            </a:r>
            <a:r>
              <a:rPr lang="en-US" sz="2800" dirty="0">
                <a:effectLst/>
              </a:rPr>
              <a:t> </a:t>
            </a:r>
            <a:r>
              <a:rPr lang="en-US" sz="2800" dirty="0" err="1">
                <a:effectLst/>
              </a:rPr>
              <a:t>của</a:t>
            </a:r>
            <a:r>
              <a:rPr lang="en-US" sz="2800" dirty="0">
                <a:effectLst/>
              </a:rPr>
              <a:t> </a:t>
            </a:r>
            <a:r>
              <a:rPr lang="en-US" sz="2800" dirty="0" err="1">
                <a:effectLst/>
              </a:rPr>
              <a:t>cái</a:t>
            </a:r>
            <a:r>
              <a:rPr lang="en-US" sz="2800" dirty="0">
                <a:effectLst/>
              </a:rPr>
              <a:t> </a:t>
            </a:r>
            <a:r>
              <a:rPr lang="en-US" sz="2800" dirty="0" err="1">
                <a:effectLst/>
              </a:rPr>
              <a:t>nắng</a:t>
            </a:r>
            <a:r>
              <a:rPr lang="en-US" sz="2800" dirty="0">
                <a:effectLst/>
              </a:rPr>
              <a:t> </a:t>
            </a:r>
            <a:r>
              <a:rPr lang="en-US" sz="2800" dirty="0" err="1">
                <a:effectLst/>
              </a:rPr>
              <a:t>miền</a:t>
            </a:r>
            <a:r>
              <a:rPr lang="en-US" sz="2800" dirty="0">
                <a:effectLst/>
              </a:rPr>
              <a:t> Trung: </a:t>
            </a:r>
            <a:r>
              <a:rPr lang="en-US" sz="2800" dirty="0" err="1">
                <a:effectLst/>
              </a:rPr>
              <a:t>nắng</a:t>
            </a:r>
            <a:r>
              <a:rPr lang="en-US" sz="2800" dirty="0">
                <a:effectLst/>
              </a:rPr>
              <a:t> </a:t>
            </a:r>
            <a:r>
              <a:rPr lang="en-US" sz="2800" dirty="0" err="1">
                <a:effectLst/>
              </a:rPr>
              <a:t>nhiều</a:t>
            </a:r>
            <a:r>
              <a:rPr lang="en-US" sz="2800" dirty="0">
                <a:effectLst/>
              </a:rPr>
              <a:t> </a:t>
            </a:r>
            <a:r>
              <a:rPr lang="en-US" sz="2800" dirty="0" err="1">
                <a:effectLst/>
              </a:rPr>
              <a:t>và</a:t>
            </a:r>
            <a:r>
              <a:rPr lang="en-US" sz="2800" dirty="0">
                <a:effectLst/>
              </a:rPr>
              <a:t> </a:t>
            </a:r>
            <a:r>
              <a:rPr lang="en-US" sz="2800" dirty="0" err="1">
                <a:effectLst/>
              </a:rPr>
              <a:t>chói</a:t>
            </a:r>
            <a:r>
              <a:rPr lang="en-US" sz="2800" dirty="0">
                <a:effectLst/>
              </a:rPr>
              <a:t> </a:t>
            </a:r>
            <a:r>
              <a:rPr lang="en-US" sz="2800" dirty="0" err="1">
                <a:effectLst/>
              </a:rPr>
              <a:t>chang</a:t>
            </a:r>
            <a:r>
              <a:rPr lang="en-US" sz="2800" dirty="0">
                <a:effectLst/>
              </a:rPr>
              <a:t> , </a:t>
            </a:r>
            <a:r>
              <a:rPr lang="en-US" sz="2800" dirty="0" err="1">
                <a:effectLst/>
              </a:rPr>
              <a:t>rực</a:t>
            </a:r>
            <a:r>
              <a:rPr lang="en-US" sz="2800" dirty="0">
                <a:effectLst/>
              </a:rPr>
              <a:t> </a:t>
            </a:r>
            <a:r>
              <a:rPr lang="en-US" sz="2800" dirty="0" err="1">
                <a:effectLst/>
              </a:rPr>
              <a:t>rỡ</a:t>
            </a:r>
            <a:r>
              <a:rPr lang="en-US" sz="2800" dirty="0">
                <a:effectLst/>
              </a:rPr>
              <a:t> </a:t>
            </a:r>
            <a:r>
              <a:rPr lang="en-US" sz="2800" dirty="0" err="1">
                <a:effectLst/>
              </a:rPr>
              <a:t>lúc</a:t>
            </a:r>
            <a:r>
              <a:rPr lang="en-US" sz="2800" dirty="0">
                <a:effectLst/>
              </a:rPr>
              <a:t> </a:t>
            </a:r>
            <a:r>
              <a:rPr lang="en-US" sz="2800" dirty="0" err="1">
                <a:effectLst/>
              </a:rPr>
              <a:t>hừng</a:t>
            </a:r>
            <a:r>
              <a:rPr lang="en-US" sz="2800" dirty="0">
                <a:effectLst/>
              </a:rPr>
              <a:t> </a:t>
            </a:r>
            <a:r>
              <a:rPr lang="en-US" sz="2800" dirty="0" err="1">
                <a:effectLst/>
              </a:rPr>
              <a:t>đông</a:t>
            </a:r>
            <a:r>
              <a:rPr lang="en-US" sz="2800" dirty="0">
                <a:effectLst/>
              </a:rPr>
              <a:t>.</a:t>
            </a:r>
          </a:p>
          <a:p>
            <a:pPr>
              <a:lnSpc>
                <a:spcPct val="90000"/>
              </a:lnSpc>
              <a:spcAft>
                <a:spcPts val="800"/>
              </a:spcAft>
            </a:pPr>
            <a:r>
              <a:rPr lang="en-US" sz="2800" dirty="0">
                <a:effectLst/>
              </a:rPr>
              <a:t>+ </a:t>
            </a:r>
            <a:r>
              <a:rPr lang="en-US" sz="2800" dirty="0" err="1">
                <a:effectLst/>
              </a:rPr>
              <a:t>Vẻ</a:t>
            </a:r>
            <a:r>
              <a:rPr lang="en-US" sz="2800" dirty="0">
                <a:effectLst/>
              </a:rPr>
              <a:t> </a:t>
            </a:r>
            <a:r>
              <a:rPr lang="en-US" sz="2800" dirty="0" err="1">
                <a:effectLst/>
              </a:rPr>
              <a:t>đẹp</a:t>
            </a:r>
            <a:r>
              <a:rPr lang="en-US" sz="2800" dirty="0">
                <a:effectLst/>
              </a:rPr>
              <a:t> </a:t>
            </a:r>
            <a:r>
              <a:rPr lang="en-US" sz="2800" dirty="0" err="1">
                <a:effectLst/>
              </a:rPr>
              <a:t>mượt</a:t>
            </a:r>
            <a:r>
              <a:rPr lang="en-US" sz="2800" dirty="0">
                <a:effectLst/>
              </a:rPr>
              <a:t> </a:t>
            </a:r>
            <a:r>
              <a:rPr lang="en-US" sz="2800" dirty="0" err="1">
                <a:effectLst/>
              </a:rPr>
              <a:t>mà</a:t>
            </a:r>
            <a:r>
              <a:rPr lang="en-US" sz="2800" dirty="0">
                <a:effectLst/>
              </a:rPr>
              <a:t>, </a:t>
            </a:r>
            <a:r>
              <a:rPr lang="en-US" sz="2800" dirty="0" err="1">
                <a:effectLst/>
              </a:rPr>
              <a:t>tươi</a:t>
            </a:r>
            <a:r>
              <a:rPr lang="en-US" sz="2800" dirty="0">
                <a:effectLst/>
              </a:rPr>
              <a:t> </a:t>
            </a:r>
            <a:r>
              <a:rPr lang="en-US" sz="2800" dirty="0" err="1">
                <a:effectLst/>
              </a:rPr>
              <a:t>tốt</a:t>
            </a:r>
            <a:r>
              <a:rPr lang="en-US" sz="2800" dirty="0">
                <a:effectLst/>
              </a:rPr>
              <a:t> ,</a:t>
            </a:r>
            <a:r>
              <a:rPr lang="en-US" sz="2800" dirty="0" err="1">
                <a:effectLst/>
              </a:rPr>
              <a:t>dầy</a:t>
            </a:r>
            <a:r>
              <a:rPr lang="en-US" sz="2800" dirty="0">
                <a:effectLst/>
              </a:rPr>
              <a:t> </a:t>
            </a:r>
            <a:r>
              <a:rPr lang="en-US" sz="2800" dirty="0" err="1">
                <a:effectLst/>
              </a:rPr>
              <a:t>sức</a:t>
            </a:r>
            <a:r>
              <a:rPr lang="en-US" sz="2800" dirty="0">
                <a:effectLst/>
              </a:rPr>
              <a:t> </a:t>
            </a:r>
            <a:r>
              <a:rPr lang="en-US" sz="2800" dirty="0" err="1">
                <a:effectLst/>
              </a:rPr>
              <a:t>sống</a:t>
            </a:r>
            <a:r>
              <a:rPr lang="en-US" sz="2800" dirty="0">
                <a:effectLst/>
              </a:rPr>
              <a:t> </a:t>
            </a:r>
            <a:r>
              <a:rPr lang="en-US" sz="2800" i="1" dirty="0" err="1">
                <a:effectLst/>
              </a:rPr>
              <a:t>Vườn</a:t>
            </a:r>
            <a:r>
              <a:rPr lang="en-US" sz="2800" i="1" dirty="0">
                <a:effectLst/>
              </a:rPr>
              <a:t> ai </a:t>
            </a:r>
            <a:r>
              <a:rPr lang="en-US" sz="2800" i="1" dirty="0" err="1">
                <a:effectLst/>
              </a:rPr>
              <a:t>mướt</a:t>
            </a:r>
            <a:r>
              <a:rPr lang="en-US" sz="2800" i="1" dirty="0">
                <a:effectLst/>
              </a:rPr>
              <a:t> qua, </a:t>
            </a:r>
            <a:r>
              <a:rPr lang="en-US" sz="2800" i="1" dirty="0" err="1">
                <a:effectLst/>
              </a:rPr>
              <a:t>xanh</a:t>
            </a:r>
            <a:r>
              <a:rPr lang="en-US" sz="2800" i="1" dirty="0">
                <a:effectLst/>
              </a:rPr>
              <a:t> </a:t>
            </a:r>
            <a:r>
              <a:rPr lang="en-US" sz="2800" i="1" dirty="0" err="1">
                <a:effectLst/>
              </a:rPr>
              <a:t>như</a:t>
            </a:r>
            <a:r>
              <a:rPr lang="en-US" sz="2800" i="1" dirty="0">
                <a:effectLst/>
              </a:rPr>
              <a:t> </a:t>
            </a:r>
            <a:r>
              <a:rPr lang="en-US" sz="2800" i="1" dirty="0" err="1">
                <a:effectLst/>
              </a:rPr>
              <a:t>ngọc</a:t>
            </a:r>
            <a:r>
              <a:rPr lang="en-US" sz="2800" dirty="0">
                <a:effectLst/>
              </a:rPr>
              <a:t>.</a:t>
            </a:r>
          </a:p>
        </p:txBody>
      </p:sp>
      <p:pic>
        <p:nvPicPr>
          <p:cNvPr id="11" name="Picture 10" descr="A group of palm trees&#10;&#10;Description automatically generated">
            <a:extLst>
              <a:ext uri="{FF2B5EF4-FFF2-40B4-BE49-F238E27FC236}">
                <a16:creationId xmlns:a16="http://schemas.microsoft.com/office/drawing/2014/main" id="{BFA010A8-0DDB-2BB4-A7D7-7DF47A69E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72" y="1405831"/>
            <a:ext cx="6389346" cy="4055648"/>
          </a:xfrm>
          <a:prstGeom prst="rect">
            <a:avLst/>
          </a:prstGeom>
        </p:spPr>
      </p:pic>
      <p:grpSp>
        <p:nvGrpSpPr>
          <p:cNvPr id="16" name="Group 1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7" name="Rectangle 1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150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966" y="766762"/>
            <a:ext cx="6011779" cy="3757028"/>
          </a:xfrm>
        </p:spPr>
        <p:txBody>
          <a:bodyPr>
            <a:normAutofit/>
          </a:bodyPr>
          <a:lstStyle/>
          <a:p>
            <a:pPr marL="0" indent="0">
              <a:buNone/>
            </a:pPr>
            <a:r>
              <a:rPr lang="en-US" b="1" dirty="0"/>
              <a:t>Khổ 1: </a:t>
            </a:r>
          </a:p>
          <a:p>
            <a:pPr marL="0" indent="0">
              <a:buNone/>
            </a:pPr>
            <a:r>
              <a:rPr lang="en-US" b="1" i="1" dirty="0">
                <a:solidFill>
                  <a:srgbClr val="C00000"/>
                </a:solidFill>
              </a:rPr>
              <a:t>Lá trúc </a:t>
            </a:r>
            <a:r>
              <a:rPr lang="en-US" i="1" dirty="0"/>
              <a:t>che ngang </a:t>
            </a:r>
            <a:r>
              <a:rPr lang="en-US" b="1" i="1" dirty="0">
                <a:solidFill>
                  <a:srgbClr val="C00000"/>
                </a:solidFill>
              </a:rPr>
              <a:t>mặt chữ điền</a:t>
            </a:r>
          </a:p>
          <a:p>
            <a:pPr marL="0" indent="0">
              <a:buNone/>
            </a:pPr>
            <a:r>
              <a:rPr lang="en-US" dirty="0"/>
              <a:t>- Lá trúc: Mềm mại, thanh cao</a:t>
            </a:r>
          </a:p>
          <a:p>
            <a:pPr>
              <a:buFontTx/>
              <a:buChar char="-"/>
            </a:pPr>
            <a:r>
              <a:rPr lang="en-US" dirty="0"/>
              <a:t>Mặt chữ điền: vuông vức, phúc hậu, hiền hòa, ngay thẳng -&gt; Người con gái xứ Huế bẽn lẽn, e ấp sau hàng trúc xanh.</a:t>
            </a:r>
          </a:p>
          <a:p>
            <a:pPr marL="0" indent="0">
              <a:buNone/>
            </a:pPr>
            <a:endParaRPr lang="en-US" dirty="0"/>
          </a:p>
        </p:txBody>
      </p:sp>
      <p:sp>
        <p:nvSpPr>
          <p:cNvPr id="5" name="TextBox 4"/>
          <p:cNvSpPr txBox="1"/>
          <p:nvPr/>
        </p:nvSpPr>
        <p:spPr>
          <a:xfrm>
            <a:off x="247357" y="4789122"/>
            <a:ext cx="10311063" cy="954107"/>
          </a:xfrm>
          <a:prstGeom prst="rect">
            <a:avLst/>
          </a:prstGeom>
          <a:noFill/>
        </p:spPr>
        <p:txBody>
          <a:bodyPr wrap="square" rtlCol="0">
            <a:spAutoFit/>
          </a:bodyPr>
          <a:lstStyle/>
          <a:p>
            <a:r>
              <a:rPr lang="en-US" sz="2800" b="1" i="1" dirty="0">
                <a:solidFill>
                  <a:srgbClr val="C00000"/>
                </a:solidFill>
              </a:rPr>
              <a:t>=&gt; Thiên nhiên với con người hài hòa. Con người hiện lên với nét duyên dáng, kín đáo, thủy chung rất riêng của xứ Huế.</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309" y="628073"/>
            <a:ext cx="4269509" cy="3895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8483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p:cNvSpPr>
          <p:nvPr/>
        </p:nvSpPr>
        <p:spPr>
          <a:xfrm>
            <a:off x="623691" y="744804"/>
            <a:ext cx="5970758" cy="3731392"/>
          </a:xfrm>
          <a:prstGeom prst="rect">
            <a:avLst/>
          </a:prstGeom>
        </p:spPr>
        <p:txBody>
          <a:bodyPr>
            <a:normAutofit/>
          </a:bodyPr>
          <a:lstStyle/>
          <a:p>
            <a:pPr defTabSz="905256">
              <a:spcAft>
                <a:spcPts val="600"/>
              </a:spcAft>
            </a:pPr>
            <a:r>
              <a:rPr lang="en-US" sz="1782" b="1" kern="1200" dirty="0" err="1">
                <a:solidFill>
                  <a:schemeClr val="tx1"/>
                </a:solidFill>
                <a:latin typeface="+mn-lt"/>
                <a:ea typeface="+mn-ea"/>
                <a:cs typeface="+mn-cs"/>
              </a:rPr>
              <a:t>Khổ</a:t>
            </a:r>
            <a:r>
              <a:rPr lang="en-US" sz="1782" b="1" kern="1200" dirty="0">
                <a:solidFill>
                  <a:schemeClr val="tx1"/>
                </a:solidFill>
                <a:latin typeface="+mn-lt"/>
                <a:ea typeface="+mn-ea"/>
                <a:cs typeface="+mn-cs"/>
              </a:rPr>
              <a:t> 2:</a:t>
            </a:r>
          </a:p>
          <a:p>
            <a:pPr marL="0" indent="0">
              <a:spcAft>
                <a:spcPts val="600"/>
              </a:spcAft>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461" y="1289419"/>
            <a:ext cx="4477072" cy="3976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70203827-2CB4-DAD0-525A-22551C787FDC}"/>
              </a:ext>
            </a:extLst>
          </p:cNvPr>
          <p:cNvSpPr txBox="1"/>
          <p:nvPr/>
        </p:nvSpPr>
        <p:spPr>
          <a:xfrm>
            <a:off x="580704" y="1186777"/>
            <a:ext cx="6056732" cy="2386807"/>
          </a:xfrm>
          <a:prstGeom prst="rect">
            <a:avLst/>
          </a:prstGeom>
          <a:noFill/>
        </p:spPr>
        <p:txBody>
          <a:bodyPr wrap="square">
            <a:spAutoFit/>
          </a:bodyPr>
          <a:lstStyle/>
          <a:p>
            <a:pPr marL="457200" indent="-457200" algn="just" defTabSz="905256" fontAlgn="base">
              <a:lnSpc>
                <a:spcPct val="107000"/>
              </a:lnSpc>
              <a:spcAft>
                <a:spcPts val="792"/>
              </a:spcAft>
              <a:buFontTx/>
              <a:buChar char="-"/>
            </a:pPr>
            <a:r>
              <a:rPr lang="de-DE" sz="2400" b="1" kern="1200" dirty="0">
                <a:solidFill>
                  <a:schemeClr val="tx1"/>
                </a:solidFill>
                <a:latin typeface="+mj-lt"/>
                <a:ea typeface="+mn-ea"/>
                <a:cs typeface="Times New Roman" panose="02020603050405020304" pitchFamily="18" charset="0"/>
              </a:rPr>
              <a:t>Thiên nhiên: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400" b="1" kern="1200" dirty="0">
                <a:solidFill>
                  <a:schemeClr val="tx1"/>
                </a:solidFill>
                <a:latin typeface="+mj-lt"/>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Gió</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theo</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lối</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gió</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mây</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đường</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mây</a:t>
            </a:r>
            <a:endParaRPr kumimoji="0" lang="en-US" sz="2400" b="1" i="1"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err="1">
                <a:ln>
                  <a:noFill/>
                </a:ln>
                <a:solidFill>
                  <a:prstClr val="black"/>
                </a:solidFill>
                <a:effectLst/>
                <a:uLnTx/>
                <a:uFillTx/>
                <a:latin typeface="+mj-lt"/>
                <a:ea typeface="+mn-ea"/>
                <a:cs typeface="+mn-cs"/>
              </a:rPr>
              <a:t>Dòng</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nước</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buồn</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thiu</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hoa</a:t>
            </a:r>
            <a:r>
              <a:rPr kumimoji="0" lang="en-US" sz="2400" b="1" i="1" u="none" strike="noStrike" kern="1200" cap="none" spc="0" normalizeH="0" baseline="0" noProof="0" dirty="0">
                <a:ln>
                  <a:noFill/>
                </a:ln>
                <a:solidFill>
                  <a:prstClr val="black"/>
                </a:solidFill>
                <a:effectLst/>
                <a:uLnTx/>
                <a:uFillTx/>
                <a:latin typeface="+mj-lt"/>
                <a:ea typeface="+mn-ea"/>
                <a:cs typeface="+mn-cs"/>
              </a:rPr>
              <a:t> </a:t>
            </a:r>
            <a:r>
              <a:rPr kumimoji="0" lang="en-US" sz="2400" b="1" i="1" u="none" strike="noStrike" kern="1200" cap="none" spc="0" normalizeH="0" baseline="0" noProof="0" dirty="0" err="1">
                <a:ln>
                  <a:noFill/>
                </a:ln>
                <a:solidFill>
                  <a:prstClr val="black"/>
                </a:solidFill>
                <a:effectLst/>
                <a:uLnTx/>
                <a:uFillTx/>
                <a:latin typeface="+mj-lt"/>
                <a:ea typeface="+mn-ea"/>
                <a:cs typeface="+mn-cs"/>
              </a:rPr>
              <a:t>bắp</a:t>
            </a:r>
            <a:r>
              <a:rPr kumimoji="0" lang="en-US" sz="2400" b="1" i="1" u="none" strike="noStrike" kern="1200" cap="none" spc="0" normalizeH="0" baseline="0" noProof="0" dirty="0">
                <a:ln>
                  <a:noFill/>
                </a:ln>
                <a:solidFill>
                  <a:prstClr val="black"/>
                </a:solidFill>
                <a:effectLst/>
                <a:uLnTx/>
                <a:uFillTx/>
                <a:latin typeface="+mj-lt"/>
                <a:ea typeface="+mn-ea"/>
                <a:cs typeface="+mn-cs"/>
              </a:rPr>
              <a:t> lay</a:t>
            </a:r>
            <a:endParaRPr lang="en-US" sz="2400" kern="1200" dirty="0">
              <a:solidFill>
                <a:schemeClr val="tx1"/>
              </a:solidFill>
              <a:latin typeface="+mj-lt"/>
              <a:ea typeface="+mn-ea"/>
              <a:cs typeface="Times New Roman" panose="02020603050405020304" pitchFamily="18" charset="0"/>
            </a:endParaRPr>
          </a:p>
          <a:p>
            <a:pPr algn="just" defTabSz="905256" fontAlgn="base">
              <a:lnSpc>
                <a:spcPct val="107000"/>
              </a:lnSpc>
              <a:spcAft>
                <a:spcPts val="792"/>
              </a:spcAft>
            </a:pPr>
            <a:r>
              <a:rPr lang="de-DE" sz="2400" b="1" kern="1200" dirty="0">
                <a:solidFill>
                  <a:schemeClr val="tx1"/>
                </a:solidFill>
                <a:latin typeface="+mj-lt"/>
                <a:ea typeface="+mn-ea"/>
                <a:cs typeface="Times New Roman" panose="02020603050405020304" pitchFamily="18" charset="0"/>
              </a:rPr>
              <a:t>+ Hình ảnh </a:t>
            </a:r>
            <a:r>
              <a:rPr lang="de-DE" sz="2400" b="1" i="1" kern="1200" dirty="0">
                <a:solidFill>
                  <a:schemeClr val="tx1"/>
                </a:solidFill>
                <a:latin typeface="+mj-lt"/>
                <a:ea typeface="+mn-ea"/>
                <a:cs typeface="Times New Roman" panose="02020603050405020304" pitchFamily="18" charset="0"/>
              </a:rPr>
              <a:t>gió &gt;&lt; mây</a:t>
            </a:r>
            <a:r>
              <a:rPr lang="de-DE" sz="2400" b="1" kern="1200" dirty="0">
                <a:solidFill>
                  <a:schemeClr val="tx1"/>
                </a:solidFill>
                <a:latin typeface="+mj-lt"/>
                <a:ea typeface="+mn-ea"/>
                <a:cs typeface="Times New Roman" panose="02020603050405020304" pitchFamily="18" charset="0"/>
              </a:rPr>
              <a:t>: gợi sự  xa cách, chia lìa. </a:t>
            </a:r>
            <a:endParaRPr lang="en-US" sz="2400" kern="1200" dirty="0">
              <a:solidFill>
                <a:schemeClr val="tx1"/>
              </a:solidFill>
              <a:latin typeface="+mj-lt"/>
              <a:ea typeface="+mn-ea"/>
              <a:cs typeface="Times New Roman" panose="02020603050405020304" pitchFamily="18" charset="0"/>
            </a:endParaRPr>
          </a:p>
          <a:p>
            <a:pPr algn="just" defTabSz="905256" fontAlgn="base">
              <a:lnSpc>
                <a:spcPct val="107000"/>
              </a:lnSpc>
              <a:spcAft>
                <a:spcPts val="792"/>
              </a:spcAft>
            </a:pPr>
            <a:r>
              <a:rPr lang="de-DE" sz="2400" b="1" kern="1200" dirty="0">
                <a:solidFill>
                  <a:schemeClr val="tx1"/>
                </a:solidFill>
                <a:latin typeface="+mj-lt"/>
                <a:ea typeface="+mn-ea"/>
                <a:cs typeface="Times New Roman" panose="02020603050405020304" pitchFamily="18" charset="0"/>
              </a:rPr>
              <a:t>+ Dòng nước - nhân hoá: mang tâm trạng buồn.  </a:t>
            </a:r>
            <a:endParaRPr lang="en-US" sz="24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2B1AE85-C28A-339E-18E5-C7D681799D2E}"/>
              </a:ext>
            </a:extLst>
          </p:cNvPr>
          <p:cNvSpPr txBox="1"/>
          <p:nvPr/>
        </p:nvSpPr>
        <p:spPr>
          <a:xfrm>
            <a:off x="643467" y="3882908"/>
            <a:ext cx="9270609" cy="24622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pháp</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mây</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mây</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Tương</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phản</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Tĩnh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 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Nhân</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hóa</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Buồn</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thiu</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nhịp</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4/3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ảnh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vỡ</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tách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thế</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giới</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giao</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hòa</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gắn</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kết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41695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848" y="1085850"/>
            <a:ext cx="6527132" cy="4496803"/>
          </a:xfrm>
        </p:spPr>
        <p:txBody>
          <a:bodyPr>
            <a:normAutofit lnSpcReduction="10000"/>
          </a:bodyPr>
          <a:lstStyle/>
          <a:p>
            <a:pPr marL="0" indent="0">
              <a:buNone/>
            </a:pPr>
            <a:r>
              <a:rPr lang="en-US" dirty="0" err="1">
                <a:solidFill>
                  <a:srgbClr val="002060"/>
                </a:solidFill>
              </a:rPr>
              <a:t>Thuyền</a:t>
            </a:r>
            <a:r>
              <a:rPr lang="en-US" dirty="0">
                <a:solidFill>
                  <a:srgbClr val="002060"/>
                </a:solidFill>
              </a:rPr>
              <a:t> ai đậu bến sông </a:t>
            </a:r>
            <a:r>
              <a:rPr lang="en-US" dirty="0">
                <a:solidFill>
                  <a:srgbClr val="C00000"/>
                </a:solidFill>
              </a:rPr>
              <a:t>trăng</a:t>
            </a:r>
            <a:r>
              <a:rPr lang="en-US" dirty="0">
                <a:solidFill>
                  <a:srgbClr val="002060"/>
                </a:solidFill>
              </a:rPr>
              <a:t> đó,</a:t>
            </a:r>
          </a:p>
          <a:p>
            <a:pPr marL="0" indent="0">
              <a:buNone/>
            </a:pPr>
            <a:r>
              <a:rPr lang="en-US" dirty="0">
                <a:solidFill>
                  <a:srgbClr val="002060"/>
                </a:solidFill>
              </a:rPr>
              <a:t>Có chở </a:t>
            </a:r>
            <a:r>
              <a:rPr lang="en-US" dirty="0">
                <a:solidFill>
                  <a:srgbClr val="C00000"/>
                </a:solidFill>
              </a:rPr>
              <a:t>trăng</a:t>
            </a:r>
            <a:r>
              <a:rPr lang="en-US" dirty="0">
                <a:solidFill>
                  <a:srgbClr val="002060"/>
                </a:solidFill>
              </a:rPr>
              <a:t> về kịp tối nay?</a:t>
            </a:r>
          </a:p>
          <a:p>
            <a:pPr marL="0" lvl="0" indent="0">
              <a:buNone/>
            </a:pPr>
            <a:r>
              <a:rPr lang="en-US" dirty="0"/>
              <a:t>- Cảnh thực: dòng sông Hương</a:t>
            </a:r>
          </a:p>
          <a:p>
            <a:pPr marL="0" indent="0">
              <a:buNone/>
            </a:pPr>
            <a:r>
              <a:rPr lang="en-US" dirty="0"/>
              <a:t>+ Dưới ánh trăng – mặt nước phẳng lặng – ánh trăng như dát vàng mặt nước.</a:t>
            </a:r>
          </a:p>
          <a:p>
            <a:pPr marL="0" indent="0">
              <a:buNone/>
            </a:pPr>
            <a:r>
              <a:rPr lang="en-US" dirty="0"/>
              <a:t>+ Dòng sông của sông nước – dòng sông của ánh sáng tuôn chảy khắp vũ trụ. </a:t>
            </a:r>
          </a:p>
          <a:p>
            <a:pPr marL="0" indent="0">
              <a:buNone/>
            </a:pPr>
            <a:endParaRPr lang="en-US" dirty="0"/>
          </a:p>
          <a:p>
            <a:pPr marL="0" indent="0">
              <a:buNone/>
            </a:pPr>
            <a:br>
              <a:rPr lang="vi-VN" dirty="0">
                <a:solidFill>
                  <a:srgbClr val="002060"/>
                </a:solidFill>
              </a:rPr>
            </a:br>
            <a:endParaRPr lang="en-US" b="1" dirty="0"/>
          </a:p>
          <a:p>
            <a:pPr marL="0" indent="0">
              <a:buNone/>
            </a:pP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653" y="633663"/>
            <a:ext cx="4762500" cy="4708358"/>
          </a:xfrm>
          <a:prstGeom prst="rect">
            <a:avLst/>
          </a:prstGeom>
        </p:spPr>
      </p:pic>
    </p:spTree>
    <p:extLst>
      <p:ext uri="{BB962C8B-B14F-4D97-AF65-F5344CB8AC3E}">
        <p14:creationId xmlns:p14="http://schemas.microsoft.com/office/powerpoint/2010/main" val="2613870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4" name="Freeform: Shape 1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p:cNvSpPr>
            <a:spLocks/>
          </p:cNvSpPr>
          <p:nvPr/>
        </p:nvSpPr>
        <p:spPr>
          <a:xfrm>
            <a:off x="1253614" y="1179871"/>
            <a:ext cx="5638414" cy="4601497"/>
          </a:xfrm>
          <a:prstGeom prst="rect">
            <a:avLst/>
          </a:prstGeom>
        </p:spPr>
        <p:txBody>
          <a:bodyPr>
            <a:normAutofit/>
          </a:bodyPr>
          <a:lstStyle/>
          <a:p>
            <a:pPr defTabSz="685800"/>
            <a:r>
              <a:rPr lang="en-US" sz="2800" kern="1200" dirty="0" err="1">
                <a:solidFill>
                  <a:srgbClr val="002060"/>
                </a:solidFill>
                <a:latin typeface="+mj-lt"/>
                <a:ea typeface="+mn-ea"/>
                <a:cs typeface="+mn-cs"/>
              </a:rPr>
              <a:t>Có</a:t>
            </a:r>
            <a:r>
              <a:rPr lang="en-US" sz="2800" kern="1200" dirty="0">
                <a:solidFill>
                  <a:srgbClr val="002060"/>
                </a:solidFill>
                <a:latin typeface="+mj-lt"/>
                <a:ea typeface="+mn-ea"/>
                <a:cs typeface="+mn-cs"/>
              </a:rPr>
              <a:t> </a:t>
            </a:r>
            <a:r>
              <a:rPr lang="en-US" sz="2800" kern="1200" dirty="0" err="1">
                <a:solidFill>
                  <a:srgbClr val="C00000"/>
                </a:solidFill>
                <a:latin typeface="+mj-lt"/>
                <a:ea typeface="+mn-ea"/>
                <a:cs typeface="+mn-cs"/>
              </a:rPr>
              <a:t>chở</a:t>
            </a:r>
            <a:r>
              <a:rPr lang="en-US" sz="2800" kern="1200" dirty="0">
                <a:solidFill>
                  <a:srgbClr val="C00000"/>
                </a:solidFill>
                <a:latin typeface="+mj-lt"/>
                <a:ea typeface="+mn-ea"/>
                <a:cs typeface="+mn-cs"/>
              </a:rPr>
              <a:t> </a:t>
            </a:r>
            <a:r>
              <a:rPr lang="en-US" sz="2800" kern="1200" dirty="0" err="1">
                <a:solidFill>
                  <a:srgbClr val="C00000"/>
                </a:solidFill>
                <a:latin typeface="+mj-lt"/>
                <a:ea typeface="+mn-ea"/>
                <a:cs typeface="+mn-cs"/>
              </a:rPr>
              <a:t>trăng</a:t>
            </a:r>
            <a:r>
              <a:rPr lang="en-US" sz="2800" kern="1200" dirty="0">
                <a:solidFill>
                  <a:srgbClr val="C00000"/>
                </a:solidFill>
                <a:latin typeface="+mj-lt"/>
                <a:ea typeface="+mn-ea"/>
                <a:cs typeface="+mn-cs"/>
              </a:rPr>
              <a:t> </a:t>
            </a:r>
            <a:r>
              <a:rPr lang="en-US" sz="2800" kern="1200" dirty="0" err="1">
                <a:solidFill>
                  <a:srgbClr val="002060"/>
                </a:solidFill>
                <a:latin typeface="+mj-lt"/>
                <a:ea typeface="+mn-ea"/>
                <a:cs typeface="+mn-cs"/>
              </a:rPr>
              <a:t>về</a:t>
            </a:r>
            <a:r>
              <a:rPr lang="en-US" sz="2800" kern="1200" dirty="0">
                <a:solidFill>
                  <a:srgbClr val="002060"/>
                </a:solidFill>
                <a:latin typeface="+mj-lt"/>
                <a:ea typeface="+mn-ea"/>
                <a:cs typeface="+mn-cs"/>
              </a:rPr>
              <a:t> </a:t>
            </a:r>
            <a:r>
              <a:rPr lang="en-US" sz="2800" kern="1200" dirty="0" err="1">
                <a:solidFill>
                  <a:srgbClr val="FF0000"/>
                </a:solidFill>
                <a:latin typeface="+mj-lt"/>
                <a:ea typeface="+mn-ea"/>
                <a:cs typeface="+mn-cs"/>
              </a:rPr>
              <a:t>kịp</a:t>
            </a:r>
            <a:r>
              <a:rPr lang="en-US" sz="2800" kern="1200" dirty="0">
                <a:solidFill>
                  <a:srgbClr val="FF0000"/>
                </a:solidFill>
                <a:latin typeface="+mj-lt"/>
                <a:ea typeface="+mn-ea"/>
                <a:cs typeface="+mn-cs"/>
              </a:rPr>
              <a:t> </a:t>
            </a:r>
            <a:r>
              <a:rPr lang="en-US" sz="2800" kern="1200" dirty="0" err="1">
                <a:solidFill>
                  <a:srgbClr val="FF0000"/>
                </a:solidFill>
                <a:latin typeface="+mj-lt"/>
                <a:ea typeface="+mn-ea"/>
                <a:cs typeface="+mn-cs"/>
              </a:rPr>
              <a:t>tối</a:t>
            </a:r>
            <a:r>
              <a:rPr lang="en-US" sz="2800" kern="1200" dirty="0">
                <a:solidFill>
                  <a:srgbClr val="FF0000"/>
                </a:solidFill>
                <a:latin typeface="+mj-lt"/>
                <a:ea typeface="+mn-ea"/>
                <a:cs typeface="+mn-cs"/>
              </a:rPr>
              <a:t> nay</a:t>
            </a:r>
            <a:r>
              <a:rPr lang="en-US" sz="2800" kern="1200" dirty="0">
                <a:solidFill>
                  <a:srgbClr val="002060"/>
                </a:solidFill>
                <a:latin typeface="+mj-lt"/>
                <a:ea typeface="+mn-ea"/>
                <a:cs typeface="+mn-cs"/>
              </a:rPr>
              <a:t>?</a:t>
            </a:r>
          </a:p>
          <a:p>
            <a:pPr algn="just" defTabSz="685800" fontAlgn="base">
              <a:lnSpc>
                <a:spcPct val="107000"/>
              </a:lnSpc>
              <a:spcAft>
                <a:spcPts val="600"/>
              </a:spcAft>
            </a:pPr>
            <a:r>
              <a:rPr lang="de-DE" sz="2800" b="1" kern="1200" dirty="0">
                <a:solidFill>
                  <a:schemeClr val="tx1"/>
                </a:solidFill>
                <a:latin typeface="+mj-lt"/>
                <a:ea typeface="+mn-ea"/>
                <a:cs typeface="Times New Roman" panose="02020603050405020304" pitchFamily="18" charset="0"/>
              </a:rPr>
              <a:t>+Chữ </a:t>
            </a:r>
            <a:r>
              <a:rPr lang="de-DE" sz="2800" b="1" i="1" kern="1200" dirty="0">
                <a:solidFill>
                  <a:schemeClr val="tx1"/>
                </a:solidFill>
                <a:latin typeface="+mj-lt"/>
                <a:ea typeface="+mn-ea"/>
                <a:cs typeface="Times New Roman" panose="02020603050405020304" pitchFamily="18" charset="0"/>
              </a:rPr>
              <a:t>kịp</a:t>
            </a:r>
            <a:r>
              <a:rPr lang="de-DE" sz="2800" b="1" kern="1200" dirty="0">
                <a:solidFill>
                  <a:schemeClr val="tx1"/>
                </a:solidFill>
                <a:latin typeface="+mj-lt"/>
                <a:ea typeface="+mn-ea"/>
                <a:cs typeface="Times New Roman" panose="02020603050405020304" pitchFamily="18" charset="0"/>
              </a:rPr>
              <a:t>: khát vọng mong chờ mãnh liệt trong thời gian nhất định </a:t>
            </a:r>
          </a:p>
          <a:p>
            <a:pPr algn="just" defTabSz="685800" fontAlgn="base">
              <a:lnSpc>
                <a:spcPct val="107000"/>
              </a:lnSpc>
              <a:spcAft>
                <a:spcPts val="600"/>
              </a:spcAft>
            </a:pPr>
            <a:r>
              <a:rPr lang="de-DE" sz="2800" b="1" kern="1200" dirty="0">
                <a:solidFill>
                  <a:schemeClr val="tx1"/>
                </a:solidFill>
                <a:latin typeface="+mj-lt"/>
                <a:ea typeface="+mn-ea"/>
                <a:cs typeface="Times New Roman" panose="02020603050405020304" pitchFamily="18" charset="0"/>
              </a:rPr>
              <a:t>– </a:t>
            </a:r>
            <a:r>
              <a:rPr lang="de-DE" sz="2800" b="1" i="1" kern="1200" dirty="0">
                <a:solidFill>
                  <a:schemeClr val="tx1"/>
                </a:solidFill>
                <a:latin typeface="+mj-lt"/>
                <a:ea typeface="+mn-ea"/>
                <a:cs typeface="Times New Roman" panose="02020603050405020304" pitchFamily="18" charset="0"/>
              </a:rPr>
              <a:t>Tối nay</a:t>
            </a:r>
            <a:r>
              <a:rPr lang="de-DE" sz="2800" b="1" kern="1200" dirty="0">
                <a:solidFill>
                  <a:schemeClr val="tx1"/>
                </a:solidFill>
                <a:latin typeface="+mj-lt"/>
                <a:ea typeface="+mn-ea"/>
                <a:cs typeface="Times New Roman" panose="02020603050405020304" pitchFamily="18" charset="0"/>
              </a:rPr>
              <a:t>, không phải một tối khác.</a:t>
            </a:r>
          </a:p>
          <a:p>
            <a:pPr algn="just" defTabSz="685800" fontAlgn="base">
              <a:lnSpc>
                <a:spcPct val="107000"/>
              </a:lnSpc>
              <a:spcAft>
                <a:spcPts val="600"/>
              </a:spcAft>
            </a:pPr>
            <a:endParaRPr lang="en-US" sz="2800" kern="1200" dirty="0">
              <a:solidFill>
                <a:schemeClr val="tx1"/>
              </a:solidFill>
              <a:latin typeface="+mj-lt"/>
              <a:ea typeface="+mn-ea"/>
              <a:cs typeface="Times New Roman" panose="02020603050405020304" pitchFamily="18" charset="0"/>
            </a:endParaRPr>
          </a:p>
          <a:p>
            <a:pPr algn="just" defTabSz="685800" fontAlgn="base">
              <a:lnSpc>
                <a:spcPct val="107000"/>
              </a:lnSpc>
              <a:spcAft>
                <a:spcPts val="600"/>
              </a:spcAft>
            </a:pPr>
            <a:r>
              <a:rPr lang="de-DE" sz="2800" b="1" i="1" kern="1200" dirty="0">
                <a:solidFill>
                  <a:schemeClr val="tx1"/>
                </a:solidFill>
                <a:latin typeface="+mj-lt"/>
                <a:ea typeface="+mn-ea"/>
                <a:cs typeface="Times New Roman" panose="02020603050405020304" pitchFamily="18" charset="0"/>
              </a:rPr>
              <a:t>=&gt;Hình ảnh thơ có sự hoà quyện giữa thực và ảo. Qua đó thể hiện khát vọng, tình yêu hạnh phúc, khát vọng  tình người sâu sắc trong tâm hồn nhà thơ. </a:t>
            </a:r>
            <a:endParaRPr lang="en-US" sz="2800" kern="1200" dirty="0">
              <a:solidFill>
                <a:schemeClr val="tx1"/>
              </a:solidFill>
              <a:latin typeface="+mj-lt"/>
              <a:ea typeface="+mn-ea"/>
              <a:cs typeface="Times New Roman" panose="02020603050405020304" pitchFamily="18" charset="0"/>
            </a:endParaRPr>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124" y="943897"/>
            <a:ext cx="4713197" cy="3352521"/>
          </a:xfrm>
          <a:prstGeom prst="rect">
            <a:avLst/>
          </a:prstGeom>
        </p:spPr>
      </p:pic>
      <p:sp>
        <p:nvSpPr>
          <p:cNvPr id="7" name="TextBox 6"/>
          <p:cNvSpPr txBox="1"/>
          <p:nvPr/>
        </p:nvSpPr>
        <p:spPr>
          <a:xfrm>
            <a:off x="7233124" y="4635024"/>
            <a:ext cx="4315409" cy="415498"/>
          </a:xfrm>
          <a:prstGeom prst="rect">
            <a:avLst/>
          </a:prstGeom>
          <a:noFill/>
        </p:spPr>
        <p:txBody>
          <a:bodyPr wrap="square" rtlCol="0">
            <a:spAutoFit/>
          </a:bodyPr>
          <a:lstStyle/>
          <a:p>
            <a:pPr defTabSz="685800">
              <a:spcAft>
                <a:spcPts val="600"/>
              </a:spcAft>
            </a:pPr>
            <a:r>
              <a:rPr lang="en-US" sz="2100" b="1" kern="1200">
                <a:solidFill>
                  <a:schemeClr val="tx1"/>
                </a:solidFill>
                <a:latin typeface="+mn-lt"/>
                <a:ea typeface="+mn-ea"/>
                <a:cs typeface="+mn-cs"/>
              </a:rPr>
              <a:t>Ai đó có thể </a:t>
            </a:r>
            <a:r>
              <a:rPr lang="en-US" sz="2100" b="1" kern="1200">
                <a:solidFill>
                  <a:srgbClr val="C00000"/>
                </a:solidFill>
                <a:latin typeface="+mn-lt"/>
                <a:ea typeface="+mn-ea"/>
                <a:cs typeface="+mn-cs"/>
              </a:rPr>
              <a:t>chở trăng</a:t>
            </a:r>
            <a:r>
              <a:rPr lang="en-US" sz="2100" b="1" kern="1200">
                <a:solidFill>
                  <a:schemeClr val="tx1"/>
                </a:solidFill>
                <a:latin typeface="+mn-lt"/>
                <a:ea typeface="+mn-ea"/>
                <a:cs typeface="+mn-cs"/>
              </a:rPr>
              <a:t> về với mình?</a:t>
            </a:r>
            <a:endParaRPr lang="en-US" sz="2800" b="1"/>
          </a:p>
        </p:txBody>
      </p:sp>
    </p:spTree>
    <p:extLst>
      <p:ext uri="{BB962C8B-B14F-4D97-AF65-F5344CB8AC3E}">
        <p14:creationId xmlns:p14="http://schemas.microsoft.com/office/powerpoint/2010/main" val="2279881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5974" y="162232"/>
            <a:ext cx="6565011" cy="6014731"/>
          </a:xfrm>
        </p:spPr>
        <p:txBody>
          <a:bodyPr>
            <a:normAutofit/>
          </a:bodyPr>
          <a:lstStyle/>
          <a:p>
            <a:pPr marL="0" indent="0">
              <a:buNone/>
            </a:pPr>
            <a:r>
              <a:rPr lang="en-US" sz="2000" b="1" dirty="0"/>
              <a:t> </a:t>
            </a:r>
            <a:r>
              <a:rPr lang="en-US" b="1" dirty="0" err="1"/>
              <a:t>Khổ</a:t>
            </a:r>
            <a:r>
              <a:rPr lang="en-US" b="1" dirty="0"/>
              <a:t> 3:</a:t>
            </a:r>
          </a:p>
          <a:p>
            <a:pPr marL="0" indent="0" fontAlgn="base">
              <a:spcAft>
                <a:spcPts val="800"/>
              </a:spcAft>
              <a:buNone/>
            </a:pPr>
            <a:r>
              <a:rPr lang="de-DE" b="1" dirty="0">
                <a:latin typeface="Times New Roman" panose="02020603050405020304" pitchFamily="18" charset="0"/>
                <a:ea typeface="Arial" panose="020B0604020202020204" pitchFamily="34" charset="0"/>
                <a:cs typeface="Times New Roman" panose="02020603050405020304" pitchFamily="18" charset="0"/>
              </a:rPr>
              <a:t>Điệp ngữ </a:t>
            </a:r>
            <a:r>
              <a:rPr lang="en-US" b="1" dirty="0">
                <a:latin typeface="Times New Roman" panose="02020603050405020304" pitchFamily="18" charset="0"/>
                <a:ea typeface="Arial" panose="020B0604020202020204" pitchFamily="34" charset="0"/>
                <a:cs typeface="Times New Roman" panose="02020603050405020304" pitchFamily="18" charset="0"/>
              </a:rPr>
              <a:t>“</a:t>
            </a:r>
            <a:r>
              <a:rPr lang="de-DE" b="1" i="1" dirty="0">
                <a:latin typeface="Times New Roman" panose="02020603050405020304" pitchFamily="18" charset="0"/>
                <a:ea typeface="Arial" panose="020B0604020202020204" pitchFamily="34" charset="0"/>
                <a:cs typeface="Times New Roman" panose="02020603050405020304" pitchFamily="18" charset="0"/>
              </a:rPr>
              <a:t>khách đường xa</a:t>
            </a:r>
            <a:r>
              <a:rPr lang="en-US" b="1" dirty="0">
                <a:latin typeface="Times New Roman" panose="02020603050405020304" pitchFamily="18" charset="0"/>
                <a:ea typeface="Arial" panose="020B0604020202020204" pitchFamily="34" charset="0"/>
                <a:cs typeface="Times New Roman" panose="02020603050405020304" pitchFamily="18" charset="0"/>
              </a:rPr>
              <a:t>”</a:t>
            </a:r>
            <a:r>
              <a:rPr lang="de-DE" b="1" dirty="0">
                <a:latin typeface="Times New Roman" panose="02020603050405020304" pitchFamily="18" charset="0"/>
                <a:ea typeface="Arial" panose="020B0604020202020204" pitchFamily="34" charset="0"/>
                <a:cs typeface="Times New Roman" panose="02020603050405020304" pitchFamily="18" charset="0"/>
              </a:rPr>
              <a:t> nhanh, gấp gáp gợi sự xa xôi, cách trở của khách.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spcAft>
                <a:spcPts val="800"/>
              </a:spcAft>
              <a:buNone/>
            </a:pPr>
            <a:r>
              <a:rPr lang="de-DE" b="1" dirty="0">
                <a:latin typeface="Times New Roman" panose="02020603050405020304" pitchFamily="18" charset="0"/>
                <a:ea typeface="Arial" panose="020B0604020202020204" pitchFamily="34" charset="0"/>
                <a:cs typeface="Times New Roman" panose="02020603050405020304" pitchFamily="18" charset="0"/>
              </a:rPr>
              <a:t>Hình ảnh: </a:t>
            </a:r>
            <a:r>
              <a:rPr lang="de-DE" b="1" i="1" dirty="0">
                <a:latin typeface="Times New Roman" panose="02020603050405020304" pitchFamily="18" charset="0"/>
                <a:ea typeface="Arial" panose="020B0604020202020204" pitchFamily="34" charset="0"/>
                <a:cs typeface="Times New Roman" panose="02020603050405020304" pitchFamily="18" charset="0"/>
              </a:rPr>
              <a:t>áo em / trắng quá nhìn không ra -&gt; </a:t>
            </a:r>
            <a:r>
              <a:rPr lang="de-DE" b="1" dirty="0">
                <a:latin typeface="Times New Roman" panose="02020603050405020304" pitchFamily="18" charset="0"/>
                <a:ea typeface="Arial" panose="020B0604020202020204" pitchFamily="34" charset="0"/>
                <a:cs typeface="Times New Roman" panose="02020603050405020304" pitchFamily="18" charset="0"/>
              </a:rPr>
              <a:t>mờ nhoà, không rõ nét.</a:t>
            </a:r>
          </a:p>
          <a:p>
            <a:pPr marL="0" indent="0" fontAlgn="base">
              <a:buNone/>
            </a:pPr>
            <a:r>
              <a:rPr lang="de-DE" b="1" dirty="0"/>
              <a:t>=&gt; Cảnh tượng sương khói mờ ảo hiện lên trong giấc mơ, thể hiện tâm trạng cô đơn, buồn đau, hoài nghi và cả mâu thuẩn dằng xé trong tâm hồn nhà thơ.</a:t>
            </a:r>
            <a:endParaRPr lang="en-US" dirty="0"/>
          </a:p>
          <a:p>
            <a:pPr marL="0" indent="0" fontAlgn="base">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642" b="92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8920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boat with a moon in the water&#10;&#10;Description automatically generated">
            <a:extLst>
              <a:ext uri="{FF2B5EF4-FFF2-40B4-BE49-F238E27FC236}">
                <a16:creationId xmlns:a16="http://schemas.microsoft.com/office/drawing/2014/main" id="{3501CBCF-72C4-3323-2CF6-81A427AD2409}"/>
              </a:ext>
            </a:extLst>
          </p:cNvPr>
          <p:cNvPicPr>
            <a:picLocks noChangeAspect="1"/>
          </p:cNvPicPr>
          <p:nvPr/>
        </p:nvPicPr>
        <p:blipFill rotWithShape="1">
          <a:blip r:embed="rId2">
            <a:extLst>
              <a:ext uri="{28A0092B-C50C-407E-A947-70E740481C1C}">
                <a14:useLocalDpi xmlns:a14="http://schemas.microsoft.com/office/drawing/2010/main" val="0"/>
              </a:ext>
            </a:extLst>
          </a:blip>
          <a:srcRect l="19920"/>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D5F2D1F-6A4A-CF18-746C-688B6818BC94}"/>
              </a:ext>
            </a:extLst>
          </p:cNvPr>
          <p:cNvSpPr txBox="1"/>
          <p:nvPr/>
        </p:nvSpPr>
        <p:spPr>
          <a:xfrm>
            <a:off x="6657715" y="1430594"/>
            <a:ext cx="4745992" cy="4474096"/>
          </a:xfrm>
          <a:prstGeom prst="rect">
            <a:avLst/>
          </a:prstGeom>
        </p:spPr>
        <p:txBody>
          <a:bodyPr vert="horz" lIns="91440" tIns="45720" rIns="91440" bIns="45720" rtlCol="0" anchor="t">
            <a:noAutofit/>
          </a:bodyPr>
          <a:lstStyle/>
          <a:p>
            <a:pPr marL="514350" lvl="1" fontAlgn="base">
              <a:lnSpc>
                <a:spcPct val="90000"/>
              </a:lnSpc>
            </a:pPr>
            <a:r>
              <a:rPr lang="en-US" sz="2800" b="1" dirty="0">
                <a:solidFill>
                  <a:schemeClr val="tx1">
                    <a:alpha val="80000"/>
                  </a:schemeClr>
                </a:solidFill>
                <a:effectLst/>
              </a:rPr>
              <a:t>2. </a:t>
            </a:r>
            <a:r>
              <a:rPr lang="en-US" sz="2800" b="1" dirty="0" err="1">
                <a:solidFill>
                  <a:schemeClr val="tx1">
                    <a:alpha val="80000"/>
                  </a:schemeClr>
                </a:solidFill>
                <a:effectLst/>
              </a:rPr>
              <a:t>Yếu</a:t>
            </a:r>
            <a:r>
              <a:rPr lang="en-US" sz="2800" b="1" dirty="0">
                <a:solidFill>
                  <a:schemeClr val="tx1">
                    <a:alpha val="80000"/>
                  </a:schemeClr>
                </a:solidFill>
                <a:effectLst/>
              </a:rPr>
              <a:t> </a:t>
            </a:r>
            <a:r>
              <a:rPr lang="en-US" sz="2800" b="1" dirty="0" err="1">
                <a:solidFill>
                  <a:schemeClr val="tx1">
                    <a:alpha val="80000"/>
                  </a:schemeClr>
                </a:solidFill>
                <a:effectLst/>
              </a:rPr>
              <a:t>tố</a:t>
            </a:r>
            <a:r>
              <a:rPr lang="en-US" sz="2800" b="1" dirty="0">
                <a:solidFill>
                  <a:schemeClr val="tx1">
                    <a:alpha val="80000"/>
                  </a:schemeClr>
                </a:solidFill>
                <a:effectLst/>
              </a:rPr>
              <a:t> </a:t>
            </a:r>
            <a:r>
              <a:rPr lang="en-US" sz="2800" b="1" dirty="0" err="1">
                <a:solidFill>
                  <a:schemeClr val="tx1">
                    <a:alpha val="80000"/>
                  </a:schemeClr>
                </a:solidFill>
                <a:effectLst/>
              </a:rPr>
              <a:t>siêu</a:t>
            </a:r>
            <a:r>
              <a:rPr lang="en-US" sz="2800" b="1" dirty="0">
                <a:solidFill>
                  <a:schemeClr val="tx1">
                    <a:alpha val="80000"/>
                  </a:schemeClr>
                </a:solidFill>
                <a:effectLst/>
              </a:rPr>
              <a:t> </a:t>
            </a:r>
            <a:r>
              <a:rPr lang="en-US" sz="2800" b="1" dirty="0" err="1">
                <a:solidFill>
                  <a:schemeClr val="tx1">
                    <a:alpha val="80000"/>
                  </a:schemeClr>
                </a:solidFill>
                <a:effectLst/>
              </a:rPr>
              <a:t>thực</a:t>
            </a:r>
            <a:endParaRPr lang="en-US" sz="2800" dirty="0">
              <a:solidFill>
                <a:schemeClr val="tx1">
                  <a:alpha val="80000"/>
                </a:schemeClr>
              </a:solidFill>
              <a:effectLst/>
            </a:endParaRPr>
          </a:p>
          <a:p>
            <a:pPr fontAlgn="base">
              <a:lnSpc>
                <a:spcPct val="90000"/>
              </a:lnSpc>
              <a:spcAft>
                <a:spcPts val="800"/>
              </a:spcAft>
            </a:pPr>
            <a:r>
              <a:rPr lang="en-US" sz="2800" dirty="0">
                <a:solidFill>
                  <a:schemeClr val="tx1">
                    <a:alpha val="80000"/>
                  </a:schemeClr>
                </a:solidFill>
                <a:effectLst/>
              </a:rPr>
              <a:t>– </a:t>
            </a:r>
            <a:r>
              <a:rPr lang="en-US" sz="2800" i="1" dirty="0" err="1">
                <a:solidFill>
                  <a:schemeClr val="tx1">
                    <a:alpha val="80000"/>
                  </a:schemeClr>
                </a:solidFill>
                <a:effectLst/>
              </a:rPr>
              <a:t>Gió</a:t>
            </a:r>
            <a:r>
              <a:rPr lang="en-US" sz="2800" i="1" dirty="0">
                <a:solidFill>
                  <a:schemeClr val="tx1">
                    <a:alpha val="80000"/>
                  </a:schemeClr>
                </a:solidFill>
                <a:effectLst/>
              </a:rPr>
              <a:t> </a:t>
            </a:r>
            <a:r>
              <a:rPr lang="en-US" sz="2800" i="1" dirty="0" err="1">
                <a:solidFill>
                  <a:schemeClr val="tx1">
                    <a:alpha val="80000"/>
                  </a:schemeClr>
                </a:solidFill>
                <a:effectLst/>
              </a:rPr>
              <a:t>theo</a:t>
            </a:r>
            <a:r>
              <a:rPr lang="en-US" sz="2800" i="1" dirty="0">
                <a:solidFill>
                  <a:schemeClr val="tx1">
                    <a:alpha val="80000"/>
                  </a:schemeClr>
                </a:solidFill>
                <a:effectLst/>
              </a:rPr>
              <a:t> </a:t>
            </a:r>
            <a:r>
              <a:rPr lang="en-US" sz="2800" i="1" dirty="0" err="1">
                <a:solidFill>
                  <a:schemeClr val="tx1">
                    <a:alpha val="80000"/>
                  </a:schemeClr>
                </a:solidFill>
                <a:effectLst/>
              </a:rPr>
              <a:t>lối</a:t>
            </a:r>
            <a:r>
              <a:rPr lang="en-US" sz="2800" i="1" dirty="0">
                <a:solidFill>
                  <a:schemeClr val="tx1">
                    <a:alpha val="80000"/>
                  </a:schemeClr>
                </a:solidFill>
                <a:effectLst/>
              </a:rPr>
              <a:t> </a:t>
            </a:r>
            <a:r>
              <a:rPr lang="en-US" sz="2800" i="1" dirty="0" err="1">
                <a:solidFill>
                  <a:schemeClr val="tx1">
                    <a:alpha val="80000"/>
                  </a:schemeClr>
                </a:solidFill>
                <a:effectLst/>
              </a:rPr>
              <a:t>gió</a:t>
            </a:r>
            <a:r>
              <a:rPr lang="en-US" sz="2800" i="1" dirty="0">
                <a:solidFill>
                  <a:schemeClr val="tx1">
                    <a:alpha val="80000"/>
                  </a:schemeClr>
                </a:solidFill>
                <a:effectLst/>
              </a:rPr>
              <a:t>, </a:t>
            </a:r>
            <a:r>
              <a:rPr lang="en-US" sz="2800" i="1" dirty="0" err="1">
                <a:solidFill>
                  <a:schemeClr val="tx1">
                    <a:alpha val="80000"/>
                  </a:schemeClr>
                </a:solidFill>
                <a:effectLst/>
              </a:rPr>
              <a:t>mây</a:t>
            </a:r>
            <a:r>
              <a:rPr lang="en-US" sz="2800" i="1" dirty="0">
                <a:solidFill>
                  <a:schemeClr val="tx1">
                    <a:alpha val="80000"/>
                  </a:schemeClr>
                </a:solidFill>
                <a:effectLst/>
              </a:rPr>
              <a:t> </a:t>
            </a:r>
            <a:r>
              <a:rPr lang="en-US" sz="2800" i="1" dirty="0" err="1">
                <a:solidFill>
                  <a:schemeClr val="tx1">
                    <a:alpha val="80000"/>
                  </a:schemeClr>
                </a:solidFill>
                <a:effectLst/>
              </a:rPr>
              <a:t>đường</a:t>
            </a:r>
            <a:r>
              <a:rPr lang="en-US" sz="2800" i="1" dirty="0">
                <a:solidFill>
                  <a:schemeClr val="tx1">
                    <a:alpha val="80000"/>
                  </a:schemeClr>
                </a:solidFill>
                <a:effectLst/>
              </a:rPr>
              <a:t> </a:t>
            </a:r>
            <a:r>
              <a:rPr lang="en-US" sz="2800" i="1" dirty="0" err="1">
                <a:solidFill>
                  <a:schemeClr val="tx1">
                    <a:alpha val="80000"/>
                  </a:schemeClr>
                </a:solidFill>
                <a:effectLst/>
              </a:rPr>
              <a:t>mây</a:t>
            </a:r>
            <a:endParaRPr lang="en-US" sz="2800" dirty="0">
              <a:solidFill>
                <a:schemeClr val="tx1">
                  <a:alpha val="80000"/>
                </a:schemeClr>
              </a:solidFill>
              <a:effectLst/>
            </a:endParaRPr>
          </a:p>
          <a:p>
            <a:pPr fontAlgn="base">
              <a:lnSpc>
                <a:spcPct val="90000"/>
              </a:lnSpc>
              <a:spcAft>
                <a:spcPts val="800"/>
              </a:spcAft>
            </a:pPr>
            <a:r>
              <a:rPr lang="en-US" sz="2800" i="1" dirty="0">
                <a:solidFill>
                  <a:schemeClr val="tx1">
                    <a:alpha val="80000"/>
                  </a:schemeClr>
                </a:solidFill>
                <a:effectLst/>
              </a:rPr>
              <a:t>_</a:t>
            </a:r>
            <a:r>
              <a:rPr lang="en-US" sz="2800" i="1" dirty="0" err="1">
                <a:solidFill>
                  <a:schemeClr val="tx1">
                    <a:alpha val="80000"/>
                  </a:schemeClr>
                </a:solidFill>
                <a:effectLst/>
              </a:rPr>
              <a:t>Thuyền</a:t>
            </a:r>
            <a:r>
              <a:rPr lang="en-US" sz="2800" i="1" dirty="0">
                <a:solidFill>
                  <a:schemeClr val="tx1">
                    <a:alpha val="80000"/>
                  </a:schemeClr>
                </a:solidFill>
                <a:effectLst/>
              </a:rPr>
              <a:t> </a:t>
            </a:r>
            <a:r>
              <a:rPr lang="en-US" sz="2800" i="1" dirty="0" err="1">
                <a:solidFill>
                  <a:schemeClr val="tx1">
                    <a:alpha val="80000"/>
                  </a:schemeClr>
                </a:solidFill>
                <a:effectLst/>
              </a:rPr>
              <a:t>chở</a:t>
            </a:r>
            <a:r>
              <a:rPr lang="en-US" sz="2800" i="1" dirty="0">
                <a:solidFill>
                  <a:schemeClr val="tx1">
                    <a:alpha val="80000"/>
                  </a:schemeClr>
                </a:solidFill>
                <a:effectLst/>
              </a:rPr>
              <a:t> </a:t>
            </a:r>
            <a:r>
              <a:rPr lang="en-US" sz="2800" i="1" dirty="0" err="1">
                <a:solidFill>
                  <a:schemeClr val="tx1">
                    <a:alpha val="80000"/>
                  </a:schemeClr>
                </a:solidFill>
                <a:effectLst/>
              </a:rPr>
              <a:t>trăng</a:t>
            </a:r>
            <a:r>
              <a:rPr lang="en-US" sz="2800" dirty="0">
                <a:solidFill>
                  <a:schemeClr val="tx1">
                    <a:alpha val="80000"/>
                  </a:schemeClr>
                </a:solidFill>
                <a:effectLst/>
              </a:rPr>
              <a:t> </a:t>
            </a:r>
          </a:p>
          <a:p>
            <a:pPr fontAlgn="base">
              <a:lnSpc>
                <a:spcPct val="90000"/>
              </a:lnSpc>
              <a:spcAft>
                <a:spcPts val="800"/>
              </a:spcAft>
            </a:pPr>
            <a:r>
              <a:rPr lang="en-US" sz="2800" dirty="0">
                <a:solidFill>
                  <a:schemeClr val="tx1">
                    <a:alpha val="80000"/>
                  </a:schemeClr>
                </a:solidFill>
                <a:effectLst/>
              </a:rPr>
              <a:t>=&gt;</a:t>
            </a:r>
            <a:r>
              <a:rPr lang="en-US" sz="2800" dirty="0" err="1">
                <a:solidFill>
                  <a:schemeClr val="tx1">
                    <a:alpha val="80000"/>
                  </a:schemeClr>
                </a:solidFill>
                <a:effectLst/>
              </a:rPr>
              <a:t>Thể</a:t>
            </a:r>
            <a:r>
              <a:rPr lang="en-US" sz="2800" dirty="0">
                <a:solidFill>
                  <a:schemeClr val="tx1">
                    <a:alpha val="80000"/>
                  </a:schemeClr>
                </a:solidFill>
                <a:effectLst/>
              </a:rPr>
              <a:t> </a:t>
            </a:r>
            <a:r>
              <a:rPr lang="en-US" sz="2800" dirty="0" err="1">
                <a:solidFill>
                  <a:schemeClr val="tx1">
                    <a:alpha val="80000"/>
                  </a:schemeClr>
                </a:solidFill>
                <a:effectLst/>
              </a:rPr>
              <a:t>hiện</a:t>
            </a:r>
            <a:r>
              <a:rPr lang="en-US" sz="2800" dirty="0">
                <a:solidFill>
                  <a:schemeClr val="tx1">
                    <a:alpha val="80000"/>
                  </a:schemeClr>
                </a:solidFill>
                <a:effectLst/>
              </a:rPr>
              <a:t> </a:t>
            </a:r>
            <a:r>
              <a:rPr lang="en-US" sz="2800" dirty="0" err="1">
                <a:solidFill>
                  <a:schemeClr val="tx1">
                    <a:alpha val="80000"/>
                  </a:schemeClr>
                </a:solidFill>
                <a:effectLst/>
              </a:rPr>
              <a:t>sự</a:t>
            </a:r>
            <a:r>
              <a:rPr lang="en-US" sz="2800" dirty="0">
                <a:solidFill>
                  <a:schemeClr val="tx1">
                    <a:alpha val="80000"/>
                  </a:schemeClr>
                </a:solidFill>
                <a:effectLst/>
              </a:rPr>
              <a:t> </a:t>
            </a:r>
            <a:r>
              <a:rPr lang="en-US" sz="2800" dirty="0" err="1">
                <a:solidFill>
                  <a:schemeClr val="tx1">
                    <a:alpha val="80000"/>
                  </a:schemeClr>
                </a:solidFill>
                <a:effectLst/>
              </a:rPr>
              <a:t>kết</a:t>
            </a:r>
            <a:r>
              <a:rPr lang="en-US" sz="2800" dirty="0">
                <a:solidFill>
                  <a:schemeClr val="tx1">
                    <a:alpha val="80000"/>
                  </a:schemeClr>
                </a:solidFill>
                <a:effectLst/>
              </a:rPr>
              <a:t> </a:t>
            </a:r>
            <a:r>
              <a:rPr lang="en-US" sz="2800" dirty="0" err="1">
                <a:solidFill>
                  <a:schemeClr val="tx1">
                    <a:alpha val="80000"/>
                  </a:schemeClr>
                </a:solidFill>
                <a:effectLst/>
              </a:rPr>
              <a:t>hợp</a:t>
            </a:r>
            <a:r>
              <a:rPr lang="en-US" sz="2800" dirty="0">
                <a:solidFill>
                  <a:schemeClr val="tx1">
                    <a:alpha val="80000"/>
                  </a:schemeClr>
                </a:solidFill>
                <a:effectLst/>
              </a:rPr>
              <a:t> </a:t>
            </a:r>
            <a:r>
              <a:rPr lang="en-US" sz="2800" dirty="0" err="1">
                <a:solidFill>
                  <a:schemeClr val="tx1">
                    <a:alpha val="80000"/>
                  </a:schemeClr>
                </a:solidFill>
                <a:effectLst/>
              </a:rPr>
              <a:t>giữa</a:t>
            </a:r>
            <a:r>
              <a:rPr lang="en-US" sz="2800" dirty="0">
                <a:solidFill>
                  <a:schemeClr val="tx1">
                    <a:alpha val="80000"/>
                  </a:schemeClr>
                </a:solidFill>
                <a:effectLst/>
              </a:rPr>
              <a:t> </a:t>
            </a:r>
            <a:r>
              <a:rPr lang="en-US" sz="2800" dirty="0" err="1">
                <a:solidFill>
                  <a:schemeClr val="tx1">
                    <a:alpha val="80000"/>
                  </a:schemeClr>
                </a:solidFill>
                <a:effectLst/>
              </a:rPr>
              <a:t>những</a:t>
            </a:r>
            <a:r>
              <a:rPr lang="en-US" sz="2800" dirty="0">
                <a:solidFill>
                  <a:schemeClr val="tx1">
                    <a:alpha val="80000"/>
                  </a:schemeClr>
                </a:solidFill>
                <a:effectLst/>
              </a:rPr>
              <a:t> </a:t>
            </a:r>
            <a:r>
              <a:rPr lang="en-US" sz="2800" dirty="0" err="1">
                <a:solidFill>
                  <a:schemeClr val="tx1">
                    <a:alpha val="80000"/>
                  </a:schemeClr>
                </a:solidFill>
                <a:effectLst/>
              </a:rPr>
              <a:t>hình</a:t>
            </a:r>
            <a:r>
              <a:rPr lang="en-US" sz="2800" dirty="0">
                <a:solidFill>
                  <a:schemeClr val="tx1">
                    <a:alpha val="80000"/>
                  </a:schemeClr>
                </a:solidFill>
                <a:effectLst/>
              </a:rPr>
              <a:t> </a:t>
            </a:r>
            <a:r>
              <a:rPr lang="en-US" sz="2800" dirty="0" err="1">
                <a:solidFill>
                  <a:schemeClr val="tx1">
                    <a:alpha val="80000"/>
                  </a:schemeClr>
                </a:solidFill>
                <a:effectLst/>
              </a:rPr>
              <a:t>ảnh</a:t>
            </a:r>
            <a:r>
              <a:rPr lang="en-US" sz="2800" dirty="0">
                <a:solidFill>
                  <a:schemeClr val="tx1">
                    <a:alpha val="80000"/>
                  </a:schemeClr>
                </a:solidFill>
                <a:effectLst/>
              </a:rPr>
              <a:t> </a:t>
            </a:r>
            <a:r>
              <a:rPr lang="en-US" sz="2800" dirty="0" err="1">
                <a:solidFill>
                  <a:schemeClr val="tx1">
                    <a:alpha val="80000"/>
                  </a:schemeClr>
                </a:solidFill>
                <a:effectLst/>
              </a:rPr>
              <a:t>vốn</a:t>
            </a:r>
            <a:r>
              <a:rPr lang="en-US" sz="2800" dirty="0">
                <a:solidFill>
                  <a:schemeClr val="tx1">
                    <a:alpha val="80000"/>
                  </a:schemeClr>
                </a:solidFill>
                <a:effectLst/>
              </a:rPr>
              <a:t> </a:t>
            </a:r>
            <a:r>
              <a:rPr lang="en-US" sz="2800" dirty="0" err="1">
                <a:solidFill>
                  <a:schemeClr val="tx1">
                    <a:alpha val="80000"/>
                  </a:schemeClr>
                </a:solidFill>
                <a:effectLst/>
              </a:rPr>
              <a:t>dĩ</a:t>
            </a:r>
            <a:r>
              <a:rPr lang="en-US" sz="2800" dirty="0">
                <a:solidFill>
                  <a:schemeClr val="tx1">
                    <a:alpha val="80000"/>
                  </a:schemeClr>
                </a:solidFill>
                <a:effectLst/>
              </a:rPr>
              <a:t> </a:t>
            </a:r>
            <a:r>
              <a:rPr lang="en-US" sz="2800" dirty="0" err="1">
                <a:solidFill>
                  <a:schemeClr val="tx1">
                    <a:alpha val="80000"/>
                  </a:schemeClr>
                </a:solidFill>
                <a:effectLst/>
              </a:rPr>
              <a:t>rất</a:t>
            </a:r>
            <a:r>
              <a:rPr lang="en-US" sz="2800" dirty="0">
                <a:solidFill>
                  <a:schemeClr val="tx1">
                    <a:alpha val="80000"/>
                  </a:schemeClr>
                </a:solidFill>
                <a:effectLst/>
              </a:rPr>
              <a:t> </a:t>
            </a:r>
            <a:r>
              <a:rPr lang="en-US" sz="2800" dirty="0" err="1">
                <a:solidFill>
                  <a:schemeClr val="tx1">
                    <a:alpha val="80000"/>
                  </a:schemeClr>
                </a:solidFill>
                <a:effectLst/>
              </a:rPr>
              <a:t>khác</a:t>
            </a:r>
            <a:r>
              <a:rPr lang="en-US" sz="2800" dirty="0">
                <a:solidFill>
                  <a:schemeClr val="tx1">
                    <a:alpha val="80000"/>
                  </a:schemeClr>
                </a:solidFill>
                <a:effectLst/>
              </a:rPr>
              <a:t> </a:t>
            </a:r>
            <a:r>
              <a:rPr lang="en-US" sz="2800" dirty="0" err="1">
                <a:solidFill>
                  <a:schemeClr val="tx1">
                    <a:alpha val="80000"/>
                  </a:schemeClr>
                </a:solidFill>
                <a:effectLst/>
              </a:rPr>
              <a:t>biệt</a:t>
            </a:r>
            <a:r>
              <a:rPr lang="en-US" sz="2800" dirty="0">
                <a:solidFill>
                  <a:schemeClr val="tx1">
                    <a:alpha val="80000"/>
                  </a:schemeClr>
                </a:solidFill>
                <a:effectLst/>
              </a:rPr>
              <a:t>, </a:t>
            </a:r>
            <a:r>
              <a:rPr lang="en-US" sz="2800" dirty="0" err="1">
                <a:solidFill>
                  <a:schemeClr val="tx1">
                    <a:alpha val="80000"/>
                  </a:schemeClr>
                </a:solidFill>
                <a:effectLst/>
              </a:rPr>
              <a:t>ít</a:t>
            </a:r>
            <a:r>
              <a:rPr lang="en-US" sz="2800" dirty="0">
                <a:solidFill>
                  <a:schemeClr val="tx1">
                    <a:alpha val="80000"/>
                  </a:schemeClr>
                </a:solidFill>
                <a:effectLst/>
              </a:rPr>
              <a:t> </a:t>
            </a:r>
            <a:r>
              <a:rPr lang="en-US" sz="2800" dirty="0" err="1">
                <a:solidFill>
                  <a:schemeClr val="tx1">
                    <a:alpha val="80000"/>
                  </a:schemeClr>
                </a:solidFill>
                <a:effectLst/>
              </a:rPr>
              <a:t>khi</a:t>
            </a:r>
            <a:r>
              <a:rPr lang="en-US" sz="2800" dirty="0">
                <a:solidFill>
                  <a:schemeClr val="tx1">
                    <a:alpha val="80000"/>
                  </a:schemeClr>
                </a:solidFill>
                <a:effectLst/>
              </a:rPr>
              <a:t> </a:t>
            </a:r>
            <a:r>
              <a:rPr lang="en-US" sz="2800" dirty="0" err="1">
                <a:solidFill>
                  <a:schemeClr val="tx1">
                    <a:alpha val="80000"/>
                  </a:schemeClr>
                </a:solidFill>
                <a:effectLst/>
              </a:rPr>
              <a:t>đi</a:t>
            </a:r>
            <a:r>
              <a:rPr lang="en-US" sz="2800" dirty="0">
                <a:solidFill>
                  <a:schemeClr val="tx1">
                    <a:alpha val="80000"/>
                  </a:schemeClr>
                </a:solidFill>
                <a:effectLst/>
              </a:rPr>
              <a:t> </a:t>
            </a:r>
            <a:r>
              <a:rPr lang="en-US" sz="2800" dirty="0" err="1">
                <a:solidFill>
                  <a:schemeClr val="tx1">
                    <a:alpha val="80000"/>
                  </a:schemeClr>
                </a:solidFill>
                <a:effectLst/>
              </a:rPr>
              <a:t>liền</a:t>
            </a:r>
            <a:r>
              <a:rPr lang="en-US" sz="2800" dirty="0">
                <a:solidFill>
                  <a:schemeClr val="tx1">
                    <a:alpha val="80000"/>
                  </a:schemeClr>
                </a:solidFill>
                <a:effectLst/>
              </a:rPr>
              <a:t> </a:t>
            </a:r>
            <a:r>
              <a:rPr lang="en-US" sz="2800" dirty="0" err="1">
                <a:solidFill>
                  <a:schemeClr val="tx1">
                    <a:alpha val="80000"/>
                  </a:schemeClr>
                </a:solidFill>
                <a:effectLst/>
              </a:rPr>
              <a:t>nhau</a:t>
            </a:r>
            <a:r>
              <a:rPr lang="en-US" sz="2800" dirty="0">
                <a:solidFill>
                  <a:schemeClr val="tx1">
                    <a:alpha val="80000"/>
                  </a:schemeClr>
                </a:solidFill>
                <a:effectLst/>
              </a:rPr>
              <a:t>, </a:t>
            </a:r>
            <a:r>
              <a:rPr lang="en-US" sz="2800" dirty="0" err="1">
                <a:solidFill>
                  <a:schemeClr val="tx1">
                    <a:alpha val="80000"/>
                  </a:schemeClr>
                </a:solidFill>
                <a:effectLst/>
              </a:rPr>
              <a:t>tạo</a:t>
            </a:r>
            <a:r>
              <a:rPr lang="en-US" sz="2800" dirty="0">
                <a:solidFill>
                  <a:schemeClr val="tx1">
                    <a:alpha val="80000"/>
                  </a:schemeClr>
                </a:solidFill>
                <a:effectLst/>
              </a:rPr>
              <a:t> </a:t>
            </a:r>
            <a:r>
              <a:rPr lang="en-US" sz="2800" dirty="0" err="1">
                <a:solidFill>
                  <a:schemeClr val="tx1">
                    <a:alpha val="80000"/>
                  </a:schemeClr>
                </a:solidFill>
                <a:effectLst/>
              </a:rPr>
              <a:t>nên</a:t>
            </a:r>
            <a:r>
              <a:rPr lang="en-US" sz="2800" dirty="0">
                <a:solidFill>
                  <a:schemeClr val="tx1">
                    <a:alpha val="80000"/>
                  </a:schemeClr>
                </a:solidFill>
                <a:effectLst/>
              </a:rPr>
              <a:t> </a:t>
            </a:r>
            <a:r>
              <a:rPr lang="en-US" sz="2800" dirty="0" err="1">
                <a:solidFill>
                  <a:schemeClr val="tx1">
                    <a:alpha val="80000"/>
                  </a:schemeClr>
                </a:solidFill>
                <a:effectLst/>
              </a:rPr>
              <a:t>một</a:t>
            </a:r>
            <a:r>
              <a:rPr lang="en-US" sz="2800" dirty="0">
                <a:solidFill>
                  <a:schemeClr val="tx1">
                    <a:alpha val="80000"/>
                  </a:schemeClr>
                </a:solidFill>
                <a:effectLst/>
              </a:rPr>
              <a:t> </a:t>
            </a:r>
            <a:r>
              <a:rPr lang="en-US" sz="2800" dirty="0" err="1">
                <a:solidFill>
                  <a:schemeClr val="tx1">
                    <a:alpha val="80000"/>
                  </a:schemeClr>
                </a:solidFill>
                <a:effectLst/>
              </a:rPr>
              <a:t>không</a:t>
            </a:r>
            <a:r>
              <a:rPr lang="en-US" sz="2800" dirty="0">
                <a:solidFill>
                  <a:schemeClr val="tx1">
                    <a:alpha val="80000"/>
                  </a:schemeClr>
                </a:solidFill>
                <a:effectLst/>
              </a:rPr>
              <a:t> </a:t>
            </a:r>
            <a:r>
              <a:rPr lang="en-US" sz="2800" dirty="0" err="1">
                <a:solidFill>
                  <a:schemeClr val="tx1">
                    <a:alpha val="80000"/>
                  </a:schemeClr>
                </a:solidFill>
                <a:effectLst/>
              </a:rPr>
              <a:t>gian</a:t>
            </a:r>
            <a:r>
              <a:rPr lang="en-US" sz="2800" dirty="0">
                <a:solidFill>
                  <a:schemeClr val="tx1">
                    <a:alpha val="80000"/>
                  </a:schemeClr>
                </a:solidFill>
                <a:effectLst/>
              </a:rPr>
              <a:t> phi </a:t>
            </a:r>
            <a:r>
              <a:rPr lang="en-US" sz="2800" dirty="0" err="1">
                <a:solidFill>
                  <a:schemeClr val="tx1">
                    <a:alpha val="80000"/>
                  </a:schemeClr>
                </a:solidFill>
                <a:effectLst/>
              </a:rPr>
              <a:t>hiện</a:t>
            </a:r>
            <a:r>
              <a:rPr lang="en-US" sz="2800" dirty="0">
                <a:solidFill>
                  <a:schemeClr val="tx1">
                    <a:alpha val="80000"/>
                  </a:schemeClr>
                </a:solidFill>
                <a:effectLst/>
              </a:rPr>
              <a:t> </a:t>
            </a:r>
            <a:r>
              <a:rPr lang="en-US" sz="2800" dirty="0" err="1">
                <a:solidFill>
                  <a:schemeClr val="tx1">
                    <a:alpha val="80000"/>
                  </a:schemeClr>
                </a:solidFill>
                <a:effectLst/>
              </a:rPr>
              <a:t>thực</a:t>
            </a:r>
            <a:endParaRPr lang="en-US" sz="2800" dirty="0">
              <a:solidFill>
                <a:schemeClr val="tx1">
                  <a:alpha val="80000"/>
                </a:schemeClr>
              </a:solidFill>
              <a:effectLst/>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27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C99F8-7DFF-37A8-DC10-24B677AD2A76}"/>
              </a:ext>
            </a:extLst>
          </p:cNvPr>
          <p:cNvSpPr txBox="1"/>
          <p:nvPr/>
        </p:nvSpPr>
        <p:spPr>
          <a:xfrm>
            <a:off x="413055" y="1918125"/>
            <a:ext cx="8606016" cy="5012911"/>
          </a:xfrm>
          <a:prstGeom prst="rect">
            <a:avLst/>
          </a:prstGeom>
          <a:noFill/>
        </p:spPr>
        <p:txBody>
          <a:bodyPr wrap="square">
            <a:spAutoFit/>
          </a:bodyPr>
          <a:lstStyle/>
          <a:p>
            <a:r>
              <a:rPr lang="vi-VN" sz="2800" dirty="0">
                <a:effectLst/>
                <a:latin typeface="Calibri" panose="020F0502020204030204" pitchFamily="34" charset="0"/>
                <a:ea typeface="Calibri" panose="020F0502020204030204" pitchFamily="34" charset="0"/>
                <a:cs typeface="Calibri" panose="020F0502020204030204" pitchFamily="34" charset="0"/>
              </a:rPr>
              <a:t>Sự kết hợp của những hình ảnh xa nhau tạo liên tưởng bất ngờ: Hình ảnh vườn buổi sớm, bến sông đêm khuya và một nơi chốn “ở đây” không xác địn</a:t>
            </a:r>
            <a:r>
              <a:rPr lang="en-US" sz="2800" dirty="0">
                <a:effectLst/>
                <a:latin typeface="Calibri" panose="020F0502020204030204" pitchFamily="34" charset="0"/>
                <a:ea typeface="Calibri" panose="020F0502020204030204" pitchFamily="34" charset="0"/>
                <a:cs typeface="Calibri" panose="020F0502020204030204" pitchFamily="34" charset="0"/>
              </a:rPr>
              <a:t>h ca </a:t>
            </a:r>
            <a:r>
              <a:rPr lang="en-US" sz="2800" dirty="0" err="1">
                <a:effectLst/>
                <a:latin typeface="Calibri" panose="020F0502020204030204" pitchFamily="34" charset="0"/>
                <a:ea typeface="Calibri" panose="020F0502020204030204" pitchFamily="34" charset="0"/>
                <a:cs typeface="Calibri" panose="020F0502020204030204" pitchFamily="34" charset="0"/>
              </a:rPr>
              <a:t>về</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gian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thời</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gian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đặt</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liền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nhau</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US" sz="2800" dirty="0">
                <a:effectLst/>
                <a:latin typeface="Times New Roman" panose="02020603050405020304" pitchFamily="18" charset="0"/>
                <a:ea typeface="Times New Roman" panose="02020603050405020304" pitchFamily="18" charset="0"/>
              </a:rPr>
              <a:t>=&gt;</a:t>
            </a:r>
            <a:r>
              <a:rPr lang="en-GB" sz="2800" dirty="0">
                <a:effectLst/>
                <a:latin typeface="Times New Roman" panose="02020603050405020304" pitchFamily="18" charset="0"/>
                <a:ea typeface="Times New Roman" panose="02020603050405020304" pitchFamily="18" charset="0"/>
              </a:rPr>
              <a:t>T</a:t>
            </a:r>
            <a:r>
              <a:rPr lang="vi-VN" sz="2800" dirty="0">
                <a:effectLst/>
                <a:latin typeface="Times New Roman" panose="02020603050405020304" pitchFamily="18" charset="0"/>
                <a:ea typeface="Times New Roman" panose="02020603050405020304" pitchFamily="18" charset="0"/>
              </a:rPr>
              <a:t>rong không gian “ở đây” đầy cô độc, chủ thể trữ tình hình dung</a:t>
            </a:r>
            <a:r>
              <a:rPr lang="en-GB" sz="2800" dirty="0">
                <a:effectLst/>
                <a:latin typeface="Times New Roman" panose="02020603050405020304" pitchFamily="18" charset="0"/>
                <a:ea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rPr>
              <a:t>bản</a:t>
            </a:r>
            <a:r>
              <a:rPr lang="en-GB" sz="2800" dirty="0">
                <a:effectLst/>
                <a:latin typeface="Times New Roman" panose="02020603050405020304" pitchFamily="18" charset="0"/>
                <a:ea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rPr>
              <a:t>thân</a:t>
            </a:r>
            <a:r>
              <a:rPr lang="vi-VN" sz="2800" dirty="0">
                <a:effectLst/>
                <a:latin typeface="Times New Roman" panose="02020603050405020304" pitchFamily="18" charset="0"/>
                <a:ea typeface="Times New Roman" panose="02020603050405020304" pitchFamily="18" charset="0"/>
              </a:rPr>
              <a:t> được “về chơi” ở thế giới bên ngoài, tìm lại những vẻ đẹp tươi mát, rực rỡ của thế giới đó, nhưng rồi vẫn ám ảnh về sự chia lìa</a:t>
            </a:r>
            <a:r>
              <a:rPr lang="en-GB"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mất mát và cuối cùng lại bị những nỗi đau, lo âu</a:t>
            </a:r>
            <a:r>
              <a:rPr lang="en-GB"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sợ hãi của </a:t>
            </a:r>
            <a:r>
              <a:rPr lang="en-GB" sz="2800" dirty="0" err="1">
                <a:effectLst/>
                <a:latin typeface="Times New Roman" panose="02020603050405020304" pitchFamily="18" charset="0"/>
                <a:ea typeface="Times New Roman" panose="02020603050405020304" pitchFamily="18" charset="0"/>
              </a:rPr>
              <a:t>bản</a:t>
            </a:r>
            <a:r>
              <a:rPr lang="en-GB" sz="2800" dirty="0">
                <a:effectLst/>
                <a:latin typeface="Times New Roman" panose="02020603050405020304" pitchFamily="18" charset="0"/>
                <a:ea typeface="Times New Roman" panose="02020603050405020304" pitchFamily="18" charset="0"/>
              </a:rPr>
              <a:t> </a:t>
            </a:r>
            <a:r>
              <a:rPr lang="en-GB" sz="2800" dirty="0" err="1">
                <a:effectLst/>
                <a:latin typeface="Times New Roman" panose="02020603050405020304" pitchFamily="18" charset="0"/>
                <a:ea typeface="Times New Roman" panose="02020603050405020304" pitchFamily="18" charset="0"/>
              </a:rPr>
              <a:t>thân</a:t>
            </a:r>
            <a:r>
              <a:rPr lang="vi-VN" sz="2800" dirty="0">
                <a:effectLst/>
                <a:latin typeface="Times New Roman" panose="02020603050405020304" pitchFamily="18" charset="0"/>
                <a:ea typeface="Times New Roman" panose="02020603050405020304" pitchFamily="18" charset="0"/>
              </a:rPr>
              <a:t> kéo trở về với thế giới cô độc của riêng mình.</a:t>
            </a:r>
            <a:endParaRPr lang="en-US" sz="2400" dirty="0">
              <a:effectLst/>
              <a:latin typeface="Times New Roman" panose="02020603050405020304" pitchFamily="18" charset="0"/>
              <a:ea typeface="Times New Roman" panose="02020603050405020304" pitchFamily="18"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719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82A181-8B8A-F5A3-D188-24B690C865C1}"/>
              </a:ext>
            </a:extLst>
          </p:cNvPr>
          <p:cNvSpPr txBox="1"/>
          <p:nvPr/>
        </p:nvSpPr>
        <p:spPr>
          <a:xfrm>
            <a:off x="-1" y="0"/>
            <a:ext cx="5914104" cy="3447832"/>
          </a:xfrm>
          <a:prstGeom prst="rect">
            <a:avLst/>
          </a:prstGeom>
        </p:spPr>
        <p:txBody>
          <a:bodyPr vert="horz" lIns="91440" tIns="45720" rIns="91440" bIns="45720" rtlCol="0" anchor="t">
            <a:noAutofit/>
          </a:bodyPr>
          <a:lstStyle/>
          <a:p>
            <a:pPr>
              <a:lnSpc>
                <a:spcPct val="90000"/>
              </a:lnSpc>
            </a:pPr>
            <a:r>
              <a:rPr lang="en-US" sz="2800" dirty="0">
                <a:effectLst/>
              </a:rPr>
              <a:t>3.</a:t>
            </a:r>
            <a:r>
              <a:rPr lang="en-US" sz="2800" b="1" i="1" dirty="0">
                <a:effectLst/>
              </a:rPr>
              <a:t> </a:t>
            </a:r>
            <a:r>
              <a:rPr lang="en-US" sz="2800" b="1" i="1" dirty="0" err="1">
                <a:effectLst/>
              </a:rPr>
              <a:t>Chủ</a:t>
            </a:r>
            <a:r>
              <a:rPr lang="en-US" sz="2800" b="1" i="1" dirty="0">
                <a:effectLst/>
              </a:rPr>
              <a:t> </a:t>
            </a:r>
            <a:r>
              <a:rPr lang="en-US" sz="2800" b="1" i="1" dirty="0" err="1">
                <a:effectLst/>
              </a:rPr>
              <a:t>đề</a:t>
            </a:r>
            <a:r>
              <a:rPr lang="en-US" sz="2800" b="1" i="1" dirty="0">
                <a:effectLst/>
              </a:rPr>
              <a:t>, </a:t>
            </a:r>
            <a:r>
              <a:rPr lang="en-US" sz="2800" b="1" i="1" dirty="0" err="1">
                <a:effectLst/>
              </a:rPr>
              <a:t>cảm</a:t>
            </a:r>
            <a:r>
              <a:rPr lang="en-US" sz="2800" b="1" i="1" dirty="0">
                <a:effectLst/>
              </a:rPr>
              <a:t> </a:t>
            </a:r>
            <a:r>
              <a:rPr lang="en-US" sz="2800" b="1" i="1" dirty="0" err="1">
                <a:effectLst/>
              </a:rPr>
              <a:t>xúc</a:t>
            </a:r>
            <a:r>
              <a:rPr lang="en-US" sz="2800" b="1" i="1" dirty="0">
                <a:effectLst/>
              </a:rPr>
              <a:t>, </a:t>
            </a:r>
            <a:r>
              <a:rPr lang="en-US" sz="2800" b="1" i="1" dirty="0" err="1">
                <a:effectLst/>
              </a:rPr>
              <a:t>thông</a:t>
            </a:r>
            <a:r>
              <a:rPr lang="en-US" sz="2800" b="1" i="1" dirty="0">
                <a:effectLst/>
              </a:rPr>
              <a:t> </a:t>
            </a:r>
            <a:r>
              <a:rPr lang="en-US" sz="2800" b="1" i="1" dirty="0" err="1">
                <a:effectLst/>
              </a:rPr>
              <a:t>điệp</a:t>
            </a:r>
            <a:endParaRPr lang="en-US" sz="2800" b="1" i="1" dirty="0">
              <a:effectLst/>
            </a:endParaRPr>
          </a:p>
          <a:p>
            <a:pPr>
              <a:lnSpc>
                <a:spcPct val="90000"/>
              </a:lnSpc>
            </a:pPr>
            <a:endParaRPr lang="en-US" sz="2800" dirty="0">
              <a:effectLst/>
            </a:endParaRPr>
          </a:p>
          <a:p>
            <a:pPr>
              <a:lnSpc>
                <a:spcPct val="90000"/>
              </a:lnSpc>
            </a:pPr>
            <a:r>
              <a:rPr lang="en-US" sz="2800" b="1" dirty="0">
                <a:effectLst/>
              </a:rPr>
              <a:t>- </a:t>
            </a:r>
            <a:r>
              <a:rPr lang="en-US" sz="2800" b="1" dirty="0" err="1">
                <a:effectLst/>
              </a:rPr>
              <a:t>Chủ</a:t>
            </a:r>
            <a:r>
              <a:rPr lang="en-US" sz="2800" b="1" dirty="0">
                <a:effectLst/>
              </a:rPr>
              <a:t> </a:t>
            </a:r>
            <a:r>
              <a:rPr lang="en-US" sz="2800" b="1" dirty="0" err="1">
                <a:effectLst/>
              </a:rPr>
              <a:t>đề</a:t>
            </a:r>
            <a:r>
              <a:rPr lang="en-US" sz="2800" b="1" dirty="0">
                <a:effectLst/>
              </a:rPr>
              <a:t> </a:t>
            </a:r>
            <a:r>
              <a:rPr lang="en-US" sz="2800" b="1" dirty="0" err="1">
                <a:effectLst/>
              </a:rPr>
              <a:t>của</a:t>
            </a:r>
            <a:r>
              <a:rPr lang="en-US" sz="2800" b="1" dirty="0">
                <a:effectLst/>
              </a:rPr>
              <a:t> </a:t>
            </a:r>
            <a:r>
              <a:rPr lang="en-US" sz="2800" b="1" dirty="0" err="1">
                <a:effectLst/>
              </a:rPr>
              <a:t>bài</a:t>
            </a:r>
            <a:r>
              <a:rPr lang="en-US" sz="2800" b="1" dirty="0">
                <a:effectLst/>
              </a:rPr>
              <a:t> </a:t>
            </a:r>
            <a:r>
              <a:rPr lang="en-US" sz="2800" b="1" dirty="0" err="1">
                <a:effectLst/>
              </a:rPr>
              <a:t>thơ</a:t>
            </a:r>
            <a:r>
              <a:rPr lang="en-US" sz="2800" b="1" dirty="0">
                <a:effectLst/>
              </a:rPr>
              <a:t>: </a:t>
            </a:r>
            <a:r>
              <a:rPr lang="en-US" sz="2800" dirty="0" err="1">
                <a:effectLst/>
              </a:rPr>
              <a:t>Vẻ</a:t>
            </a:r>
            <a:r>
              <a:rPr lang="en-US" sz="2800" dirty="0">
                <a:effectLst/>
              </a:rPr>
              <a:t> </a:t>
            </a:r>
            <a:r>
              <a:rPr lang="en-US" sz="2800" dirty="0" err="1">
                <a:effectLst/>
              </a:rPr>
              <a:t>đẹp</a:t>
            </a:r>
            <a:r>
              <a:rPr lang="en-US" sz="2800" dirty="0">
                <a:effectLst/>
              </a:rPr>
              <a:t> </a:t>
            </a:r>
            <a:r>
              <a:rPr lang="en-US" sz="2800" dirty="0" err="1">
                <a:effectLst/>
              </a:rPr>
              <a:t>của</a:t>
            </a:r>
            <a:r>
              <a:rPr lang="en-US" sz="2800" dirty="0">
                <a:effectLst/>
              </a:rPr>
              <a:t> </a:t>
            </a:r>
            <a:r>
              <a:rPr lang="en-US" sz="2800" dirty="0" err="1">
                <a:effectLst/>
              </a:rPr>
              <a:t>thôn</a:t>
            </a:r>
            <a:r>
              <a:rPr lang="en-US" sz="2800" dirty="0">
                <a:effectLst/>
              </a:rPr>
              <a:t> </a:t>
            </a:r>
            <a:r>
              <a:rPr lang="en-US" sz="2800" dirty="0" err="1">
                <a:effectLst/>
              </a:rPr>
              <a:t>Vĩ</a:t>
            </a:r>
            <a:r>
              <a:rPr lang="en-US" sz="2800" dirty="0">
                <a:effectLst/>
              </a:rPr>
              <a:t> </a:t>
            </a:r>
            <a:r>
              <a:rPr lang="en-US" sz="2800" dirty="0" err="1">
                <a:effectLst/>
              </a:rPr>
              <a:t>Dạ</a:t>
            </a:r>
            <a:r>
              <a:rPr lang="en-US" sz="2800" dirty="0">
                <a:effectLst/>
              </a:rPr>
              <a:t> </a:t>
            </a:r>
            <a:r>
              <a:rPr lang="en-US" sz="2800" dirty="0" err="1">
                <a:effectLst/>
              </a:rPr>
              <a:t>trong</a:t>
            </a:r>
            <a:r>
              <a:rPr lang="en-US" sz="2800" dirty="0">
                <a:effectLst/>
              </a:rPr>
              <a:t> </a:t>
            </a:r>
            <a:r>
              <a:rPr lang="en-US" sz="2800" dirty="0" err="1">
                <a:effectLst/>
              </a:rPr>
              <a:t>những</a:t>
            </a:r>
            <a:r>
              <a:rPr lang="en-US" sz="2800" dirty="0">
                <a:effectLst/>
              </a:rPr>
              <a:t> </a:t>
            </a:r>
            <a:r>
              <a:rPr lang="en-US" sz="2800" dirty="0" err="1">
                <a:effectLst/>
              </a:rPr>
              <a:t>hình</a:t>
            </a:r>
            <a:r>
              <a:rPr lang="en-US" sz="2800" dirty="0">
                <a:effectLst/>
              </a:rPr>
              <a:t> dung </a:t>
            </a:r>
            <a:r>
              <a:rPr lang="en-US" sz="2800" dirty="0" err="1">
                <a:effectLst/>
              </a:rPr>
              <a:t>đầy</a:t>
            </a:r>
            <a:r>
              <a:rPr lang="en-US" sz="2800" dirty="0">
                <a:effectLst/>
              </a:rPr>
              <a:t> </a:t>
            </a:r>
            <a:r>
              <a:rPr lang="en-US" sz="2800" dirty="0" err="1">
                <a:effectLst/>
              </a:rPr>
              <a:t>thương</a:t>
            </a:r>
            <a:r>
              <a:rPr lang="en-US" sz="2800" dirty="0">
                <a:effectLst/>
              </a:rPr>
              <a:t> </a:t>
            </a:r>
            <a:r>
              <a:rPr lang="en-US" sz="2800" dirty="0" err="1">
                <a:effectLst/>
              </a:rPr>
              <a:t>nhớ</a:t>
            </a:r>
            <a:r>
              <a:rPr lang="en-US" sz="2800" dirty="0">
                <a:effectLst/>
              </a:rPr>
              <a:t>, lo </a:t>
            </a:r>
            <a:r>
              <a:rPr lang="en-US" sz="2800" dirty="0" err="1">
                <a:effectLst/>
              </a:rPr>
              <a:t>âu</a:t>
            </a:r>
            <a:r>
              <a:rPr lang="en-US" sz="2800" dirty="0">
                <a:effectLst/>
              </a:rPr>
              <a:t> </a:t>
            </a:r>
            <a:r>
              <a:rPr lang="en-US" sz="2800" dirty="0" err="1">
                <a:effectLst/>
              </a:rPr>
              <a:t>và</a:t>
            </a:r>
            <a:r>
              <a:rPr lang="en-US" sz="2800" dirty="0">
                <a:effectLst/>
              </a:rPr>
              <a:t> </a:t>
            </a:r>
            <a:r>
              <a:rPr lang="en-US" sz="2800" dirty="0" err="1">
                <a:effectLst/>
              </a:rPr>
              <a:t>đau</a:t>
            </a:r>
            <a:r>
              <a:rPr lang="en-US" sz="2800" dirty="0">
                <a:effectLst/>
              </a:rPr>
              <a:t> </a:t>
            </a:r>
            <a:r>
              <a:rPr lang="en-US" sz="2800" dirty="0" err="1">
                <a:effectLst/>
              </a:rPr>
              <a:t>thương</a:t>
            </a:r>
            <a:r>
              <a:rPr lang="en-US" sz="2800" dirty="0">
                <a:effectLst/>
              </a:rPr>
              <a:t> </a:t>
            </a:r>
            <a:r>
              <a:rPr lang="en-US" sz="2800" dirty="0" err="1">
                <a:effectLst/>
              </a:rPr>
              <a:t>của</a:t>
            </a:r>
            <a:r>
              <a:rPr lang="en-US" sz="2800" dirty="0">
                <a:effectLst/>
              </a:rPr>
              <a:t> </a:t>
            </a:r>
            <a:r>
              <a:rPr lang="en-US" sz="2800" dirty="0" err="1">
                <a:effectLst/>
              </a:rPr>
              <a:t>một</a:t>
            </a:r>
            <a:r>
              <a:rPr lang="en-US" sz="2800" dirty="0">
                <a:effectLst/>
              </a:rPr>
              <a:t> con </a:t>
            </a:r>
            <a:r>
              <a:rPr lang="en-US" sz="2800" dirty="0" err="1">
                <a:effectLst/>
              </a:rPr>
              <a:t>người</a:t>
            </a:r>
            <a:r>
              <a:rPr lang="en-US" sz="2800" dirty="0">
                <a:effectLst/>
              </a:rPr>
              <a:t> </a:t>
            </a:r>
            <a:r>
              <a:rPr lang="en-US" sz="2800" dirty="0" err="1">
                <a:effectLst/>
              </a:rPr>
              <a:t>mãi</a:t>
            </a:r>
            <a:r>
              <a:rPr lang="en-US" sz="2800" dirty="0">
                <a:effectLst/>
              </a:rPr>
              <a:t> </a:t>
            </a:r>
            <a:r>
              <a:rPr lang="en-US" sz="2800" dirty="0" err="1">
                <a:effectLst/>
              </a:rPr>
              <a:t>mãi</a:t>
            </a:r>
            <a:r>
              <a:rPr lang="en-US" sz="2800" dirty="0">
                <a:effectLst/>
              </a:rPr>
              <a:t> </a:t>
            </a:r>
            <a:r>
              <a:rPr lang="en-US" sz="2800" dirty="0" err="1">
                <a:effectLst/>
              </a:rPr>
              <a:t>không</a:t>
            </a:r>
            <a:r>
              <a:rPr lang="en-US" sz="2800" dirty="0">
                <a:effectLst/>
              </a:rPr>
              <a:t> </a:t>
            </a:r>
            <a:r>
              <a:rPr lang="en-US" sz="2800" dirty="0" err="1">
                <a:effectLst/>
              </a:rPr>
              <a:t>còn</a:t>
            </a:r>
            <a:r>
              <a:rPr lang="en-US" sz="2800" dirty="0">
                <a:effectLst/>
              </a:rPr>
              <a:t> </a:t>
            </a:r>
            <a:r>
              <a:rPr lang="en-US" sz="2800" dirty="0" err="1">
                <a:effectLst/>
              </a:rPr>
              <a:t>dịp</a:t>
            </a:r>
            <a:r>
              <a:rPr lang="en-US" sz="2800" dirty="0">
                <a:effectLst/>
              </a:rPr>
              <a:t> </a:t>
            </a:r>
            <a:r>
              <a:rPr lang="en-US" sz="2800" dirty="0" err="1">
                <a:effectLst/>
              </a:rPr>
              <a:t>trở</a:t>
            </a:r>
            <a:r>
              <a:rPr lang="en-US" sz="2800" dirty="0">
                <a:effectLst/>
              </a:rPr>
              <a:t> </a:t>
            </a:r>
            <a:r>
              <a:rPr lang="en-US" sz="2800" dirty="0" err="1">
                <a:effectLst/>
              </a:rPr>
              <a:t>lại</a:t>
            </a:r>
            <a:r>
              <a:rPr lang="en-US" sz="2800" dirty="0">
                <a:effectLst/>
              </a:rPr>
              <a:t>.</a:t>
            </a:r>
          </a:p>
          <a:p>
            <a:pPr>
              <a:lnSpc>
                <a:spcPct val="90000"/>
              </a:lnSpc>
            </a:pPr>
            <a:r>
              <a:rPr lang="en-US" sz="2800" dirty="0">
                <a:effectLst/>
              </a:rPr>
              <a:t>-</a:t>
            </a:r>
            <a:r>
              <a:rPr lang="en-US" sz="2800" b="1" dirty="0" err="1">
                <a:effectLst/>
              </a:rPr>
              <a:t>Cảm</a:t>
            </a:r>
            <a:r>
              <a:rPr lang="en-US" sz="2800" b="1" dirty="0">
                <a:effectLst/>
              </a:rPr>
              <a:t> </a:t>
            </a:r>
            <a:r>
              <a:rPr lang="en-US" sz="2800" b="1" dirty="0" err="1">
                <a:effectLst/>
              </a:rPr>
              <a:t>xúc</a:t>
            </a:r>
            <a:r>
              <a:rPr lang="en-US" sz="2800" b="1" dirty="0">
                <a:effectLst/>
              </a:rPr>
              <a:t> </a:t>
            </a:r>
            <a:r>
              <a:rPr lang="en-US" sz="2800" b="1" dirty="0" err="1">
                <a:effectLst/>
              </a:rPr>
              <a:t>của</a:t>
            </a:r>
            <a:r>
              <a:rPr lang="en-US" sz="2800" b="1" dirty="0">
                <a:effectLst/>
              </a:rPr>
              <a:t> </a:t>
            </a:r>
            <a:r>
              <a:rPr lang="en-US" sz="2800" b="1" dirty="0" err="1">
                <a:effectLst/>
              </a:rPr>
              <a:t>tác</a:t>
            </a:r>
            <a:r>
              <a:rPr lang="en-US" sz="2800" b="1" dirty="0">
                <a:effectLst/>
              </a:rPr>
              <a:t> </a:t>
            </a:r>
            <a:r>
              <a:rPr lang="en-US" sz="2800" b="1" dirty="0" err="1">
                <a:effectLst/>
              </a:rPr>
              <a:t>giả</a:t>
            </a:r>
            <a:r>
              <a:rPr lang="en-US" sz="2800" b="1" dirty="0">
                <a:effectLst/>
              </a:rPr>
              <a:t>: </a:t>
            </a:r>
            <a:r>
              <a:rPr lang="en-US" sz="2800" dirty="0" err="1">
                <a:effectLst/>
              </a:rPr>
              <a:t>sự</a:t>
            </a:r>
            <a:r>
              <a:rPr lang="en-US" sz="2800" dirty="0">
                <a:effectLst/>
              </a:rPr>
              <a:t> </a:t>
            </a:r>
            <a:r>
              <a:rPr lang="en-US" sz="2800" dirty="0" err="1">
                <a:effectLst/>
              </a:rPr>
              <a:t>biến</a:t>
            </a:r>
            <a:r>
              <a:rPr lang="en-US" sz="2800" dirty="0">
                <a:effectLst/>
              </a:rPr>
              <a:t> </a:t>
            </a:r>
            <a:r>
              <a:rPr lang="en-US" sz="2800" dirty="0" err="1">
                <a:effectLst/>
              </a:rPr>
              <a:t>đổi</a:t>
            </a:r>
            <a:r>
              <a:rPr lang="en-US" sz="2800" dirty="0">
                <a:effectLst/>
              </a:rPr>
              <a:t> </a:t>
            </a:r>
            <a:r>
              <a:rPr lang="en-US" sz="2800" dirty="0" err="1">
                <a:effectLst/>
              </a:rPr>
              <a:t>đột</a:t>
            </a:r>
            <a:r>
              <a:rPr lang="en-US" sz="2800" dirty="0">
                <a:effectLst/>
              </a:rPr>
              <a:t> </a:t>
            </a:r>
            <a:r>
              <a:rPr lang="en-US" sz="2800" dirty="0" err="1">
                <a:effectLst/>
              </a:rPr>
              <a:t>ngột</a:t>
            </a:r>
            <a:r>
              <a:rPr lang="en-US" sz="2800" dirty="0">
                <a:effectLst/>
              </a:rPr>
              <a:t> </a:t>
            </a:r>
            <a:r>
              <a:rPr lang="en-US" sz="2800" dirty="0" err="1">
                <a:effectLst/>
              </a:rPr>
              <a:t>từ</a:t>
            </a:r>
            <a:r>
              <a:rPr lang="en-US" sz="2800" dirty="0">
                <a:effectLst/>
              </a:rPr>
              <a:t> </a:t>
            </a:r>
            <a:r>
              <a:rPr lang="en-US" sz="2800" dirty="0" err="1">
                <a:effectLst/>
              </a:rPr>
              <a:t>hạnh</a:t>
            </a:r>
            <a:r>
              <a:rPr lang="en-US" sz="2800" dirty="0">
                <a:effectLst/>
              </a:rPr>
              <a:t> </a:t>
            </a:r>
            <a:r>
              <a:rPr lang="en-US" sz="2800" dirty="0" err="1">
                <a:effectLst/>
              </a:rPr>
              <a:t>phúc</a:t>
            </a:r>
            <a:r>
              <a:rPr lang="en-US" sz="2800" dirty="0">
                <a:effectLst/>
              </a:rPr>
              <a:t>, </a:t>
            </a:r>
            <a:r>
              <a:rPr lang="en-US" sz="2800" dirty="0" err="1">
                <a:effectLst/>
              </a:rPr>
              <a:t>tươi</a:t>
            </a:r>
            <a:r>
              <a:rPr lang="en-US" sz="2800" dirty="0">
                <a:effectLst/>
              </a:rPr>
              <a:t> </a:t>
            </a:r>
            <a:r>
              <a:rPr lang="en-US" sz="2800" dirty="0" err="1">
                <a:effectLst/>
              </a:rPr>
              <a:t>vui</a:t>
            </a:r>
            <a:r>
              <a:rPr lang="en-US" sz="2800" dirty="0">
                <a:effectLst/>
              </a:rPr>
              <a:t> </a:t>
            </a:r>
            <a:r>
              <a:rPr lang="en-US" sz="2800" dirty="0" err="1">
                <a:effectLst/>
              </a:rPr>
              <a:t>đến</a:t>
            </a:r>
            <a:r>
              <a:rPr lang="en-US" sz="2800" dirty="0">
                <a:effectLst/>
              </a:rPr>
              <a:t> lo </a:t>
            </a:r>
            <a:r>
              <a:rPr lang="en-US" sz="2800" dirty="0" err="1">
                <a:effectLst/>
              </a:rPr>
              <a:t>lắng</a:t>
            </a:r>
            <a:r>
              <a:rPr lang="en-US" sz="2800" dirty="0">
                <a:effectLst/>
              </a:rPr>
              <a:t>, </a:t>
            </a:r>
            <a:r>
              <a:rPr lang="en-US" sz="2800" dirty="0" err="1">
                <a:effectLst/>
              </a:rPr>
              <a:t>bất</a:t>
            </a:r>
            <a:r>
              <a:rPr lang="en-US" sz="2800" dirty="0">
                <a:effectLst/>
              </a:rPr>
              <a:t> an </a:t>
            </a:r>
            <a:r>
              <a:rPr lang="en-US" sz="2800" dirty="0" err="1">
                <a:effectLst/>
              </a:rPr>
              <a:t>và</a:t>
            </a:r>
            <a:r>
              <a:rPr lang="en-US" sz="2800" dirty="0">
                <a:effectLst/>
              </a:rPr>
              <a:t> </a:t>
            </a:r>
            <a:r>
              <a:rPr lang="en-US" sz="2800" dirty="0" err="1">
                <a:effectLst/>
              </a:rPr>
              <a:t>cuối</a:t>
            </a:r>
            <a:r>
              <a:rPr lang="en-US" sz="2800" dirty="0">
                <a:effectLst/>
              </a:rPr>
              <a:t> </a:t>
            </a:r>
            <a:r>
              <a:rPr lang="en-US" sz="2800" dirty="0" err="1">
                <a:effectLst/>
              </a:rPr>
              <a:t>cùng</a:t>
            </a:r>
            <a:r>
              <a:rPr lang="en-US" sz="2800" dirty="0">
                <a:effectLst/>
              </a:rPr>
              <a:t> </a:t>
            </a:r>
            <a:r>
              <a:rPr lang="en-US" sz="2800" dirty="0" err="1">
                <a:effectLst/>
              </a:rPr>
              <a:t>là</a:t>
            </a:r>
            <a:r>
              <a:rPr lang="en-US" sz="2800" dirty="0">
                <a:effectLst/>
              </a:rPr>
              <a:t> </a:t>
            </a:r>
            <a:r>
              <a:rPr lang="en-US" sz="2800" dirty="0" err="1">
                <a:effectLst/>
              </a:rPr>
              <a:t>đau</a:t>
            </a:r>
            <a:r>
              <a:rPr lang="en-US" sz="2800" dirty="0">
                <a:effectLst/>
              </a:rPr>
              <a:t> </a:t>
            </a:r>
            <a:r>
              <a:rPr lang="en-US" sz="2800" dirty="0" err="1">
                <a:effectLst/>
              </a:rPr>
              <a:t>buồn</a:t>
            </a:r>
            <a:r>
              <a:rPr lang="en-US" sz="2800" dirty="0">
                <a:effectLst/>
              </a:rPr>
              <a:t>, </a:t>
            </a:r>
            <a:r>
              <a:rPr lang="en-US" sz="2800" dirty="0" err="1">
                <a:effectLst/>
              </a:rPr>
              <a:t>thất</a:t>
            </a:r>
            <a:r>
              <a:rPr lang="en-US" sz="2800" dirty="0">
                <a:effectLst/>
              </a:rPr>
              <a:t> </a:t>
            </a:r>
            <a:r>
              <a:rPr lang="en-US" sz="2800" dirty="0" err="1">
                <a:effectLst/>
              </a:rPr>
              <a:t>vọng</a:t>
            </a:r>
            <a:r>
              <a:rPr lang="en-US" sz="2800" dirty="0">
                <a:effectLst/>
              </a:rPr>
              <a:t>, </a:t>
            </a:r>
            <a:r>
              <a:rPr lang="en-US" sz="2800" dirty="0" err="1">
                <a:effectLst/>
              </a:rPr>
              <a:t>cô</a:t>
            </a:r>
            <a:r>
              <a:rPr lang="en-US" sz="2800" dirty="0">
                <a:effectLst/>
              </a:rPr>
              <a:t> </a:t>
            </a:r>
            <a:r>
              <a:rPr lang="en-US" sz="2800" dirty="0" err="1">
                <a:effectLst/>
              </a:rPr>
              <a:t>độc</a:t>
            </a:r>
            <a:endParaRPr lang="en-US" sz="2800" dirty="0">
              <a:effectLst/>
            </a:endParaRPr>
          </a:p>
          <a:p>
            <a:pPr>
              <a:lnSpc>
                <a:spcPct val="90000"/>
              </a:lnSpc>
            </a:pPr>
            <a:endParaRPr lang="en-US" sz="2800" dirty="0">
              <a:effectLst/>
            </a:endParaRPr>
          </a:p>
          <a:p>
            <a:pPr>
              <a:lnSpc>
                <a:spcPct val="90000"/>
              </a:lnSpc>
            </a:pPr>
            <a:r>
              <a:rPr lang="en-US" sz="2800" dirty="0"/>
              <a:t>=&gt;</a:t>
            </a:r>
            <a:r>
              <a:rPr lang="en-US" sz="2800" b="1" dirty="0">
                <a:effectLst/>
              </a:rPr>
              <a:t>Thông </a:t>
            </a:r>
            <a:r>
              <a:rPr lang="en-US" sz="2800" b="1" dirty="0" err="1">
                <a:effectLst/>
              </a:rPr>
              <a:t>điệp</a:t>
            </a:r>
            <a:r>
              <a:rPr lang="en-US" sz="2800" dirty="0">
                <a:effectLst/>
              </a:rPr>
              <a:t>: </a:t>
            </a:r>
            <a:r>
              <a:rPr lang="en-US" sz="2800" dirty="0" err="1">
                <a:effectLst/>
              </a:rPr>
              <a:t>Cần</a:t>
            </a:r>
            <a:r>
              <a:rPr lang="en-US" sz="2800" dirty="0">
                <a:effectLst/>
              </a:rPr>
              <a:t> </a:t>
            </a:r>
            <a:r>
              <a:rPr lang="en-US" sz="2800" dirty="0" err="1">
                <a:effectLst/>
              </a:rPr>
              <a:t>phải</a:t>
            </a:r>
            <a:r>
              <a:rPr lang="en-US" sz="2800" dirty="0">
                <a:effectLst/>
              </a:rPr>
              <a:t> </a:t>
            </a:r>
            <a:r>
              <a:rPr lang="en-US" sz="2800" dirty="0" err="1">
                <a:effectLst/>
              </a:rPr>
              <a:t>trân</a:t>
            </a:r>
            <a:r>
              <a:rPr lang="en-US" sz="2800" dirty="0">
                <a:effectLst/>
              </a:rPr>
              <a:t> </a:t>
            </a:r>
            <a:r>
              <a:rPr lang="en-US" sz="2800" dirty="0" err="1">
                <a:effectLst/>
              </a:rPr>
              <a:t>trọng</a:t>
            </a:r>
            <a:r>
              <a:rPr lang="en-US" sz="2800" dirty="0">
                <a:effectLst/>
              </a:rPr>
              <a:t>, </a:t>
            </a:r>
            <a:r>
              <a:rPr lang="en-US" sz="2800" dirty="0" err="1">
                <a:effectLst/>
              </a:rPr>
              <a:t>yêu</a:t>
            </a:r>
            <a:r>
              <a:rPr lang="en-US" sz="2800" dirty="0">
                <a:effectLst/>
              </a:rPr>
              <a:t> </a:t>
            </a:r>
            <a:r>
              <a:rPr lang="en-US" sz="2800" dirty="0" err="1">
                <a:effectLst/>
              </a:rPr>
              <a:t>thương</a:t>
            </a:r>
            <a:r>
              <a:rPr lang="en-US" sz="2800" dirty="0">
                <a:effectLst/>
              </a:rPr>
              <a:t> </a:t>
            </a:r>
            <a:r>
              <a:rPr lang="en-US" sz="2800" dirty="0" err="1">
                <a:effectLst/>
              </a:rPr>
              <a:t>cuộc</a:t>
            </a:r>
            <a:r>
              <a:rPr lang="en-US" sz="2800" dirty="0">
                <a:effectLst/>
              </a:rPr>
              <a:t> </a:t>
            </a:r>
            <a:r>
              <a:rPr lang="en-US" sz="2800" dirty="0" err="1">
                <a:effectLst/>
              </a:rPr>
              <a:t>sống</a:t>
            </a:r>
            <a:r>
              <a:rPr lang="en-US" sz="2800" dirty="0">
                <a:effectLst/>
              </a:rPr>
              <a:t>. </a:t>
            </a:r>
            <a:r>
              <a:rPr lang="en-US" sz="2800" dirty="0" err="1">
                <a:effectLst/>
              </a:rPr>
              <a:t>Phê</a:t>
            </a:r>
            <a:r>
              <a:rPr lang="en-US" sz="2800" dirty="0">
                <a:effectLst/>
              </a:rPr>
              <a:t> </a:t>
            </a:r>
            <a:r>
              <a:rPr lang="en-US" sz="2800" dirty="0" err="1">
                <a:effectLst/>
              </a:rPr>
              <a:t>phán</a:t>
            </a:r>
            <a:r>
              <a:rPr lang="en-US" sz="2800" dirty="0">
                <a:effectLst/>
              </a:rPr>
              <a:t> </a:t>
            </a:r>
            <a:r>
              <a:rPr lang="en-US" sz="2800" dirty="0" err="1">
                <a:effectLst/>
              </a:rPr>
              <a:t>một</a:t>
            </a:r>
            <a:r>
              <a:rPr lang="en-US" sz="2800" dirty="0">
                <a:effectLst/>
              </a:rPr>
              <a:t> </a:t>
            </a:r>
            <a:r>
              <a:rPr lang="en-US" sz="2800" dirty="0" err="1">
                <a:effectLst/>
              </a:rPr>
              <a:t>bộ</a:t>
            </a:r>
            <a:r>
              <a:rPr lang="en-US" sz="2800" dirty="0">
                <a:effectLst/>
              </a:rPr>
              <a:t> </a:t>
            </a:r>
            <a:r>
              <a:rPr lang="en-US" sz="2800" dirty="0" err="1">
                <a:effectLst/>
              </a:rPr>
              <a:t>phận</a:t>
            </a:r>
            <a:r>
              <a:rPr lang="en-US" sz="2800" dirty="0">
                <a:effectLst/>
              </a:rPr>
              <a:t> </a:t>
            </a:r>
            <a:r>
              <a:rPr lang="en-US" sz="2800" dirty="0" err="1">
                <a:effectLst/>
              </a:rPr>
              <a:t>giới</a:t>
            </a:r>
            <a:r>
              <a:rPr lang="en-US" sz="2800" dirty="0">
                <a:effectLst/>
              </a:rPr>
              <a:t> </a:t>
            </a:r>
            <a:r>
              <a:rPr lang="en-US" sz="2800" dirty="0" err="1">
                <a:effectLst/>
              </a:rPr>
              <a:t>trẻ</a:t>
            </a:r>
            <a:r>
              <a:rPr lang="en-US" sz="2800" dirty="0">
                <a:effectLst/>
              </a:rPr>
              <a:t> </a:t>
            </a:r>
            <a:r>
              <a:rPr lang="en-US" sz="2800" dirty="0" err="1">
                <a:effectLst/>
              </a:rPr>
              <a:t>có</a:t>
            </a:r>
            <a:r>
              <a:rPr lang="en-US" sz="2800" dirty="0">
                <a:effectLst/>
              </a:rPr>
              <a:t> </a:t>
            </a:r>
            <a:r>
              <a:rPr lang="en-US" sz="2800" dirty="0" err="1">
                <a:effectLst/>
              </a:rPr>
              <a:t>tư</a:t>
            </a:r>
            <a:r>
              <a:rPr lang="en-US" sz="2800" dirty="0">
                <a:effectLst/>
              </a:rPr>
              <a:t> </a:t>
            </a:r>
            <a:r>
              <a:rPr lang="en-US" sz="2800" dirty="0" err="1">
                <a:effectLst/>
              </a:rPr>
              <a:t>tưởng</a:t>
            </a:r>
            <a:r>
              <a:rPr lang="en-US" sz="2800" dirty="0">
                <a:effectLst/>
              </a:rPr>
              <a:t> bi </a:t>
            </a:r>
            <a:r>
              <a:rPr lang="en-US" sz="2800" dirty="0" err="1">
                <a:effectLst/>
              </a:rPr>
              <a:t>quan</a:t>
            </a:r>
            <a:r>
              <a:rPr lang="en-US" sz="2800" dirty="0">
                <a:effectLst/>
              </a:rPr>
              <a:t>, </a:t>
            </a:r>
            <a:r>
              <a:rPr lang="en-US" sz="2800" dirty="0" err="1">
                <a:effectLst/>
              </a:rPr>
              <a:t>chán</a:t>
            </a:r>
            <a:r>
              <a:rPr lang="en-US" sz="2800" dirty="0">
                <a:effectLst/>
              </a:rPr>
              <a:t> </a:t>
            </a:r>
            <a:r>
              <a:rPr lang="en-US" sz="2800" dirty="0" err="1">
                <a:effectLst/>
              </a:rPr>
              <a:t>nản</a:t>
            </a:r>
            <a:r>
              <a:rPr lang="en-US" sz="2800" dirty="0">
                <a:effectLst/>
              </a:rPr>
              <a:t>, </a:t>
            </a:r>
            <a:r>
              <a:rPr lang="en-US" sz="2800" dirty="0" err="1">
                <a:effectLst/>
              </a:rPr>
              <a:t>mất</a:t>
            </a:r>
            <a:r>
              <a:rPr lang="en-US" sz="2800" dirty="0">
                <a:effectLst/>
              </a:rPr>
              <a:t> </a:t>
            </a:r>
            <a:r>
              <a:rPr lang="en-US" sz="2800" dirty="0" err="1">
                <a:effectLst/>
              </a:rPr>
              <a:t>phương</a:t>
            </a:r>
            <a:r>
              <a:rPr lang="en-US" sz="2800" dirty="0">
                <a:effectLst/>
              </a:rPr>
              <a:t> </a:t>
            </a:r>
            <a:r>
              <a:rPr lang="en-US" sz="2800" dirty="0" err="1">
                <a:effectLst/>
              </a:rPr>
              <a:t>hướng</a:t>
            </a:r>
            <a:endParaRPr lang="en-US" sz="2800" dirty="0">
              <a:effectLst/>
            </a:endParaRPr>
          </a:p>
          <a:p>
            <a:pPr fontAlgn="base">
              <a:lnSpc>
                <a:spcPct val="90000"/>
              </a:lnSpc>
              <a:spcAft>
                <a:spcPts val="800"/>
              </a:spcAft>
            </a:pPr>
            <a:r>
              <a:rPr lang="en-US" sz="2800" dirty="0">
                <a:effectLst/>
              </a:rPr>
              <a:t> </a:t>
            </a:r>
          </a:p>
          <a:p>
            <a:pPr fontAlgn="base">
              <a:lnSpc>
                <a:spcPct val="90000"/>
              </a:lnSpc>
              <a:spcAft>
                <a:spcPts val="800"/>
              </a:spcAft>
            </a:pPr>
            <a:endParaRPr lang="en-US" sz="2800" dirty="0">
              <a:effectLst/>
            </a:endParaRPr>
          </a:p>
        </p:txBody>
      </p:sp>
      <p:pic>
        <p:nvPicPr>
          <p:cNvPr id="5" name="Picture 4" descr="A tree in a field of flowers&#10;&#10;Description automatically generated">
            <a:extLst>
              <a:ext uri="{FF2B5EF4-FFF2-40B4-BE49-F238E27FC236}">
                <a16:creationId xmlns:a16="http://schemas.microsoft.com/office/drawing/2014/main" id="{02956E38-333C-E4E8-3D7C-7B8F796B2E86}"/>
              </a:ext>
            </a:extLst>
          </p:cNvPr>
          <p:cNvPicPr>
            <a:picLocks noChangeAspect="1"/>
          </p:cNvPicPr>
          <p:nvPr/>
        </p:nvPicPr>
        <p:blipFill rotWithShape="1">
          <a:blip r:embed="rId2">
            <a:extLst>
              <a:ext uri="{28A0092B-C50C-407E-A947-70E740481C1C}">
                <a14:useLocalDpi xmlns:a14="http://schemas.microsoft.com/office/drawing/2010/main" val="0"/>
              </a:ext>
            </a:extLst>
          </a:blip>
          <a:srcRect l="21025" r="-1" b="-1"/>
          <a:stretch/>
        </p:blipFill>
        <p:spPr>
          <a:xfrm>
            <a:off x="6096001" y="1598348"/>
            <a:ext cx="5319062" cy="3586222"/>
          </a:xfrm>
          <a:prstGeom prst="rect">
            <a:avLst/>
          </a:prstGeom>
        </p:spPr>
      </p:pic>
      <p:grpSp>
        <p:nvGrpSpPr>
          <p:cNvPr id="40" name="Group 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470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b="1" dirty="0"/>
              <a:t>III. TỔNG KẾT</a:t>
            </a:r>
          </a:p>
        </p:txBody>
      </p:sp>
      <p:pic>
        <p:nvPicPr>
          <p:cNvPr id="7" name="Picture 6" descr="A close-up of a bamboo plant&#10;&#10;Description automatically generated">
            <a:extLst>
              <a:ext uri="{FF2B5EF4-FFF2-40B4-BE49-F238E27FC236}">
                <a16:creationId xmlns:a16="http://schemas.microsoft.com/office/drawing/2014/main" id="{23B198C1-4322-133B-253E-C6B99EE486B4}"/>
              </a:ext>
            </a:extLst>
          </p:cNvPr>
          <p:cNvPicPr>
            <a:picLocks noChangeAspect="1"/>
          </p:cNvPicPr>
          <p:nvPr/>
        </p:nvPicPr>
        <p:blipFill>
          <a:blip r:embed="rId2">
            <a:extLst>
              <a:ext uri="{28A0092B-C50C-407E-A947-70E740481C1C}">
                <a14:useLocalDpi xmlns:a14="http://schemas.microsoft.com/office/drawing/2010/main" val="0"/>
              </a:ext>
            </a:extLst>
          </a:blip>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633634E-2C0A-E44A-D179-1D09B3E65A8D}"/>
              </a:ext>
            </a:extLst>
          </p:cNvPr>
          <p:cNvSpPr>
            <a:spLocks noGrp="1"/>
          </p:cNvSpPr>
          <p:nvPr>
            <p:ph idx="1"/>
          </p:nvPr>
        </p:nvSpPr>
        <p:spPr>
          <a:xfrm>
            <a:off x="5297762" y="2706624"/>
            <a:ext cx="6251110" cy="3803904"/>
          </a:xfrm>
        </p:spPr>
        <p:txBody>
          <a:bodyPr>
            <a:normAutofit/>
          </a:bodyPr>
          <a:lstStyle/>
          <a:p>
            <a:pPr marL="0" indent="0">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Bức</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tranh</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phong</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cảnh</a:t>
            </a:r>
            <a:r>
              <a:rPr lang="en-US" sz="2400" dirty="0">
                <a:effectLst/>
                <a:latin typeface="Abadi" panose="020B0604020104020204" pitchFamily="34" charset="0"/>
                <a:ea typeface="Calibri" panose="020F0502020204030204" pitchFamily="34" charset="0"/>
                <a:cs typeface="Times New Roman" panose="02020603050405020304" pitchFamily="18" charset="0"/>
              </a:rPr>
              <a:t> Vĩ Dạ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va</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lòng</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yêu</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đời</a:t>
            </a:r>
            <a:r>
              <a:rPr lang="en-US" sz="2400" dirty="0">
                <a:effectLst/>
                <a:latin typeface="Abadi" panose="020B0604020104020204" pitchFamily="34" charset="0"/>
                <a:ea typeface="Calibri" panose="020F0502020204030204" pitchFamily="34" charset="0"/>
                <a:cs typeface="Times New Roman" panose="02020603050405020304" pitchFamily="18" charset="0"/>
              </a:rPr>
              <a:t>, ham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sống</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mãnh</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liệt</a:t>
            </a:r>
            <a:r>
              <a:rPr lang="en-US" sz="2400" dirty="0">
                <a:effectLst/>
                <a:latin typeface="Abadi" panose="020B0604020104020204" pitchFamily="34" charset="0"/>
                <a:ea typeface="Calibri" panose="020F0502020204030204" pitchFamily="34" charset="0"/>
                <a:cs typeface="Times New Roman" panose="02020603050405020304" pitchFamily="18" charset="0"/>
              </a:rPr>
              <a:t> mà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đầy</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uổn</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khúc</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của</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nha</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thơ</a:t>
            </a:r>
            <a:r>
              <a:rPr lang="en-US" sz="2400" dirty="0">
                <a:effectLst/>
                <a:latin typeface="Abadi" panose="020B0604020104020204" pitchFamily="34" charset="0"/>
                <a:ea typeface="Calibri" panose="020F0502020204030204" pitchFamily="34" charset="0"/>
                <a:cs typeface="Times New Roman" panose="02020603050405020304" pitchFamily="18" charset="0"/>
              </a:rPr>
              <a:t>.</a:t>
            </a:r>
          </a:p>
          <a:p>
            <a:pPr marL="0" indent="0">
              <a:spcAft>
                <a:spcPts val="800"/>
              </a:spcAft>
              <a:buNone/>
            </a:pP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Nghê</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thuật</a:t>
            </a:r>
            <a:r>
              <a:rPr lang="en-US" sz="2400" dirty="0">
                <a:effectLst/>
                <a:latin typeface="Abadi" panose="020B0604020104020204" pitchFamily="34" charset="0"/>
                <a:ea typeface="Calibri" panose="020F0502020204030204" pitchFamily="34" charset="0"/>
                <a:cs typeface="Times New Roman" panose="02020603050405020304" pitchFamily="18" charset="0"/>
              </a:rPr>
              <a:t> so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sánh</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nhân</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hóa</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thu</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pháp</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lấy</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động</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gợi</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tĩnh</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sư</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dụng</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câu</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hỏi</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tu</a:t>
            </a:r>
            <a:r>
              <a:rPr lang="en-US" sz="2400" dirty="0">
                <a:effectLst/>
                <a:latin typeface="Abadi" panose="020B0604020104020204" pitchFamily="34" charset="0"/>
                <a:ea typeface="Calibri" panose="020F0502020204030204" pitchFamily="34" charset="0"/>
                <a:cs typeface="Times New Roman" panose="02020603050405020304" pitchFamily="18" charset="0"/>
              </a:rPr>
              <a:t> </a:t>
            </a:r>
            <a:r>
              <a:rPr lang="en-US" sz="2400" dirty="0" err="1">
                <a:effectLst/>
                <a:latin typeface="Abadi" panose="020B0604020104020204" pitchFamily="34" charset="0"/>
                <a:ea typeface="Calibri" panose="020F0502020204030204" pitchFamily="34" charset="0"/>
                <a:cs typeface="Times New Roman" panose="02020603050405020304" pitchFamily="18" charset="0"/>
              </a:rPr>
              <a:t>tư</a:t>
            </a:r>
            <a:r>
              <a:rPr lang="en-US" sz="2400" dirty="0">
                <a:effectLst/>
                <a:latin typeface="Abadi" panose="020B0604020104020204" pitchFamily="34" charset="0"/>
                <a:ea typeface="Calibri" panose="020F0502020204030204" pitchFamily="34" charset="0"/>
                <a:cs typeface="Times New Roman" panose="02020603050405020304" pitchFamily="18" charset="0"/>
              </a:rPr>
              <a:t>̀,..</a:t>
            </a:r>
          </a:p>
          <a:p>
            <a:pPr marL="0" indent="0" eaLnBrk="0" fontAlgn="base" hangingPunct="0">
              <a:spcAft>
                <a:spcPts val="800"/>
              </a:spcAft>
              <a:buNone/>
            </a:pPr>
            <a:r>
              <a:rPr lang="nl-NL" sz="2400" kern="1200" dirty="0">
                <a:effectLst/>
                <a:latin typeface="Abadi" panose="020B0604020104020204" pitchFamily="34" charset="0"/>
                <a:ea typeface="MS Mincho" panose="02020609040205080304" pitchFamily="49" charset="-128"/>
                <a:cs typeface="Times New Roman" panose="02020603050405020304" pitchFamily="18" charset="0"/>
              </a:rPr>
              <a:t> Thi pháp Hàn Mặc Tử: Kết hợp giữa tả thực – tượng trưng, lãng mạn, thực – siêu thực</a:t>
            </a:r>
            <a:endParaRPr lang="en-US" sz="2400"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344066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Thừa Thiên Huế: Phấn đấu để trở thành một nơi đáng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9187" y="2530367"/>
            <a:ext cx="8667757"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Đây</a:t>
            </a:r>
            <a:r>
              <a:rPr kumimoji="0" lang="en-US" sz="9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thôn</a:t>
            </a:r>
            <a:r>
              <a:rPr kumimoji="0" lang="en-US" sz="9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Vĩ</a:t>
            </a:r>
            <a:r>
              <a:rPr kumimoji="0" lang="en-US" sz="9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Dạ</a:t>
            </a:r>
            <a:r>
              <a:rPr kumimoji="0" lang="en-US" sz="9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7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897942" y="4156407"/>
            <a:ext cx="3985386" cy="923330"/>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Hàn</a:t>
            </a:r>
            <a:r>
              <a:rPr kumimoji="0" lang="en-US" sz="54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Mặc</a:t>
            </a:r>
            <a:r>
              <a:rPr kumimoji="0" lang="en-US" sz="54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Tử</a:t>
            </a: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1072054" y="6511158"/>
            <a:ext cx="1049835" cy="1891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608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607" y="0"/>
            <a:ext cx="10515600" cy="1325563"/>
          </a:xfrm>
        </p:spPr>
        <p:txBody>
          <a:bodyPr/>
          <a:lstStyle/>
          <a:p>
            <a:r>
              <a:rPr lang="en-US" b="1" dirty="0">
                <a:solidFill>
                  <a:srgbClr val="C00000"/>
                </a:solidFill>
              </a:rPr>
              <a:t>IV. </a:t>
            </a:r>
            <a:r>
              <a:rPr lang="en-US" sz="4000" b="1" dirty="0">
                <a:solidFill>
                  <a:srgbClr val="C00000"/>
                </a:solidFill>
              </a:rPr>
              <a:t>LUYỆN</a:t>
            </a:r>
            <a:r>
              <a:rPr lang="en-US" b="1" dirty="0">
                <a:solidFill>
                  <a:srgbClr val="C00000"/>
                </a:solidFill>
              </a:rPr>
              <a:t> TẬP</a:t>
            </a:r>
          </a:p>
        </p:txBody>
      </p:sp>
      <p:sp>
        <p:nvSpPr>
          <p:cNvPr id="9" name="TextBox 8">
            <a:extLst>
              <a:ext uri="{FF2B5EF4-FFF2-40B4-BE49-F238E27FC236}">
                <a16:creationId xmlns:a16="http://schemas.microsoft.com/office/drawing/2014/main" id="{A6882BC8-F6F2-FA18-29F9-31ABCD96D227}"/>
              </a:ext>
            </a:extLst>
          </p:cNvPr>
          <p:cNvSpPr txBox="1"/>
          <p:nvPr/>
        </p:nvSpPr>
        <p:spPr>
          <a:xfrm>
            <a:off x="211014" y="825375"/>
            <a:ext cx="11142785" cy="5534015"/>
          </a:xfrm>
          <a:prstGeom prst="rect">
            <a:avLst/>
          </a:prstGeom>
          <a:noFill/>
        </p:spPr>
        <p:txBody>
          <a:bodyPr wrap="square">
            <a:spAutoFit/>
          </a:bodyPr>
          <a:lstStyle/>
          <a:p>
            <a:pPr algn="just">
              <a:lnSpc>
                <a:spcPct val="150000"/>
              </a:lnSpc>
              <a:spcAft>
                <a:spcPts val="800"/>
              </a:spcAft>
            </a:pPr>
            <a:r>
              <a:rPr lang="en-US" sz="2400" b="1" dirty="0" err="1">
                <a:solidFill>
                  <a:srgbClr val="FF0000"/>
                </a:solidFill>
                <a:effectLst/>
                <a:latin typeface="+mj-lt"/>
                <a:ea typeface="Arial" panose="020B0604020202020204" pitchFamily="34" charset="0"/>
                <a:cs typeface="Times New Roman" panose="02020603050405020304" pitchFamily="18" charset="0"/>
              </a:rPr>
              <a:t>Câu</a:t>
            </a:r>
            <a:r>
              <a:rPr lang="en-US" sz="2400" b="1" dirty="0">
                <a:solidFill>
                  <a:srgbClr val="FF0000"/>
                </a:solidFill>
                <a:effectLst/>
                <a:latin typeface="+mj-lt"/>
                <a:ea typeface="Arial" panose="020B0604020202020204" pitchFamily="34" charset="0"/>
                <a:cs typeface="Times New Roman" panose="02020603050405020304" pitchFamily="18" charset="0"/>
              </a:rPr>
              <a:t> 1 : </a:t>
            </a:r>
            <a:r>
              <a:rPr lang="en-US" sz="2400" b="1" dirty="0" err="1">
                <a:solidFill>
                  <a:srgbClr val="FF0000"/>
                </a:solidFill>
                <a:effectLst/>
                <a:latin typeface="+mj-lt"/>
                <a:ea typeface="Arial" panose="020B0604020202020204" pitchFamily="34" charset="0"/>
                <a:cs typeface="Times New Roman" panose="02020603050405020304" pitchFamily="18" charset="0"/>
              </a:rPr>
              <a:t>Câu</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nào</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dưới</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đây</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không</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nói</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về</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cuộc</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đời</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của</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Hàn</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Mặc</a:t>
            </a:r>
            <a:r>
              <a:rPr lang="en-US" sz="2400" b="1" dirty="0">
                <a:solidFill>
                  <a:srgbClr val="FF0000"/>
                </a:solidFill>
                <a:effectLst/>
                <a:latin typeface="+mj-lt"/>
                <a:ea typeface="Arial" panose="020B0604020202020204" pitchFamily="34" charset="0"/>
                <a:cs typeface="Times New Roman" panose="02020603050405020304" pitchFamily="18" charset="0"/>
              </a:rPr>
              <a:t> </a:t>
            </a:r>
            <a:r>
              <a:rPr lang="en-US" sz="2400" b="1" dirty="0" err="1">
                <a:solidFill>
                  <a:srgbClr val="FF0000"/>
                </a:solidFill>
                <a:effectLst/>
                <a:latin typeface="+mj-lt"/>
                <a:ea typeface="Arial" panose="020B0604020202020204" pitchFamily="34" charset="0"/>
                <a:cs typeface="Times New Roman" panose="02020603050405020304" pitchFamily="18" charset="0"/>
              </a:rPr>
              <a:t>Tử</a:t>
            </a:r>
            <a:r>
              <a:rPr lang="en-US" sz="2400" b="1" dirty="0">
                <a:solidFill>
                  <a:srgbClr val="FF0000"/>
                </a:solidFill>
                <a:effectLst/>
                <a:latin typeface="+mj-lt"/>
                <a:ea typeface="Arial" panose="020B0604020202020204" pitchFamily="34" charset="0"/>
                <a:cs typeface="Times New Roman" panose="02020603050405020304" pitchFamily="18" charset="0"/>
              </a:rPr>
              <a:t>?</a:t>
            </a:r>
            <a:endParaRPr lang="en-US" sz="2400" dirty="0">
              <a:solidFill>
                <a:srgbClr val="FF0000"/>
              </a:solidFill>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mj-lt"/>
                <a:ea typeface="Arial" panose="020B0604020202020204" pitchFamily="34" charset="0"/>
                <a:cs typeface="Times New Roman" panose="02020603050405020304" pitchFamily="18" charset="0"/>
              </a:rPr>
              <a:t>A. </a:t>
            </a:r>
            <a:r>
              <a:rPr lang="en-US" sz="2400" b="1" dirty="0" err="1">
                <a:effectLst/>
                <a:latin typeface="+mj-lt"/>
                <a:ea typeface="Arial" panose="020B0604020202020204" pitchFamily="34" charset="0"/>
                <a:cs typeface="Times New Roman" panose="02020603050405020304" pitchFamily="18" charset="0"/>
              </a:rPr>
              <a:t>Tuy</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sinh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ra</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trong</a:t>
            </a:r>
            <a:r>
              <a:rPr lang="en-US" sz="2400" b="1" dirty="0">
                <a:effectLst/>
                <a:latin typeface="+mj-lt"/>
                <a:ea typeface="Arial" panose="020B0604020202020204" pitchFamily="34" charset="0"/>
                <a:cs typeface="Times New Roman" panose="02020603050405020304" pitchFamily="18" charset="0"/>
              </a:rPr>
              <a:t> 1 </a:t>
            </a:r>
            <a:r>
              <a:rPr lang="en-US" sz="2400" b="1" dirty="0" err="1">
                <a:effectLst/>
                <a:latin typeface="+mj-lt"/>
                <a:ea typeface="Arial" panose="020B0604020202020204" pitchFamily="34" charset="0"/>
                <a:cs typeface="Times New Roman" panose="02020603050405020304" pitchFamily="18" charset="0"/>
              </a:rPr>
              <a:t>gia</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đình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giàu</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có</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nhưng</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Hàn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Mặc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Tử</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lại</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gặp</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nhiều</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bất</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hạnh</a:t>
            </a:r>
            <a:r>
              <a:rPr lang="en-US" sz="2400" b="1" dirty="0">
                <a:effectLst/>
                <a:latin typeface="+mj-lt"/>
                <a:ea typeface="Arial" panose="020B0604020202020204" pitchFamily="34" charset="0"/>
                <a:cs typeface="Times New Roman" panose="02020603050405020304" pitchFamily="18" charset="0"/>
              </a:rPr>
              <a:t>.</a:t>
            </a:r>
            <a:endParaRPr lang="en-US" sz="2400" b="1"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mj-lt"/>
                <a:ea typeface="Arial" panose="020B0604020202020204" pitchFamily="34" charset="0"/>
                <a:cs typeface="Times New Roman" panose="02020603050405020304" pitchFamily="18" charset="0"/>
              </a:rPr>
              <a:t>B. </a:t>
            </a:r>
            <a:r>
              <a:rPr lang="en-US" sz="2400" b="1" dirty="0" err="1">
                <a:effectLst/>
                <a:latin typeface="+mj-lt"/>
                <a:ea typeface="Arial" panose="020B0604020202020204" pitchFamily="34" charset="0"/>
                <a:cs typeface="Times New Roman" panose="02020603050405020304" pitchFamily="18" charset="0"/>
              </a:rPr>
              <a:t>Tên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khai</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sinh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là</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Nguyễn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Trọng</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Trí</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làm</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thơ</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lấy</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các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bút</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danh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là</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Hàn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Mặc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Tử</a:t>
            </a:r>
            <a:r>
              <a:rPr lang="en-US" sz="2400" b="1" dirty="0">
                <a:effectLst/>
                <a:latin typeface="+mj-lt"/>
                <a:ea typeface="Arial" panose="020B0604020202020204" pitchFamily="34" charset="0"/>
                <a:cs typeface="Times New Roman" panose="02020603050405020304" pitchFamily="18" charset="0"/>
              </a:rPr>
              <a:t>, Minh </a:t>
            </a:r>
            <a:r>
              <a:rPr lang="en-US" sz="2400" b="1" dirty="0" err="1">
                <a:effectLst/>
                <a:latin typeface="+mj-lt"/>
                <a:ea typeface="Arial" panose="020B0604020202020204" pitchFamily="34" charset="0"/>
                <a:cs typeface="Times New Roman" panose="02020603050405020304" pitchFamily="18" charset="0"/>
              </a:rPr>
              <a:t>Duệ</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Thị</a:t>
            </a:r>
            <a:r>
              <a:rPr lang="en-US" sz="2400" b="1" dirty="0">
                <a:effectLst/>
                <a:latin typeface="+mj-lt"/>
                <a:ea typeface="Arial" panose="020B0604020202020204" pitchFamily="34" charset="0"/>
                <a:cs typeface="Times New Roman" panose="02020603050405020304" pitchFamily="18" charset="0"/>
              </a:rPr>
              <a:t>, Phong </a:t>
            </a:r>
            <a:r>
              <a:rPr lang="en-US" sz="2400" b="1" dirty="0" err="1">
                <a:effectLst/>
                <a:latin typeface="+mj-lt"/>
                <a:ea typeface="Arial" panose="020B0604020202020204" pitchFamily="34" charset="0"/>
                <a:cs typeface="Times New Roman" panose="02020603050405020304" pitchFamily="18" charset="0"/>
              </a:rPr>
              <a:t>Trần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Lệ</a:t>
            </a:r>
            <a:r>
              <a:rPr lang="en-US" sz="2400" b="1" dirty="0">
                <a:effectLst/>
                <a:latin typeface="+mj-lt"/>
                <a:ea typeface="Arial" panose="020B0604020202020204" pitchFamily="34" charset="0"/>
                <a:cs typeface="Times New Roman" panose="02020603050405020304" pitchFamily="18" charset="0"/>
              </a:rPr>
              <a:t> Thanh.</a:t>
            </a:r>
            <a:endParaRPr lang="en-US" sz="2400" b="1"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mj-lt"/>
                <a:ea typeface="Arial" panose="020B0604020202020204" pitchFamily="34" charset="0"/>
                <a:cs typeface="Times New Roman" panose="02020603050405020304" pitchFamily="18" charset="0"/>
              </a:rPr>
              <a:t>C. Sinh </a:t>
            </a:r>
            <a:r>
              <a:rPr lang="en-US" sz="2400" b="1" dirty="0" err="1">
                <a:effectLst/>
                <a:latin typeface="+mj-lt"/>
                <a:ea typeface="Arial" panose="020B0604020202020204" pitchFamily="34" charset="0"/>
                <a:cs typeface="Times New Roman" panose="02020603050405020304" pitchFamily="18" charset="0"/>
              </a:rPr>
              <a:t>năm</a:t>
            </a:r>
            <a:r>
              <a:rPr lang="en-US" sz="2400" b="1" dirty="0">
                <a:effectLst/>
                <a:latin typeface="+mj-lt"/>
                <a:ea typeface="Arial" panose="020B0604020202020204" pitchFamily="34" charset="0"/>
                <a:cs typeface="Times New Roman" panose="02020603050405020304" pitchFamily="18" charset="0"/>
              </a:rPr>
              <a:t> 1912 </a:t>
            </a:r>
            <a:r>
              <a:rPr lang="en-US" sz="2400" b="1" dirty="0" err="1">
                <a:effectLst/>
                <a:latin typeface="+mj-lt"/>
                <a:ea typeface="Arial" panose="020B0604020202020204" pitchFamily="34" charset="0"/>
                <a:cs typeface="Times New Roman" panose="02020603050405020304" pitchFamily="18" charset="0"/>
              </a:rPr>
              <a:t>tại</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huyện</a:t>
            </a:r>
            <a:r>
              <a:rPr lang="en-US" sz="2400" b="1" dirty="0">
                <a:effectLst/>
                <a:latin typeface="+mj-lt"/>
                <a:ea typeface="Arial" panose="020B0604020202020204" pitchFamily="34" charset="0"/>
                <a:cs typeface="Times New Roman" panose="02020603050405020304" pitchFamily="18" charset="0"/>
              </a:rPr>
              <a:t> Phong </a:t>
            </a:r>
            <a:r>
              <a:rPr lang="en-US" sz="2400" b="1" dirty="0" err="1">
                <a:effectLst/>
                <a:latin typeface="+mj-lt"/>
                <a:ea typeface="Arial" panose="020B0604020202020204" pitchFamily="34" charset="0"/>
                <a:cs typeface="Times New Roman" panose="02020603050405020304" pitchFamily="18" charset="0"/>
              </a:rPr>
              <a:t>Lộc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tỉnh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Đồng</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Hới</a:t>
            </a:r>
            <a:r>
              <a:rPr lang="en-US" sz="2400" b="1" dirty="0">
                <a:effectLst/>
                <a:latin typeface="+mj-lt"/>
                <a:ea typeface="Arial" panose="020B0604020202020204" pitchFamily="34" charset="0"/>
                <a:cs typeface="Times New Roman" panose="02020603050405020304" pitchFamily="18" charset="0"/>
              </a:rPr>
              <a:t> (nay </a:t>
            </a:r>
            <a:r>
              <a:rPr lang="en-US" sz="2400" b="1" dirty="0" err="1">
                <a:effectLst/>
                <a:latin typeface="+mj-lt"/>
                <a:ea typeface="Arial" panose="020B0604020202020204" pitchFamily="34" charset="0"/>
                <a:cs typeface="Times New Roman" panose="02020603050405020304" pitchFamily="18" charset="0"/>
              </a:rPr>
              <a:t>thuộc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Quảng</a:t>
            </a:r>
            <a:r>
              <a:rPr lang="en-US" sz="2400" b="1" dirty="0">
                <a:effectLst/>
                <a:latin typeface="+mj-lt"/>
                <a:ea typeface="Arial" panose="020B0604020202020204" pitchFamily="34" charset="0"/>
                <a:cs typeface="Times New Roman" panose="02020603050405020304" pitchFamily="18" charset="0"/>
              </a:rPr>
              <a:t> Bình), </a:t>
            </a:r>
            <a:r>
              <a:rPr lang="en-US" sz="2400" b="1" dirty="0" err="1">
                <a:effectLst/>
                <a:latin typeface="+mj-lt"/>
                <a:ea typeface="Arial" panose="020B0604020202020204" pitchFamily="34" charset="0"/>
                <a:cs typeface="Times New Roman" panose="02020603050405020304" pitchFamily="18" charset="0"/>
              </a:rPr>
              <a:t>mất</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năm</a:t>
            </a:r>
            <a:r>
              <a:rPr lang="en-US" sz="2400" b="1" dirty="0">
                <a:effectLst/>
                <a:latin typeface="+mj-lt"/>
                <a:ea typeface="Arial" panose="020B0604020202020204" pitchFamily="34" charset="0"/>
                <a:cs typeface="Times New Roman" panose="02020603050405020304" pitchFamily="18" charset="0"/>
              </a:rPr>
              <a:t> 1940 </a:t>
            </a:r>
            <a:r>
              <a:rPr lang="en-US" sz="2400" b="1" dirty="0" err="1">
                <a:effectLst/>
                <a:latin typeface="+mj-lt"/>
                <a:ea typeface="Arial" panose="020B0604020202020204" pitchFamily="34" charset="0"/>
                <a:cs typeface="Times New Roman" panose="02020603050405020304" pitchFamily="18" charset="0"/>
              </a:rPr>
              <a:t>tại</a:t>
            </a:r>
            <a:r>
              <a:rPr lang="en-US" sz="2400" b="1" dirty="0">
                <a:effectLst/>
                <a:latin typeface="+mj-lt"/>
                <a:ea typeface="Arial" panose="020B0604020202020204" pitchFamily="34" charset="0"/>
                <a:cs typeface="Times New Roman" panose="02020603050405020304" pitchFamily="18" charset="0"/>
              </a:rPr>
              <a:t> Quy </a:t>
            </a:r>
            <a:r>
              <a:rPr lang="en-US" sz="2400" b="1" dirty="0" err="1">
                <a:effectLst/>
                <a:latin typeface="+mj-lt"/>
                <a:ea typeface="Arial" panose="020B0604020202020204" pitchFamily="34" charset="0"/>
                <a:cs typeface="Times New Roman" panose="02020603050405020304" pitchFamily="18" charset="0"/>
              </a:rPr>
              <a:t>Nhơn</a:t>
            </a:r>
            <a:r>
              <a:rPr lang="en-US" sz="2400" b="1" dirty="0">
                <a:effectLst/>
                <a:latin typeface="+mj-lt"/>
                <a:ea typeface="Arial" panose="020B0604020202020204" pitchFamily="34" charset="0"/>
                <a:cs typeface="Times New Roman" panose="02020603050405020304" pitchFamily="18" charset="0"/>
              </a:rPr>
              <a:t>.</a:t>
            </a:r>
            <a:endParaRPr lang="en-US" sz="2400" b="1"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mj-lt"/>
                <a:ea typeface="Arial" panose="020B0604020202020204" pitchFamily="34" charset="0"/>
                <a:cs typeface="Times New Roman" panose="02020603050405020304" pitchFamily="18" charset="0"/>
              </a:rPr>
              <a:t>D. Sinh </a:t>
            </a:r>
            <a:r>
              <a:rPr lang="en-US" sz="2400" b="1" dirty="0" err="1">
                <a:effectLst/>
                <a:latin typeface="+mj-lt"/>
                <a:ea typeface="Arial" panose="020B0604020202020204" pitchFamily="34" charset="0"/>
                <a:cs typeface="Times New Roman" panose="02020603050405020304" pitchFamily="18" charset="0"/>
              </a:rPr>
              <a:t>ra</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trong</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một</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gia</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đình</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viên</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chức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nghèo</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theo</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đạo</a:t>
            </a:r>
            <a:r>
              <a:rPr lang="en-US" sz="2400" b="1" dirty="0">
                <a:effectLst/>
                <a:latin typeface="+mj-lt"/>
                <a:ea typeface="Arial" panose="020B0604020202020204" pitchFamily="34" charset="0"/>
                <a:cs typeface="Times New Roman" panose="02020603050405020304" pitchFamily="18" charset="0"/>
              </a:rPr>
              <a:t> </a:t>
            </a:r>
            <a:r>
              <a:rPr lang="en-US" sz="2400" b="1" dirty="0" err="1">
                <a:latin typeface="+mj-lt"/>
                <a:ea typeface="Arial" panose="020B0604020202020204" pitchFamily="34" charset="0"/>
                <a:cs typeface="Times New Roman" panose="02020603050405020304" pitchFamily="18" charset="0"/>
              </a:rPr>
              <a:t>Công</a:t>
            </a:r>
            <a:r>
              <a:rPr lang="en-US" sz="2400" b="1" dirty="0">
                <a:latin typeface="+mj-lt"/>
                <a:ea typeface="Arial" panose="020B0604020202020204" pitchFamily="34" charset="0"/>
                <a:cs typeface="Times New Roman" panose="02020603050405020304" pitchFamily="18" charset="0"/>
              </a:rPr>
              <a:t> </a:t>
            </a:r>
            <a:r>
              <a:rPr lang="en-US" sz="2400" b="1" dirty="0" err="1">
                <a:latin typeface="+mj-lt"/>
                <a:ea typeface="Arial" panose="020B0604020202020204" pitchFamily="34" charset="0"/>
                <a:cs typeface="Times New Roman" panose="02020603050405020304" pitchFamily="18" charset="0"/>
              </a:rPr>
              <a:t>giáo</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có</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hai</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năm</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học</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trung</a:t>
            </a:r>
            <a:r>
              <a:rPr lang="en-US" sz="2400" b="1" dirty="0">
                <a:effectLst/>
                <a:latin typeface="+mj-lt"/>
                <a:ea typeface="Arial" panose="020B0604020202020204" pitchFamily="34" charset="0"/>
                <a:cs typeface="Times New Roman" panose="02020603050405020304" pitchFamily="18" charset="0"/>
              </a:rPr>
              <a:t> </a:t>
            </a:r>
            <a:r>
              <a:rPr lang="en-US" sz="2400" b="1" dirty="0" err="1">
                <a:effectLst/>
                <a:latin typeface="+mj-lt"/>
                <a:ea typeface="Arial" panose="020B0604020202020204" pitchFamily="34" charset="0"/>
                <a:cs typeface="Times New Roman" panose="02020603050405020304" pitchFamily="18" charset="0"/>
              </a:rPr>
              <a:t>học</a:t>
            </a:r>
            <a:r>
              <a:rPr lang="en-US" sz="2400" b="1" dirty="0">
                <a:effectLst/>
                <a:latin typeface="+mj-lt"/>
                <a:ea typeface="Arial" panose="020B0604020202020204" pitchFamily="34" charset="0"/>
                <a:cs typeface="Times New Roman" panose="02020603050405020304" pitchFamily="18" charset="0"/>
              </a:rPr>
              <a:t> ở </a:t>
            </a:r>
            <a:r>
              <a:rPr lang="en-US" sz="2400" b="1" dirty="0" err="1">
                <a:effectLst/>
                <a:latin typeface="+mj-lt"/>
                <a:ea typeface="Arial" panose="020B0604020202020204" pitchFamily="34" charset="0"/>
                <a:cs typeface="Times New Roman" panose="02020603050405020304" pitchFamily="18" charset="0"/>
              </a:rPr>
              <a:t>trường</a:t>
            </a:r>
            <a:r>
              <a:rPr lang="en-US" sz="2400" b="1" dirty="0">
                <a:effectLst/>
                <a:latin typeface="+mj-lt"/>
                <a:ea typeface="Arial" panose="020B0604020202020204" pitchFamily="34" charset="0"/>
                <a:cs typeface="Times New Roman" panose="02020603050405020304" pitchFamily="18" charset="0"/>
              </a:rPr>
              <a:t> Pe-</a:t>
            </a:r>
            <a:r>
              <a:rPr lang="en-US" sz="2400" b="1" dirty="0" err="1">
                <a:effectLst/>
                <a:latin typeface="+mj-lt"/>
                <a:ea typeface="Arial" panose="020B0604020202020204" pitchFamily="34" charset="0"/>
                <a:cs typeface="Times New Roman" panose="02020603050405020304" pitchFamily="18" charset="0"/>
              </a:rPr>
              <a:t>lơ</a:t>
            </a:r>
            <a:r>
              <a:rPr lang="en-US" sz="2400" b="1" dirty="0">
                <a:effectLst/>
                <a:latin typeface="+mj-lt"/>
                <a:ea typeface="Arial" panose="020B0604020202020204" pitchFamily="34" charset="0"/>
                <a:cs typeface="Times New Roman" panose="02020603050405020304" pitchFamily="18" charset="0"/>
              </a:rPr>
              <a:t>-</a:t>
            </a:r>
            <a:r>
              <a:rPr lang="en-US" sz="2400" b="1" dirty="0" err="1">
                <a:effectLst/>
                <a:latin typeface="+mj-lt"/>
                <a:ea typeface="Arial" panose="020B0604020202020204" pitchFamily="34" charset="0"/>
                <a:cs typeface="Times New Roman" panose="02020603050405020304" pitchFamily="18" charset="0"/>
              </a:rPr>
              <a:t>ranh</a:t>
            </a:r>
            <a:r>
              <a:rPr lang="en-US" sz="2400" b="1" dirty="0">
                <a:effectLst/>
                <a:latin typeface="+mj-lt"/>
                <a:ea typeface="Arial" panose="020B0604020202020204" pitchFamily="34" charset="0"/>
                <a:cs typeface="Times New Roman" panose="02020603050405020304" pitchFamily="18" charset="0"/>
              </a:rPr>
              <a:t>.                                 </a:t>
            </a:r>
          </a:p>
          <a:p>
            <a:pPr algn="just">
              <a:lnSpc>
                <a:spcPct val="150000"/>
              </a:lnSpc>
              <a:spcAft>
                <a:spcPts val="800"/>
              </a:spcAft>
            </a:pPr>
            <a:r>
              <a:rPr lang="en-US" sz="2400" b="1" dirty="0">
                <a:latin typeface="+mj-lt"/>
                <a:ea typeface="Arial" panose="020B0604020202020204" pitchFamily="34" charset="0"/>
                <a:cs typeface="Times New Roman" panose="02020603050405020304" pitchFamily="18" charset="0"/>
              </a:rPr>
              <a:t>                                                                               </a:t>
            </a:r>
            <a:r>
              <a:rPr lang="en-US" sz="2400" dirty="0" err="1">
                <a:effectLst/>
                <a:latin typeface="+mj-lt"/>
                <a:ea typeface="Arial" panose="020B0604020202020204" pitchFamily="34" charset="0"/>
                <a:cs typeface="Times New Roman" panose="02020603050405020304" pitchFamily="18" charset="0"/>
              </a:rPr>
              <a:t>Đáp</a:t>
            </a:r>
            <a:r>
              <a:rPr lang="en-US" sz="2400" dirty="0">
                <a:effectLst/>
                <a:latin typeface="+mj-lt"/>
                <a:ea typeface="Arial" panose="020B0604020202020204" pitchFamily="34" charset="0"/>
                <a:cs typeface="Times New Roman" panose="02020603050405020304" pitchFamily="18" charset="0"/>
              </a:rPr>
              <a:t> </a:t>
            </a:r>
            <a:r>
              <a:rPr lang="en-US" sz="2400" dirty="0" err="1">
                <a:effectLst/>
                <a:latin typeface="+mj-lt"/>
                <a:ea typeface="Arial" panose="020B0604020202020204" pitchFamily="34" charset="0"/>
                <a:cs typeface="Times New Roman" panose="02020603050405020304" pitchFamily="18" charset="0"/>
              </a:rPr>
              <a:t>án</a:t>
            </a:r>
            <a:r>
              <a:rPr lang="en-US" sz="2400" dirty="0">
                <a:effectLst/>
                <a:latin typeface="+mj-lt"/>
                <a:ea typeface="Arial" panose="020B0604020202020204" pitchFamily="34" charset="0"/>
                <a:cs typeface="Times New Roman" panose="02020603050405020304" pitchFamily="18" charset="0"/>
              </a:rPr>
              <a:t> A</a:t>
            </a:r>
            <a:endParaRPr lang="en-US" sz="2400" dirty="0">
              <a:effectLst/>
              <a:latin typeface="+mj-l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5BE10375-9C62-7236-4554-AD96C914AE4E}"/>
              </a:ext>
            </a:extLst>
          </p:cNvPr>
          <p:cNvSpPr/>
          <p:nvPr/>
        </p:nvSpPr>
        <p:spPr>
          <a:xfrm>
            <a:off x="4702712" y="6105378"/>
            <a:ext cx="713350" cy="1547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017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barn(inVertical)">
                                      <p:cBhvr>
                                        <p:cTn id="1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B8B2-8502-4C92-BF21-1AE86A39E604}"/>
              </a:ext>
            </a:extLst>
          </p:cNvPr>
          <p:cNvSpPr>
            <a:spLocks noGrp="1"/>
          </p:cNvSpPr>
          <p:nvPr>
            <p:ph type="ctrTitle"/>
          </p:nvPr>
        </p:nvSpPr>
        <p:spPr>
          <a:xfrm>
            <a:off x="126609" y="1122363"/>
            <a:ext cx="5331656" cy="3229340"/>
          </a:xfrm>
        </p:spPr>
        <p:txBody>
          <a:bodyPr>
            <a:noAutofit/>
          </a:bodyPr>
          <a:lstStyle/>
          <a:p>
            <a:pPr algn="l">
              <a:lnSpc>
                <a:spcPct val="150000"/>
              </a:lnSpc>
              <a:spcAft>
                <a:spcPts val="800"/>
              </a:spcAft>
            </a:pPr>
            <a:r>
              <a:rPr lang="en-US" sz="2400" b="1" dirty="0" err="1">
                <a:effectLst/>
                <a:ea typeface="Arial" panose="020B0604020202020204" pitchFamily="34" charset="0"/>
                <a:cs typeface="Times New Roman" panose="02020603050405020304" pitchFamily="18" charset="0"/>
              </a:rPr>
              <a:t>Câu</a:t>
            </a:r>
            <a:r>
              <a:rPr lang="en-US" sz="2400" b="1" dirty="0">
                <a:effectLst/>
                <a:ea typeface="Arial" panose="020B0604020202020204" pitchFamily="34" charset="0"/>
                <a:cs typeface="Times New Roman" panose="02020603050405020304" pitchFamily="18" charset="0"/>
              </a:rPr>
              <a:t> 2 : </a:t>
            </a:r>
            <a:r>
              <a:rPr lang="en-US" sz="2400" b="1" dirty="0" err="1">
                <a:effectLst/>
                <a:ea typeface="Arial" panose="020B0604020202020204" pitchFamily="34" charset="0"/>
                <a:cs typeface="Times New Roman" panose="02020603050405020304" pitchFamily="18" charset="0"/>
              </a:rPr>
              <a:t>Sắc</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thái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cảm</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xúc</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chủ</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đạo</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toát</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ra</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từ</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bức</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tranh</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thiên</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nhiên</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được</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miêu</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tả</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trong</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khổ</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cuối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của</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bài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thơ</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Đây</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thôn</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Vĩ</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Dạ</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không</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phải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là</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sắc</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thái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nào</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sau</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đây</a:t>
            </a:r>
            <a:r>
              <a:rPr lang="en-US" sz="2400" b="1" dirty="0">
                <a:effectLst/>
                <a:ea typeface="Arial" panose="020B0604020202020204" pitchFamily="34" charset="0"/>
                <a:cs typeface="Times New Roman" panose="02020603050405020304" pitchFamily="18" charset="0"/>
              </a:rPr>
              <a:t> ?</a:t>
            </a:r>
            <a:br>
              <a:rPr lang="en-US" sz="2400" dirty="0">
                <a:effectLst/>
                <a:ea typeface="Calibri" panose="020F0502020204030204" pitchFamily="34" charset="0"/>
                <a:cs typeface="Times New Roman" panose="02020603050405020304" pitchFamily="18" charset="0"/>
              </a:rPr>
            </a:br>
            <a:r>
              <a:rPr lang="en-US" sz="2400" dirty="0">
                <a:effectLst/>
                <a:ea typeface="Arial" panose="020B0604020202020204" pitchFamily="34" charset="0"/>
                <a:cs typeface="Times New Roman" panose="02020603050405020304" pitchFamily="18" charset="0"/>
              </a:rPr>
              <a:t>A. </a:t>
            </a:r>
            <a:r>
              <a:rPr lang="en-US" sz="2400" dirty="0" err="1">
                <a:effectLst/>
                <a:ea typeface="Arial" panose="020B0604020202020204" pitchFamily="34" charset="0"/>
                <a:cs typeface="Times New Roman" panose="02020603050405020304" pitchFamily="18" charset="0"/>
              </a:rPr>
              <a:t>Nhớ</a:t>
            </a:r>
            <a:r>
              <a:rPr lang="en-US" sz="2400" dirty="0">
                <a:effectLst/>
                <a:ea typeface="Arial" panose="020B0604020202020204" pitchFamily="34" charset="0"/>
                <a:cs typeface="Times New Roman" panose="02020603050405020304" pitchFamily="18" charset="0"/>
              </a:rPr>
              <a:t> </a:t>
            </a:r>
            <a:r>
              <a:rPr lang="en-US" sz="2400" dirty="0" err="1">
                <a:effectLst/>
                <a:ea typeface="Arial" panose="020B0604020202020204" pitchFamily="34" charset="0"/>
                <a:cs typeface="Times New Roman" panose="02020603050405020304" pitchFamily="18" charset="0"/>
              </a:rPr>
              <a:t>thương</a:t>
            </a:r>
            <a:r>
              <a:rPr lang="en-US" sz="2400" dirty="0">
                <a:effectLst/>
                <a:ea typeface="Arial" panose="020B0604020202020204" pitchFamily="34" charset="0"/>
                <a:cs typeface="Times New Roman" panose="02020603050405020304" pitchFamily="18" charset="0"/>
              </a:rPr>
              <a:t>, </a:t>
            </a:r>
            <a:r>
              <a:rPr lang="en-US" sz="2400" dirty="0" err="1">
                <a:effectLst/>
                <a:ea typeface="Arial" panose="020B0604020202020204" pitchFamily="34" charset="0"/>
                <a:cs typeface="Times New Roman" panose="02020603050405020304" pitchFamily="18" charset="0"/>
              </a:rPr>
              <a:t>vô</a:t>
            </a:r>
            <a:r>
              <a:rPr lang="en-US" sz="2400" dirty="0">
                <a:effectLst/>
                <a:ea typeface="Arial" panose="020B0604020202020204" pitchFamily="34" charset="0"/>
                <a:cs typeface="Times New Roman" panose="02020603050405020304" pitchFamily="18" charset="0"/>
              </a:rPr>
              <a:t> </a:t>
            </a:r>
            <a:r>
              <a:rPr lang="en-US" sz="2400" dirty="0" err="1">
                <a:effectLst/>
                <a:ea typeface="Arial" panose="020B0604020202020204" pitchFamily="34" charset="0"/>
                <a:cs typeface="Times New Roman" panose="02020603050405020304" pitchFamily="18" charset="0"/>
              </a:rPr>
              <a:t>vọng</a:t>
            </a:r>
            <a:br>
              <a:rPr lang="en-US" sz="2400" dirty="0">
                <a:effectLst/>
                <a:ea typeface="Calibri" panose="020F0502020204030204" pitchFamily="34" charset="0"/>
                <a:cs typeface="Times New Roman" panose="02020603050405020304" pitchFamily="18" charset="0"/>
              </a:rPr>
            </a:br>
            <a:r>
              <a:rPr lang="en-US" sz="2400" dirty="0">
                <a:effectLst/>
                <a:ea typeface="Arial" panose="020B0604020202020204" pitchFamily="34" charset="0"/>
                <a:cs typeface="Times New Roman" panose="02020603050405020304" pitchFamily="18" charset="0"/>
              </a:rPr>
              <a:t>B. </a:t>
            </a:r>
            <a:r>
              <a:rPr lang="en-US" sz="2400" dirty="0" err="1">
                <a:effectLst/>
                <a:ea typeface="Arial" panose="020B0604020202020204" pitchFamily="34" charset="0"/>
                <a:cs typeface="Times New Roman" panose="02020603050405020304" pitchFamily="18" charset="0"/>
              </a:rPr>
              <a:t>Khát</a:t>
            </a:r>
            <a:r>
              <a:rPr lang="en-US" sz="2400" dirty="0">
                <a:effectLst/>
                <a:ea typeface="Arial" panose="020B0604020202020204" pitchFamily="34" charset="0"/>
                <a:cs typeface="Times New Roman" panose="02020603050405020304" pitchFamily="18" charset="0"/>
              </a:rPr>
              <a:t> khao, </a:t>
            </a:r>
            <a:r>
              <a:rPr lang="en-US" sz="2400" dirty="0" err="1">
                <a:effectLst/>
                <a:ea typeface="Arial" panose="020B0604020202020204" pitchFamily="34" charset="0"/>
                <a:cs typeface="Times New Roman" panose="02020603050405020304" pitchFamily="18" charset="0"/>
              </a:rPr>
              <a:t>vô</a:t>
            </a:r>
            <a:r>
              <a:rPr lang="en-US" sz="2400" dirty="0">
                <a:effectLst/>
                <a:ea typeface="Arial" panose="020B0604020202020204" pitchFamily="34" charset="0"/>
                <a:cs typeface="Times New Roman" panose="02020603050405020304" pitchFamily="18" charset="0"/>
              </a:rPr>
              <a:t> </a:t>
            </a:r>
            <a:r>
              <a:rPr lang="en-US" sz="2400" dirty="0" err="1">
                <a:effectLst/>
                <a:ea typeface="Arial" panose="020B0604020202020204" pitchFamily="34" charset="0"/>
                <a:cs typeface="Times New Roman" panose="02020603050405020304" pitchFamily="18" charset="0"/>
              </a:rPr>
              <a:t>vọng</a:t>
            </a:r>
            <a:br>
              <a:rPr lang="en-US" sz="2400" dirty="0">
                <a:effectLst/>
                <a:ea typeface="Calibri" panose="020F0502020204030204" pitchFamily="34" charset="0"/>
                <a:cs typeface="Times New Roman" panose="02020603050405020304" pitchFamily="18" charset="0"/>
              </a:rPr>
            </a:br>
            <a:r>
              <a:rPr lang="en-US" sz="2400" dirty="0">
                <a:effectLst/>
                <a:ea typeface="Arial" panose="020B0604020202020204" pitchFamily="34" charset="0"/>
                <a:cs typeface="Times New Roman" panose="02020603050405020304" pitchFamily="18" charset="0"/>
              </a:rPr>
              <a:t>C. Hoài </a:t>
            </a:r>
            <a:r>
              <a:rPr lang="en-US" sz="2400" dirty="0" err="1">
                <a:effectLst/>
                <a:ea typeface="Arial" panose="020B0604020202020204" pitchFamily="34" charset="0"/>
                <a:cs typeface="Times New Roman" panose="02020603050405020304" pitchFamily="18" charset="0"/>
              </a:rPr>
              <a:t>nghi</a:t>
            </a:r>
            <a:br>
              <a:rPr lang="en-US" sz="2400" dirty="0">
                <a:effectLst/>
                <a:ea typeface="Calibri" panose="020F0502020204030204" pitchFamily="34" charset="0"/>
                <a:cs typeface="Times New Roman" panose="02020603050405020304" pitchFamily="18" charset="0"/>
              </a:rPr>
            </a:br>
            <a:r>
              <a:rPr lang="en-US" sz="2400" dirty="0">
                <a:effectLst/>
                <a:ea typeface="Arial" panose="020B0604020202020204" pitchFamily="34" charset="0"/>
              </a:rPr>
              <a:t>D. </a:t>
            </a:r>
            <a:r>
              <a:rPr lang="en-US" sz="2400" dirty="0" err="1">
                <a:effectLst/>
                <a:ea typeface="Arial" panose="020B0604020202020204" pitchFamily="34" charset="0"/>
              </a:rPr>
              <a:t>Tuyệt</a:t>
            </a:r>
            <a:r>
              <a:rPr lang="en-US" sz="2400" dirty="0">
                <a:effectLst/>
                <a:ea typeface="Arial" panose="020B0604020202020204" pitchFamily="34" charset="0"/>
              </a:rPr>
              <a:t> </a:t>
            </a:r>
            <a:r>
              <a:rPr lang="en-US" sz="2400" dirty="0" err="1">
                <a:effectLst/>
                <a:ea typeface="Arial" panose="020B0604020202020204" pitchFamily="34" charset="0"/>
              </a:rPr>
              <a:t>vọng</a:t>
            </a:r>
            <a:endParaRPr lang="en-US" sz="2400" dirty="0"/>
          </a:p>
        </p:txBody>
      </p:sp>
      <p:sp>
        <p:nvSpPr>
          <p:cNvPr id="3" name="Subtitle 2">
            <a:extLst>
              <a:ext uri="{FF2B5EF4-FFF2-40B4-BE49-F238E27FC236}">
                <a16:creationId xmlns:a16="http://schemas.microsoft.com/office/drawing/2014/main" id="{9CA299F4-DA42-E5C1-7AB5-32EFFFA85878}"/>
              </a:ext>
            </a:extLst>
          </p:cNvPr>
          <p:cNvSpPr>
            <a:spLocks noGrp="1"/>
          </p:cNvSpPr>
          <p:nvPr>
            <p:ph type="subTitle" idx="1"/>
          </p:nvPr>
        </p:nvSpPr>
        <p:spPr>
          <a:xfrm>
            <a:off x="126609" y="4635939"/>
            <a:ext cx="9144000" cy="1655762"/>
          </a:xfrm>
        </p:spPr>
        <p:txBody>
          <a:bodyPr>
            <a:normAutofit lnSpcReduction="10000"/>
          </a:bodyPr>
          <a:lstStyle/>
          <a:p>
            <a:endParaRPr lang="en-US" dirty="0"/>
          </a:p>
          <a:p>
            <a:endParaRPr lang="en-US" dirty="0"/>
          </a:p>
          <a:p>
            <a:endParaRPr lang="en-US" dirty="0"/>
          </a:p>
          <a:p>
            <a:r>
              <a:rPr lang="en-US" dirty="0" err="1"/>
              <a:t>Đáp</a:t>
            </a:r>
            <a:r>
              <a:rPr lang="en-US" dirty="0"/>
              <a:t> </a:t>
            </a:r>
            <a:r>
              <a:rPr lang="en-US" dirty="0" err="1"/>
              <a:t>án</a:t>
            </a:r>
            <a:r>
              <a:rPr lang="en-US" dirty="0"/>
              <a:t> D</a:t>
            </a:r>
          </a:p>
        </p:txBody>
      </p:sp>
      <p:sp>
        <p:nvSpPr>
          <p:cNvPr id="4" name="Arrow: Right 3">
            <a:extLst>
              <a:ext uri="{FF2B5EF4-FFF2-40B4-BE49-F238E27FC236}">
                <a16:creationId xmlns:a16="http://schemas.microsoft.com/office/drawing/2014/main" id="{817CF4CF-4288-A03D-6D7C-D05C4387657F}"/>
              </a:ext>
            </a:extLst>
          </p:cNvPr>
          <p:cNvSpPr/>
          <p:nvPr/>
        </p:nvSpPr>
        <p:spPr>
          <a:xfrm>
            <a:off x="1842868" y="5954076"/>
            <a:ext cx="506437" cy="3376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87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B819-B1E5-4786-DB5C-7202ECF928D8}"/>
              </a:ext>
            </a:extLst>
          </p:cNvPr>
          <p:cNvSpPr>
            <a:spLocks noGrp="1"/>
          </p:cNvSpPr>
          <p:nvPr>
            <p:ph type="ctrTitle"/>
          </p:nvPr>
        </p:nvSpPr>
        <p:spPr>
          <a:xfrm>
            <a:off x="5106572" y="365760"/>
            <a:ext cx="6696222" cy="4262511"/>
          </a:xfrm>
        </p:spPr>
        <p:txBody>
          <a:bodyPr>
            <a:noAutofit/>
          </a:bodyPr>
          <a:lstStyle/>
          <a:p>
            <a:pPr algn="l">
              <a:lnSpc>
                <a:spcPct val="150000"/>
              </a:lnSpc>
              <a:spcAft>
                <a:spcPts val="800"/>
              </a:spcAft>
            </a:pPr>
            <a:r>
              <a:rPr lang="en-US" sz="2400" b="1" dirty="0" err="1">
                <a:solidFill>
                  <a:srgbClr val="FF0000"/>
                </a:solidFill>
                <a:effectLst/>
                <a:ea typeface="Arial" panose="020B0604020202020204" pitchFamily="34" charset="0"/>
                <a:cs typeface="Times New Roman" panose="02020603050405020304" pitchFamily="18" charset="0"/>
              </a:rPr>
              <a:t>Câu</a:t>
            </a:r>
            <a:r>
              <a:rPr lang="en-US" sz="2400" b="1" dirty="0">
                <a:solidFill>
                  <a:srgbClr val="FF0000"/>
                </a:solidFill>
                <a:effectLst/>
                <a:ea typeface="Arial" panose="020B0604020202020204" pitchFamily="34" charset="0"/>
                <a:cs typeface="Times New Roman" panose="02020603050405020304" pitchFamily="18" charset="0"/>
              </a:rPr>
              <a:t> 3:</a:t>
            </a:r>
            <a:r>
              <a:rPr lang="en-US" sz="2400" b="1" dirty="0">
                <a:solidFill>
                  <a:srgbClr val="FF0000"/>
                </a:solidFill>
                <a:effectLst/>
                <a:ea typeface="Calibri" panose="020F050202020403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Hình</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ảnh</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nắng</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mới</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lên</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trong</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bài</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thơ</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Đây</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thôn</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Vĩ</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Dạ</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là</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cái</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nắng</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như</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thế</a:t>
            </a:r>
            <a:r>
              <a:rPr lang="en-US" sz="2400" b="1" dirty="0">
                <a:solidFill>
                  <a:srgbClr val="FF0000"/>
                </a:solidFill>
                <a:effectLst/>
                <a:ea typeface="Arial" panose="020B0604020202020204" pitchFamily="34" charset="0"/>
                <a:cs typeface="Times New Roman" panose="02020603050405020304" pitchFamily="18" charset="0"/>
              </a:rPr>
              <a:t> </a:t>
            </a:r>
            <a:r>
              <a:rPr lang="en-US" sz="2400" b="1" dirty="0" err="1">
                <a:solidFill>
                  <a:srgbClr val="FF0000"/>
                </a:solidFill>
                <a:effectLst/>
                <a:ea typeface="Arial" panose="020B0604020202020204" pitchFamily="34" charset="0"/>
                <a:cs typeface="Times New Roman" panose="02020603050405020304" pitchFamily="18" charset="0"/>
              </a:rPr>
              <a:t>nào</a:t>
            </a:r>
            <a:r>
              <a:rPr lang="en-US" sz="2400" b="1" dirty="0">
                <a:solidFill>
                  <a:srgbClr val="FF0000"/>
                </a:solidFill>
                <a:effectLst/>
                <a:ea typeface="Arial" panose="020B0604020202020204" pitchFamily="34" charset="0"/>
                <a:cs typeface="Times New Roman" panose="02020603050405020304" pitchFamily="18" charset="0"/>
              </a:rPr>
              <a:t>?</a:t>
            </a:r>
            <a:br>
              <a:rPr lang="en-US" sz="2400" dirty="0">
                <a:solidFill>
                  <a:srgbClr val="FF0000"/>
                </a:solidFill>
                <a:effectLst/>
                <a:ea typeface="Calibri" panose="020F0502020204030204" pitchFamily="34" charset="0"/>
                <a:cs typeface="Times New Roman" panose="02020603050405020304" pitchFamily="18" charset="0"/>
              </a:rPr>
            </a:br>
            <a:r>
              <a:rPr lang="en-US" sz="2400" b="1" dirty="0">
                <a:effectLst/>
                <a:ea typeface="Arial" panose="020B0604020202020204" pitchFamily="34" charset="0"/>
                <a:cs typeface="Times New Roman" panose="02020603050405020304" pitchFamily="18" charset="0"/>
              </a:rPr>
              <a:t>A .</a:t>
            </a:r>
            <a:r>
              <a:rPr lang="en-US" sz="2400" b="1" dirty="0" err="1">
                <a:effectLst/>
                <a:ea typeface="Arial" panose="020B0604020202020204" pitchFamily="34" charset="0"/>
                <a:cs typeface="Times New Roman" panose="02020603050405020304" pitchFamily="18" charset="0"/>
              </a:rPr>
              <a:t>Nắng</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đầu</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tiên</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của</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một</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ngày</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mới</a:t>
            </a:r>
            <a:br>
              <a:rPr lang="en-US" sz="2400" b="1" dirty="0">
                <a:effectLst/>
                <a:ea typeface="Calibri" panose="020F0502020204030204" pitchFamily="34" charset="0"/>
                <a:cs typeface="Times New Roman" panose="02020603050405020304" pitchFamily="18" charset="0"/>
              </a:rPr>
            </a:br>
            <a:r>
              <a:rPr lang="en-US" sz="2400" b="1" dirty="0">
                <a:effectLst/>
                <a:ea typeface="Arial" panose="020B0604020202020204" pitchFamily="34" charset="0"/>
                <a:cs typeface="Times New Roman" panose="02020603050405020304" pitchFamily="18" charset="0"/>
              </a:rPr>
              <a:t>B .</a:t>
            </a:r>
            <a:r>
              <a:rPr lang="en-US" sz="2400" b="1" dirty="0" err="1">
                <a:effectLst/>
                <a:ea typeface="Arial" panose="020B0604020202020204" pitchFamily="34" charset="0"/>
                <a:cs typeface="Times New Roman" panose="02020603050405020304" pitchFamily="18" charset="0"/>
              </a:rPr>
              <a:t>Nắng</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trong</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trẻo</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tinh</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khôi</a:t>
            </a:r>
            <a:br>
              <a:rPr lang="en-US" sz="2400" b="1" dirty="0">
                <a:effectLst/>
                <a:ea typeface="Calibri" panose="020F0502020204030204" pitchFamily="34" charset="0"/>
                <a:cs typeface="Times New Roman" panose="02020603050405020304" pitchFamily="18" charset="0"/>
              </a:rPr>
            </a:br>
            <a:r>
              <a:rPr lang="en-US" sz="2400" b="1" dirty="0">
                <a:effectLst/>
                <a:ea typeface="Arial" panose="020B0604020202020204" pitchFamily="34" charset="0"/>
                <a:cs typeface="Times New Roman" panose="02020603050405020304" pitchFamily="18" charset="0"/>
              </a:rPr>
              <a:t>C .</a:t>
            </a:r>
            <a:r>
              <a:rPr lang="en-US" sz="2400" b="1" dirty="0" err="1">
                <a:effectLst/>
                <a:ea typeface="Arial" panose="020B0604020202020204" pitchFamily="34" charset="0"/>
                <a:cs typeface="Times New Roman" panose="02020603050405020304" pitchFamily="18" charset="0"/>
              </a:rPr>
              <a:t>Nắng</a:t>
            </a:r>
            <a:r>
              <a:rPr lang="en-US" sz="2400" b="1" dirty="0">
                <a:effectLst/>
                <a:ea typeface="Arial" panose="020B0604020202020204" pitchFamily="34" charset="0"/>
                <a:cs typeface="Times New Roman" panose="02020603050405020304" pitchFamily="18" charset="0"/>
              </a:rPr>
              <a:t> gay </a:t>
            </a:r>
            <a:r>
              <a:rPr lang="en-US" sz="2400" b="1" dirty="0" err="1">
                <a:effectLst/>
                <a:ea typeface="Arial" panose="020B0604020202020204" pitchFamily="34" charset="0"/>
                <a:cs typeface="Times New Roman" panose="02020603050405020304" pitchFamily="18" charset="0"/>
              </a:rPr>
              <a:t>gắt</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chói</a:t>
            </a:r>
            <a:r>
              <a:rPr lang="en-US" sz="2400" b="1" dirty="0">
                <a:effectLst/>
                <a:ea typeface="Arial" panose="020B0604020202020204" pitchFamily="34" charset="0"/>
                <a:cs typeface="Times New Roman" panose="02020603050405020304" pitchFamily="18" charset="0"/>
              </a:rPr>
              <a:t> </a:t>
            </a:r>
            <a:r>
              <a:rPr lang="en-US" sz="2400" b="1" dirty="0" err="1">
                <a:effectLst/>
                <a:ea typeface="Arial" panose="020B0604020202020204" pitchFamily="34" charset="0"/>
                <a:cs typeface="Times New Roman" panose="02020603050405020304" pitchFamily="18" charset="0"/>
              </a:rPr>
              <a:t>chang</a:t>
            </a:r>
            <a:br>
              <a:rPr lang="en-US" sz="2400" b="1" dirty="0">
                <a:effectLst/>
                <a:ea typeface="Calibri" panose="020F0502020204030204" pitchFamily="34" charset="0"/>
                <a:cs typeface="Times New Roman" panose="02020603050405020304" pitchFamily="18" charset="0"/>
              </a:rPr>
            </a:br>
            <a:r>
              <a:rPr lang="en-US" sz="2400" b="1" dirty="0">
                <a:effectLst/>
                <a:ea typeface="Arial" panose="020B0604020202020204" pitchFamily="34" charset="0"/>
                <a:cs typeface="Times New Roman" panose="02020603050405020304" pitchFamily="18" charset="0"/>
              </a:rPr>
              <a:t>D . A </a:t>
            </a:r>
            <a:r>
              <a:rPr lang="en-US" sz="2400" b="1" dirty="0" err="1">
                <a:effectLst/>
                <a:ea typeface="Arial" panose="020B0604020202020204" pitchFamily="34" charset="0"/>
                <a:cs typeface="Times New Roman" panose="02020603050405020304" pitchFamily="18" charset="0"/>
              </a:rPr>
              <a:t>và</a:t>
            </a:r>
            <a:r>
              <a:rPr lang="en-US" sz="2400" b="1" dirty="0">
                <a:effectLst/>
                <a:ea typeface="Arial" panose="020B0604020202020204" pitchFamily="34" charset="0"/>
                <a:cs typeface="Times New Roman" panose="02020603050405020304" pitchFamily="18" charset="0"/>
              </a:rPr>
              <a:t> B </a:t>
            </a:r>
            <a:r>
              <a:rPr lang="en-US" sz="2400" b="1" dirty="0" err="1">
                <a:effectLst/>
                <a:ea typeface="Arial" panose="020B0604020202020204" pitchFamily="34" charset="0"/>
                <a:cs typeface="Times New Roman" panose="02020603050405020304" pitchFamily="18" charset="0"/>
              </a:rPr>
              <a:t>đúng</a:t>
            </a:r>
            <a:br>
              <a:rPr lang="en-US" sz="2400" dirty="0">
                <a:effectLst/>
                <a:ea typeface="Calibri" panose="020F0502020204030204" pitchFamily="34" charset="0"/>
                <a:cs typeface="Times New Roman" panose="02020603050405020304" pitchFamily="18" charset="0"/>
              </a:rPr>
            </a:br>
            <a:endParaRPr lang="en-US" sz="2400" dirty="0"/>
          </a:p>
        </p:txBody>
      </p:sp>
      <p:sp>
        <p:nvSpPr>
          <p:cNvPr id="3" name="Subtitle 2">
            <a:extLst>
              <a:ext uri="{FF2B5EF4-FFF2-40B4-BE49-F238E27FC236}">
                <a16:creationId xmlns:a16="http://schemas.microsoft.com/office/drawing/2014/main" id="{FDC23BAB-8F93-0AE4-DFEE-3A72B59A09FA}"/>
              </a:ext>
            </a:extLst>
          </p:cNvPr>
          <p:cNvSpPr>
            <a:spLocks noGrp="1"/>
          </p:cNvSpPr>
          <p:nvPr>
            <p:ph type="subTitle" idx="1"/>
          </p:nvPr>
        </p:nvSpPr>
        <p:spPr>
          <a:xfrm>
            <a:off x="286043" y="5079146"/>
            <a:ext cx="10925908" cy="1655762"/>
          </a:xfrm>
        </p:spPr>
        <p:txBody>
          <a:bodyPr/>
          <a:lstStyle/>
          <a:p>
            <a:r>
              <a:rPr lang="en-US" dirty="0"/>
              <a:t>                                               </a:t>
            </a:r>
          </a:p>
          <a:p>
            <a:r>
              <a:rPr lang="en-US" dirty="0"/>
              <a:t>                                                       </a:t>
            </a:r>
            <a:r>
              <a:rPr lang="en-US" dirty="0" err="1"/>
              <a:t>Đáp</a:t>
            </a:r>
            <a:r>
              <a:rPr lang="en-US" dirty="0"/>
              <a:t> </a:t>
            </a:r>
            <a:r>
              <a:rPr lang="en-US" dirty="0" err="1"/>
              <a:t>án</a:t>
            </a:r>
            <a:r>
              <a:rPr lang="en-US" dirty="0"/>
              <a:t> D</a:t>
            </a:r>
          </a:p>
        </p:txBody>
      </p:sp>
      <p:sp>
        <p:nvSpPr>
          <p:cNvPr id="4" name="Arrow: Right 3">
            <a:extLst>
              <a:ext uri="{FF2B5EF4-FFF2-40B4-BE49-F238E27FC236}">
                <a16:creationId xmlns:a16="http://schemas.microsoft.com/office/drawing/2014/main" id="{DB8DD590-1000-766D-1F9D-F73CEB6CB563}"/>
              </a:ext>
            </a:extLst>
          </p:cNvPr>
          <p:cNvSpPr/>
          <p:nvPr/>
        </p:nvSpPr>
        <p:spPr>
          <a:xfrm>
            <a:off x="5584874" y="5655212"/>
            <a:ext cx="970671" cy="3235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722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379D-C8AF-BD95-E779-2C00FD8F1C5D}"/>
              </a:ext>
            </a:extLst>
          </p:cNvPr>
          <p:cNvSpPr>
            <a:spLocks noGrp="1"/>
          </p:cNvSpPr>
          <p:nvPr>
            <p:ph type="ctrTitle"/>
          </p:nvPr>
        </p:nvSpPr>
        <p:spPr>
          <a:xfrm>
            <a:off x="5584874" y="351691"/>
            <a:ext cx="6105378" cy="4811151"/>
          </a:xfrm>
        </p:spPr>
        <p:txBody>
          <a:bodyPr>
            <a:noAutofit/>
          </a:bodyPr>
          <a:lstStyle/>
          <a:p>
            <a:pPr algn="l">
              <a:lnSpc>
                <a:spcPct val="150000"/>
              </a:lnSpc>
              <a:spcAft>
                <a:spcPts val="800"/>
              </a:spcAft>
            </a:pPr>
            <a:r>
              <a:rPr lang="en-US" sz="2600" dirty="0" err="1">
                <a:solidFill>
                  <a:srgbClr val="FF0000"/>
                </a:solidFill>
                <a:effectLst/>
                <a:ea typeface="Arial" panose="020B0604020202020204" pitchFamily="34" charset="0"/>
                <a:cs typeface="Times New Roman" panose="02020603050405020304" pitchFamily="18" charset="0"/>
              </a:rPr>
              <a:t>Câu</a:t>
            </a:r>
            <a:r>
              <a:rPr lang="en-US" sz="2600" dirty="0">
                <a:solidFill>
                  <a:srgbClr val="FF0000"/>
                </a:solidFill>
                <a:effectLst/>
                <a:ea typeface="Arial" panose="020B0604020202020204" pitchFamily="34" charset="0"/>
                <a:cs typeface="Times New Roman" panose="02020603050405020304" pitchFamily="18" charset="0"/>
              </a:rPr>
              <a:t> 4: </a:t>
            </a:r>
            <a:r>
              <a:rPr lang="en-US" sz="2600" b="1" dirty="0">
                <a:solidFill>
                  <a:srgbClr val="FF0000"/>
                </a:solidFill>
                <a:effectLst/>
                <a:ea typeface="Arial" panose="020B0604020202020204" pitchFamily="34" charset="0"/>
                <a:cs typeface="Times New Roman" panose="02020603050405020304" pitchFamily="18" charset="0"/>
              </a:rPr>
              <a:t>“</a:t>
            </a:r>
            <a:r>
              <a:rPr lang="en-US" sz="2600" b="1" dirty="0" err="1">
                <a:solidFill>
                  <a:srgbClr val="FF0000"/>
                </a:solidFill>
                <a:effectLst/>
                <a:ea typeface="Arial" panose="020B0604020202020204" pitchFamily="34" charset="0"/>
                <a:cs typeface="Times New Roman" panose="02020603050405020304" pitchFamily="18" charset="0"/>
              </a:rPr>
              <a:t>Lá</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trúc</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che</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ngang</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mặt</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chữ</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điền</a:t>
            </a:r>
            <a:r>
              <a:rPr lang="en-US" sz="2600" b="1" dirty="0">
                <a:solidFill>
                  <a:srgbClr val="FF0000"/>
                </a:solidFill>
                <a:effectLst/>
                <a:ea typeface="Arial" panose="020B0604020202020204" pitchFamily="34" charset="0"/>
                <a:cs typeface="Times New Roman" panose="02020603050405020304" pitchFamily="18" charset="0"/>
              </a:rPr>
              <a:t>”.Con </a:t>
            </a:r>
            <a:r>
              <a:rPr lang="en-US" sz="2600" b="1" dirty="0" err="1">
                <a:solidFill>
                  <a:srgbClr val="FF0000"/>
                </a:solidFill>
                <a:effectLst/>
                <a:ea typeface="Arial" panose="020B0604020202020204" pitchFamily="34" charset="0"/>
                <a:cs typeface="Times New Roman" panose="02020603050405020304" pitchFamily="18" charset="0"/>
              </a:rPr>
              <a:t>người</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thôn</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Vĩ</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xuất</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hiện</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mang</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vẻ</a:t>
            </a:r>
            <a:r>
              <a:rPr lang="en-US" sz="2600" b="1" dirty="0">
                <a:solidFill>
                  <a:srgbClr val="FF0000"/>
                </a:solidFill>
                <a:effectLst/>
                <a:ea typeface="Arial" panose="020B0604020202020204" pitchFamily="34" charset="0"/>
                <a:cs typeface="Times New Roman" panose="02020603050405020304" pitchFamily="18" charset="0"/>
              </a:rPr>
              <a:t> </a:t>
            </a:r>
            <a:r>
              <a:rPr lang="en-US" sz="2600" b="1" dirty="0" err="1">
                <a:solidFill>
                  <a:srgbClr val="FF0000"/>
                </a:solidFill>
                <a:effectLst/>
                <a:ea typeface="Arial" panose="020B0604020202020204" pitchFamily="34" charset="0"/>
                <a:cs typeface="Times New Roman" panose="02020603050405020304" pitchFamily="18" charset="0"/>
              </a:rPr>
              <a:t>đẹp</a:t>
            </a:r>
            <a:r>
              <a:rPr lang="en-US" sz="2600" b="1" dirty="0">
                <a:solidFill>
                  <a:srgbClr val="FF0000"/>
                </a:solidFill>
                <a:effectLst/>
                <a:ea typeface="Arial" panose="020B0604020202020204" pitchFamily="34" charset="0"/>
                <a:cs typeface="Times New Roman" panose="02020603050405020304" pitchFamily="18" charset="0"/>
              </a:rPr>
              <a:t>:</a:t>
            </a:r>
            <a:br>
              <a:rPr lang="en-US" sz="2600" dirty="0">
                <a:solidFill>
                  <a:srgbClr val="FF0000"/>
                </a:solidFill>
                <a:effectLst/>
                <a:ea typeface="Calibri" panose="020F0502020204030204" pitchFamily="34" charset="0"/>
                <a:cs typeface="Times New Roman" panose="02020603050405020304" pitchFamily="18" charset="0"/>
              </a:rPr>
            </a:br>
            <a:r>
              <a:rPr lang="en-US" sz="2600" b="1" dirty="0">
                <a:effectLst/>
                <a:ea typeface="Arial" panose="020B0604020202020204" pitchFamily="34" charset="0"/>
                <a:cs typeface="Times New Roman" panose="02020603050405020304" pitchFamily="18" charset="0"/>
              </a:rPr>
              <a:t>A. </a:t>
            </a:r>
            <a:r>
              <a:rPr lang="en-US" sz="2600" b="1" dirty="0" err="1">
                <a:effectLst/>
                <a:ea typeface="Arial" panose="020B0604020202020204" pitchFamily="34" charset="0"/>
                <a:cs typeface="Times New Roman" panose="02020603050405020304" pitchFamily="18" charset="0"/>
              </a:rPr>
              <a:t>Kín</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đáo</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dịu</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dàng</a:t>
            </a:r>
            <a:br>
              <a:rPr lang="en-US" sz="2600" b="1" dirty="0">
                <a:effectLst/>
                <a:ea typeface="Calibri" panose="020F0502020204030204" pitchFamily="34" charset="0"/>
                <a:cs typeface="Times New Roman" panose="02020603050405020304" pitchFamily="18" charset="0"/>
              </a:rPr>
            </a:br>
            <a:r>
              <a:rPr lang="en-US" sz="2600" b="1" dirty="0">
                <a:effectLst/>
                <a:ea typeface="Arial" panose="020B0604020202020204" pitchFamily="34" charset="0"/>
                <a:cs typeface="Times New Roman" panose="02020603050405020304" pitchFamily="18" charset="0"/>
              </a:rPr>
              <a:t>B. </a:t>
            </a:r>
            <a:r>
              <a:rPr lang="en-US" sz="2600" b="1" dirty="0" err="1">
                <a:effectLst/>
                <a:ea typeface="Arial" panose="020B0604020202020204" pitchFamily="34" charset="0"/>
                <a:cs typeface="Times New Roman" panose="02020603050405020304" pitchFamily="18" charset="0"/>
              </a:rPr>
              <a:t>Vui</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tươi</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tràn</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đầy</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sức</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sống</a:t>
            </a:r>
            <a:br>
              <a:rPr lang="en-US" sz="2600" b="1" dirty="0">
                <a:effectLst/>
                <a:ea typeface="Calibri" panose="020F0502020204030204" pitchFamily="34" charset="0"/>
                <a:cs typeface="Times New Roman" panose="02020603050405020304" pitchFamily="18" charset="0"/>
              </a:rPr>
            </a:br>
            <a:r>
              <a:rPr lang="en-US" sz="2600" b="1" dirty="0">
                <a:effectLst/>
                <a:ea typeface="Arial" panose="020B0604020202020204" pitchFamily="34" charset="0"/>
                <a:cs typeface="Times New Roman" panose="02020603050405020304" pitchFamily="18" charset="0"/>
              </a:rPr>
              <a:t>C. Tinh </a:t>
            </a:r>
            <a:r>
              <a:rPr lang="en-US" sz="2600" b="1" dirty="0" err="1">
                <a:effectLst/>
                <a:ea typeface="Arial" panose="020B0604020202020204" pitchFamily="34" charset="0"/>
                <a:cs typeface="Times New Roman" panose="02020603050405020304" pitchFamily="18" charset="0"/>
              </a:rPr>
              <a:t>tế</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sâu</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sắc</a:t>
            </a:r>
            <a:br>
              <a:rPr lang="en-US" sz="2600" b="1" dirty="0">
                <a:effectLst/>
                <a:ea typeface="Calibri" panose="020F0502020204030204" pitchFamily="34" charset="0"/>
                <a:cs typeface="Times New Roman" panose="02020603050405020304" pitchFamily="18" charset="0"/>
              </a:rPr>
            </a:br>
            <a:r>
              <a:rPr lang="en-US" sz="2600" b="1" dirty="0">
                <a:effectLst/>
                <a:ea typeface="Arial" panose="020B0604020202020204" pitchFamily="34" charset="0"/>
                <a:cs typeface="Times New Roman" panose="02020603050405020304" pitchFamily="18" charset="0"/>
              </a:rPr>
              <a:t>D. </a:t>
            </a:r>
            <a:r>
              <a:rPr lang="en-US" sz="2600" b="1" dirty="0" err="1">
                <a:effectLst/>
                <a:ea typeface="Arial" panose="020B0604020202020204" pitchFamily="34" charset="0"/>
                <a:cs typeface="Times New Roman" panose="02020603050405020304" pitchFamily="18" charset="0"/>
              </a:rPr>
              <a:t>Tất</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cả</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các</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đáp</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án</a:t>
            </a:r>
            <a:r>
              <a:rPr lang="en-US" sz="2600" b="1" dirty="0">
                <a:effectLst/>
                <a:ea typeface="Arial" panose="020B0604020202020204" pitchFamily="34" charset="0"/>
                <a:cs typeface="Times New Roman" panose="02020603050405020304" pitchFamily="18" charset="0"/>
              </a:rPr>
              <a:t> </a:t>
            </a:r>
            <a:r>
              <a:rPr lang="en-US" sz="2600" b="1" dirty="0" err="1">
                <a:effectLst/>
                <a:ea typeface="Arial" panose="020B0604020202020204" pitchFamily="34" charset="0"/>
                <a:cs typeface="Times New Roman" panose="02020603050405020304" pitchFamily="18" charset="0"/>
              </a:rPr>
              <a:t>trên</a:t>
            </a:r>
            <a:br>
              <a:rPr lang="en-US" sz="2400" dirty="0">
                <a:effectLst/>
                <a:ea typeface="Calibri" panose="020F0502020204030204" pitchFamily="34" charset="0"/>
                <a:cs typeface="Times New Roman" panose="02020603050405020304" pitchFamily="18" charset="0"/>
              </a:rPr>
            </a:br>
            <a:endParaRPr lang="en-US" sz="2400" dirty="0"/>
          </a:p>
        </p:txBody>
      </p:sp>
      <p:sp>
        <p:nvSpPr>
          <p:cNvPr id="3" name="Subtitle 2">
            <a:extLst>
              <a:ext uri="{FF2B5EF4-FFF2-40B4-BE49-F238E27FC236}">
                <a16:creationId xmlns:a16="http://schemas.microsoft.com/office/drawing/2014/main" id="{5A549BE3-C4BA-8CD9-36A0-60B54086E2D5}"/>
              </a:ext>
            </a:extLst>
          </p:cNvPr>
          <p:cNvSpPr>
            <a:spLocks noGrp="1"/>
          </p:cNvSpPr>
          <p:nvPr>
            <p:ph type="subTitle" idx="1"/>
          </p:nvPr>
        </p:nvSpPr>
        <p:spPr>
          <a:xfrm>
            <a:off x="5078436" y="5008098"/>
            <a:ext cx="6611815" cy="1631852"/>
          </a:xfrm>
        </p:spPr>
        <p:txBody>
          <a:bodyPr/>
          <a:lstStyle/>
          <a:p>
            <a:endParaRPr lang="en-US" dirty="0"/>
          </a:p>
          <a:p>
            <a:endParaRPr lang="en-US" dirty="0"/>
          </a:p>
          <a:p>
            <a:r>
              <a:rPr lang="en-US" dirty="0" err="1"/>
              <a:t>Đáp</a:t>
            </a:r>
            <a:r>
              <a:rPr lang="en-US" dirty="0"/>
              <a:t> </a:t>
            </a:r>
            <a:r>
              <a:rPr lang="en-US" dirty="0" err="1"/>
              <a:t>án</a:t>
            </a:r>
            <a:r>
              <a:rPr lang="en-US" dirty="0"/>
              <a:t> A</a:t>
            </a:r>
          </a:p>
          <a:p>
            <a:endParaRPr lang="en-US" dirty="0"/>
          </a:p>
        </p:txBody>
      </p:sp>
      <p:sp>
        <p:nvSpPr>
          <p:cNvPr id="4" name="Arrow: Right 3">
            <a:extLst>
              <a:ext uri="{FF2B5EF4-FFF2-40B4-BE49-F238E27FC236}">
                <a16:creationId xmlns:a16="http://schemas.microsoft.com/office/drawing/2014/main" id="{FDEC0677-E7E4-74AE-6F82-F1E253C9DEB9}"/>
              </a:ext>
            </a:extLst>
          </p:cNvPr>
          <p:cNvSpPr/>
          <p:nvPr/>
        </p:nvSpPr>
        <p:spPr>
          <a:xfrm>
            <a:off x="6780628" y="6063175"/>
            <a:ext cx="801858"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3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D888-34A6-FC31-C51F-E5FE7ECAB727}"/>
              </a:ext>
            </a:extLst>
          </p:cNvPr>
          <p:cNvSpPr>
            <a:spLocks noGrp="1"/>
          </p:cNvSpPr>
          <p:nvPr>
            <p:ph type="ctrTitle"/>
          </p:nvPr>
        </p:nvSpPr>
        <p:spPr>
          <a:xfrm>
            <a:off x="267286" y="1122362"/>
            <a:ext cx="5828714" cy="3899804"/>
          </a:xfrm>
        </p:spPr>
        <p:txBody>
          <a:bodyPr>
            <a:noAutofit/>
          </a:bodyPr>
          <a:lstStyle/>
          <a:p>
            <a:pPr>
              <a:lnSpc>
                <a:spcPct val="150000"/>
              </a:lnSpc>
              <a:spcAft>
                <a:spcPts val="800"/>
              </a:spcAft>
            </a:pPr>
            <a:r>
              <a:rPr lang="en-US" sz="2500" b="1" dirty="0" err="1">
                <a:effectLst/>
                <a:ea typeface="Arial" panose="020B0604020202020204" pitchFamily="34" charset="0"/>
                <a:cs typeface="Times New Roman" panose="02020603050405020304" pitchFamily="18" charset="0"/>
              </a:rPr>
              <a:t>Câu</a:t>
            </a:r>
            <a:r>
              <a:rPr lang="en-US" sz="2500" b="1" dirty="0">
                <a:effectLst/>
                <a:ea typeface="Arial" panose="020B0604020202020204" pitchFamily="34" charset="0"/>
                <a:cs typeface="Times New Roman" panose="02020603050405020304" pitchFamily="18" charset="0"/>
              </a:rPr>
              <a:t> 5:</a:t>
            </a:r>
            <a:r>
              <a:rPr lang="en-US" sz="2500" b="1" dirty="0">
                <a:effectLst/>
                <a:ea typeface="Calibri" panose="020F0502020204030204" pitchFamily="34" charset="0"/>
                <a:cs typeface="Times New Roman" panose="02020603050405020304" pitchFamily="18" charset="0"/>
              </a:rPr>
              <a:t> </a:t>
            </a:r>
            <a:r>
              <a:rPr lang="en-US" sz="2500" b="1" dirty="0">
                <a:effectLst/>
                <a:ea typeface="Arial" panose="020B0604020202020204" pitchFamily="34" charset="0"/>
                <a:cs typeface="Times New Roman" panose="02020603050405020304" pitchFamily="18" charset="0"/>
              </a:rPr>
              <a:t>“</a:t>
            </a:r>
            <a:r>
              <a:rPr lang="en-US" sz="2500" b="1" dirty="0" err="1">
                <a:effectLst/>
                <a:ea typeface="Arial" panose="020B0604020202020204" pitchFamily="34" charset="0"/>
                <a:cs typeface="Times New Roman" panose="02020603050405020304" pitchFamily="18" charset="0"/>
              </a:rPr>
              <a:t>Thuyền</a:t>
            </a:r>
            <a:r>
              <a:rPr lang="en-US" sz="2500" b="1" dirty="0">
                <a:effectLst/>
                <a:ea typeface="Arial" panose="020B0604020202020204" pitchFamily="34" charset="0"/>
                <a:cs typeface="Times New Roman" panose="02020603050405020304" pitchFamily="18" charset="0"/>
              </a:rPr>
              <a:t> ai </a:t>
            </a:r>
            <a:r>
              <a:rPr lang="en-US" sz="2500" b="1" dirty="0" err="1">
                <a:effectLst/>
                <a:ea typeface="Arial" panose="020B0604020202020204" pitchFamily="34" charset="0"/>
                <a:cs typeface="Times New Roman" panose="02020603050405020304" pitchFamily="18" charset="0"/>
              </a:rPr>
              <a:t>đậu</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bến</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sông</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trăng</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đó</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Có</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chở</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trăng</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về</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kịp</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tối</a:t>
            </a:r>
            <a:r>
              <a:rPr lang="en-US" sz="2500" b="1" dirty="0">
                <a:effectLst/>
                <a:ea typeface="Arial" panose="020B0604020202020204" pitchFamily="34" charset="0"/>
                <a:cs typeface="Times New Roman" panose="02020603050405020304" pitchFamily="18" charset="0"/>
              </a:rPr>
              <a:t> nay”</a:t>
            </a:r>
            <a:br>
              <a:rPr lang="en-US" sz="2500" dirty="0">
                <a:effectLst/>
                <a:ea typeface="Calibri" panose="020F0502020204030204" pitchFamily="34" charset="0"/>
                <a:cs typeface="Times New Roman" panose="02020603050405020304" pitchFamily="18" charset="0"/>
              </a:rPr>
            </a:br>
            <a:r>
              <a:rPr lang="en-US" sz="2500" b="1" dirty="0" err="1">
                <a:effectLst/>
                <a:ea typeface="Arial" panose="020B0604020202020204" pitchFamily="34" charset="0"/>
                <a:cs typeface="Times New Roman" panose="02020603050405020304" pitchFamily="18" charset="0"/>
              </a:rPr>
              <a:t>Câu</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hỏi</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trên</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thể</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hiện</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tâm</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trạng</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gì</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của</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tác</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giả</a:t>
            </a:r>
            <a:r>
              <a:rPr lang="en-US" sz="2500" b="1" dirty="0">
                <a:effectLst/>
                <a:ea typeface="Arial" panose="020B0604020202020204" pitchFamily="34" charset="0"/>
                <a:cs typeface="Times New Roman" panose="02020603050405020304" pitchFamily="18" charset="0"/>
              </a:rPr>
              <a:t>?</a:t>
            </a:r>
            <a:br>
              <a:rPr lang="en-US" sz="2500" dirty="0">
                <a:effectLst/>
                <a:ea typeface="Calibri" panose="020F0502020204030204" pitchFamily="34" charset="0"/>
                <a:cs typeface="Times New Roman" panose="02020603050405020304" pitchFamily="18" charset="0"/>
              </a:rPr>
            </a:br>
            <a:r>
              <a:rPr lang="en-US" sz="2500" b="1" dirty="0">
                <a:effectLst/>
                <a:ea typeface="Arial" panose="020B0604020202020204" pitchFamily="34" charset="0"/>
                <a:cs typeface="Times New Roman" panose="02020603050405020304" pitchFamily="18" charset="0"/>
              </a:rPr>
              <a:t>A. </a:t>
            </a:r>
            <a:r>
              <a:rPr lang="en-US" sz="2500" b="1" dirty="0" err="1">
                <a:effectLst/>
                <a:ea typeface="Arial" panose="020B0604020202020204" pitchFamily="34" charset="0"/>
                <a:cs typeface="Times New Roman" panose="02020603050405020304" pitchFamily="18" charset="0"/>
              </a:rPr>
              <a:t>Sự</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chờ</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đợi</a:t>
            </a:r>
            <a:br>
              <a:rPr lang="en-US" sz="2500" b="1" dirty="0">
                <a:effectLst/>
                <a:ea typeface="Calibri" panose="020F0502020204030204" pitchFamily="34" charset="0"/>
                <a:cs typeface="Times New Roman" panose="02020603050405020304" pitchFamily="18" charset="0"/>
              </a:rPr>
            </a:br>
            <a:r>
              <a:rPr lang="en-US" sz="2500" b="1" dirty="0">
                <a:effectLst/>
                <a:ea typeface="Arial" panose="020B0604020202020204" pitchFamily="34" charset="0"/>
                <a:cs typeface="Times New Roman" panose="02020603050405020304" pitchFamily="18" charset="0"/>
              </a:rPr>
              <a:t>B. </a:t>
            </a:r>
            <a:r>
              <a:rPr lang="en-US" sz="2500" b="1" dirty="0" err="1">
                <a:effectLst/>
                <a:ea typeface="Arial" panose="020B0604020202020204" pitchFamily="34" charset="0"/>
                <a:cs typeface="Times New Roman" panose="02020603050405020304" pitchFamily="18" charset="0"/>
              </a:rPr>
              <a:t>Sự</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thất</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vọng</a:t>
            </a:r>
            <a:br>
              <a:rPr lang="en-US" sz="2500" b="1" dirty="0">
                <a:effectLst/>
                <a:ea typeface="Calibri" panose="020F0502020204030204" pitchFamily="34" charset="0"/>
                <a:cs typeface="Times New Roman" panose="02020603050405020304" pitchFamily="18" charset="0"/>
              </a:rPr>
            </a:br>
            <a:r>
              <a:rPr lang="en-US" sz="2500" b="1" dirty="0">
                <a:effectLst/>
                <a:ea typeface="Arial" panose="020B0604020202020204" pitchFamily="34" charset="0"/>
                <a:cs typeface="Times New Roman" panose="02020603050405020304" pitchFamily="18" charset="0"/>
              </a:rPr>
              <a:t>C. </a:t>
            </a:r>
            <a:r>
              <a:rPr lang="en-US" sz="2500" b="1" dirty="0" err="1">
                <a:effectLst/>
                <a:ea typeface="Arial" panose="020B0604020202020204" pitchFamily="34" charset="0"/>
                <a:cs typeface="Times New Roman" panose="02020603050405020304" pitchFamily="18" charset="0"/>
              </a:rPr>
              <a:t>Sự</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hoài</a:t>
            </a:r>
            <a:r>
              <a:rPr lang="en-US" sz="2500" b="1" dirty="0">
                <a:effectLst/>
                <a:ea typeface="Arial" panose="020B0604020202020204" pitchFamily="34" charset="0"/>
                <a:cs typeface="Times New Roman" panose="02020603050405020304" pitchFamily="18" charset="0"/>
              </a:rPr>
              <a:t> </a:t>
            </a:r>
            <a:r>
              <a:rPr lang="en-US" sz="2500" b="1" dirty="0" err="1">
                <a:effectLst/>
                <a:ea typeface="Arial" panose="020B0604020202020204" pitchFamily="34" charset="0"/>
                <a:cs typeface="Times New Roman" panose="02020603050405020304" pitchFamily="18" charset="0"/>
              </a:rPr>
              <a:t>nghi</a:t>
            </a:r>
            <a:br>
              <a:rPr lang="en-US" sz="2500" b="1" dirty="0">
                <a:effectLst/>
                <a:ea typeface="Calibri" panose="020F0502020204030204" pitchFamily="34" charset="0"/>
                <a:cs typeface="Times New Roman" panose="02020603050405020304" pitchFamily="18" charset="0"/>
              </a:rPr>
            </a:br>
            <a:r>
              <a:rPr lang="en-US" sz="2500" b="1" dirty="0">
                <a:effectLst/>
                <a:ea typeface="Arial" panose="020B0604020202020204" pitchFamily="34" charset="0"/>
                <a:cs typeface="Times New Roman" panose="02020603050405020304" pitchFamily="18" charset="0"/>
              </a:rPr>
              <a:t>D. A </a:t>
            </a:r>
            <a:r>
              <a:rPr lang="en-US" sz="2500" b="1" dirty="0" err="1">
                <a:effectLst/>
                <a:ea typeface="Arial" panose="020B0604020202020204" pitchFamily="34" charset="0"/>
                <a:cs typeface="Times New Roman" panose="02020603050405020304" pitchFamily="18" charset="0"/>
              </a:rPr>
              <a:t>và</a:t>
            </a:r>
            <a:r>
              <a:rPr lang="en-US" sz="2500" b="1" dirty="0">
                <a:effectLst/>
                <a:ea typeface="Arial" panose="020B0604020202020204" pitchFamily="34" charset="0"/>
                <a:cs typeface="Times New Roman" panose="02020603050405020304" pitchFamily="18" charset="0"/>
              </a:rPr>
              <a:t> B </a:t>
            </a:r>
            <a:r>
              <a:rPr lang="en-US" sz="2500" b="1" dirty="0" err="1">
                <a:effectLst/>
                <a:ea typeface="Arial" panose="020B0604020202020204" pitchFamily="34" charset="0"/>
                <a:cs typeface="Times New Roman" panose="02020603050405020304" pitchFamily="18" charset="0"/>
              </a:rPr>
              <a:t>đúng</a:t>
            </a:r>
            <a:br>
              <a:rPr lang="en-US" sz="2500" b="1" dirty="0">
                <a:effectLst/>
                <a:ea typeface="Calibri" panose="020F0502020204030204" pitchFamily="34" charset="0"/>
                <a:cs typeface="Times New Roman" panose="02020603050405020304" pitchFamily="18" charset="0"/>
              </a:rPr>
            </a:br>
            <a:endParaRPr lang="en-US" sz="2500" b="1" dirty="0"/>
          </a:p>
        </p:txBody>
      </p:sp>
      <p:sp>
        <p:nvSpPr>
          <p:cNvPr id="3" name="Subtitle 2">
            <a:extLst>
              <a:ext uri="{FF2B5EF4-FFF2-40B4-BE49-F238E27FC236}">
                <a16:creationId xmlns:a16="http://schemas.microsoft.com/office/drawing/2014/main" id="{84D8AF30-6F8A-1F2D-8F64-80057C8367E4}"/>
              </a:ext>
            </a:extLst>
          </p:cNvPr>
          <p:cNvSpPr>
            <a:spLocks noGrp="1"/>
          </p:cNvSpPr>
          <p:nvPr>
            <p:ph type="subTitle" idx="1"/>
          </p:nvPr>
        </p:nvSpPr>
        <p:spPr>
          <a:xfrm>
            <a:off x="267286" y="5022166"/>
            <a:ext cx="6288259" cy="1378634"/>
          </a:xfrm>
        </p:spPr>
        <p:txBody>
          <a:bodyPr/>
          <a:lstStyle/>
          <a:p>
            <a:endParaRPr lang="en-US" dirty="0"/>
          </a:p>
          <a:p>
            <a:r>
              <a:rPr lang="en-US" dirty="0" err="1"/>
              <a:t>Đáp</a:t>
            </a:r>
            <a:r>
              <a:rPr lang="en-US" dirty="0"/>
              <a:t> </a:t>
            </a:r>
            <a:r>
              <a:rPr lang="en-US" dirty="0" err="1"/>
              <a:t>án</a:t>
            </a:r>
            <a:r>
              <a:rPr lang="en-US" dirty="0"/>
              <a:t> D</a:t>
            </a:r>
          </a:p>
        </p:txBody>
      </p:sp>
      <p:sp>
        <p:nvSpPr>
          <p:cNvPr id="4" name="Arrow: Right 3">
            <a:extLst>
              <a:ext uri="{FF2B5EF4-FFF2-40B4-BE49-F238E27FC236}">
                <a16:creationId xmlns:a16="http://schemas.microsoft.com/office/drawing/2014/main" id="{F3573FCD-718D-94E8-75BD-40002C606C1D}"/>
              </a:ext>
            </a:extLst>
          </p:cNvPr>
          <p:cNvSpPr/>
          <p:nvPr/>
        </p:nvSpPr>
        <p:spPr>
          <a:xfrm>
            <a:off x="726831" y="5596951"/>
            <a:ext cx="525194" cy="277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558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99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 TÌM HIỂU CHUNG: </a:t>
            </a:r>
          </a:p>
        </p:txBody>
      </p:sp>
      <p:sp>
        <p:nvSpPr>
          <p:cNvPr id="3" name="Content Placeholder 2"/>
          <p:cNvSpPr>
            <a:spLocks noGrp="1"/>
          </p:cNvSpPr>
          <p:nvPr>
            <p:ph idx="1"/>
          </p:nvPr>
        </p:nvSpPr>
        <p:spPr>
          <a:xfrm>
            <a:off x="838200" y="1825625"/>
            <a:ext cx="9011653" cy="4061828"/>
          </a:xfrm>
        </p:spPr>
        <p:txBody>
          <a:bodyPr>
            <a:noAutofit/>
          </a:bodyPr>
          <a:lstStyle/>
          <a:p>
            <a:pPr marL="514350" indent="-514350">
              <a:buAutoNum type="arabicPeriod"/>
            </a:pPr>
            <a:r>
              <a:rPr lang="en-US" b="1" dirty="0"/>
              <a:t>Tác giả: Hàn Mặc Tử (1912 -1940)</a:t>
            </a:r>
          </a:p>
          <a:p>
            <a:pPr marL="0" indent="0">
              <a:buNone/>
            </a:pPr>
            <a:r>
              <a:rPr lang="en-US" b="1" dirty="0"/>
              <a:t>a. Cuộc đời:</a:t>
            </a:r>
          </a:p>
          <a:p>
            <a:pPr>
              <a:buFontTx/>
              <a:buChar char="-"/>
            </a:pPr>
            <a:r>
              <a:rPr lang="en-US" dirty="0"/>
              <a:t>Tên khai sinh: Nguyễn Trọng Trí</a:t>
            </a:r>
          </a:p>
          <a:p>
            <a:pPr>
              <a:buFontTx/>
              <a:buChar char="-"/>
            </a:pPr>
            <a:r>
              <a:rPr lang="en-US" dirty="0"/>
              <a:t>Quê: Đồng Hới (Quảng Bình)</a:t>
            </a:r>
          </a:p>
          <a:p>
            <a:pPr>
              <a:buFontTx/>
              <a:buChar char="-"/>
            </a:pPr>
            <a:r>
              <a:rPr lang="en-US" dirty="0"/>
              <a:t>Xuất thân trong một gia đình Công giáo.</a:t>
            </a:r>
          </a:p>
          <a:p>
            <a:pPr>
              <a:buFontTx/>
              <a:buChar char="-"/>
            </a:pPr>
            <a:r>
              <a:rPr lang="en-US" dirty="0"/>
              <a:t>Làm thơ từ năm 14, 15 tuổi. </a:t>
            </a:r>
          </a:p>
          <a:p>
            <a:pPr lvl="0">
              <a:buFontTx/>
              <a:buChar char="-"/>
            </a:pPr>
            <a:r>
              <a:rPr lang="en-US" dirty="0">
                <a:solidFill>
                  <a:prstClr val="black"/>
                </a:solidFill>
              </a:rPr>
              <a:t>Chủ yếu sống ở Quy Nhơn - Bình Định</a:t>
            </a:r>
            <a:endParaRPr lang="en-US" dirty="0"/>
          </a:p>
          <a:p>
            <a:pPr>
              <a:buFontTx/>
              <a:buChar char="-"/>
            </a:pPr>
            <a:r>
              <a:rPr lang="en-US" dirty="0"/>
              <a:t>Năm 1936, mắc bệnh phong. Sau đó, mất tại trại phong Quy Hòa. </a:t>
            </a:r>
          </a:p>
          <a:p>
            <a:pPr>
              <a:buFontTx/>
              <a:buChar char="-"/>
            </a:pPr>
            <a:endParaRPr lang="en-US" dirty="0"/>
          </a:p>
          <a:p>
            <a:pPr marL="0" indent="0">
              <a:buNone/>
            </a:pPr>
            <a:endParaRPr lang="en-US" sz="2400" dirty="0"/>
          </a:p>
        </p:txBody>
      </p:sp>
      <p:sp>
        <p:nvSpPr>
          <p:cNvPr id="5" name="TextBox 4"/>
          <p:cNvSpPr txBox="1"/>
          <p:nvPr/>
        </p:nvSpPr>
        <p:spPr>
          <a:xfrm>
            <a:off x="1331495" y="6047874"/>
            <a:ext cx="8357937" cy="523220"/>
          </a:xfrm>
          <a:prstGeom prst="rect">
            <a:avLst/>
          </a:prstGeom>
          <a:noFill/>
        </p:spPr>
        <p:txBody>
          <a:bodyPr wrap="square" rtlCol="0">
            <a:spAutoFit/>
          </a:bodyPr>
          <a:lstStyle/>
          <a:p>
            <a:r>
              <a:rPr lang="en-US" sz="2800" b="1" i="1" dirty="0">
                <a:solidFill>
                  <a:srgbClr val="FF0000"/>
                </a:solidFill>
              </a:rPr>
              <a:t>=&gt; Cuộc đời nhiều bất hạnh, thương đau.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0" y="286327"/>
            <a:ext cx="4073236" cy="4562763"/>
          </a:xfrm>
          <a:prstGeom prst="rect">
            <a:avLst/>
          </a:prstGeom>
        </p:spPr>
      </p:pic>
    </p:spTree>
    <p:extLst>
      <p:ext uri="{BB962C8B-B14F-4D97-AF65-F5344CB8AC3E}">
        <p14:creationId xmlns:p14="http://schemas.microsoft.com/office/powerpoint/2010/main" val="4108234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Content Placeholder 2">
            <a:extLst>
              <a:ext uri="{FF2B5EF4-FFF2-40B4-BE49-F238E27FC236}">
                <a16:creationId xmlns:a16="http://schemas.microsoft.com/office/drawing/2014/main" id="{E6197924-7303-5F20-9A91-EE436483D5C5}"/>
              </a:ext>
            </a:extLst>
          </p:cNvPr>
          <p:cNvSpPr>
            <a:spLocks noGrp="1"/>
          </p:cNvSpPr>
          <p:nvPr>
            <p:ph idx="1"/>
          </p:nvPr>
        </p:nvSpPr>
        <p:spPr>
          <a:xfrm>
            <a:off x="339213" y="855406"/>
            <a:ext cx="5756787" cy="5321557"/>
          </a:xfrm>
        </p:spPr>
        <p:txBody>
          <a:bodyPr>
            <a:normAutofit/>
          </a:bodyPr>
          <a:lstStyle/>
          <a:p>
            <a:pPr marL="0" indent="0">
              <a:spcBef>
                <a:spcPts val="1200"/>
              </a:spcBef>
              <a:spcAft>
                <a:spcPts val="800"/>
              </a:spcAft>
              <a:buNone/>
            </a:pPr>
            <a:r>
              <a:rPr lang="en-US" b="1" dirty="0">
                <a:effectLst/>
                <a:latin typeface="Times New Roman" panose="02020603050405020304" pitchFamily="18" charset="0"/>
                <a:ea typeface="+mn-ea"/>
                <a:cs typeface="Times New Roman" panose="02020603050405020304" pitchFamily="18" charset="0"/>
              </a:rPr>
              <a:t>* </a:t>
            </a:r>
            <a:r>
              <a:rPr lang="en-US" b="1" dirty="0" err="1">
                <a:effectLst/>
                <a:latin typeface="Times New Roman" panose="02020603050405020304" pitchFamily="18" charset="0"/>
                <a:ea typeface="+mn-ea"/>
                <a:cs typeface="Times New Roman" panose="02020603050405020304" pitchFamily="18" charset="0"/>
              </a:rPr>
              <a:t>Sự</a:t>
            </a:r>
            <a:r>
              <a:rPr lang="en-US" b="1" dirty="0">
                <a:effectLst/>
                <a:latin typeface="Times New Roman" panose="02020603050405020304" pitchFamily="18" charset="0"/>
                <a:ea typeface="+mn-ea"/>
                <a:cs typeface="Times New Roman" panose="02020603050405020304" pitchFamily="18" charset="0"/>
              </a:rPr>
              <a:t> </a:t>
            </a:r>
            <a:r>
              <a:rPr lang="en-US" b="1" dirty="0" err="1">
                <a:effectLst/>
                <a:latin typeface="Times New Roman" panose="02020603050405020304" pitchFamily="18" charset="0"/>
                <a:ea typeface="+mn-ea"/>
                <a:cs typeface="Times New Roman" panose="02020603050405020304" pitchFamily="18" charset="0"/>
              </a:rPr>
              <a:t>nghiệp</a:t>
            </a:r>
            <a:r>
              <a:rPr lang="en-US" b="1" dirty="0">
                <a:effectLst/>
                <a:latin typeface="Times New Roman" panose="02020603050405020304" pitchFamily="18" charset="0"/>
                <a:ea typeface="+mn-ea"/>
                <a:cs typeface="Times New Roman" panose="02020603050405020304" pitchFamily="18" charset="0"/>
              </a:rPr>
              <a:t> </a:t>
            </a:r>
            <a:r>
              <a:rPr lang="en-US" b="1" dirty="0" err="1">
                <a:effectLst/>
                <a:latin typeface="Times New Roman" panose="02020603050405020304" pitchFamily="18" charset="0"/>
                <a:ea typeface="+mn-ea"/>
                <a:cs typeface="Times New Roman" panose="02020603050405020304" pitchFamily="18" charset="0"/>
              </a:rPr>
              <a:t>văn</a:t>
            </a:r>
            <a:r>
              <a:rPr lang="en-US" b="1" dirty="0">
                <a:effectLst/>
                <a:latin typeface="Times New Roman" panose="02020603050405020304" pitchFamily="18" charset="0"/>
                <a:ea typeface="+mn-ea"/>
                <a:cs typeface="Times New Roman" panose="02020603050405020304" pitchFamily="18" charset="0"/>
              </a:rPr>
              <a:t> </a:t>
            </a:r>
            <a:r>
              <a:rPr lang="en-US" b="1" dirty="0" err="1">
                <a:effectLst/>
                <a:latin typeface="Times New Roman" panose="02020603050405020304" pitchFamily="18" charset="0"/>
                <a:ea typeface="+mn-ea"/>
                <a:cs typeface="Times New Roman" panose="02020603050405020304" pitchFamily="18" charset="0"/>
              </a:rPr>
              <a:t>chương</a:t>
            </a:r>
            <a:endParaRPr lang="en-US" b="1" dirty="0">
              <a:effectLst/>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spcBef>
                <a:spcPts val="1200"/>
              </a:spcBef>
              <a:spcAft>
                <a:spcPts val="80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Bút</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danh</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Phong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Trần</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Lệ</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Thanh,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Hàn</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Mặc</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Tử</a:t>
            </a:r>
            <a:r>
              <a:rPr kumimoji="0" lang="en-US"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1200"/>
              </a:spcBef>
              <a:spcAft>
                <a:spcPts val="800"/>
              </a:spcAft>
              <a:buNone/>
            </a:pP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Có</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sức</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sáng</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tạo</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dồi</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dào</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mãnh</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liệt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1200"/>
              </a:spcBef>
              <a:spcAft>
                <a:spcPts val="800"/>
              </a:spcAft>
              <a:buNone/>
            </a:pPr>
            <a:r>
              <a:rPr lang="en-US" b="1" dirty="0">
                <a:effectLst/>
                <a:latin typeface="Times New Roman" panose="02020603050405020304" pitchFamily="18" charset="0"/>
                <a:ea typeface="+mn-ea"/>
                <a:cs typeface="Times New Roman" panose="02020603050405020304" pitchFamily="18" charset="0"/>
              </a:rPr>
              <a:t>* Phong </a:t>
            </a:r>
            <a:r>
              <a:rPr lang="en-US" b="1" dirty="0" err="1">
                <a:effectLst/>
                <a:latin typeface="Times New Roman" panose="02020603050405020304" pitchFamily="18" charset="0"/>
                <a:ea typeface="+mn-ea"/>
                <a:cs typeface="Times New Roman" panose="02020603050405020304" pitchFamily="18" charset="0"/>
              </a:rPr>
              <a:t>cách</a:t>
            </a:r>
            <a:r>
              <a:rPr lang="en-US" b="1" dirty="0">
                <a:effectLst/>
                <a:latin typeface="Times New Roman" panose="02020603050405020304" pitchFamily="18" charset="0"/>
                <a:ea typeface="+mn-ea"/>
                <a:cs typeface="Times New Roman" panose="02020603050405020304" pitchFamily="18" charset="0"/>
              </a:rPr>
              <a:t> </a:t>
            </a:r>
            <a:r>
              <a:rPr lang="en-US" b="1" dirty="0" err="1">
                <a:effectLst/>
                <a:latin typeface="Times New Roman" panose="02020603050405020304" pitchFamily="18" charset="0"/>
                <a:ea typeface="+mn-ea"/>
                <a:cs typeface="Times New Roman" panose="02020603050405020304" pitchFamily="18" charset="0"/>
              </a:rPr>
              <a:t>thơ</a:t>
            </a:r>
            <a:r>
              <a:rPr lang="en-US" b="1" dirty="0">
                <a:effectLst/>
                <a:latin typeface="Times New Roman" panose="02020603050405020304" pitchFamily="18" charset="0"/>
                <a:ea typeface="+mn-ea"/>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spcAft>
                <a:spcPts val="800"/>
              </a:spcAft>
            </a:pPr>
            <a:r>
              <a:rPr lang="en-US" dirty="0" err="1">
                <a:effectLst/>
                <a:latin typeface="Times New Roman" panose="02020603050405020304" pitchFamily="18" charset="0"/>
                <a:ea typeface="+mn-ea"/>
                <a:cs typeface="Times New Roman" panose="02020603050405020304" pitchFamily="18" charset="0"/>
              </a:rPr>
              <a:t>Độc</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đáo</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bí</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ẩn</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phức</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tạp</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chứa</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đựng</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tình</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yêu</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tha</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thiết</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đến</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đau</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đớn</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với</a:t>
            </a:r>
            <a:r>
              <a:rPr lang="en-US" dirty="0">
                <a:effectLst/>
                <a:latin typeface="Times New Roman" panose="02020603050405020304" pitchFamily="18" charset="0"/>
                <a:ea typeface="+mn-ea"/>
                <a:cs typeface="Times New Roman" panose="02020603050405020304" pitchFamily="18" charset="0"/>
              </a:rPr>
              <a:t> con </a:t>
            </a:r>
            <a:r>
              <a:rPr lang="en-US" dirty="0" err="1">
                <a:effectLst/>
                <a:latin typeface="Times New Roman" panose="02020603050405020304" pitchFamily="18" charset="0"/>
                <a:ea typeface="+mn-ea"/>
                <a:cs typeface="Times New Roman" panose="02020603050405020304" pitchFamily="18" charset="0"/>
              </a:rPr>
              <a:t>người</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và</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cuộc</a:t>
            </a:r>
            <a:r>
              <a:rPr lang="en-US" dirty="0">
                <a:effectLst/>
                <a:latin typeface="Times New Roman" panose="02020603050405020304" pitchFamily="18" charset="0"/>
                <a:ea typeface="+mn-ea"/>
                <a:cs typeface="Times New Roman" panose="02020603050405020304" pitchFamily="18" charset="0"/>
              </a:rPr>
              <a:t> </a:t>
            </a:r>
            <a:r>
              <a:rPr lang="en-US" dirty="0" err="1">
                <a:effectLst/>
                <a:latin typeface="Times New Roman" panose="02020603050405020304" pitchFamily="18" charset="0"/>
                <a:ea typeface="+mn-ea"/>
                <a:cs typeface="Times New Roman" panose="02020603050405020304" pitchFamily="18" charset="0"/>
              </a:rPr>
              <a:t>sống</a:t>
            </a:r>
            <a:r>
              <a:rPr lang="en-US" dirty="0">
                <a:effectLst/>
                <a:latin typeface="Times New Roman" panose="02020603050405020304" pitchFamily="18" charset="0"/>
                <a:ea typeface="+mn-ea"/>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1200"/>
              </a:spcBef>
              <a:spcAft>
                <a:spcPts val="8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tào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(1932-1942)</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700" dirty="0"/>
          </a:p>
        </p:txBody>
      </p:sp>
      <p:pic>
        <p:nvPicPr>
          <p:cNvPr id="5" name="Picture 4" descr="A person wearing glasses and a white shirt&#10;&#10;Description automatically generated">
            <a:extLst>
              <a:ext uri="{FF2B5EF4-FFF2-40B4-BE49-F238E27FC236}">
                <a16:creationId xmlns:a16="http://schemas.microsoft.com/office/drawing/2014/main" id="{4E25D9C3-E5D5-6A73-33D0-E5F60CAAFF30}"/>
              </a:ext>
            </a:extLst>
          </p:cNvPr>
          <p:cNvPicPr>
            <a:picLocks noChangeAspect="1"/>
          </p:cNvPicPr>
          <p:nvPr/>
        </p:nvPicPr>
        <p:blipFill rotWithShape="1">
          <a:blip r:embed="rId2">
            <a:extLst>
              <a:ext uri="{28A0092B-C50C-407E-A947-70E740481C1C}">
                <a14:useLocalDpi xmlns:a14="http://schemas.microsoft.com/office/drawing/2010/main" val="0"/>
              </a:ext>
            </a:extLst>
          </a:blip>
          <a:srcRect r="2" b="1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66884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342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62C3FA-EE10-4283-83A9-F407C925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471416"/>
            <a:ext cx="10908792" cy="1069848"/>
          </a:xfrm>
        </p:spPr>
        <p:txBody>
          <a:bodyPr vert="horz" lIns="91440" tIns="45720" rIns="91440" bIns="45720" rtlCol="0" anchor="ctr">
            <a:normAutofit/>
          </a:bodyPr>
          <a:lstStyle/>
          <a:p>
            <a:pPr algn="ctr"/>
            <a:r>
              <a:rPr lang="en-US" sz="5400" b="1"/>
              <a:t>I. TÌM HIỂU CHUNG: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4" y="427647"/>
            <a:ext cx="2832070" cy="3529059"/>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8939" y="265599"/>
            <a:ext cx="2832069" cy="3853155"/>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993" y="336427"/>
            <a:ext cx="2832069" cy="3711500"/>
          </a:xfrm>
          <a:prstGeom prst="rect">
            <a:avLst/>
          </a:prstGeom>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520" y="173646"/>
            <a:ext cx="2028623" cy="4037061"/>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17" name="sketch line">
            <a:extLst>
              <a:ext uri="{FF2B5EF4-FFF2-40B4-BE49-F238E27FC236}">
                <a16:creationId xmlns:a16="http://schemas.microsoft.com/office/drawing/2014/main" id="{419C4429-E272-408D-979C-9E5F7C0D3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5575131"/>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42832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person&#10;&#10;Description automatically generated">
            <a:extLst>
              <a:ext uri="{FF2B5EF4-FFF2-40B4-BE49-F238E27FC236}">
                <a16:creationId xmlns:a16="http://schemas.microsoft.com/office/drawing/2014/main" id="{6096B7DF-4EE7-CE88-9946-974B26C417ED}"/>
              </a:ext>
            </a:extLst>
          </p:cNvPr>
          <p:cNvPicPr>
            <a:picLocks noChangeAspect="1"/>
          </p:cNvPicPr>
          <p:nvPr/>
        </p:nvPicPr>
        <p:blipFill rotWithShape="1">
          <a:blip r:embed="rId2">
            <a:extLst>
              <a:ext uri="{28A0092B-C50C-407E-A947-70E740481C1C}">
                <a14:useLocalDpi xmlns:a14="http://schemas.microsoft.com/office/drawing/2010/main" val="0"/>
              </a:ext>
            </a:extLst>
          </a:blip>
          <a:srcRect t="8920" r="2" b="867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 name="TextBox 11">
            <a:extLst>
              <a:ext uri="{FF2B5EF4-FFF2-40B4-BE49-F238E27FC236}">
                <a16:creationId xmlns:a16="http://schemas.microsoft.com/office/drawing/2014/main" id="{03CB5123-BE04-0725-B2A7-14A8C3C1767E}"/>
              </a:ext>
            </a:extLst>
          </p:cNvPr>
          <p:cNvSpPr txBox="1"/>
          <p:nvPr/>
        </p:nvSpPr>
        <p:spPr>
          <a:xfrm>
            <a:off x="5973097" y="722670"/>
            <a:ext cx="5810863" cy="5737123"/>
          </a:xfrm>
          <a:prstGeom prst="rect">
            <a:avLst/>
          </a:prstGeom>
        </p:spPr>
        <p:txBody>
          <a:bodyPr vert="horz" lIns="91440" tIns="45720" rIns="91440" bIns="45720" rtlCol="0">
            <a:noAutofit/>
          </a:bodyPr>
          <a:lstStyle/>
          <a:p>
            <a:pPr>
              <a:lnSpc>
                <a:spcPct val="90000"/>
              </a:lnSpc>
              <a:spcAft>
                <a:spcPts val="800"/>
              </a:spcAft>
            </a:pPr>
            <a:r>
              <a:rPr lang="en-US" sz="2800" b="1" dirty="0">
                <a:effectLst/>
              </a:rPr>
              <a:t>2. </a:t>
            </a:r>
            <a:r>
              <a:rPr lang="en-US" sz="2800" b="1" dirty="0" err="1">
                <a:effectLst/>
              </a:rPr>
              <a:t>Tác</a:t>
            </a:r>
            <a:r>
              <a:rPr lang="en-US" sz="2800" b="1" dirty="0">
                <a:effectLst/>
              </a:rPr>
              <a:t> </a:t>
            </a:r>
            <a:r>
              <a:rPr lang="en-US" sz="2800" b="1" dirty="0" err="1">
                <a:effectLst/>
              </a:rPr>
              <a:t>phẩm</a:t>
            </a:r>
            <a:endParaRPr lang="en-US" sz="2800" dirty="0">
              <a:effectLst/>
            </a:endParaRPr>
          </a:p>
          <a:p>
            <a:pPr>
              <a:lnSpc>
                <a:spcPct val="90000"/>
              </a:lnSpc>
              <a:spcBef>
                <a:spcPts val="600"/>
              </a:spcBef>
              <a:spcAft>
                <a:spcPts val="600"/>
              </a:spcAft>
            </a:pPr>
            <a:r>
              <a:rPr lang="en-US" sz="2800" b="1" i="1" dirty="0" err="1">
                <a:effectLst/>
              </a:rPr>
              <a:t>Xuất</a:t>
            </a:r>
            <a:r>
              <a:rPr lang="en-US" sz="2800" b="1" i="1" dirty="0">
                <a:effectLst/>
              </a:rPr>
              <a:t> </a:t>
            </a:r>
            <a:r>
              <a:rPr lang="en-US" sz="2800" b="1" i="1" dirty="0" err="1">
                <a:effectLst/>
              </a:rPr>
              <a:t>xứ</a:t>
            </a:r>
            <a:r>
              <a:rPr lang="en-US" sz="2800" b="1" i="1" dirty="0">
                <a:effectLst/>
              </a:rPr>
              <a:t>:</a:t>
            </a:r>
            <a:r>
              <a:rPr lang="en-US" sz="2800" dirty="0">
                <a:effectLst/>
              </a:rPr>
              <a:t> </a:t>
            </a:r>
            <a:r>
              <a:rPr lang="en-US" sz="2800" dirty="0" err="1">
                <a:effectLst/>
              </a:rPr>
              <a:t>Bài</a:t>
            </a:r>
            <a:r>
              <a:rPr lang="en-US" sz="2800" dirty="0">
                <a:effectLst/>
              </a:rPr>
              <a:t> </a:t>
            </a:r>
            <a:r>
              <a:rPr lang="en-US" sz="2800" dirty="0" err="1">
                <a:effectLst/>
              </a:rPr>
              <a:t>thơ</a:t>
            </a:r>
            <a:r>
              <a:rPr lang="en-US" sz="2800" dirty="0">
                <a:effectLst/>
              </a:rPr>
              <a:t> </a:t>
            </a:r>
            <a:r>
              <a:rPr lang="en-US" sz="2800" dirty="0" err="1">
                <a:effectLst/>
              </a:rPr>
              <a:t>được</a:t>
            </a:r>
            <a:r>
              <a:rPr lang="en-US" sz="2800" dirty="0">
                <a:effectLst/>
              </a:rPr>
              <a:t> </a:t>
            </a:r>
            <a:r>
              <a:rPr lang="en-US" sz="2800" dirty="0" err="1">
                <a:effectLst/>
              </a:rPr>
              <a:t>sáng</a:t>
            </a:r>
            <a:r>
              <a:rPr lang="en-US" sz="2800" dirty="0">
                <a:effectLst/>
              </a:rPr>
              <a:t> </a:t>
            </a:r>
            <a:r>
              <a:rPr lang="en-US" sz="2800" dirty="0" err="1">
                <a:effectLst/>
              </a:rPr>
              <a:t>tác</a:t>
            </a:r>
            <a:r>
              <a:rPr lang="en-US" sz="2800" dirty="0">
                <a:effectLst/>
              </a:rPr>
              <a:t> </a:t>
            </a:r>
            <a:r>
              <a:rPr lang="en-US" sz="2800" dirty="0" err="1">
                <a:effectLst/>
              </a:rPr>
              <a:t>năm</a:t>
            </a:r>
            <a:r>
              <a:rPr lang="en-US" sz="2800" dirty="0">
                <a:effectLst/>
              </a:rPr>
              <a:t> 1938, in </a:t>
            </a:r>
            <a:r>
              <a:rPr lang="en-US" sz="2800" dirty="0" err="1">
                <a:effectLst/>
              </a:rPr>
              <a:t>trong</a:t>
            </a:r>
            <a:r>
              <a:rPr lang="en-US" sz="2800" dirty="0">
                <a:effectLst/>
              </a:rPr>
              <a:t> </a:t>
            </a:r>
            <a:r>
              <a:rPr lang="en-US" sz="2800" dirty="0" err="1">
                <a:effectLst/>
              </a:rPr>
              <a:t>tập</a:t>
            </a:r>
            <a:r>
              <a:rPr lang="en-US" sz="2800" dirty="0">
                <a:effectLst/>
              </a:rPr>
              <a:t> </a:t>
            </a:r>
            <a:r>
              <a:rPr lang="en-US" sz="2800" i="1" dirty="0">
                <a:effectLst/>
              </a:rPr>
              <a:t>“</a:t>
            </a:r>
            <a:r>
              <a:rPr lang="en-US" sz="2800" i="1" dirty="0" err="1">
                <a:effectLst/>
              </a:rPr>
              <a:t>Thơ</a:t>
            </a:r>
            <a:r>
              <a:rPr lang="en-US" sz="2800" i="1" dirty="0">
                <a:effectLst/>
              </a:rPr>
              <a:t> </a:t>
            </a:r>
            <a:r>
              <a:rPr lang="en-US" sz="2800" i="1" dirty="0" err="1">
                <a:effectLst/>
              </a:rPr>
              <a:t>Điên</a:t>
            </a:r>
            <a:r>
              <a:rPr lang="en-US" sz="2800" i="1" dirty="0">
                <a:effectLst/>
              </a:rPr>
              <a:t>”</a:t>
            </a:r>
            <a:r>
              <a:rPr lang="en-US" sz="2800" dirty="0">
                <a:effectLst/>
              </a:rPr>
              <a:t>, </a:t>
            </a:r>
            <a:r>
              <a:rPr lang="en-US" sz="2800" dirty="0" err="1">
                <a:effectLst/>
              </a:rPr>
              <a:t>sau</a:t>
            </a:r>
            <a:r>
              <a:rPr lang="en-US" sz="2800" dirty="0">
                <a:effectLst/>
              </a:rPr>
              <a:t> </a:t>
            </a:r>
            <a:r>
              <a:rPr lang="en-US" sz="2800" dirty="0" err="1">
                <a:effectLst/>
              </a:rPr>
              <a:t>đổi</a:t>
            </a:r>
            <a:r>
              <a:rPr lang="en-US" sz="2800" dirty="0">
                <a:effectLst/>
              </a:rPr>
              <a:t> </a:t>
            </a:r>
            <a:r>
              <a:rPr lang="en-US" sz="2800" dirty="0" err="1">
                <a:effectLst/>
              </a:rPr>
              <a:t>thành</a:t>
            </a:r>
            <a:r>
              <a:rPr lang="en-US" sz="2800" dirty="0">
                <a:effectLst/>
              </a:rPr>
              <a:t> “</a:t>
            </a:r>
            <a:r>
              <a:rPr lang="en-US" sz="2800" i="1" dirty="0" err="1">
                <a:effectLst/>
              </a:rPr>
              <a:t>Đau</a:t>
            </a:r>
            <a:r>
              <a:rPr lang="en-US" sz="2800" i="1" dirty="0">
                <a:effectLst/>
              </a:rPr>
              <a:t> </a:t>
            </a:r>
            <a:r>
              <a:rPr lang="en-US" sz="2800" i="1" dirty="0" err="1">
                <a:effectLst/>
              </a:rPr>
              <a:t>thương</a:t>
            </a:r>
            <a:r>
              <a:rPr lang="en-US" sz="2800" i="1" dirty="0">
                <a:effectLst/>
              </a:rPr>
              <a:t>”</a:t>
            </a:r>
            <a:endParaRPr lang="en-US" sz="2800" i="1" dirty="0"/>
          </a:p>
          <a:p>
            <a:pPr>
              <a:lnSpc>
                <a:spcPct val="90000"/>
              </a:lnSpc>
              <a:spcBef>
                <a:spcPts val="600"/>
              </a:spcBef>
              <a:spcAft>
                <a:spcPts val="600"/>
              </a:spcAft>
            </a:pPr>
            <a:r>
              <a:rPr lang="en-US" sz="2800" dirty="0">
                <a:effectLst/>
              </a:rPr>
              <a:t>-  </a:t>
            </a:r>
            <a:r>
              <a:rPr lang="en-US" sz="2800" b="1" dirty="0" err="1">
                <a:effectLst/>
              </a:rPr>
              <a:t>Hoàn</a:t>
            </a:r>
            <a:r>
              <a:rPr lang="en-US" sz="2800" b="1" dirty="0">
                <a:effectLst/>
              </a:rPr>
              <a:t> </a:t>
            </a:r>
            <a:r>
              <a:rPr lang="en-US" sz="2800" b="1" dirty="0" err="1">
                <a:effectLst/>
              </a:rPr>
              <a:t>cảnh</a:t>
            </a:r>
            <a:r>
              <a:rPr lang="en-US" sz="2800" b="1" dirty="0">
                <a:effectLst/>
              </a:rPr>
              <a:t> </a:t>
            </a:r>
            <a:r>
              <a:rPr lang="en-US" sz="2800" b="1" dirty="0" err="1">
                <a:effectLst/>
              </a:rPr>
              <a:t>sáng</a:t>
            </a:r>
            <a:r>
              <a:rPr lang="en-US" sz="2800" b="1" dirty="0">
                <a:effectLst/>
              </a:rPr>
              <a:t> </a:t>
            </a:r>
            <a:r>
              <a:rPr lang="en-US" sz="2800" b="1" dirty="0" err="1">
                <a:effectLst/>
              </a:rPr>
              <a:t>tác</a:t>
            </a:r>
            <a:r>
              <a:rPr lang="en-US" sz="2800" dirty="0">
                <a:effectLst/>
              </a:rPr>
              <a:t>: </a:t>
            </a:r>
          </a:p>
          <a:p>
            <a:pPr>
              <a:lnSpc>
                <a:spcPct val="90000"/>
              </a:lnSpc>
              <a:spcAft>
                <a:spcPts val="800"/>
              </a:spcAft>
            </a:pPr>
            <a:r>
              <a:rPr lang="en-US" sz="2800" dirty="0">
                <a:effectLst/>
              </a:rPr>
              <a:t>-</a:t>
            </a:r>
            <a:r>
              <a:rPr lang="en-US" sz="2800" dirty="0" err="1">
                <a:effectLst/>
              </a:rPr>
              <a:t>Thi</a:t>
            </a:r>
            <a:r>
              <a:rPr lang="en-US" sz="2800" dirty="0">
                <a:effectLst/>
              </a:rPr>
              <a:t> </a:t>
            </a:r>
            <a:r>
              <a:rPr lang="en-US" sz="2800" dirty="0" err="1">
                <a:effectLst/>
              </a:rPr>
              <a:t>sĩ</a:t>
            </a:r>
            <a:r>
              <a:rPr lang="en-US" sz="2800" dirty="0">
                <a:effectLst/>
              </a:rPr>
              <a:t> </a:t>
            </a:r>
            <a:r>
              <a:rPr lang="en-US" sz="2800" dirty="0" err="1">
                <a:effectLst/>
              </a:rPr>
              <a:t>từ</a:t>
            </a:r>
            <a:r>
              <a:rPr lang="en-US" sz="2800" dirty="0">
                <a:effectLst/>
              </a:rPr>
              <a:t> </a:t>
            </a:r>
            <a:r>
              <a:rPr lang="en-US" sz="2800" dirty="0" err="1">
                <a:effectLst/>
              </a:rPr>
              <a:t>Sài</a:t>
            </a:r>
            <a:r>
              <a:rPr lang="en-US" sz="2800" dirty="0">
                <a:effectLst/>
              </a:rPr>
              <a:t> </a:t>
            </a:r>
            <a:r>
              <a:rPr lang="en-US" sz="2800" dirty="0" err="1">
                <a:effectLst/>
              </a:rPr>
              <a:t>Gòn</a:t>
            </a:r>
            <a:r>
              <a:rPr lang="en-US" sz="2800" dirty="0">
                <a:effectLst/>
              </a:rPr>
              <a:t> </a:t>
            </a:r>
            <a:r>
              <a:rPr lang="en-US" sz="2800" dirty="0" err="1">
                <a:effectLst/>
              </a:rPr>
              <a:t>về</a:t>
            </a:r>
            <a:r>
              <a:rPr lang="en-US" sz="2800" dirty="0">
                <a:effectLst/>
              </a:rPr>
              <a:t> Quy </a:t>
            </a:r>
            <a:r>
              <a:rPr lang="en-US" sz="2800" dirty="0" err="1">
                <a:effectLst/>
              </a:rPr>
              <a:t>Nhơn</a:t>
            </a:r>
            <a:r>
              <a:rPr lang="en-US" sz="2800" dirty="0">
                <a:effectLst/>
              </a:rPr>
              <a:t> – </a:t>
            </a:r>
            <a:r>
              <a:rPr lang="en-US" sz="2800" dirty="0" err="1">
                <a:effectLst/>
              </a:rPr>
              <a:t>biết</a:t>
            </a:r>
            <a:r>
              <a:rPr lang="en-US" sz="2800" dirty="0">
                <a:effectLst/>
              </a:rPr>
              <a:t> </a:t>
            </a:r>
            <a:r>
              <a:rPr lang="en-US" sz="2800" dirty="0" err="1">
                <a:effectLst/>
              </a:rPr>
              <a:t>rõ</a:t>
            </a:r>
            <a:r>
              <a:rPr lang="en-US" sz="2800" dirty="0">
                <a:effectLst/>
              </a:rPr>
              <a:t> </a:t>
            </a:r>
            <a:r>
              <a:rPr lang="en-US" sz="2800" dirty="0" err="1">
                <a:effectLst/>
              </a:rPr>
              <a:t>căn</a:t>
            </a:r>
            <a:r>
              <a:rPr lang="en-US" sz="2800" dirty="0">
                <a:effectLst/>
              </a:rPr>
              <a:t> </a:t>
            </a:r>
            <a:r>
              <a:rPr lang="en-US" sz="2800" dirty="0" err="1">
                <a:effectLst/>
              </a:rPr>
              <a:t>bệnh</a:t>
            </a:r>
            <a:r>
              <a:rPr lang="en-US" sz="2800" dirty="0">
                <a:effectLst/>
              </a:rPr>
              <a:t> </a:t>
            </a:r>
            <a:r>
              <a:rPr lang="en-US" sz="2800" dirty="0" err="1">
                <a:effectLst/>
              </a:rPr>
              <a:t>hiểm</a:t>
            </a:r>
            <a:r>
              <a:rPr lang="en-US" sz="2800" dirty="0">
                <a:effectLst/>
              </a:rPr>
              <a:t> </a:t>
            </a:r>
            <a:r>
              <a:rPr lang="en-US" sz="2800" dirty="0" err="1">
                <a:effectLst/>
              </a:rPr>
              <a:t>nghèo</a:t>
            </a:r>
            <a:r>
              <a:rPr lang="en-US" sz="2800" dirty="0">
                <a:effectLst/>
              </a:rPr>
              <a:t>.</a:t>
            </a:r>
          </a:p>
          <a:p>
            <a:pPr>
              <a:lnSpc>
                <a:spcPct val="90000"/>
              </a:lnSpc>
              <a:spcAft>
                <a:spcPts val="800"/>
              </a:spcAft>
            </a:pPr>
            <a:r>
              <a:rPr lang="en-US" sz="2800" dirty="0">
                <a:effectLst/>
              </a:rPr>
              <a:t>-</a:t>
            </a:r>
            <a:r>
              <a:rPr lang="en-US" sz="2800" dirty="0" err="1">
                <a:effectLst/>
              </a:rPr>
              <a:t>Thi</a:t>
            </a:r>
            <a:r>
              <a:rPr lang="en-US" sz="2800" dirty="0">
                <a:effectLst/>
              </a:rPr>
              <a:t> </a:t>
            </a:r>
            <a:r>
              <a:rPr lang="en-US" sz="2800" dirty="0" err="1">
                <a:effectLst/>
              </a:rPr>
              <a:t>sĩ</a:t>
            </a:r>
            <a:r>
              <a:rPr lang="en-US" sz="2800" dirty="0">
                <a:effectLst/>
              </a:rPr>
              <a:t> </a:t>
            </a:r>
            <a:r>
              <a:rPr lang="en-US" sz="2800" dirty="0" err="1">
                <a:effectLst/>
              </a:rPr>
              <a:t>nhận</a:t>
            </a:r>
            <a:r>
              <a:rPr lang="en-US" sz="2800" dirty="0">
                <a:effectLst/>
              </a:rPr>
              <a:t> </a:t>
            </a:r>
            <a:r>
              <a:rPr lang="en-US" sz="2800" dirty="0" err="1">
                <a:effectLst/>
              </a:rPr>
              <a:t>được</a:t>
            </a:r>
            <a:r>
              <a:rPr lang="en-US" sz="2800" dirty="0">
                <a:effectLst/>
              </a:rPr>
              <a:t> </a:t>
            </a:r>
            <a:r>
              <a:rPr lang="en-US" sz="2800" dirty="0" err="1">
                <a:effectLst/>
              </a:rPr>
              <a:t>lá</a:t>
            </a:r>
            <a:r>
              <a:rPr lang="en-US" sz="2800" dirty="0">
                <a:effectLst/>
              </a:rPr>
              <a:t> </a:t>
            </a:r>
            <a:r>
              <a:rPr lang="en-US" sz="2800" dirty="0" err="1">
                <a:effectLst/>
              </a:rPr>
              <a:t>thư</a:t>
            </a:r>
            <a:r>
              <a:rPr lang="en-US" sz="2800" dirty="0">
                <a:effectLst/>
              </a:rPr>
              <a:t> </a:t>
            </a:r>
            <a:r>
              <a:rPr lang="en-US" sz="2800" dirty="0" err="1">
                <a:effectLst/>
              </a:rPr>
              <a:t>thăm</a:t>
            </a:r>
            <a:r>
              <a:rPr lang="en-US" sz="2800" dirty="0">
                <a:effectLst/>
              </a:rPr>
              <a:t> </a:t>
            </a:r>
            <a:r>
              <a:rPr lang="en-US" sz="2800" dirty="0" err="1">
                <a:effectLst/>
              </a:rPr>
              <a:t>hỏi</a:t>
            </a:r>
            <a:r>
              <a:rPr lang="en-US" sz="2800" dirty="0">
                <a:effectLst/>
              </a:rPr>
              <a:t> </a:t>
            </a:r>
            <a:r>
              <a:rPr lang="en-US" sz="2800" dirty="0" err="1">
                <a:effectLst/>
              </a:rPr>
              <a:t>cùng</a:t>
            </a:r>
            <a:r>
              <a:rPr lang="en-US" sz="2800" dirty="0">
                <a:effectLst/>
              </a:rPr>
              <a:t> </a:t>
            </a:r>
            <a:r>
              <a:rPr lang="en-US" sz="2800" dirty="0" err="1">
                <a:effectLst/>
              </a:rPr>
              <a:t>tấm</a:t>
            </a:r>
            <a:r>
              <a:rPr lang="en-US" sz="2800" dirty="0">
                <a:effectLst/>
              </a:rPr>
              <a:t> </a:t>
            </a:r>
            <a:r>
              <a:rPr lang="en-US" sz="2800" dirty="0" err="1">
                <a:effectLst/>
              </a:rPr>
              <a:t>ảnh</a:t>
            </a:r>
            <a:r>
              <a:rPr lang="en-US" sz="2800" dirty="0">
                <a:effectLst/>
              </a:rPr>
              <a:t> </a:t>
            </a:r>
            <a:r>
              <a:rPr lang="en-US" sz="2800" dirty="0" err="1">
                <a:effectLst/>
              </a:rPr>
              <a:t>phong</a:t>
            </a:r>
            <a:r>
              <a:rPr lang="en-US" sz="2800" dirty="0">
                <a:effectLst/>
              </a:rPr>
              <a:t> </a:t>
            </a:r>
            <a:r>
              <a:rPr lang="en-US" sz="2800" dirty="0" err="1">
                <a:effectLst/>
              </a:rPr>
              <a:t>cảnh</a:t>
            </a:r>
            <a:r>
              <a:rPr lang="en-US" sz="2800" dirty="0">
                <a:effectLst/>
              </a:rPr>
              <a:t> </a:t>
            </a:r>
            <a:r>
              <a:rPr lang="en-US" sz="2800" dirty="0" err="1">
                <a:effectLst/>
              </a:rPr>
              <a:t>sông</a:t>
            </a:r>
            <a:r>
              <a:rPr lang="en-US" sz="2800" dirty="0">
                <a:effectLst/>
              </a:rPr>
              <a:t> </a:t>
            </a:r>
            <a:r>
              <a:rPr lang="en-US" sz="2800" dirty="0" err="1">
                <a:effectLst/>
              </a:rPr>
              <a:t>nước</a:t>
            </a:r>
            <a:r>
              <a:rPr lang="en-US" sz="2800" dirty="0">
                <a:effectLst/>
              </a:rPr>
              <a:t> </a:t>
            </a:r>
            <a:r>
              <a:rPr lang="en-US" sz="2800" dirty="0" err="1">
                <a:effectLst/>
              </a:rPr>
              <a:t>xứ</a:t>
            </a:r>
            <a:r>
              <a:rPr lang="en-US" sz="2800" dirty="0">
                <a:effectLst/>
              </a:rPr>
              <a:t> </a:t>
            </a:r>
            <a:r>
              <a:rPr lang="en-US" sz="2800" dirty="0" err="1">
                <a:effectLst/>
              </a:rPr>
              <a:t>Huế</a:t>
            </a:r>
            <a:r>
              <a:rPr lang="en-US" sz="2800" dirty="0">
                <a:effectLst/>
              </a:rPr>
              <a:t> - </a:t>
            </a:r>
            <a:r>
              <a:rPr lang="en-US" sz="2800" dirty="0" err="1">
                <a:effectLst/>
              </a:rPr>
              <a:t>lá</a:t>
            </a:r>
            <a:r>
              <a:rPr lang="en-US" sz="2800" dirty="0">
                <a:effectLst/>
              </a:rPr>
              <a:t> </a:t>
            </a:r>
            <a:r>
              <a:rPr lang="en-US" sz="2800" dirty="0" err="1">
                <a:effectLst/>
              </a:rPr>
              <a:t>thư</a:t>
            </a:r>
            <a:r>
              <a:rPr lang="en-US" sz="2800" dirty="0">
                <a:effectLst/>
              </a:rPr>
              <a:t> </a:t>
            </a:r>
            <a:r>
              <a:rPr lang="en-US" sz="2800" dirty="0" err="1">
                <a:effectLst/>
              </a:rPr>
              <a:t>của</a:t>
            </a:r>
            <a:r>
              <a:rPr lang="en-US" sz="2800" dirty="0">
                <a:effectLst/>
              </a:rPr>
              <a:t> Hoàng </a:t>
            </a:r>
            <a:r>
              <a:rPr lang="en-US" sz="2800" dirty="0" err="1">
                <a:effectLst/>
              </a:rPr>
              <a:t>Cúc</a:t>
            </a:r>
            <a:r>
              <a:rPr lang="en-US" sz="2800" dirty="0">
                <a:effectLst/>
              </a:rPr>
              <a:t> – </a:t>
            </a:r>
            <a:r>
              <a:rPr lang="en-US" sz="2800" dirty="0" err="1">
                <a:effectLst/>
              </a:rPr>
              <a:t>người</a:t>
            </a:r>
            <a:r>
              <a:rPr lang="en-US" sz="2800" dirty="0">
                <a:effectLst/>
              </a:rPr>
              <a:t> </a:t>
            </a:r>
            <a:r>
              <a:rPr lang="en-US" sz="2800" dirty="0" err="1">
                <a:effectLst/>
              </a:rPr>
              <a:t>thiếu</a:t>
            </a:r>
            <a:r>
              <a:rPr lang="en-US" sz="2800" dirty="0">
                <a:effectLst/>
              </a:rPr>
              <a:t> </a:t>
            </a:r>
            <a:r>
              <a:rPr lang="en-US" sz="2800" dirty="0" err="1">
                <a:effectLst/>
              </a:rPr>
              <a:t>nữ</a:t>
            </a:r>
            <a:r>
              <a:rPr lang="en-US" sz="2800" dirty="0">
                <a:effectLst/>
              </a:rPr>
              <a:t> </a:t>
            </a:r>
            <a:r>
              <a:rPr lang="en-US" sz="2800" dirty="0" err="1">
                <a:effectLst/>
              </a:rPr>
              <a:t>ông</a:t>
            </a:r>
            <a:r>
              <a:rPr lang="en-US" sz="2800" dirty="0">
                <a:effectLst/>
              </a:rPr>
              <a:t> </a:t>
            </a:r>
            <a:r>
              <a:rPr lang="en-US" sz="2800" dirty="0" err="1">
                <a:effectLst/>
              </a:rPr>
              <a:t>thầm</a:t>
            </a:r>
            <a:r>
              <a:rPr lang="en-US" sz="2800" dirty="0">
                <a:effectLst/>
              </a:rPr>
              <a:t> </a:t>
            </a:r>
            <a:r>
              <a:rPr lang="en-US" sz="2800" dirty="0" err="1">
                <a:effectLst/>
              </a:rPr>
              <a:t>thương</a:t>
            </a:r>
            <a:r>
              <a:rPr lang="en-US" sz="2800" dirty="0">
                <a:effectLst/>
              </a:rPr>
              <a:t> </a:t>
            </a:r>
            <a:r>
              <a:rPr lang="en-US" sz="2800" dirty="0" err="1">
                <a:effectLst/>
              </a:rPr>
              <a:t>trộm</a:t>
            </a:r>
            <a:r>
              <a:rPr lang="en-US" sz="2800" dirty="0">
                <a:effectLst/>
              </a:rPr>
              <a:t> </a:t>
            </a:r>
            <a:r>
              <a:rPr lang="en-US" sz="2800" dirty="0" err="1">
                <a:effectLst/>
              </a:rPr>
              <a:t>nhớ</a:t>
            </a:r>
            <a:r>
              <a:rPr lang="en-US" sz="2800" dirty="0">
                <a:effectLst/>
              </a:rPr>
              <a:t>.</a:t>
            </a:r>
          </a:p>
        </p:txBody>
      </p:sp>
    </p:spTree>
    <p:extLst>
      <p:ext uri="{BB962C8B-B14F-4D97-AF65-F5344CB8AC3E}">
        <p14:creationId xmlns:p14="http://schemas.microsoft.com/office/powerpoint/2010/main" val="1719951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u="sng"/>
              <a:t>Đọc thơ:</a:t>
            </a:r>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p:cNvSpPr>
          <p:nvPr/>
        </p:nvSpPr>
        <p:spPr>
          <a:xfrm>
            <a:off x="1223889" y="2228087"/>
            <a:ext cx="5387030" cy="4264788"/>
          </a:xfrm>
          <a:prstGeom prst="rect">
            <a:avLst/>
          </a:prstGeom>
        </p:spPr>
        <p:txBody>
          <a:bodyPr>
            <a:noAutofit/>
          </a:bodyPr>
          <a:lstStyle/>
          <a:p>
            <a:pPr defTabSz="749808">
              <a:spcAft>
                <a:spcPts val="600"/>
              </a:spcAft>
            </a:pPr>
            <a:r>
              <a:rPr lang="vi-VN" sz="2000" kern="1200" dirty="0">
                <a:solidFill>
                  <a:srgbClr val="002060"/>
                </a:solidFill>
                <a:latin typeface="+mn-lt"/>
                <a:ea typeface="+mn-ea"/>
                <a:cs typeface="+mn-cs"/>
              </a:rPr>
              <a:t>Sao anh không về chơi thôn Vĩ?</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Nhìn nắng hàng cau nắng mới lên.</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Vườn ai mướt quá xanh như ngọc</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Lá trúc che ngang mặt chữ điền.</a:t>
            </a:r>
            <a:br>
              <a:rPr lang="vi-VN" sz="2000" kern="1200" dirty="0">
                <a:solidFill>
                  <a:srgbClr val="002060"/>
                </a:solidFill>
                <a:latin typeface="+mn-lt"/>
                <a:ea typeface="+mn-ea"/>
                <a:cs typeface="+mn-cs"/>
              </a:rPr>
            </a:b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Gió theo lối gió, mây đường mây,</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Dòng nước buồn thiu, hoa bắp lay...</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Thuyền ai đậu bến sông trăng đó,</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Có chở trăng về kịp tối nay?</a:t>
            </a:r>
            <a:br>
              <a:rPr lang="vi-VN" sz="2000" kern="1200" dirty="0">
                <a:solidFill>
                  <a:srgbClr val="002060"/>
                </a:solidFill>
                <a:latin typeface="+mn-lt"/>
                <a:ea typeface="+mn-ea"/>
                <a:cs typeface="+mn-cs"/>
              </a:rPr>
            </a:b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Mơ khách đường xa, khách đường xa</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Áo em trắng quá nhìn không ra...</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Ở đây sương khói mờ nhân ảnh</a:t>
            </a:r>
            <a:br>
              <a:rPr lang="vi-VN" sz="2000" kern="1200" dirty="0">
                <a:solidFill>
                  <a:srgbClr val="002060"/>
                </a:solidFill>
                <a:latin typeface="+mn-lt"/>
                <a:ea typeface="+mn-ea"/>
                <a:cs typeface="+mn-cs"/>
              </a:rPr>
            </a:br>
            <a:r>
              <a:rPr lang="vi-VN" sz="2000" kern="1200" dirty="0">
                <a:solidFill>
                  <a:srgbClr val="002060"/>
                </a:solidFill>
                <a:latin typeface="+mn-lt"/>
                <a:ea typeface="+mn-ea"/>
                <a:cs typeface="+mn-cs"/>
              </a:rPr>
              <a:t>Ai biết tình ai có đậm đà?</a:t>
            </a:r>
            <a:endParaRPr lang="en-US" sz="2000" dirty="0">
              <a:solidFill>
                <a:srgbClr val="002060"/>
              </a:solidFill>
            </a:endParaRPr>
          </a:p>
        </p:txBody>
      </p:sp>
      <p:sp>
        <p:nvSpPr>
          <p:cNvPr id="5" name="Right Brace 4"/>
          <p:cNvSpPr/>
          <p:nvPr/>
        </p:nvSpPr>
        <p:spPr>
          <a:xfrm>
            <a:off x="5952875" y="2228087"/>
            <a:ext cx="1210800" cy="380348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7255801" y="2346535"/>
            <a:ext cx="3339568" cy="3856184"/>
          </a:xfrm>
          <a:prstGeom prst="rect">
            <a:avLst/>
          </a:prstGeom>
          <a:noFill/>
        </p:spPr>
        <p:txBody>
          <a:bodyPr wrap="square" rtlCol="0">
            <a:spAutoFit/>
          </a:bodyPr>
          <a:lstStyle/>
          <a:p>
            <a:pPr defTabSz="749808">
              <a:spcAft>
                <a:spcPts val="600"/>
              </a:spcAft>
            </a:pPr>
            <a:r>
              <a:rPr lang="en-US" sz="2296" b="1" kern="1200">
                <a:solidFill>
                  <a:schemeClr val="tx1"/>
                </a:solidFill>
                <a:latin typeface="+mn-lt"/>
                <a:ea typeface="+mn-ea"/>
                <a:cs typeface="+mn-cs"/>
              </a:rPr>
              <a:t>d. Bố cục</a:t>
            </a:r>
          </a:p>
          <a:p>
            <a:pPr marL="281178" indent="-281178" defTabSz="749808">
              <a:spcAft>
                <a:spcPts val="600"/>
              </a:spcAft>
              <a:buFontTx/>
              <a:buChar char="-"/>
            </a:pPr>
            <a:r>
              <a:rPr lang="en-US" sz="2296" kern="1200">
                <a:solidFill>
                  <a:schemeClr val="tx1"/>
                </a:solidFill>
                <a:latin typeface="+mn-lt"/>
                <a:ea typeface="+mn-ea"/>
                <a:cs typeface="+mn-cs"/>
              </a:rPr>
              <a:t>Phần 1: Khổ 1 (Vẻ đẹp thiên nhiên khu vườn thôn Vĩ  trong trẻo, tươi mới)</a:t>
            </a:r>
          </a:p>
          <a:p>
            <a:pPr marL="281178" indent="-281178" defTabSz="749808">
              <a:spcAft>
                <a:spcPts val="600"/>
              </a:spcAft>
              <a:buFontTx/>
              <a:buChar char="-"/>
            </a:pPr>
            <a:r>
              <a:rPr lang="en-US" sz="2296" kern="1200">
                <a:solidFill>
                  <a:schemeClr val="tx1"/>
                </a:solidFill>
                <a:latin typeface="+mn-lt"/>
                <a:ea typeface="+mn-ea"/>
                <a:cs typeface="+mn-cs"/>
              </a:rPr>
              <a:t>Phần 2: Khổ 2 (Vẻ đẹp xứ Huế và nỗi niềm thi nhân)</a:t>
            </a:r>
          </a:p>
          <a:p>
            <a:pPr marL="281178" indent="-281178" defTabSz="749808">
              <a:spcAft>
                <a:spcPts val="600"/>
              </a:spcAft>
              <a:buFontTx/>
              <a:buChar char="-"/>
            </a:pPr>
            <a:r>
              <a:rPr lang="en-US" sz="2296" kern="1200">
                <a:solidFill>
                  <a:schemeClr val="tx1"/>
                </a:solidFill>
                <a:latin typeface="+mn-lt"/>
                <a:ea typeface="+mn-ea"/>
                <a:cs typeface="+mn-cs"/>
              </a:rPr>
              <a:t>Phần 3: Khổ 3 (Thế giới mộng ảo đầy tâm trạng)</a:t>
            </a:r>
            <a:endParaRPr lang="en-US" sz="2800"/>
          </a:p>
        </p:txBody>
      </p:sp>
    </p:spTree>
    <p:extLst>
      <p:ext uri="{BB962C8B-B14F-4D97-AF65-F5344CB8AC3E}">
        <p14:creationId xmlns:p14="http://schemas.microsoft.com/office/powerpoint/2010/main" val="1396798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26"/>
          <a:stretch/>
        </p:blipFill>
        <p:spPr>
          <a:xfrm>
            <a:off x="2522356" y="10"/>
            <a:ext cx="966964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4234" y="365125"/>
            <a:ext cx="5261317" cy="1899912"/>
          </a:xfrm>
        </p:spPr>
        <p:txBody>
          <a:bodyPr>
            <a:normAutofit/>
          </a:bodyPr>
          <a:lstStyle/>
          <a:p>
            <a:r>
              <a:rPr lang="en-US" sz="4000" b="1" dirty="0">
                <a:solidFill>
                  <a:srgbClr val="FF0000"/>
                </a:solidFill>
              </a:rPr>
              <a:t>II. KHÁM PHÁ VĂN BẢN:</a:t>
            </a:r>
          </a:p>
        </p:txBody>
      </p:sp>
      <p:sp>
        <p:nvSpPr>
          <p:cNvPr id="3" name="Content Placeholder 2"/>
          <p:cNvSpPr>
            <a:spLocks noGrp="1"/>
          </p:cNvSpPr>
          <p:nvPr>
            <p:ph idx="1"/>
          </p:nvPr>
        </p:nvSpPr>
        <p:spPr>
          <a:xfrm>
            <a:off x="177421" y="2434201"/>
            <a:ext cx="5918579" cy="3742762"/>
          </a:xfrm>
        </p:spPr>
        <p:txBody>
          <a:bodyPr>
            <a:normAutofit/>
          </a:bodyPr>
          <a:lstStyle/>
          <a:p>
            <a:pPr marL="0" indent="0" fontAlgn="base">
              <a:spcAft>
                <a:spcPts val="800"/>
              </a:spcAft>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1.</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Yếu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siêu</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b="1"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spcAft>
                <a:spcPts val="800"/>
              </a:spcAft>
              <a:buNone/>
            </a:pPr>
            <a:r>
              <a:rPr lang="en-US" b="1" dirty="0">
                <a:latin typeface="Times New Roman" panose="02020603050405020304" pitchFamily="18" charset="0"/>
                <a:ea typeface="Arial" panose="020B0604020202020204" pitchFamily="34" charset="0"/>
                <a:cs typeface="Times New Roman" panose="02020603050405020304" pitchFamily="18" charset="0"/>
              </a:rPr>
              <a:t>1.2. </a:t>
            </a:r>
            <a:r>
              <a:rPr lang="en-US" b="1" dirty="0" err="1">
                <a:latin typeface="Times New Roman" panose="02020603050405020304" pitchFamily="18" charset="0"/>
                <a:ea typeface="Arial" panose="020B0604020202020204" pitchFamily="34" charset="0"/>
                <a:cs typeface="Times New Roman" panose="02020603050405020304" pitchFamily="18" charset="0"/>
              </a:rPr>
              <a:t>Ngôn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ngữ</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hình</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tượng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trong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bài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thơ</a:t>
            </a:r>
            <a:endParaRPr lang="en-US" b="1" dirty="0">
              <a:latin typeface="Times New Roman" panose="02020603050405020304" pitchFamily="18" charset="0"/>
              <a:ea typeface="Arial" panose="020B0604020202020204" pitchFamily="34" charset="0"/>
              <a:cs typeface="Times New Roman" panose="02020603050405020304" pitchFamily="18" charset="0"/>
            </a:endParaRPr>
          </a:p>
          <a:p>
            <a:pPr marL="0" indent="0" fontAlgn="base">
              <a:spcAft>
                <a:spcPts val="800"/>
              </a:spcAft>
              <a:buNone/>
            </a:pPr>
            <a:r>
              <a:rPr lang="en-US" b="1" dirty="0">
                <a:solidFill>
                  <a:srgbClr val="000000"/>
                </a:solidFill>
                <a:latin typeface="Times New Roman" panose="02020603050405020304" pitchFamily="18" charset="0"/>
                <a:ea typeface="Times New Roman" panose="02020603050405020304" pitchFamily="18" charset="0"/>
              </a:rPr>
              <a:t>- “</a:t>
            </a:r>
            <a:r>
              <a:rPr lang="en-US" b="1" i="1" dirty="0">
                <a:solidFill>
                  <a:srgbClr val="000000"/>
                </a:solidFill>
                <a:latin typeface="Times New Roman" panose="02020603050405020304" pitchFamily="18" charset="0"/>
                <a:ea typeface="Times New Roman" panose="02020603050405020304" pitchFamily="18" charset="0"/>
              </a:rPr>
              <a:t>Sao </a:t>
            </a:r>
            <a:r>
              <a:rPr lang="en-US" b="1" i="1" dirty="0" err="1">
                <a:solidFill>
                  <a:srgbClr val="000000"/>
                </a:solidFill>
                <a:latin typeface="Times New Roman" panose="02020603050405020304" pitchFamily="18" charset="0"/>
                <a:ea typeface="Times New Roman" panose="02020603050405020304" pitchFamily="18" charset="0"/>
              </a:rPr>
              <a:t>anh</a:t>
            </a:r>
            <a:r>
              <a:rPr lang="en-US" b="1" i="1" dirty="0">
                <a:solidFill>
                  <a:srgbClr val="000000"/>
                </a:solidFill>
                <a:latin typeface="Times New Roman" panose="02020603050405020304" pitchFamily="18" charset="0"/>
                <a:ea typeface="Times New Roman" panose="02020603050405020304" pitchFamily="18" charset="0"/>
              </a:rPr>
              <a:t>....”</a:t>
            </a:r>
            <a:r>
              <a:rPr lang="en-US" b="1"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Câu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hỏi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nhiều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sắc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nhẹ</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nhàng</a:t>
            </a:r>
            <a:r>
              <a:rPr lang="en-US" dirty="0">
                <a:solidFill>
                  <a:srgbClr val="000000"/>
                </a:solidFill>
                <a:latin typeface="Times New Roman" panose="02020603050405020304" pitchFamily="18" charset="0"/>
                <a:ea typeface="Times New Roman" panose="02020603050405020304" pitchFamily="18" charset="0"/>
              </a:rPr>
              <a:t> hay </a:t>
            </a:r>
            <a:r>
              <a:rPr lang="en-US" dirty="0" err="1">
                <a:solidFill>
                  <a:srgbClr val="000000"/>
                </a:solidFill>
                <a:latin typeface="Times New Roman" panose="02020603050405020304" pitchFamily="18" charset="0"/>
                <a:ea typeface="Times New Roman" panose="02020603050405020304" pitchFamily="18" charset="0"/>
              </a:rPr>
              <a:t>cũng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gọi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thiết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b="1" i="1" dirty="0"/>
          </a:p>
        </p:txBody>
      </p:sp>
    </p:spTree>
    <p:extLst>
      <p:ext uri="{BB962C8B-B14F-4D97-AF65-F5344CB8AC3E}">
        <p14:creationId xmlns:p14="http://schemas.microsoft.com/office/powerpoint/2010/main" val="3071494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TotalTime>
  <Words>1772</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Abadi</vt:lpstr>
      <vt:lpstr>Arial</vt:lpstr>
      <vt:lpstr>Calibri</vt:lpstr>
      <vt:lpstr>Calibri Light</vt:lpstr>
      <vt:lpstr>Times New Roman</vt:lpstr>
      <vt:lpstr>Office Theme</vt:lpstr>
      <vt:lpstr>1_Office Theme</vt:lpstr>
      <vt:lpstr>2_Office Theme</vt:lpstr>
      <vt:lpstr>PowerPoint Presentation</vt:lpstr>
      <vt:lpstr>PowerPoint Presentation</vt:lpstr>
      <vt:lpstr>I. TÌM HIỂU CHUNG: </vt:lpstr>
      <vt:lpstr>PowerPoint Presentation</vt:lpstr>
      <vt:lpstr>PowerPoint Presentation</vt:lpstr>
      <vt:lpstr>I. TÌM HIỂU CHUNG: </vt:lpstr>
      <vt:lpstr>PowerPoint Presentation</vt:lpstr>
      <vt:lpstr>Đọc thơ:</vt:lpstr>
      <vt:lpstr>II. KHÁM PHÁ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IV. LUYỆN TẬP</vt:lpstr>
      <vt:lpstr>Câu 2 : Sắc thái cảm xúc chủ đạo toát ra từ bức tranh thiên nhiên được miêu tả trong khổ cuối của bài thơ “Đây thôn Vĩ Dạ” không phải là sắc thái nào sau đây ? A. Nhớ thương, vô vọng B. Khát khao, vô vọng C. Hoài nghi D. Tuyệt vọng</vt:lpstr>
      <vt:lpstr>Câu 3: Hình ảnh “nắng mới lên” trong bài thơ Đây thôn Vĩ Dạ là cái nắng như thế nào? A .Nắng đầu tiên của một ngày mới B .Nắng trong trẻo, tinh khôi C .Nắng gay gắt, chói chang D . A và B đúng </vt:lpstr>
      <vt:lpstr>Câu 4: “Lá trúc che ngang mặt chữ điền”.Con người thôn Vĩ xuất hiện mang vẻ đẹp: A. Kín đáo, dịu dàng B. Vui tươi, tràn đầy sức sống C. Tinh tế, sâu sắc D. Tất cả các đáp án trên </vt:lpstr>
      <vt:lpstr>Câu 5: “Thuyền ai đậu bến sông trăng đó. Có chở trăng về kịp tối nay” Câu hỏi trên thể hiện tâm trạng gì của tác giả? A. Sự chờ đợi B. Sự thất vọng C. Sự hoài nghi D. A và B đúng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văn: ĐÂY THÔN VĨ DẠ</dc:title>
  <dc:creator>root</dc:creator>
  <cp:lastModifiedBy>Kieu</cp:lastModifiedBy>
  <cp:revision>75</cp:revision>
  <dcterms:created xsi:type="dcterms:W3CDTF">2021-04-04T16:32:23Z</dcterms:created>
  <dcterms:modified xsi:type="dcterms:W3CDTF">2024-07-21T14:54:52Z</dcterms:modified>
</cp:coreProperties>
</file>