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96" r:id="rId2"/>
    <p:sldId id="389" r:id="rId3"/>
    <p:sldId id="367" r:id="rId4"/>
    <p:sldId id="388" r:id="rId5"/>
    <p:sldId id="380" r:id="rId6"/>
    <p:sldId id="368" r:id="rId7"/>
    <p:sldId id="369" r:id="rId8"/>
    <p:sldId id="381" r:id="rId9"/>
    <p:sldId id="382" r:id="rId10"/>
    <p:sldId id="383" r:id="rId11"/>
    <p:sldId id="370" r:id="rId12"/>
    <p:sldId id="373" r:id="rId13"/>
    <p:sldId id="372" r:id="rId14"/>
    <p:sldId id="374" r:id="rId15"/>
    <p:sldId id="376" r:id="rId16"/>
    <p:sldId id="375" r:id="rId17"/>
    <p:sldId id="377" r:id="rId18"/>
    <p:sldId id="378" r:id="rId19"/>
    <p:sldId id="384" r:id="rId20"/>
  </p:sldIdLst>
  <p:sldSz cx="12192000" cy="6858000"/>
  <p:notesSz cx="6858000" cy="9144000"/>
  <p:embeddedFontLst>
    <p:embeddedFont>
      <p:font typeface="字魂110号-武林江湖体"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p15:clr>
            <a:srgbClr val="A4A3A4"/>
          </p15:clr>
        </p15:guide>
        <p15:guide id="2" pos="38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FF"/>
    <a:srgbClr val="FFFFCC"/>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0" d="100"/>
          <a:sy n="60" d="100"/>
        </p:scale>
        <p:origin x="90" y="1200"/>
      </p:cViewPr>
      <p:guideLst>
        <p:guide orient="horz" pos="2153"/>
        <p:guide pos="382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32478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p:spPr>
        <p:txBody>
          <a:bodyPr lIns="45694" tIns="22846" rIns="45694" bIns="22846"/>
          <a:lstStyle>
            <a:lvl1pPr>
              <a:defRPr/>
            </a:lvl1pPr>
          </a:lstStyle>
          <a:p>
            <a:pPr defTabSz="1087755"/>
            <a:fld id="{475E0F57-EEA1-4A8B-9311-4AD2064A14C0}" type="slidenum">
              <a:rPr lang="en-US" sz="2100" smtClean="0">
                <a:solidFill>
                  <a:prstClr val="black"/>
                </a:solidFill>
              </a:rPr>
              <a:t>‹#›</a:t>
            </a:fld>
            <a:endParaRPr lang="en-US" sz="210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2470B8-96F8-42D0-9FB1-FD414F8B4E30}" type="datetime1">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908960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7755"/>
            <a:endParaRPr lang="en-US" sz="210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1087755"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775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883920" indent="-339725" algn="l" defTabSz="108775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170" indent="-271780" algn="l" defTabSz="10877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373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2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12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31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7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07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7755" rtl="0" eaLnBrk="1" latinLnBrk="0" hangingPunct="1">
        <a:defRPr sz="2100" kern="1200">
          <a:solidFill>
            <a:schemeClr val="tx1"/>
          </a:solidFill>
          <a:latin typeface="+mn-lt"/>
          <a:ea typeface="+mn-ea"/>
          <a:cs typeface="+mn-cs"/>
        </a:defRPr>
      </a:lvl1pPr>
      <a:lvl2pPr marL="544195" algn="l" defTabSz="1087755" rtl="0" eaLnBrk="1" latinLnBrk="0" hangingPunct="1">
        <a:defRPr sz="2100" kern="1200">
          <a:solidFill>
            <a:schemeClr val="tx1"/>
          </a:solidFill>
          <a:latin typeface="+mn-lt"/>
          <a:ea typeface="+mn-ea"/>
          <a:cs typeface="+mn-cs"/>
        </a:defRPr>
      </a:lvl2pPr>
      <a:lvl3pPr marL="1087755" algn="l" defTabSz="1087755" rtl="0" eaLnBrk="1" latinLnBrk="0" hangingPunct="1">
        <a:defRPr sz="2100" kern="1200">
          <a:solidFill>
            <a:schemeClr val="tx1"/>
          </a:solidFill>
          <a:latin typeface="+mn-lt"/>
          <a:ea typeface="+mn-ea"/>
          <a:cs typeface="+mn-cs"/>
        </a:defRPr>
      </a:lvl3pPr>
      <a:lvl4pPr marL="1631950" algn="l" defTabSz="1087755" rtl="0" eaLnBrk="1" latinLnBrk="0" hangingPunct="1">
        <a:defRPr sz="2100" kern="1200">
          <a:solidFill>
            <a:schemeClr val="tx1"/>
          </a:solidFill>
          <a:latin typeface="+mn-lt"/>
          <a:ea typeface="+mn-ea"/>
          <a:cs typeface="+mn-cs"/>
        </a:defRPr>
      </a:lvl4pPr>
      <a:lvl5pPr marL="2176145" algn="l" defTabSz="1087755" rtl="0" eaLnBrk="1" latinLnBrk="0" hangingPunct="1">
        <a:defRPr sz="2100" kern="1200">
          <a:solidFill>
            <a:schemeClr val="tx1"/>
          </a:solidFill>
          <a:latin typeface="+mn-lt"/>
          <a:ea typeface="+mn-ea"/>
          <a:cs typeface="+mn-cs"/>
        </a:defRPr>
      </a:lvl5pPr>
      <a:lvl6pPr marL="2720340" algn="l" defTabSz="1087755" rtl="0" eaLnBrk="1" latinLnBrk="0" hangingPunct="1">
        <a:defRPr sz="2100" kern="1200">
          <a:solidFill>
            <a:schemeClr val="tx1"/>
          </a:solidFill>
          <a:latin typeface="+mn-lt"/>
          <a:ea typeface="+mn-ea"/>
          <a:cs typeface="+mn-cs"/>
        </a:defRPr>
      </a:lvl6pPr>
      <a:lvl7pPr marL="3263900" algn="l" defTabSz="1087755" rtl="0" eaLnBrk="1" latinLnBrk="0" hangingPunct="1">
        <a:defRPr sz="2100" kern="1200">
          <a:solidFill>
            <a:schemeClr val="tx1"/>
          </a:solidFill>
          <a:latin typeface="+mn-lt"/>
          <a:ea typeface="+mn-ea"/>
          <a:cs typeface="+mn-cs"/>
        </a:defRPr>
      </a:lvl7pPr>
      <a:lvl8pPr marL="3808095" algn="l" defTabSz="1087755" rtl="0" eaLnBrk="1" latinLnBrk="0" hangingPunct="1">
        <a:defRPr sz="2100" kern="1200">
          <a:solidFill>
            <a:schemeClr val="tx1"/>
          </a:solidFill>
          <a:latin typeface="+mn-lt"/>
          <a:ea typeface="+mn-ea"/>
          <a:cs typeface="+mn-cs"/>
        </a:defRPr>
      </a:lvl8pPr>
      <a:lvl9pPr marL="4352290" algn="l" defTabSz="108775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E365C3B8-180A-4933-30E3-DAA5615BD7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6201" b="13214"/>
          <a:stretch>
            <a:fillRect/>
          </a:stretch>
        </p:blipFill>
        <p:spPr>
          <a:xfrm>
            <a:off x="-1" y="-1"/>
            <a:ext cx="12192001" cy="7167717"/>
          </a:xfrm>
          <a:prstGeom prst="rect">
            <a:avLst/>
          </a:prstGeom>
        </p:spPr>
      </p:pic>
      <p:pic>
        <p:nvPicPr>
          <p:cNvPr id="10" name="图片 7">
            <a:extLst>
              <a:ext uri="{FF2B5EF4-FFF2-40B4-BE49-F238E27FC236}">
                <a16:creationId xmlns:a16="http://schemas.microsoft.com/office/drawing/2014/main" id="{1C040E48-A997-8546-EC83-54E0EF967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286" b="72615"/>
          <a:stretch>
            <a:fillRect/>
          </a:stretch>
        </p:blipFill>
        <p:spPr>
          <a:xfrm flipH="1">
            <a:off x="-16663" y="-1"/>
            <a:ext cx="1917700" cy="820824"/>
          </a:xfrm>
          <a:prstGeom prst="rect">
            <a:avLst/>
          </a:prstGeom>
        </p:spPr>
      </p:pic>
      <p:pic>
        <p:nvPicPr>
          <p:cNvPr id="11" name="Picture 5">
            <a:extLst>
              <a:ext uri="{FF2B5EF4-FFF2-40B4-BE49-F238E27FC236}">
                <a16:creationId xmlns:a16="http://schemas.microsoft.com/office/drawing/2014/main" id="{1AF7F49F-C5DE-4D10-D180-CDBDBA8D19E1}"/>
              </a:ext>
            </a:extLst>
          </p:cNvPr>
          <p:cNvPicPr>
            <a:picLocks noChangeAspect="1"/>
          </p:cNvPicPr>
          <p:nvPr/>
        </p:nvPicPr>
        <p:blipFill>
          <a:blip r:embed="rId4" cstate="print">
            <a:alphaModFix amt="2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4953" y="116656"/>
            <a:ext cx="6006248" cy="6467024"/>
          </a:xfrm>
          <a:prstGeom prst="rect">
            <a:avLst/>
          </a:prstGeom>
        </p:spPr>
      </p:pic>
      <p:grpSp>
        <p:nvGrpSpPr>
          <p:cNvPr id="12" name="组合 50">
            <a:extLst>
              <a:ext uri="{FF2B5EF4-FFF2-40B4-BE49-F238E27FC236}">
                <a16:creationId xmlns:a16="http://schemas.microsoft.com/office/drawing/2014/main" id="{7B4FFC02-CCAF-2CEE-3061-5D9E5D4A96BE}"/>
              </a:ext>
            </a:extLst>
          </p:cNvPr>
          <p:cNvGrpSpPr/>
          <p:nvPr/>
        </p:nvGrpSpPr>
        <p:grpSpPr>
          <a:xfrm>
            <a:off x="0" y="3094091"/>
            <a:ext cx="12210991" cy="4073626"/>
            <a:chOff x="-18992" y="3093744"/>
            <a:chExt cx="12210991" cy="4073626"/>
          </a:xfrm>
        </p:grpSpPr>
        <p:pic>
          <p:nvPicPr>
            <p:cNvPr id="13" name="图片 16">
              <a:extLst>
                <a:ext uri="{FF2B5EF4-FFF2-40B4-BE49-F238E27FC236}">
                  <a16:creationId xmlns:a16="http://schemas.microsoft.com/office/drawing/2014/main" id="{39D2CE65-38C0-3A89-2898-9867659CD0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012" t="46103" r="55308" b="1631"/>
            <a:stretch>
              <a:fillRect/>
            </a:stretch>
          </p:blipFill>
          <p:spPr>
            <a:xfrm>
              <a:off x="1243931" y="4942762"/>
              <a:ext cx="1676422" cy="1774844"/>
            </a:xfrm>
            <a:prstGeom prst="rect">
              <a:avLst/>
            </a:prstGeom>
          </p:spPr>
        </p:pic>
        <p:pic>
          <p:nvPicPr>
            <p:cNvPr id="14" name="图片 20">
              <a:extLst>
                <a:ext uri="{FF2B5EF4-FFF2-40B4-BE49-F238E27FC236}">
                  <a16:creationId xmlns:a16="http://schemas.microsoft.com/office/drawing/2014/main" id="{1B067A1D-3C32-33E9-D60D-E41E94B2C6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24" t="3982" r="78795" b="50000"/>
            <a:stretch>
              <a:fillRect/>
            </a:stretch>
          </p:blipFill>
          <p:spPr>
            <a:xfrm>
              <a:off x="0" y="3093744"/>
              <a:ext cx="1541651" cy="1849017"/>
            </a:xfrm>
            <a:prstGeom prst="rect">
              <a:avLst/>
            </a:prstGeom>
          </p:spPr>
        </p:pic>
        <p:pic>
          <p:nvPicPr>
            <p:cNvPr id="15" name="图片 4">
              <a:extLst>
                <a:ext uri="{FF2B5EF4-FFF2-40B4-BE49-F238E27FC236}">
                  <a16:creationId xmlns:a16="http://schemas.microsoft.com/office/drawing/2014/main" id="{24DC8280-F055-9123-0019-1DC723546A8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2136" b="5598"/>
            <a:stretch>
              <a:fillRect/>
            </a:stretch>
          </p:blipFill>
          <p:spPr>
            <a:xfrm>
              <a:off x="-18992" y="3981718"/>
              <a:ext cx="12210991" cy="3185652"/>
            </a:xfrm>
            <a:prstGeom prst="rect">
              <a:avLst/>
            </a:prstGeom>
          </p:spPr>
        </p:pic>
      </p:grpSp>
      <p:pic>
        <p:nvPicPr>
          <p:cNvPr id="17" name="Picture 3">
            <a:extLst>
              <a:ext uri="{FF2B5EF4-FFF2-40B4-BE49-F238E27FC236}">
                <a16:creationId xmlns:a16="http://schemas.microsoft.com/office/drawing/2014/main" id="{F29404BA-37AB-9D8B-09C4-C6947AFE71DE}"/>
              </a:ext>
            </a:extLst>
          </p:cNvPr>
          <p:cNvPicPr>
            <a:picLocks noChangeAspect="1"/>
          </p:cNvPicPr>
          <p:nvPr/>
        </p:nvPicPr>
        <p:blipFill>
          <a:blip r:embed="rId9"/>
          <a:srcRect/>
          <a:stretch>
            <a:fillRect/>
          </a:stretch>
        </p:blipFill>
        <p:spPr>
          <a:xfrm>
            <a:off x="7691120" y="202755"/>
            <a:ext cx="4209443" cy="6655245"/>
          </a:xfrm>
          <a:prstGeom prst="rect">
            <a:avLst/>
          </a:prstGeom>
        </p:spPr>
      </p:pic>
      <p:pic>
        <p:nvPicPr>
          <p:cNvPr id="18" name="图片 8">
            <a:extLst>
              <a:ext uri="{FF2B5EF4-FFF2-40B4-BE49-F238E27FC236}">
                <a16:creationId xmlns:a16="http://schemas.microsoft.com/office/drawing/2014/main" id="{B7D5A108-DCFC-6210-4333-BEECF6CFB25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286" b="72615"/>
          <a:stretch>
            <a:fillRect/>
          </a:stretch>
        </p:blipFill>
        <p:spPr>
          <a:xfrm>
            <a:off x="8447314" y="0"/>
            <a:ext cx="3744686" cy="1669143"/>
          </a:xfrm>
          <a:prstGeom prst="rect">
            <a:avLst/>
          </a:prstGeom>
        </p:spPr>
      </p:pic>
      <p:sp>
        <p:nvSpPr>
          <p:cNvPr id="19" name="文本框 1">
            <a:extLst>
              <a:ext uri="{FF2B5EF4-FFF2-40B4-BE49-F238E27FC236}">
                <a16:creationId xmlns:a16="http://schemas.microsoft.com/office/drawing/2014/main" id="{9D033C23-1C28-287E-DD69-4F51B86535EA}"/>
              </a:ext>
            </a:extLst>
          </p:cNvPr>
          <p:cNvSpPr txBox="1"/>
          <p:nvPr/>
        </p:nvSpPr>
        <p:spPr>
          <a:xfrm>
            <a:off x="291437" y="1394376"/>
            <a:ext cx="8768244" cy="256704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3200" b="1">
                <a:solidFill>
                  <a:srgbClr val="416F49"/>
                </a:solidFill>
                <a:latin typeface="Times New Roman" panose="02020603050405020304" pitchFamily="18" charset="0"/>
                <a:cs typeface="Times New Roman" panose="02020603050405020304" pitchFamily="18" charset="0"/>
              </a:rPr>
              <a:t>ĐỌC MỞ RỘNG THEO THỂ LOẠI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CÁI GIÁ TRỊ LÀM NGƯỜI</a:t>
            </a:r>
            <a:endPar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-Vũ Trọng Phụng-</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72139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261523" y="273142"/>
            <a:ext cx="3668953" cy="587853"/>
          </a:xfrm>
          <a:prstGeom prst="rect">
            <a:avLst/>
          </a:prstGeom>
        </p:spPr>
        <p:txBody>
          <a:bodyPr wrap="none">
            <a:spAutoFit/>
          </a:bodyPr>
          <a:lstStyle/>
          <a:p>
            <a:pPr algn="just">
              <a:lnSpc>
                <a:spcPct val="115000"/>
              </a:lnSpc>
              <a:spcAft>
                <a:spcPts val="0"/>
              </a:spcAft>
            </a:pPr>
            <a:r>
              <a:rPr lang="de-DE" sz="2800" b="1" dirty="0">
                <a:latin typeface="Times New Roman" panose="02020603050405020304" pitchFamily="18" charset="0"/>
                <a:ea typeface="Times New Roman" panose="02020603050405020304" pitchFamily="18" charset="0"/>
                <a:cs typeface="Times New Roman" panose="02020603050405020304" pitchFamily="18" charset="0"/>
              </a:rPr>
              <a:t>PHIẾU  HỌC TẬP 02: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36334049"/>
              </p:ext>
            </p:extLst>
          </p:nvPr>
        </p:nvGraphicFramePr>
        <p:xfrm>
          <a:off x="365760" y="1002665"/>
          <a:ext cx="11772900" cy="5637243"/>
        </p:xfrm>
        <a:graphic>
          <a:graphicData uri="http://schemas.openxmlformats.org/drawingml/2006/table">
            <a:tbl>
              <a:tblPr firstRow="1" firstCol="1" bandRow="1"/>
              <a:tblGrid>
                <a:gridCol w="10882108">
                  <a:extLst>
                    <a:ext uri="{9D8B030D-6E8A-4147-A177-3AD203B41FA5}">
                      <a16:colId xmlns:a16="http://schemas.microsoft.com/office/drawing/2014/main" val="2610267717"/>
                    </a:ext>
                  </a:extLst>
                </a:gridCol>
                <a:gridCol w="890792">
                  <a:extLst>
                    <a:ext uri="{9D8B030D-6E8A-4147-A177-3AD203B41FA5}">
                      <a16:colId xmlns:a16="http://schemas.microsoft.com/office/drawing/2014/main" val="861024163"/>
                    </a:ext>
                  </a:extLst>
                </a:gridCol>
              </a:tblGrid>
              <a:tr h="185163">
                <a:tc>
                  <a:txBody>
                    <a:bodyPr/>
                    <a:lstStyle/>
                    <a:p>
                      <a:pPr algn="ctr">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Câu trả lời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5362471"/>
                  </a:ext>
                </a:extLst>
              </a:tr>
              <a:tr h="462908">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1. Văn bản trên thể hiện những đặc điểm nào của thể loại phóng sự</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875158"/>
                  </a:ext>
                </a:extLst>
              </a:tr>
              <a:tr h="555490">
                <a:tc>
                  <a:txBody>
                    <a:bodyPr/>
                    <a:lstStyle/>
                    <a:p>
                      <a:pPr algn="just">
                        <a:lnSpc>
                          <a:spcPct val="115000"/>
                        </a:lnSpc>
                        <a:spcAft>
                          <a:spcPts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2. Liệt kê một số chi tiết có tính xác thực và nêu tác dụng của các chi tiết đó trong văn bản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953752"/>
                  </a:ext>
                </a:extLst>
              </a:tr>
              <a:tr h="555490">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3. Bạn có nhận xét gì về mật độ sử dụng và tác dụng của lời thoại trong văn bản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203246"/>
                  </a:ext>
                </a:extLst>
              </a:tr>
              <a:tr h="925817">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4. Tìm một số ví dụ về sự kết hợp giữa trần thuật với miêu tả hoặc kết hợp giữa trần thuật với bình luận và cho biết tác dụng của sự kết hợp ấy.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397842"/>
                  </a:ext>
                </a:extLst>
              </a:tr>
              <a:tr h="648072">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5. Đoạn trích này giúp bạn hiểu như thế nào về con người, xã hội Việt Nam thời kỳ trước 1945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814436"/>
                  </a:ext>
                </a:extLst>
              </a:tr>
              <a:tr h="462908">
                <a:tc>
                  <a:txBody>
                    <a:bodyPr/>
                    <a:lstStyle/>
                    <a:p>
                      <a:pPr algn="just">
                        <a:lnSpc>
                          <a:spcPct val="115000"/>
                        </a:lnSpc>
                        <a:spcAft>
                          <a:spcPts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6. Nhận xét về nghệ thuật viết phóng sự của tác giả Vũ Trọng Phụng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537979"/>
                  </a:ext>
                </a:extLst>
              </a:tr>
              <a:tr h="555490">
                <a:tc>
                  <a:txBody>
                    <a:bodyPr/>
                    <a:lstStyle/>
                    <a:p>
                      <a:pPr algn="just">
                        <a:lnSpc>
                          <a:spcPct val="115000"/>
                        </a:lnSpc>
                        <a:spcAft>
                          <a:spcPts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7. Theo bạn, cách phản ánh sự thật đời sống của phóng sự và nhật kí có gì giống nhau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867" marR="2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915951"/>
                  </a:ext>
                </a:extLst>
              </a:tr>
            </a:tbl>
          </a:graphicData>
        </a:graphic>
      </p:graphicFrame>
    </p:spTree>
    <p:extLst>
      <p:ext uri="{BB962C8B-B14F-4D97-AF65-F5344CB8AC3E}">
        <p14:creationId xmlns:p14="http://schemas.microsoft.com/office/powerpoint/2010/main" val="38527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98245" y="20955"/>
            <a:ext cx="2105025"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ea typeface="Times New Roman" panose="02020603050405020304" pitchFamily="18" charset="0"/>
              </a:rPr>
              <a:t>Câu</a:t>
            </a:r>
            <a:r>
              <a:rPr lang="en-US" sz="3200" b="1" dirty="0">
                <a:solidFill>
                  <a:srgbClr val="00B050"/>
                </a:solidFill>
                <a:latin typeface="Times New Roman" panose="02020603050405020304" pitchFamily="18" charset="0"/>
                <a:ea typeface="Times New Roman" panose="02020603050405020304" pitchFamily="18" charset="0"/>
              </a:rPr>
              <a:t> 1.</a:t>
            </a:r>
            <a:endParaRPr lang="en-US" sz="3200" dirty="0">
              <a:solidFill>
                <a:srgbClr val="00B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38455076"/>
              </p:ext>
            </p:extLst>
          </p:nvPr>
        </p:nvGraphicFramePr>
        <p:xfrm>
          <a:off x="1554480" y="636905"/>
          <a:ext cx="10607039" cy="6156199"/>
        </p:xfrm>
        <a:graphic>
          <a:graphicData uri="http://schemas.openxmlformats.org/drawingml/2006/table">
            <a:tbl>
              <a:tblPr firstRow="1" firstCol="1" bandRow="1"/>
              <a:tblGrid>
                <a:gridCol w="2363960">
                  <a:extLst>
                    <a:ext uri="{9D8B030D-6E8A-4147-A177-3AD203B41FA5}">
                      <a16:colId xmlns:a16="http://schemas.microsoft.com/office/drawing/2014/main" val="116525060"/>
                    </a:ext>
                  </a:extLst>
                </a:gridCol>
                <a:gridCol w="8243079">
                  <a:extLst>
                    <a:ext uri="{9D8B030D-6E8A-4147-A177-3AD203B41FA5}">
                      <a16:colId xmlns:a16="http://schemas.microsoft.com/office/drawing/2014/main" val="3446557481"/>
                    </a:ext>
                  </a:extLst>
                </a:gridCol>
              </a:tblGrid>
              <a:tr h="543917">
                <a:tc>
                  <a:txBody>
                    <a:bodyPr/>
                    <a:lstStyle/>
                    <a:p>
                      <a:pPr algn="ctr">
                        <a:lnSpc>
                          <a:spcPct val="107000"/>
                        </a:lnSpc>
                        <a:spcAft>
                          <a:spcPts val="60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Đặc điểm của phóng sự</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8661" marR="58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Thể hiện trong VB </a:t>
                      </a: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Cái giá trị làm người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8661" marR="58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796657"/>
                  </a:ext>
                </a:extLst>
              </a:tr>
              <a:tr h="906529">
                <a:tc>
                  <a:txBody>
                    <a:bodyPr/>
                    <a:lstStyle/>
                    <a:p>
                      <a:pPr algn="just">
                        <a:lnSpc>
                          <a:spcPct val="107000"/>
                        </a:lnSpc>
                        <a:spcAft>
                          <a:spcPts val="6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Phản ánh xác thực hiện tượng của cuộc sống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8661" marR="58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2400">
                          <a:effectLst/>
                          <a:latin typeface="Times New Roman" panose="02020603050405020304" pitchFamily="18" charset="0"/>
                          <a:ea typeface="Palatino"/>
                          <a:cs typeface="Times New Roman" panose="02020603050405020304" pitchFamily="18" charset="0"/>
                        </a:rPr>
                        <a:t>Phản ánh một sự việc có tính thời sự của xã hội Việt Nam giai đoạn trước Cách mạng tháng Tám: Những người dân nghèo ra thành thị tìm kiếm việc làm trở thành miếng mồi của bọn mua bán người.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8661" marR="58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03351"/>
                  </a:ext>
                </a:extLst>
              </a:tr>
              <a:tr h="1994363">
                <a:tc>
                  <a:txBody>
                    <a:bodyPr/>
                    <a:lstStyle/>
                    <a:p>
                      <a:pPr algn="just">
                        <a:lnSpc>
                          <a:spcPct val="107000"/>
                        </a:lnSpc>
                        <a:spcAft>
                          <a:spcPts val="6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Kết hợp chi tiết hiện thực với thái độ, đánh giá của người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8661" marR="58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2400" dirty="0">
                          <a:effectLst/>
                          <a:latin typeface="Times New Roman" panose="02020603050405020304" pitchFamily="18" charset="0"/>
                          <a:ea typeface="Palatino"/>
                          <a:cs typeface="Times New Roman" panose="02020603050405020304" pitchFamily="18" charset="0"/>
                        </a:rPr>
                        <a:t>Kết hợp giữa việc miêu tả, trần thuật để tái hiện chân thực hiện thực (các đoạn đối thoại giữa nhân vật "tôi" và mụ già môi giới, giữa mụ già với bà già đi tìm vú em cho nhà cụ Lí) với những lời bình luận trực tiếp (</a:t>
                      </a:r>
                      <a:r>
                        <a:rPr lang="vi-VN" sz="2400" i="1" dirty="0">
                          <a:effectLst/>
                          <a:latin typeface="Times New Roman" panose="02020603050405020304" pitchFamily="18" charset="0"/>
                          <a:ea typeface="Palatino"/>
                          <a:cs typeface="Times New Roman" panose="02020603050405020304" pitchFamily="18" charset="0"/>
                        </a:rPr>
                        <a:t>nghĩa là không bằng giá súc vật,..; một cách rất khả ố,..;  mụ đưa người đã thành công trong việc bóp cổ người</a:t>
                      </a:r>
                      <a:r>
                        <a:rPr lang="vi-VN" sz="2400" dirty="0">
                          <a:effectLst/>
                          <a:latin typeface="Times New Roman" panose="02020603050405020304" pitchFamily="18" charset="0"/>
                          <a:ea typeface="Palatino"/>
                          <a:cs typeface="Times New Roman" panose="02020603050405020304" pitchFamily="18" charset="0"/>
                        </a:rPr>
                        <a:t>,...) ––&gt; thể hiện thái độ căm phẫn, bất bình đối với bọn mua bán người, thương xót người lao động.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661" marR="58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4653"/>
                  </a:ext>
                </a:extLst>
              </a:tr>
              <a:tr h="906529">
                <a:tc>
                  <a:txBody>
                    <a:bodyPr/>
                    <a:lstStyle/>
                    <a:p>
                      <a:pPr algn="just">
                        <a:lnSpc>
                          <a:spcPct val="107000"/>
                        </a:lnSpc>
                        <a:spcAft>
                          <a:spcPts val="6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Sử dụng biện pháp nghiệp vụ báo chí: điều tra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8661" marR="58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Đóng </a:t>
                      </a:r>
                      <a:r>
                        <a:rPr lang="vi-VN" sz="2400" dirty="0">
                          <a:effectLst/>
                          <a:latin typeface="Times New Roman" panose="02020603050405020304" pitchFamily="18" charset="0"/>
                          <a:ea typeface="Palatino"/>
                          <a:cs typeface="Times New Roman" panose="02020603050405020304" pitchFamily="18" charset="0"/>
                        </a:rPr>
                        <a:t>vai người đi xin việc, thâm nhập vào thế giới mua bán người để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điều tra, phỏng vấn.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661" marR="58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348081"/>
                  </a:ext>
                </a:extLst>
              </a:tr>
            </a:tbl>
          </a:graphicData>
        </a:graphic>
      </p:graphicFrame>
    </p:spTree>
    <p:extLst>
      <p:ext uri="{BB962C8B-B14F-4D97-AF65-F5344CB8AC3E}">
        <p14:creationId xmlns:p14="http://schemas.microsoft.com/office/powerpoint/2010/main" val="322454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06980" y="1992630"/>
            <a:ext cx="9585960" cy="3673121"/>
          </a:xfrm>
          <a:prstGeom prst="rect">
            <a:avLst/>
          </a:prstGeom>
        </p:spPr>
        <p:txBody>
          <a:bodyPr wrap="square">
            <a:spAutoFit/>
          </a:bodyPr>
          <a:lstStyle/>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Một số chi tiết có tính xác thực: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Nhân vật “tôi” thâm nhập vào thế giới mua bán người.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Thông qua “mụ già môi giới”, biết được giá của mỗi loại người.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Cách mối lái, làm giá của bọn mua bán người.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Cảnh lay lắt của những người không được mua, được thuê.</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Tác dụng: Vẽ nên bức tranh chân thực về cuộc sống khốn khổ của những người làm thuê; cái giá trị của họ không bằng loài vật.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2958465" y="1163955"/>
            <a:ext cx="2105025"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ea typeface="Times New Roman" panose="02020603050405020304" pitchFamily="18" charset="0"/>
              </a:rPr>
              <a:t>Câu</a:t>
            </a:r>
            <a:r>
              <a:rPr lang="en-US" sz="3200" b="1" dirty="0">
                <a:solidFill>
                  <a:srgbClr val="00B050"/>
                </a:solidFill>
                <a:latin typeface="Times New Roman" panose="02020603050405020304" pitchFamily="18" charset="0"/>
                <a:ea typeface="Times New Roman" panose="02020603050405020304" pitchFamily="18" charset="0"/>
              </a:rPr>
              <a:t> 2.</a:t>
            </a:r>
            <a:endParaRPr lang="en-US" sz="3200" dirty="0">
              <a:solidFill>
                <a:srgbClr val="00B050"/>
              </a:solidFill>
            </a:endParaRPr>
          </a:p>
        </p:txBody>
      </p:sp>
    </p:spTree>
    <p:extLst>
      <p:ext uri="{BB962C8B-B14F-4D97-AF65-F5344CB8AC3E}">
        <p14:creationId xmlns:p14="http://schemas.microsoft.com/office/powerpoint/2010/main" val="39717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81200" y="1992630"/>
            <a:ext cx="8877300" cy="2474395"/>
          </a:xfrm>
          <a:prstGeom prst="rect">
            <a:avLst/>
          </a:prstGeom>
        </p:spPr>
        <p:txBody>
          <a:bodyPr wrap="square">
            <a:spAutoFit/>
          </a:bodyPr>
          <a:lstStyle/>
          <a:p>
            <a:pPr algn="just">
              <a:lnSpc>
                <a:spcPct val="107000"/>
              </a:lnSpc>
              <a:spcAft>
                <a:spcPts val="600"/>
              </a:spcAft>
            </a:pPr>
            <a:r>
              <a:rPr lang="en-US" sz="2800" dirty="0">
                <a:latin typeface="Times New Roman" panose="02020603050405020304" pitchFamily="18" charset="0"/>
                <a:ea typeface="Palatino"/>
                <a:cs typeface="Times New Roman" panose="02020603050405020304" pitchFamily="18" charset="0"/>
              </a:rPr>
              <a:t>	</a:t>
            </a:r>
            <a:r>
              <a:rPr lang="vi-VN" sz="2800" dirty="0">
                <a:latin typeface="Times New Roman" panose="02020603050405020304" pitchFamily="18" charset="0"/>
                <a:ea typeface="Palatino"/>
                <a:cs typeface="Times New Roman" panose="02020603050405020304" pitchFamily="18" charset="0"/>
              </a:rPr>
              <a:t>– Lời thoại được sử dụng dày đặc trong VB.</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 Tác dụng: Giống như thực hiện một cuộc phỏng vấn, theo đó thông tin sẽ phong phú hơn và thể hiện trực tiếp, rõ ràng hơn thái độ của người trong cuộc. Tính chất phi hư cấu của VB càng trở nên rõ nét.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2524125" y="1049655"/>
            <a:ext cx="2105025"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ea typeface="Times New Roman" panose="02020603050405020304" pitchFamily="18" charset="0"/>
              </a:rPr>
              <a:t>Câu</a:t>
            </a:r>
            <a:r>
              <a:rPr lang="en-US" sz="3200" b="1" dirty="0">
                <a:solidFill>
                  <a:srgbClr val="00B050"/>
                </a:solidFill>
                <a:latin typeface="Times New Roman" panose="02020603050405020304" pitchFamily="18" charset="0"/>
                <a:ea typeface="Times New Roman" panose="02020603050405020304" pitchFamily="18" charset="0"/>
              </a:rPr>
              <a:t> 3.</a:t>
            </a:r>
            <a:endParaRPr lang="en-US" sz="3200" dirty="0">
              <a:solidFill>
                <a:srgbClr val="00B050"/>
              </a:solidFill>
            </a:endParaRPr>
          </a:p>
        </p:txBody>
      </p:sp>
    </p:spTree>
    <p:extLst>
      <p:ext uri="{BB962C8B-B14F-4D97-AF65-F5344CB8AC3E}">
        <p14:creationId xmlns:p14="http://schemas.microsoft.com/office/powerpoint/2010/main" val="358553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74520" y="1329690"/>
            <a:ext cx="10104120" cy="4318490"/>
          </a:xfrm>
          <a:prstGeom prst="rect">
            <a:avLst/>
          </a:prstGeom>
        </p:spPr>
        <p:txBody>
          <a:bodyPr wrap="square">
            <a:spAutoFit/>
          </a:bodyPr>
          <a:lstStyle/>
          <a:p>
            <a:pPr indent="457200"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Ví dụ về sự kết hợp giữa trần thuật và bình luận: “Một buổi sáng qua như thế cho mãi đến chiều. Mụ già chỉ “tiêu thụ” được có một chị vú em thôi, nhưng mụ đã được đồng bạc. Còn 15 người nữa đói thì mụ cần gì, vì chính mụ, mụ có phải đói hộ người khác đâu. Bọn kia cứ việc, bầy hàng đầy giẫy ở đầu hè, duỗi dài chân ra, hoặc là xoạc cẳng ra, quần vén lên đến đùi để mà “khảo cứu” về lông chân loài người, hoặc để ngủ gật.”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800" dirty="0">
                <a:latin typeface="Times New Roman" panose="02020603050405020304" pitchFamily="18" charset="0"/>
                <a:ea typeface="Palatino"/>
                <a:cs typeface="Times New Roman" panose="02020603050405020304" pitchFamily="18" charset="0"/>
              </a:rPr>
              <a:t>   </a:t>
            </a:r>
            <a:r>
              <a:rPr lang="vi-VN" sz="2800" dirty="0">
                <a:latin typeface="Times New Roman" panose="02020603050405020304" pitchFamily="18" charset="0"/>
                <a:ea typeface="Palatino"/>
                <a:cs typeface="Times New Roman" panose="02020603050405020304" pitchFamily="18" charset="0"/>
              </a:rPr>
              <a:t>– Tác dụng: Kết hợp trần thuật và bình luận vừa tiếp nối được mạch kể sự kiện của VB vừa thể hiện được thái độ bất bình của tác giả.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2583392" y="744915"/>
            <a:ext cx="2105025"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ea typeface="Times New Roman" panose="02020603050405020304" pitchFamily="18" charset="0"/>
              </a:rPr>
              <a:t>Câu</a:t>
            </a:r>
            <a:r>
              <a:rPr lang="en-US" sz="3200" b="1" dirty="0">
                <a:solidFill>
                  <a:srgbClr val="00B050"/>
                </a:solidFill>
                <a:latin typeface="Times New Roman" panose="02020603050405020304" pitchFamily="18" charset="0"/>
                <a:ea typeface="Times New Roman" panose="02020603050405020304" pitchFamily="18" charset="0"/>
              </a:rPr>
              <a:t> 4.</a:t>
            </a:r>
            <a:endParaRPr lang="en-US" sz="3200" dirty="0">
              <a:solidFill>
                <a:srgbClr val="00B050"/>
              </a:solidFill>
            </a:endParaRPr>
          </a:p>
        </p:txBody>
      </p:sp>
    </p:spTree>
    <p:extLst>
      <p:ext uri="{BB962C8B-B14F-4D97-AF65-F5344CB8AC3E}">
        <p14:creationId xmlns:p14="http://schemas.microsoft.com/office/powerpoint/2010/main" val="332779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61260" y="2084070"/>
            <a:ext cx="9517380" cy="1815882"/>
          </a:xfrm>
          <a:prstGeom prst="rect">
            <a:avLst/>
          </a:prstGeom>
        </p:spPr>
        <p:txBody>
          <a:bodyPr wrap="square">
            <a:spAutoFit/>
          </a:bodyPr>
          <a:lstStyle/>
          <a:p>
            <a:pPr algn="just"/>
            <a:r>
              <a:rPr lang="en-US" sz="2800" dirty="0">
                <a:latin typeface="Times New Roman" panose="02020603050405020304" pitchFamily="18" charset="0"/>
                <a:ea typeface="Palatino"/>
              </a:rPr>
              <a:t>	</a:t>
            </a:r>
            <a:r>
              <a:rPr lang="vi-VN" sz="2800" dirty="0">
                <a:latin typeface="Times New Roman" panose="02020603050405020304" pitchFamily="18" charset="0"/>
                <a:ea typeface="Palatino"/>
              </a:rPr>
              <a:t>Một số nhận xét về con người và xã hội Việt Nam trước 1945: Cuộc sống của người nghèo khốn khổ, là miếng mồi ngon cho bọn mua bán người, không có tương lai; xã hội: Bất lương, chỉ có lừa lọc và mánh khoé</a:t>
            </a:r>
            <a:endParaRPr lang="en-US" sz="2800" dirty="0">
              <a:latin typeface="Times New Roman" panose="02020603050405020304" pitchFamily="18" charset="0"/>
              <a:ea typeface="Palatino"/>
            </a:endParaRPr>
          </a:p>
        </p:txBody>
      </p:sp>
      <p:sp>
        <p:nvSpPr>
          <p:cNvPr id="3" name="TextBox 2"/>
          <p:cNvSpPr txBox="1"/>
          <p:nvPr/>
        </p:nvSpPr>
        <p:spPr>
          <a:xfrm>
            <a:off x="2524125" y="1209675"/>
            <a:ext cx="2105025"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ea typeface="Times New Roman" panose="02020603050405020304" pitchFamily="18" charset="0"/>
              </a:rPr>
              <a:t>Câu</a:t>
            </a:r>
            <a:r>
              <a:rPr lang="en-US" sz="3200" b="1" dirty="0">
                <a:solidFill>
                  <a:srgbClr val="00B050"/>
                </a:solidFill>
                <a:latin typeface="Times New Roman" panose="02020603050405020304" pitchFamily="18" charset="0"/>
                <a:ea typeface="Times New Roman" panose="02020603050405020304" pitchFamily="18" charset="0"/>
              </a:rPr>
              <a:t> 5.</a:t>
            </a:r>
            <a:endParaRPr lang="en-US" sz="3200" dirty="0">
              <a:solidFill>
                <a:srgbClr val="00B050"/>
              </a:solidFill>
            </a:endParaRPr>
          </a:p>
        </p:txBody>
      </p:sp>
    </p:spTree>
    <p:extLst>
      <p:ext uri="{BB962C8B-B14F-4D97-AF65-F5344CB8AC3E}">
        <p14:creationId xmlns:p14="http://schemas.microsoft.com/office/powerpoint/2010/main" val="108763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65960" y="1123950"/>
            <a:ext cx="10058400" cy="5056192"/>
          </a:xfrm>
          <a:prstGeom prst="rect">
            <a:avLst/>
          </a:prstGeom>
        </p:spPr>
        <p:txBody>
          <a:bodyPr wrap="square">
            <a:spAutoFit/>
          </a:bodyPr>
          <a:lstStyle/>
          <a:p>
            <a:pPr indent="457200"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Nghệ thuật viết phóng sự của Vũ Trọng Phụng trong đoạn trích: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 Sử dụng ngôi kể thứ nhất từ nhân vật “tôi”, thái độ, tình cảm được thể hiện trực tiếp, rõ ràng.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 Điểm nhìn trần thuật từ nhân vật “tôi” giúp sự kiện được kể vừa tăng tính xác thực, vừa dễ dàng kết hợp với trải nghiệm.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 Chủ yếu sử dụng đối thoại, phù hợp với kĩ thuật điều tra phỏng vấn khi thực hiện phóng sự.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latin typeface="Times New Roman" panose="02020603050405020304" pitchFamily="18" charset="0"/>
                <a:ea typeface="Palatino"/>
                <a:cs typeface="Times New Roman" panose="02020603050405020304" pitchFamily="18" charset="0"/>
              </a:rPr>
              <a:t>	– Kết hợp giữa miêu tả và trần thuật, bình luận.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600"/>
              </a:spcAft>
            </a:pPr>
            <a:r>
              <a:rPr lang="en-US" sz="2800">
                <a:latin typeface="Times New Roman" panose="02020603050405020304" pitchFamily="18" charset="0"/>
                <a:ea typeface="Palatino"/>
                <a:cs typeface="Times New Roman" panose="02020603050405020304" pitchFamily="18" charset="0"/>
              </a:rPr>
              <a:t>     </a:t>
            </a:r>
            <a:r>
              <a:rPr lang="vi-VN" sz="2800">
                <a:latin typeface="Times New Roman" panose="02020603050405020304" pitchFamily="18" charset="0"/>
                <a:ea typeface="Palatino"/>
                <a:cs typeface="Times New Roman" panose="02020603050405020304" pitchFamily="18" charset="0"/>
              </a:rPr>
              <a:t>– </a:t>
            </a:r>
            <a:r>
              <a:rPr lang="vi-VN" sz="2800" dirty="0">
                <a:latin typeface="Times New Roman" panose="02020603050405020304" pitchFamily="18" charset="0"/>
                <a:ea typeface="Palatino"/>
                <a:cs typeface="Times New Roman" panose="02020603050405020304" pitchFamily="18" charset="0"/>
              </a:rPr>
              <a:t>Lối viết trào phúng, châm biếm sắc sảo đã làm rõ bộ mặt của xã hội đương thời đẩy người dân vào tình cảnh cùng quẫn, xót xa.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2583392" y="677858"/>
            <a:ext cx="2105025"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ea typeface="Times New Roman" panose="02020603050405020304" pitchFamily="18" charset="0"/>
              </a:rPr>
              <a:t>Câu</a:t>
            </a:r>
            <a:r>
              <a:rPr lang="en-US" sz="3200" b="1" dirty="0">
                <a:solidFill>
                  <a:srgbClr val="00B050"/>
                </a:solidFill>
                <a:latin typeface="Times New Roman" panose="02020603050405020304" pitchFamily="18" charset="0"/>
                <a:ea typeface="Times New Roman" panose="02020603050405020304" pitchFamily="18" charset="0"/>
              </a:rPr>
              <a:t> 6.</a:t>
            </a:r>
            <a:endParaRPr lang="en-US" sz="3200" dirty="0">
              <a:solidFill>
                <a:srgbClr val="00B050"/>
              </a:solidFill>
            </a:endParaRPr>
          </a:p>
        </p:txBody>
      </p:sp>
    </p:spTree>
    <p:extLst>
      <p:ext uri="{BB962C8B-B14F-4D97-AF65-F5344CB8AC3E}">
        <p14:creationId xmlns:p14="http://schemas.microsoft.com/office/powerpoint/2010/main" val="337021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71501" y="158115"/>
            <a:ext cx="11430000" cy="522259"/>
          </a:xfrm>
          <a:prstGeom prst="rect">
            <a:avLst/>
          </a:prstGeom>
          <a:noFill/>
        </p:spPr>
        <p:txBody>
          <a:bodyPr wrap="square" rtlCol="0">
            <a:spAutoFit/>
          </a:bodyPr>
          <a:lstStyle/>
          <a:p>
            <a:pPr indent="457200" algn="ctr">
              <a:lnSpc>
                <a:spcPct val="107000"/>
              </a:lnSpc>
              <a:spcAft>
                <a:spcPts val="600"/>
              </a:spcAft>
            </a:pPr>
            <a:r>
              <a:rPr lang="en-US" sz="2800" b="1" dirty="0" err="1">
                <a:solidFill>
                  <a:schemeClr val="accent6">
                    <a:lumMod val="75000"/>
                  </a:schemeClr>
                </a:solidFill>
                <a:latin typeface="Times New Roman" panose="02020603050405020304" pitchFamily="18" charset="0"/>
                <a:ea typeface="Times New Roman" panose="02020603050405020304" pitchFamily="18" charset="0"/>
              </a:rPr>
              <a:t>Câu</a:t>
            </a:r>
            <a:r>
              <a:rPr lang="en-US" sz="2800" b="1" dirty="0">
                <a:solidFill>
                  <a:schemeClr val="accent6">
                    <a:lumMod val="75000"/>
                  </a:schemeClr>
                </a:solidFill>
                <a:latin typeface="Times New Roman" panose="02020603050405020304" pitchFamily="18" charset="0"/>
                <a:ea typeface="Times New Roman" panose="02020603050405020304" pitchFamily="18" charset="0"/>
              </a:rPr>
              <a:t> 7.</a:t>
            </a:r>
            <a:r>
              <a:rPr lang="vi-VN" sz="2800" b="1" dirty="0">
                <a:latin typeface="Times New Roman" panose="02020603050405020304" pitchFamily="18" charset="0"/>
                <a:ea typeface="Palatino"/>
                <a:cs typeface="Times New Roman" panose="02020603050405020304" pitchFamily="18" charset="0"/>
              </a:rPr>
              <a:t> </a:t>
            </a:r>
            <a:r>
              <a:rPr lang="vi-VN" sz="2800" b="1" dirty="0">
                <a:solidFill>
                  <a:srgbClr val="FF0000"/>
                </a:solidFill>
                <a:latin typeface="Times New Roman" panose="02020603050405020304" pitchFamily="18" charset="0"/>
                <a:ea typeface="Palatino"/>
                <a:cs typeface="Times New Roman" panose="02020603050405020304" pitchFamily="18" charset="0"/>
              </a:rPr>
              <a:t>Cách phản ánh sự thật đời sống của phóng sự và nhật kí</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95644622"/>
              </p:ext>
            </p:extLst>
          </p:nvPr>
        </p:nvGraphicFramePr>
        <p:xfrm>
          <a:off x="114301" y="897287"/>
          <a:ext cx="12001500" cy="5538789"/>
        </p:xfrm>
        <a:graphic>
          <a:graphicData uri="http://schemas.openxmlformats.org/drawingml/2006/table">
            <a:tbl>
              <a:tblPr firstRow="1" firstCol="1" bandRow="1"/>
              <a:tblGrid>
                <a:gridCol w="1894662">
                  <a:extLst>
                    <a:ext uri="{9D8B030D-6E8A-4147-A177-3AD203B41FA5}">
                      <a16:colId xmlns:a16="http://schemas.microsoft.com/office/drawing/2014/main" val="2220996627"/>
                    </a:ext>
                  </a:extLst>
                </a:gridCol>
                <a:gridCol w="4899961">
                  <a:extLst>
                    <a:ext uri="{9D8B030D-6E8A-4147-A177-3AD203B41FA5}">
                      <a16:colId xmlns:a16="http://schemas.microsoft.com/office/drawing/2014/main" val="1539212963"/>
                    </a:ext>
                  </a:extLst>
                </a:gridCol>
                <a:gridCol w="116746">
                  <a:extLst>
                    <a:ext uri="{9D8B030D-6E8A-4147-A177-3AD203B41FA5}">
                      <a16:colId xmlns:a16="http://schemas.microsoft.com/office/drawing/2014/main" val="2621283178"/>
                    </a:ext>
                  </a:extLst>
                </a:gridCol>
                <a:gridCol w="5090131">
                  <a:extLst>
                    <a:ext uri="{9D8B030D-6E8A-4147-A177-3AD203B41FA5}">
                      <a16:colId xmlns:a16="http://schemas.microsoft.com/office/drawing/2014/main" val="1423838834"/>
                    </a:ext>
                  </a:extLst>
                </a:gridCol>
              </a:tblGrid>
              <a:tr h="0">
                <a:tc>
                  <a:txBody>
                    <a:bodyPr/>
                    <a:lstStyle/>
                    <a:p>
                      <a:pPr algn="ctr">
                        <a:lnSpc>
                          <a:spcPct val="107000"/>
                        </a:lnSpc>
                        <a:spcAft>
                          <a:spcPts val="60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60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Phóng sự</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60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Nhật kí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211450"/>
                  </a:ext>
                </a:extLst>
              </a:tr>
              <a:tr h="0">
                <a:tc>
                  <a:txBody>
                    <a:bodyPr/>
                    <a:lstStyle/>
                    <a:p>
                      <a:pPr algn="ctr">
                        <a:lnSpc>
                          <a:spcPct val="107000"/>
                        </a:lnSpc>
                        <a:spcAft>
                          <a:spcPts val="6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Tương đồng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07000"/>
                        </a:lnSpc>
                        <a:spcAft>
                          <a:spcPts val="600"/>
                        </a:spcAft>
                      </a:pPr>
                      <a:r>
                        <a:rPr lang="vi-VN" sz="2800">
                          <a:effectLst/>
                          <a:latin typeface="Times New Roman" panose="02020603050405020304" pitchFamily="18" charset="0"/>
                          <a:ea typeface="Palatino"/>
                          <a:cs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Phản ánh thông tin xác thực, có thể kiểm chứng.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a:effectLst/>
                          <a:latin typeface="Times New Roman" panose="02020603050405020304" pitchFamily="18" charset="0"/>
                          <a:ea typeface="Palatino"/>
                          <a:cs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Kết hợp giữa chi tiết, sự kiện thực tế với việc thể hiện tình cảm, suy nghĩ.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8611387"/>
                  </a:ext>
                </a:extLst>
              </a:tr>
              <a:tr h="1153795">
                <a:tc>
                  <a:txBody>
                    <a:bodyPr/>
                    <a:lstStyle/>
                    <a:p>
                      <a:pPr algn="ctr">
                        <a:lnSpc>
                          <a:spcPct val="107000"/>
                        </a:lnSpc>
                        <a:spcAft>
                          <a:spcPts val="6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Khác biệt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2800" dirty="0">
                          <a:effectLst/>
                          <a:latin typeface="Times New Roman" panose="02020603050405020304" pitchFamily="18" charset="0"/>
                          <a:ea typeface="Palatino"/>
                          <a:cs typeface="Times New Roman" panose="02020603050405020304" pitchFamily="18" charset="0"/>
                        </a:rPr>
                        <a:t>– </a:t>
                      </a:r>
                      <a:r>
                        <a:rPr lang="vi-VN" sz="2800" spc="15" dirty="0">
                          <a:effectLst/>
                          <a:latin typeface="Times New Roman" panose="02020603050405020304" pitchFamily="18" charset="0"/>
                          <a:ea typeface="Times New Roman" panose="02020603050405020304" pitchFamily="18" charset="0"/>
                          <a:cs typeface="Times New Roman" panose="02020603050405020304" pitchFamily="18" charset="0"/>
                        </a:rPr>
                        <a:t>Sự kiện trong phóng sự được ghi chép theo chuỗi vấn đề, tập trung làm rõ những xung đột chính trị, xã hội hoặc những hiện tượng văn hoá đang diễn ra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effectLst/>
                          <a:latin typeface="Times New Roman" panose="02020603050405020304" pitchFamily="18" charset="0"/>
                          <a:ea typeface="Palatino"/>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Sử dụng các biện pháp nghiệp vụ báo chi: điều tra, phỏng vấn,...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600"/>
                        </a:spcAft>
                      </a:pPr>
                      <a:r>
                        <a:rPr lang="vi-VN" sz="2800" dirty="0">
                          <a:effectLst/>
                          <a:latin typeface="Times New Roman" panose="02020603050405020304" pitchFamily="18" charset="0"/>
                          <a:ea typeface="Palatino"/>
                          <a:cs typeface="Times New Roman" panose="02020603050405020304" pitchFamily="18" charset="0"/>
                        </a:rPr>
                        <a:t>– </a:t>
                      </a:r>
                      <a:r>
                        <a:rPr lang="vi-VN" sz="2800" spc="15" dirty="0">
                          <a:effectLst/>
                          <a:latin typeface="Times New Roman" panose="02020603050405020304" pitchFamily="18" charset="0"/>
                          <a:ea typeface="Times New Roman" panose="02020603050405020304" pitchFamily="18" charset="0"/>
                          <a:cs typeface="Times New Roman" panose="02020603050405020304" pitchFamily="18" charset="0"/>
                        </a:rPr>
                        <a:t>Sự kiện trong nhật kí được ghi chép theo thời gian, tập trung miêu tả những trải nghiệm của người viết trong đời sống cá nhân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dirty="0">
                          <a:effectLst/>
                          <a:latin typeface="Times New Roman" panose="02020603050405020304" pitchFamily="18" charset="0"/>
                          <a:ea typeface="Palatino"/>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Có thể sử dụng một số biện pháp tu từ như nhân hoá, liệt kê, điệp ngữ, câu hỏi tu từ,...</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45841391"/>
                  </a:ext>
                </a:extLst>
              </a:tr>
            </a:tbl>
          </a:graphicData>
        </a:graphic>
      </p:graphicFrame>
    </p:spTree>
    <p:extLst>
      <p:ext uri="{BB962C8B-B14F-4D97-AF65-F5344CB8AC3E}">
        <p14:creationId xmlns:p14="http://schemas.microsoft.com/office/powerpoint/2010/main" val="106810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00597" y="745346"/>
            <a:ext cx="7242880" cy="1569660"/>
          </a:xfrm>
          <a:prstGeom prst="rect">
            <a:avLst/>
          </a:prstGeom>
        </p:spPr>
        <p:txBody>
          <a:bodyPr wrap="none">
            <a:spAutoFit/>
          </a:bodyPr>
          <a:lstStyle/>
          <a:p>
            <a:r>
              <a:rPr lang="vi-VN" sz="9600" b="1" dirty="0">
                <a:solidFill>
                  <a:srgbClr val="FF0000"/>
                </a:solidFill>
                <a:latin typeface="Times New Roman" panose="02020603050405020304" pitchFamily="18" charset="0"/>
                <a:ea typeface="Times New Roman" panose="02020603050405020304" pitchFamily="18" charset="0"/>
              </a:rPr>
              <a:t>LUYỆN TẬP</a:t>
            </a:r>
            <a:endParaRPr lang="en-US" sz="9600" dirty="0">
              <a:solidFill>
                <a:srgbClr val="FF0000"/>
              </a:solidFill>
            </a:endParaRPr>
          </a:p>
        </p:txBody>
      </p:sp>
      <p:sp>
        <p:nvSpPr>
          <p:cNvPr id="5" name="Rectangle 4"/>
          <p:cNvSpPr/>
          <p:nvPr/>
        </p:nvSpPr>
        <p:spPr>
          <a:xfrm>
            <a:off x="2781642" y="3839302"/>
            <a:ext cx="6628738" cy="548099"/>
          </a:xfrm>
          <a:prstGeom prst="rect">
            <a:avLst/>
          </a:prstGeom>
        </p:spPr>
        <p:txBody>
          <a:bodyPr wrap="none">
            <a:spAutoFit/>
          </a:bodyPr>
          <a:lstStyle/>
          <a:p>
            <a:pPr algn="just">
              <a:lnSpc>
                <a:spcPct val="115000"/>
              </a:lnSpc>
              <a:spcAft>
                <a:spcPts val="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Khuyến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a:latin typeface="Times New Roman" panose="02020603050405020304" pitchFamily="18" charset="0"/>
                <a:ea typeface="Times New Roman" panose="02020603050405020304" pitchFamily="18" charset="0"/>
                <a:cs typeface="Times New Roman" panose="02020603050405020304" pitchFamily="18" charset="0"/>
              </a:rPr>
              <a:t> kí.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917465" y="2459846"/>
            <a:ext cx="2733441" cy="830997"/>
          </a:xfrm>
          <a:prstGeom prst="rect">
            <a:avLst/>
          </a:prstGeom>
        </p:spPr>
        <p:txBody>
          <a:bodyPr wrap="none">
            <a:spAutoFit/>
          </a:bodyPr>
          <a:lstStyle/>
          <a:p>
            <a:r>
              <a:rPr lang="en-US" sz="4800" b="1">
                <a:latin typeface="Times New Roman" panose="02020603050405020304" pitchFamily="18" charset="0"/>
                <a:ea typeface="Times New Roman" panose="02020603050405020304" pitchFamily="18" charset="0"/>
              </a:rPr>
              <a:t>Nhiệm vụ</a:t>
            </a:r>
            <a:endParaRPr lang="en-US" sz="4800" dirty="0"/>
          </a:p>
        </p:txBody>
      </p:sp>
    </p:spTree>
    <p:extLst>
      <p:ext uri="{BB962C8B-B14F-4D97-AF65-F5344CB8AC3E}">
        <p14:creationId xmlns:p14="http://schemas.microsoft.com/office/powerpoint/2010/main" val="255617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82988" y="836786"/>
            <a:ext cx="6336991" cy="830997"/>
          </a:xfrm>
          <a:prstGeom prst="rect">
            <a:avLst/>
          </a:prstGeom>
        </p:spPr>
        <p:txBody>
          <a:bodyPr wrap="none">
            <a:spAutoFit/>
          </a:bodyPr>
          <a:lstStyle/>
          <a:p>
            <a:r>
              <a:rPr lang="en-US" sz="4800" b="1" dirty="0">
                <a:solidFill>
                  <a:srgbClr val="FF0000"/>
                </a:solidFill>
                <a:latin typeface="Times New Roman" panose="02020603050405020304" pitchFamily="18" charset="0"/>
                <a:ea typeface="Times New Roman" panose="02020603050405020304" pitchFamily="18" charset="0"/>
              </a:rPr>
              <a:t>VẬN DỤNG, LIÊN HỆ</a:t>
            </a:r>
            <a:endParaRPr lang="en-US" sz="4800" dirty="0">
              <a:solidFill>
                <a:srgbClr val="FF0000"/>
              </a:solidFill>
            </a:endParaRPr>
          </a:p>
        </p:txBody>
      </p:sp>
      <p:sp>
        <p:nvSpPr>
          <p:cNvPr id="5" name="Rectangle 4"/>
          <p:cNvSpPr/>
          <p:nvPr/>
        </p:nvSpPr>
        <p:spPr>
          <a:xfrm>
            <a:off x="5326380" y="1737360"/>
            <a:ext cx="1958407" cy="523220"/>
          </a:xfrm>
          <a:prstGeom prst="rect">
            <a:avLst/>
          </a:prstGeom>
        </p:spPr>
        <p:txBody>
          <a:bodyPr wrap="square">
            <a:spAutoFit/>
          </a:bodyPr>
          <a:lstStyle/>
          <a:p>
            <a:r>
              <a:rPr lang="en-US" sz="2800" b="1" dirty="0" err="1">
                <a:latin typeface="Times New Roman" panose="02020603050405020304" pitchFamily="18" charset="0"/>
                <a:ea typeface="Times New Roman" panose="02020603050405020304" pitchFamily="18" charset="0"/>
              </a:rPr>
              <a:t>Nhiệm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vụ</a:t>
            </a:r>
            <a:endParaRPr lang="en-US" sz="2800" dirty="0"/>
          </a:p>
        </p:txBody>
      </p:sp>
      <p:sp>
        <p:nvSpPr>
          <p:cNvPr id="6" name="Rectangle 5"/>
          <p:cNvSpPr/>
          <p:nvPr/>
        </p:nvSpPr>
        <p:spPr>
          <a:xfrm>
            <a:off x="2743200" y="2330157"/>
            <a:ext cx="8618220" cy="2569934"/>
          </a:xfrm>
          <a:prstGeom prst="rect">
            <a:avLst/>
          </a:prstGeom>
        </p:spPr>
        <p:txBody>
          <a:bodyPr wrap="square">
            <a:spAutoFit/>
          </a:bodyPr>
          <a:lstStyle/>
          <a:p>
            <a:pPr marL="342900" lvl="0" indent="-342900" algn="just">
              <a:lnSpc>
                <a:spcPct val="115000"/>
              </a:lnSpc>
              <a:spcAft>
                <a:spcPts val="0"/>
              </a:spcAft>
              <a:buSzPts val="1400"/>
              <a:buFont typeface="Times New Roman" panose="02020603050405020304" pitchFamily="18" charset="0"/>
              <a:buChar cha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Vấn đề 1: Chia sẻ cảm xúc của bản thân khi đọc nhật kí của: Nguyễn Văn Thạc, Đặng Thùy Trâm.</a:t>
            </a:r>
          </a:p>
          <a:p>
            <a:pPr marL="342900" lvl="0" indent="-342900" algn="just">
              <a:lnSpc>
                <a:spcPct val="115000"/>
              </a:lnSpc>
              <a:spcAft>
                <a:spcPts val="0"/>
              </a:spcAft>
              <a:buSzPts val="1400"/>
              <a:buFont typeface="Times New Roman" panose="02020603050405020304" pitchFamily="18" charset="0"/>
              <a:buChar char="-"/>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Vấn đề 2: Theo em, mỗi người có cần viết nhật kí không? Tại sao?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65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26201" b="13214"/>
          <a:stretch>
            <a:fillRect/>
          </a:stretch>
        </p:blipFill>
        <p:spPr>
          <a:xfrm>
            <a:off x="-1" y="-1"/>
            <a:ext cx="12192001" cy="7167717"/>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0476" t="26516"/>
          <a:stretch>
            <a:fillRect/>
          </a:stretch>
        </p:blipFill>
        <p:spPr>
          <a:xfrm rot="20364165">
            <a:off x="4408090" y="1997208"/>
            <a:ext cx="9347564" cy="576910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2136" b="5598"/>
          <a:stretch>
            <a:fillRect/>
          </a:stretch>
        </p:blipFill>
        <p:spPr>
          <a:xfrm>
            <a:off x="0" y="3990441"/>
            <a:ext cx="12192000" cy="3185652"/>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l="69286" b="72615"/>
          <a:stretch>
            <a:fillRect/>
          </a:stretch>
        </p:blipFill>
        <p:spPr>
          <a:xfrm>
            <a:off x="8447314" y="0"/>
            <a:ext cx="3744686" cy="1669143"/>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r="26201" b="13214"/>
          <a:stretch>
            <a:fillRect/>
          </a:stretch>
        </p:blipFill>
        <p:spPr>
          <a:xfrm>
            <a:off x="179746" y="653155"/>
            <a:ext cx="12192001" cy="7167717"/>
          </a:xfrm>
          <a:prstGeom prst="rect">
            <a:avLst/>
          </a:prstGeom>
        </p:spPr>
      </p:pic>
      <p:grpSp>
        <p:nvGrpSpPr>
          <p:cNvPr id="30" name="组合 29"/>
          <p:cNvGrpSpPr/>
          <p:nvPr/>
        </p:nvGrpSpPr>
        <p:grpSpPr>
          <a:xfrm>
            <a:off x="263526" y="1167150"/>
            <a:ext cx="8336187" cy="3940630"/>
            <a:chOff x="275557" y="771310"/>
            <a:chExt cx="8336187" cy="2878652"/>
          </a:xfrm>
        </p:grpSpPr>
        <p:sp>
          <p:nvSpPr>
            <p:cNvPr id="28" name="文本框 27"/>
            <p:cNvSpPr txBox="1"/>
            <p:nvPr/>
          </p:nvSpPr>
          <p:spPr>
            <a:xfrm>
              <a:off x="275557" y="771310"/>
              <a:ext cx="8336187" cy="2495641"/>
            </a:xfrm>
            <a:prstGeom prst="rect">
              <a:avLst/>
            </a:prstGeom>
            <a:noFill/>
          </p:spPr>
          <p:txBody>
            <a:bodyPr wrap="square" rtlCol="0">
              <a:spAutoFit/>
            </a:bodyPr>
            <a:lstStyle/>
            <a:p>
              <a:r>
                <a:rPr lang="en-US" altLang="zh-CN" sz="3600" b="1" dirty="0">
                  <a:solidFill>
                    <a:srgbClr val="416F49"/>
                  </a:solidFill>
                  <a:latin typeface="Times New Roman" panose="02020603050405020304" pitchFamily="18" charset="0"/>
                  <a:cs typeface="Times New Roman" panose="02020603050405020304" pitchFamily="18" charset="0"/>
                </a:rPr>
                <a:t>      BÀI 4: SỰ THẬT VÀ TRANG VIẾT</a:t>
              </a:r>
            </a:p>
            <a:p>
              <a:r>
                <a:rPr lang="en-US" sz="3600" b="1" dirty="0">
                  <a:solidFill>
                    <a:srgbClr val="FF0000"/>
                  </a:solidFill>
                  <a:latin typeface="Times New Roman" pitchFamily="18" charset="0"/>
                  <a:cs typeface="Times New Roman" pitchFamily="18" charset="0"/>
                </a:rPr>
                <a:t>       </a:t>
              </a:r>
              <a:r>
                <a:rPr lang="en-US" sz="2000" b="1" dirty="0">
                  <a:solidFill>
                    <a:srgbClr val="00B0F0"/>
                  </a:solidFill>
                  <a:latin typeface="Times New Roman" panose="02020603050405020304" pitchFamily="18" charset="0"/>
                  <a:cs typeface="Times New Roman" panose="02020603050405020304" pitchFamily="18" charset="0"/>
                </a:rPr>
                <a:t>ĐỌC MỞ RỘNG THEO THỂ LOẠI</a:t>
              </a:r>
            </a:p>
            <a:p>
              <a:pPr lvl="0"/>
              <a:endParaRPr lang="en-US" sz="3600" b="1" dirty="0">
                <a:solidFill>
                  <a:srgbClr val="FF0000"/>
                </a:solidFill>
                <a:latin typeface="Times New Roman" pitchFamily="18" charset="0"/>
                <a:cs typeface="Times New Roman" pitchFamily="18" charset="0"/>
              </a:endParaRPr>
            </a:p>
            <a:p>
              <a:r>
                <a:rPr lang="en-US" sz="3600" b="1" dirty="0">
                  <a:solidFill>
                    <a:srgbClr val="00B0F0"/>
                  </a:solidFill>
                </a:rPr>
                <a:t>	</a:t>
              </a:r>
              <a:r>
                <a:rPr lang="vi-VN" sz="3600" b="1" dirty="0">
                  <a:solidFill>
                    <a:srgbClr val="C00000"/>
                  </a:solidFill>
                  <a:latin typeface="Times New Roman" panose="02020603050405020304" pitchFamily="18" charset="0"/>
                  <a:cs typeface="Times New Roman" panose="02020603050405020304" pitchFamily="18" charset="0"/>
                </a:rPr>
                <a:t>CÁI GIÁ TRỊ LÀM NGƯỜI</a:t>
              </a:r>
              <a:endParaRPr lang="en-US" sz="3600" b="1" dirty="0">
                <a:solidFill>
                  <a:srgbClr val="C00000"/>
                </a:solidFill>
                <a:latin typeface="Times New Roman" panose="02020603050405020304" pitchFamily="18" charset="0"/>
                <a:cs typeface="Times New Roman" panose="02020603050405020304" pitchFamily="18" charset="0"/>
              </a:endParaRPr>
            </a:p>
            <a:p>
              <a:r>
                <a:rPr lang="en-US" sz="3600" b="1" dirty="0">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	</a:t>
              </a:r>
              <a:r>
                <a:rPr lang="en-US" sz="3600">
                  <a:solidFill>
                    <a:srgbClr val="C00000"/>
                  </a:solidFill>
                  <a:latin typeface="Times New Roman" panose="02020603050405020304" pitchFamily="18" charset="0"/>
                  <a:cs typeface="Times New Roman" panose="02020603050405020304" pitchFamily="18" charset="0"/>
                </a:rPr>
                <a:t>-Vũ </a:t>
              </a:r>
              <a:r>
                <a:rPr lang="en-US" sz="3600" dirty="0" err="1">
                  <a:solidFill>
                    <a:srgbClr val="C00000"/>
                  </a:solidFill>
                  <a:latin typeface="Times New Roman" panose="02020603050405020304" pitchFamily="18" charset="0"/>
                  <a:cs typeface="Times New Roman" panose="02020603050405020304" pitchFamily="18" charset="0"/>
                </a:rPr>
                <a:t>Trọng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Phụng</a:t>
              </a:r>
              <a:r>
                <a:rPr lang="en-US" sz="3600" dirty="0">
                  <a:solidFill>
                    <a:srgbClr val="C00000"/>
                  </a:solidFill>
                  <a:latin typeface="Times New Roman" panose="02020603050405020304" pitchFamily="18" charset="0"/>
                  <a:cs typeface="Times New Roman" panose="02020603050405020304" pitchFamily="18" charset="0"/>
                </a:rPr>
                <a:t>-</a:t>
              </a:r>
            </a:p>
            <a:p>
              <a:pPr lvl="0"/>
              <a:endParaRPr lang="vi-VN" sz="3600" b="1" dirty="0">
                <a:solidFill>
                  <a:srgbClr val="00B0F0"/>
                </a:solidFill>
              </a:endParaRPr>
            </a:p>
          </p:txBody>
        </p:sp>
        <p:sp>
          <p:nvSpPr>
            <p:cNvPr id="29" name="文本框 28"/>
            <p:cNvSpPr txBox="1"/>
            <p:nvPr/>
          </p:nvSpPr>
          <p:spPr>
            <a:xfrm>
              <a:off x="1354395" y="3396046"/>
              <a:ext cx="6285657" cy="253916"/>
            </a:xfrm>
            <a:prstGeom prst="rect">
              <a:avLst/>
            </a:prstGeom>
            <a:noFill/>
          </p:spPr>
          <p:txBody>
            <a:bodyPr wrap="square" rtlCol="0">
              <a:spAutoFit/>
            </a:bodyPr>
            <a:lstStyle/>
            <a:p>
              <a:pPr algn="dist"/>
              <a:endParaRPr lang="zh-CN" altLang="en-US" sz="1050" dirty="0">
                <a:solidFill>
                  <a:srgbClr val="D14415"/>
                </a:solidFill>
                <a:latin typeface="字魂110号-武林江湖体" panose="00000500000000000000" pitchFamily="2" charset="-122"/>
                <a:ea typeface="字魂110号-武林江湖体" panose="00000500000000000000" pitchFamily="2" charset="-122"/>
              </a:endParaRPr>
            </a:p>
          </p:txBody>
        </p:sp>
      </p:grpSp>
      <p:pic>
        <p:nvPicPr>
          <p:cNvPr id="6" name="Picture 2">
            <a:extLst>
              <a:ext uri="{FF2B5EF4-FFF2-40B4-BE49-F238E27FC236}">
                <a16:creationId xmlns:a16="http://schemas.microsoft.com/office/drawing/2014/main" id="{EB4C8451-69CF-F7F8-66A2-2A5433B0C73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893799" y="884068"/>
            <a:ext cx="4619715" cy="5722620"/>
          </a:xfrm>
          <a:prstGeom prst="rect">
            <a:avLst/>
          </a:prstGeom>
        </p:spPr>
      </p:pic>
      <p:pic>
        <p:nvPicPr>
          <p:cNvPr id="7" name="图片 18">
            <a:extLst>
              <a:ext uri="{FF2B5EF4-FFF2-40B4-BE49-F238E27FC236}">
                <a16:creationId xmlns:a16="http://schemas.microsoft.com/office/drawing/2014/main" id="{F678A724-850B-3A57-ADB4-2044BCD289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286" b="72615"/>
          <a:stretch>
            <a:fillRect/>
          </a:stretch>
        </p:blipFill>
        <p:spPr>
          <a:xfrm>
            <a:off x="8599714" y="152400"/>
            <a:ext cx="3744686" cy="1669143"/>
          </a:xfrm>
          <a:prstGeom prst="rect">
            <a:avLst/>
          </a:prstGeom>
        </p:spPr>
      </p:pic>
      <p:grpSp>
        <p:nvGrpSpPr>
          <p:cNvPr id="8" name="组合 22">
            <a:extLst>
              <a:ext uri="{FF2B5EF4-FFF2-40B4-BE49-F238E27FC236}">
                <a16:creationId xmlns:a16="http://schemas.microsoft.com/office/drawing/2014/main" id="{EC4B7E51-624E-4FD2-85C9-08966243564E}"/>
              </a:ext>
            </a:extLst>
          </p:cNvPr>
          <p:cNvGrpSpPr/>
          <p:nvPr/>
        </p:nvGrpSpPr>
        <p:grpSpPr>
          <a:xfrm>
            <a:off x="-123415" y="3801380"/>
            <a:ext cx="12210991" cy="4073626"/>
            <a:chOff x="-18992" y="3093744"/>
            <a:chExt cx="12210991" cy="4073626"/>
          </a:xfrm>
        </p:grpSpPr>
        <p:pic>
          <p:nvPicPr>
            <p:cNvPr id="9" name="图片 23">
              <a:extLst>
                <a:ext uri="{FF2B5EF4-FFF2-40B4-BE49-F238E27FC236}">
                  <a16:creationId xmlns:a16="http://schemas.microsoft.com/office/drawing/2014/main" id="{BE217696-100B-39C3-EF83-77E13E80A50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012" t="46103" r="55308" b="1631"/>
            <a:stretch>
              <a:fillRect/>
            </a:stretch>
          </p:blipFill>
          <p:spPr>
            <a:xfrm>
              <a:off x="1243931" y="4942762"/>
              <a:ext cx="1676422" cy="1774844"/>
            </a:xfrm>
            <a:prstGeom prst="rect">
              <a:avLst/>
            </a:prstGeom>
          </p:spPr>
        </p:pic>
        <p:pic>
          <p:nvPicPr>
            <p:cNvPr id="10" name="图片 24">
              <a:extLst>
                <a:ext uri="{FF2B5EF4-FFF2-40B4-BE49-F238E27FC236}">
                  <a16:creationId xmlns:a16="http://schemas.microsoft.com/office/drawing/2014/main" id="{FFA9FC78-7091-A644-C4B1-C2BF96D3F9A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24" t="3982" r="78795" b="50000"/>
            <a:stretch>
              <a:fillRect/>
            </a:stretch>
          </p:blipFill>
          <p:spPr>
            <a:xfrm>
              <a:off x="0" y="3093744"/>
              <a:ext cx="1541651" cy="1849017"/>
            </a:xfrm>
            <a:prstGeom prst="rect">
              <a:avLst/>
            </a:prstGeom>
          </p:spPr>
        </p:pic>
        <p:pic>
          <p:nvPicPr>
            <p:cNvPr id="11" name="图片 25">
              <a:extLst>
                <a:ext uri="{FF2B5EF4-FFF2-40B4-BE49-F238E27FC236}">
                  <a16:creationId xmlns:a16="http://schemas.microsoft.com/office/drawing/2014/main" id="{E1480716-740A-CF8F-CE06-F1C2531EFB7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2136" b="5598"/>
            <a:stretch>
              <a:fillRect/>
            </a:stretch>
          </p:blipFill>
          <p:spPr>
            <a:xfrm>
              <a:off x="-18992" y="3981718"/>
              <a:ext cx="12210991" cy="3185652"/>
            </a:xfrm>
            <a:prstGeom prst="rect">
              <a:avLst/>
            </a:prstGeom>
          </p:spPr>
        </p:pic>
      </p:grpSp>
      <p:sp>
        <p:nvSpPr>
          <p:cNvPr id="13" name="TextBox 12">
            <a:extLst>
              <a:ext uri="{FF2B5EF4-FFF2-40B4-BE49-F238E27FC236}">
                <a16:creationId xmlns:a16="http://schemas.microsoft.com/office/drawing/2014/main" id="{7184BF30-0C3E-385E-FAA1-2D0752CC31DE}"/>
              </a:ext>
            </a:extLst>
          </p:cNvPr>
          <p:cNvSpPr txBox="1"/>
          <p:nvPr/>
        </p:nvSpPr>
        <p:spPr>
          <a:xfrm>
            <a:off x="1021976" y="4395738"/>
            <a:ext cx="8148917" cy="1384995"/>
          </a:xfrm>
          <a:prstGeom prst="rect">
            <a:avLst/>
          </a:prstGeom>
          <a:noFill/>
          <a:ln w="12700">
            <a:solidFill>
              <a:srgbClr val="40905E"/>
            </a:solidFill>
          </a:ln>
          <a:effectLst/>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Giáo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Nguyễn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Pha</a:t>
            </a:r>
            <a:endParaRPr lang="en-US" sz="2800" b="1" i="1" dirty="0">
              <a:latin typeface="Times New Roman" panose="02020603050405020304" pitchFamily="18" charset="0"/>
              <a:cs typeface="Times New Roman" panose="02020603050405020304" pitchFamily="18" charset="0"/>
            </a:endParaRPr>
          </a:p>
          <a:p>
            <a:r>
              <a:rPr lang="en-US" sz="2800" b="1" i="1" err="1">
                <a:latin typeface="Times New Roman" panose="02020603050405020304" pitchFamily="18" charset="0"/>
                <a:cs typeface="Times New Roman" panose="02020603050405020304" pitchFamily="18" charset="0"/>
              </a:rPr>
              <a:t>Trường</a:t>
            </a:r>
            <a:r>
              <a:rPr lang="en-US" sz="2800" b="1" i="1">
                <a:latin typeface="Times New Roman" panose="02020603050405020304" pitchFamily="18" charset="0"/>
                <a:cs typeface="Times New Roman" panose="02020603050405020304" pitchFamily="18" charset="0"/>
              </a:rPr>
              <a:t>: THPT </a:t>
            </a:r>
            <a:r>
              <a:rPr lang="en-US" sz="2800" b="1" i="1" dirty="0" err="1">
                <a:latin typeface="Times New Roman" panose="02020603050405020304" pitchFamily="18" charset="0"/>
                <a:cs typeface="Times New Roman" panose="02020603050405020304" pitchFamily="18" charset="0"/>
              </a:rPr>
              <a:t>Vị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Thủy</a:t>
            </a:r>
            <a:endParaRPr lang="en-US" sz="2800" b="1" i="1" dirty="0">
              <a:latin typeface="Times New Roman" panose="02020603050405020304" pitchFamily="18" charset="0"/>
              <a:cs typeface="Times New Roman" panose="02020603050405020304" pitchFamily="18" charset="0"/>
            </a:endParaRPr>
          </a:p>
          <a:p>
            <a:r>
              <a:rPr lang="en-US" sz="2800" b="1" i="1" dirty="0" err="1">
                <a:latin typeface="Times New Roman" panose="02020603050405020304" pitchFamily="18" charset="0"/>
                <a:cs typeface="Times New Roman" panose="02020603050405020304" pitchFamily="18" charset="0"/>
              </a:rPr>
              <a:t>Địa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chỉ</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Ấp</a:t>
            </a:r>
            <a:r>
              <a:rPr lang="en-US" sz="2800" b="1" i="1" dirty="0">
                <a:latin typeface="Times New Roman" panose="02020603050405020304" pitchFamily="18" charset="0"/>
                <a:cs typeface="Times New Roman" panose="02020603050405020304" pitchFamily="18" charset="0"/>
              </a:rPr>
              <a:t> 1, TT </a:t>
            </a:r>
            <a:r>
              <a:rPr lang="en-US" sz="2800" b="1" i="1" dirty="0" err="1">
                <a:latin typeface="Times New Roman" panose="02020603050405020304" pitchFamily="18" charset="0"/>
                <a:cs typeface="Times New Roman" panose="02020603050405020304" pitchFamily="18" charset="0"/>
              </a:rPr>
              <a:t>Nàng</a:t>
            </a:r>
            <a:r>
              <a:rPr lang="en-US" sz="2800" b="1" i="1" dirty="0">
                <a:latin typeface="Times New Roman" panose="02020603050405020304" pitchFamily="18" charset="0"/>
                <a:cs typeface="Times New Roman" panose="02020603050405020304" pitchFamily="18" charset="0"/>
              </a:rPr>
              <a:t> Mau, </a:t>
            </a:r>
            <a:r>
              <a:rPr lang="en-US" sz="2800" b="1" i="1" dirty="0" err="1">
                <a:latin typeface="Times New Roman" panose="02020603050405020304" pitchFamily="18" charset="0"/>
                <a:cs typeface="Times New Roman" panose="02020603050405020304" pitchFamily="18" charset="0"/>
              </a:rPr>
              <a:t>Vị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Thủy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Hậu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Giang</a:t>
            </a:r>
            <a:endParaRPr lang="en-US" sz="2800" b="1"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DAAE359-3FE3-DFF6-7CE3-8B5739FFBEE5}"/>
              </a:ext>
            </a:extLst>
          </p:cNvPr>
          <p:cNvSpPr txBox="1"/>
          <p:nvPr/>
        </p:nvSpPr>
        <p:spPr>
          <a:xfrm>
            <a:off x="1239128" y="211449"/>
            <a:ext cx="8308181" cy="369332"/>
          </a:xfrm>
          <a:prstGeom prst="rect">
            <a:avLst/>
          </a:prstGeom>
          <a:solidFill>
            <a:srgbClr val="7CB953"/>
          </a:solidFill>
          <a:ln>
            <a:noFill/>
          </a:ln>
          <a:effectLst>
            <a:outerShdw blurRad="50800" dist="38100" dir="2700000" algn="tl" rotWithShape="0">
              <a:prstClr val="black">
                <a:alpha val="40000"/>
              </a:prstClr>
            </a:outerShdw>
          </a:effectLst>
        </p:spPr>
        <p:txBody>
          <a:bodyPr wrap="square" rtlCol="0">
            <a:spAutoFit/>
          </a:bodyPr>
          <a:lstStyle/>
          <a:p>
            <a:pPr algn="ctr"/>
            <a:r>
              <a:rPr lang="en-US" b="1"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DỰ ÁN CỘNG ĐỒNG 12. BỘ </a:t>
            </a:r>
            <a:r>
              <a:rPr lang="en-US" b="1">
                <a:ln w="6600">
                  <a:solidFill>
                    <a:srgbClr val="D14415"/>
                  </a:solidFill>
                  <a:prstDash val="solid"/>
                </a:ln>
                <a:solidFill>
                  <a:srgbClr val="FFFFFF"/>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SÁCH CHÂN TRỜI SÁNG TẠO</a:t>
            </a:r>
            <a:endParaRPr lang="en-US" b="1"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18227829"/>
      </p:ext>
    </p:extLst>
  </p:cSld>
  <p:clrMapOvr>
    <a:masterClrMapping/>
  </p:clrMapOvr>
  <mc:AlternateContent xmlns:mc="http://schemas.openxmlformats.org/markup-compatibility/2006" xmlns:p14="http://schemas.microsoft.com/office/powerpoint/2010/main">
    <mc:Choice Requires="p14">
      <p:transition spd="slow" p14:dur="1500" advTm="2173">
        <p:random/>
      </p:transition>
    </mc:Choice>
    <mc:Fallback xmlns="">
      <p:transition spd="slow" advTm="217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19;p41"/>
          <p:cNvSpPr txBox="1">
            <a:spLocks/>
          </p:cNvSpPr>
          <p:nvPr/>
        </p:nvSpPr>
        <p:spPr>
          <a:xfrm>
            <a:off x="2717922" y="1094854"/>
            <a:ext cx="6575170" cy="1960200"/>
          </a:xfrm>
          <a:prstGeom prst="rect">
            <a:avLst/>
          </a:prstGeom>
        </p:spPr>
        <p:txBody>
          <a:bodyPr spcFirstLastPara="1" wrap="square" lIns="91425" tIns="91425" rIns="91425" bIns="91425" anchor="b" anchorCtr="0">
            <a:noAutofit/>
          </a:bodyPr>
          <a:lstStyle>
            <a:lvl1pPr algn="ctr" defTabSz="1087755" rtl="0" eaLnBrk="1" latinLnBrk="0" hangingPunct="1">
              <a:spcBef>
                <a:spcPct val="0"/>
              </a:spcBef>
              <a:buNone/>
              <a:defRPr sz="5200" kern="1200">
                <a:solidFill>
                  <a:schemeClr val="tx1"/>
                </a:solidFill>
                <a:latin typeface="+mj-lt"/>
                <a:ea typeface="+mj-ea"/>
                <a:cs typeface="+mj-cs"/>
              </a:defRPr>
            </a:lvl1pPr>
          </a:lstStyle>
          <a:p>
            <a:pPr algn="r">
              <a:spcBef>
                <a:spcPts val="0"/>
              </a:spcBef>
            </a:pPr>
            <a:r>
              <a:rPr lang="en-US" sz="7200" b="1">
                <a:solidFill>
                  <a:srgbClr val="FF0000"/>
                </a:solidFill>
                <a:latin typeface="Times New Roman" panose="02020603050405020304" pitchFamily="18" charset="0"/>
                <a:cs typeface="Times New Roman" panose="02020603050405020304" pitchFamily="18" charset="0"/>
              </a:rPr>
              <a:t>KHỞI ĐỘNG</a:t>
            </a:r>
            <a:endParaRPr lang="en-US" sz="72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C8B0B05-1033-BF81-CBFB-2F4AD6CAAB28}"/>
              </a:ext>
            </a:extLst>
          </p:cNvPr>
          <p:cNvSpPr txBox="1"/>
          <p:nvPr/>
        </p:nvSpPr>
        <p:spPr>
          <a:xfrm>
            <a:off x="2263140" y="3234628"/>
            <a:ext cx="9052559" cy="1307537"/>
          </a:xfrm>
          <a:prstGeom prst="rect">
            <a:avLst/>
          </a:prstGeom>
          <a:noFill/>
        </p:spPr>
        <p:txBody>
          <a:bodyPr wrap="square">
            <a:spAutoFit/>
          </a:bodyPr>
          <a:lstStyle/>
          <a:p>
            <a:pPr algn="just">
              <a:lnSpc>
                <a:spcPct val="150000"/>
              </a:lnSpc>
              <a:spcAft>
                <a:spcPts val="800"/>
              </a:spcAft>
            </a:pP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Việt</a:t>
            </a:r>
            <a:r>
              <a:rPr lang="en-US" sz="2800" b="1" dirty="0">
                <a:latin typeface="Times New Roman" panose="02020603050405020304" pitchFamily="18" charset="0"/>
                <a:ea typeface="Times New Roman" panose="02020603050405020304" pitchFamily="18" charset="0"/>
              </a:rPr>
              <a:t> Nam </a:t>
            </a:r>
            <a:r>
              <a:rPr lang="en-US" sz="2800" b="1" dirty="0" err="1">
                <a:latin typeface="Times New Roman" panose="02020603050405020304" pitchFamily="18" charset="0"/>
                <a:ea typeface="Times New Roman" panose="02020603050405020304" pitchFamily="18" charset="0"/>
              </a:rPr>
              <a:t>đầu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thế</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kỷ</a:t>
            </a:r>
            <a:r>
              <a:rPr lang="en-US" sz="2800" b="1" dirty="0">
                <a:latin typeface="Times New Roman" panose="02020603050405020304" pitchFamily="18" charset="0"/>
                <a:ea typeface="Times New Roman" panose="02020603050405020304" pitchFamily="18" charset="0"/>
              </a:rPr>
              <a:t> XX, </a:t>
            </a:r>
            <a:r>
              <a:rPr lang="en-US" sz="2800" b="1" err="1">
                <a:latin typeface="Times New Roman" panose="02020603050405020304" pitchFamily="18" charset="0"/>
                <a:ea typeface="Times New Roman" panose="02020603050405020304" pitchFamily="18" charset="0"/>
              </a:rPr>
              <a:t>ai</a:t>
            </a:r>
            <a:r>
              <a:rPr lang="en-US" sz="2800" b="1">
                <a:latin typeface="Times New Roman" panose="02020603050405020304" pitchFamily="18" charset="0"/>
                <a:ea typeface="Times New Roman" panose="02020603050405020304" pitchFamily="18" charset="0"/>
              </a:rPr>
              <a:t> được </a:t>
            </a:r>
            <a:r>
              <a:rPr lang="en-US" sz="2800" b="1" dirty="0" err="1">
                <a:latin typeface="Times New Roman" panose="02020603050405020304" pitchFamily="18" charset="0"/>
                <a:ea typeface="Times New Roman" panose="02020603050405020304" pitchFamily="18" charset="0"/>
              </a:rPr>
              <a:t>mệnh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danh</a:t>
            </a:r>
            <a:r>
              <a:rPr lang="en-US" sz="2800" b="1" dirty="0">
                <a:latin typeface="Times New Roman" panose="02020603050405020304" pitchFamily="18" charset="0"/>
                <a:ea typeface="Times New Roman" panose="02020603050405020304" pitchFamily="18" charset="0"/>
              </a:rPr>
              <a:t> </a:t>
            </a:r>
            <a:r>
              <a:rPr lang="en-US" sz="2800" b="1" err="1">
                <a:latin typeface="Times New Roman" panose="02020603050405020304" pitchFamily="18" charset="0"/>
                <a:ea typeface="Times New Roman" panose="02020603050405020304" pitchFamily="18" charset="0"/>
              </a:rPr>
              <a:t>ông</a:t>
            </a:r>
            <a:r>
              <a:rPr lang="en-US" sz="2800" b="1">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“Vua </a:t>
            </a:r>
            <a:r>
              <a:rPr lang="en-US" sz="2800" b="1" i="1" dirty="0" err="1">
                <a:latin typeface="Times New Roman" panose="02020603050405020304" pitchFamily="18" charset="0"/>
                <a:ea typeface="Times New Roman" panose="02020603050405020304" pitchFamily="18" charset="0"/>
              </a:rPr>
              <a:t>phóng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đất</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Bắc</a:t>
            </a:r>
            <a:r>
              <a:rPr lang="en-US" sz="2800" b="1" i="1"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54412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19;p41"/>
          <p:cNvSpPr txBox="1">
            <a:spLocks/>
          </p:cNvSpPr>
          <p:nvPr/>
        </p:nvSpPr>
        <p:spPr>
          <a:xfrm>
            <a:off x="2692522" y="0"/>
            <a:ext cx="6575170" cy="1248507"/>
          </a:xfrm>
          <a:prstGeom prst="rect">
            <a:avLst/>
          </a:prstGeom>
        </p:spPr>
        <p:txBody>
          <a:bodyPr spcFirstLastPara="1" wrap="square" lIns="91425" tIns="91425" rIns="91425" bIns="91425" anchor="b" anchorCtr="0">
            <a:noAutofit/>
          </a:bodyPr>
          <a:lstStyle>
            <a:lvl1pPr algn="ctr" defTabSz="1087755" rtl="0" eaLnBrk="1" latinLnBrk="0" hangingPunct="1">
              <a:spcBef>
                <a:spcPct val="0"/>
              </a:spcBef>
              <a:buNone/>
              <a:defRPr sz="5200" kern="1200">
                <a:solidFill>
                  <a:schemeClr val="tx1"/>
                </a:solidFill>
                <a:latin typeface="+mj-lt"/>
                <a:ea typeface="+mj-ea"/>
                <a:cs typeface="+mj-cs"/>
              </a:defRPr>
            </a:lvl1pPr>
          </a:lstStyle>
          <a:p>
            <a:pPr marL="0" marR="0" lvl="0" indent="0" algn="r" defTabSz="108775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KHỞI ĐỘNG</a:t>
            </a:r>
          </a:p>
        </p:txBody>
      </p:sp>
      <p:sp>
        <p:nvSpPr>
          <p:cNvPr id="8" name="TextBox 7">
            <a:extLst>
              <a:ext uri="{FF2B5EF4-FFF2-40B4-BE49-F238E27FC236}">
                <a16:creationId xmlns:a16="http://schemas.microsoft.com/office/drawing/2014/main" id="{3C8B0B05-1033-BF81-CBFB-2F4AD6CAAB28}"/>
              </a:ext>
            </a:extLst>
          </p:cNvPr>
          <p:cNvSpPr txBox="1"/>
          <p:nvPr/>
        </p:nvSpPr>
        <p:spPr>
          <a:xfrm>
            <a:off x="2263140" y="1027001"/>
            <a:ext cx="3641271" cy="738664"/>
          </a:xfrm>
          <a:prstGeom prst="rect">
            <a:avLst/>
          </a:prstGeom>
          <a:noFill/>
        </p:spPr>
        <p:txBody>
          <a:bodyPr wrap="square">
            <a:spAutoFit/>
          </a:bodyPr>
          <a:lstStyle/>
          <a:p>
            <a:pPr algn="just">
              <a:lnSpc>
                <a:spcPct val="150000"/>
              </a:lnSpc>
              <a:spcAft>
                <a:spcPts val="800"/>
              </a:spcAft>
            </a:pPr>
            <a:r>
              <a:rPr lang="en-US" sz="2800" b="1" dirty="0" err="1">
                <a:latin typeface="Times New Roman" panose="02020603050405020304" pitchFamily="18" charset="0"/>
                <a:ea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phẩm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biểu</a:t>
            </a:r>
            <a:endParaRPr lang="en-US" sz="2800" b="1" dirty="0">
              <a:latin typeface="Times New Roman" panose="02020603050405020304" pitchFamily="18" charset="0"/>
              <a:ea typeface="Times New Roman" panose="02020603050405020304" pitchFamily="18" charset="0"/>
            </a:endParaRPr>
          </a:p>
        </p:txBody>
      </p:sp>
      <p:pic>
        <p:nvPicPr>
          <p:cNvPr id="9" name="Picture 4" descr="https://ntthnue.edu.vn/uploads/Images/2013/10/1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902" y="1706314"/>
            <a:ext cx="3518716" cy="48045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nae.vn/ttv/ttv/public/images/story/f070f5be280b7f5cf141240cea59399c11c11de2a8032bddaa314c43d79fb8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716" y="1763488"/>
            <a:ext cx="3272884" cy="4676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ách: Giông Tố - Vũ Trọng Phụng (Tái B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0963" y="1566548"/>
            <a:ext cx="4041621" cy="466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0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19;p41"/>
          <p:cNvSpPr txBox="1">
            <a:spLocks/>
          </p:cNvSpPr>
          <p:nvPr/>
        </p:nvSpPr>
        <p:spPr>
          <a:xfrm>
            <a:off x="3649132" y="111874"/>
            <a:ext cx="5735399" cy="1412126"/>
          </a:xfrm>
          <a:prstGeom prst="rect">
            <a:avLst/>
          </a:prstGeom>
        </p:spPr>
        <p:txBody>
          <a:bodyPr spcFirstLastPara="1" wrap="square" lIns="91425" tIns="91425" rIns="91425" bIns="91425" anchor="b" anchorCtr="0">
            <a:noAutofit/>
          </a:bodyPr>
          <a:lstStyle>
            <a:lvl1pPr algn="ctr" defTabSz="1087755" rtl="0" eaLnBrk="1" latinLnBrk="0" hangingPunct="1">
              <a:spcBef>
                <a:spcPct val="0"/>
              </a:spcBef>
              <a:buNone/>
              <a:defRPr sz="5200" kern="1200">
                <a:solidFill>
                  <a:schemeClr val="tx1"/>
                </a:solidFill>
                <a:latin typeface="+mj-lt"/>
                <a:ea typeface="+mj-ea"/>
                <a:cs typeface="+mj-cs"/>
              </a:defRPr>
            </a:lvl1pPr>
          </a:lstStyle>
          <a:p>
            <a:pPr marL="0" marR="0" lvl="0" indent="0" algn="r" defTabSz="108775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KHỞI ĐỘNG</a:t>
            </a:r>
          </a:p>
        </p:txBody>
      </p:sp>
      <p:pic>
        <p:nvPicPr>
          <p:cNvPr id="2050" name="Picture 2" descr="Nhà văn Vũ Trọng Phụng (1912 - 1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41" y="1524000"/>
            <a:ext cx="6257957" cy="44849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71928" y="6117442"/>
            <a:ext cx="4737322" cy="523220"/>
          </a:xfrm>
          <a:prstGeom prst="rect">
            <a:avLst/>
          </a:prstGeom>
          <a:solidFill>
            <a:srgbClr val="FFD2FF"/>
          </a:solidFill>
        </p:spPr>
        <p:txBody>
          <a:bodyPr wrap="none">
            <a:spAutoFit/>
          </a:bodyPr>
          <a:lstStyle/>
          <a:p>
            <a:r>
              <a:rPr lang="en-US" sz="2800" dirty="0" err="1">
                <a:solidFill>
                  <a:srgbClr val="FF0000"/>
                </a:solidFill>
                <a:latin typeface="Times New Roman" panose="02020603050405020304" pitchFamily="18" charset="0"/>
                <a:cs typeface="Times New Roman" panose="02020603050405020304" pitchFamily="18" charset="0"/>
              </a:rPr>
              <a:t>Vũ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Trọng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Phụng</a:t>
            </a:r>
            <a:r>
              <a:rPr lang="en-US" sz="2800" dirty="0">
                <a:solidFill>
                  <a:srgbClr val="FF0000"/>
                </a:solidFill>
                <a:latin typeface="Times New Roman" panose="02020603050405020304" pitchFamily="18" charset="0"/>
                <a:cs typeface="Times New Roman" panose="02020603050405020304" pitchFamily="18" charset="0"/>
              </a:rPr>
              <a:t> (1912 - 1939).</a:t>
            </a:r>
          </a:p>
        </p:txBody>
      </p:sp>
    </p:spTree>
    <p:extLst>
      <p:ext uri="{BB962C8B-B14F-4D97-AF65-F5344CB8AC3E}">
        <p14:creationId xmlns:p14="http://schemas.microsoft.com/office/powerpoint/2010/main" val="252595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319;p41"/>
          <p:cNvSpPr txBox="1">
            <a:spLocks/>
          </p:cNvSpPr>
          <p:nvPr/>
        </p:nvSpPr>
        <p:spPr>
          <a:xfrm>
            <a:off x="1600199" y="1638300"/>
            <a:ext cx="10106026" cy="2167309"/>
          </a:xfrm>
          <a:prstGeom prst="rect">
            <a:avLst/>
          </a:prstGeom>
        </p:spPr>
        <p:txBody>
          <a:bodyPr spcFirstLastPara="1" wrap="square" lIns="91425" tIns="91425" rIns="91425" bIns="91425" anchor="b" anchorCtr="0">
            <a:noAutofit/>
          </a:bodyPr>
          <a:lstStyle>
            <a:lvl1pPr algn="ctr" defTabSz="1087755" rtl="0" eaLnBrk="1" latinLnBrk="0" hangingPunct="1">
              <a:spcBef>
                <a:spcPct val="0"/>
              </a:spcBef>
              <a:buNone/>
              <a:defRPr sz="5200" kern="1200">
                <a:solidFill>
                  <a:schemeClr val="tx1"/>
                </a:solidFill>
                <a:latin typeface="+mj-lt"/>
                <a:ea typeface="+mj-ea"/>
                <a:cs typeface="+mj-cs"/>
              </a:defRPr>
            </a:lvl1pPr>
          </a:lstStyle>
          <a:p>
            <a:pPr>
              <a:spcBef>
                <a:spcPts val="0"/>
              </a:spcBef>
            </a:pPr>
            <a:r>
              <a:rPr lang="en-US" sz="6600" b="1" dirty="0">
                <a:solidFill>
                  <a:srgbClr val="FF0000"/>
                </a:solidFill>
                <a:latin typeface="Times New Roman" panose="02020603050405020304" pitchFamily="18" charset="0"/>
                <a:cs typeface="Times New Roman" panose="02020603050405020304" pitchFamily="18" charset="0"/>
              </a:rPr>
              <a:t>HÌNH THÀNH </a:t>
            </a:r>
          </a:p>
          <a:p>
            <a:pPr>
              <a:spcBef>
                <a:spcPts val="0"/>
              </a:spcBef>
            </a:pPr>
            <a:r>
              <a:rPr lang="en-US" sz="6600" b="1" dirty="0">
                <a:solidFill>
                  <a:srgbClr val="FF0000"/>
                </a:solidFill>
                <a:latin typeface="Times New Roman" panose="02020603050405020304" pitchFamily="18" charset="0"/>
                <a:cs typeface="Times New Roman" panose="02020603050405020304" pitchFamily="18" charset="0"/>
              </a:rPr>
              <a:t>KIẾN THỨC MỚI</a:t>
            </a:r>
          </a:p>
        </p:txBody>
      </p:sp>
    </p:spTree>
    <p:extLst>
      <p:ext uri="{BB962C8B-B14F-4D97-AF65-F5344CB8AC3E}">
        <p14:creationId xmlns:p14="http://schemas.microsoft.com/office/powerpoint/2010/main" val="305055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54;p44"/>
          <p:cNvSpPr txBox="1">
            <a:spLocks/>
          </p:cNvSpPr>
          <p:nvPr/>
        </p:nvSpPr>
        <p:spPr>
          <a:xfrm>
            <a:off x="2628900" y="2451693"/>
            <a:ext cx="9052560" cy="2303187"/>
          </a:xfrm>
          <a:prstGeom prst="rect">
            <a:avLst/>
          </a:prstGeom>
        </p:spPr>
        <p:txBody>
          <a:bodyPr spcFirstLastPara="1" wrap="square" lIns="91425" tIns="91425" rIns="91425" bIns="91425" anchor="t" anchorCtr="0">
            <a:noAutofit/>
          </a:bodyPr>
          <a:lstStyle>
            <a:lvl1pPr marL="408305" indent="-408305" algn="l" defTabSz="108775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883920" indent="-339725" algn="l" defTabSz="108775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170" indent="-271780" algn="l" defTabSz="10877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373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2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12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31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7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07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just">
              <a:lnSpc>
                <a:spcPct val="115000"/>
              </a:lnSpc>
              <a:spcAft>
                <a:spcPts val="0"/>
              </a:spcAft>
              <a:tabLst>
                <a:tab pos="90170" algn="l"/>
                <a:tab pos="18034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GV yêu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và nội dung chính; bố cục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VB </a:t>
            </a:r>
            <a:r>
              <a:rPr lang="vi-VN" sz="3200" b="1" i="1" dirty="0">
                <a:latin typeface="Times New Roman" panose="02020603050405020304" pitchFamily="18" charset="0"/>
                <a:ea typeface="Times New Roman" panose="02020603050405020304" pitchFamily="18" charset="0"/>
                <a:cs typeface="Times New Roman" panose="02020603050405020304" pitchFamily="18" charset="0"/>
              </a:rPr>
              <a:t>Cái giá trị làm 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Google Shape;355;p44"/>
          <p:cNvSpPr txBox="1">
            <a:spLocks/>
          </p:cNvSpPr>
          <p:nvPr/>
        </p:nvSpPr>
        <p:spPr>
          <a:xfrm>
            <a:off x="4911815" y="956070"/>
            <a:ext cx="4828500" cy="749700"/>
          </a:xfrm>
          <a:prstGeom prst="rect">
            <a:avLst/>
          </a:prstGeom>
        </p:spPr>
        <p:txBody>
          <a:bodyPr spcFirstLastPara="1" wrap="square" lIns="91425" tIns="91425" rIns="91425" bIns="91425" anchor="t" anchorCtr="0">
            <a:noAutofit/>
          </a:bodyPr>
          <a:lstStyle>
            <a:lvl1pPr algn="ctr" defTabSz="1087755" rtl="0" eaLnBrk="1" latinLnBrk="0" hangingPunct="1">
              <a:spcBef>
                <a:spcPct val="0"/>
              </a:spcBef>
              <a:buNone/>
              <a:defRPr sz="5200" kern="1200">
                <a:solidFill>
                  <a:schemeClr val="tx1"/>
                </a:solidFill>
                <a:latin typeface="+mj-lt"/>
                <a:ea typeface="+mj-ea"/>
                <a:cs typeface="+mj-cs"/>
              </a:defRPr>
            </a:lvl1pPr>
          </a:lstStyle>
          <a:p>
            <a:pPr algn="l">
              <a:spcBef>
                <a:spcPts val="0"/>
              </a:spcBef>
            </a:pPr>
            <a:r>
              <a:rPr lang="en-US" b="1" dirty="0" err="1">
                <a:latin typeface="Times New Roman" panose="02020603050405020304" pitchFamily="18" charset="0"/>
                <a:cs typeface="Times New Roman" panose="02020603050405020304" pitchFamily="18" charset="0"/>
              </a:rPr>
              <a:t>Nhiệm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vụ</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39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533712" y="1293986"/>
            <a:ext cx="3758721" cy="523220"/>
          </a:xfrm>
          <a:prstGeom prst="rect">
            <a:avLst/>
          </a:prstGeom>
        </p:spPr>
        <p:txBody>
          <a:bodyPr wrap="none">
            <a:spAutoFit/>
          </a:bodyPr>
          <a:lstStyle/>
          <a:p>
            <a:r>
              <a:rPr lang="de-DE" sz="2800" b="1" dirty="0">
                <a:latin typeface="Times New Roman" panose="02020603050405020304" pitchFamily="18" charset="0"/>
                <a:ea typeface="Times New Roman" panose="02020603050405020304" pitchFamily="18" charset="0"/>
              </a:rPr>
              <a:t>PHIẾU  HỌC TẬP 01: </a:t>
            </a:r>
            <a:endParaRPr lang="en-US" sz="2800" dirty="0"/>
          </a:p>
        </p:txBody>
      </p:sp>
      <p:graphicFrame>
        <p:nvGraphicFramePr>
          <p:cNvPr id="10" name="Table 9"/>
          <p:cNvGraphicFramePr>
            <a:graphicFrameLocks noGrp="1"/>
          </p:cNvGraphicFramePr>
          <p:nvPr>
            <p:extLst>
              <p:ext uri="{D42A27DB-BD31-4B8C-83A1-F6EECF244321}">
                <p14:modId xmlns:p14="http://schemas.microsoft.com/office/powerpoint/2010/main" val="3422239681"/>
              </p:ext>
            </p:extLst>
          </p:nvPr>
        </p:nvGraphicFramePr>
        <p:xfrm>
          <a:off x="3200400" y="2379758"/>
          <a:ext cx="7360920" cy="1354074"/>
        </p:xfrm>
        <a:graphic>
          <a:graphicData uri="http://schemas.openxmlformats.org/drawingml/2006/table">
            <a:tbl>
              <a:tblPr firstRow="1" firstCol="1" bandRow="1"/>
              <a:tblGrid>
                <a:gridCol w="4203107">
                  <a:extLst>
                    <a:ext uri="{9D8B030D-6E8A-4147-A177-3AD203B41FA5}">
                      <a16:colId xmlns:a16="http://schemas.microsoft.com/office/drawing/2014/main" val="2013414956"/>
                    </a:ext>
                  </a:extLst>
                </a:gridCol>
                <a:gridCol w="3157813">
                  <a:extLst>
                    <a:ext uri="{9D8B030D-6E8A-4147-A177-3AD203B41FA5}">
                      <a16:colId xmlns:a16="http://schemas.microsoft.com/office/drawing/2014/main" val="2156681733"/>
                    </a:ext>
                  </a:extLst>
                </a:gridCol>
              </a:tblGrid>
              <a:tr h="0">
                <a:tc>
                  <a:txBody>
                    <a:bodyPr/>
                    <a:lstStyle/>
                    <a:p>
                      <a:pPr algn="just">
                        <a:lnSpc>
                          <a:spcPct val="115000"/>
                        </a:lnSpc>
                        <a:spcAft>
                          <a:spcPts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Câu trả lời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0919950"/>
                  </a:ext>
                </a:extLst>
              </a:tr>
              <a:tr h="0">
                <a:tc>
                  <a:txBody>
                    <a:bodyPr/>
                    <a:lstStyle/>
                    <a:p>
                      <a:pPr algn="just">
                        <a:lnSpc>
                          <a:spcPct val="115000"/>
                        </a:lnSpc>
                        <a:spcAft>
                          <a:spcPts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1. Nêu xuất xứ văn bản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060024"/>
                  </a:ext>
                </a:extLst>
              </a:tr>
              <a:tr h="0">
                <a:tc>
                  <a:txBody>
                    <a:bodyPr/>
                    <a:lstStyle/>
                    <a:p>
                      <a:pPr algn="just">
                        <a:lnSpc>
                          <a:spcPct val="115000"/>
                        </a:lnSpc>
                        <a:spcAft>
                          <a:spcPts val="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2. Nêu nội dung văn 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312102"/>
                  </a:ext>
                </a:extLst>
              </a:tr>
            </a:tbl>
          </a:graphicData>
        </a:graphic>
      </p:graphicFrame>
    </p:spTree>
    <p:extLst>
      <p:ext uri="{BB962C8B-B14F-4D97-AF65-F5344CB8AC3E}">
        <p14:creationId xmlns:p14="http://schemas.microsoft.com/office/powerpoint/2010/main" val="1789865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0" y="1232531"/>
            <a:ext cx="9906000" cy="1578894"/>
          </a:xfrm>
          <a:prstGeom prst="rect">
            <a:avLst/>
          </a:prstGeom>
        </p:spPr>
        <p:txBody>
          <a:bodyPr wrap="square">
            <a:spAutoFit/>
          </a:bodyPr>
          <a:lstStyle/>
          <a:p>
            <a:pPr algn="just">
              <a:lnSpc>
                <a:spcPct val="115000"/>
              </a:lnSpc>
              <a:spcAft>
                <a:spcPts val="0"/>
              </a:spcAft>
              <a:tabLst>
                <a:tab pos="90170" algn="l"/>
                <a:tab pos="180340" algn="l"/>
              </a:tabLst>
            </a:pPr>
            <a:r>
              <a:rPr lang="vi-VN"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Xuất xứ</a:t>
            </a:r>
            <a:endPar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90170" algn="l"/>
                <a:tab pos="180340" algn="l"/>
              </a:tabLs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ea typeface="Times New Roman" panose="02020603050405020304" pitchFamily="18" charset="0"/>
                <a:cs typeface="Times New Roman" panose="02020603050405020304" pitchFamily="18" charset="0"/>
              </a:rPr>
              <a:t>Cái giá trị làm người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cô</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286000" y="2922708"/>
            <a:ext cx="9715500" cy="2569934"/>
          </a:xfrm>
          <a:prstGeom prst="rect">
            <a:avLst/>
          </a:prstGeom>
        </p:spPr>
        <p:txBody>
          <a:bodyPr wrap="square">
            <a:spAutoFit/>
          </a:bodyPr>
          <a:lstStyle/>
          <a:p>
            <a:pPr algn="just">
              <a:lnSpc>
                <a:spcPct val="115000"/>
              </a:lnSpc>
              <a:spcAft>
                <a:spcPts val="0"/>
              </a:spcAft>
              <a:tabLst>
                <a:tab pos="90170" algn="l"/>
                <a:tab pos="180340" algn="l"/>
              </a:tabLst>
            </a:pPr>
            <a:r>
              <a:rPr lang="vi-VN"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hản ánh một sự việc có tính thời sự của xã hội Việt Nam giai đoạn trước cách mạng tháng Tám. Những người dân nghèo ra thành thị tìm kiếm việc làm trở thành miếng mồi của bọn mua bán người.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404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3|0.5|0.5"/>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1433</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字魂110号-武林江湖体</vt:lpstr>
      <vt:lpstr>Times New Roman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Đặng Bích Huyền</cp:lastModifiedBy>
  <cp:revision>107</cp:revision>
  <dcterms:created xsi:type="dcterms:W3CDTF">2018-05-24T12:43:00Z</dcterms:created>
  <dcterms:modified xsi:type="dcterms:W3CDTF">2024-08-02T01:36:51Z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E59BEEADC6E944328381BD14B8FCD4FC</vt:lpwstr>
  </property>
  <property fmtid="{D5CDD505-2E9C-101B-9397-08002B2CF9AE}" pid="3" name="KSOProductBuildVer">
    <vt:lpwstr>1033-11.2.0.11516</vt:lpwstr>
  </property>
</Properties>
</file>