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96" r:id="rId2"/>
    <p:sldId id="297" r:id="rId3"/>
    <p:sldId id="309" r:id="rId4"/>
    <p:sldId id="303" r:id="rId5"/>
    <p:sldId id="257" r:id="rId6"/>
    <p:sldId id="263" r:id="rId7"/>
    <p:sldId id="258" r:id="rId8"/>
    <p:sldId id="283" r:id="rId9"/>
    <p:sldId id="259" r:id="rId10"/>
    <p:sldId id="285" r:id="rId11"/>
    <p:sldId id="260" r:id="rId12"/>
    <p:sldId id="304" r:id="rId13"/>
    <p:sldId id="261" r:id="rId14"/>
    <p:sldId id="262" r:id="rId15"/>
    <p:sldId id="269" r:id="rId16"/>
    <p:sldId id="270" r:id="rId17"/>
    <p:sldId id="271" r:id="rId18"/>
    <p:sldId id="274" r:id="rId19"/>
    <p:sldId id="275" r:id="rId20"/>
    <p:sldId id="276" r:id="rId21"/>
    <p:sldId id="277" r:id="rId22"/>
    <p:sldId id="310" r:id="rId23"/>
    <p:sldId id="272" r:id="rId24"/>
    <p:sldId id="284" r:id="rId25"/>
    <p:sldId id="273" r:id="rId26"/>
    <p:sldId id="306" r:id="rId27"/>
    <p:sldId id="30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AB6"/>
    <a:srgbClr val="F43308"/>
    <a:srgbClr val="566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4" autoAdjust="0"/>
    <p:restoredTop sz="94660"/>
  </p:normalViewPr>
  <p:slideViewPr>
    <p:cSldViewPr snapToGrid="0">
      <p:cViewPr varScale="1">
        <p:scale>
          <a:sx n="60" d="100"/>
          <a:sy n="60" d="100"/>
        </p:scale>
        <p:origin x="72" y="1200"/>
      </p:cViewPr>
      <p:guideLst>
        <p:guide orient="horz" pos="21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12700" y="-3175"/>
            <a:ext cx="12204700" cy="6861175"/>
          </a:xfrm>
          <a:prstGeom prst="rect">
            <a:avLst/>
          </a:prstGeom>
          <a:noFill/>
          <a:ln w="9525">
            <a:noFill/>
          </a:ln>
        </p:spPr>
      </p:pic>
      <p:sp>
        <p:nvSpPr>
          <p:cNvPr id="2051" name="Rectangle 3"/>
          <p:cNvSpPr>
            <a:spLocks noGrp="1" noChangeArrowheads="1"/>
          </p:cNvSpPr>
          <p:nvPr>
            <p:ph type="ctrTitle"/>
          </p:nvPr>
        </p:nvSpPr>
        <p:spPr>
          <a:xfrm>
            <a:off x="2063751" y="1125538"/>
            <a:ext cx="9211733" cy="1082675"/>
          </a:xfrm>
        </p:spPr>
        <p:txBody>
          <a:bodyPr/>
          <a:lstStyle>
            <a:lvl1pPr algn="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2063751" y="2351088"/>
            <a:ext cx="9218083" cy="1752600"/>
          </a:xfrm>
        </p:spPr>
        <p:txBody>
          <a:bodyPr/>
          <a:lstStyle>
            <a:lvl1pPr marL="0" indent="0" algn="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1BEF0D-F0BB-DE4B-95CE-6DB70DBA9567}" type="datetimeFigureOut">
              <a:rPr lang="en-US" dirty="0"/>
              <a:t>8/2/2024</a:t>
            </a:fld>
            <a:endParaRPr lang="en-US" dirty="0"/>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D57F1E4F-1CFF-5643-939E-217C01CDF565}" type="slidenum">
              <a:rPr lang="en-US" dirty="0"/>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8/2/2024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t>8/2/2024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grpSp>
        <p:nvGrpSpPr>
          <p:cNvPr id="848" name="Google Shape;848;p21"/>
          <p:cNvGrpSpPr/>
          <p:nvPr/>
        </p:nvGrpSpPr>
        <p:grpSpPr>
          <a:xfrm>
            <a:off x="127" y="33"/>
            <a:ext cx="12191959" cy="6857928"/>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74" name="Google Shape;874;p21"/>
          <p:cNvSpPr txBox="1">
            <a:spLocks noGrp="1"/>
          </p:cNvSpPr>
          <p:nvPr>
            <p:ph type="title"/>
          </p:nvPr>
        </p:nvSpPr>
        <p:spPr>
          <a:xfrm>
            <a:off x="2946584" y="1077400"/>
            <a:ext cx="5292400" cy="159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11200">
                <a:solidFill>
                  <a:srgbClr val="212529"/>
                </a:solidFill>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875" name="Google Shape;875;p21"/>
          <p:cNvSpPr txBox="1">
            <a:spLocks noGrp="1"/>
          </p:cNvSpPr>
          <p:nvPr>
            <p:ph type="subTitle" idx="1"/>
          </p:nvPr>
        </p:nvSpPr>
        <p:spPr>
          <a:xfrm>
            <a:off x="2103700" y="2987933"/>
            <a:ext cx="6978400" cy="27956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6" name="Google Shape;876;p21"/>
          <p:cNvSpPr/>
          <p:nvPr/>
        </p:nvSpPr>
        <p:spPr>
          <a:xfrm>
            <a:off x="5520017" y="6318133"/>
            <a:ext cx="145700" cy="152700"/>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1"/>
          <p:cNvSpPr/>
          <p:nvPr/>
        </p:nvSpPr>
        <p:spPr>
          <a:xfrm>
            <a:off x="9670584" y="64865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1"/>
          <p:cNvSpPr/>
          <p:nvPr/>
        </p:nvSpPr>
        <p:spPr>
          <a:xfrm>
            <a:off x="2103700" y="6483133"/>
            <a:ext cx="116800" cy="114300"/>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1"/>
          <p:cNvSpPr/>
          <p:nvPr/>
        </p:nvSpPr>
        <p:spPr>
          <a:xfrm>
            <a:off x="3248700" y="587800"/>
            <a:ext cx="94533" cy="94433"/>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1"/>
          <p:cNvSpPr/>
          <p:nvPr/>
        </p:nvSpPr>
        <p:spPr>
          <a:xfrm>
            <a:off x="428800" y="4394667"/>
            <a:ext cx="451467" cy="391433"/>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21"/>
          <p:cNvSpPr/>
          <p:nvPr/>
        </p:nvSpPr>
        <p:spPr>
          <a:xfrm>
            <a:off x="8381617" y="11617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21"/>
          <p:cNvSpPr/>
          <p:nvPr/>
        </p:nvSpPr>
        <p:spPr>
          <a:xfrm>
            <a:off x="9825100" y="427751"/>
            <a:ext cx="429233" cy="414533"/>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3" name="Google Shape;883;p21"/>
          <p:cNvGrpSpPr/>
          <p:nvPr/>
        </p:nvGrpSpPr>
        <p:grpSpPr>
          <a:xfrm>
            <a:off x="535100" y="804751"/>
            <a:ext cx="415867" cy="4196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88" name="Google Shape;888;p21"/>
          <p:cNvGrpSpPr/>
          <p:nvPr/>
        </p:nvGrpSpPr>
        <p:grpSpPr>
          <a:xfrm rot="-4179191">
            <a:off x="11242935" y="4455355"/>
            <a:ext cx="453897" cy="270099"/>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891" name="Google Shape;891;p21"/>
          <p:cNvGrpSpPr/>
          <p:nvPr/>
        </p:nvGrpSpPr>
        <p:grpSpPr>
          <a:xfrm rot="8795091" flipH="1">
            <a:off x="1632672" y="1988069"/>
            <a:ext cx="385299" cy="232467"/>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8/2/2024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t>8/2/2024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8/2/2024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t>8/2/2024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t>8/2/2024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t>8/2/2024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8/2/2024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4"/>
          <a:stretch>
            <a:fillRect/>
          </a:stretch>
        </p:blipFill>
        <p:spPr>
          <a:xfrm>
            <a:off x="0" y="0"/>
            <a:ext cx="12198351" cy="6861175"/>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B61BEF0D-F0BB-DE4B-95CE-6DB70DBA9567}" type="datetimeFigureOut">
              <a:rPr lang="en-US" dirty="0"/>
              <a:t>8/2/2024</a:t>
            </a:fld>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D57F1E4F-1CFF-5643-939E-217C01CDF565}"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41.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slideLayout" Target="../slideLayouts/slideLayout4.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365C3B8-180A-4933-30E3-DAA5615BD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10" name="图片 7">
            <a:extLst>
              <a:ext uri="{FF2B5EF4-FFF2-40B4-BE49-F238E27FC236}">
                <a16:creationId xmlns:a16="http://schemas.microsoft.com/office/drawing/2014/main" id="{1C040E48-A997-8546-EC83-54E0EF967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6" b="72615"/>
          <a:stretch>
            <a:fillRect/>
          </a:stretch>
        </p:blipFill>
        <p:spPr>
          <a:xfrm flipH="1">
            <a:off x="-16663" y="-1"/>
            <a:ext cx="1917700" cy="820824"/>
          </a:xfrm>
          <a:prstGeom prst="rect">
            <a:avLst/>
          </a:prstGeom>
        </p:spPr>
      </p:pic>
      <p:pic>
        <p:nvPicPr>
          <p:cNvPr id="11" name="Picture 5">
            <a:extLst>
              <a:ext uri="{FF2B5EF4-FFF2-40B4-BE49-F238E27FC236}">
                <a16:creationId xmlns:a16="http://schemas.microsoft.com/office/drawing/2014/main" id="{1AF7F49F-C5DE-4D10-D180-CDBDBA8D19E1}"/>
              </a:ext>
            </a:extLst>
          </p:cNvPr>
          <p:cNvPicPr>
            <a:picLocks noChangeAspect="1"/>
          </p:cNvPicPr>
          <p:nvPr/>
        </p:nvPicPr>
        <p:blipFill>
          <a:blip r:embed="rId4" cstate="print">
            <a:alphaModFix amt="2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4953" y="116656"/>
            <a:ext cx="6006248" cy="6467024"/>
          </a:xfrm>
          <a:prstGeom prst="rect">
            <a:avLst/>
          </a:prstGeom>
        </p:spPr>
      </p:pic>
      <p:grpSp>
        <p:nvGrpSpPr>
          <p:cNvPr id="12" name="组合 50">
            <a:extLst>
              <a:ext uri="{FF2B5EF4-FFF2-40B4-BE49-F238E27FC236}">
                <a16:creationId xmlns:a16="http://schemas.microsoft.com/office/drawing/2014/main" id="{7B4FFC02-CCAF-2CEE-3061-5D9E5D4A96BE}"/>
              </a:ext>
            </a:extLst>
          </p:cNvPr>
          <p:cNvGrpSpPr/>
          <p:nvPr/>
        </p:nvGrpSpPr>
        <p:grpSpPr>
          <a:xfrm>
            <a:off x="0" y="3094091"/>
            <a:ext cx="12210991" cy="4073626"/>
            <a:chOff x="-18992" y="3093744"/>
            <a:chExt cx="12210991" cy="4073626"/>
          </a:xfrm>
        </p:grpSpPr>
        <p:pic>
          <p:nvPicPr>
            <p:cNvPr id="13" name="图片 16">
              <a:extLst>
                <a:ext uri="{FF2B5EF4-FFF2-40B4-BE49-F238E27FC236}">
                  <a16:creationId xmlns:a16="http://schemas.microsoft.com/office/drawing/2014/main" id="{39D2CE65-38C0-3A89-2898-9867659CD0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a:extLst>
                <a:ext uri="{FF2B5EF4-FFF2-40B4-BE49-F238E27FC236}">
                  <a16:creationId xmlns:a16="http://schemas.microsoft.com/office/drawing/2014/main" id="{1B067A1D-3C32-33E9-D60D-E41E94B2C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5" name="图片 4">
              <a:extLst>
                <a:ext uri="{FF2B5EF4-FFF2-40B4-BE49-F238E27FC236}">
                  <a16:creationId xmlns:a16="http://schemas.microsoft.com/office/drawing/2014/main" id="{24DC8280-F055-9123-0019-1DC723546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a:extLst>
              <a:ext uri="{FF2B5EF4-FFF2-40B4-BE49-F238E27FC236}">
                <a16:creationId xmlns:a16="http://schemas.microsoft.com/office/drawing/2014/main" id="{F29404BA-37AB-9D8B-09C4-C6947AFE71DE}"/>
              </a:ext>
            </a:extLst>
          </p:cNvPr>
          <p:cNvPicPr>
            <a:picLocks noChangeAspect="1"/>
          </p:cNvPicPr>
          <p:nvPr/>
        </p:nvPicPr>
        <p:blipFill>
          <a:blip r:embed="rId9"/>
          <a:srcRect/>
          <a:stretch>
            <a:fillRect/>
          </a:stretch>
        </p:blipFill>
        <p:spPr>
          <a:xfrm>
            <a:off x="7691120" y="202755"/>
            <a:ext cx="4209443" cy="6655245"/>
          </a:xfrm>
          <a:prstGeom prst="rect">
            <a:avLst/>
          </a:prstGeom>
        </p:spPr>
      </p:pic>
      <p:pic>
        <p:nvPicPr>
          <p:cNvPr id="18" name="图片 8">
            <a:extLst>
              <a:ext uri="{FF2B5EF4-FFF2-40B4-BE49-F238E27FC236}">
                <a16:creationId xmlns:a16="http://schemas.microsoft.com/office/drawing/2014/main" id="{B7D5A108-DCFC-6210-4333-BEECF6CFB2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sp>
        <p:nvSpPr>
          <p:cNvPr id="19" name="文本框 1">
            <a:extLst>
              <a:ext uri="{FF2B5EF4-FFF2-40B4-BE49-F238E27FC236}">
                <a16:creationId xmlns:a16="http://schemas.microsoft.com/office/drawing/2014/main" id="{9D033C23-1C28-287E-DD69-4F51B86535EA}"/>
              </a:ext>
            </a:extLst>
          </p:cNvPr>
          <p:cNvSpPr txBox="1"/>
          <p:nvPr/>
        </p:nvSpPr>
        <p:spPr>
          <a:xfrm>
            <a:off x="291437" y="1394376"/>
            <a:ext cx="8768244" cy="1824923"/>
          </a:xfrm>
          <a:prstGeom prst="rect">
            <a:avLst/>
          </a:prstGeom>
          <a:noFill/>
        </p:spPr>
        <p:txBody>
          <a:bodyPr wrap="square" rtlCol="0">
            <a:spAutoFit/>
          </a:bodyPr>
          <a:lstStyle/>
          <a:p>
            <a:pPr>
              <a:lnSpc>
                <a:spcPct val="150000"/>
              </a:lnSpc>
            </a:pPr>
            <a:r>
              <a:rPr lang="en-US" altLang="zh-CN" sz="4000" b="1">
                <a:solidFill>
                  <a:srgbClr val="416F49"/>
                </a:solidFill>
                <a:latin typeface="#9Slide03 IcielUni Sans Heavy" panose="00000500000000000000" pitchFamily="2" charset="0"/>
              </a:rPr>
              <a:t>ĐỌC VB1:</a:t>
            </a:r>
            <a:endParaRPr lang="en-US" altLang="zh-CN" sz="4000" b="1" dirty="0">
              <a:solidFill>
                <a:srgbClr val="416F49"/>
              </a:solidFill>
              <a:latin typeface="#9Slide03 IcielUni Sans Heavy" panose="00000500000000000000" pitchFamily="2" charset="0"/>
            </a:endParaRPr>
          </a:p>
          <a:p>
            <a:pPr algn="ctr">
              <a:lnSpc>
                <a:spcPct val="150000"/>
              </a:lnSpc>
            </a:pPr>
            <a:r>
              <a:rPr lang="en-US" altLang="zh-CN" sz="4000" b="1">
                <a:solidFill>
                  <a:srgbClr val="416F49"/>
                </a:solidFill>
                <a:latin typeface="#9Slide03 IcielUni Sans Heavy" panose="00000500000000000000" pitchFamily="2" charset="0"/>
              </a:rPr>
              <a:t> CON GÀ THỜ - NGÔ TẤT TỐ</a:t>
            </a:r>
            <a:endParaRPr lang="en-US" altLang="zh-CN" sz="4000" b="1" dirty="0">
              <a:solidFill>
                <a:srgbClr val="416F49"/>
              </a:solidFill>
              <a:latin typeface="#9Slide03 IcielUni Sans Heavy" panose="00000500000000000000" pitchFamily="2" charset="0"/>
            </a:endParaRPr>
          </a:p>
        </p:txBody>
      </p:sp>
    </p:spTree>
    <p:extLst>
      <p:ext uri="{BB962C8B-B14F-4D97-AF65-F5344CB8AC3E}">
        <p14:creationId xmlns:p14="http://schemas.microsoft.com/office/powerpoint/2010/main" val="37721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6979" y="2129051"/>
            <a:ext cx="10781731" cy="1953868"/>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sướng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phú</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checkerboard(across)">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095" y="925968"/>
            <a:ext cx="10972800" cy="582613"/>
          </a:xfrm>
        </p:spPr>
        <p:txBody>
          <a:bodyPr/>
          <a:lstStyle/>
          <a:p>
            <a:r>
              <a:rPr lang="en-US" sz="3200" b="1">
                <a:solidFill>
                  <a:srgbClr val="0E0AB6"/>
                </a:solidFill>
                <a:latin typeface="Times New Roman" panose="02020603050405020304" pitchFamily="18" charset="0"/>
                <a:cs typeface="Times New Roman" panose="02020603050405020304" pitchFamily="18" charset="0"/>
              </a:rPr>
              <a:t>Nội dung 2: ĐỌC VĂN BẢN “CON GÀ THỜ” (Ngô Tất Tố)</a:t>
            </a:r>
          </a:p>
        </p:txBody>
      </p:sp>
      <p:sp>
        <p:nvSpPr>
          <p:cNvPr id="3" name="Content Placeholder 2"/>
          <p:cNvSpPr>
            <a:spLocks noGrp="1"/>
          </p:cNvSpPr>
          <p:nvPr>
            <p:ph idx="1"/>
          </p:nvPr>
        </p:nvSpPr>
        <p:spPr>
          <a:xfrm>
            <a:off x="609600" y="2403475"/>
            <a:ext cx="10972800" cy="4454525"/>
          </a:xfrm>
        </p:spPr>
        <p:txBody>
          <a:bodyPr/>
          <a:lstStyle/>
          <a:p>
            <a:pPr marL="0" indent="0">
              <a:buNone/>
            </a:pPr>
            <a:r>
              <a:rPr lang="en-US" sz="3000">
                <a:solidFill>
                  <a:srgbClr val="0E0AB6"/>
                </a:solidFill>
                <a:latin typeface="Times New Roman" panose="02020603050405020304" pitchFamily="18" charset="0"/>
                <a:cs typeface="Times New Roman" panose="02020603050405020304" pitchFamily="18" charset="0"/>
              </a:rPr>
              <a:t>? Đọc các bảng ghi chú về tác giả, tác phẩm ở sgk và tóm tắt những ý chính về tác giả, tác phẩm.</a:t>
            </a:r>
          </a:p>
          <a:p>
            <a:pPr marL="0" indent="0">
              <a:buNone/>
            </a:pPr>
            <a:endParaRPr lang="en-US" sz="3000">
              <a:latin typeface="Times New Roman" panose="02020603050405020304" pitchFamily="18" charset="0"/>
              <a:cs typeface="Times New Roman" panose="02020603050405020304" pitchFamily="18" charset="0"/>
            </a:endParaRPr>
          </a:p>
          <a:p>
            <a:pPr marL="0" indent="0">
              <a:buNone/>
            </a:pPr>
            <a:r>
              <a:rPr lang="en-US" sz="3000" b="1">
                <a:solidFill>
                  <a:srgbClr val="0E0AB6"/>
                </a:solidFill>
                <a:latin typeface="Times New Roman" panose="02020603050405020304" pitchFamily="18" charset="0"/>
                <a:cs typeface="Times New Roman" panose="02020603050405020304" pitchFamily="18" charset="0"/>
              </a:rPr>
              <a:t>I. TÌM HIỂU CHUNG</a:t>
            </a:r>
          </a:p>
          <a:p>
            <a:pPr marL="0" indent="0">
              <a:buNone/>
            </a:pPr>
            <a:r>
              <a:rPr lang="en-US" sz="3000">
                <a:latin typeface="Times New Roman" panose="02020603050405020304" pitchFamily="18" charset="0"/>
                <a:cs typeface="Times New Roman" panose="02020603050405020304" pitchFamily="18" charset="0"/>
              </a:rPr>
              <a:t>1. Tác giả: sgk/ 100</a:t>
            </a:r>
          </a:p>
          <a:p>
            <a:pPr marL="0" indent="0">
              <a:buNone/>
            </a:pPr>
            <a:r>
              <a:rPr lang="en-US" sz="3000">
                <a:latin typeface="Times New Roman" panose="02020603050405020304" pitchFamily="18" charset="0"/>
                <a:cs typeface="Times New Roman" panose="02020603050405020304" pitchFamily="18" charset="0"/>
              </a:rPr>
              <a:t>2. Văn bản : sgk/ 107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4"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2000"/>
                                        <p:tgtEl>
                                          <p:spTgt spid="3">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ox(in)">
                                      <p:cBhvr>
                                        <p:cTn id="19" dur="2000"/>
                                        <p:tgtEl>
                                          <p:spTgt spid="3">
                                            <p:txEl>
                                              <p:pRg st="2" end="2"/>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go_tat_to_ouwp"/>
          <p:cNvPicPr>
            <a:picLocks noGrp="1" noChangeAspect="1"/>
          </p:cNvPicPr>
          <p:nvPr>
            <p:ph sz="half" idx="1"/>
          </p:nvPr>
        </p:nvPicPr>
        <p:blipFill>
          <a:blip r:embed="rId2"/>
          <a:stretch>
            <a:fillRect/>
          </a:stretch>
        </p:blipFill>
        <p:spPr>
          <a:xfrm>
            <a:off x="4788535" y="1125220"/>
            <a:ext cx="7185660" cy="5284470"/>
          </a:xfrm>
          <a:prstGeom prst="rect">
            <a:avLst/>
          </a:prstGeom>
        </p:spPr>
      </p:pic>
      <p:pic>
        <p:nvPicPr>
          <p:cNvPr id="6" name="Content Placeholder 5"/>
          <p:cNvPicPr>
            <a:picLocks noGrp="1" noChangeAspect="1"/>
          </p:cNvPicPr>
          <p:nvPr>
            <p:ph sz="half" idx="2"/>
          </p:nvPr>
        </p:nvPicPr>
        <p:blipFill>
          <a:blip r:embed="rId3"/>
        </p:blipFill>
        <p:spPr>
          <a:xfrm>
            <a:off x="340995" y="1125220"/>
            <a:ext cx="4163695" cy="5551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77825" y="266065"/>
            <a:ext cx="11493333" cy="3135154"/>
          </a:xfrm>
          <a:prstGeom prst="rect">
            <a:avLst/>
          </a:prstGeom>
        </p:spPr>
        <p:txBody>
          <a:bodyPr wrap="square">
            <a:spAutoFit/>
          </a:bodyPr>
          <a:lstStyle/>
          <a:p>
            <a:pPr algn="just" defTabSz="266700">
              <a:lnSpc>
                <a:spcPct val="107000"/>
              </a:lnSpc>
              <a:spcAft>
                <a:spcPts val="600"/>
              </a:spcAft>
            </a:pPr>
            <a:r>
              <a:rPr lang="en-US" sz="2800" b="1">
                <a:solidFill>
                  <a:srgbClr val="0E0AB6"/>
                </a:solidFill>
                <a:latin typeface="Times New Roman" panose="02020603050405020304" pitchFamily="18" charset="0"/>
                <a:cs typeface="Times New Roman" panose="02020603050405020304" pitchFamily="18" charset="0"/>
                <a:sym typeface="+mn-ea"/>
              </a:rPr>
              <a:t>II. KHÁM PHÁ VĂN BẢN</a:t>
            </a:r>
            <a:endParaRPr lang="en-US" sz="2800" b="1">
              <a:solidFill>
                <a:srgbClr val="0E0AB6"/>
              </a:solidFill>
              <a:latin typeface="Times New Roman" panose="02020603050405020304" pitchFamily="18" charset="0"/>
              <a:ea typeface="Times New Roman" panose="02020603050405020304"/>
              <a:cs typeface="Times New Roman" panose="02020603050405020304" pitchFamily="18" charset="0"/>
            </a:endParaRPr>
          </a:p>
          <a:p>
            <a:pPr algn="just" defTabSz="266700">
              <a:lnSpc>
                <a:spcPct val="107000"/>
              </a:lnSpc>
              <a:spcAft>
                <a:spcPts val="600"/>
              </a:spcAft>
            </a:pPr>
            <a:r>
              <a:rPr lang="en-US" sz="2800" b="1">
                <a:gradFill>
                  <a:gsLst>
                    <a:gs pos="0">
                      <a:srgbClr val="14CD68"/>
                    </a:gs>
                    <a:gs pos="100000">
                      <a:srgbClr val="035C7D"/>
                    </a:gs>
                  </a:gsLst>
                  <a:lin scaled="0"/>
                </a:gradFill>
                <a:latin typeface="Times New Roman" panose="02020603050405020304" pitchFamily="18" charset="0"/>
                <a:ea typeface="Times New Roman" panose="02020603050405020304"/>
                <a:cs typeface="Times New Roman" panose="02020603050405020304" pitchFamily="18" charset="0"/>
              </a:rPr>
              <a:t>Làm việc nhóm: </a:t>
            </a:r>
            <a:endParaRPr sz="2800" b="1">
              <a:gradFill>
                <a:gsLst>
                  <a:gs pos="0">
                    <a:srgbClr val="14CD68"/>
                  </a:gs>
                  <a:gs pos="100000">
                    <a:srgbClr val="035C7D"/>
                  </a:gs>
                </a:gsLst>
                <a:lin scaled="0"/>
              </a:gradFill>
              <a:latin typeface="Times New Roman" panose="02020603050405020304" pitchFamily="18" charset="0"/>
              <a:ea typeface="Times New Roman" panose="02020603050405020304"/>
              <a:cs typeface="Times New Roman" panose="02020603050405020304" pitchFamily="18" charset="0"/>
            </a:endParaRPr>
          </a:p>
          <a:p>
            <a:pPr algn="just" defTabSz="266700">
              <a:lnSpc>
                <a:spcPct val="107000"/>
              </a:lnSpc>
              <a:spcAft>
                <a:spcPts val="600"/>
              </a:spcAft>
            </a:pPr>
            <a:r>
              <a:rPr sz="2800">
                <a:solidFill>
                  <a:srgbClr val="7030A0"/>
                </a:solidFill>
                <a:latin typeface="Times New Roman" panose="02020603050405020304" pitchFamily="18" charset="0"/>
                <a:ea typeface="Times New Roman" panose="02020603050405020304"/>
                <a:cs typeface="Times New Roman" panose="02020603050405020304" pitchFamily="18" charset="0"/>
              </a:rPr>
              <a:t>(1) Nhóm 2 HS: </a:t>
            </a:r>
            <a:r>
              <a:rPr sz="2800">
                <a:latin typeface="Times New Roman" panose="02020603050405020304" pitchFamily="18" charset="0"/>
                <a:ea typeface="Times New Roman" panose="02020603050405020304"/>
                <a:cs typeface="Times New Roman" panose="02020603050405020304" pitchFamily="18" charset="0"/>
              </a:rPr>
              <a:t>Liệt kê trình tự các sự kiện chính được kể trong VB (Câu 2).</a:t>
            </a:r>
          </a:p>
          <a:p>
            <a:pPr algn="just" defTabSz="266700">
              <a:lnSpc>
                <a:spcPct val="107000"/>
              </a:lnSpc>
              <a:spcAft>
                <a:spcPts val="600"/>
              </a:spcAft>
            </a:pPr>
            <a:r>
              <a:rPr sz="2800">
                <a:solidFill>
                  <a:srgbClr val="7030A0"/>
                </a:solidFill>
                <a:latin typeface="Times New Roman" panose="02020603050405020304" pitchFamily="18" charset="0"/>
                <a:ea typeface="Times New Roman" panose="02020603050405020304"/>
                <a:cs typeface="Times New Roman" panose="02020603050405020304" pitchFamily="18" charset="0"/>
              </a:rPr>
              <a:t>(2) Nhóm 5 HS: </a:t>
            </a:r>
            <a:r>
              <a:rPr sz="2800">
                <a:latin typeface="Times New Roman" panose="02020603050405020304" pitchFamily="18" charset="0"/>
                <a:ea typeface="Times New Roman" panose="02020603050405020304"/>
                <a:cs typeface="Times New Roman" panose="02020603050405020304" pitchFamily="18" charset="0"/>
              </a:rPr>
              <a:t>X</a:t>
            </a:r>
            <a:r>
              <a:rPr sz="2800">
                <a:latin typeface="Times New Roman" panose="02020603050405020304" pitchFamily="18" charset="0"/>
                <a:ea typeface="Palatino"/>
                <a:cs typeface="Times New Roman" panose="02020603050405020304" pitchFamily="18" charset="0"/>
              </a:rPr>
              <a:t>ác định ngôi kể, điểm nhìn trong VB, nêu tác dụng của ngôi kể, điểm nhìn </a:t>
            </a:r>
            <a:r>
              <a:rPr sz="2800">
                <a:latin typeface="Times New Roman" panose="02020603050405020304" pitchFamily="18" charset="0"/>
                <a:ea typeface="Times New Roman" panose="02020603050405020304"/>
                <a:cs typeface="Times New Roman" panose="02020603050405020304" pitchFamily="18" charset="0"/>
              </a:rPr>
              <a:t>(Câu 3</a:t>
            </a:r>
            <a:r>
              <a:rPr sz="2800">
                <a:latin typeface="Times New Roman" panose="02020603050405020304" pitchFamily="18" charset="0"/>
                <a:ea typeface="Palatino"/>
                <a:cs typeface="Times New Roman" panose="02020603050405020304" pitchFamily="18" charset="0"/>
              </a:rPr>
              <a:t>).</a:t>
            </a:r>
          </a:p>
          <a:p>
            <a:pPr algn="just" defTabSz="266700">
              <a:lnSpc>
                <a:spcPct val="107000"/>
              </a:lnSpc>
              <a:spcAft>
                <a:spcPts val="600"/>
              </a:spcAft>
            </a:pPr>
            <a:r>
              <a:rPr sz="2800">
                <a:solidFill>
                  <a:srgbClr val="7030A0"/>
                </a:solidFill>
                <a:latin typeface="Times New Roman" panose="02020603050405020304" pitchFamily="18" charset="0"/>
                <a:ea typeface="Palatino"/>
                <a:cs typeface="Times New Roman" panose="02020603050405020304" pitchFamily="18" charset="0"/>
              </a:rPr>
              <a:t>(3) </a:t>
            </a:r>
            <a:r>
              <a:rPr sz="2800">
                <a:solidFill>
                  <a:srgbClr val="7030A0"/>
                </a:solidFill>
                <a:latin typeface="Times New Roman" panose="02020603050405020304" pitchFamily="18" charset="0"/>
                <a:ea typeface="Times New Roman" panose="02020603050405020304"/>
                <a:cs typeface="Times New Roman" panose="02020603050405020304" pitchFamily="18" charset="0"/>
              </a:rPr>
              <a:t>Nhóm 5 HS:</a:t>
            </a:r>
            <a:r>
              <a:rPr sz="2800">
                <a:latin typeface="Times New Roman" panose="02020603050405020304" pitchFamily="18" charset="0"/>
                <a:ea typeface="Times New Roman" panose="02020603050405020304"/>
                <a:cs typeface="Times New Roman" panose="02020603050405020304" pitchFamily="18" charset="0"/>
              </a:rPr>
              <a:t> Đ</a:t>
            </a:r>
            <a:r>
              <a:rPr sz="2800">
                <a:latin typeface="Times New Roman" panose="02020603050405020304" pitchFamily="18" charset="0"/>
                <a:ea typeface="Palatino"/>
                <a:cs typeface="Times New Roman" panose="02020603050405020304" pitchFamily="18" charset="0"/>
              </a:rPr>
              <a:t>iền vào bảng sau (Câu 4):</a:t>
            </a:r>
            <a:endParaRPr sz="2800">
              <a:latin typeface="Times New Roman" panose="02020603050405020304" pitchFamily="18" charset="0"/>
              <a:cs typeface="Times New Roman" panose="02020603050405020304" pitchFamily="18" charset="0"/>
            </a:endParaRPr>
          </a:p>
        </p:txBody>
      </p:sp>
      <p:graphicFrame>
        <p:nvGraphicFramePr>
          <p:cNvPr id="5" name="Table 4"/>
          <p:cNvGraphicFramePr/>
          <p:nvPr>
            <p:custDataLst>
              <p:tags r:id="rId1"/>
            </p:custDataLst>
            <p:extLst>
              <p:ext uri="{D42A27DB-BD31-4B8C-83A1-F6EECF244321}">
                <p14:modId xmlns:p14="http://schemas.microsoft.com/office/powerpoint/2010/main" val="1014024920"/>
              </p:ext>
            </p:extLst>
          </p:nvPr>
        </p:nvGraphicFramePr>
        <p:xfrm>
          <a:off x="377825" y="3444670"/>
          <a:ext cx="10445115" cy="1121347"/>
        </p:xfrm>
        <a:graphic>
          <a:graphicData uri="http://schemas.openxmlformats.org/drawingml/2006/table">
            <a:tbl>
              <a:tblPr/>
              <a:tblGrid>
                <a:gridCol w="5099050">
                  <a:extLst>
                    <a:ext uri="{9D8B030D-6E8A-4147-A177-3AD203B41FA5}">
                      <a16:colId xmlns:a16="http://schemas.microsoft.com/office/drawing/2014/main" val="20000"/>
                    </a:ext>
                  </a:extLst>
                </a:gridCol>
                <a:gridCol w="5346065">
                  <a:extLst>
                    <a:ext uri="{9D8B030D-6E8A-4147-A177-3AD203B41FA5}">
                      <a16:colId xmlns:a16="http://schemas.microsoft.com/office/drawing/2014/main" val="20001"/>
                    </a:ext>
                  </a:extLst>
                </a:gridCol>
              </a:tblGrid>
              <a:tr h="634365">
                <a:tc>
                  <a:txBody>
                    <a:bodyPr/>
                    <a:lstStyle/>
                    <a:p>
                      <a:pPr marL="68580" indent="0" algn="ctr">
                        <a:lnSpc>
                          <a:spcPct val="107000"/>
                        </a:lnSpc>
                        <a:spcBef>
                          <a:spcPct val="0"/>
                        </a:spcBef>
                        <a:spcAft>
                          <a:spcPct val="0"/>
                        </a:spcAft>
                      </a:pPr>
                      <a:r>
                        <a:rPr sz="2400" b="1">
                          <a:latin typeface="Times New Roman" panose="02020603050405020304"/>
                          <a:ea typeface="Palatino"/>
                        </a:rPr>
                        <a:t>Lời miêu tả, lời kể </a:t>
                      </a:r>
                      <a:r>
                        <a:rPr sz="2400" b="1">
                          <a:latin typeface="Times New Roman" panose="02020603050405020304"/>
                          <a:ea typeface="Times New Roman" panose="02020603050405020304"/>
                        </a:rPr>
                        <a:t>–</a:t>
                      </a:r>
                      <a:r>
                        <a:rPr sz="2400" b="1">
                          <a:latin typeface="Times New Roman" panose="02020603050405020304"/>
                          <a:ea typeface="Palatino"/>
                        </a:rPr>
                        <a:t> Lời bàn luận</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b="1">
                          <a:latin typeface="Times New Roman" panose="02020603050405020304"/>
                          <a:ea typeface="Palatino"/>
                        </a:rPr>
                        <a:t>Tác dụng của cách kết hợp miêu tả </a:t>
                      </a:r>
                    </a:p>
                    <a:p>
                      <a:pPr marL="68580" indent="0" algn="ctr">
                        <a:lnSpc>
                          <a:spcPct val="107000"/>
                        </a:lnSpc>
                        <a:spcBef>
                          <a:spcPct val="0"/>
                        </a:spcBef>
                        <a:spcAft>
                          <a:spcPct val="0"/>
                        </a:spcAft>
                      </a:pPr>
                      <a:r>
                        <a:rPr sz="2400" b="1">
                          <a:latin typeface="Times New Roman" panose="02020603050405020304"/>
                          <a:ea typeface="Palatino"/>
                        </a:rPr>
                        <a:t>với trần thuật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0">
                <a:tc>
                  <a:txBody>
                    <a:bodyPr/>
                    <a:lstStyle/>
                    <a:p>
                      <a:pPr marL="68580" indent="0" algn="just">
                        <a:lnSpc>
                          <a:spcPct val="107000"/>
                        </a:lnSpc>
                        <a:spcBef>
                          <a:spcPct val="0"/>
                        </a:spcBef>
                        <a:spcAft>
                          <a:spcPct val="0"/>
                        </a:spcAft>
                      </a:pPr>
                      <a:r>
                        <a:rPr sz="2400">
                          <a:latin typeface="Times New Roman" panose="02020603050405020304"/>
                          <a:ea typeface="Palatino"/>
                        </a:rPr>
                        <a:t>Ví dụ: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Palatino"/>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Text Box 5"/>
          <p:cNvSpPr txBox="1"/>
          <p:nvPr/>
        </p:nvSpPr>
        <p:spPr>
          <a:xfrm>
            <a:off x="377825" y="4774565"/>
            <a:ext cx="6428740" cy="634365"/>
          </a:xfrm>
          <a:prstGeom prst="rect">
            <a:avLst/>
          </a:prstGeom>
        </p:spPr>
        <p:txBody>
          <a:bodyPr>
            <a:noAutofit/>
          </a:bodyPr>
          <a:lstStyle/>
          <a:p>
            <a:r>
              <a:rPr lang="en-US" sz="2800">
                <a:solidFill>
                  <a:srgbClr val="7030A0"/>
                </a:solidFill>
                <a:latin typeface="Times New Roman" panose="02020603050405020304"/>
                <a:ea typeface="Palatino"/>
              </a:rPr>
              <a:t>(</a:t>
            </a:r>
            <a:r>
              <a:rPr sz="2800">
                <a:solidFill>
                  <a:srgbClr val="7030A0"/>
                </a:solidFill>
                <a:latin typeface="Times New Roman" panose="02020603050405020304"/>
                <a:ea typeface="Palatino"/>
              </a:rPr>
              <a:t>4) </a:t>
            </a:r>
            <a:r>
              <a:rPr sz="2800">
                <a:solidFill>
                  <a:srgbClr val="7030A0"/>
                </a:solidFill>
                <a:latin typeface="Times New Roman" panose="02020603050405020304"/>
                <a:ea typeface="Times New Roman" panose="02020603050405020304"/>
              </a:rPr>
              <a:t>Nhóm 2 HS:</a:t>
            </a:r>
            <a:r>
              <a:rPr sz="2800">
                <a:latin typeface="Times New Roman" panose="02020603050405020304"/>
                <a:ea typeface="Times New Roman" panose="02020603050405020304"/>
              </a:rPr>
              <a:t> đ</a:t>
            </a:r>
            <a:r>
              <a:rPr sz="2800">
                <a:latin typeface="Times New Roman" panose="02020603050405020304"/>
                <a:ea typeface="Palatino"/>
              </a:rPr>
              <a:t>iền vào bảng sau (Câu 5):</a:t>
            </a:r>
            <a:endParaRPr sz="2800"/>
          </a:p>
        </p:txBody>
      </p:sp>
      <p:graphicFrame>
        <p:nvGraphicFramePr>
          <p:cNvPr id="7" name="Table 6"/>
          <p:cNvGraphicFramePr/>
          <p:nvPr>
            <p:custDataLst>
              <p:tags r:id="rId2"/>
            </p:custDataLst>
            <p:extLst>
              <p:ext uri="{D42A27DB-BD31-4B8C-83A1-F6EECF244321}">
                <p14:modId xmlns:p14="http://schemas.microsoft.com/office/powerpoint/2010/main" val="3620679646"/>
              </p:ext>
            </p:extLst>
          </p:nvPr>
        </p:nvGraphicFramePr>
        <p:xfrm>
          <a:off x="377825" y="5457058"/>
          <a:ext cx="10474325" cy="756158"/>
        </p:xfrm>
        <a:graphic>
          <a:graphicData uri="http://schemas.openxmlformats.org/drawingml/2006/table">
            <a:tbl>
              <a:tblPr/>
              <a:tblGrid>
                <a:gridCol w="4836160">
                  <a:extLst>
                    <a:ext uri="{9D8B030D-6E8A-4147-A177-3AD203B41FA5}">
                      <a16:colId xmlns:a16="http://schemas.microsoft.com/office/drawing/2014/main" val="20000"/>
                    </a:ext>
                  </a:extLst>
                </a:gridCol>
                <a:gridCol w="5638165">
                  <a:extLst>
                    <a:ext uri="{9D8B030D-6E8A-4147-A177-3AD203B41FA5}">
                      <a16:colId xmlns:a16="http://schemas.microsoft.com/office/drawing/2014/main" val="20001"/>
                    </a:ext>
                  </a:extLst>
                </a:gridCol>
              </a:tblGrid>
              <a:tr h="391160">
                <a:tc>
                  <a:txBody>
                    <a:bodyPr/>
                    <a:lstStyle/>
                    <a:p>
                      <a:pPr marL="68580" indent="0" algn="ctr">
                        <a:lnSpc>
                          <a:spcPct val="107000"/>
                        </a:lnSpc>
                        <a:spcBef>
                          <a:spcPct val="0"/>
                        </a:spcBef>
                        <a:spcAft>
                          <a:spcPct val="0"/>
                        </a:spcAft>
                      </a:pPr>
                      <a:r>
                        <a:rPr sz="2400" b="1">
                          <a:latin typeface="Times New Roman" panose="02020603050405020304"/>
                          <a:ea typeface="Palatino"/>
                        </a:rPr>
                        <a:t>Chi tiết, sự kiện hiện thực</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b="1">
                          <a:latin typeface="Times New Roman" panose="02020603050405020304"/>
                          <a:ea typeface="Palatino"/>
                        </a:rPr>
                        <a:t>Thái độ, đánh giá của người viết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0">
                <a:tc>
                  <a:txBody>
                    <a:bodyPr/>
                    <a:lstStyle/>
                    <a:p>
                      <a:pPr marL="68580" indent="0" algn="ctr">
                        <a:lnSpc>
                          <a:spcPct val="107000"/>
                        </a:lnSpc>
                        <a:spcBef>
                          <a:spcPct val="0"/>
                        </a:spcBef>
                        <a:spcAft>
                          <a:spcPct val="0"/>
                        </a:spcAft>
                      </a:pPr>
                      <a:r>
                        <a:rPr sz="2400">
                          <a:latin typeface="Times New Roman" panose="02020603050405020304"/>
                          <a:ea typeface="Palatino"/>
                        </a:rPr>
                        <a: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Palatino"/>
                        </a:rPr>
                        <a: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ox(in)">
                                      <p:cBhvr>
                                        <p:cTn id="23" dur="2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box(in)">
                                      <p:cBhvr>
                                        <p:cTn id="40" dur="20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7"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0" fill="hold"/>
                                        <p:tgtEl>
                                          <p:spTgt spid="7"/>
                                        </p:tgtEl>
                                        <p:attrNameLst>
                                          <p:attrName>ppt_x</p:attrName>
                                        </p:attrNameLst>
                                      </p:cBhvr>
                                      <p:tavLst>
                                        <p:tav tm="0">
                                          <p:val>
                                            <p:strVal val="#ppt_x"/>
                                          </p:val>
                                        </p:tav>
                                        <p:tav tm="100000">
                                          <p:val>
                                            <p:strVal val="#ppt_x"/>
                                          </p:val>
                                        </p:tav>
                                      </p:tavLst>
                                    </p:anim>
                                    <p:anim calcmode="lin" valueType="num">
                                      <p:cBhvr additive="base">
                                        <p:cTn id="46"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273" y="527417"/>
            <a:ext cx="11366801" cy="4953000"/>
          </a:xfrm>
        </p:spPr>
        <p:txBody>
          <a:bodyPr/>
          <a:lstStyle/>
          <a:p>
            <a:pPr marL="0" indent="0">
              <a:buNone/>
            </a:pPr>
            <a:endParaRPr lang="en-US" sz="3000">
              <a:latin typeface="Times New Roman" panose="02020603050405020304" pitchFamily="18" charset="0"/>
              <a:cs typeface="Times New Roman" panose="02020603050405020304" pitchFamily="18" charset="0"/>
            </a:endParaRPr>
          </a:p>
          <a:p>
            <a:pPr marL="0" indent="0">
              <a:buNone/>
            </a:pPr>
            <a:r>
              <a:rPr lang="en-US" sz="3000" b="1" i="1">
                <a:solidFill>
                  <a:srgbClr val="0E0AB6"/>
                </a:solidFill>
                <a:latin typeface="Times New Roman" panose="02020603050405020304" pitchFamily="18" charset="0"/>
                <a:cs typeface="Times New Roman" panose="02020603050405020304" pitchFamily="18" charset="0"/>
              </a:rPr>
              <a:t>1. Tìm hiểu tính phi hư cấu, thủ pháp nghệ thuật, sự kết hợp chi tiết, sự kiện hiện thực với trải nghiệm, thái độ và đánh giá của người viết trong phóng sự</a:t>
            </a:r>
          </a:p>
          <a:p>
            <a:pPr marL="0" indent="0">
              <a:buNone/>
            </a:pPr>
            <a:r>
              <a:rPr lang="en-US" sz="3000">
                <a:solidFill>
                  <a:srgbClr val="FF0000"/>
                </a:solidFill>
                <a:latin typeface="Times New Roman" panose="02020603050405020304" pitchFamily="18" charset="0"/>
                <a:cs typeface="Times New Roman" panose="02020603050405020304" pitchFamily="18" charset="0"/>
              </a:rPr>
              <a:t>a. Câu 2:</a:t>
            </a:r>
            <a:r>
              <a:rPr lang="en-US" sz="3000">
                <a:latin typeface="Times New Roman" panose="02020603050405020304" pitchFamily="18" charset="0"/>
                <a:cs typeface="Times New Roman" panose="02020603050405020304" pitchFamily="18" charset="0"/>
              </a:rPr>
              <a:t> ông chủ nhà trọ làng V.Đ chọn mua gà ––&gt; nuôi và chăm sóc gà ––&gt; gà bị ốm cùng lúc với mẹ bị ốm nhưng ông chỉ chú tâm chăm sóc gà ––&gt;  Đôi gà được chữa trị, cầu khấn, mạnh khoẻ trở lại ––&gt; Luộc gà, đồ xôi, chuẩn bị lễ thần mừng “lên lão”.</a:t>
            </a:r>
          </a:p>
          <a:p>
            <a:pPr marL="0" indent="0">
              <a:buNone/>
            </a:pPr>
            <a:r>
              <a:rPr lang="en-US" sz="300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315" y="327024"/>
            <a:ext cx="11222422" cy="6530975"/>
          </a:xfrm>
        </p:spPr>
        <p:txBody>
          <a:bodyPr/>
          <a:lstStyle/>
          <a:p>
            <a:pPr marL="0" indent="0">
              <a:buNone/>
            </a:pPr>
            <a:r>
              <a:rPr lang="en-US" sz="3000" dirty="0">
                <a:solidFill>
                  <a:srgbClr val="FF0000"/>
                </a:solidFill>
                <a:latin typeface="Times New Roman" panose="02020603050405020304" pitchFamily="18" charset="0"/>
                <a:cs typeface="Times New Roman" panose="02020603050405020304" pitchFamily="18" charset="0"/>
              </a:rPr>
              <a:t>b. </a:t>
            </a:r>
            <a:r>
              <a:rPr lang="en-US" sz="3000" dirty="0" err="1">
                <a:solidFill>
                  <a:srgbClr val="FF0000"/>
                </a:solidFill>
                <a:latin typeface="Times New Roman" panose="02020603050405020304" pitchFamily="18" charset="0"/>
                <a:cs typeface="Times New Roman" panose="02020603050405020304" pitchFamily="18" charset="0"/>
              </a:rPr>
              <a:t>Câu</a:t>
            </a:r>
            <a:r>
              <a:rPr lang="en-US" sz="3000" dirty="0">
                <a:solidFill>
                  <a:srgbClr val="FF0000"/>
                </a:solidFill>
                <a:latin typeface="Times New Roman" panose="02020603050405020304" pitchFamily="18" charset="0"/>
                <a:cs typeface="Times New Roman" panose="02020603050405020304" pitchFamily="18" charset="0"/>
              </a:rPr>
              <a:t> 3:</a:t>
            </a:r>
            <a:r>
              <a:rPr lang="en-US" sz="3000" dirty="0">
                <a:latin typeface="Times New Roman" panose="02020603050405020304" pitchFamily="18" charset="0"/>
                <a:cs typeface="Times New Roman" panose="02020603050405020304" pitchFamily="18" charset="0"/>
              </a:rPr>
              <a:t> VB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bởi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trọ</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nhìn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nhìn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gũi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trọ</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trọ</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phẩm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p>
          <a:p>
            <a:pPr marL="0" indent="0">
              <a:buNone/>
            </a:pPr>
            <a:r>
              <a:rPr lang="en-US" sz="3000" dirty="0">
                <a:solidFill>
                  <a:srgbClr val="FF0000"/>
                </a:solidFill>
                <a:latin typeface="Times New Roman" panose="02020603050405020304" pitchFamily="18" charset="0"/>
                <a:cs typeface="Times New Roman" panose="02020603050405020304" pitchFamily="18" charset="0"/>
              </a:rPr>
              <a:t>c. </a:t>
            </a:r>
            <a:r>
              <a:rPr lang="en-US" sz="3000" dirty="0" err="1">
                <a:solidFill>
                  <a:srgbClr val="FF0000"/>
                </a:solidFill>
                <a:latin typeface="Times New Roman" panose="02020603050405020304" pitchFamily="18" charset="0"/>
                <a:cs typeface="Times New Roman" panose="02020603050405020304" pitchFamily="18" charset="0"/>
              </a:rPr>
              <a:t>Câu</a:t>
            </a:r>
            <a:r>
              <a:rPr lang="en-US" sz="3000" dirty="0">
                <a:solidFill>
                  <a:srgbClr val="FF0000"/>
                </a:solidFill>
                <a:latin typeface="Times New Roman" panose="02020603050405020304" pitchFamily="18" charset="0"/>
                <a:cs typeface="Times New Roman" panose="02020603050405020304" pitchFamily="18" charset="0"/>
              </a:rPr>
              <a:t> 4:</a:t>
            </a:r>
          </a:p>
          <a:p>
            <a:pPr marL="0" indent="0">
              <a:buNone/>
            </a:pP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luận</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 </a:t>
            </a:r>
            <a:r>
              <a:rPr lang="en-US" sz="3000" i="1" dirty="0">
                <a:latin typeface="Times New Roman" panose="02020603050405020304" pitchFamily="18" charset="0"/>
                <a:cs typeface="Times New Roman" panose="02020603050405020304" pitchFamily="18" charset="0"/>
              </a:rPr>
              <a:t>Ở </a:t>
            </a:r>
            <a:r>
              <a:rPr lang="en-US" sz="3000" i="1" dirty="0" err="1">
                <a:latin typeface="Times New Roman" panose="02020603050405020304" pitchFamily="18" charset="0"/>
                <a:cs typeface="Times New Roman" panose="02020603050405020304" pitchFamily="18" charset="0"/>
              </a:rPr>
              <a:t>làng</a:t>
            </a:r>
            <a:r>
              <a:rPr lang="en-US" sz="3000" i="1" dirty="0">
                <a:latin typeface="Times New Roman" panose="02020603050405020304" pitchFamily="18" charset="0"/>
                <a:cs typeface="Times New Roman" panose="02020603050405020304" pitchFamily="18" charset="0"/>
              </a:rPr>
              <a:t> V.Đ, </a:t>
            </a:r>
            <a:r>
              <a:rPr lang="en-US" sz="3000" i="1" dirty="0" err="1">
                <a:latin typeface="Times New Roman" panose="02020603050405020304" pitchFamily="18" charset="0"/>
                <a:cs typeface="Times New Roman" panose="02020603050405020304" pitchFamily="18" charset="0"/>
              </a:rPr>
              <a:t>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chủ</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trọ</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của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tôi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đáng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lẽ</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cũng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bậc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sướng</a:t>
            </a:r>
            <a:r>
              <a:rPr lang="en-US" sz="3000" i="1" dirty="0">
                <a:latin typeface="Times New Roman" panose="02020603050405020304" pitchFamily="18" charset="0"/>
                <a:cs typeface="Times New Roman" panose="02020603050405020304" pitchFamily="18" charset="0"/>
              </a:rPr>
              <a:t>; Ở </a:t>
            </a:r>
            <a:r>
              <a:rPr lang="en-US" sz="3000" i="1" dirty="0" err="1">
                <a:latin typeface="Times New Roman" panose="02020603050405020304" pitchFamily="18" charset="0"/>
                <a:cs typeface="Times New Roman" panose="02020603050405020304" pitchFamily="18" charset="0"/>
              </a:rPr>
              <a:t>thôn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quê</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như</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vậy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cũng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tiên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cách</a:t>
            </a:r>
            <a:r>
              <a:rPr lang="en-US" sz="3000" i="1" dirty="0">
                <a:latin typeface="Times New Roman" panose="02020603050405020304" pitchFamily="18" charset="0"/>
                <a:cs typeface="Times New Roman" panose="02020603050405020304" pitchFamily="18" charset="0"/>
              </a:rPr>
              <a:t>;... </a:t>
            </a:r>
          </a:p>
          <a:p>
            <a:pPr marL="0" indent="0">
              <a:buNone/>
            </a:pP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Đôi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lạ</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sao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Nó</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lớn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bằng</a:t>
            </a:r>
            <a:r>
              <a:rPr lang="en-US" sz="3000" i="1" dirty="0">
                <a:latin typeface="Times New Roman" panose="02020603050405020304" pitchFamily="18" charset="0"/>
                <a:cs typeface="Times New Roman" panose="02020603050405020304" pitchFamily="18" charset="0"/>
              </a:rPr>
              <a:t> con </a:t>
            </a:r>
            <a:r>
              <a:rPr lang="en-US" sz="3000" i="1" dirty="0" err="1">
                <a:latin typeface="Times New Roman" panose="02020603050405020304" pitchFamily="18" charset="0"/>
                <a:cs typeface="Times New Roman" panose="02020603050405020304" pitchFamily="18" charset="0"/>
              </a:rPr>
              <a:t>chim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câu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trọc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lốc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như</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đầu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sư</a:t>
            </a:r>
            <a:r>
              <a:rPr lang="en-US" sz="3000" i="1" dirty="0">
                <a:latin typeface="Times New Roman" panose="02020603050405020304" pitchFamily="18" charset="0"/>
                <a:cs typeface="Times New Roman" panose="02020603050405020304" pitchFamily="18" charset="0"/>
              </a:rPr>
              <a:t>,....</a:t>
            </a:r>
          </a:p>
          <a:p>
            <a:pPr marL="0" indent="0">
              <a:buNone/>
            </a:pP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thêm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ox(in)">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ox(in)">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65" y="1083945"/>
            <a:ext cx="11327030" cy="4953000"/>
          </a:xfrm>
        </p:spPr>
        <p:txBody>
          <a:bodyPr/>
          <a:lstStyle/>
          <a:p>
            <a:pPr marL="0" indent="0">
              <a:buNone/>
            </a:pPr>
            <a:r>
              <a:rPr lang="en-US" dirty="0">
                <a:solidFill>
                  <a:srgbClr val="FF0000"/>
                </a:solidFill>
                <a:latin typeface="Times New Roman" panose="02020603050405020304" pitchFamily="18" charset="0"/>
                <a:cs typeface="Times New Roman" panose="02020603050405020304" pitchFamily="18" charset="0"/>
              </a:rPr>
              <a:t>d. </a:t>
            </a:r>
            <a:r>
              <a:rPr lang="en-US" dirty="0" err="1">
                <a:solidFill>
                  <a:srgbClr val="FF0000"/>
                </a:solidFill>
                <a:latin typeface="Times New Roman" panose="02020603050405020304" pitchFamily="18" charset="0"/>
                <a:cs typeface="Times New Roman" panose="02020603050405020304" pitchFamily="18" charset="0"/>
              </a:rPr>
              <a:t>Câu</a:t>
            </a:r>
            <a:r>
              <a:rPr lang="en-US" dirty="0">
                <a:solidFill>
                  <a:srgbClr val="FF0000"/>
                </a:solidFill>
                <a:latin typeface="Times New Roman" panose="02020603050405020304" pitchFamily="18" charset="0"/>
                <a:cs typeface="Times New Roman" panose="02020603050405020304" pitchFamily="18" charset="0"/>
              </a:rPr>
              <a:t> 5: </a:t>
            </a:r>
          </a:p>
          <a:p>
            <a:pPr marL="0" indent="0">
              <a:buNone/>
            </a:pP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1: </a:t>
            </a:r>
            <a:r>
              <a:rPr lang="en-US" i="1" dirty="0" err="1">
                <a:latin typeface="Times New Roman" panose="02020603050405020304" pitchFamily="18" charset="0"/>
                <a:cs typeface="Times New Roman" panose="02020603050405020304" pitchFamily="18" charset="0"/>
              </a:rPr>
              <a:t>Tuy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ruộng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tối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đặt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lên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vai...</a:t>
            </a:r>
            <a:r>
              <a:rPr lang="en-US" i="1" dirty="0">
                <a:latin typeface="Times New Roman" panose="02020603050405020304" pitchFamily="18" charset="0"/>
                <a:cs typeface="Times New Roman" panose="02020603050405020304" pitchFamily="18" charset="0"/>
              </a:rPr>
              <a:t> hay </a:t>
            </a:r>
            <a:r>
              <a:rPr lang="en-US" i="1" dirty="0" err="1">
                <a:latin typeface="Times New Roman" panose="02020603050405020304" pitchFamily="18" charset="0"/>
                <a:cs typeface="Times New Roman" panose="02020603050405020304" pitchFamily="18" charset="0"/>
              </a:rPr>
              <a:t>chỉ</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ngồi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hàng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ngồi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quán</a:t>
            </a:r>
            <a:r>
              <a:rPr lang="en-US" i="1"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việc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vậy</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suốt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lúc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ung</a:t>
            </a:r>
            <a:r>
              <a:rPr lang="en-US" i="1" dirty="0">
                <a:latin typeface="Times New Roman" panose="02020603050405020304" pitchFamily="18" charset="0"/>
                <a:cs typeface="Times New Roman" panose="02020603050405020304" pitchFamily="18" charset="0"/>
              </a:rPr>
              <a:t>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90" y="952500"/>
            <a:ext cx="11007090" cy="4953000"/>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2: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người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nên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dùng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tỏi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tươi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nhỏ</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bón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Ông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nhất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Ông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đáp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họ</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nước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vậy</a:t>
            </a:r>
            <a:r>
              <a:rPr lang="en-US" i="1"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ông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bị</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vọng</a:t>
            </a:r>
            <a:r>
              <a:rPr lang="en-US" i="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156970" y="1043940"/>
            <a:ext cx="9638030" cy="553085"/>
          </a:xfrm>
          <a:prstGeom prst="rect">
            <a:avLst/>
          </a:prstGeom>
          <a:noFill/>
        </p:spPr>
        <p:txBody>
          <a:bodyPr wrap="square" rtlCol="0" anchor="t">
            <a:spAutoFit/>
          </a:bodyPr>
          <a:lstStyle/>
          <a:p>
            <a:pPr marL="0" indent="0">
              <a:buNone/>
            </a:pPr>
            <a:r>
              <a:rPr lang="en-US" sz="3000" b="1" i="1">
                <a:solidFill>
                  <a:srgbClr val="0E0AB6"/>
                </a:solidFill>
                <a:latin typeface="Times New Roman" panose="02020603050405020304" pitchFamily="18" charset="0"/>
                <a:cs typeface="Times New Roman" panose="02020603050405020304" pitchFamily="18" charset="0"/>
                <a:sym typeface="+mn-ea"/>
              </a:rPr>
              <a:t>2. Tìm hiểu chủ đề, tư tưởng, thông điệp của văn bản</a:t>
            </a:r>
          </a:p>
        </p:txBody>
      </p:sp>
      <p:sp>
        <p:nvSpPr>
          <p:cNvPr id="5" name="Text Box 4"/>
          <p:cNvSpPr txBox="1"/>
          <p:nvPr/>
        </p:nvSpPr>
        <p:spPr>
          <a:xfrm>
            <a:off x="1156970" y="1993265"/>
            <a:ext cx="10014585" cy="1649095"/>
          </a:xfrm>
          <a:prstGeom prst="rect">
            <a:avLst/>
          </a:prstGeom>
        </p:spPr>
        <p:txBody>
          <a:bodyPr wrap="square">
            <a:spAutoFit/>
          </a:bodyPr>
          <a:lstStyle/>
          <a:p>
            <a:pPr defTabSz="266700">
              <a:lnSpc>
                <a:spcPct val="107000"/>
              </a:lnSpc>
              <a:spcAft>
                <a:spcPts val="600"/>
              </a:spcAft>
            </a:pPr>
            <a:r>
              <a:rPr sz="3000" b="1">
                <a:solidFill>
                  <a:srgbClr val="7030A0"/>
                </a:solidFill>
                <a:latin typeface="Times New Roman" panose="02020603050405020304"/>
                <a:ea typeface="Times New Roman" panose="02020603050405020304"/>
              </a:rPr>
              <a:t>(1) Câu 6:</a:t>
            </a:r>
            <a:r>
              <a:rPr sz="3000">
                <a:solidFill>
                  <a:srgbClr val="7030A0"/>
                </a:solidFill>
                <a:latin typeface="Times New Roman" panose="02020603050405020304"/>
                <a:ea typeface="Times New Roman" panose="02020603050405020304"/>
              </a:rPr>
              <a:t> </a:t>
            </a:r>
            <a:r>
              <a:rPr sz="3000">
                <a:latin typeface="Times New Roman" panose="02020603050405020304"/>
                <a:ea typeface="Times New Roman" panose="02020603050405020304"/>
              </a:rPr>
              <a:t>Nhóm 4 – 5 HS điền vào PHT 1 và chỉ ra sự phù hợp giữa chủ đề, cảm hứng chủ đạo, thông điệp trong VB.</a:t>
            </a:r>
          </a:p>
          <a:p>
            <a:pPr defTabSz="266700">
              <a:lnSpc>
                <a:spcPct val="107000"/>
              </a:lnSpc>
              <a:spcAft>
                <a:spcPts val="600"/>
              </a:spcAft>
            </a:pPr>
            <a:r>
              <a:rPr sz="3000">
                <a:solidFill>
                  <a:srgbClr val="7030A0"/>
                </a:solidFill>
                <a:latin typeface="Times New Roman" panose="02020603050405020304"/>
                <a:ea typeface="Times New Roman" panose="02020603050405020304"/>
              </a:rPr>
              <a:t>(2) </a:t>
            </a:r>
            <a:r>
              <a:rPr sz="3000" b="1">
                <a:solidFill>
                  <a:srgbClr val="7030A0"/>
                </a:solidFill>
                <a:latin typeface="Times New Roman" panose="02020603050405020304"/>
                <a:ea typeface="Times New Roman" panose="02020603050405020304"/>
              </a:rPr>
              <a:t>Câu 7</a:t>
            </a:r>
            <a:r>
              <a:rPr sz="3000">
                <a:solidFill>
                  <a:srgbClr val="7030A0"/>
                </a:solidFill>
                <a:latin typeface="Times New Roman" panose="02020603050405020304"/>
                <a:ea typeface="Times New Roman" panose="02020603050405020304"/>
              </a:rPr>
              <a:t>:</a:t>
            </a:r>
            <a:r>
              <a:rPr sz="3000">
                <a:latin typeface="Times New Roman" panose="02020603050405020304"/>
                <a:ea typeface="Times New Roman" panose="02020603050405020304"/>
              </a:rPr>
              <a:t> Nhóm 4 – 5 HS điền vào PHT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custDataLst>
              <p:tags r:id="rId1"/>
            </p:custDataLst>
            <p:extLst>
              <p:ext uri="{D42A27DB-BD31-4B8C-83A1-F6EECF244321}">
                <p14:modId xmlns:p14="http://schemas.microsoft.com/office/powerpoint/2010/main" val="2605287228"/>
              </p:ext>
            </p:extLst>
          </p:nvPr>
        </p:nvGraphicFramePr>
        <p:xfrm>
          <a:off x="944245" y="1521460"/>
          <a:ext cx="10200640" cy="5246053"/>
        </p:xfrm>
        <a:graphic>
          <a:graphicData uri="http://schemas.openxmlformats.org/drawingml/2006/table">
            <a:tbl>
              <a:tblPr/>
              <a:tblGrid>
                <a:gridCol w="1643380">
                  <a:extLst>
                    <a:ext uri="{9D8B030D-6E8A-4147-A177-3AD203B41FA5}">
                      <a16:colId xmlns:a16="http://schemas.microsoft.com/office/drawing/2014/main" val="20000"/>
                    </a:ext>
                  </a:extLst>
                </a:gridCol>
                <a:gridCol w="5914390">
                  <a:extLst>
                    <a:ext uri="{9D8B030D-6E8A-4147-A177-3AD203B41FA5}">
                      <a16:colId xmlns:a16="http://schemas.microsoft.com/office/drawing/2014/main" val="20001"/>
                    </a:ext>
                  </a:extLst>
                </a:gridCol>
                <a:gridCol w="2642870">
                  <a:extLst>
                    <a:ext uri="{9D8B030D-6E8A-4147-A177-3AD203B41FA5}">
                      <a16:colId xmlns:a16="http://schemas.microsoft.com/office/drawing/2014/main" val="20002"/>
                    </a:ext>
                  </a:extLst>
                </a:gridCol>
              </a:tblGrid>
              <a:tr h="651510">
                <a:tc gridSpan="2">
                  <a:txBody>
                    <a:bodyPr/>
                    <a:lstStyle/>
                    <a:p>
                      <a:pPr marL="68580" indent="0" algn="ctr">
                        <a:lnSpc>
                          <a:spcPct val="107000"/>
                        </a:lnSpc>
                        <a:spcBef>
                          <a:spcPct val="0"/>
                        </a:spcBef>
                        <a:spcAft>
                          <a:spcPts val="600"/>
                        </a:spcAft>
                      </a:pPr>
                      <a:r>
                        <a:rPr sz="2800" b="1">
                          <a:latin typeface="Times New Roman" panose="02020603050405020304" pitchFamily="18" charset="0"/>
                          <a:ea typeface="Calibri" panose="020F0502020204030204"/>
                          <a:cs typeface="Times New Roman" panose="02020603050405020304" pitchFamily="18" charset="0"/>
                        </a:rPr>
                        <a:t>Khái niệm</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a:txBody>
                    <a:bodyPr/>
                    <a:lstStyle/>
                    <a:p>
                      <a:pPr marL="68580" indent="0" algn="ctr">
                        <a:lnSpc>
                          <a:spcPct val="107000"/>
                        </a:lnSpc>
                        <a:spcBef>
                          <a:spcPct val="0"/>
                        </a:spcBef>
                        <a:spcAft>
                          <a:spcPts val="600"/>
                        </a:spcAft>
                      </a:pPr>
                      <a:r>
                        <a:rPr sz="2800" b="1">
                          <a:latin typeface="Times New Roman" panose="02020603050405020304" pitchFamily="18" charset="0"/>
                          <a:ea typeface="Calibri" panose="020F0502020204030204"/>
                          <a:cs typeface="Times New Roman" panose="02020603050405020304" pitchFamily="18" charset="0"/>
                        </a:rPr>
                        <a:t>VB </a:t>
                      </a:r>
                      <a:r>
                        <a:rPr sz="2800" b="1" i="1">
                          <a:latin typeface="Times New Roman" panose="02020603050405020304" pitchFamily="18" charset="0"/>
                          <a:ea typeface="Calibri" panose="020F0502020204030204"/>
                          <a:cs typeface="Times New Roman" panose="02020603050405020304" pitchFamily="18" charset="0"/>
                        </a:rPr>
                        <a:t>Con gà thờ</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976630">
                <a:tc>
                  <a:txBody>
                    <a:bodyPr/>
                    <a:lstStyle/>
                    <a:p>
                      <a:pPr marL="68580" indent="0" algn="just">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Chủ đề</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Là vấn đề chính mà VB nêu lên qua một hiện tượng đời sống.</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2279015">
                <a:tc>
                  <a:txBody>
                    <a:bodyPr/>
                    <a:lstStyle/>
                    <a:p>
                      <a:pPr marL="68580" indent="0" algn="just">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Cảm hứng chủ đạo</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Là trạng thái tình cảm mãnh liệt, thường gắn với tư tưởng và đánh giá nhất định được thể hiện xuyên suốt tác phẩm, tác động đến cảm xúc của người đọc.</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r h="1302385">
                <a:tc>
                  <a:txBody>
                    <a:bodyPr/>
                    <a:lstStyle/>
                    <a:p>
                      <a:pPr marL="68580" indent="0" algn="just">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Thông điệp</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Là ý tưởng quan trọng nhất, là bài học, cách ứng xử mà tác giả muốn gửi đến người đọc.</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pitchFamily="18" charset="0"/>
                          <a:ea typeface="Calibri" panose="020F0502020204030204"/>
                          <a:cs typeface="Times New Roman" panose="02020603050405020304" pitchFamily="18" charset="0"/>
                        </a:rPr>
                        <a:t>…</a:t>
                      </a:r>
                      <a:endParaRPr sz="2800" b="1">
                        <a:latin typeface="Times New Roman" panose="02020603050405020304" pitchFamily="18" charset="0"/>
                        <a:ea typeface="Calibri" panose="020F0502020204030204"/>
                        <a:cs typeface="Times New Roman" panose="02020603050405020304" pitchFamily="18" charset="0"/>
                      </a:endParaRP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Text Box 4"/>
          <p:cNvSpPr txBox="1"/>
          <p:nvPr/>
        </p:nvSpPr>
        <p:spPr>
          <a:xfrm>
            <a:off x="944245" y="936625"/>
            <a:ext cx="5080000" cy="584835"/>
          </a:xfrm>
          <a:prstGeom prst="rect">
            <a:avLst/>
          </a:prstGeom>
        </p:spPr>
        <p:txBody>
          <a:bodyPr>
            <a:spAutoFit/>
          </a:bodyPr>
          <a:lstStyle/>
          <a:p>
            <a:pPr defTabSz="266700">
              <a:lnSpc>
                <a:spcPct val="107000"/>
              </a:lnSpc>
              <a:spcAft>
                <a:spcPts val="800"/>
              </a:spcAft>
            </a:pPr>
            <a:r>
              <a:rPr sz="3000" b="1">
                <a:gradFill>
                  <a:gsLst>
                    <a:gs pos="0">
                      <a:srgbClr val="FE4444"/>
                    </a:gs>
                    <a:gs pos="100000">
                      <a:srgbClr val="832B2B"/>
                    </a:gs>
                  </a:gsLst>
                  <a:lin scaled="0"/>
                </a:gradFill>
                <a:latin typeface="Times New Roman" panose="02020603050405020304"/>
                <a:ea typeface="Calibri" panose="020F0502020204030204"/>
              </a:rPr>
              <a:t>PHT </a:t>
            </a:r>
            <a:r>
              <a:rPr lang="en-US" sz="3000" b="1">
                <a:gradFill>
                  <a:gsLst>
                    <a:gs pos="0">
                      <a:srgbClr val="FE4444"/>
                    </a:gs>
                    <a:gs pos="100000">
                      <a:srgbClr val="832B2B"/>
                    </a:gs>
                  </a:gsLst>
                  <a:lin scaled="0"/>
                </a:gradFill>
                <a:latin typeface="Times New Roman" panose="02020603050405020304"/>
                <a:ea typeface="Calibri" panose="020F0502020204030204"/>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79746" y="653155"/>
            <a:ext cx="12192001" cy="7167717"/>
          </a:xfrm>
          <a:prstGeom prst="rect">
            <a:avLst/>
          </a:prstGeom>
        </p:spPr>
      </p:pic>
      <p:grpSp>
        <p:nvGrpSpPr>
          <p:cNvPr id="30" name="组合 29"/>
          <p:cNvGrpSpPr/>
          <p:nvPr/>
        </p:nvGrpSpPr>
        <p:grpSpPr>
          <a:xfrm>
            <a:off x="179745" y="721476"/>
            <a:ext cx="8946462" cy="3940629"/>
            <a:chOff x="275557" y="771311"/>
            <a:chExt cx="8946462" cy="2878651"/>
          </a:xfrm>
        </p:grpSpPr>
        <p:sp>
          <p:nvSpPr>
            <p:cNvPr id="28" name="文本框 27"/>
            <p:cNvSpPr txBox="1"/>
            <p:nvPr/>
          </p:nvSpPr>
          <p:spPr>
            <a:xfrm>
              <a:off x="275557" y="771311"/>
              <a:ext cx="8946462" cy="1326512"/>
            </a:xfrm>
            <a:prstGeom prst="rect">
              <a:avLst/>
            </a:prstGeom>
            <a:noFill/>
          </p:spPr>
          <p:txBody>
            <a:bodyPr wrap="square" rtlCol="0">
              <a:spAutoFit/>
            </a:bodyPr>
            <a:lstStyle/>
            <a:p>
              <a:r>
                <a:rPr lang="en-US" altLang="zh-CN" sz="3600" b="1" dirty="0">
                  <a:solidFill>
                    <a:srgbClr val="416F49"/>
                  </a:solidFill>
                  <a:latin typeface="Times New Roman" panose="02020603050405020304" pitchFamily="18" charset="0"/>
                  <a:cs typeface="Times New Roman" panose="02020603050405020304" pitchFamily="18" charset="0"/>
                </a:rPr>
                <a:t>      BÀI 4: SỰ THẬT VÀ TRANG VIẾT</a:t>
              </a:r>
            </a:p>
            <a:p>
              <a:endParaRPr lang="en-US" altLang="zh-CN" sz="3600" b="1" dirty="0">
                <a:solidFill>
                  <a:srgbClr val="416F49"/>
                </a:solidFill>
                <a:latin typeface="Times New Roman" panose="02020603050405020304" pitchFamily="18" charset="0"/>
                <a:cs typeface="Times New Roman" panose="02020603050405020304" pitchFamily="18" charset="0"/>
              </a:endParaRPr>
            </a:p>
            <a:p>
              <a:r>
                <a:rPr lang="en-US" altLang="zh-CN" sz="3600" b="1" dirty="0">
                  <a:solidFill>
                    <a:srgbClr val="416F49"/>
                  </a:solidFill>
                  <a:latin typeface="Times New Roman" panose="02020603050405020304" pitchFamily="18" charset="0"/>
                  <a:cs typeface="Times New Roman" panose="02020603050405020304" pitchFamily="18" charset="0"/>
                </a:rPr>
                <a:t>   </a:t>
              </a:r>
              <a:r>
                <a:rPr lang="en-US" altLang="zh-CN" sz="3600" b="1">
                  <a:latin typeface="Times New Roman" panose="02020603050405020304" pitchFamily="18" charset="0"/>
                  <a:cs typeface="Times New Roman" panose="02020603050405020304" pitchFamily="18" charset="0"/>
                </a:rPr>
                <a:t>ĐỌC VB1:</a:t>
              </a:r>
              <a:r>
                <a:rPr lang="en-US" altLang="zh-CN" sz="4000" b="1">
                  <a:solidFill>
                    <a:srgbClr val="C00000"/>
                  </a:solidFill>
                  <a:latin typeface="Times New Roman" panose="02020603050405020304" pitchFamily="18" charset="0"/>
                  <a:cs typeface="Times New Roman" panose="02020603050405020304" pitchFamily="18" charset="0"/>
                </a:rPr>
                <a:t> </a:t>
              </a:r>
              <a:endParaRPr lang="zh-CN" altLang="en-US" sz="4000" b="1" dirty="0">
                <a:solidFill>
                  <a:srgbClr val="C0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1354395" y="3396046"/>
              <a:ext cx="6285657" cy="253916"/>
            </a:xfrm>
            <a:prstGeom prst="rect">
              <a:avLst/>
            </a:prstGeom>
            <a:noFill/>
          </p:spPr>
          <p:txBody>
            <a:bodyPr wrap="square" rtlCol="0">
              <a:spAutoFit/>
            </a:bodyPr>
            <a:lstStyle/>
            <a:p>
              <a:pPr algn="dist"/>
              <a:endParaRPr lang="zh-CN" altLang="en-US" sz="1050"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93799" y="88406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23415" y="3801380"/>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1774784" y="4982175"/>
            <a:ext cx="6824930" cy="1815882"/>
          </a:xfrm>
          <a:prstGeom prst="rect">
            <a:avLst/>
          </a:prstGeom>
          <a:noFill/>
          <a:ln w="12700">
            <a:solidFill>
              <a:srgbClr val="40905E"/>
            </a:solidFill>
          </a:ln>
          <a:effectLst/>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Giáo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a:latin typeface="Times New Roman" panose="02020603050405020304" pitchFamily="18" charset="0"/>
                <a:cs typeface="Times New Roman" panose="02020603050405020304" pitchFamily="18" charset="0"/>
              </a:rPr>
              <a:t>: Võ Thị Kim Tuyến</a:t>
            </a:r>
            <a:endParaRPr lang="en-US" sz="2800" b="1" i="1"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Tr</a:t>
            </a:r>
            <a:r>
              <a:rPr lang="vi-VN" sz="2800" b="1" i="1" dirty="0">
                <a:latin typeface="Times New Roman" panose="02020603050405020304" pitchFamily="18" charset="0"/>
                <a:cs typeface="Times New Roman" panose="02020603050405020304" pitchFamily="18" charset="0"/>
              </a:rPr>
              <a:t>ư</a:t>
            </a:r>
            <a:r>
              <a:rPr lang="en-US" sz="2800" b="1" i="1" dirty="0" err="1">
                <a:latin typeface="Times New Roman" panose="02020603050405020304" pitchFamily="18" charset="0"/>
                <a:cs typeface="Times New Roman" panose="02020603050405020304" pitchFamily="18" charset="0"/>
              </a:rPr>
              <a:t>ờng</a:t>
            </a:r>
            <a:r>
              <a:rPr lang="en-US" sz="2800" b="1" i="1">
                <a:latin typeface="Times New Roman" panose="02020603050405020304" pitchFamily="18" charset="0"/>
                <a:cs typeface="Times New Roman" panose="02020603050405020304" pitchFamily="18" charset="0"/>
              </a:rPr>
              <a:t>: THCS và THPT Hậu Thạnh Đông</a:t>
            </a:r>
            <a:endParaRPr lang="en-US" sz="2800" b="1" i="1" dirty="0">
              <a:latin typeface="Times New Roman" panose="02020603050405020304" pitchFamily="18" charset="0"/>
              <a:cs typeface="Times New Roman" panose="02020603050405020304" pitchFamily="18" charset="0"/>
            </a:endParaRPr>
          </a:p>
          <a:p>
            <a:r>
              <a:rPr lang="en-US" sz="2800" b="1" i="1" dirty="0" err="1">
                <a:latin typeface="Times New Roman" panose="02020603050405020304" pitchFamily="18" charset="0"/>
                <a:cs typeface="Times New Roman" panose="02020603050405020304" pitchFamily="18" charset="0"/>
              </a:rPr>
              <a:t>Địa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a:latin typeface="Times New Roman" panose="02020603050405020304" pitchFamily="18" charset="0"/>
                <a:cs typeface="Times New Roman" panose="02020603050405020304" pitchFamily="18" charset="0"/>
              </a:rPr>
              <a:t>: xã Hậu Thạnh Đông, huyện Tân Thạnh, tỉnh Long An</a:t>
            </a:r>
            <a:endParaRPr lang="en-US" sz="2800" b="1"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DAAE359-3FE3-DFF6-7CE3-8B5739FFBEE5}"/>
              </a:ext>
            </a:extLst>
          </p:cNvPr>
          <p:cNvSpPr txBox="1"/>
          <p:nvPr/>
        </p:nvSpPr>
        <p:spPr>
          <a:xfrm>
            <a:off x="1239128" y="211449"/>
            <a:ext cx="8308181" cy="36933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DỰ ÁN CỘNG ĐỒNG 12. BỘ </a:t>
            </a:r>
            <a:r>
              <a:rPr lang="en-US" b="1">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SÁCH CHÂN TRỜI SÁNG TẠO</a:t>
            </a:r>
            <a:endPar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40DA7BAD-E4B4-4318-85FB-343F6ABA65F6}"/>
              </a:ext>
            </a:extLst>
          </p:cNvPr>
          <p:cNvSpPr/>
          <p:nvPr/>
        </p:nvSpPr>
        <p:spPr>
          <a:xfrm>
            <a:off x="434972" y="2725320"/>
            <a:ext cx="8164742" cy="1180901"/>
          </a:xfrm>
          <a:prstGeom prst="rect">
            <a:avLst/>
          </a:prstGeom>
        </p:spPr>
        <p:txBody>
          <a:bodyPr wrap="square">
            <a:spAutoFit/>
          </a:bodyPr>
          <a:lstStyle/>
          <a:p>
            <a:pPr lvl="0" algn="ctr" defTabSz="914400">
              <a:lnSpc>
                <a:spcPct val="107000"/>
              </a:lnSpc>
              <a:defRPr/>
            </a:pPr>
            <a:r>
              <a:rPr lang="en-US" altLang="zh-CN" sz="4000" b="1">
                <a:solidFill>
                  <a:srgbClr val="C00000"/>
                </a:solidFill>
                <a:latin typeface="Times New Roman" panose="02020603050405020304" pitchFamily="18" charset="0"/>
                <a:cs typeface="Times New Roman" panose="02020603050405020304" pitchFamily="18" charset="0"/>
              </a:rPr>
              <a:t>CON GÀ THỜ - NGÔ TẤT TỐ</a:t>
            </a:r>
          </a:p>
          <a:p>
            <a:pPr lvl="0" algn="ctr" defTabSz="914400">
              <a:lnSpc>
                <a:spcPct val="107000"/>
              </a:lnSpc>
              <a:defRPr/>
            </a:pPr>
            <a:r>
              <a:rPr lang="en-US" sz="2800" b="1" i="1" baseline="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baseline="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phóng sự </a:t>
            </a:r>
            <a:r>
              <a:rPr lang="en-US" sz="2800" b="1"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 làng)</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217295" y="975360"/>
            <a:ext cx="5080000" cy="584835"/>
          </a:xfrm>
          <a:prstGeom prst="rect">
            <a:avLst/>
          </a:prstGeom>
        </p:spPr>
        <p:txBody>
          <a:bodyPr>
            <a:spAutoFit/>
          </a:bodyPr>
          <a:lstStyle/>
          <a:p>
            <a:pPr algn="just" defTabSz="266700">
              <a:lnSpc>
                <a:spcPct val="107000"/>
              </a:lnSpc>
              <a:spcAft>
                <a:spcPct val="0"/>
              </a:spcAft>
            </a:pPr>
            <a:r>
              <a:rPr sz="3000" b="1">
                <a:solidFill>
                  <a:srgbClr val="FF0000"/>
                </a:solidFill>
                <a:latin typeface="Times New Roman" panose="02020603050405020304"/>
                <a:ea typeface="Calibri" panose="020F0502020204030204"/>
              </a:rPr>
              <a:t>PHT 2</a:t>
            </a:r>
          </a:p>
        </p:txBody>
      </p:sp>
      <p:graphicFrame>
        <p:nvGraphicFramePr>
          <p:cNvPr id="5" name="Table 4"/>
          <p:cNvGraphicFramePr/>
          <p:nvPr>
            <p:custDataLst>
              <p:tags r:id="rId1"/>
            </p:custDataLst>
            <p:extLst>
              <p:ext uri="{D42A27DB-BD31-4B8C-83A1-F6EECF244321}">
                <p14:modId xmlns:p14="http://schemas.microsoft.com/office/powerpoint/2010/main" val="3344605055"/>
              </p:ext>
            </p:extLst>
          </p:nvPr>
        </p:nvGraphicFramePr>
        <p:xfrm>
          <a:off x="495935" y="1920875"/>
          <a:ext cx="10985500" cy="2585405"/>
        </p:xfrm>
        <a:graphic>
          <a:graphicData uri="http://schemas.openxmlformats.org/drawingml/2006/table">
            <a:tbl>
              <a:tblPr/>
              <a:tblGrid>
                <a:gridCol w="4234815">
                  <a:extLst>
                    <a:ext uri="{9D8B030D-6E8A-4147-A177-3AD203B41FA5}">
                      <a16:colId xmlns:a16="http://schemas.microsoft.com/office/drawing/2014/main" val="20000"/>
                    </a:ext>
                  </a:extLst>
                </a:gridCol>
                <a:gridCol w="2892425">
                  <a:extLst>
                    <a:ext uri="{9D8B030D-6E8A-4147-A177-3AD203B41FA5}">
                      <a16:colId xmlns:a16="http://schemas.microsoft.com/office/drawing/2014/main" val="20001"/>
                    </a:ext>
                  </a:extLst>
                </a:gridCol>
                <a:gridCol w="3858260">
                  <a:extLst>
                    <a:ext uri="{9D8B030D-6E8A-4147-A177-3AD203B41FA5}">
                      <a16:colId xmlns:a16="http://schemas.microsoft.com/office/drawing/2014/main" val="20002"/>
                    </a:ext>
                  </a:extLst>
                </a:gridCol>
              </a:tblGrid>
              <a:tr h="0">
                <a:tc gridSpan="2">
                  <a:txBody>
                    <a:bodyPr/>
                    <a:lstStyle/>
                    <a:p>
                      <a:pPr marL="68580" indent="0" algn="ctr">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Nghệ thuật phóng sự</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a:txBody>
                    <a:bodyPr/>
                    <a:lstStyle/>
                    <a:p>
                      <a:pPr marL="68580" indent="0" algn="ctr">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Nội dung</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Ngôi kể</a:t>
                      </a:r>
                      <a:endParaRPr sz="2800" b="1">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 </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rowSpan="4">
                  <a:txBody>
                    <a:bodyPr/>
                    <a:lstStyle/>
                    <a:p>
                      <a:pPr marL="68580" indent="0">
                        <a:lnSpc>
                          <a:spcPct val="107000"/>
                        </a:lnSpc>
                        <a:spcBef>
                          <a:spcPct val="0"/>
                        </a:spcBef>
                        <a:spcAft>
                          <a:spcPts val="600"/>
                        </a:spcAft>
                      </a:pPr>
                      <a:r>
                        <a:rPr sz="2800">
                          <a:latin typeface="Times New Roman" panose="02020603050405020304" pitchFamily="18" charset="0"/>
                          <a:ea typeface="Palatino"/>
                          <a:cs typeface="Times New Roman" panose="02020603050405020304" pitchFamily="18" charset="0"/>
                        </a:rPr>
                        <a:t>– </a:t>
                      </a:r>
                      <a:r>
                        <a:rPr sz="2800">
                          <a:latin typeface="Times New Roman" panose="02020603050405020304" pitchFamily="18" charset="0"/>
                          <a:ea typeface="Times New Roman" panose="02020603050405020304"/>
                          <a:cs typeface="Times New Roman" panose="02020603050405020304" pitchFamily="18" charset="0"/>
                        </a:rPr>
                        <a:t>Chủ đề: ....................</a:t>
                      </a:r>
                    </a:p>
                    <a:p>
                      <a:pPr marL="68580" indent="0">
                        <a:lnSpc>
                          <a:spcPct val="107000"/>
                        </a:lnSpc>
                        <a:spcBef>
                          <a:spcPct val="0"/>
                        </a:spcBef>
                        <a:spcAft>
                          <a:spcPts val="600"/>
                        </a:spcAft>
                      </a:pPr>
                      <a:r>
                        <a:rPr sz="2800">
                          <a:latin typeface="Times New Roman" panose="02020603050405020304" pitchFamily="18" charset="0"/>
                          <a:ea typeface="Palatino"/>
                          <a:cs typeface="Times New Roman" panose="02020603050405020304" pitchFamily="18" charset="0"/>
                        </a:rPr>
                        <a:t>– </a:t>
                      </a:r>
                      <a:r>
                        <a:rPr sz="2800">
                          <a:latin typeface="Times New Roman" panose="02020603050405020304" pitchFamily="18" charset="0"/>
                          <a:ea typeface="Times New Roman" panose="02020603050405020304"/>
                          <a:cs typeface="Times New Roman" panose="02020603050405020304" pitchFamily="18" charset="0"/>
                        </a:rPr>
                        <a:t>Cảm hứng chủ đạo:</a:t>
                      </a:r>
                    </a:p>
                    <a:p>
                      <a:pPr marL="68580" indent="0">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 </a:t>
                      </a:r>
                    </a:p>
                    <a:p>
                      <a:pPr marL="68580" indent="0">
                        <a:lnSpc>
                          <a:spcPct val="107000"/>
                        </a:lnSpc>
                        <a:spcBef>
                          <a:spcPct val="0"/>
                        </a:spcBef>
                        <a:spcAft>
                          <a:spcPts val="600"/>
                        </a:spcAft>
                      </a:pPr>
                      <a:r>
                        <a:rPr sz="2800">
                          <a:latin typeface="Times New Roman" panose="02020603050405020304" pitchFamily="18" charset="0"/>
                          <a:ea typeface="Palatino"/>
                          <a:cs typeface="Times New Roman" panose="02020603050405020304" pitchFamily="18" charset="0"/>
                        </a:rPr>
                        <a:t>– </a:t>
                      </a:r>
                      <a:r>
                        <a:rPr sz="2800">
                          <a:latin typeface="Times New Roman" panose="02020603050405020304" pitchFamily="18" charset="0"/>
                          <a:ea typeface="Times New Roman" panose="02020603050405020304"/>
                          <a:cs typeface="Times New Roman" panose="02020603050405020304" pitchFamily="18" charset="0"/>
                        </a:rPr>
                        <a:t>Thông điệp: .........…</a:t>
                      </a:r>
                    </a:p>
                  </a:txBody>
                  <a:tcPr marL="68580" marR="68580" marT="0" marB="0" anchor="ctr">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Điểm nhìn</a:t>
                      </a:r>
                      <a:endParaRPr sz="2800" b="1">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 </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vMerge="1">
                  <a:txBody>
                    <a:bodyPr/>
                    <a:lstStyle/>
                    <a:p>
                      <a:endParaRPr lang="en-US"/>
                    </a:p>
                  </a:txBody>
                  <a:tcPr>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extLst>
                  <a:ext uri="{0D108BD9-81ED-4DB2-BD59-A6C34878D82A}">
                    <a16:rowId xmlns:a16="http://schemas.microsoft.com/office/drawing/2014/main" val="10002"/>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Thủ pháp trần thuật, miêu tả</a:t>
                      </a:r>
                      <a:endParaRPr sz="2800" b="1">
                        <a:latin typeface="Times New Roman" panose="02020603050405020304" pitchFamily="18" charset="0"/>
                        <a:ea typeface="Times New Roman" panose="02020603050405020304"/>
                        <a:cs typeface="Times New Roman" panose="02020603050405020304" pitchFamily="18" charset="0"/>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 </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vMerge="1">
                  <a:txBody>
                    <a:bodyPr/>
                    <a:lstStyle/>
                    <a:p>
                      <a:endParaRPr lang="en-US"/>
                    </a:p>
                  </a:txBody>
                  <a:tcPr>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extLst>
                  <a:ext uri="{0D108BD9-81ED-4DB2-BD59-A6C34878D82A}">
                    <a16:rowId xmlns:a16="http://schemas.microsoft.com/office/drawing/2014/main" val="10003"/>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Cách sắp xếp chi tiết, sự kiện</a:t>
                      </a: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 </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vMerge="1">
                  <a:txBody>
                    <a:bodyPr/>
                    <a:lstStyle/>
                    <a:p>
                      <a:endParaRPr lang="en-US"/>
                    </a:p>
                  </a:txBody>
                  <a:tcPr>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 Box 5"/>
          <p:cNvSpPr txBox="1"/>
          <p:nvPr/>
        </p:nvSpPr>
        <p:spPr>
          <a:xfrm>
            <a:off x="3556000" y="5921375"/>
            <a:ext cx="5080000" cy="683260"/>
          </a:xfrm>
          <a:prstGeom prst="rect">
            <a:avLst/>
          </a:prstGeom>
        </p:spPr>
        <p:txBody>
          <a:bodyPr>
            <a:spAutoFit/>
          </a:bodyPr>
          <a:lstStyle/>
          <a:p>
            <a:endParaRPr sz="1600"/>
          </a:p>
          <a:p>
            <a:pPr algn="just" defTabSz="266700">
              <a:lnSpc>
                <a:spcPct val="107000"/>
              </a:lnSpc>
              <a:spcAft>
                <a:spcPct val="0"/>
              </a:spcAft>
            </a:pPr>
            <a:endParaRPr sz="2100" b="1">
              <a:latin typeface="Times New Roman" panose="02020603050405020304"/>
              <a:ea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2716" y="1367255"/>
            <a:ext cx="11518231" cy="3519233"/>
          </a:xfrm>
          <a:prstGeom prst="rect">
            <a:avLst/>
          </a:prstGeom>
        </p:spPr>
        <p:txBody>
          <a:bodyPr wrap="square">
            <a:spAutoFit/>
          </a:bodyPr>
          <a:lstStyle/>
          <a:p>
            <a:pPr algn="just" defTabSz="266700">
              <a:lnSpc>
                <a:spcPct val="107000"/>
              </a:lnSpc>
              <a:spcAft>
                <a:spcPts val="600"/>
              </a:spcAft>
            </a:pPr>
            <a:r>
              <a:rPr sz="2800" b="1">
                <a:solidFill>
                  <a:srgbClr val="0E0AB6"/>
                </a:solidFill>
                <a:latin typeface="Times New Roman" panose="02020603050405020304"/>
                <a:ea typeface="Times New Roman" panose="02020603050405020304"/>
              </a:rPr>
              <a:t>Câu 6:</a:t>
            </a:r>
          </a:p>
          <a:p>
            <a:pPr algn="just" defTabSz="266700">
              <a:lnSpc>
                <a:spcPct val="107000"/>
              </a:lnSpc>
              <a:spcAft>
                <a:spcPts val="600"/>
              </a:spcAft>
            </a:pPr>
            <a:r>
              <a:rPr sz="2800" b="1" i="1">
                <a:latin typeface="Times New Roman" panose="02020603050405020304"/>
                <a:ea typeface="Palatino"/>
              </a:rPr>
              <a:t>- Chủ đề: </a:t>
            </a:r>
            <a:r>
              <a:rPr sz="2800">
                <a:latin typeface="Times New Roman" panose="02020603050405020304"/>
                <a:ea typeface="Palatino"/>
              </a:rPr>
              <a:t>Hủ tục lễ thần khi người đàn ông đạt tuổi “lên lão” ở làng quê Việt Nam trước kia.</a:t>
            </a:r>
          </a:p>
          <a:p>
            <a:pPr algn="just" defTabSz="266700">
              <a:lnSpc>
                <a:spcPct val="107000"/>
              </a:lnSpc>
              <a:spcAft>
                <a:spcPts val="600"/>
              </a:spcAft>
            </a:pPr>
            <a:r>
              <a:rPr sz="2800" b="1" i="1">
                <a:latin typeface="Times New Roman" panose="02020603050405020304"/>
                <a:ea typeface="Palatino"/>
              </a:rPr>
              <a:t>- Cảm hứng chủ đạo: </a:t>
            </a:r>
            <a:r>
              <a:rPr sz="2800">
                <a:latin typeface="Times New Roman" panose="02020603050405020304"/>
                <a:ea typeface="Palatino"/>
              </a:rPr>
              <a:t>Cảm hứng phê phán, mỉa mai đối với những hủ tục ở làng quê. </a:t>
            </a:r>
          </a:p>
          <a:p>
            <a:pPr algn="just" defTabSz="266700">
              <a:lnSpc>
                <a:spcPct val="107000"/>
              </a:lnSpc>
              <a:spcAft>
                <a:spcPts val="600"/>
              </a:spcAft>
            </a:pPr>
            <a:r>
              <a:rPr sz="2800" b="1" i="1">
                <a:latin typeface="Times New Roman" panose="02020603050405020304"/>
                <a:ea typeface="Palatino"/>
              </a:rPr>
              <a:t>- Thông điệp: </a:t>
            </a:r>
            <a:r>
              <a:rPr sz="2800">
                <a:latin typeface="Times New Roman" panose="02020603050405020304"/>
                <a:ea typeface="Palatino"/>
              </a:rPr>
              <a:t>Không nên mê tín dị đoan, để những hủ tục ảnh hưởng đến đời sống của con người.</a:t>
            </a:r>
            <a:r>
              <a:rPr sz="2800" b="1">
                <a:latin typeface="Times New Roman" panose="02020603050405020304"/>
                <a:ea typeface="Times New Roman" panose="02020603050405020304"/>
              </a:rPr>
              <a:t> </a:t>
            </a:r>
          </a:p>
        </p:txBody>
      </p:sp>
      <p:sp>
        <p:nvSpPr>
          <p:cNvPr id="6" name="Text Box 5"/>
          <p:cNvSpPr txBox="1"/>
          <p:nvPr/>
        </p:nvSpPr>
        <p:spPr>
          <a:xfrm>
            <a:off x="1148715" y="8197850"/>
            <a:ext cx="10100945" cy="763270"/>
          </a:xfrm>
          <a:prstGeom prst="rect">
            <a:avLst/>
          </a:prstGeom>
        </p:spPr>
        <p:txBody>
          <a:bodyPr wrap="square">
            <a:spAutoFit/>
          </a:bodyPr>
          <a:lstStyle/>
          <a:p>
            <a:endParaRPr/>
          </a:p>
          <a:p>
            <a:pPr algn="just" defTabSz="266700">
              <a:lnSpc>
                <a:spcPct val="107000"/>
              </a:lnSpc>
              <a:spcAft>
                <a:spcPts val="600"/>
              </a:spcAft>
            </a:pPr>
            <a:r>
              <a:rPr sz="2400">
                <a:latin typeface="Times New Roman" panose="02020603050405020304"/>
                <a:ea typeface="Palatin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5011" y="869950"/>
            <a:ext cx="11646568" cy="1060227"/>
          </a:xfrm>
          <a:prstGeom prst="rect">
            <a:avLst/>
          </a:prstGeom>
        </p:spPr>
        <p:txBody>
          <a:bodyPr wrap="square">
            <a:spAutoFit/>
          </a:bodyPr>
          <a:lstStyle/>
          <a:p>
            <a:pPr algn="just" defTabSz="266700">
              <a:lnSpc>
                <a:spcPct val="107000"/>
              </a:lnSpc>
              <a:spcAft>
                <a:spcPts val="600"/>
              </a:spcAft>
            </a:pPr>
            <a:r>
              <a:rPr sz="2800" b="1">
                <a:solidFill>
                  <a:srgbClr val="0E0AB6"/>
                </a:solidFill>
                <a:latin typeface="Times New Roman" panose="02020603050405020304"/>
                <a:ea typeface="Times New Roman" panose="02020603050405020304"/>
              </a:rPr>
              <a:t>Câu 7:</a:t>
            </a:r>
          </a:p>
          <a:p>
            <a:pPr algn="just" defTabSz="266700">
              <a:lnSpc>
                <a:spcPct val="107000"/>
              </a:lnSpc>
              <a:spcAft>
                <a:spcPts val="600"/>
              </a:spcAft>
            </a:pPr>
            <a:r>
              <a:rPr sz="2800" b="1">
                <a:solidFill>
                  <a:srgbClr val="0E0AB6"/>
                </a:solidFill>
                <a:latin typeface="Times New Roman" panose="02020603050405020304"/>
                <a:ea typeface="Times New Roman" panose="02020603050405020304"/>
              </a:rPr>
              <a:t>Nghệ thuật phóng sự</a:t>
            </a:r>
          </a:p>
        </p:txBody>
      </p:sp>
      <p:graphicFrame>
        <p:nvGraphicFramePr>
          <p:cNvPr id="5" name="Table 4"/>
          <p:cNvGraphicFramePr/>
          <p:nvPr>
            <p:custDataLst>
              <p:tags r:id="rId1"/>
            </p:custDataLst>
            <p:extLst>
              <p:ext uri="{D42A27DB-BD31-4B8C-83A1-F6EECF244321}">
                <p14:modId xmlns:p14="http://schemas.microsoft.com/office/powerpoint/2010/main" val="495690799"/>
              </p:ext>
            </p:extLst>
          </p:nvPr>
        </p:nvGraphicFramePr>
        <p:xfrm>
          <a:off x="385010" y="2414403"/>
          <a:ext cx="10864649" cy="2863452"/>
        </p:xfrm>
        <a:graphic>
          <a:graphicData uri="http://schemas.openxmlformats.org/drawingml/2006/table">
            <a:tbl>
              <a:tblPr/>
              <a:tblGrid>
                <a:gridCol w="10864649">
                  <a:extLst>
                    <a:ext uri="{9D8B030D-6E8A-4147-A177-3AD203B41FA5}">
                      <a16:colId xmlns:a16="http://schemas.microsoft.com/office/drawing/2014/main" val="20000"/>
                    </a:ext>
                  </a:extLst>
                </a:gridCol>
              </a:tblGrid>
              <a:tr h="715863">
                <a:tc>
                  <a:txBody>
                    <a:bodyPr/>
                    <a:lstStyle/>
                    <a:p>
                      <a:pPr marL="68580" indent="0" algn="just">
                        <a:lnSpc>
                          <a:spcPct val="107000"/>
                        </a:lnSpc>
                        <a:spcBef>
                          <a:spcPct val="0"/>
                        </a:spcBef>
                        <a:spcAft>
                          <a:spcPts val="600"/>
                        </a:spcAft>
                      </a:pPr>
                      <a:r>
                        <a:rPr sz="2800" b="1" i="1">
                          <a:latin typeface="Times New Roman" panose="02020603050405020304"/>
                          <a:ea typeface="Times New Roman" panose="02020603050405020304"/>
                        </a:rPr>
                        <a:t>Ngôi kể: </a:t>
                      </a:r>
                      <a:r>
                        <a:rPr sz="2800">
                          <a:latin typeface="Times New Roman" panose="02020603050405020304"/>
                          <a:ea typeface="Times New Roman" panose="02020603050405020304"/>
                        </a:rPr>
                        <a:t>ngôi thứ 1</a:t>
                      </a:r>
                      <a:endParaRPr sz="2800" b="1">
                        <a:latin typeface="Times New Roman" panose="02020603050405020304"/>
                        <a:ea typeface="Times New Roman" panose="02020603050405020304"/>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715863">
                <a:tc>
                  <a:txBody>
                    <a:bodyPr/>
                    <a:lstStyle/>
                    <a:p>
                      <a:pPr marL="68580" indent="0" algn="just">
                        <a:lnSpc>
                          <a:spcPct val="107000"/>
                        </a:lnSpc>
                        <a:spcBef>
                          <a:spcPct val="0"/>
                        </a:spcBef>
                        <a:spcAft>
                          <a:spcPts val="600"/>
                        </a:spcAft>
                      </a:pPr>
                      <a:r>
                        <a:rPr sz="2800" b="1" i="1">
                          <a:latin typeface="Times New Roman" panose="02020603050405020304"/>
                          <a:ea typeface="Times New Roman" panose="02020603050405020304"/>
                        </a:rPr>
                        <a:t>Điểm nhìn: </a:t>
                      </a:r>
                      <a:r>
                        <a:rPr sz="2800">
                          <a:latin typeface="Times New Roman" panose="02020603050405020304"/>
                          <a:ea typeface="Times New Roman" panose="02020603050405020304"/>
                        </a:rPr>
                        <a:t>nhân vật tôi (</a:t>
                      </a:r>
                      <a:r>
                        <a:rPr sz="2800">
                          <a:latin typeface="Times New Roman" panose="02020603050405020304"/>
                          <a:ea typeface="Palatino"/>
                        </a:rPr>
                        <a:t>người trực tiếp chứng kiến câu chuyện).</a:t>
                      </a:r>
                      <a:endParaRPr sz="2800" b="1">
                        <a:latin typeface="Times New Roman" panose="02020603050405020304"/>
                        <a:ea typeface="Palatino"/>
                      </a:endParaRP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715863">
                <a:tc>
                  <a:txBody>
                    <a:bodyPr/>
                    <a:lstStyle/>
                    <a:p>
                      <a:pPr marL="68580" indent="0" algn="just">
                        <a:lnSpc>
                          <a:spcPct val="107000"/>
                        </a:lnSpc>
                        <a:spcBef>
                          <a:spcPct val="0"/>
                        </a:spcBef>
                        <a:spcAft>
                          <a:spcPts val="600"/>
                        </a:spcAft>
                      </a:pPr>
                      <a:r>
                        <a:rPr sz="2800" b="1" i="1">
                          <a:latin typeface="Times New Roman" panose="02020603050405020304"/>
                          <a:ea typeface="Times New Roman" panose="02020603050405020304"/>
                        </a:rPr>
                        <a:t>Thủ pháp trần thuật, miêu tả: </a:t>
                      </a:r>
                      <a:r>
                        <a:rPr sz="2800">
                          <a:latin typeface="Times New Roman" panose="02020603050405020304"/>
                          <a:ea typeface="Times New Roman" panose="02020603050405020304"/>
                        </a:rPr>
                        <a:t>đan xen giữa trần thuật và miêu tả.</a:t>
                      </a: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r h="715863">
                <a:tc>
                  <a:txBody>
                    <a:bodyPr/>
                    <a:lstStyle/>
                    <a:p>
                      <a:pPr marL="68580" indent="0" algn="just">
                        <a:lnSpc>
                          <a:spcPct val="107000"/>
                        </a:lnSpc>
                        <a:spcBef>
                          <a:spcPct val="0"/>
                        </a:spcBef>
                        <a:spcAft>
                          <a:spcPts val="600"/>
                        </a:spcAft>
                      </a:pPr>
                      <a:r>
                        <a:rPr sz="2800" b="1" i="1">
                          <a:latin typeface="Times New Roman" panose="02020603050405020304"/>
                          <a:ea typeface="Times New Roman" panose="02020603050405020304"/>
                        </a:rPr>
                        <a:t>Cách sắp xếp chi tiết, sự kiện: </a:t>
                      </a:r>
                      <a:r>
                        <a:rPr sz="2800">
                          <a:latin typeface="Times New Roman" panose="02020603050405020304"/>
                          <a:ea typeface="Times New Roman" panose="02020603050405020304"/>
                        </a:rPr>
                        <a:t>theo tình huống của câu chuyện.</a:t>
                      </a: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6" name="Text Box 5"/>
          <p:cNvSpPr txBox="1"/>
          <p:nvPr/>
        </p:nvSpPr>
        <p:spPr>
          <a:xfrm>
            <a:off x="1148715" y="8197850"/>
            <a:ext cx="10100945" cy="763270"/>
          </a:xfrm>
          <a:prstGeom prst="rect">
            <a:avLst/>
          </a:prstGeom>
        </p:spPr>
        <p:txBody>
          <a:bodyPr wrap="square">
            <a:spAutoFit/>
          </a:bodyPr>
          <a:lstStyle/>
          <a:p>
            <a:endParaRPr/>
          </a:p>
          <a:p>
            <a:pPr algn="just" defTabSz="266700">
              <a:lnSpc>
                <a:spcPct val="107000"/>
              </a:lnSpc>
              <a:spcAft>
                <a:spcPts val="600"/>
              </a:spcAft>
            </a:pPr>
            <a:r>
              <a:rPr sz="2400">
                <a:latin typeface="Times New Roman" panose="02020603050405020304"/>
                <a:ea typeface="Palatino"/>
              </a:rPr>
              <a:t> </a:t>
            </a:r>
          </a:p>
        </p:txBody>
      </p:sp>
    </p:spTree>
    <p:extLst>
      <p:ext uri="{BB962C8B-B14F-4D97-AF65-F5344CB8AC3E}">
        <p14:creationId xmlns:p14="http://schemas.microsoft.com/office/powerpoint/2010/main" val="245019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ox(in)">
                                      <p:cBhvr>
                                        <p:cTn id="13" dur="20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0" fill="hold"/>
                                        <p:tgtEl>
                                          <p:spTgt spid="5"/>
                                        </p:tgtEl>
                                        <p:attrNameLst>
                                          <p:attrName>ppt_x</p:attrName>
                                        </p:attrNameLst>
                                      </p:cBhvr>
                                      <p:tavLst>
                                        <p:tav tm="0">
                                          <p:val>
                                            <p:strVal val="#ppt_x"/>
                                          </p:val>
                                        </p:tav>
                                        <p:tav tm="100000">
                                          <p:val>
                                            <p:strVal val="#ppt_x"/>
                                          </p:val>
                                        </p:tav>
                                      </p:tavLst>
                                    </p:anim>
                                    <p:anim calcmode="lin" valueType="num">
                                      <p:cBhvr additive="base">
                                        <p:cTn id="19"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650" y="952500"/>
            <a:ext cx="11369506" cy="5563872"/>
          </a:xfrm>
        </p:spPr>
        <p:txBody>
          <a:bodyPr/>
          <a:lstStyle/>
          <a:p>
            <a:pPr marL="0" indent="0">
              <a:buNone/>
            </a:pPr>
            <a:r>
              <a:rPr lang="en-US" sz="2800" b="1" i="1">
                <a:solidFill>
                  <a:srgbClr val="0E0AB6"/>
                </a:solidFill>
                <a:latin typeface="Times New Roman" panose="02020603050405020304" pitchFamily="18" charset="0"/>
                <a:cs typeface="Times New Roman" panose="02020603050405020304" pitchFamily="18" charset="0"/>
              </a:rPr>
              <a:t>3. Khái quát đặc điểm thể loại qua văn bản 1</a:t>
            </a:r>
          </a:p>
          <a:p>
            <a:pPr marL="0" indent="0">
              <a:buNone/>
            </a:pPr>
            <a:r>
              <a:rPr lang="en-US" sz="2800">
                <a:solidFill>
                  <a:srgbClr val="7030A0"/>
                </a:solidFill>
                <a:latin typeface="Times New Roman" panose="02020603050405020304" pitchFamily="18" charset="0"/>
                <a:cs typeface="Times New Roman" panose="02020603050405020304" pitchFamily="18" charset="0"/>
              </a:rPr>
              <a:t>Nhóm 2 HS đọc lại tri thức đọc hiểu về thể loại phóng sự, xem lại câu trả lời cho các câu hỏi 2, 3, 4, 5 và điền vào PHT 3. </a:t>
            </a:r>
          </a:p>
        </p:txBody>
      </p:sp>
      <p:graphicFrame>
        <p:nvGraphicFramePr>
          <p:cNvPr id="4" name="Table 3"/>
          <p:cNvGraphicFramePr/>
          <p:nvPr>
            <p:custDataLst>
              <p:tags r:id="rId1"/>
            </p:custDataLst>
            <p:extLst>
              <p:ext uri="{D42A27DB-BD31-4B8C-83A1-F6EECF244321}">
                <p14:modId xmlns:p14="http://schemas.microsoft.com/office/powerpoint/2010/main" val="2408414943"/>
              </p:ext>
            </p:extLst>
          </p:nvPr>
        </p:nvGraphicFramePr>
        <p:xfrm>
          <a:off x="501650" y="2987040"/>
          <a:ext cx="11369507" cy="3529332"/>
        </p:xfrm>
        <a:graphic>
          <a:graphicData uri="http://schemas.openxmlformats.org/drawingml/2006/table">
            <a:tbl>
              <a:tblPr/>
              <a:tblGrid>
                <a:gridCol w="3991297">
                  <a:extLst>
                    <a:ext uri="{9D8B030D-6E8A-4147-A177-3AD203B41FA5}">
                      <a16:colId xmlns:a16="http://schemas.microsoft.com/office/drawing/2014/main" val="20000"/>
                    </a:ext>
                  </a:extLst>
                </a:gridCol>
                <a:gridCol w="7378210">
                  <a:extLst>
                    <a:ext uri="{9D8B030D-6E8A-4147-A177-3AD203B41FA5}">
                      <a16:colId xmlns:a16="http://schemas.microsoft.com/office/drawing/2014/main" val="20001"/>
                    </a:ext>
                  </a:extLst>
                </a:gridCol>
              </a:tblGrid>
              <a:tr h="0">
                <a:tc>
                  <a:txBody>
                    <a:bodyPr/>
                    <a:lstStyle/>
                    <a:p>
                      <a:pPr marL="68580" indent="0" algn="ctr">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Đặc điểm của phóng sự</a:t>
                      </a:r>
                    </a:p>
                  </a:txBody>
                  <a:tcPr marL="68580" marR="68580" marT="0" marB="0" anchor="ct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b="1">
                          <a:latin typeface="Times New Roman" panose="02020603050405020304" pitchFamily="18" charset="0"/>
                          <a:ea typeface="Times New Roman" panose="02020603050405020304"/>
                          <a:cs typeface="Times New Roman" panose="02020603050405020304" pitchFamily="18" charset="0"/>
                        </a:rPr>
                        <a:t>Thể hiện trong VB </a:t>
                      </a:r>
                      <a:r>
                        <a:rPr sz="2800" b="1" i="1">
                          <a:latin typeface="Times New Roman" panose="02020603050405020304" pitchFamily="18" charset="0"/>
                          <a:ea typeface="Times New Roman" panose="02020603050405020304"/>
                          <a:cs typeface="Times New Roman" panose="02020603050405020304" pitchFamily="18" charset="0"/>
                        </a:rPr>
                        <a:t>Con gà thờ</a:t>
                      </a:r>
                    </a:p>
                  </a:txBody>
                  <a:tcPr marL="68580" marR="68580" marT="0" marB="0" anchor="ctr">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Phản ánh xác thực hiện tượng của cuộc sống</a:t>
                      </a:r>
                    </a:p>
                  </a:txBody>
                  <a:tcPr marL="68580" marR="68580" marT="0" marB="0">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a:t>
                      </a: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Kết hợp chi tiết hiện thực với thái độ, đánh giá của người viết</a:t>
                      </a:r>
                    </a:p>
                  </a:txBody>
                  <a:tcPr marL="68580" marR="68580" marT="0" marB="0">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a:t>
                      </a: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r h="0">
                <a:tc>
                  <a:txBody>
                    <a:bodyPr/>
                    <a:lstStyle/>
                    <a:p>
                      <a:pPr marL="68580" indent="0" algn="just">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Sử dụng biện pháp nghiệp vụ báo chí: điều tra</a:t>
                      </a:r>
                    </a:p>
                  </a:txBody>
                  <a:tcPr marL="68580" marR="68580" marT="0" marB="0">
                    <a:lnL w="1270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pitchFamily="18" charset="0"/>
                          <a:ea typeface="Times New Roman" panose="02020603050405020304"/>
                          <a:cs typeface="Times New Roman" panose="02020603050405020304" pitchFamily="18" charset="0"/>
                        </a:rPr>
                        <a:t>................</a:t>
                      </a:r>
                    </a:p>
                  </a:txBody>
                  <a:tcPr marL="68580" marR="68580" marT="0" marB="0" anchor="ctr">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630" y="1174750"/>
            <a:ext cx="10252075" cy="4953000"/>
          </a:xfrm>
        </p:spPr>
        <p:txBody>
          <a:bodyPr/>
          <a:lstStyle/>
          <a:p>
            <a:pPr marL="0" indent="0">
              <a:buNone/>
            </a:pPr>
            <a:r>
              <a:rPr lang="en-US" b="1" i="1">
                <a:solidFill>
                  <a:srgbClr val="0E0AB6"/>
                </a:solidFill>
                <a:latin typeface="Times New Roman" panose="02020603050405020304" pitchFamily="18" charset="0"/>
                <a:cs typeface="Times New Roman" panose="02020603050405020304" pitchFamily="18" charset="0"/>
              </a:rPr>
              <a:t>* Đặc điểm của phóng sự:</a:t>
            </a:r>
          </a:p>
          <a:p>
            <a:pPr marL="0" indent="0">
              <a:buNone/>
            </a:pPr>
            <a:r>
              <a:rPr lang="en-US">
                <a:latin typeface="Times New Roman" panose="02020603050405020304" pitchFamily="18" charset="0"/>
                <a:cs typeface="Times New Roman" panose="02020603050405020304" pitchFamily="18" charset="0"/>
              </a:rPr>
              <a:t>- Phản ánh hiện tượng cuộc sống: Tục lễ thần khi lên lão ở làng quê Việt Nam ngày trước.</a:t>
            </a:r>
          </a:p>
          <a:p>
            <a:pPr marL="0" indent="0">
              <a:buNone/>
            </a:pPr>
            <a:r>
              <a:rPr lang="en-US">
                <a:latin typeface="Times New Roman" panose="02020603050405020304" pitchFamily="18" charset="0"/>
                <a:cs typeface="Times New Roman" panose="02020603050405020304" pitchFamily="18" charset="0"/>
              </a:rPr>
              <a:t>- Kết hợp chi tiết hiện thực với thái độ, đánh giá của người viết: “Mỗi con gà đó, từ cổ đến chân có thể cao đến gần hai thước, hai cánh ... để xem họ làm ra sao.”…</a:t>
            </a:r>
          </a:p>
          <a:p>
            <a:pPr marL="0" indent="0">
              <a:buNone/>
            </a:pPr>
            <a:r>
              <a:rPr lang="en-US">
                <a:latin typeface="Times New Roman" panose="02020603050405020304" pitchFamily="18" charset="0"/>
                <a:cs typeface="Times New Roman" panose="02020603050405020304" pitchFamily="18" charset="0"/>
              </a:rPr>
              <a:t>- Sử dụng biện pháp nghiệp vụ báo chí: điều tra, quan sát.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585" y="928939"/>
            <a:ext cx="11212830" cy="5929062"/>
          </a:xfrm>
        </p:spPr>
        <p:txBody>
          <a:bodyPr/>
          <a:lstStyle/>
          <a:p>
            <a:pPr marL="0" indent="0" algn="just">
              <a:buNone/>
            </a:pPr>
            <a:r>
              <a:rPr lang="en-US" b="1">
                <a:solidFill>
                  <a:srgbClr val="0E0AB6"/>
                </a:solidFill>
                <a:latin typeface="Times New Roman" panose="02020603050405020304" pitchFamily="18" charset="0"/>
                <a:cs typeface="Times New Roman" panose="02020603050405020304" pitchFamily="18" charset="0"/>
              </a:rPr>
              <a:t>III. TỔNG KẾT</a:t>
            </a:r>
          </a:p>
          <a:p>
            <a:pPr marL="0" indent="0" algn="just">
              <a:buNone/>
            </a:pPr>
            <a:r>
              <a:rPr lang="en-US">
                <a:solidFill>
                  <a:srgbClr val="F43308"/>
                </a:solidFill>
                <a:latin typeface="Times New Roman" panose="02020603050405020304" pitchFamily="18" charset="0"/>
                <a:cs typeface="Times New Roman" panose="02020603050405020304" pitchFamily="18" charset="0"/>
              </a:rPr>
              <a:t>? Hãy nêu những nét chính về nội dung và nghệ thuật của văn bản Con gà thờ.</a:t>
            </a:r>
          </a:p>
          <a:p>
            <a:pPr marL="0" indent="0" algn="just">
              <a:buNone/>
            </a:pPr>
            <a:r>
              <a:rPr lang="en-US" b="1" i="1">
                <a:solidFill>
                  <a:srgbClr val="7030A0"/>
                </a:solidFill>
                <a:latin typeface="Times New Roman" panose="02020603050405020304" pitchFamily="18" charset="0"/>
                <a:cs typeface="Times New Roman" panose="02020603050405020304" pitchFamily="18" charset="0"/>
              </a:rPr>
              <a:t>1. Nội dung: </a:t>
            </a:r>
            <a:r>
              <a:rPr lang="en-US">
                <a:solidFill>
                  <a:schemeClr val="tx1"/>
                </a:solidFill>
                <a:latin typeface="Times New Roman" panose="02020603050405020304" pitchFamily="18" charset="0"/>
                <a:cs typeface="Times New Roman" panose="02020603050405020304" pitchFamily="18" charset="0"/>
              </a:rPr>
              <a:t>Kể lại quá trình hai năm ròng rã chọn gà, chăm sóc gà của ông chủ nhà trọ V.Đ để chuẩn bị cho lễ cúng “lên lão”. Đồng thời phê phán, mỉa mai thói mê tín dị đoan cùng những hủ tục lạc hậu ở làng quê.</a:t>
            </a:r>
          </a:p>
          <a:p>
            <a:pPr marL="0" indent="0" algn="just">
              <a:buNone/>
            </a:pPr>
            <a:r>
              <a:rPr lang="en-US" b="1" i="1">
                <a:solidFill>
                  <a:srgbClr val="7030A0"/>
                </a:solidFill>
                <a:latin typeface="Times New Roman" panose="02020603050405020304" pitchFamily="18" charset="0"/>
                <a:cs typeface="Times New Roman" panose="02020603050405020304" pitchFamily="18" charset="0"/>
              </a:rPr>
              <a:t>2. Nghệ thuật</a:t>
            </a:r>
          </a:p>
          <a:p>
            <a:pPr marL="0" indent="0" algn="just">
              <a:buNone/>
            </a:pPr>
            <a:r>
              <a:rPr lang="en-US">
                <a:solidFill>
                  <a:schemeClr val="tx1"/>
                </a:solidFill>
                <a:latin typeface="Times New Roman" panose="02020603050405020304" pitchFamily="18" charset="0"/>
                <a:cs typeface="Times New Roman" panose="02020603050405020304" pitchFamily="18" charset="0"/>
                <a:sym typeface="+mn-ea"/>
              </a:rPr>
              <a:t>- Sử dụng các chi tiết hiện thực, thái độ đánh giá của người viết.</a:t>
            </a:r>
            <a:endParaRPr lang="en-US">
              <a:solidFill>
                <a:schemeClr val="tx1"/>
              </a:solidFill>
              <a:latin typeface="Times New Roman" panose="02020603050405020304" pitchFamily="18" charset="0"/>
              <a:cs typeface="Times New Roman" panose="02020603050405020304" pitchFamily="18" charset="0"/>
            </a:endParaRPr>
          </a:p>
          <a:p>
            <a:pPr marL="0" indent="0" algn="just">
              <a:buNone/>
            </a:pPr>
            <a:r>
              <a:rPr lang="en-US">
                <a:solidFill>
                  <a:schemeClr val="tx1"/>
                </a:solidFill>
                <a:latin typeface="Times New Roman" panose="02020603050405020304" pitchFamily="18" charset="0"/>
                <a:cs typeface="Times New Roman" panose="02020603050405020304" pitchFamily="18" charset="0"/>
                <a:sym typeface="+mn-ea"/>
              </a:rPr>
              <a:t>- Sử dụng ngôi kể và điểm nhìn chân thực giúp tăng độ tin cậy của câu chuyện.</a:t>
            </a:r>
            <a:endParaRPr lang="en-US">
              <a:solidFill>
                <a:srgbClr val="00B0F0"/>
              </a:solidFill>
              <a:latin typeface="Times New Roman" panose="02020603050405020304" pitchFamily="18" charset="0"/>
              <a:cs typeface="Times New Roman" panose="02020603050405020304" pitchFamily="18" charset="0"/>
            </a:endParaRPr>
          </a:p>
          <a:p>
            <a:pPr marL="0" indent="0" algn="just">
              <a:buNone/>
            </a:pPr>
            <a:endParaRPr lang="en-US">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64"/>
          <p:cNvSpPr txBox="1">
            <a:spLocks noGrp="1"/>
          </p:cNvSpPr>
          <p:nvPr>
            <p:ph type="title"/>
          </p:nvPr>
        </p:nvSpPr>
        <p:spPr>
          <a:xfrm flipH="1">
            <a:off x="5299075" y="1153795"/>
            <a:ext cx="5804535" cy="711835"/>
          </a:xfrm>
          <a:prstGeom prst="rect">
            <a:avLst/>
          </a:prstGeom>
        </p:spPr>
        <p:txBody>
          <a:bodyPr spcFirstLastPara="1" wrap="square" lIns="121900" tIns="121900" rIns="121900" bIns="121900" anchor="ctr" anchorCtr="0">
            <a:noAutofit/>
          </a:bodyPr>
          <a:lstStyle/>
          <a:p>
            <a:pPr marL="0" lvl="0" indent="0" rtl="0">
              <a:spcBef>
                <a:spcPts val="0"/>
              </a:spcBef>
              <a:spcAft>
                <a:spcPts val="0"/>
              </a:spcAft>
              <a:buClr>
                <a:schemeClr val="dk1"/>
              </a:buClr>
              <a:buSzPts val="1100"/>
              <a:buFont typeface="Arial" panose="020B0604020202020204"/>
              <a:buNone/>
            </a:pPr>
            <a:r>
              <a:rPr lang="en-US" sz="3200" b="1" u="sng">
                <a:gradFill>
                  <a:gsLst>
                    <a:gs pos="0">
                      <a:srgbClr val="FE4444"/>
                    </a:gs>
                    <a:gs pos="100000">
                      <a:srgbClr val="832B2B"/>
                    </a:gs>
                  </a:gsLst>
                  <a:lin scaled="0"/>
                </a:gradFill>
                <a:sym typeface="+mn-ea"/>
              </a:rPr>
              <a:t>HOẠT ĐỘNG 3: LUYỆN TẬP</a:t>
            </a:r>
            <a:endParaRPr lang="en-US" sz="3200" b="1"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grpSp>
        <p:nvGrpSpPr>
          <p:cNvPr id="2950" name="Google Shape;2950;p64"/>
          <p:cNvGrpSpPr/>
          <p:nvPr/>
        </p:nvGrpSpPr>
        <p:grpSpPr>
          <a:xfrm rot="-1030656" flipH="1">
            <a:off x="3841493" y="5828403"/>
            <a:ext cx="2205285" cy="720007"/>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61" name="Google Shape;2961;p64"/>
          <p:cNvGrpSpPr/>
          <p:nvPr/>
        </p:nvGrpSpPr>
        <p:grpSpPr>
          <a:xfrm rot="1358433">
            <a:off x="10819472" y="289912"/>
            <a:ext cx="2292793" cy="1221775"/>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995" name="Google Shape;2995;p64"/>
          <p:cNvSpPr/>
          <p:nvPr/>
        </p:nvSpPr>
        <p:spPr>
          <a:xfrm flipH="1">
            <a:off x="4610375" y="637684"/>
            <a:ext cx="145700" cy="152700"/>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6" name="Google Shape;2996;p64"/>
          <p:cNvSpPr/>
          <p:nvPr/>
        </p:nvSpPr>
        <p:spPr>
          <a:xfrm flipH="1">
            <a:off x="2825408" y="20142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7" name="Google Shape;2997;p64"/>
          <p:cNvSpPr/>
          <p:nvPr/>
        </p:nvSpPr>
        <p:spPr>
          <a:xfrm flipH="1">
            <a:off x="3784357" y="3277984"/>
            <a:ext cx="451467" cy="391433"/>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8" name="Google Shape;2998;p64"/>
          <p:cNvSpPr/>
          <p:nvPr/>
        </p:nvSpPr>
        <p:spPr>
          <a:xfrm flipH="1">
            <a:off x="5639741" y="37035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99" name="Google Shape;2999;p64"/>
          <p:cNvGrpSpPr/>
          <p:nvPr/>
        </p:nvGrpSpPr>
        <p:grpSpPr>
          <a:xfrm flipH="1">
            <a:off x="1041641" y="601051"/>
            <a:ext cx="775100" cy="225967"/>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002" name="Google Shape;3002;p64"/>
          <p:cNvSpPr/>
          <p:nvPr/>
        </p:nvSpPr>
        <p:spPr>
          <a:xfrm>
            <a:off x="5639733" y="367100"/>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8" name="Google Shape;3758;p75"/>
          <p:cNvPicPr preferRelativeResize="0"/>
          <p:nvPr/>
        </p:nvPicPr>
        <p:blipFill rotWithShape="1">
          <a:blip r:embed="rId4"/>
          <a:srcRect l="53145" r="1461"/>
          <a:stretch>
            <a:fillRect/>
          </a:stretch>
        </p:blipFill>
        <p:spPr>
          <a:xfrm>
            <a:off x="324485" y="1024890"/>
            <a:ext cx="3960495" cy="5182235"/>
          </a:xfrm>
          <a:prstGeom prst="rect">
            <a:avLst/>
          </a:prstGeom>
          <a:noFill/>
          <a:ln>
            <a:noFill/>
          </a:ln>
        </p:spPr>
      </p:pic>
      <p:sp>
        <p:nvSpPr>
          <p:cNvPr id="2600" name="Google Shape;2600;p59"/>
          <p:cNvSpPr txBox="1">
            <a:spLocks noGrp="1"/>
          </p:cNvSpPr>
          <p:nvPr>
            <p:custDataLst>
              <p:tags r:id="rId1"/>
            </p:custDataLst>
          </p:nvPr>
        </p:nvSpPr>
        <p:spPr>
          <a:xfrm rot="240000">
            <a:off x="10109200" y="518160"/>
            <a:ext cx="2145453" cy="561340"/>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cing Script"/>
              <a:buNone/>
              <a:defRPr sz="5550" b="0" i="0" u="none" strike="noStrike" cap="none">
                <a:solidFill>
                  <a:srgbClr val="212529"/>
                </a:solidFill>
                <a:latin typeface="Dancing Script"/>
                <a:ea typeface="Dancing Script"/>
                <a:cs typeface="Dancing Script"/>
                <a:sym typeface="Dancing Script"/>
              </a:defRPr>
            </a:lvl1pPr>
            <a:lvl2pPr marR="0" lvl="1"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2pPr>
            <a:lvl3pPr marR="0" lvl="2"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3pPr>
            <a:lvl4pPr marR="0" lvl="3"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4pPr>
            <a:lvl5pPr marR="0" lvl="4"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5pPr>
            <a:lvl6pPr marR="0" lvl="5"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6pPr>
            <a:lvl7pPr marR="0" lvl="6"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7pPr>
            <a:lvl8pPr marR="0" lvl="7"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8pPr>
            <a:lvl9pPr marR="0" lvl="8"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9pPr>
          </a:lstStyle>
          <a:p>
            <a:pPr marL="0" lvl="0" indent="0" algn="r" rtl="0">
              <a:spcBef>
                <a:spcPts val="0"/>
              </a:spcBef>
              <a:spcAft>
                <a:spcPts val="0"/>
              </a:spcAft>
              <a:buNone/>
            </a:pPr>
            <a:r>
              <a:rPr lang="en-GB" sz="7400">
                <a:solidFill>
                  <a:srgbClr val="FF0000"/>
                </a:solidFill>
                <a:latin typeface="Times New Roman" panose="02020603050405020304" pitchFamily="18" charset="0"/>
                <a:cs typeface="Times New Roman" panose="02020603050405020304" pitchFamily="18" charset="0"/>
              </a:rPr>
              <a:t>III</a:t>
            </a:r>
          </a:p>
        </p:txBody>
      </p:sp>
      <p:sp>
        <p:nvSpPr>
          <p:cNvPr id="6" name="Google Shape;2934;p64"/>
          <p:cNvSpPr/>
          <p:nvPr/>
        </p:nvSpPr>
        <p:spPr>
          <a:xfrm rot="-445069">
            <a:off x="5260340" y="2041525"/>
            <a:ext cx="5363210" cy="4173220"/>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p:spPr>
        <p:style>
          <a:lnRef idx="2">
            <a:schemeClr val="accent4"/>
          </a:lnRef>
          <a:fillRef idx="0">
            <a:srgbClr val="FFFFFF"/>
          </a:fillRef>
          <a:effectRef idx="0">
            <a:srgbClr val="FFFFFF"/>
          </a:effectRef>
          <a:fontRef idx="minor">
            <a:schemeClr val="tx1"/>
          </a:fontRef>
        </p:style>
        <p:txBody>
          <a:bodyPr spcFirstLastPara="1" wrap="square" lIns="91425" tIns="91425" rIns="91425" bIns="91425" anchor="ctr" anchorCtr="0">
            <a:noAutofit/>
          </a:bodyPr>
          <a:lstStyle/>
          <a:p>
            <a:pPr marL="0" lvl="0" indent="0" algn="ctr" rtl="0">
              <a:spcBef>
                <a:spcPts val="0"/>
              </a:spcBef>
              <a:spcAft>
                <a:spcPts val="0"/>
              </a:spcAft>
              <a:buNone/>
            </a:pPr>
            <a:endParaRPr sz="4000" b="1">
              <a:solidFill>
                <a:schemeClr val="tx1"/>
              </a:solidFill>
              <a:latin typeface="Dancing Script" charset="0"/>
            </a:endParaRPr>
          </a:p>
        </p:txBody>
      </p:sp>
      <p:sp>
        <p:nvSpPr>
          <p:cNvPr id="2" name="Text Box 1"/>
          <p:cNvSpPr txBox="1"/>
          <p:nvPr/>
        </p:nvSpPr>
        <p:spPr>
          <a:xfrm>
            <a:off x="6036310" y="2218690"/>
            <a:ext cx="4359275" cy="3553567"/>
          </a:xfrm>
          <a:prstGeom prst="rect">
            <a:avLst/>
          </a:prstGeom>
          <a:noFill/>
        </p:spPr>
        <p:txBody>
          <a:bodyPr wrap="square" rtlCol="0" anchor="t">
            <a:noAutofit/>
          </a:bodyPr>
          <a:lstStyle/>
          <a:p>
            <a:pPr marL="0" indent="0" algn="just">
              <a:buNone/>
            </a:pPr>
            <a:r>
              <a:rPr lang="en-US" sz="3800">
                <a:solidFill>
                  <a:srgbClr val="0E0AB6"/>
                </a:solidFill>
                <a:latin typeface="Times New Roman" panose="02020603050405020304" pitchFamily="18" charset="0"/>
                <a:cs typeface="Times New Roman" panose="02020603050405020304" pitchFamily="18" charset="0"/>
                <a:sym typeface="+mn-ea"/>
              </a:rPr>
              <a:t>	HS viết đoạn văn (khoảng 150 chữ): 	Cảm nhận của em về nhân vật ông chủ nhà trọ trong văn bản </a:t>
            </a:r>
            <a:r>
              <a:rPr lang="en-US" sz="3800" b="1">
                <a:solidFill>
                  <a:srgbClr val="0E0AB6"/>
                </a:solidFill>
                <a:latin typeface="Times New Roman" panose="02020603050405020304" pitchFamily="18" charset="0"/>
                <a:cs typeface="Times New Roman" panose="02020603050405020304" pitchFamily="18" charset="0"/>
                <a:sym typeface="+mn-ea"/>
              </a:rPr>
              <a:t>Con gà thờ</a:t>
            </a:r>
            <a:r>
              <a:rPr lang="en-US" sz="3800">
                <a:solidFill>
                  <a:srgbClr val="0E0AB6"/>
                </a:solidFill>
                <a:latin typeface="Times New Roman" panose="02020603050405020304" pitchFamily="18" charset="0"/>
                <a:cs typeface="Times New Roman" panose="02020603050405020304" pitchFamily="18" charset="0"/>
                <a:sym typeface="+mn-ea"/>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0" fill="hold"/>
                                        <p:tgtEl>
                                          <p:spTgt spid="78"/>
                                        </p:tgtEl>
                                        <p:attrNameLst>
                                          <p:attrName>ppt_x</p:attrName>
                                        </p:attrNameLst>
                                      </p:cBhvr>
                                      <p:tavLst>
                                        <p:tav tm="0">
                                          <p:val>
                                            <p:strVal val="#ppt_x"/>
                                          </p:val>
                                        </p:tav>
                                        <p:tav tm="100000">
                                          <p:val>
                                            <p:strVal val="#ppt_x"/>
                                          </p:val>
                                        </p:tav>
                                      </p:tavLst>
                                    </p:anim>
                                    <p:anim calcmode="lin" valueType="num">
                                      <p:cBhvr additive="base">
                                        <p:cTn id="8" dur="50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29"/>
                                        </p:tgtEl>
                                        <p:attrNameLst>
                                          <p:attrName>style.visibility</p:attrName>
                                        </p:attrNameLst>
                                      </p:cBhvr>
                                      <p:to>
                                        <p:strVal val="visible"/>
                                      </p:to>
                                    </p:set>
                                    <p:anim calcmode="lin" valueType="num">
                                      <p:cBhvr additive="base">
                                        <p:cTn id="13" dur="500" fill="hold"/>
                                        <p:tgtEl>
                                          <p:spTgt spid="2929"/>
                                        </p:tgtEl>
                                        <p:attrNameLst>
                                          <p:attrName>ppt_x</p:attrName>
                                        </p:attrNameLst>
                                      </p:cBhvr>
                                      <p:tavLst>
                                        <p:tav tm="0">
                                          <p:val>
                                            <p:strVal val="#ppt_x"/>
                                          </p:val>
                                        </p:tav>
                                        <p:tav tm="100000">
                                          <p:val>
                                            <p:strVal val="#ppt_x"/>
                                          </p:val>
                                        </p:tav>
                                      </p:tavLst>
                                    </p:anim>
                                    <p:anim calcmode="lin" valueType="num">
                                      <p:cBhvr additive="base">
                                        <p:cTn id="14" dur="500" fill="hold"/>
                                        <p:tgtEl>
                                          <p:spTgt spid="29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2000"/>
                                        <p:tgtEl>
                                          <p:spTgt spid="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9" grpId="0"/>
      <p:bldP spid="2929" grpId="1"/>
      <p:bldP spid="6" grpId="0" animBg="1"/>
      <p:bldP spid="6" grpId="1" animBg="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64"/>
          <p:cNvSpPr txBox="1">
            <a:spLocks noGrp="1"/>
          </p:cNvSpPr>
          <p:nvPr>
            <p:ph type="title"/>
          </p:nvPr>
        </p:nvSpPr>
        <p:spPr>
          <a:xfrm>
            <a:off x="542925" y="1038225"/>
            <a:ext cx="10972800" cy="582613"/>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panose="020B0604020202020204"/>
              <a:buNone/>
            </a:pPr>
            <a:r>
              <a:rPr lang="en-US" sz="3200" b="1" u="sng">
                <a:gradFill>
                  <a:gsLst>
                    <a:gs pos="0">
                      <a:srgbClr val="FE4444"/>
                    </a:gs>
                    <a:gs pos="100000">
                      <a:srgbClr val="832B2B"/>
                    </a:gs>
                  </a:gsLst>
                  <a:lin scaled="0"/>
                </a:gradFill>
                <a:sym typeface="+mn-ea"/>
              </a:rPr>
              <a:t>HOẠT ĐỘNG 4: VẬN DỤNG</a:t>
            </a:r>
            <a:endParaRPr lang="en-US" sz="3200" b="1" u="sng"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grpSp>
        <p:nvGrpSpPr>
          <p:cNvPr id="2950" name="Google Shape;2950;p64"/>
          <p:cNvGrpSpPr/>
          <p:nvPr/>
        </p:nvGrpSpPr>
        <p:grpSpPr>
          <a:xfrm rot="-1030656" flipH="1">
            <a:off x="3841493" y="5828403"/>
            <a:ext cx="2205285" cy="720007"/>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61" name="Google Shape;2961;p64"/>
          <p:cNvGrpSpPr/>
          <p:nvPr/>
        </p:nvGrpSpPr>
        <p:grpSpPr>
          <a:xfrm rot="1358433">
            <a:off x="10819472" y="289912"/>
            <a:ext cx="2292793" cy="1221775"/>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995" name="Google Shape;2995;p64"/>
          <p:cNvSpPr/>
          <p:nvPr/>
        </p:nvSpPr>
        <p:spPr>
          <a:xfrm flipH="1">
            <a:off x="4610375" y="637684"/>
            <a:ext cx="145700" cy="152700"/>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6" name="Google Shape;2996;p64"/>
          <p:cNvSpPr/>
          <p:nvPr/>
        </p:nvSpPr>
        <p:spPr>
          <a:xfrm flipH="1">
            <a:off x="2825408" y="20142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7" name="Google Shape;2997;p64"/>
          <p:cNvSpPr/>
          <p:nvPr/>
        </p:nvSpPr>
        <p:spPr>
          <a:xfrm flipH="1">
            <a:off x="3784357" y="3277984"/>
            <a:ext cx="451467" cy="391433"/>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8" name="Google Shape;2998;p64"/>
          <p:cNvSpPr/>
          <p:nvPr/>
        </p:nvSpPr>
        <p:spPr>
          <a:xfrm flipH="1">
            <a:off x="5639741" y="37035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99" name="Google Shape;2999;p64"/>
          <p:cNvGrpSpPr/>
          <p:nvPr/>
        </p:nvGrpSpPr>
        <p:grpSpPr>
          <a:xfrm flipH="1">
            <a:off x="1041641" y="601051"/>
            <a:ext cx="775100" cy="225967"/>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002" name="Google Shape;3002;p64"/>
          <p:cNvSpPr/>
          <p:nvPr/>
        </p:nvSpPr>
        <p:spPr>
          <a:xfrm>
            <a:off x="5639733" y="367100"/>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0" name="Google Shape;2600;p59"/>
          <p:cNvSpPr txBox="1">
            <a:spLocks noGrp="1"/>
          </p:cNvSpPr>
          <p:nvPr>
            <p:custDataLst>
              <p:tags r:id="rId1"/>
            </p:custDataLst>
          </p:nvPr>
        </p:nvSpPr>
        <p:spPr>
          <a:xfrm rot="240000">
            <a:off x="10109200" y="518160"/>
            <a:ext cx="2145453" cy="561340"/>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cing Script"/>
              <a:buNone/>
              <a:defRPr sz="5550" b="0" i="0" u="none" strike="noStrike" cap="none">
                <a:solidFill>
                  <a:srgbClr val="212529"/>
                </a:solidFill>
                <a:latin typeface="Dancing Script"/>
                <a:ea typeface="Dancing Script"/>
                <a:cs typeface="Dancing Script"/>
                <a:sym typeface="Dancing Script"/>
              </a:defRPr>
            </a:lvl1pPr>
            <a:lvl2pPr marR="0" lvl="1"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2pPr>
            <a:lvl3pPr marR="0" lvl="2"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3pPr>
            <a:lvl4pPr marR="0" lvl="3"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4pPr>
            <a:lvl5pPr marR="0" lvl="4"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5pPr>
            <a:lvl6pPr marR="0" lvl="5"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6pPr>
            <a:lvl7pPr marR="0" lvl="6"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7pPr>
            <a:lvl8pPr marR="0" lvl="7"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8pPr>
            <a:lvl9pPr marR="0" lvl="8"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9pPr>
          </a:lstStyle>
          <a:p>
            <a:pPr marL="0" lvl="0" indent="0" algn="r" rtl="0">
              <a:spcBef>
                <a:spcPts val="0"/>
              </a:spcBef>
              <a:spcAft>
                <a:spcPts val="0"/>
              </a:spcAft>
              <a:buNone/>
            </a:pPr>
            <a:r>
              <a:rPr lang="en-GB" sz="7400">
                <a:solidFill>
                  <a:srgbClr val="FF0000"/>
                </a:solidFill>
                <a:latin typeface="Times New Roman" panose="02020603050405020304" pitchFamily="18" charset="0"/>
                <a:cs typeface="Times New Roman" panose="02020603050405020304" pitchFamily="18" charset="0"/>
              </a:rPr>
              <a:t>III</a:t>
            </a:r>
          </a:p>
        </p:txBody>
      </p:sp>
      <p:sp>
        <p:nvSpPr>
          <p:cNvPr id="6" name="Google Shape;2934;p64"/>
          <p:cNvSpPr/>
          <p:nvPr/>
        </p:nvSpPr>
        <p:spPr>
          <a:xfrm rot="-445069">
            <a:off x="854710" y="2026285"/>
            <a:ext cx="7003415" cy="424624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p:spPr>
        <p:style>
          <a:lnRef idx="2">
            <a:schemeClr val="accent4"/>
          </a:lnRef>
          <a:fillRef idx="0">
            <a:srgbClr val="FFFFFF"/>
          </a:fillRef>
          <a:effectRef idx="0">
            <a:srgbClr val="FFFFFF"/>
          </a:effectRef>
          <a:fontRef idx="minor">
            <a:schemeClr val="tx1"/>
          </a:fontRef>
        </p:style>
        <p:txBody>
          <a:bodyPr spcFirstLastPara="1" wrap="square" lIns="91425" tIns="91425" rIns="91425" bIns="91425" anchor="ctr" anchorCtr="0">
            <a:noAutofit/>
          </a:bodyPr>
          <a:lstStyle/>
          <a:p>
            <a:pPr marL="0" lvl="0" indent="0" algn="ctr" rtl="0">
              <a:spcBef>
                <a:spcPts val="0"/>
              </a:spcBef>
              <a:spcAft>
                <a:spcPts val="0"/>
              </a:spcAft>
              <a:buNone/>
            </a:pPr>
            <a:endParaRPr sz="4000" b="1">
              <a:solidFill>
                <a:schemeClr val="tx1"/>
              </a:solidFill>
              <a:latin typeface="Dancing Script" charset="0"/>
            </a:endParaRPr>
          </a:p>
        </p:txBody>
      </p:sp>
      <p:sp>
        <p:nvSpPr>
          <p:cNvPr id="2" name="Text Box 1"/>
          <p:cNvSpPr txBox="1"/>
          <p:nvPr/>
        </p:nvSpPr>
        <p:spPr>
          <a:xfrm>
            <a:off x="1230630" y="2353945"/>
            <a:ext cx="6250940" cy="3385837"/>
          </a:xfrm>
          <a:prstGeom prst="rect">
            <a:avLst/>
          </a:prstGeom>
          <a:noFill/>
        </p:spPr>
        <p:txBody>
          <a:bodyPr wrap="square" rtlCol="0" anchor="t">
            <a:noAutofit/>
          </a:bodyPr>
          <a:lstStyle/>
          <a:p>
            <a:pPr marL="0" indent="0" algn="just">
              <a:buNone/>
            </a:pPr>
            <a:r>
              <a:rPr lang="en-US" sz="3000">
                <a:solidFill>
                  <a:srgbClr val="0E0AB6"/>
                </a:solidFill>
                <a:latin typeface="Times New Roman" panose="02020603050405020304" pitchFamily="18" charset="0"/>
                <a:cs typeface="Times New Roman" panose="02020603050405020304" pitchFamily="18" charset="0"/>
                <a:sym typeface="+mn-ea"/>
              </a:rPr>
              <a:t>	Hs đóng vai một phóng viên, quan sát và ghi chép lại một hủ tục/ vấn nạn … nào đó đang xảy ra ở địa phương mình. Trong quá trình ghi chép đòi hỏi phải tôn trọng sự thật khách quan đồng thời đưa ra những đánh giá của bản thân đối với vấn đề.</a:t>
            </a:r>
          </a:p>
        </p:txBody>
      </p:sp>
      <p:pic>
        <p:nvPicPr>
          <p:cNvPr id="3" name="Google Shape;3758;p75"/>
          <p:cNvPicPr preferRelativeResize="0">
            <a:picLocks noGrp="1" noChangeAspect="1"/>
          </p:cNvPicPr>
          <p:nvPr>
            <p:ph idx="1"/>
          </p:nvPr>
        </p:nvPicPr>
        <p:blipFill rotWithShape="1">
          <a:blip r:embed="rId4"/>
          <a:srcRect l="53145" r="1461"/>
          <a:stretch>
            <a:fillRect/>
          </a:stretch>
        </p:blipFill>
        <p:spPr>
          <a:xfrm>
            <a:off x="8816340" y="1708150"/>
            <a:ext cx="3058160" cy="4233545"/>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29"/>
                                        </p:tgtEl>
                                        <p:attrNameLst>
                                          <p:attrName>style.visibility</p:attrName>
                                        </p:attrNameLst>
                                      </p:cBhvr>
                                      <p:to>
                                        <p:strVal val="visible"/>
                                      </p:to>
                                    </p:set>
                                    <p:anim calcmode="lin" valueType="num">
                                      <p:cBhvr additive="base">
                                        <p:cTn id="12" dur="500" fill="hold"/>
                                        <p:tgtEl>
                                          <p:spTgt spid="2929"/>
                                        </p:tgtEl>
                                        <p:attrNameLst>
                                          <p:attrName>ppt_x</p:attrName>
                                        </p:attrNameLst>
                                      </p:cBhvr>
                                      <p:tavLst>
                                        <p:tav tm="0">
                                          <p:val>
                                            <p:strVal val="#ppt_x"/>
                                          </p:val>
                                        </p:tav>
                                        <p:tav tm="100000">
                                          <p:val>
                                            <p:strVal val="#ppt_x"/>
                                          </p:val>
                                        </p:tav>
                                      </p:tavLst>
                                    </p:anim>
                                    <p:anim calcmode="lin" valueType="num">
                                      <p:cBhvr additive="base">
                                        <p:cTn id="13" dur="500" fill="hold"/>
                                        <p:tgtEl>
                                          <p:spTgt spid="29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9" grpId="0"/>
      <p:bldP spid="2929" grpId="1"/>
      <p:bldP spid="6" grpId="0" animBg="1"/>
      <p:bldP spid="6" grpId="1" animBg="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64"/>
          <p:cNvSpPr txBox="1">
            <a:spLocks noGrp="1"/>
          </p:cNvSpPr>
          <p:nvPr>
            <p:ph type="title"/>
          </p:nvPr>
        </p:nvSpPr>
        <p:spPr>
          <a:xfrm flipH="1">
            <a:off x="4739005" y="1013460"/>
            <a:ext cx="5804535" cy="711835"/>
          </a:xfrm>
          <a:prstGeom prst="rect">
            <a:avLst/>
          </a:prstGeom>
        </p:spPr>
        <p:txBody>
          <a:bodyPr spcFirstLastPara="1" wrap="square" lIns="121900" tIns="121900" rIns="121900" bIns="121900" anchor="ctr" anchorCtr="0">
            <a:noAutofit/>
          </a:bodyPr>
          <a:lstStyle/>
          <a:p>
            <a:pPr marL="0" lvl="0" indent="0" rtl="0">
              <a:spcBef>
                <a:spcPts val="0"/>
              </a:spcBef>
              <a:spcAft>
                <a:spcPts val="0"/>
              </a:spcAft>
              <a:buClr>
                <a:schemeClr val="dk1"/>
              </a:buClr>
              <a:buSzPts val="1100"/>
              <a:buFont typeface="Arial" panose="020B0604020202020204"/>
              <a:buNone/>
            </a:pPr>
            <a:r>
              <a:rPr lang="en-US" sz="3200" b="1" u="sng">
                <a:solidFill>
                  <a:srgbClr val="FF0000"/>
                </a:solidFill>
                <a:latin typeface="Times New Roman" panose="02020603050405020304" pitchFamily="18" charset="0"/>
                <a:cs typeface="Times New Roman" panose="02020603050405020304" pitchFamily="18" charset="0"/>
                <a:sym typeface="+mn-ea"/>
              </a:rPr>
              <a:t>HOẠT ĐỘNG 1: KHỞI ĐỘNG</a:t>
            </a:r>
            <a:endParaRPr lang="en-US" sz="3200" b="1" u="sng" dirty="0">
              <a:solidFill>
                <a:srgbClr val="FF0000"/>
              </a:solidFill>
              <a:latin typeface="Times New Roman" panose="02020603050405020304" pitchFamily="18" charset="0"/>
              <a:cs typeface="Times New Roman" panose="02020603050405020304" pitchFamily="18" charset="0"/>
              <a:sym typeface="+mn-ea"/>
            </a:endParaRPr>
          </a:p>
        </p:txBody>
      </p:sp>
      <p:grpSp>
        <p:nvGrpSpPr>
          <p:cNvPr id="2950" name="Google Shape;2950;p64"/>
          <p:cNvGrpSpPr/>
          <p:nvPr/>
        </p:nvGrpSpPr>
        <p:grpSpPr>
          <a:xfrm rot="-1030656" flipH="1">
            <a:off x="3841493" y="5828403"/>
            <a:ext cx="2205285" cy="720007"/>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961" name="Google Shape;2961;p64"/>
          <p:cNvGrpSpPr/>
          <p:nvPr/>
        </p:nvGrpSpPr>
        <p:grpSpPr>
          <a:xfrm rot="1358433">
            <a:off x="10819472" y="289912"/>
            <a:ext cx="2292793" cy="1221775"/>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995" name="Google Shape;2995;p64"/>
          <p:cNvSpPr/>
          <p:nvPr/>
        </p:nvSpPr>
        <p:spPr>
          <a:xfrm flipH="1">
            <a:off x="4610375" y="637684"/>
            <a:ext cx="145700" cy="152700"/>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6" name="Google Shape;2996;p64"/>
          <p:cNvSpPr/>
          <p:nvPr/>
        </p:nvSpPr>
        <p:spPr>
          <a:xfrm flipH="1">
            <a:off x="2825408" y="20142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7" name="Google Shape;2997;p64"/>
          <p:cNvSpPr/>
          <p:nvPr/>
        </p:nvSpPr>
        <p:spPr>
          <a:xfrm flipH="1">
            <a:off x="3784357" y="3277984"/>
            <a:ext cx="451467" cy="391433"/>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8" name="Google Shape;2998;p64"/>
          <p:cNvSpPr/>
          <p:nvPr/>
        </p:nvSpPr>
        <p:spPr>
          <a:xfrm flipH="1">
            <a:off x="5639741" y="3703551"/>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99" name="Google Shape;2999;p64"/>
          <p:cNvGrpSpPr/>
          <p:nvPr/>
        </p:nvGrpSpPr>
        <p:grpSpPr>
          <a:xfrm flipH="1">
            <a:off x="1041641" y="601051"/>
            <a:ext cx="775100" cy="225967"/>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3002" name="Google Shape;3002;p64"/>
          <p:cNvSpPr/>
          <p:nvPr/>
        </p:nvSpPr>
        <p:spPr>
          <a:xfrm>
            <a:off x="5639733" y="367100"/>
            <a:ext cx="113433" cy="107433"/>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8" name="Google Shape;3758;p75"/>
          <p:cNvPicPr preferRelativeResize="0"/>
          <p:nvPr/>
        </p:nvPicPr>
        <p:blipFill rotWithShape="1">
          <a:blip r:embed="rId4"/>
          <a:srcRect l="53145" r="1461"/>
          <a:stretch>
            <a:fillRect/>
          </a:stretch>
        </p:blipFill>
        <p:spPr>
          <a:xfrm>
            <a:off x="324485" y="1024890"/>
            <a:ext cx="3960495" cy="5182235"/>
          </a:xfrm>
          <a:prstGeom prst="rect">
            <a:avLst/>
          </a:prstGeom>
          <a:noFill/>
          <a:ln>
            <a:noFill/>
          </a:ln>
        </p:spPr>
      </p:pic>
      <p:sp>
        <p:nvSpPr>
          <p:cNvPr id="2600" name="Google Shape;2600;p59"/>
          <p:cNvSpPr txBox="1">
            <a:spLocks noGrp="1"/>
          </p:cNvSpPr>
          <p:nvPr>
            <p:custDataLst>
              <p:tags r:id="rId1"/>
            </p:custDataLst>
          </p:nvPr>
        </p:nvSpPr>
        <p:spPr>
          <a:xfrm rot="240000">
            <a:off x="10109200" y="518160"/>
            <a:ext cx="2145453" cy="561340"/>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cing Script"/>
              <a:buNone/>
              <a:defRPr sz="5550" b="0" i="0" u="none" strike="noStrike" cap="none">
                <a:solidFill>
                  <a:srgbClr val="212529"/>
                </a:solidFill>
                <a:latin typeface="Dancing Script"/>
                <a:ea typeface="Dancing Script"/>
                <a:cs typeface="Dancing Script"/>
                <a:sym typeface="Dancing Script"/>
              </a:defRPr>
            </a:lvl1pPr>
            <a:lvl2pPr marR="0" lvl="1"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2pPr>
            <a:lvl3pPr marR="0" lvl="2"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3pPr>
            <a:lvl4pPr marR="0" lvl="3"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4pPr>
            <a:lvl5pPr marR="0" lvl="4"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5pPr>
            <a:lvl6pPr marR="0" lvl="5"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6pPr>
            <a:lvl7pPr marR="0" lvl="6"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7pPr>
            <a:lvl8pPr marR="0" lvl="7"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8pPr>
            <a:lvl9pPr marR="0" lvl="8"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9pPr>
          </a:lstStyle>
          <a:p>
            <a:pPr marL="0" lvl="0" indent="0" algn="r" rtl="0">
              <a:spcBef>
                <a:spcPts val="0"/>
              </a:spcBef>
              <a:spcAft>
                <a:spcPts val="0"/>
              </a:spcAft>
              <a:buNone/>
            </a:pPr>
            <a:r>
              <a:rPr lang="en-GB" sz="7400">
                <a:solidFill>
                  <a:srgbClr val="FF0000"/>
                </a:solidFill>
                <a:latin typeface="Times New Roman" panose="02020603050405020304" pitchFamily="18" charset="0"/>
                <a:cs typeface="Times New Roman" panose="02020603050405020304" pitchFamily="18" charset="0"/>
              </a:rPr>
              <a:t>III</a:t>
            </a:r>
          </a:p>
        </p:txBody>
      </p:sp>
      <p:sp>
        <p:nvSpPr>
          <p:cNvPr id="6" name="Google Shape;2934;p64"/>
          <p:cNvSpPr/>
          <p:nvPr/>
        </p:nvSpPr>
        <p:spPr>
          <a:xfrm rot="-445069">
            <a:off x="5260340" y="2041525"/>
            <a:ext cx="5363210" cy="4173220"/>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p:spPr>
        <p:style>
          <a:lnRef idx="2">
            <a:schemeClr val="accent4"/>
          </a:lnRef>
          <a:fillRef idx="0">
            <a:srgbClr val="FFFFFF"/>
          </a:fillRef>
          <a:effectRef idx="0">
            <a:srgbClr val="FFFFFF"/>
          </a:effectRef>
          <a:fontRef idx="minor">
            <a:schemeClr val="tx1"/>
          </a:fontRef>
        </p:style>
        <p:txBody>
          <a:bodyPr spcFirstLastPara="1" wrap="square" lIns="91425" tIns="91425" rIns="91425" bIns="91425" anchor="ctr" anchorCtr="0">
            <a:noAutofit/>
          </a:bodyPr>
          <a:lstStyle/>
          <a:p>
            <a:pPr marL="0" lvl="0" indent="0" algn="ctr" rtl="0">
              <a:spcBef>
                <a:spcPts val="0"/>
              </a:spcBef>
              <a:spcAft>
                <a:spcPts val="0"/>
              </a:spcAft>
              <a:buNone/>
            </a:pPr>
            <a:endParaRPr sz="4000" b="1">
              <a:solidFill>
                <a:schemeClr val="tx1"/>
              </a:solidFill>
              <a:latin typeface="Dancing Script" charset="0"/>
            </a:endParaRPr>
          </a:p>
        </p:txBody>
      </p:sp>
      <p:sp>
        <p:nvSpPr>
          <p:cNvPr id="2" name="Text Box 1"/>
          <p:cNvSpPr txBox="1"/>
          <p:nvPr/>
        </p:nvSpPr>
        <p:spPr>
          <a:xfrm>
            <a:off x="5715470" y="2732034"/>
            <a:ext cx="4359275" cy="2794635"/>
          </a:xfrm>
          <a:prstGeom prst="rect">
            <a:avLst/>
          </a:prstGeom>
          <a:noFill/>
        </p:spPr>
        <p:txBody>
          <a:bodyPr wrap="square" rtlCol="0" anchor="t">
            <a:noAutofit/>
          </a:bodyPr>
          <a:lstStyle/>
          <a:p>
            <a:pPr marL="0" indent="0" algn="just">
              <a:buNone/>
            </a:pPr>
            <a:r>
              <a:rPr lang="en-US" sz="3800">
                <a:solidFill>
                  <a:srgbClr val="0E0AB6"/>
                </a:solidFill>
                <a:latin typeface="Times New Roman" panose="02020603050405020304" pitchFamily="18" charset="0"/>
                <a:cs typeface="Times New Roman" panose="02020603050405020304" pitchFamily="18" charset="0"/>
                <a:sym typeface="+mn-ea"/>
              </a:rPr>
              <a:t>? HS liệt kê trên giấy ghi chú những từ ngữ thể hiện suy nghĩ của em về cụm từ “Sự thật và trang viết”.</a:t>
            </a:r>
            <a:endParaRPr lang="en-US" sz="3800">
              <a:solidFill>
                <a:srgbClr val="0E0AB6"/>
              </a:solidFill>
              <a:latin typeface="Times New Roman" panose="02020603050405020304" pitchFamily="18" charset="0"/>
              <a:cs typeface="Times New Roman" panose="02020603050405020304" pitchFamily="18" charset="0"/>
            </a:endParaRPr>
          </a:p>
          <a:p>
            <a:pPr marL="0" indent="0" algn="just">
              <a:buNone/>
            </a:pPr>
            <a:endParaRPr lang="en-US" sz="3800">
              <a:solidFill>
                <a:srgbClr val="0E0AB6"/>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29"/>
                                        </p:tgtEl>
                                        <p:attrNameLst>
                                          <p:attrName>style.visibility</p:attrName>
                                        </p:attrNameLst>
                                      </p:cBhvr>
                                      <p:to>
                                        <p:strVal val="visible"/>
                                      </p:to>
                                    </p:set>
                                    <p:anim calcmode="lin" valueType="num">
                                      <p:cBhvr additive="base">
                                        <p:cTn id="11" dur="500" fill="hold"/>
                                        <p:tgtEl>
                                          <p:spTgt spid="2929"/>
                                        </p:tgtEl>
                                        <p:attrNameLst>
                                          <p:attrName>ppt_x</p:attrName>
                                        </p:attrNameLst>
                                      </p:cBhvr>
                                      <p:tavLst>
                                        <p:tav tm="0">
                                          <p:val>
                                            <p:strVal val="#ppt_x"/>
                                          </p:val>
                                        </p:tav>
                                        <p:tav tm="100000">
                                          <p:val>
                                            <p:strVal val="#ppt_x"/>
                                          </p:val>
                                        </p:tav>
                                      </p:tavLst>
                                    </p:anim>
                                    <p:anim calcmode="lin" valueType="num">
                                      <p:cBhvr additive="base">
                                        <p:cTn id="12" dur="500" fill="hold"/>
                                        <p:tgtEl>
                                          <p:spTgt spid="29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0" fill="hold"/>
                                        <p:tgtEl>
                                          <p:spTgt spid="2"/>
                                        </p:tgtEl>
                                        <p:attrNameLst>
                                          <p:attrName>ppt_x</p:attrName>
                                        </p:attrNameLst>
                                      </p:cBhvr>
                                      <p:tavLst>
                                        <p:tav tm="0">
                                          <p:val>
                                            <p:strVal val="#ppt_x"/>
                                          </p:val>
                                        </p:tav>
                                        <p:tav tm="100000">
                                          <p:val>
                                            <p:strVal val="#ppt_x"/>
                                          </p:val>
                                        </p:tav>
                                      </p:tavLst>
                                    </p:anim>
                                    <p:anim calcmode="lin" valueType="num">
                                      <p:cBhvr additive="base">
                                        <p:cTn id="18" dur="5000" fill="hold"/>
                                        <p:tgtEl>
                                          <p:spTgt spid="2"/>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0" fill="hold"/>
                                        <p:tgtEl>
                                          <p:spTgt spid="6"/>
                                        </p:tgtEl>
                                        <p:attrNameLst>
                                          <p:attrName>ppt_x</p:attrName>
                                        </p:attrNameLst>
                                      </p:cBhvr>
                                      <p:tavLst>
                                        <p:tav tm="0">
                                          <p:val>
                                            <p:strVal val="#ppt_x"/>
                                          </p:val>
                                        </p:tav>
                                        <p:tav tm="100000">
                                          <p:val>
                                            <p:strVal val="#ppt_x"/>
                                          </p:val>
                                        </p:tav>
                                      </p:tavLst>
                                    </p:anim>
                                    <p:anim calcmode="lin" valueType="num">
                                      <p:cBhvr additive="base">
                                        <p:cTn id="22"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9" grpId="0"/>
      <p:bldP spid="2929" grpId="1"/>
      <p:bldP spid="6" grpId="0" animBg="1"/>
      <p:bldP spid="6" grpId="1" animBg="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p:blipFill>
        <p:spPr>
          <a:xfrm>
            <a:off x="303530" y="1006475"/>
            <a:ext cx="3318510" cy="5226050"/>
          </a:xfrm>
          <a:prstGeom prst="rect">
            <a:avLst/>
          </a:prstGeom>
        </p:spPr>
      </p:pic>
      <p:pic>
        <p:nvPicPr>
          <p:cNvPr id="9" name="Content Placeholder 8"/>
          <p:cNvPicPr>
            <a:picLocks noGrp="1" noChangeAspect="1"/>
          </p:cNvPicPr>
          <p:nvPr>
            <p:ph sz="half" idx="2"/>
          </p:nvPr>
        </p:nvPicPr>
        <p:blipFill>
          <a:blip r:embed="rId3"/>
        </p:blipFill>
        <p:spPr>
          <a:xfrm>
            <a:off x="7990205" y="1006475"/>
            <a:ext cx="3879850" cy="5681980"/>
          </a:xfrm>
          <a:prstGeom prst="rect">
            <a:avLst/>
          </a:prstGeom>
        </p:spPr>
      </p:pic>
      <p:pic>
        <p:nvPicPr>
          <p:cNvPr id="10" name="Picture 9"/>
          <p:cNvPicPr/>
          <p:nvPr/>
        </p:nvPicPr>
        <p:blipFill>
          <a:blip r:embed="rId4"/>
        </p:blipFill>
        <p:spPr>
          <a:xfrm>
            <a:off x="3916680" y="1006475"/>
            <a:ext cx="3824605" cy="5226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custDataLst>
              <p:tags r:id="rId1"/>
            </p:custDataLst>
          </p:nvPr>
        </p:nvSpPr>
        <p:spPr>
          <a:xfrm>
            <a:off x="2724484" y="1439980"/>
            <a:ext cx="7164705" cy="3735705"/>
          </a:xfrm>
          <a:prstGeom prst="rect">
            <a:avLst/>
          </a:prstGeom>
          <a:noFill/>
        </p:spPr>
        <p:txBody>
          <a:bodyPr wrap="square" rtlCol="0" anchor="t">
            <a:noAutofit/>
          </a:bodyPr>
          <a:lstStyle/>
          <a:p>
            <a:pPr algn="ctr"/>
            <a:r>
              <a:rPr lang="en-US" sz="3800" b="1" u="sng" dirty="0">
                <a:solidFill>
                  <a:srgbClr val="FF0000"/>
                </a:solidFill>
                <a:latin typeface="Times New Roman" panose="02020603050405020304" pitchFamily="18" charset="0"/>
                <a:cs typeface="Times New Roman" panose="02020603050405020304" pitchFamily="18" charset="0"/>
                <a:sym typeface="+mn-ea"/>
              </a:rPr>
              <a:t>HOẠT ĐỘNG 2: HÌNH THÀNH </a:t>
            </a:r>
            <a:r>
              <a:rPr lang="en-US" sz="3800" b="1" u="sng">
                <a:solidFill>
                  <a:srgbClr val="FF0000"/>
                </a:solidFill>
                <a:latin typeface="Times New Roman" panose="02020603050405020304" pitchFamily="18" charset="0"/>
                <a:cs typeface="Times New Roman" panose="02020603050405020304" pitchFamily="18" charset="0"/>
                <a:sym typeface="+mn-ea"/>
              </a:rPr>
              <a:t>KIẾN THỨC</a:t>
            </a:r>
          </a:p>
          <a:p>
            <a:pPr algn="ctr"/>
            <a:br>
              <a:rPr lang="en-US" sz="3800" b="1" dirty="0">
                <a:solidFill>
                  <a:srgbClr val="FF0000"/>
                </a:solidFill>
                <a:latin typeface="Times New Roman" panose="02020603050405020304" pitchFamily="18" charset="0"/>
                <a:cs typeface="Times New Roman" panose="02020603050405020304" pitchFamily="18" charset="0"/>
                <a:sym typeface="+mn-ea"/>
              </a:rPr>
            </a:br>
            <a:r>
              <a:rPr lang="en-US" sz="3800" b="1" dirty="0">
                <a:solidFill>
                  <a:srgbClr val="0E0AB6"/>
                </a:solidFill>
                <a:latin typeface="Times New Roman" panose="02020603050405020304" pitchFamily="18" charset="0"/>
                <a:cs typeface="Times New Roman" panose="02020603050405020304" pitchFamily="18" charset="0"/>
                <a:sym typeface="+mn-ea"/>
              </a:rPr>
              <a:t>Nội dung 1. TÌM HIỂU TRI THỨC NGỮ VĂN</a:t>
            </a:r>
            <a:endParaRPr lang="en-US" sz="3800" b="1">
              <a:solidFill>
                <a:srgbClr val="0E0AB6"/>
              </a:solidFill>
              <a:latin typeface="Times New Roman" panose="02020603050405020304" pitchFamily="18" charset="0"/>
              <a:cs typeface="Times New Roman" panose="02020603050405020304" pitchFamily="18" charset="0"/>
              <a:sym typeface="+mn-ea"/>
            </a:endParaRPr>
          </a:p>
        </p:txBody>
      </p:sp>
      <p:sp>
        <p:nvSpPr>
          <p:cNvPr id="6" name="Google Shape;2934;p64"/>
          <p:cNvSpPr/>
          <p:nvPr>
            <p:custDataLst>
              <p:tags r:id="rId2"/>
            </p:custDataLst>
          </p:nvPr>
        </p:nvSpPr>
        <p:spPr>
          <a:xfrm rot="-445069">
            <a:off x="2477770" y="857250"/>
            <a:ext cx="7927975" cy="535368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p:spPr>
        <p:style>
          <a:lnRef idx="2">
            <a:schemeClr val="accent4"/>
          </a:lnRef>
          <a:fillRef idx="0">
            <a:srgbClr val="FFFFFF"/>
          </a:fillRef>
          <a:effectRef idx="0">
            <a:srgbClr val="FFFFFF"/>
          </a:effectRef>
          <a:fontRef idx="minor">
            <a:schemeClr val="tx1"/>
          </a:fontRef>
        </p:style>
        <p:txBody>
          <a:bodyPr spcFirstLastPara="1" wrap="square" lIns="91425" tIns="91425" rIns="91425" bIns="91425" anchor="ctr" anchorCtr="0">
            <a:noAutofit/>
          </a:bodyPr>
          <a:lstStyle/>
          <a:p>
            <a:pPr marL="0" lvl="0" indent="0" algn="ctr" rtl="0">
              <a:spcBef>
                <a:spcPts val="0"/>
              </a:spcBef>
              <a:spcAft>
                <a:spcPts val="0"/>
              </a:spcAft>
              <a:buNone/>
            </a:pPr>
            <a:endParaRPr sz="4000" b="1">
              <a:solidFill>
                <a:schemeClr val="tx1"/>
              </a:solidFill>
              <a:latin typeface="Dancing Script" charset="0"/>
            </a:endParaRPr>
          </a:p>
        </p:txBody>
      </p:sp>
      <p:grpSp>
        <p:nvGrpSpPr>
          <p:cNvPr id="2743" name="Google Shape;2743;p61"/>
          <p:cNvGrpSpPr/>
          <p:nvPr/>
        </p:nvGrpSpPr>
        <p:grpSpPr>
          <a:xfrm>
            <a:off x="2813622" y="491912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custDataLst>
                  <p:tags r:id="rId16"/>
                </p:custDataLst>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1"/>
              <p:cNvSpPr/>
              <p:nvPr>
                <p:custDataLst>
                  <p:tags r:id="rId17"/>
                </p:custDataLst>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1"/>
              <p:cNvSpPr/>
              <p:nvPr>
                <p:custDataLst>
                  <p:tags r:id="rId18"/>
                </p:custDataLst>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1"/>
              <p:cNvSpPr/>
              <p:nvPr>
                <p:custDataLst>
                  <p:tags r:id="rId19"/>
                </p:custDataLst>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1"/>
              <p:cNvSpPr/>
              <p:nvPr>
                <p:custDataLst>
                  <p:tags r:id="rId20"/>
                </p:custDataLst>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1"/>
              <p:cNvSpPr/>
              <p:nvPr>
                <p:custDataLst>
                  <p:tags r:id="rId21"/>
                </p:custDataLst>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custDataLst>
                  <p:tags r:id="rId14"/>
                </p:custDataLst>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1"/>
              <p:cNvSpPr/>
              <p:nvPr>
                <p:custDataLst>
                  <p:tags r:id="rId15"/>
                </p:custDataLst>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1"/>
            <p:cNvSpPr/>
            <p:nvPr>
              <p:custDataLst>
                <p:tags r:id="rId13"/>
              </p:custDataLst>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6" name="Google Shape;2756;p61"/>
          <p:cNvGrpSpPr/>
          <p:nvPr/>
        </p:nvGrpSpPr>
        <p:grpSpPr>
          <a:xfrm>
            <a:off x="8389306" y="3727733"/>
            <a:ext cx="1850261" cy="992565"/>
            <a:chOff x="3339725" y="3202700"/>
            <a:chExt cx="2512576" cy="1348045"/>
          </a:xfrm>
        </p:grpSpPr>
        <p:sp>
          <p:nvSpPr>
            <p:cNvPr id="2757" name="Google Shape;2757;p61"/>
            <p:cNvSpPr/>
            <p:nvPr>
              <p:custDataLst>
                <p:tags r:id="rId3"/>
              </p:custDataLst>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1"/>
            <p:cNvSpPr/>
            <p:nvPr>
              <p:custDataLst>
                <p:tags r:id="rId4"/>
              </p:custDataLst>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1"/>
            <p:cNvSpPr/>
            <p:nvPr>
              <p:custDataLst>
                <p:tags r:id="rId5"/>
              </p:custDataLst>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custDataLst>
                  <p:tags r:id="rId8"/>
                </p:custDataLst>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1"/>
              <p:cNvSpPr/>
              <p:nvPr>
                <p:custDataLst>
                  <p:tags r:id="rId9"/>
                </p:custDataLst>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1"/>
              <p:cNvSpPr/>
              <p:nvPr>
                <p:custDataLst>
                  <p:tags r:id="rId10"/>
                </p:custDataLst>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1"/>
              <p:cNvSpPr/>
              <p:nvPr>
                <p:custDataLst>
                  <p:tags r:id="rId11"/>
                </p:custDataLst>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1"/>
              <p:cNvSpPr/>
              <p:nvPr>
                <p:custDataLst>
                  <p:tags r:id="rId12"/>
                </p:custDataLst>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1"/>
            <p:cNvSpPr/>
            <p:nvPr>
              <p:custDataLst>
                <p:tags r:id="rId6"/>
              </p:custDataLst>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1"/>
            <p:cNvSpPr/>
            <p:nvPr>
              <p:custDataLst>
                <p:tags r:id="rId7"/>
              </p:custDataLst>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0" fill="hold"/>
                                        <p:tgtEl>
                                          <p:spTgt spid="6"/>
                                        </p:tgtEl>
                                        <p:attrNameLst>
                                          <p:attrName>ppt_x</p:attrName>
                                        </p:attrNameLst>
                                      </p:cBhvr>
                                      <p:tavLst>
                                        <p:tav tm="0">
                                          <p:val>
                                            <p:strVal val="#ppt_x"/>
                                          </p:val>
                                        </p:tav>
                                        <p:tav tm="100000">
                                          <p:val>
                                            <p:strVal val="#ppt_x"/>
                                          </p:val>
                                        </p:tav>
                                      </p:tavLst>
                                    </p:anim>
                                    <p:anim calcmode="lin" valueType="num">
                                      <p:cBhvr additive="base">
                                        <p:cTn id="12"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bldLvl="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941705" y="1043940"/>
            <a:ext cx="10546715" cy="2111860"/>
          </a:xfrm>
          <a:prstGeom prst="rect">
            <a:avLst/>
          </a:prstGeom>
        </p:spPr>
        <p:txBody>
          <a:bodyPr wrap="square">
            <a:spAutoFit/>
          </a:bodyPr>
          <a:lstStyle/>
          <a:p>
            <a:pPr algn="just" defTabSz="266700">
              <a:lnSpc>
                <a:spcPct val="107000"/>
              </a:lnSpc>
              <a:spcAft>
                <a:spcPts val="600"/>
              </a:spcAft>
            </a:pPr>
            <a:r>
              <a:rPr sz="3000">
                <a:solidFill>
                  <a:srgbClr val="0E0AB6"/>
                </a:solidFill>
                <a:latin typeface="Times New Roman" panose="02020603050405020304"/>
                <a:ea typeface="Times New Roman" panose="02020603050405020304"/>
              </a:rPr>
              <a:t>(1) Đọc các mục </a:t>
            </a:r>
            <a:r>
              <a:rPr sz="3000" i="1">
                <a:solidFill>
                  <a:srgbClr val="0E0AB6"/>
                </a:solidFill>
                <a:latin typeface="Times New Roman" panose="02020603050405020304"/>
                <a:ea typeface="Times New Roman" panose="02020603050405020304"/>
              </a:rPr>
              <a:t>Phóng sự</a:t>
            </a:r>
            <a:r>
              <a:rPr sz="3000">
                <a:solidFill>
                  <a:srgbClr val="0E0AB6"/>
                </a:solidFill>
                <a:latin typeface="Times New Roman" panose="02020603050405020304"/>
                <a:ea typeface="Times New Roman" panose="02020603050405020304"/>
              </a:rPr>
              <a:t>; </a:t>
            </a:r>
            <a:r>
              <a:rPr sz="3000" i="1">
                <a:solidFill>
                  <a:srgbClr val="0E0AB6"/>
                </a:solidFill>
                <a:latin typeface="Times New Roman" panose="02020603050405020304"/>
                <a:ea typeface="Times New Roman" panose="02020603050405020304"/>
              </a:rPr>
              <a:t>Nhật kí</a:t>
            </a:r>
            <a:r>
              <a:rPr sz="3000">
                <a:solidFill>
                  <a:srgbClr val="0E0AB6"/>
                </a:solidFill>
                <a:latin typeface="Times New Roman" panose="02020603050405020304"/>
                <a:ea typeface="Times New Roman" panose="02020603050405020304"/>
              </a:rPr>
              <a:t>; </a:t>
            </a:r>
            <a:r>
              <a:rPr sz="3000" i="1">
                <a:solidFill>
                  <a:srgbClr val="0E0AB6"/>
                </a:solidFill>
                <a:latin typeface="Times New Roman" panose="02020603050405020304"/>
                <a:ea typeface="Times New Roman" panose="02020603050405020304"/>
              </a:rPr>
              <a:t>Tính phi hư cấu trong phóng sự, nhật kí</a:t>
            </a:r>
            <a:r>
              <a:rPr sz="3000">
                <a:solidFill>
                  <a:srgbClr val="0E0AB6"/>
                </a:solidFill>
                <a:latin typeface="Times New Roman" panose="02020603050405020304"/>
                <a:ea typeface="Times New Roman" panose="02020603050405020304"/>
              </a:rPr>
              <a:t> (SGK, tr. 99 – 100), tìm những điểm giống và khác nhau của phóng sự, nhật kí; sau đó điền vào bảng sau:</a:t>
            </a:r>
            <a:endParaRPr lang="en-US" sz="3000">
              <a:solidFill>
                <a:srgbClr val="0E0AB6"/>
              </a:solidFill>
              <a:latin typeface="Times New Roman" panose="02020603050405020304"/>
              <a:ea typeface="Times New Roman" panose="02020603050405020304"/>
            </a:endParaRPr>
          </a:p>
          <a:p>
            <a:pPr algn="ctr" defTabSz="266700">
              <a:lnSpc>
                <a:spcPct val="107000"/>
              </a:lnSpc>
              <a:spcAft>
                <a:spcPts val="600"/>
              </a:spcAft>
            </a:pPr>
            <a:r>
              <a:rPr sz="3000" b="1">
                <a:gradFill>
                  <a:gsLst>
                    <a:gs pos="0">
                      <a:srgbClr val="7B32B2"/>
                    </a:gs>
                    <a:gs pos="100000">
                      <a:srgbClr val="401A5D"/>
                    </a:gs>
                  </a:gsLst>
                  <a:lin scaled="0"/>
                </a:gradFill>
                <a:latin typeface="Times New Roman" panose="02020603050405020304"/>
                <a:ea typeface="Times New Roman" panose="02020603050405020304"/>
              </a:rPr>
              <a:t>Điểm giống và khác nhau giữa phóng sự, nhật kí</a:t>
            </a:r>
          </a:p>
        </p:txBody>
      </p:sp>
      <p:graphicFrame>
        <p:nvGraphicFramePr>
          <p:cNvPr id="5" name="Table 4"/>
          <p:cNvGraphicFramePr/>
          <p:nvPr>
            <p:custDataLst>
              <p:tags r:id="rId1"/>
            </p:custDataLst>
            <p:extLst>
              <p:ext uri="{D42A27DB-BD31-4B8C-83A1-F6EECF244321}">
                <p14:modId xmlns:p14="http://schemas.microsoft.com/office/powerpoint/2010/main" val="743608736"/>
              </p:ext>
            </p:extLst>
          </p:nvPr>
        </p:nvGraphicFramePr>
        <p:xfrm>
          <a:off x="2326574" y="3187065"/>
          <a:ext cx="7836535" cy="3402330"/>
        </p:xfrm>
        <a:graphic>
          <a:graphicData uri="http://schemas.openxmlformats.org/drawingml/2006/table">
            <a:tbl>
              <a:tblPr/>
              <a:tblGrid>
                <a:gridCol w="1986915">
                  <a:extLst>
                    <a:ext uri="{9D8B030D-6E8A-4147-A177-3AD203B41FA5}">
                      <a16:colId xmlns:a16="http://schemas.microsoft.com/office/drawing/2014/main" val="20000"/>
                    </a:ext>
                  </a:extLst>
                </a:gridCol>
                <a:gridCol w="2259965">
                  <a:extLst>
                    <a:ext uri="{9D8B030D-6E8A-4147-A177-3AD203B41FA5}">
                      <a16:colId xmlns:a16="http://schemas.microsoft.com/office/drawing/2014/main" val="20001"/>
                    </a:ext>
                  </a:extLst>
                </a:gridCol>
                <a:gridCol w="3589655">
                  <a:extLst>
                    <a:ext uri="{9D8B030D-6E8A-4147-A177-3AD203B41FA5}">
                      <a16:colId xmlns:a16="http://schemas.microsoft.com/office/drawing/2014/main" val="20002"/>
                    </a:ext>
                  </a:extLst>
                </a:gridCol>
              </a:tblGrid>
              <a:tr h="927735">
                <a:tc>
                  <a:txBody>
                    <a:bodyPr/>
                    <a:lstStyle/>
                    <a:p>
                      <a:pPr marL="68580" indent="0" algn="ctr">
                        <a:lnSpc>
                          <a:spcPct val="107000"/>
                        </a:lnSpc>
                        <a:spcBef>
                          <a:spcPct val="0"/>
                        </a:spcBef>
                        <a:spcAft>
                          <a:spcPts val="600"/>
                        </a:spcAft>
                      </a:pPr>
                      <a:r>
                        <a:rPr sz="2800" b="1">
                          <a:latin typeface="Times New Roman" panose="02020603050405020304"/>
                          <a:ea typeface="Times New Roman" panose="02020603050405020304"/>
                        </a:rPr>
                        <a:t> </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b="1">
                          <a:latin typeface="Times New Roman" panose="02020603050405020304"/>
                          <a:ea typeface="Times New Roman" panose="02020603050405020304"/>
                        </a:rPr>
                        <a:t>Phóng sự</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b="1">
                          <a:latin typeface="Times New Roman" panose="02020603050405020304"/>
                          <a:ea typeface="Times New Roman" panose="02020603050405020304"/>
                        </a:rPr>
                        <a:t>Nhật kí</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1237615">
                <a:tc>
                  <a:txBody>
                    <a:bodyPr/>
                    <a:lstStyle/>
                    <a:p>
                      <a:pPr marL="68580" indent="0" algn="just">
                        <a:lnSpc>
                          <a:spcPct val="107000"/>
                        </a:lnSpc>
                        <a:spcBef>
                          <a:spcPct val="0"/>
                        </a:spcBef>
                        <a:spcAft>
                          <a:spcPts val="600"/>
                        </a:spcAft>
                      </a:pPr>
                      <a:r>
                        <a:rPr sz="2800" b="1" i="1">
                          <a:latin typeface="Times New Roman" panose="02020603050405020304"/>
                          <a:ea typeface="Times New Roman" panose="02020603050405020304"/>
                        </a:rPr>
                        <a:t>Giống nhau</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gridSpan="2">
                  <a:txBody>
                    <a:bodyPr/>
                    <a:lstStyle/>
                    <a:p>
                      <a:pPr marL="68580" indent="0" algn="ctr">
                        <a:lnSpc>
                          <a:spcPct val="107000"/>
                        </a:lnSpc>
                        <a:spcBef>
                          <a:spcPct val="0"/>
                        </a:spcBef>
                        <a:spcAft>
                          <a:spcPts val="600"/>
                        </a:spcAft>
                      </a:pPr>
                      <a:r>
                        <a:rPr sz="2800">
                          <a:latin typeface="Times New Roman" panose="02020603050405020304"/>
                          <a:ea typeface="Times New Roman" panose="02020603050405020304"/>
                        </a:rPr>
                        <a: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extLst>
                  <a:ext uri="{0D108BD9-81ED-4DB2-BD59-A6C34878D82A}">
                    <a16:rowId xmlns:a16="http://schemas.microsoft.com/office/drawing/2014/main" val="10001"/>
                  </a:ext>
                </a:extLst>
              </a:tr>
              <a:tr h="1236980">
                <a:tc>
                  <a:txBody>
                    <a:bodyPr/>
                    <a:lstStyle/>
                    <a:p>
                      <a:pPr marL="68580" indent="0" algn="just">
                        <a:lnSpc>
                          <a:spcPct val="107000"/>
                        </a:lnSpc>
                        <a:spcBef>
                          <a:spcPct val="0"/>
                        </a:spcBef>
                        <a:spcAft>
                          <a:spcPts val="600"/>
                        </a:spcAft>
                      </a:pPr>
                      <a:r>
                        <a:rPr sz="2800" b="1" i="1">
                          <a:latin typeface="Times New Roman" panose="02020603050405020304"/>
                          <a:ea typeface="Times New Roman" panose="02020603050405020304"/>
                        </a:rPr>
                        <a:t>Khác nhau</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a:ea typeface="Times New Roman" panose="02020603050405020304"/>
                        </a:rPr>
                        <a:t>…</a:t>
                      </a:r>
                      <a:endParaRPr sz="2800" i="1">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a:ea typeface="Times New Roman" panose="02020603050405020304"/>
                        </a:rPr>
                        <a: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589" y="297803"/>
            <a:ext cx="11806989" cy="6391755"/>
          </a:xfrm>
        </p:spPr>
        <p:txBody>
          <a:bodyPr>
            <a:noAutofit/>
          </a:bodyPr>
          <a:lstStyle/>
          <a:p>
            <a:pPr marL="0" indent="0">
              <a:buNone/>
            </a:pPr>
            <a:r>
              <a:rPr lang="en-US" sz="2800" b="1" i="1">
                <a:solidFill>
                  <a:srgbClr val="0E0AB6"/>
                </a:solidFill>
                <a:latin typeface="Times New Roman" panose="02020603050405020304" pitchFamily="18" charset="0"/>
                <a:cs typeface="Times New Roman" panose="02020603050405020304" pitchFamily="18" charset="0"/>
              </a:rPr>
              <a:t>1. Điểm giống và khác nhau giữa phóng sự, nhật kí</a:t>
            </a:r>
          </a:p>
          <a:p>
            <a:pPr marL="0" indent="0">
              <a:buNone/>
            </a:pPr>
            <a:r>
              <a:rPr lang="en-US" sz="2800" b="1"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Giống nhau:</a:t>
            </a:r>
            <a:r>
              <a:rPr lang="en-US" sz="2800" b="1" i="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loại hình kí, phản ánh xác thực những hiện tượng của cuộc sống (phi hư cấu).</a:t>
            </a:r>
          </a:p>
          <a:p>
            <a:pPr marL="0" indent="0">
              <a:buNone/>
            </a:pPr>
            <a:r>
              <a:rPr lang="en-US" sz="2800" b="1"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Khác nhau:</a:t>
            </a:r>
          </a:p>
          <a:p>
            <a:pPr marL="0" indent="0">
              <a:buNone/>
            </a:pPr>
            <a:r>
              <a:rPr lang="en-US" sz="2800" b="1" i="1">
                <a:latin typeface="Times New Roman" panose="02020603050405020304" pitchFamily="18" charset="0"/>
                <a:cs typeface="Times New Roman" panose="02020603050405020304" pitchFamily="18" charset="0"/>
              </a:rPr>
              <a:t>- Phóng sự:</a:t>
            </a:r>
          </a:p>
          <a:p>
            <a:pPr marL="0" indent="0">
              <a:buNone/>
            </a:pPr>
            <a:r>
              <a:rPr lang="en-US" sz="2800">
                <a:latin typeface="Times New Roman" panose="02020603050405020304" pitchFamily="18" charset="0"/>
                <a:cs typeface="Times New Roman" panose="02020603050405020304" pitchFamily="18" charset="0"/>
              </a:rPr>
              <a:t>+ Phản ánh những sự việc, câu chuyện xảy ra trong xã hội, có tính thời sự, có ý nghĩa với cộng đồng.</a:t>
            </a:r>
          </a:p>
          <a:p>
            <a:pPr marL="0" indent="0">
              <a:buNone/>
            </a:pPr>
            <a:r>
              <a:rPr lang="en-US" sz="2800">
                <a:latin typeface="Times New Roman" panose="02020603050405020304" pitchFamily="18" charset="0"/>
                <a:cs typeface="Times New Roman" panose="02020603050405020304" pitchFamily="18" charset="0"/>
              </a:rPr>
              <a:t>+ Thể hiện thái độ rõ ràng của người viết đối với sự việc.</a:t>
            </a:r>
          </a:p>
          <a:p>
            <a:pPr marL="0" indent="0">
              <a:buNone/>
            </a:pPr>
            <a:r>
              <a:rPr lang="en-US" sz="2800">
                <a:latin typeface="Times New Roman" panose="02020603050405020304" pitchFamily="18" charset="0"/>
                <a:cs typeface="Times New Roman" panose="02020603050405020304" pitchFamily="18" charset="0"/>
              </a:rPr>
              <a:t>+ Thường sử dụng các biện pháp nghiệp vụ báo chí như điều tra, phỏng vấn, đối thoại,...</a:t>
            </a:r>
          </a:p>
          <a:p>
            <a:pPr marL="0" indent="0">
              <a:buNone/>
            </a:pPr>
            <a:r>
              <a:rPr lang="en-US" sz="2800" b="1" i="1">
                <a:latin typeface="Times New Roman" panose="02020603050405020304" pitchFamily="18" charset="0"/>
                <a:cs typeface="Times New Roman" panose="02020603050405020304" pitchFamily="18" charset="0"/>
              </a:rPr>
              <a:t>- Nhật kí:</a:t>
            </a:r>
          </a:p>
          <a:p>
            <a:pPr marL="0" indent="0">
              <a:buNone/>
            </a:pPr>
            <a:r>
              <a:rPr lang="en-US" sz="2800">
                <a:latin typeface="Times New Roman" panose="02020603050405020304" pitchFamily="18" charset="0"/>
                <a:cs typeface="Times New Roman" panose="02020603050405020304" pitchFamily="18" charset="0"/>
              </a:rPr>
              <a:t>+ Ghi lại những sự việc bản thân đã trải qua, những cảm xúc, suy nghĩ của mình.</a:t>
            </a:r>
          </a:p>
          <a:p>
            <a:pPr marL="0" indent="0">
              <a:buNone/>
            </a:pPr>
            <a:r>
              <a:rPr lang="en-US" sz="2800">
                <a:latin typeface="Times New Roman" panose="02020603050405020304" pitchFamily="18" charset="0"/>
                <a:cs typeface="Times New Roman" panose="02020603050405020304" pitchFamily="18" charset="0"/>
              </a:rPr>
              <a:t>+ Có đánh số ngày, tháng, năm.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ox(in)">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heckerboard(across)">
                                      <p:cBhvr>
                                        <p:cTn id="39" dur="500"/>
                                        <p:tgtEl>
                                          <p:spTgt spid="3">
                                            <p:txEl>
                                              <p:pRg st="7" end="7"/>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heckerboard(across)">
                                      <p:cBhvr>
                                        <p:cTn id="42" dur="500"/>
                                        <p:tgtEl>
                                          <p:spTgt spid="3">
                                            <p:txEl>
                                              <p:pRg st="8" end="8"/>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checkerboard(across)">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883" y="741616"/>
            <a:ext cx="11357811" cy="6084300"/>
          </a:xfrm>
        </p:spPr>
        <p:txBody>
          <a:bodyPr/>
          <a:lstStyle/>
          <a:p>
            <a:pPr marL="0" indent="0" algn="just">
              <a:lnSpc>
                <a:spcPct val="150000"/>
              </a:lnSpc>
              <a:buNone/>
            </a:pPr>
            <a:r>
              <a:rPr lang="en-US" dirty="0">
                <a:solidFill>
                  <a:srgbClr val="0E0AB6"/>
                </a:solidFill>
                <a:latin typeface="Times New Roman" panose="02020603050405020304" pitchFamily="18" charset="0"/>
                <a:cs typeface="Times New Roman" panose="02020603050405020304" pitchFamily="18" charset="0"/>
              </a:rPr>
              <a:t>(2) </a:t>
            </a:r>
            <a:r>
              <a:rPr lang="en-US" dirty="0" err="1">
                <a:solidFill>
                  <a:srgbClr val="0E0AB6"/>
                </a:solidFill>
                <a:latin typeface="Times New Roman" panose="02020603050405020304" pitchFamily="18" charset="0"/>
                <a:cs typeface="Times New Roman" panose="02020603050405020304" pitchFamily="18" charset="0"/>
              </a:rPr>
              <a:t>Đọc</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mục</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tính</a:t>
            </a:r>
            <a:r>
              <a:rPr lang="en-US" dirty="0">
                <a:solidFill>
                  <a:srgbClr val="0E0AB6"/>
                </a:solidFill>
                <a:latin typeface="Times New Roman" panose="02020603050405020304" pitchFamily="18" charset="0"/>
                <a:cs typeface="Times New Roman" panose="02020603050405020304" pitchFamily="18" charset="0"/>
              </a:rPr>
              <a:t> phi </a:t>
            </a:r>
            <a:r>
              <a:rPr lang="en-US" dirty="0" err="1">
                <a:solidFill>
                  <a:srgbClr val="0E0AB6"/>
                </a:solidFill>
                <a:latin typeface="Times New Roman" panose="02020603050405020304" pitchFamily="18" charset="0"/>
                <a:cs typeface="Times New Roman" panose="02020603050405020304" pitchFamily="18" charset="0"/>
              </a:rPr>
              <a:t>hư</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cấu</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trong</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phóng</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sự</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nhật</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kí</a:t>
            </a:r>
            <a:r>
              <a:rPr lang="en-US" dirty="0">
                <a:solidFill>
                  <a:srgbClr val="0E0AB6"/>
                </a:solidFill>
                <a:latin typeface="Times New Roman" panose="02020603050405020304" pitchFamily="18" charset="0"/>
                <a:cs typeface="Times New Roman" panose="02020603050405020304" pitchFamily="18" charset="0"/>
              </a:rPr>
              <a:t> (SGK, tr. 100), </a:t>
            </a:r>
            <a:r>
              <a:rPr lang="en-US" dirty="0" err="1">
                <a:solidFill>
                  <a:srgbClr val="0E0AB6"/>
                </a:solidFill>
                <a:latin typeface="Times New Roman" panose="02020603050405020304" pitchFamily="18" charset="0"/>
                <a:cs typeface="Times New Roman" panose="02020603050405020304" pitchFamily="18" charset="0"/>
              </a:rPr>
              <a:t>trả</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lời</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câu</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hỏi</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Thế</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nào</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là</a:t>
            </a:r>
            <a:r>
              <a:rPr lang="en-US" dirty="0">
                <a:solidFill>
                  <a:srgbClr val="0E0AB6"/>
                </a:solidFill>
                <a:latin typeface="Times New Roman" panose="02020603050405020304" pitchFamily="18" charset="0"/>
                <a:cs typeface="Times New Roman" panose="02020603050405020304" pitchFamily="18" charset="0"/>
              </a:rPr>
              <a:t> phi </a:t>
            </a:r>
            <a:r>
              <a:rPr lang="en-US" dirty="0" err="1">
                <a:solidFill>
                  <a:srgbClr val="0E0AB6"/>
                </a:solidFill>
                <a:latin typeface="Times New Roman" panose="02020603050405020304" pitchFamily="18" charset="0"/>
                <a:cs typeface="Times New Roman" panose="02020603050405020304" pitchFamily="18" charset="0"/>
              </a:rPr>
              <a:t>hư</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cấu</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Vì</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sao</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các</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tác</a:t>
            </a:r>
            <a:r>
              <a:rPr lang="en-US" dirty="0">
                <a:solidFill>
                  <a:srgbClr val="0E0AB6"/>
                </a:solidFill>
                <a:latin typeface="Times New Roman" panose="02020603050405020304" pitchFamily="18" charset="0"/>
                <a:cs typeface="Times New Roman" panose="02020603050405020304" pitchFamily="18" charset="0"/>
              </a:rPr>
              <a:t> phẩm </a:t>
            </a:r>
            <a:r>
              <a:rPr lang="en-US" dirty="0" err="1">
                <a:solidFill>
                  <a:srgbClr val="0E0AB6"/>
                </a:solidFill>
                <a:latin typeface="Times New Roman" panose="02020603050405020304" pitchFamily="18" charset="0"/>
                <a:cs typeface="Times New Roman" panose="02020603050405020304" pitchFamily="18" charset="0"/>
              </a:rPr>
              <a:t>thuộc</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loại</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hình</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kí</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coi</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trọng</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tính</a:t>
            </a:r>
            <a:r>
              <a:rPr lang="en-US" dirty="0">
                <a:solidFill>
                  <a:srgbClr val="0E0AB6"/>
                </a:solidFill>
                <a:latin typeface="Times New Roman" panose="02020603050405020304" pitchFamily="18" charset="0"/>
                <a:cs typeface="Times New Roman" panose="02020603050405020304" pitchFamily="18" charset="0"/>
              </a:rPr>
              <a:t> phi </a:t>
            </a:r>
            <a:r>
              <a:rPr lang="en-US" dirty="0" err="1">
                <a:solidFill>
                  <a:srgbClr val="0E0AB6"/>
                </a:solidFill>
                <a:latin typeface="Times New Roman" panose="02020603050405020304" pitchFamily="18" charset="0"/>
                <a:cs typeface="Times New Roman" panose="02020603050405020304" pitchFamily="18" charset="0"/>
              </a:rPr>
              <a:t>hư</a:t>
            </a:r>
            <a:r>
              <a:rPr lang="en-US" dirty="0">
                <a:solidFill>
                  <a:srgbClr val="0E0AB6"/>
                </a:solidFill>
                <a:latin typeface="Times New Roman" panose="02020603050405020304" pitchFamily="18" charset="0"/>
                <a:cs typeface="Times New Roman" panose="02020603050405020304" pitchFamily="18" charset="0"/>
              </a:rPr>
              <a:t> </a:t>
            </a:r>
            <a:r>
              <a:rPr lang="en-US" dirty="0" err="1">
                <a:solidFill>
                  <a:srgbClr val="0E0AB6"/>
                </a:solidFill>
                <a:latin typeface="Times New Roman" panose="02020603050405020304" pitchFamily="18" charset="0"/>
                <a:cs typeface="Times New Roman" panose="02020603050405020304" pitchFamily="18" charset="0"/>
              </a:rPr>
              <a:t>cấu</a:t>
            </a:r>
            <a:r>
              <a:rPr lang="en-US" dirty="0">
                <a:solidFill>
                  <a:srgbClr val="0E0AB6"/>
                </a:solidFill>
                <a:latin typeface="Times New Roman" panose="02020603050405020304" pitchFamily="18" charset="0"/>
                <a:cs typeface="Times New Roman" panose="02020603050405020304" pitchFamily="18" charset="0"/>
              </a:rPr>
              <a:t>?</a:t>
            </a:r>
          </a:p>
          <a:p>
            <a:pPr marL="0" indent="0" algn="just">
              <a:lnSpc>
                <a:spcPct val="150000"/>
              </a:lnSpc>
              <a:buNone/>
            </a:pPr>
            <a:r>
              <a:rPr lang="en-US" dirty="0">
                <a:latin typeface="Times New Roman" panose="02020603050405020304" pitchFamily="18" charset="0"/>
                <a:cs typeface="Times New Roman" panose="02020603050405020304" pitchFamily="18" charset="0"/>
                <a:sym typeface="+mn-ea"/>
              </a:rPr>
              <a:t>- Phi </a:t>
            </a:r>
            <a:r>
              <a:rPr lang="en-US" dirty="0" err="1">
                <a:latin typeface="Times New Roman" panose="02020603050405020304" pitchFamily="18" charset="0"/>
                <a:cs typeface="Times New Roman" panose="02020603050405020304" pitchFamily="18" charset="0"/>
                <a:sym typeface="+mn-ea"/>
              </a:rPr>
              <a:t>hư</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cấu</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là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sự</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kiện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thông</a:t>
            </a:r>
            <a:r>
              <a:rPr lang="en-US" dirty="0">
                <a:latin typeface="Times New Roman" panose="02020603050405020304" pitchFamily="18" charset="0"/>
                <a:cs typeface="Times New Roman" panose="02020603050405020304" pitchFamily="18" charset="0"/>
                <a:sym typeface="+mn-ea"/>
              </a:rPr>
              <a:t> tin </a:t>
            </a:r>
            <a:r>
              <a:rPr lang="en-US" dirty="0" err="1">
                <a:latin typeface="Times New Roman" panose="02020603050405020304" pitchFamily="18" charset="0"/>
                <a:cs typeface="Times New Roman" panose="02020603050405020304" pitchFamily="18" charset="0"/>
                <a:sym typeface="+mn-ea"/>
              </a:rPr>
              <a:t>xác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thực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thể</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kiểm</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chứng</a:t>
            </a:r>
            <a:r>
              <a:rPr lang="en-US" dirty="0">
                <a:latin typeface="Times New Roman" panose="02020603050405020304" pitchFamily="18" charset="0"/>
                <a:cs typeface="Times New Roman" panose="02020603050405020304" pitchFamily="18" charset="0"/>
                <a:sym typeface="+mn-ea"/>
              </a:rPr>
              <a:t>. </a:t>
            </a:r>
          </a:p>
          <a:p>
            <a:pPr marL="0" indent="0" algn="just">
              <a:lnSpc>
                <a:spcPct val="150000"/>
              </a:lnSpc>
              <a:buNone/>
            </a:pP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tác</a:t>
            </a:r>
            <a:r>
              <a:rPr lang="en-US" dirty="0">
                <a:latin typeface="Times New Roman" panose="02020603050405020304" pitchFamily="18" charset="0"/>
                <a:cs typeface="Times New Roman" panose="02020603050405020304" pitchFamily="18" charset="0"/>
                <a:sym typeface="+mn-ea"/>
              </a:rPr>
              <a:t> phẩm </a:t>
            </a:r>
            <a:r>
              <a:rPr lang="en-US" dirty="0" err="1">
                <a:latin typeface="Times New Roman" panose="02020603050405020304" pitchFamily="18" charset="0"/>
                <a:cs typeface="Times New Roman" panose="02020603050405020304" pitchFamily="18" charset="0"/>
                <a:sym typeface="+mn-ea"/>
              </a:rPr>
              <a:t>thuộc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loại</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hình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-&gt;</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phi </a:t>
            </a:r>
            <a:r>
              <a:rPr lang="en-US" dirty="0" err="1">
                <a:latin typeface="Times New Roman" panose="02020603050405020304" pitchFamily="18" charset="0"/>
                <a:cs typeface="Times New Roman" panose="02020603050405020304" pitchFamily="18" charset="0"/>
                <a:sym typeface="+mn-ea"/>
              </a:rPr>
              <a:t>hư</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cấu</a:t>
            </a:r>
            <a:r>
              <a:rPr lang="en-US" dirty="0">
                <a:latin typeface="Times New Roman" panose="02020603050405020304" pitchFamily="18" charset="0"/>
                <a:cs typeface="Times New Roman" panose="02020603050405020304" pitchFamily="18" charset="0"/>
                <a:sym typeface="+mn-ea"/>
              </a:rPr>
              <a:t> -&gt; </a:t>
            </a:r>
            <a:r>
              <a:rPr lang="en-US" dirty="0" err="1">
                <a:latin typeface="Times New Roman" panose="02020603050405020304" pitchFamily="18" charset="0"/>
                <a:cs typeface="Times New Roman" panose="02020603050405020304" pitchFamily="18" charset="0"/>
                <a:sym typeface="+mn-ea"/>
              </a:rPr>
              <a:t>những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sự</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việc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câu</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chuyện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thật</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mang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thời</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sự</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phóng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sự</a:t>
            </a:r>
            <a:r>
              <a:rPr lang="en-US" dirty="0">
                <a:latin typeface="Times New Roman" panose="02020603050405020304" pitchFamily="18" charset="0"/>
                <a:cs typeface="Times New Roman" panose="02020603050405020304" pitchFamily="18" charset="0"/>
                <a:sym typeface="+mn-ea"/>
              </a:rPr>
              <a:t>) / </a:t>
            </a:r>
            <a:r>
              <a:rPr lang="en-US" dirty="0" err="1">
                <a:latin typeface="Times New Roman" panose="02020603050405020304" pitchFamily="18" charset="0"/>
                <a:cs typeface="Times New Roman" panose="02020603050405020304" pitchFamily="18" charset="0"/>
                <a:sym typeface="+mn-ea"/>
              </a:rPr>
              <a:t>ghi</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lại</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những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sự</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kiện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suy</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nghĩ</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cảm</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xúc</a:t>
            </a:r>
            <a:r>
              <a:rPr lang="en-US" dirty="0">
                <a:latin typeface="Times New Roman" panose="02020603050405020304" pitchFamily="18" charset="0"/>
                <a:cs typeface="Times New Roman" panose="02020603050405020304" pitchFamily="18" charset="0"/>
                <a:sym typeface="+mn-ea"/>
              </a:rPr>
              <a:t> -&gt; </a:t>
            </a:r>
            <a:r>
              <a:rPr lang="en-US" dirty="0" err="1">
                <a:latin typeface="Times New Roman" panose="02020603050405020304" pitchFamily="18" charset="0"/>
                <a:cs typeface="Times New Roman" panose="02020603050405020304" pitchFamily="18" charset="0"/>
                <a:sym typeface="+mn-ea"/>
              </a:rPr>
              <a:t>trong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cuộc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sống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của</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người</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viết</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nhật</a:t>
            </a:r>
            <a:r>
              <a:rPr lang="en-US" dirty="0">
                <a:latin typeface="Times New Roman" panose="02020603050405020304" pitchFamily="18" charset="0"/>
                <a:cs typeface="Times New Roman" panose="02020603050405020304" pitchFamily="18" charset="0"/>
                <a:sym typeface="+mn-ea"/>
              </a:rPr>
              <a:t> </a:t>
            </a:r>
            <a:r>
              <a:rPr lang="en-US" err="1">
                <a:latin typeface="Times New Roman" panose="02020603050405020304" pitchFamily="18" charset="0"/>
                <a:cs typeface="Times New Roman" panose="02020603050405020304" pitchFamily="18" charset="0"/>
                <a:sym typeface="+mn-ea"/>
              </a:rPr>
              <a:t>kí</a:t>
            </a:r>
            <a:r>
              <a:rPr lang="en-US">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1507" y="1078333"/>
            <a:ext cx="10805394" cy="4953000"/>
          </a:xfrm>
        </p:spPr>
        <p:txBody>
          <a:bodyPr>
            <a:noAutofit/>
          </a:bodyPr>
          <a:lstStyle/>
          <a:p>
            <a:pPr marL="0" indent="0">
              <a:buNone/>
            </a:pPr>
            <a:r>
              <a:rPr lang="en-US" sz="2800" dirty="0">
                <a:solidFill>
                  <a:srgbClr val="0E0AB6"/>
                </a:solidFill>
                <a:latin typeface="Times New Roman" panose="02020603050405020304" pitchFamily="18" charset="0"/>
                <a:cs typeface="Times New Roman" panose="02020603050405020304" pitchFamily="18" charset="0"/>
              </a:rPr>
              <a:t>(3) </a:t>
            </a:r>
            <a:r>
              <a:rPr lang="en-US" sz="2800" dirty="0" err="1">
                <a:solidFill>
                  <a:srgbClr val="0E0AB6"/>
                </a:solidFill>
                <a:latin typeface="Times New Roman" panose="02020603050405020304" pitchFamily="18" charset="0"/>
                <a:cs typeface="Times New Roman" panose="02020603050405020304" pitchFamily="18" charset="0"/>
              </a:rPr>
              <a:t>Đọc</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mục</a:t>
            </a:r>
            <a:r>
              <a:rPr lang="en-US" sz="2800" dirty="0">
                <a:solidFill>
                  <a:srgbClr val="0E0AB6"/>
                </a:solidFill>
                <a:latin typeface="Times New Roman" panose="02020603050405020304" pitchFamily="18" charset="0"/>
                <a:cs typeface="Times New Roman" panose="02020603050405020304" pitchFamily="18" charset="0"/>
              </a:rPr>
              <a:t> Chi </a:t>
            </a:r>
            <a:r>
              <a:rPr lang="en-US" sz="2800" dirty="0" err="1">
                <a:solidFill>
                  <a:srgbClr val="0E0AB6"/>
                </a:solidFill>
                <a:latin typeface="Times New Roman" panose="02020603050405020304" pitchFamily="18" charset="0"/>
                <a:cs typeface="Times New Roman" panose="02020603050405020304" pitchFamily="18" charset="0"/>
              </a:rPr>
              <a:t>tiết</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sự</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kiện</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hiện</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thực</a:t>
            </a:r>
            <a:r>
              <a:rPr lang="en-US" sz="2800" dirty="0">
                <a:solidFill>
                  <a:srgbClr val="0E0AB6"/>
                </a:solidFill>
                <a:latin typeface="Times New Roman" panose="02020603050405020304" pitchFamily="18" charset="0"/>
                <a:cs typeface="Times New Roman" panose="02020603050405020304" pitchFamily="18" charset="0"/>
              </a:rPr>
              <a:t> ((SGK, tr. 100) </a:t>
            </a:r>
            <a:r>
              <a:rPr lang="en-US" sz="2800" dirty="0" err="1">
                <a:solidFill>
                  <a:srgbClr val="0E0AB6"/>
                </a:solidFill>
                <a:latin typeface="Times New Roman" panose="02020603050405020304" pitchFamily="18" charset="0"/>
                <a:cs typeface="Times New Roman" panose="02020603050405020304" pitchFamily="18" charset="0"/>
              </a:rPr>
              <a:t>và</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điền</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thông</a:t>
            </a:r>
            <a:r>
              <a:rPr lang="en-US" sz="2800" dirty="0">
                <a:solidFill>
                  <a:srgbClr val="0E0AB6"/>
                </a:solidFill>
                <a:latin typeface="Times New Roman" panose="02020603050405020304" pitchFamily="18" charset="0"/>
                <a:cs typeface="Times New Roman" panose="02020603050405020304" pitchFamily="18" charset="0"/>
              </a:rPr>
              <a:t> tin </a:t>
            </a:r>
            <a:r>
              <a:rPr lang="en-US" sz="2800" dirty="0" err="1">
                <a:solidFill>
                  <a:srgbClr val="0E0AB6"/>
                </a:solidFill>
                <a:latin typeface="Times New Roman" panose="02020603050405020304" pitchFamily="18" charset="0"/>
                <a:cs typeface="Times New Roman" panose="02020603050405020304" pitchFamily="18" charset="0"/>
              </a:rPr>
              <a:t>vào</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cột</a:t>
            </a:r>
            <a:r>
              <a:rPr lang="en-US" sz="2800" dirty="0">
                <a:solidFill>
                  <a:srgbClr val="0E0AB6"/>
                </a:solidFill>
                <a:latin typeface="Times New Roman" panose="02020603050405020304" pitchFamily="18" charset="0"/>
                <a:cs typeface="Times New Roman" panose="02020603050405020304" pitchFamily="18" charset="0"/>
              </a:rPr>
              <a:t> 1, </a:t>
            </a:r>
            <a:r>
              <a:rPr lang="en-US" sz="2800" dirty="0" err="1">
                <a:solidFill>
                  <a:srgbClr val="0E0AB6"/>
                </a:solidFill>
                <a:latin typeface="Times New Roman" panose="02020603050405020304" pitchFamily="18" charset="0"/>
                <a:cs typeface="Times New Roman" panose="02020603050405020304" pitchFamily="18" charset="0"/>
              </a:rPr>
              <a:t>cột</a:t>
            </a:r>
            <a:r>
              <a:rPr lang="en-US" sz="2800" dirty="0">
                <a:solidFill>
                  <a:srgbClr val="0E0AB6"/>
                </a:solidFill>
                <a:latin typeface="Times New Roman" panose="02020603050405020304" pitchFamily="18" charset="0"/>
                <a:cs typeface="Times New Roman" panose="02020603050405020304" pitchFamily="18" charset="0"/>
              </a:rPr>
              <a:t> 2 </a:t>
            </a:r>
            <a:r>
              <a:rPr lang="en-US" sz="2800" dirty="0" err="1">
                <a:solidFill>
                  <a:srgbClr val="0E0AB6"/>
                </a:solidFill>
                <a:latin typeface="Times New Roman" panose="02020603050405020304" pitchFamily="18" charset="0"/>
                <a:cs typeface="Times New Roman" panose="02020603050405020304" pitchFamily="18" charset="0"/>
              </a:rPr>
              <a:t>của</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bảng</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dưới</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đây</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sau</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đó</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tìm</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một</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vài</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ví</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dụ</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trong</a:t>
            </a:r>
            <a:r>
              <a:rPr lang="en-US" sz="2800" dirty="0">
                <a:solidFill>
                  <a:srgbClr val="0E0AB6"/>
                </a:solidFill>
                <a:latin typeface="Times New Roman" panose="02020603050405020304" pitchFamily="18" charset="0"/>
                <a:cs typeface="Times New Roman" panose="02020603050405020304" pitchFamily="18" charset="0"/>
              </a:rPr>
              <a:t> VB 1 </a:t>
            </a:r>
            <a:r>
              <a:rPr lang="en-US" sz="2800" dirty="0" err="1">
                <a:solidFill>
                  <a:srgbClr val="0E0AB6"/>
                </a:solidFill>
                <a:latin typeface="Times New Roman" panose="02020603050405020304" pitchFamily="18" charset="0"/>
                <a:cs typeface="Times New Roman" panose="02020603050405020304" pitchFamily="18" charset="0"/>
              </a:rPr>
              <a:t>để</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điền</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vào</a:t>
            </a:r>
            <a:r>
              <a:rPr lang="en-US" sz="2800" dirty="0">
                <a:solidFill>
                  <a:srgbClr val="0E0AB6"/>
                </a:solidFill>
                <a:latin typeface="Times New Roman" panose="02020603050405020304" pitchFamily="18" charset="0"/>
                <a:cs typeface="Times New Roman" panose="02020603050405020304" pitchFamily="18" charset="0"/>
              </a:rPr>
              <a:t> </a:t>
            </a:r>
            <a:r>
              <a:rPr lang="en-US" sz="2800" dirty="0" err="1">
                <a:solidFill>
                  <a:srgbClr val="0E0AB6"/>
                </a:solidFill>
                <a:latin typeface="Times New Roman" panose="02020603050405020304" pitchFamily="18" charset="0"/>
                <a:cs typeface="Times New Roman" panose="02020603050405020304" pitchFamily="18" charset="0"/>
              </a:rPr>
              <a:t>cột</a:t>
            </a:r>
            <a:r>
              <a:rPr lang="en-US" sz="2800" dirty="0">
                <a:solidFill>
                  <a:srgbClr val="0E0AB6"/>
                </a:solidFill>
                <a:latin typeface="Times New Roman" panose="02020603050405020304" pitchFamily="18" charset="0"/>
                <a:cs typeface="Times New Roman" panose="02020603050405020304" pitchFamily="18" charset="0"/>
              </a:rPr>
              <a:t> 3:</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graphicFrame>
        <p:nvGraphicFramePr>
          <p:cNvPr id="2" name="Content Placeholder 1"/>
          <p:cNvGraphicFramePr>
            <a:graphicFrameLocks noGrp="1"/>
          </p:cNvGraphicFramePr>
          <p:nvPr>
            <p:ph sz="half" idx="2"/>
            <p:custDataLst>
              <p:tags r:id="rId1"/>
            </p:custDataLst>
            <p:extLst>
              <p:ext uri="{D42A27DB-BD31-4B8C-83A1-F6EECF244321}">
                <p14:modId xmlns:p14="http://schemas.microsoft.com/office/powerpoint/2010/main" val="3513012175"/>
              </p:ext>
            </p:extLst>
          </p:nvPr>
        </p:nvGraphicFramePr>
        <p:xfrm>
          <a:off x="611507" y="2820605"/>
          <a:ext cx="10810472" cy="2830726"/>
        </p:xfrm>
        <a:graphic>
          <a:graphicData uri="http://schemas.openxmlformats.org/drawingml/2006/table">
            <a:tbl>
              <a:tblPr/>
              <a:tblGrid>
                <a:gridCol w="2446410">
                  <a:extLst>
                    <a:ext uri="{9D8B030D-6E8A-4147-A177-3AD203B41FA5}">
                      <a16:colId xmlns:a16="http://schemas.microsoft.com/office/drawing/2014/main" val="20000"/>
                    </a:ext>
                  </a:extLst>
                </a:gridCol>
                <a:gridCol w="5487361">
                  <a:extLst>
                    <a:ext uri="{9D8B030D-6E8A-4147-A177-3AD203B41FA5}">
                      <a16:colId xmlns:a16="http://schemas.microsoft.com/office/drawing/2014/main" val="20001"/>
                    </a:ext>
                  </a:extLst>
                </a:gridCol>
                <a:gridCol w="2876701">
                  <a:extLst>
                    <a:ext uri="{9D8B030D-6E8A-4147-A177-3AD203B41FA5}">
                      <a16:colId xmlns:a16="http://schemas.microsoft.com/office/drawing/2014/main" val="20002"/>
                    </a:ext>
                  </a:extLst>
                </a:gridCol>
              </a:tblGrid>
              <a:tr h="2404958">
                <a:tc>
                  <a:txBody>
                    <a:bodyPr/>
                    <a:lstStyle/>
                    <a:p>
                      <a:pPr marL="68580" indent="0" algn="ctr">
                        <a:lnSpc>
                          <a:spcPct val="107000"/>
                        </a:lnSpc>
                        <a:spcBef>
                          <a:spcPct val="0"/>
                        </a:spcBef>
                        <a:spcAft>
                          <a:spcPts val="600"/>
                        </a:spcAft>
                      </a:pPr>
                      <a:r>
                        <a:rPr sz="2800" b="1">
                          <a:latin typeface="Times New Roman" panose="02020603050405020304"/>
                          <a:ea typeface="Times New Roman" panose="02020603050405020304"/>
                        </a:rPr>
                        <a:t>Khái niệm</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800" b="1">
                          <a:latin typeface="Times New Roman" panose="02020603050405020304"/>
                          <a:ea typeface="Times New Roman" panose="02020603050405020304"/>
                        </a:rPr>
                        <a:t>Tác dụng của việc kết hợp giữa </a:t>
                      </a:r>
                      <a:r>
                        <a:rPr sz="2800" b="1">
                          <a:latin typeface="Times New Roman" panose="02020603050405020304"/>
                          <a:ea typeface="Calibri" panose="020F0502020204030204"/>
                        </a:rPr>
                        <a:t>chi tiết, sự kiện hiện thực với trải nghiệm, đánh giá của người viết</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b="1">
                          <a:latin typeface="Times New Roman" panose="02020603050405020304"/>
                          <a:ea typeface="Times New Roman" panose="02020603050405020304"/>
                        </a:rPr>
                        <a:t>Ví dụ</a:t>
                      </a:r>
                    </a:p>
                  </a:txBody>
                  <a:tcPr marL="68580" marR="68580" marT="0" marB="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400640">
                <a:tc>
                  <a:txBody>
                    <a:bodyPr/>
                    <a:lstStyle/>
                    <a:p>
                      <a:pPr marL="68580" indent="0" algn="ctr">
                        <a:lnSpc>
                          <a:spcPct val="107000"/>
                        </a:lnSpc>
                        <a:spcBef>
                          <a:spcPct val="0"/>
                        </a:spcBef>
                        <a:spcAft>
                          <a:spcPts val="600"/>
                        </a:spcAft>
                      </a:pPr>
                      <a:r>
                        <a:rPr sz="2800">
                          <a:latin typeface="Times New Roman" panose="02020603050405020304"/>
                          <a:ea typeface="Times New Roman" panose="02020603050405020304"/>
                        </a:rPr>
                        <a:t>…</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a:ea typeface="Times New Roman" panose="02020603050405020304"/>
                        </a:rPr>
                        <a:t>…</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ts val="600"/>
                        </a:spcAft>
                      </a:pPr>
                      <a:r>
                        <a:rPr sz="2800">
                          <a:latin typeface="Times New Roman" panose="02020603050405020304"/>
                          <a:ea typeface="Times New Roman" panose="02020603050405020304"/>
                        </a:rPr>
                        <a:t>…</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2743" name="Google Shape;2743;p61"/>
          <p:cNvGrpSpPr/>
          <p:nvPr/>
        </p:nvGrpSpPr>
        <p:grpSpPr>
          <a:xfrm>
            <a:off x="8608632" y="52315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custDataLst>
                  <p:tags r:id="rId5"/>
                </p:custDataLst>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1"/>
              <p:cNvSpPr/>
              <p:nvPr>
                <p:custDataLst>
                  <p:tags r:id="rId6"/>
                </p:custDataLst>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1"/>
              <p:cNvSpPr/>
              <p:nvPr>
                <p:custDataLst>
                  <p:tags r:id="rId7"/>
                </p:custDataLst>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1"/>
              <p:cNvSpPr/>
              <p:nvPr>
                <p:custDataLst>
                  <p:tags r:id="rId8"/>
                </p:custDataLst>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1"/>
              <p:cNvSpPr/>
              <p:nvPr>
                <p:custDataLst>
                  <p:tags r:id="rId9"/>
                </p:custDataLst>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1"/>
              <p:cNvSpPr/>
              <p:nvPr>
                <p:custDataLst>
                  <p:tags r:id="rId10"/>
                </p:custDataLst>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custDataLst>
                  <p:tags r:id="rId3"/>
                </p:custDataLst>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1"/>
              <p:cNvSpPr/>
              <p:nvPr>
                <p:custDataLst>
                  <p:tags r:id="rId4"/>
                </p:custDataLst>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1"/>
            <p:cNvSpPr/>
            <p:nvPr>
              <p:custDataLst>
                <p:tags r:id="rId2"/>
              </p:custDataLst>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TABLE_ENDDRAG_ORIGIN_RECT" val="617*267"/>
  <p:tag name="TABLE_ENDDRAG_RECT" val="81*238*617*267"/>
</p:tagLst>
</file>

<file path=ppt/tags/tag25.xml><?xml version="1.0" encoding="utf-8"?>
<p:tagLst xmlns:a="http://schemas.openxmlformats.org/drawingml/2006/main" xmlns:r="http://schemas.openxmlformats.org/officeDocument/2006/relationships" xmlns:p="http://schemas.openxmlformats.org/presentationml/2006/main">
  <p:tag name="TABLE_ENDDRAG_ORIGIN_RECT" val="467*250"/>
  <p:tag name="TABLE_ENDDRAG_RECT" val="207*232*467*250"/>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TABLE_ENDDRAG_ORIGIN_RECT" val="836*92"/>
  <p:tag name="TABLE_ENDDRAG_RECT" val="70*249*836*92"/>
</p:tagLst>
</file>

<file path=ppt/tags/tag36.xml><?xml version="1.0" encoding="utf-8"?>
<p:tagLst xmlns:a="http://schemas.openxmlformats.org/drawingml/2006/main" xmlns:r="http://schemas.openxmlformats.org/officeDocument/2006/relationships" xmlns:p="http://schemas.openxmlformats.org/presentationml/2006/main">
  <p:tag name="TABLE_ENDDRAG_ORIGIN_RECT" val="826*246"/>
  <p:tag name="TABLE_ENDDRAG_RECT" val="70*393*826*246"/>
</p:tagLst>
</file>

<file path=ppt/tags/tag37.xml><?xml version="1.0" encoding="utf-8"?>
<p:tagLst xmlns:a="http://schemas.openxmlformats.org/drawingml/2006/main" xmlns:r="http://schemas.openxmlformats.org/officeDocument/2006/relationships" xmlns:p="http://schemas.openxmlformats.org/presentationml/2006/main">
  <p:tag name="TABLE_ENDDRAG_ORIGIN_RECT" val="803*410"/>
  <p:tag name="TABLE_ENDDRAG_RECT" val="74*92*803*410"/>
</p:tagLst>
</file>

<file path=ppt/tags/tag38.xml><?xml version="1.0" encoding="utf-8"?>
<p:tagLst xmlns:a="http://schemas.openxmlformats.org/drawingml/2006/main" xmlns:r="http://schemas.openxmlformats.org/officeDocument/2006/relationships" xmlns:p="http://schemas.openxmlformats.org/presentationml/2006/main">
  <p:tag name="TABLE_ENDDRAG_ORIGIN_RECT" val="864*305"/>
  <p:tag name="TABLE_ENDDRAG_RECT" val="28*122*865*305"/>
</p:tagLst>
</file>

<file path=ppt/tags/tag39.xml><?xml version="1.0" encoding="utf-8"?>
<p:tagLst xmlns:a="http://schemas.openxmlformats.org/drawingml/2006/main" xmlns:r="http://schemas.openxmlformats.org/officeDocument/2006/relationships" xmlns:p="http://schemas.openxmlformats.org/presentationml/2006/main">
  <p:tag name="TABLE_ENDDRAG_ORIGIN_RECT" val="689*215"/>
  <p:tag name="TABLE_ENDDRAG_RECT" val="182*245*689*215"/>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TABLE_ENDDRAG_ORIGIN_RECT" val="769*369"/>
  <p:tag name="TABLE_ENDDRAG_RECT" val="48*99*769*369"/>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Data Pie Charts">
  <a:themeElements>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Data Pie Chart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Data Pie Char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 Pie Char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 Pie Char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 Pie Char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 Pie Char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 Pie Char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 Pie Char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 Pie Char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 Pie Char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 Pie Char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 Pie Char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 Pie Char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TotalTime>
  <Words>2007</Words>
  <Application>Microsoft Office PowerPoint</Application>
  <PresentationFormat>Widescreen</PresentationFormat>
  <Paragraphs>156</Paragraphs>
  <Slides>27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#9Slide03 IcielUni Sans Heavy</vt:lpstr>
      <vt:lpstr>Arial</vt:lpstr>
      <vt:lpstr>Calibri</vt:lpstr>
      <vt:lpstr>Dancing Script</vt:lpstr>
      <vt:lpstr>Times New Roman</vt:lpstr>
      <vt:lpstr>字魂110号-武林江湖体</vt:lpstr>
      <vt:lpstr>Data Pie Charts</vt:lpstr>
      <vt:lpstr>PowerPoint Presentation</vt:lpstr>
      <vt:lpstr>PowerPoint Presentation</vt:lpstr>
      <vt:lpstr>HOẠT ĐỘNG 1: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2: ĐỌC VĂN BẢN “CON GÀ THỜ” (Ngô Tất Tố)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LUYỆN TẬP</vt:lpstr>
      <vt:lpstr>HOẠT ĐỘNG 4: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SỰ THẬT VÀ TRANG VIẾT (Phóng sự, nhật kí – 9 tiết)</dc:title>
  <dc:creator>DELL</dc:creator>
  <cp:lastModifiedBy>Đặng Bích Huyền</cp:lastModifiedBy>
  <cp:revision>44</cp:revision>
  <dcterms:created xsi:type="dcterms:W3CDTF">2024-07-26T15:11:00Z</dcterms:created>
  <dcterms:modified xsi:type="dcterms:W3CDTF">2024-08-02T01:28:38Z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E5447C7C7CE84C3EA0560228A4CF35C7_13</vt:lpwstr>
  </property>
  <property fmtid="{D5CDD505-2E9C-101B-9397-08002B2CF9AE}" pid="3" name="KSOProductBuildVer">
    <vt:lpwstr>1033-12.2.0.17153</vt:lpwstr>
  </property>
</Properties>
</file>