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9" r:id="rId2"/>
    <p:sldId id="298" r:id="rId3"/>
    <p:sldId id="294" r:id="rId4"/>
    <p:sldId id="295" r:id="rId5"/>
    <p:sldId id="296" r:id="rId6"/>
    <p:sldId id="297" r:id="rId7"/>
    <p:sldId id="259" r:id="rId8"/>
    <p:sldId id="261" r:id="rId9"/>
    <p:sldId id="262" r:id="rId10"/>
    <p:sldId id="289" r:id="rId11"/>
    <p:sldId id="287" r:id="rId12"/>
    <p:sldId id="290" r:id="rId13"/>
    <p:sldId id="263" r:id="rId14"/>
    <p:sldId id="291" r:id="rId15"/>
    <p:sldId id="270" r:id="rId16"/>
    <p:sldId id="282" r:id="rId17"/>
    <p:sldId id="292" r:id="rId18"/>
    <p:sldId id="272" r:id="rId19"/>
    <p:sldId id="273" r:id="rId20"/>
    <p:sldId id="28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6" y="12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vi-VN"/>
              <a:t>Bấm để sửa kiểu tiêu đề Bản cái</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6ABD4E84-CACA-4587-A87F-BECA7F7C3BB1}" type="datetimeFigureOut">
              <a:rPr lang="vi-VN" smtClean="0"/>
              <a:pPr/>
              <a:t>02/08/2024</a:t>
            </a:fld>
            <a:endParaRPr lang="vi-VN"/>
          </a:p>
        </p:txBody>
      </p:sp>
      <p:sp>
        <p:nvSpPr>
          <p:cNvPr id="5" name="Footer Placeholder 4"/>
          <p:cNvSpPr>
            <a:spLocks noGrp="1"/>
          </p:cNvSpPr>
          <p:nvPr>
            <p:ph type="ftr" sz="quarter" idx="11"/>
          </p:nvPr>
        </p:nvSpPr>
        <p:spPr>
          <a:xfrm>
            <a:off x="2416500" y="329307"/>
            <a:ext cx="4973915" cy="309201"/>
          </a:xfrm>
        </p:spPr>
        <p:txBody>
          <a:bodyPr/>
          <a:lstStyle/>
          <a:p>
            <a:endParaRPr lang="vi-VN"/>
          </a:p>
        </p:txBody>
      </p:sp>
      <p:sp>
        <p:nvSpPr>
          <p:cNvPr id="6" name="Slide Number Placeholder 5"/>
          <p:cNvSpPr>
            <a:spLocks noGrp="1"/>
          </p:cNvSpPr>
          <p:nvPr>
            <p:ph type="sldNum" sz="quarter" idx="12"/>
          </p:nvPr>
        </p:nvSpPr>
        <p:spPr>
          <a:xfrm>
            <a:off x="1437664" y="798973"/>
            <a:ext cx="811019" cy="503578"/>
          </a:xfrm>
        </p:spPr>
        <p:txBody>
          <a:bodyPr/>
          <a:lstStyle/>
          <a:p>
            <a:fld id="{C659B18A-C3EF-49C8-BA88-2409C444C8BF}" type="slidenum">
              <a:rPr lang="vi-VN" smtClean="0"/>
              <a:pPr/>
              <a:t>‹#›</a:t>
            </a:fld>
            <a:endParaRPr lang="vi-VN"/>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156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ABD4E84-CACA-4587-A87F-BECA7F7C3BB1}" type="datetimeFigureOut">
              <a:rPr lang="vi-VN" smtClean="0"/>
              <a:pPr/>
              <a:t>02/08/2024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659B18A-C3EF-49C8-BA88-2409C444C8BF}" type="slidenum">
              <a:rPr lang="vi-VN" smtClean="0"/>
              <a:pPr/>
              <a:t>‹#›</a:t>
            </a:fld>
            <a:endParaRPr lang="vi-VN"/>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1717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ABD4E84-CACA-4587-A87F-BECA7F7C3BB1}" type="datetimeFigureOut">
              <a:rPr lang="vi-VN" smtClean="0"/>
              <a:pPr/>
              <a:t>02/08/2024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659B18A-C3EF-49C8-BA88-2409C444C8BF}" type="slidenum">
              <a:rPr lang="vi-VN" smtClean="0"/>
              <a:pPr/>
              <a:t>‹#›</a:t>
            </a:fld>
            <a:endParaRPr lang="vi-VN"/>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600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ABD4E84-CACA-4587-A87F-BECA7F7C3BB1}" type="datetimeFigureOut">
              <a:rPr lang="vi-VN" smtClean="0"/>
              <a:pPr/>
              <a:t>02/08/2024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659B18A-C3EF-49C8-BA88-2409C444C8BF}" type="slidenum">
              <a:rPr lang="vi-VN" smtClean="0"/>
              <a:pPr/>
              <a:t>‹#›</a:t>
            </a:fld>
            <a:endParaRPr lang="vi-VN"/>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890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vi-VN"/>
              <a:t>Bấm để sửa kiểu tiêu đề Bản cái</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6ABD4E84-CACA-4587-A87F-BECA7F7C3BB1}" type="datetimeFigureOut">
              <a:rPr lang="vi-VN" smtClean="0"/>
              <a:pPr/>
              <a:t>02/08/2024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659B18A-C3EF-49C8-BA88-2409C444C8BF}" type="slidenum">
              <a:rPr lang="vi-VN" smtClean="0"/>
              <a:pPr/>
              <a:t>‹#›</a:t>
            </a:fld>
            <a:endParaRPr lang="vi-VN"/>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5890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6ABD4E84-CACA-4587-A87F-BECA7F7C3BB1}" type="datetimeFigureOut">
              <a:rPr lang="vi-VN" smtClean="0"/>
              <a:pPr/>
              <a:t>02/08/2024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659B18A-C3EF-49C8-BA88-2409C444C8BF}" type="slidenum">
              <a:rPr lang="vi-VN" smtClean="0"/>
              <a:pPr/>
              <a:t>‹#›</a:t>
            </a:fld>
            <a:endParaRPr lang="vi-VN"/>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257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447191" y="2824269"/>
            <a:ext cx="4645152" cy="264445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412362" y="2821491"/>
            <a:ext cx="4645152" cy="263737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6ABD4E84-CACA-4587-A87F-BECA7F7C3BB1}" type="datetimeFigureOut">
              <a:rPr lang="vi-VN" smtClean="0"/>
              <a:pPr/>
              <a:t>02/08/2024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659B18A-C3EF-49C8-BA88-2409C444C8BF}" type="slidenum">
              <a:rPr lang="vi-VN" smtClean="0"/>
              <a:pPr/>
              <a:t>‹#›</a:t>
            </a:fld>
            <a:endParaRPr lang="vi-VN"/>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459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6ABD4E84-CACA-4587-A87F-BECA7F7C3BB1}" type="datetimeFigureOut">
              <a:rPr lang="vi-VN" smtClean="0"/>
              <a:pPr/>
              <a:t>02/08/2024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659B18A-C3EF-49C8-BA88-2409C444C8BF}" type="slidenum">
              <a:rPr lang="vi-VN" smtClean="0"/>
              <a:pPr/>
              <a:t>‹#›</a:t>
            </a:fld>
            <a:endParaRPr lang="vi-VN"/>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5844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BD4E84-CACA-4587-A87F-BECA7F7C3BB1}" type="datetimeFigureOut">
              <a:rPr lang="vi-VN" smtClean="0"/>
              <a:pPr/>
              <a:t>02/08/2024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659B18A-C3EF-49C8-BA88-2409C444C8BF}" type="slidenum">
              <a:rPr lang="vi-VN" smtClean="0"/>
              <a:pPr/>
              <a:t>‹#›</a:t>
            </a:fld>
            <a:endParaRPr lang="vi-VN"/>
          </a:p>
        </p:txBody>
      </p:sp>
    </p:spTree>
    <p:extLst>
      <p:ext uri="{BB962C8B-B14F-4D97-AF65-F5344CB8AC3E}">
        <p14:creationId xmlns:p14="http://schemas.microsoft.com/office/powerpoint/2010/main" val="170549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vi-VN"/>
              <a:t>Bấm để sửa kiểu tiêu đề Bản cái</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ABD4E84-CACA-4587-A87F-BECA7F7C3BB1}" type="datetimeFigureOut">
              <a:rPr lang="vi-VN" smtClean="0"/>
              <a:pPr/>
              <a:t>02/08/2024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659B18A-C3EF-49C8-BA88-2409C444C8BF}" type="slidenum">
              <a:rPr lang="vi-VN" smtClean="0"/>
              <a:pPr/>
              <a:t>‹#›</a:t>
            </a:fld>
            <a:endParaRPr lang="vi-VN"/>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996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ABD4E84-CACA-4587-A87F-BECA7F7C3BB1}" type="datetimeFigureOut">
              <a:rPr lang="vi-VN" smtClean="0"/>
              <a:pPr/>
              <a:t>02/08/2024</a:t>
            </a:fld>
            <a:endParaRPr lang="vi-VN"/>
          </a:p>
        </p:txBody>
      </p:sp>
      <p:sp>
        <p:nvSpPr>
          <p:cNvPr id="6" name="Footer Placeholder 5"/>
          <p:cNvSpPr>
            <a:spLocks noGrp="1"/>
          </p:cNvSpPr>
          <p:nvPr>
            <p:ph type="ftr" sz="quarter" idx="11"/>
          </p:nvPr>
        </p:nvSpPr>
        <p:spPr>
          <a:xfrm>
            <a:off x="1447382" y="318640"/>
            <a:ext cx="5541004" cy="320931"/>
          </a:xfrm>
        </p:spPr>
        <p:txBody>
          <a:bodyPr/>
          <a:lstStyle/>
          <a:p>
            <a:endParaRPr lang="vi-VN"/>
          </a:p>
        </p:txBody>
      </p:sp>
      <p:sp>
        <p:nvSpPr>
          <p:cNvPr id="7" name="Slide Number Placeholder 6"/>
          <p:cNvSpPr>
            <a:spLocks noGrp="1"/>
          </p:cNvSpPr>
          <p:nvPr>
            <p:ph type="sldNum" sz="quarter" idx="12"/>
          </p:nvPr>
        </p:nvSpPr>
        <p:spPr/>
        <p:txBody>
          <a:bodyPr/>
          <a:lstStyle/>
          <a:p>
            <a:fld id="{C659B18A-C3EF-49C8-BA88-2409C444C8BF}" type="slidenum">
              <a:rPr lang="vi-VN" smtClean="0"/>
              <a:pPr/>
              <a:t>‹#›</a:t>
            </a:fld>
            <a:endParaRPr lang="vi-VN"/>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8231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ABD4E84-CACA-4587-A87F-BECA7F7C3BB1}" type="datetimeFigureOut">
              <a:rPr lang="vi-VN" smtClean="0"/>
              <a:pPr/>
              <a:t>02/08/2024</a:t>
            </a:fld>
            <a:endParaRPr lang="vi-VN"/>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C659B18A-C3EF-49C8-BA88-2409C444C8BF}" type="slidenum">
              <a:rPr lang="vi-VN" smtClean="0"/>
              <a:pPr/>
              <a:t>‹#›</a:t>
            </a:fld>
            <a:endParaRPr lang="vi-V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857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365C3B8-180A-4933-30E3-DAA5615BD7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201" b="13214"/>
          <a:stretch>
            <a:fillRect/>
          </a:stretch>
        </p:blipFill>
        <p:spPr>
          <a:xfrm>
            <a:off x="-1" y="-1"/>
            <a:ext cx="12192001" cy="7167717"/>
          </a:xfrm>
          <a:prstGeom prst="rect">
            <a:avLst/>
          </a:prstGeom>
        </p:spPr>
      </p:pic>
      <p:pic>
        <p:nvPicPr>
          <p:cNvPr id="10" name="图片 7">
            <a:extLst>
              <a:ext uri="{FF2B5EF4-FFF2-40B4-BE49-F238E27FC236}">
                <a16:creationId xmlns:a16="http://schemas.microsoft.com/office/drawing/2014/main" id="{1C040E48-A997-8546-EC83-54E0EF967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6" b="72615"/>
          <a:stretch>
            <a:fillRect/>
          </a:stretch>
        </p:blipFill>
        <p:spPr>
          <a:xfrm flipH="1">
            <a:off x="-16663" y="-1"/>
            <a:ext cx="1917700" cy="820824"/>
          </a:xfrm>
          <a:prstGeom prst="rect">
            <a:avLst/>
          </a:prstGeom>
        </p:spPr>
      </p:pic>
      <p:pic>
        <p:nvPicPr>
          <p:cNvPr id="11" name="Picture 5">
            <a:extLst>
              <a:ext uri="{FF2B5EF4-FFF2-40B4-BE49-F238E27FC236}">
                <a16:creationId xmlns:a16="http://schemas.microsoft.com/office/drawing/2014/main" id="{1AF7F49F-C5DE-4D10-D180-CDBDBA8D19E1}"/>
              </a:ext>
            </a:extLst>
          </p:cNvPr>
          <p:cNvPicPr>
            <a:picLocks noChangeAspect="1"/>
          </p:cNvPicPr>
          <p:nvPr/>
        </p:nvPicPr>
        <p:blipFill>
          <a:blip r:embed="rId4" cstate="print">
            <a:alphaModFix amt="22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4953" y="116656"/>
            <a:ext cx="6006248" cy="6467024"/>
          </a:xfrm>
          <a:prstGeom prst="rect">
            <a:avLst/>
          </a:prstGeom>
        </p:spPr>
      </p:pic>
      <p:grpSp>
        <p:nvGrpSpPr>
          <p:cNvPr id="12" name="组合 50">
            <a:extLst>
              <a:ext uri="{FF2B5EF4-FFF2-40B4-BE49-F238E27FC236}">
                <a16:creationId xmlns:a16="http://schemas.microsoft.com/office/drawing/2014/main" id="{7B4FFC02-CCAF-2CEE-3061-5D9E5D4A96BE}"/>
              </a:ext>
            </a:extLst>
          </p:cNvPr>
          <p:cNvGrpSpPr/>
          <p:nvPr/>
        </p:nvGrpSpPr>
        <p:grpSpPr>
          <a:xfrm>
            <a:off x="0" y="3094091"/>
            <a:ext cx="12210991" cy="4073626"/>
            <a:chOff x="-18992" y="3093744"/>
            <a:chExt cx="12210991" cy="4073626"/>
          </a:xfrm>
        </p:grpSpPr>
        <p:pic>
          <p:nvPicPr>
            <p:cNvPr id="13" name="图片 16">
              <a:extLst>
                <a:ext uri="{FF2B5EF4-FFF2-40B4-BE49-F238E27FC236}">
                  <a16:creationId xmlns:a16="http://schemas.microsoft.com/office/drawing/2014/main" id="{39D2CE65-38C0-3A89-2898-9867659CD0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4" name="图片 20">
              <a:extLst>
                <a:ext uri="{FF2B5EF4-FFF2-40B4-BE49-F238E27FC236}">
                  <a16:creationId xmlns:a16="http://schemas.microsoft.com/office/drawing/2014/main" id="{1B067A1D-3C32-33E9-D60D-E41E94B2C6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5" name="图片 4">
              <a:extLst>
                <a:ext uri="{FF2B5EF4-FFF2-40B4-BE49-F238E27FC236}">
                  <a16:creationId xmlns:a16="http://schemas.microsoft.com/office/drawing/2014/main" id="{24DC8280-F055-9123-0019-1DC723546A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pic>
        <p:nvPicPr>
          <p:cNvPr id="17" name="Picture 3">
            <a:extLst>
              <a:ext uri="{FF2B5EF4-FFF2-40B4-BE49-F238E27FC236}">
                <a16:creationId xmlns:a16="http://schemas.microsoft.com/office/drawing/2014/main" id="{F29404BA-37AB-9D8B-09C4-C6947AFE71DE}"/>
              </a:ext>
            </a:extLst>
          </p:cNvPr>
          <p:cNvPicPr>
            <a:picLocks noChangeAspect="1"/>
          </p:cNvPicPr>
          <p:nvPr/>
        </p:nvPicPr>
        <p:blipFill>
          <a:blip r:embed="rId9"/>
          <a:srcRect/>
          <a:stretch>
            <a:fillRect/>
          </a:stretch>
        </p:blipFill>
        <p:spPr>
          <a:xfrm>
            <a:off x="7691120" y="202755"/>
            <a:ext cx="4209443" cy="6655245"/>
          </a:xfrm>
          <a:prstGeom prst="rect">
            <a:avLst/>
          </a:prstGeom>
        </p:spPr>
      </p:pic>
      <p:pic>
        <p:nvPicPr>
          <p:cNvPr id="18" name="图片 8">
            <a:extLst>
              <a:ext uri="{FF2B5EF4-FFF2-40B4-BE49-F238E27FC236}">
                <a16:creationId xmlns:a16="http://schemas.microsoft.com/office/drawing/2014/main" id="{B7D5A108-DCFC-6210-4333-BEECF6CFB25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286" b="72615"/>
          <a:stretch>
            <a:fillRect/>
          </a:stretch>
        </p:blipFill>
        <p:spPr>
          <a:xfrm>
            <a:off x="8447314" y="0"/>
            <a:ext cx="3744686" cy="1669143"/>
          </a:xfrm>
          <a:prstGeom prst="rect">
            <a:avLst/>
          </a:prstGeom>
        </p:spPr>
      </p:pic>
      <p:sp>
        <p:nvSpPr>
          <p:cNvPr id="19" name="文本框 1">
            <a:extLst>
              <a:ext uri="{FF2B5EF4-FFF2-40B4-BE49-F238E27FC236}">
                <a16:creationId xmlns:a16="http://schemas.microsoft.com/office/drawing/2014/main" id="{9D033C23-1C28-287E-DD69-4F51B86535EA}"/>
              </a:ext>
            </a:extLst>
          </p:cNvPr>
          <p:cNvSpPr txBox="1"/>
          <p:nvPr/>
        </p:nvSpPr>
        <p:spPr>
          <a:xfrm>
            <a:off x="291437" y="1394376"/>
            <a:ext cx="8768244" cy="2554545"/>
          </a:xfrm>
          <a:prstGeom prst="rect">
            <a:avLst/>
          </a:prstGeom>
          <a:noFill/>
        </p:spPr>
        <p:txBody>
          <a:bodyPr wrap="square" rtlCol="0">
            <a:spAutoFit/>
          </a:bodyPr>
          <a:lstStyle/>
          <a:p>
            <a:r>
              <a:rPr lang="en-US" altLang="zh-CN" sz="4000" b="1">
                <a:solidFill>
                  <a:srgbClr val="416F49"/>
                </a:solidFill>
                <a:latin typeface="#9Slide03 IcielUni Sans Heavy" panose="00000500000000000000" pitchFamily="2" charset="0"/>
              </a:rPr>
              <a:t>ĐỌC KẾT NỐI CHỦ ĐIỂM</a:t>
            </a:r>
          </a:p>
          <a:p>
            <a:r>
              <a:rPr lang="en-US" altLang="zh-CN" sz="4000" b="1">
                <a:solidFill>
                  <a:srgbClr val="416F49"/>
                </a:solidFill>
                <a:latin typeface="#9Slide03 IcielUni Sans Heavy" panose="00000500000000000000" pitchFamily="2" charset="0"/>
              </a:rPr>
              <a:t>          </a:t>
            </a:r>
          </a:p>
          <a:p>
            <a:r>
              <a:rPr lang="en-US" altLang="zh-CN" sz="4000" b="1">
                <a:solidFill>
                  <a:srgbClr val="416F49"/>
                </a:solidFill>
                <a:latin typeface="#9Slide03 IcielUni Sans Heavy" panose="00000500000000000000" pitchFamily="2" charset="0"/>
              </a:rPr>
              <a:t>         NGÕ TRÀNG AN </a:t>
            </a:r>
          </a:p>
          <a:p>
            <a:r>
              <a:rPr lang="en-US" altLang="zh-CN" sz="4000" b="1">
                <a:solidFill>
                  <a:srgbClr val="416F49"/>
                </a:solidFill>
                <a:latin typeface="#9Slide03 IcielUni Sans Heavy" panose="00000500000000000000" pitchFamily="2" charset="0"/>
              </a:rPr>
              <a:t>                                      - Vân Long-</a:t>
            </a:r>
            <a:endParaRPr lang="en-US" altLang="zh-CN" sz="4000" b="1" dirty="0">
              <a:solidFill>
                <a:srgbClr val="416F49"/>
              </a:solidFill>
              <a:latin typeface="#9Slide03 IcielUni Sans Heavy" panose="00000500000000000000" pitchFamily="2" charset="0"/>
            </a:endParaRPr>
          </a:p>
        </p:txBody>
      </p:sp>
    </p:spTree>
    <p:extLst>
      <p:ext uri="{BB962C8B-B14F-4D97-AF65-F5344CB8AC3E}">
        <p14:creationId xmlns:p14="http://schemas.microsoft.com/office/powerpoint/2010/main" val="377213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A8E2BE-68E8-B284-8BF5-7EDFE6901EF8}"/>
              </a:ext>
            </a:extLst>
          </p:cNvPr>
          <p:cNvSpPr/>
          <p:nvPr/>
        </p:nvSpPr>
        <p:spPr>
          <a:xfrm>
            <a:off x="254000" y="461103"/>
            <a:ext cx="11587480" cy="52310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srgbClr val="DFDBD5">
                    <a:lumMod val="10000"/>
                  </a:srgbClr>
                </a:solidFill>
                <a:latin typeface="+mj-lt"/>
              </a:rPr>
              <a:t>Câu 1:</a:t>
            </a:r>
            <a:r>
              <a:rPr lang="vi-VN" sz="3600" dirty="0">
                <a:solidFill>
                  <a:srgbClr val="DFDBD5">
                    <a:lumMod val="10000"/>
                  </a:srgbClr>
                </a:solidFill>
                <a:latin typeface="+mj-lt"/>
              </a:rPr>
              <a:t> Bài thơ thực chất có một nhân vật "tôi" nhưng phân thân thành "tôi" ngày bé và "tôi" bây giờ.	 </a:t>
            </a:r>
            <a:endParaRPr kumimoji="0" lang="en-US" sz="3600" b="0" i="0" u="none" strike="noStrike" kern="1200" cap="none" spc="0" normalizeH="0" baseline="0" noProof="0" dirty="0">
              <a:ln>
                <a:noFill/>
              </a:ln>
              <a:solidFill>
                <a:srgbClr val="DFDBD5">
                  <a:lumMod val="10000"/>
                </a:srgbClr>
              </a:solidFill>
              <a:effectLst/>
              <a:uLnTx/>
              <a:uFillTx/>
              <a:latin typeface="+mj-lt"/>
            </a:endParaRPr>
          </a:p>
        </p:txBody>
      </p:sp>
    </p:spTree>
    <p:extLst>
      <p:ext uri="{BB962C8B-B14F-4D97-AF65-F5344CB8AC3E}">
        <p14:creationId xmlns:p14="http://schemas.microsoft.com/office/powerpoint/2010/main" val="27538230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A8E2BE-68E8-B284-8BF5-7EDFE6901EF8}"/>
              </a:ext>
            </a:extLst>
          </p:cNvPr>
          <p:cNvSpPr/>
          <p:nvPr/>
        </p:nvSpPr>
        <p:spPr>
          <a:xfrm>
            <a:off x="253999" y="106261"/>
            <a:ext cx="11687791" cy="63561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bg2">
                    <a:lumMod val="10000"/>
                  </a:schemeClr>
                </a:solidFill>
                <a:latin typeface="+mj-lt"/>
              </a:rPr>
              <a:t>Câu 2:</a:t>
            </a:r>
            <a:r>
              <a:rPr lang="vi-VN" sz="3600" dirty="0">
                <a:solidFill>
                  <a:schemeClr val="bg2">
                    <a:lumMod val="10000"/>
                  </a:schemeClr>
                </a:solidFill>
                <a:latin typeface="+mj-lt"/>
              </a:rPr>
              <a:t> Hình ảnh nhân vật “tôi” ngày bé hiện lên trong hồi ức của nhân vật “tôi” bây giờ rất sống động, thân thương và đầy cảm xúc, thể hiện qua hình ảnh cậu bé nghịch ngợm </a:t>
            </a:r>
            <a:r>
              <a:rPr lang="vi-VN" sz="3600" i="1" dirty="0">
                <a:solidFill>
                  <a:schemeClr val="bg2">
                    <a:lumMod val="10000"/>
                  </a:schemeClr>
                </a:solidFill>
                <a:latin typeface="+mj-lt"/>
              </a:rPr>
              <a:t>"luồn cột đèn đầu ngõ”, </a:t>
            </a:r>
            <a:r>
              <a:rPr lang="vi-VN" sz="3600" dirty="0">
                <a:solidFill>
                  <a:schemeClr val="bg2">
                    <a:lumMod val="10000"/>
                  </a:schemeClr>
                </a:solidFill>
                <a:latin typeface="+mj-lt"/>
              </a:rPr>
              <a:t>thả tàu bay giấy. Đặc sắc nhất là hai hình ảnh: </a:t>
            </a:r>
            <a:r>
              <a:rPr lang="vi-VN" sz="3600" i="1" dirty="0">
                <a:solidFill>
                  <a:schemeClr val="bg2">
                    <a:lumMod val="10000"/>
                  </a:schemeClr>
                </a:solidFill>
                <a:latin typeface="+mj-lt"/>
              </a:rPr>
              <a:t>“Chiếc tầu bay giấy lượn lờ/ Suốt năm mươi năm/ Năm mươi năm/ Cô bạn nhỏ chưa khô giọt lệ/ Giận tôi vì một trái bàng!”: </a:t>
            </a:r>
            <a:r>
              <a:rPr lang="vi-VN" sz="3600" dirty="0">
                <a:solidFill>
                  <a:schemeClr val="bg2">
                    <a:lumMod val="10000"/>
                  </a:schemeClr>
                </a:solidFill>
                <a:latin typeface="+mj-lt"/>
              </a:rPr>
              <a:t>Kỉ niệm tuổi thơ không mất đi với thời gian mà vẫn luôn hiện diện trong tâm trí tác giả suốt năm mươi năm.</a:t>
            </a:r>
            <a:endParaRPr lang="en-US" sz="3600" dirty="0">
              <a:solidFill>
                <a:schemeClr val="bg2">
                  <a:lumMod val="10000"/>
                </a:schemeClr>
              </a:solidFill>
              <a:latin typeface="+mj-lt"/>
            </a:endParaRPr>
          </a:p>
        </p:txBody>
      </p:sp>
    </p:spTree>
    <p:extLst>
      <p:ext uri="{BB962C8B-B14F-4D97-AF65-F5344CB8AC3E}">
        <p14:creationId xmlns:p14="http://schemas.microsoft.com/office/powerpoint/2010/main" val="36651603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A8E2BE-68E8-B284-8BF5-7EDFE6901EF8}"/>
              </a:ext>
            </a:extLst>
          </p:cNvPr>
          <p:cNvSpPr/>
          <p:nvPr/>
        </p:nvSpPr>
        <p:spPr>
          <a:xfrm>
            <a:off x="0" y="1"/>
            <a:ext cx="12192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DFDBD5">
                  <a:lumMod val="10000"/>
                </a:srgbClr>
              </a:solidFill>
              <a:effectLst/>
              <a:uLnTx/>
              <a:uFillTx/>
              <a:latin typeface="Gill Sans MT"/>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420601322"/>
              </p:ext>
            </p:extLst>
          </p:nvPr>
        </p:nvGraphicFramePr>
        <p:xfrm>
          <a:off x="0" y="39405"/>
          <a:ext cx="12192000" cy="7024335"/>
        </p:xfrm>
        <a:graphic>
          <a:graphicData uri="http://schemas.openxmlformats.org/drawingml/2006/table">
            <a:tbl>
              <a:tblPr firstRow="1" firstCol="1" bandRow="1"/>
              <a:tblGrid>
                <a:gridCol w="4782105">
                  <a:extLst>
                    <a:ext uri="{9D8B030D-6E8A-4147-A177-3AD203B41FA5}">
                      <a16:colId xmlns:a16="http://schemas.microsoft.com/office/drawing/2014/main" val="1494819871"/>
                    </a:ext>
                  </a:extLst>
                </a:gridCol>
                <a:gridCol w="3669437">
                  <a:extLst>
                    <a:ext uri="{9D8B030D-6E8A-4147-A177-3AD203B41FA5}">
                      <a16:colId xmlns:a16="http://schemas.microsoft.com/office/drawing/2014/main" val="4079889829"/>
                    </a:ext>
                  </a:extLst>
                </a:gridCol>
                <a:gridCol w="3740458">
                  <a:extLst>
                    <a:ext uri="{9D8B030D-6E8A-4147-A177-3AD203B41FA5}">
                      <a16:colId xmlns:a16="http://schemas.microsoft.com/office/drawing/2014/main" val="2175323313"/>
                    </a:ext>
                  </a:extLst>
                </a:gridCol>
              </a:tblGrid>
              <a:tr h="434842">
                <a:tc>
                  <a:txBody>
                    <a:bodyPr/>
                    <a:lstStyle/>
                    <a:p>
                      <a:pPr algn="ctr">
                        <a:lnSpc>
                          <a:spcPct val="107000"/>
                        </a:lnSpc>
                        <a:spcAft>
                          <a:spcPts val="6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Hình ảnh hiện tại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529" marR="41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60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Hình ảnh quá khứ</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1529" marR="41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60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1529" marR="41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4808106"/>
                  </a:ext>
                </a:extLst>
              </a:tr>
              <a:tr h="6589493">
                <a:tc>
                  <a:txBody>
                    <a:bodyPr/>
                    <a:lstStyle/>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Thả bước lơ ngơ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Chùa – Vẫn ngôi chùa cổ</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55575"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u="sng" dirty="0">
                          <a:effectLst/>
                          <a:latin typeface="Times New Roman" panose="02020603050405020304" pitchFamily="18" charset="0"/>
                          <a:ea typeface="Times New Roman" panose="02020603050405020304" pitchFamily="18" charset="0"/>
                          <a:cs typeface="Times New Roman" panose="02020603050405020304" pitchFamily="18" charset="0"/>
                        </a:rPr>
                        <a:t>Tôi</a:t>
                      </a:r>
                      <a:r>
                        <a:rPr lang="vi-VN" sz="28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(hôm nay)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Chiếc tầu bay giấy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(hôm nay)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Chưa khô giọt lệ</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(của cô bạn nhỏ)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Dãy nhà hai tầng/ ngõ đất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Ngõ đất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Ngôi chùa, bóng mít, bóng cau: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Dường như nhỏ bé hơn so với trước kia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Hoa đại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529" marR="41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Lên dấu chân ngày cũ</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Khói nhang xưa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u="sng" dirty="0">
                          <a:effectLst/>
                          <a:latin typeface="Times New Roman" panose="02020603050405020304" pitchFamily="18" charset="0"/>
                          <a:ea typeface="Times New Roman" panose="02020603050405020304" pitchFamily="18" charset="0"/>
                          <a:cs typeface="Times New Roman" panose="02020603050405020304" pitchFamily="18" charset="0"/>
                        </a:rPr>
                        <a:t>Tôi</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luồn cột đèn đầu ngõ</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Chiếc tầu bay giấy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(ngày xưa)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u="sng" dirty="0">
                          <a:effectLst/>
                          <a:latin typeface="Times New Roman" panose="02020603050405020304" pitchFamily="18" charset="0"/>
                          <a:ea typeface="Times New Roman" panose="02020603050405020304" pitchFamily="18" charset="0"/>
                          <a:cs typeface="Times New Roman" panose="02020603050405020304" pitchFamily="18" charset="0"/>
                        </a:rPr>
                        <a:t>Cô bạn nhỏ</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khóc vì giận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Ngõ gạch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Ngôi chùa, bóng mít bóng cau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 Hoa đại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529" marR="415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Toàn bài thơ là sự đan xen độc đáo giữa những hình ảnh của quá khứ và hiện tại, tạo ra hai khung cảnh: xưa, nay; hai hình ảnh của nhân vật “tôi”: </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tôi ngày bé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và </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tôi bây giờ</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Sự mờ nhoè của hiện tại và quá khứ, góp phần thể hiện sự tiếc nuối quá khứ, sự soi chiếu những giá trị của quá khứ từ hiện tại.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529" marR="415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0180206"/>
                  </a:ext>
                </a:extLst>
              </a:tr>
            </a:tbl>
          </a:graphicData>
        </a:graphic>
      </p:graphicFrame>
    </p:spTree>
    <p:extLst>
      <p:ext uri="{BB962C8B-B14F-4D97-AF65-F5344CB8AC3E}">
        <p14:creationId xmlns:p14="http://schemas.microsoft.com/office/powerpoint/2010/main" val="3640445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Terminator 2">
            <a:extLst>
              <a:ext uri="{FF2B5EF4-FFF2-40B4-BE49-F238E27FC236}">
                <a16:creationId xmlns:a16="http://schemas.microsoft.com/office/drawing/2014/main" id="{44F67630-BA83-65B7-B1C0-8A02828928C7}"/>
              </a:ext>
            </a:extLst>
          </p:cNvPr>
          <p:cNvSpPr/>
          <p:nvPr/>
        </p:nvSpPr>
        <p:spPr>
          <a:xfrm>
            <a:off x="386080" y="0"/>
            <a:ext cx="11460480" cy="5553307"/>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7030A0"/>
                </a:solidFill>
                <a:latin typeface="Times New Roman" pitchFamily="18" charset="0"/>
                <a:cs typeface="Times New Roman" pitchFamily="18" charset="0"/>
              </a:rPr>
              <a:t>Câu</a:t>
            </a:r>
            <a:r>
              <a:rPr lang="en-US" sz="3200" dirty="0">
                <a:solidFill>
                  <a:srgbClr val="7030A0"/>
                </a:solidFill>
                <a:latin typeface="Times New Roman" pitchFamily="18" charset="0"/>
                <a:cs typeface="Times New Roman" pitchFamily="18" charset="0"/>
              </a:rPr>
              <a:t> 4: </a:t>
            </a:r>
            <a:r>
              <a:rPr lang="en-US" sz="3200" dirty="0" err="1">
                <a:solidFill>
                  <a:srgbClr val="7030A0"/>
                </a:solidFill>
                <a:latin typeface="Times New Roman" pitchFamily="18" charset="0"/>
                <a:cs typeface="Times New Roman" pitchFamily="18" charset="0"/>
              </a:rPr>
              <a:t>Đây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câu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hỏi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mở</a:t>
            </a:r>
            <a:r>
              <a:rPr lang="en-US" sz="3200" dirty="0">
                <a:solidFill>
                  <a:srgbClr val="7030A0"/>
                </a:solidFill>
                <a:latin typeface="Times New Roman" pitchFamily="18" charset="0"/>
                <a:cs typeface="Times New Roman" pitchFamily="18" charset="0"/>
              </a:rPr>
              <a:t>. GV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khuyến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khích</a:t>
            </a:r>
            <a:r>
              <a:rPr lang="en-US" sz="3200" dirty="0">
                <a:solidFill>
                  <a:srgbClr val="7030A0"/>
                </a:solidFill>
                <a:latin typeface="Times New Roman" pitchFamily="18" charset="0"/>
                <a:cs typeface="Times New Roman" pitchFamily="18" charset="0"/>
              </a:rPr>
              <a:t> HS </a:t>
            </a:r>
            <a:r>
              <a:rPr lang="en-US" sz="3200" dirty="0" err="1">
                <a:solidFill>
                  <a:srgbClr val="7030A0"/>
                </a:solidFill>
                <a:latin typeface="Times New Roman" pitchFamily="18" charset="0"/>
                <a:cs typeface="Times New Roman" pitchFamily="18" charset="0"/>
              </a:rPr>
              <a:t>trả</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lời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nhiều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nhau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dựa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trên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hiểu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em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về</a:t>
            </a:r>
            <a:r>
              <a:rPr lang="en-US" sz="3200" dirty="0">
                <a:solidFill>
                  <a:srgbClr val="7030A0"/>
                </a:solidFill>
                <a:latin typeface="Times New Roman" pitchFamily="18" charset="0"/>
                <a:cs typeface="Times New Roman" pitchFamily="18" charset="0"/>
              </a:rPr>
              <a:t> VB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lập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luận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lí</a:t>
            </a:r>
            <a:r>
              <a:rPr lang="en-US" sz="3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3283201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Terminator 2">
            <a:extLst>
              <a:ext uri="{FF2B5EF4-FFF2-40B4-BE49-F238E27FC236}">
                <a16:creationId xmlns:a16="http://schemas.microsoft.com/office/drawing/2014/main" id="{44F67630-BA83-65B7-B1C0-8A02828928C7}"/>
              </a:ext>
            </a:extLst>
          </p:cNvPr>
          <p:cNvSpPr/>
          <p:nvPr/>
        </p:nvSpPr>
        <p:spPr>
          <a:xfrm>
            <a:off x="386080" y="0"/>
            <a:ext cx="11460480" cy="5553307"/>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7030A0"/>
                </a:solidFill>
                <a:latin typeface="Times New Roman" pitchFamily="18" charset="0"/>
                <a:cs typeface="Times New Roman" pitchFamily="18" charset="0"/>
              </a:rPr>
              <a:t>Câu 5: Nét độc đáo của bài thơ </a:t>
            </a:r>
            <a:r>
              <a:rPr lang="vi-VN" sz="3200">
                <a:solidFill>
                  <a:srgbClr val="7030A0"/>
                </a:solidFill>
                <a:latin typeface="Times New Roman" pitchFamily="18" charset="0"/>
                <a:cs typeface="Times New Roman" pitchFamily="18" charset="0"/>
              </a:rPr>
              <a:t>là sự </a:t>
            </a:r>
            <a:r>
              <a:rPr lang="vi-VN" sz="3200" dirty="0">
                <a:solidFill>
                  <a:srgbClr val="7030A0"/>
                </a:solidFill>
                <a:latin typeface="Times New Roman" pitchFamily="18" charset="0"/>
                <a:cs typeface="Times New Roman" pitchFamily="18" charset="0"/>
              </a:rPr>
              <a:t>đan xen của hình ảnh tôi ngày trước và tôi hiện tại, ngõ ngày trước và ngõ hiện tại. Mạch cảm xúc hoài niệm và sự soi chiếu những giá trị của quá khứ được thể hiện xuyên suốt qua các khổ thơ, qua việc đan xen giữa các hình ảnh quá khứ – hiện tại trong từng dòng thơ.</a:t>
            </a:r>
            <a:endParaRPr kumimoji="0" lang="en-US" sz="32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1744305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a:off x="2940319" y="65202"/>
            <a:ext cx="3155681" cy="829559"/>
          </a:xfrm>
          <a:prstGeom prst="round2Same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b="1">
                <a:solidFill>
                  <a:srgbClr val="FF0000"/>
                </a:solidFill>
                <a:latin typeface="Times New Roman" panose="02020603050405020304" pitchFamily="18" charset="0"/>
                <a:cs typeface="Times New Roman" panose="02020603050405020304" pitchFamily="18" charset="0"/>
              </a:rPr>
              <a:t>III. TỔNG KẾT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8" name="Flowchart: Terminator 7">
            <a:extLst>
              <a:ext uri="{FF2B5EF4-FFF2-40B4-BE49-F238E27FC236}">
                <a16:creationId xmlns:a16="http://schemas.microsoft.com/office/drawing/2014/main" id="{44F67630-BA83-65B7-B1C0-8A02828928C7}"/>
              </a:ext>
            </a:extLst>
          </p:cNvPr>
          <p:cNvSpPr/>
          <p:nvPr/>
        </p:nvSpPr>
        <p:spPr>
          <a:xfrm>
            <a:off x="376862" y="1417320"/>
            <a:ext cx="5863891" cy="473202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rgbClr val="7030A0"/>
                </a:solidFill>
                <a:latin typeface="Times New Roman" pitchFamily="18" charset="0"/>
                <a:cs typeface="Times New Roman" pitchFamily="18" charset="0"/>
              </a:rPr>
              <a:t>NỘI DUNG</a:t>
            </a:r>
          </a:p>
        </p:txBody>
      </p:sp>
      <p:sp>
        <p:nvSpPr>
          <p:cNvPr id="9" name="Flowchart: Terminator 8">
            <a:extLst>
              <a:ext uri="{FF2B5EF4-FFF2-40B4-BE49-F238E27FC236}">
                <a16:creationId xmlns:a16="http://schemas.microsoft.com/office/drawing/2014/main" id="{44F67630-BA83-65B7-B1C0-8A02828928C7}"/>
              </a:ext>
            </a:extLst>
          </p:cNvPr>
          <p:cNvSpPr/>
          <p:nvPr/>
        </p:nvSpPr>
        <p:spPr>
          <a:xfrm>
            <a:off x="6377940" y="1417320"/>
            <a:ext cx="5472731" cy="470916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a:solidFill>
                  <a:srgbClr val="7030A0"/>
                </a:solidFill>
                <a:latin typeface="Times New Roman" panose="02020603050405020304" pitchFamily="18" charset="0"/>
                <a:cs typeface="Times New Roman" panose="02020603050405020304" pitchFamily="18" charset="0"/>
              </a:rPr>
              <a:t>NGHỆ </a:t>
            </a:r>
            <a:r>
              <a:rPr lang="en-US" sz="5400" dirty="0">
                <a:solidFill>
                  <a:srgbClr val="7030A0"/>
                </a:solidFill>
                <a:latin typeface="Times New Roman" panose="02020603050405020304" pitchFamily="18" charset="0"/>
                <a:cs typeface="Times New Roman" panose="02020603050405020304" pitchFamily="18" charset="0"/>
              </a:rPr>
              <a:t>THUẬT</a:t>
            </a:r>
          </a:p>
        </p:txBody>
      </p:sp>
    </p:spTree>
    <p:extLst>
      <p:ext uri="{BB962C8B-B14F-4D97-AF65-F5344CB8AC3E}">
        <p14:creationId xmlns:p14="http://schemas.microsoft.com/office/powerpoint/2010/main" val="21661170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149233A9-613E-D9B3-C3BF-5AC8E28F5A0D}"/>
              </a:ext>
            </a:extLst>
          </p:cNvPr>
          <p:cNvSpPr/>
          <p:nvPr/>
        </p:nvSpPr>
        <p:spPr>
          <a:xfrm>
            <a:off x="4348480" y="30480"/>
            <a:ext cx="3291840" cy="77216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b="1" dirty="0">
                <a:solidFill>
                  <a:schemeClr val="bg1"/>
                </a:solidFill>
                <a:latin typeface="Times New Roman" panose="02020603050405020304" pitchFamily="18" charset="0"/>
                <a:cs typeface="Times New Roman" panose="02020603050405020304" pitchFamily="18" charset="0"/>
              </a:rPr>
              <a:t>1.</a:t>
            </a:r>
            <a:r>
              <a:rPr lang="vi-VN" sz="3200" b="1" dirty="0">
                <a:solidFill>
                  <a:schemeClr val="bg1"/>
                </a:solidFill>
                <a:latin typeface="Times New Roman" panose="02020603050405020304" pitchFamily="18" charset="0"/>
                <a:cs typeface="Times New Roman" panose="02020603050405020304" pitchFamily="18" charset="0"/>
              </a:rPr>
              <a:t> Nghệ thuật</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 name="Flowchart: Terminator 6">
            <a:extLst>
              <a:ext uri="{FF2B5EF4-FFF2-40B4-BE49-F238E27FC236}">
                <a16:creationId xmlns:a16="http://schemas.microsoft.com/office/drawing/2014/main" id="{44F67630-BA83-65B7-B1C0-8A02828928C7}"/>
              </a:ext>
            </a:extLst>
          </p:cNvPr>
          <p:cNvSpPr/>
          <p:nvPr/>
        </p:nvSpPr>
        <p:spPr>
          <a:xfrm>
            <a:off x="934720" y="1051560"/>
            <a:ext cx="10632440" cy="3884527"/>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7030A0"/>
                </a:solidFill>
                <a:latin typeface="Times New Roman" pitchFamily="18" charset="0"/>
                <a:cs typeface="Times New Roman" pitchFamily="18" charset="0"/>
              </a:rPr>
              <a:t>- Thể thơ: tự do.</a:t>
            </a:r>
          </a:p>
          <a:p>
            <a:r>
              <a:rPr lang="vi-VN" sz="3200" dirty="0">
                <a:solidFill>
                  <a:srgbClr val="7030A0"/>
                </a:solidFill>
                <a:latin typeface="Times New Roman" pitchFamily="18" charset="0"/>
                <a:cs typeface="Times New Roman" pitchFamily="18" charset="0"/>
              </a:rPr>
              <a:t>- Sự phối hợp của vần, nhịp, hình ảnh thơ, các biện pháp tu từ. </a:t>
            </a:r>
          </a:p>
        </p:txBody>
      </p:sp>
    </p:spTree>
    <p:extLst>
      <p:ext uri="{BB962C8B-B14F-4D97-AF65-F5344CB8AC3E}">
        <p14:creationId xmlns:p14="http://schemas.microsoft.com/office/powerpoint/2010/main" val="485430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149233A9-613E-D9B3-C3BF-5AC8E28F5A0D}"/>
              </a:ext>
            </a:extLst>
          </p:cNvPr>
          <p:cNvSpPr/>
          <p:nvPr/>
        </p:nvSpPr>
        <p:spPr>
          <a:xfrm>
            <a:off x="4348480" y="30480"/>
            <a:ext cx="3291840" cy="77216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b="1" dirty="0">
                <a:solidFill>
                  <a:schemeClr val="bg1"/>
                </a:solidFill>
                <a:latin typeface="Times New Roman" panose="02020603050405020304" pitchFamily="18" charset="0"/>
                <a:cs typeface="Times New Roman" panose="02020603050405020304" pitchFamily="18" charset="0"/>
              </a:rPr>
              <a:t>1.</a:t>
            </a:r>
            <a:r>
              <a:rPr lang="vi-VN"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Nội</a:t>
            </a:r>
            <a:r>
              <a:rPr lang="en-US" sz="3200" b="1" dirty="0">
                <a:solidFill>
                  <a:schemeClr val="bg1"/>
                </a:solidFill>
                <a:latin typeface="Times New Roman" panose="02020603050405020304" pitchFamily="18" charset="0"/>
                <a:cs typeface="Times New Roman" panose="02020603050405020304" pitchFamily="18" charset="0"/>
              </a:rPr>
              <a:t> dung</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7" name="Flowchart: Terminator 6">
            <a:extLst>
              <a:ext uri="{FF2B5EF4-FFF2-40B4-BE49-F238E27FC236}">
                <a16:creationId xmlns:a16="http://schemas.microsoft.com/office/drawing/2014/main" id="{44F67630-BA83-65B7-B1C0-8A02828928C7}"/>
              </a:ext>
            </a:extLst>
          </p:cNvPr>
          <p:cNvSpPr/>
          <p:nvPr/>
        </p:nvSpPr>
        <p:spPr>
          <a:xfrm>
            <a:off x="934720" y="1051560"/>
            <a:ext cx="10632440" cy="486918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7030A0"/>
                </a:solidFill>
              </a:rPr>
              <a:t>	</a:t>
            </a:r>
            <a:r>
              <a:rPr lang="vi-VN" sz="3200" dirty="0">
                <a:solidFill>
                  <a:srgbClr val="7030A0"/>
                </a:solidFill>
                <a:latin typeface="Times New Roman" pitchFamily="18" charset="0"/>
                <a:cs typeface="Times New Roman" pitchFamily="18" charset="0"/>
              </a:rPr>
              <a:t>Văn bản trên đề cập đến những chi tiết nghệ thuật quan trọng trong Ngõ Tràng An- Văn Long . Qua đó, người đọc cảm nhận một cách rõ nét hơn mạch cảm xúc hoài niệm và sự soi chiếu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về</a:t>
            </a:r>
            <a:r>
              <a:rPr lang="en-US" sz="3200" dirty="0">
                <a:solidFill>
                  <a:srgbClr val="7030A0"/>
                </a:solidFill>
                <a:latin typeface="Times New Roman" pitchFamily="18" charset="0"/>
                <a:cs typeface="Times New Roman" pitchFamily="18" charset="0"/>
              </a:rPr>
              <a:t> </a:t>
            </a:r>
            <a:r>
              <a:rPr lang="vi-VN" sz="3200" dirty="0">
                <a:solidFill>
                  <a:srgbClr val="7030A0"/>
                </a:solidFill>
                <a:latin typeface="Times New Roman" pitchFamily="18" charset="0"/>
                <a:cs typeface="Times New Roman" pitchFamily="18" charset="0"/>
              </a:rPr>
              <a:t>những giá trị của quá khứ được thể hiện xuyên suốt qua các khổ thơ, qua việc đan xen giữa các hình ảnh quá khứ – hiện tại trong từng dòng thơ.</a:t>
            </a:r>
            <a:r>
              <a:rPr lang="en-US" sz="3200" dirty="0">
                <a:solidFill>
                  <a:srgbClr val="7030A0"/>
                </a:solidFill>
                <a:latin typeface="Times New Roman" pitchFamily="18" charset="0"/>
                <a:cs typeface="Times New Roman" pitchFamily="18" charset="0"/>
              </a:rPr>
              <a:t> </a:t>
            </a:r>
            <a:endParaRPr lang="vi-VN"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41860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00899" y="18067"/>
            <a:ext cx="7183225" cy="80127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rgbClr val="0070C0"/>
                </a:solidFill>
                <a:latin typeface="Times New Roman" panose="02020603050405020304" pitchFamily="18" charset="0"/>
                <a:cs typeface="Times New Roman" panose="02020603050405020304" pitchFamily="18" charset="0"/>
              </a:rPr>
              <a:t>HOẠT ĐỘNG 3: LUYỆN TẬP</a:t>
            </a:r>
            <a:endParaRPr lang="vi-VN" sz="3200">
              <a:solidFill>
                <a:srgbClr val="0070C0"/>
              </a:solidFill>
              <a:latin typeface="Times New Roman" panose="02020603050405020304" pitchFamily="18" charset="0"/>
              <a:cs typeface="Times New Roman" panose="02020603050405020304" pitchFamily="18" charset="0"/>
            </a:endParaRPr>
          </a:p>
        </p:txBody>
      </p:sp>
      <p:sp>
        <p:nvSpPr>
          <p:cNvPr id="5" name="Vertical Scroll 4"/>
          <p:cNvSpPr/>
          <p:nvPr/>
        </p:nvSpPr>
        <p:spPr>
          <a:xfrm>
            <a:off x="-167719" y="1159497"/>
            <a:ext cx="4447489" cy="5260157"/>
          </a:xfrm>
          <a:prstGeom prst="vertic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u="sng" dirty="0">
                <a:latin typeface="Times New Roman" panose="02020603050405020304" pitchFamily="18" charset="0"/>
                <a:cs typeface="Times New Roman" panose="02020603050405020304" pitchFamily="18" charset="0"/>
              </a:rPr>
              <a:t>Câu </a:t>
            </a:r>
            <a:r>
              <a:rPr lang="vi-VN" sz="3200" b="1" u="sng">
                <a:latin typeface="Times New Roman" panose="02020603050405020304" pitchFamily="18" charset="0"/>
                <a:cs typeface="Times New Roman" panose="02020603050405020304" pitchFamily="18" charset="0"/>
              </a:rPr>
              <a:t>1</a:t>
            </a:r>
            <a:r>
              <a:rPr lang="vi-VN" sz="3200">
                <a:latin typeface="Times New Roman" panose="02020603050405020304" pitchFamily="18" charset="0"/>
                <a:cs typeface="Times New Roman" panose="02020603050405020304" pitchFamily="18" charset="0"/>
              </a:rPr>
              <a:t>:</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Em </a:t>
            </a:r>
            <a:r>
              <a:rPr lang="vi-VN" sz="3200" dirty="0">
                <a:latin typeface="Times New Roman" panose="02020603050405020304" pitchFamily="18" charset="0"/>
                <a:cs typeface="Times New Roman" panose="02020603050405020304" pitchFamily="18" charset="0"/>
              </a:rPr>
              <a:t>tâm đắc nhất thông điệp nào trong bài thơ?</a:t>
            </a:r>
          </a:p>
        </p:txBody>
      </p:sp>
      <p:sp>
        <p:nvSpPr>
          <p:cNvPr id="6" name="Vertical Scroll 5"/>
          <p:cNvSpPr/>
          <p:nvPr/>
        </p:nvSpPr>
        <p:spPr>
          <a:xfrm>
            <a:off x="7258639" y="999241"/>
            <a:ext cx="4828096" cy="5535105"/>
          </a:xfrm>
          <a:prstGeom prst="verticalScroll">
            <a:avLst>
              <a:gd name="adj" fmla="val 1029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b="1" u="sng" dirty="0">
                <a:solidFill>
                  <a:schemeClr val="bg1"/>
                </a:solidFill>
                <a:latin typeface="Times New Roman" panose="02020603050405020304" pitchFamily="18" charset="0"/>
                <a:cs typeface="Times New Roman" panose="02020603050405020304" pitchFamily="18" charset="0"/>
              </a:rPr>
              <a:t>Câu 2:</a:t>
            </a:r>
            <a:r>
              <a:rPr lang="pt-BR" sz="3200" dirty="0">
                <a:solidFill>
                  <a:srgbClr val="002060"/>
                </a:solidFill>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Từ những thông điệp mà bản thân </a:t>
            </a:r>
            <a:r>
              <a:rPr lang="pt-BR" sz="3200">
                <a:latin typeface="Times New Roman" panose="02020603050405020304" pitchFamily="18" charset="0"/>
                <a:cs typeface="Times New Roman" panose="02020603050405020304" pitchFamily="18" charset="0"/>
              </a:rPr>
              <a:t>rút ra, </a:t>
            </a:r>
            <a:r>
              <a:rPr lang="pt-BR" sz="3200" dirty="0">
                <a:latin typeface="Times New Roman" panose="02020603050405020304" pitchFamily="18" charset="0"/>
                <a:cs typeface="Times New Roman" panose="02020603050405020304" pitchFamily="18" charset="0"/>
              </a:rPr>
              <a:t>hãy viết đoạn văn ngắn trình bày suy nghĩ của bản thân về vấn </a:t>
            </a:r>
            <a:r>
              <a:rPr lang="pt-BR" sz="3200">
                <a:latin typeface="Times New Roman" panose="02020603050405020304" pitchFamily="18" charset="0"/>
                <a:cs typeface="Times New Roman" panose="02020603050405020304" pitchFamily="18" charset="0"/>
              </a:rPr>
              <a:t>đề đó.</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EE2CD13B-09F5-6A67-6253-90FB402FD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999241"/>
            <a:ext cx="3918016" cy="4762500"/>
          </a:xfrm>
          <a:prstGeom prst="rect">
            <a:avLst/>
          </a:prstGeom>
        </p:spPr>
      </p:pic>
    </p:spTree>
    <p:extLst>
      <p:ext uri="{BB962C8B-B14F-4D97-AF65-F5344CB8AC3E}">
        <p14:creationId xmlns:p14="http://schemas.microsoft.com/office/powerpoint/2010/main" val="42853401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a:extLst>
              <a:ext uri="{FF2B5EF4-FFF2-40B4-BE49-F238E27FC236}">
                <a16:creationId xmlns:a16="http://schemas.microsoft.com/office/drawing/2014/main" id="{909F3CF1-77F7-D82E-1042-6BEAF692F6B8}"/>
              </a:ext>
            </a:extLst>
          </p:cNvPr>
          <p:cNvSpPr/>
          <p:nvPr/>
        </p:nvSpPr>
        <p:spPr>
          <a:xfrm>
            <a:off x="894079" y="182880"/>
            <a:ext cx="7579361" cy="965200"/>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u="sng">
                <a:solidFill>
                  <a:schemeClr val="bg1"/>
                </a:solidFill>
                <a:latin typeface="Times New Roman" panose="02020603050405020304" pitchFamily="18" charset="0"/>
                <a:cs typeface="Times New Roman" panose="02020603050405020304" pitchFamily="18" charset="0"/>
              </a:rPr>
              <a:t>Câu 1</a:t>
            </a:r>
            <a:r>
              <a:rPr lang="vi-VN" sz="2800" b="1">
                <a:solidFill>
                  <a:schemeClr val="bg1"/>
                </a:solidFill>
                <a:latin typeface="Times New Roman" panose="02020603050405020304" pitchFamily="18" charset="0"/>
                <a:cs typeface="Times New Roman" panose="02020603050405020304" pitchFamily="18" charset="0"/>
              </a:rPr>
              <a:t>: </a:t>
            </a:r>
            <a:r>
              <a:rPr lang="pt-BR" sz="2800">
                <a:solidFill>
                  <a:schemeClr val="bg1"/>
                </a:solidFill>
                <a:latin typeface="Times New Roman" panose="02020603050405020304" pitchFamily="18" charset="0"/>
                <a:cs typeface="Times New Roman" panose="02020603050405020304" pitchFamily="18" charset="0"/>
              </a:rPr>
              <a:t>Tự đưa ra thông điệp và lí giải.</a:t>
            </a:r>
            <a:endParaRPr lang="vi-VN" sz="2800">
              <a:solidFill>
                <a:schemeClr val="bg1"/>
              </a:solidFill>
              <a:latin typeface="Times New Roman" panose="02020603050405020304" pitchFamily="18" charset="0"/>
              <a:cs typeface="Times New Roman" panose="02020603050405020304" pitchFamily="18" charset="0"/>
            </a:endParaRPr>
          </a:p>
          <a:p>
            <a:r>
              <a:rPr lang="pt-BR" sz="2800">
                <a:solidFill>
                  <a:schemeClr val="bg1"/>
                </a:solidFill>
                <a:latin typeface="Times New Roman" panose="02020603050405020304" pitchFamily="18" charset="0"/>
                <a:cs typeface="Times New Roman" panose="02020603050405020304" pitchFamily="18" charset="0"/>
              </a:rPr>
              <a:t>Có thể chọn 1 trong những thông điệp sau:</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3" name="Arrow: Pentagon 2">
            <a:extLst>
              <a:ext uri="{FF2B5EF4-FFF2-40B4-BE49-F238E27FC236}">
                <a16:creationId xmlns:a16="http://schemas.microsoft.com/office/drawing/2014/main" id="{06A318FA-B245-459C-855E-3D599C1DDE00}"/>
              </a:ext>
            </a:extLst>
          </p:cNvPr>
          <p:cNvSpPr/>
          <p:nvPr/>
        </p:nvSpPr>
        <p:spPr>
          <a:xfrm>
            <a:off x="1155359" y="1916070"/>
            <a:ext cx="3830320" cy="356616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a:solidFill>
                  <a:srgbClr val="7030A0"/>
                </a:solidFill>
              </a:rPr>
              <a:t>-</a:t>
            </a:r>
            <a:r>
              <a:rPr lang="vi-VN" sz="2800" dirty="0">
                <a:solidFill>
                  <a:srgbClr val="7030A0"/>
                </a:solidFill>
                <a:latin typeface="Times New Roman" pitchFamily="18" charset="0"/>
                <a:cs typeface="Times New Roman" pitchFamily="18" charset="0"/>
              </a:rPr>
              <a:t>	Kỉ niệm tuổi thơ luôn hiện mãi </a:t>
            </a:r>
            <a:r>
              <a:rPr lang="vi-VN" sz="2800">
                <a:solidFill>
                  <a:srgbClr val="7030A0"/>
                </a:solidFill>
                <a:latin typeface="Times New Roman" pitchFamily="18" charset="0"/>
                <a:cs typeface="Times New Roman" pitchFamily="18" charset="0"/>
              </a:rPr>
              <a:t>trong </a:t>
            </a:r>
            <a:r>
              <a:rPr lang="en-US" sz="2800">
                <a:solidFill>
                  <a:srgbClr val="7030A0"/>
                </a:solidFill>
                <a:latin typeface="Times New Roman" pitchFamily="18" charset="0"/>
                <a:cs typeface="Times New Roman" pitchFamily="18" charset="0"/>
              </a:rPr>
              <a:t>tâm trí</a:t>
            </a:r>
            <a:r>
              <a:rPr lang="vi-VN" sz="2800">
                <a:solidFill>
                  <a:srgbClr val="7030A0"/>
                </a:solidFill>
                <a:latin typeface="Times New Roman" pitchFamily="18" charset="0"/>
                <a:cs typeface="Times New Roman" pitchFamily="18" charset="0"/>
              </a:rPr>
              <a:t> </a:t>
            </a:r>
            <a:r>
              <a:rPr lang="vi-VN" sz="2800" dirty="0">
                <a:solidFill>
                  <a:srgbClr val="7030A0"/>
                </a:solidFill>
                <a:latin typeface="Times New Roman" pitchFamily="18" charset="0"/>
                <a:cs typeface="Times New Roman" pitchFamily="18" charset="0"/>
              </a:rPr>
              <a:t>chúng ta.</a:t>
            </a:r>
            <a:endParaRPr lang="en-US" sz="2800" dirty="0">
              <a:solidFill>
                <a:srgbClr val="7030A0"/>
              </a:solidFill>
              <a:latin typeface="Times New Roman" pitchFamily="18" charset="0"/>
              <a:cs typeface="Times New Roman" pitchFamily="18" charset="0"/>
            </a:endParaRPr>
          </a:p>
        </p:txBody>
      </p:sp>
      <p:sp>
        <p:nvSpPr>
          <p:cNvPr id="6" name="Arrow: Pentagon 5">
            <a:extLst>
              <a:ext uri="{FF2B5EF4-FFF2-40B4-BE49-F238E27FC236}">
                <a16:creationId xmlns:a16="http://schemas.microsoft.com/office/drawing/2014/main" id="{84863D5B-158B-5056-866D-113214AEB10C}"/>
              </a:ext>
            </a:extLst>
          </p:cNvPr>
          <p:cNvSpPr/>
          <p:nvPr/>
        </p:nvSpPr>
        <p:spPr>
          <a:xfrm>
            <a:off x="6348635" y="1916070"/>
            <a:ext cx="4037311" cy="356616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dirty="0">
                <a:solidFill>
                  <a:schemeClr val="tx1"/>
                </a:solidFill>
                <a:latin typeface="Times New Roman" panose="02020603050405020304" pitchFamily="18" charset="0"/>
                <a:cs typeface="Times New Roman" panose="02020603050405020304" pitchFamily="18" charset="0"/>
              </a:rPr>
              <a:t>-	Hài hòa giữa quá khứ và </a:t>
            </a:r>
            <a:r>
              <a:rPr lang="vi-VN" sz="3200">
                <a:solidFill>
                  <a:schemeClr val="tx1"/>
                </a:solidFill>
                <a:latin typeface="Times New Roman" panose="02020603050405020304" pitchFamily="18" charset="0"/>
                <a:cs typeface="Times New Roman" panose="02020603050405020304" pitchFamily="18" charset="0"/>
              </a:rPr>
              <a:t>hiện tại</a:t>
            </a:r>
            <a:r>
              <a:rPr lang="en-US" sz="320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5596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 y="-1"/>
            <a:ext cx="12192001" cy="7167717"/>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0476" t="26516"/>
          <a:stretch>
            <a:fillRect/>
          </a:stretch>
        </p:blipFill>
        <p:spPr>
          <a:xfrm rot="20364165">
            <a:off x="4408090" y="1997208"/>
            <a:ext cx="9347564" cy="57691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2136" b="5598"/>
          <a:stretch>
            <a:fillRect/>
          </a:stretch>
        </p:blipFill>
        <p:spPr>
          <a:xfrm>
            <a:off x="0" y="3990441"/>
            <a:ext cx="12192000" cy="318565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447314" y="0"/>
            <a:ext cx="3744686" cy="1669143"/>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79746" y="653155"/>
            <a:ext cx="12192001" cy="7167717"/>
          </a:xfrm>
          <a:prstGeom prst="rect">
            <a:avLst/>
          </a:prstGeom>
        </p:spPr>
      </p:pic>
      <p:grpSp>
        <p:nvGrpSpPr>
          <p:cNvPr id="30" name="组合 29"/>
          <p:cNvGrpSpPr/>
          <p:nvPr/>
        </p:nvGrpSpPr>
        <p:grpSpPr>
          <a:xfrm>
            <a:off x="263526" y="1167150"/>
            <a:ext cx="8336187" cy="3940630"/>
            <a:chOff x="275557" y="771310"/>
            <a:chExt cx="8336187" cy="2878652"/>
          </a:xfrm>
        </p:grpSpPr>
        <p:sp>
          <p:nvSpPr>
            <p:cNvPr id="28" name="文本框 27"/>
            <p:cNvSpPr txBox="1"/>
            <p:nvPr/>
          </p:nvSpPr>
          <p:spPr>
            <a:xfrm>
              <a:off x="275557" y="771310"/>
              <a:ext cx="8336187" cy="2090942"/>
            </a:xfrm>
            <a:prstGeom prst="rect">
              <a:avLst/>
            </a:prstGeom>
            <a:noFill/>
          </p:spPr>
          <p:txBody>
            <a:bodyPr wrap="square" rtlCol="0">
              <a:spAutoFit/>
            </a:bodyPr>
            <a:lstStyle/>
            <a:p>
              <a:r>
                <a:rPr lang="en-US" altLang="zh-CN" sz="3600" b="1" dirty="0">
                  <a:solidFill>
                    <a:srgbClr val="416F49"/>
                  </a:solidFill>
                  <a:latin typeface="Times New Roman" panose="02020603050405020304" pitchFamily="18" charset="0"/>
                  <a:cs typeface="Times New Roman" panose="02020603050405020304" pitchFamily="18" charset="0"/>
                </a:rPr>
                <a:t>      BÀI 4: SỰ THẬT VÀ TRANG VIẾT</a:t>
              </a:r>
            </a:p>
            <a:p>
              <a:pPr lvl="0"/>
              <a:r>
                <a:rPr lang="en-US" sz="3600" b="1" dirty="0">
                  <a:solidFill>
                    <a:srgbClr val="FF000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ĐỌC KẾT NỐI CHỦ ĐIỂM</a:t>
              </a:r>
            </a:p>
            <a:p>
              <a:pPr lvl="0"/>
              <a:r>
                <a:rPr lang="en-US" sz="3600" b="1" dirty="0">
                  <a:solidFill>
                    <a:srgbClr val="DFDBD5">
                      <a:lumMod val="10000"/>
                    </a:srgbClr>
                  </a:solidFill>
                  <a:latin typeface="Times New Roman" pitchFamily="18" charset="0"/>
                  <a:cs typeface="Times New Roman" pitchFamily="18" charset="0"/>
                </a:rPr>
                <a:t>          </a:t>
              </a:r>
            </a:p>
            <a:p>
              <a:pPr lvl="0"/>
              <a:r>
                <a:rPr lang="en-US" sz="3600" b="1">
                  <a:solidFill>
                    <a:srgbClr val="DFDBD5">
                      <a:lumMod val="10000"/>
                    </a:srgbClr>
                  </a:solidFill>
                  <a:latin typeface="Times New Roman" pitchFamily="18" charset="0"/>
                  <a:cs typeface="Times New Roman" pitchFamily="18" charset="0"/>
                </a:rPr>
                <a:t>         NGÕ </a:t>
              </a:r>
              <a:r>
                <a:rPr lang="en-US" sz="3600" b="1" dirty="0">
                  <a:solidFill>
                    <a:srgbClr val="DFDBD5">
                      <a:lumMod val="10000"/>
                    </a:srgbClr>
                  </a:solidFill>
                  <a:latin typeface="Times New Roman" pitchFamily="18" charset="0"/>
                  <a:cs typeface="Times New Roman" pitchFamily="18" charset="0"/>
                </a:rPr>
                <a:t>TRÀNG AN </a:t>
              </a:r>
            </a:p>
            <a:p>
              <a:pPr lvl="0"/>
              <a:r>
                <a:rPr lang="en-US" sz="3600" b="1" dirty="0">
                  <a:solidFill>
                    <a:srgbClr val="DFDBD5">
                      <a:lumMod val="10000"/>
                    </a:srgbClr>
                  </a:solidFill>
                  <a:latin typeface="Times New Roman" pitchFamily="18" charset="0"/>
                  <a:cs typeface="Times New Roman" pitchFamily="18" charset="0"/>
                </a:rPr>
                <a:t>                                   - </a:t>
              </a:r>
              <a:r>
                <a:rPr lang="en-US" sz="3600" b="1" dirty="0" err="1">
                  <a:solidFill>
                    <a:srgbClr val="DFDBD5">
                      <a:lumMod val="10000"/>
                    </a:srgbClr>
                  </a:solidFill>
                  <a:latin typeface="Times New Roman" pitchFamily="18" charset="0"/>
                  <a:cs typeface="Times New Roman" pitchFamily="18" charset="0"/>
                </a:rPr>
                <a:t>Vân</a:t>
              </a:r>
              <a:r>
                <a:rPr lang="en-US" sz="3600" b="1" dirty="0">
                  <a:solidFill>
                    <a:srgbClr val="DFDBD5">
                      <a:lumMod val="10000"/>
                    </a:srgbClr>
                  </a:solidFill>
                  <a:latin typeface="Times New Roman" pitchFamily="18" charset="0"/>
                  <a:cs typeface="Times New Roman" pitchFamily="18" charset="0"/>
                </a:rPr>
                <a:t> Long- </a:t>
              </a:r>
            </a:p>
          </p:txBody>
        </p:sp>
        <p:sp>
          <p:nvSpPr>
            <p:cNvPr id="29" name="文本框 28"/>
            <p:cNvSpPr txBox="1"/>
            <p:nvPr/>
          </p:nvSpPr>
          <p:spPr>
            <a:xfrm>
              <a:off x="1354395" y="3396046"/>
              <a:ext cx="6285657" cy="253916"/>
            </a:xfrm>
            <a:prstGeom prst="rect">
              <a:avLst/>
            </a:prstGeom>
            <a:noFill/>
          </p:spPr>
          <p:txBody>
            <a:bodyPr wrap="square" rtlCol="0">
              <a:spAutoFit/>
            </a:bodyPr>
            <a:lstStyle/>
            <a:p>
              <a:pPr algn="dist"/>
              <a:endParaRPr lang="zh-CN" altLang="en-US" sz="1050" dirty="0">
                <a:solidFill>
                  <a:srgbClr val="D14415"/>
                </a:solidFill>
                <a:latin typeface="字魂110号-武林江湖体" panose="00000500000000000000" pitchFamily="2" charset="-122"/>
                <a:ea typeface="字魂110号-武林江湖体" panose="00000500000000000000" pitchFamily="2" charset="-122"/>
              </a:endParaRPr>
            </a:p>
          </p:txBody>
        </p:sp>
      </p:grpSp>
      <p:pic>
        <p:nvPicPr>
          <p:cNvPr id="6" name="Picture 2">
            <a:extLst>
              <a:ext uri="{FF2B5EF4-FFF2-40B4-BE49-F238E27FC236}">
                <a16:creationId xmlns:a16="http://schemas.microsoft.com/office/drawing/2014/main" id="{EB4C8451-69CF-F7F8-66A2-2A5433B0C73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893799" y="884068"/>
            <a:ext cx="4619715" cy="5722620"/>
          </a:xfrm>
          <a:prstGeom prst="rect">
            <a:avLst/>
          </a:prstGeom>
        </p:spPr>
      </p:pic>
      <p:pic>
        <p:nvPicPr>
          <p:cNvPr id="7" name="图片 18">
            <a:extLst>
              <a:ext uri="{FF2B5EF4-FFF2-40B4-BE49-F238E27FC236}">
                <a16:creationId xmlns:a16="http://schemas.microsoft.com/office/drawing/2014/main" id="{F678A724-850B-3A57-ADB4-2044BCD289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599714" y="152400"/>
            <a:ext cx="3744686" cy="1669143"/>
          </a:xfrm>
          <a:prstGeom prst="rect">
            <a:avLst/>
          </a:prstGeom>
        </p:spPr>
      </p:pic>
      <p:grpSp>
        <p:nvGrpSpPr>
          <p:cNvPr id="8" name="组合 22">
            <a:extLst>
              <a:ext uri="{FF2B5EF4-FFF2-40B4-BE49-F238E27FC236}">
                <a16:creationId xmlns:a16="http://schemas.microsoft.com/office/drawing/2014/main" id="{EC4B7E51-624E-4FD2-85C9-08966243564E}"/>
              </a:ext>
            </a:extLst>
          </p:cNvPr>
          <p:cNvGrpSpPr/>
          <p:nvPr/>
        </p:nvGrpSpPr>
        <p:grpSpPr>
          <a:xfrm>
            <a:off x="-123415" y="3801380"/>
            <a:ext cx="12210991" cy="4073626"/>
            <a:chOff x="-18992" y="3093744"/>
            <a:chExt cx="12210991" cy="4073626"/>
          </a:xfrm>
        </p:grpSpPr>
        <p:pic>
          <p:nvPicPr>
            <p:cNvPr id="9" name="图片 23">
              <a:extLst>
                <a:ext uri="{FF2B5EF4-FFF2-40B4-BE49-F238E27FC236}">
                  <a16:creationId xmlns:a16="http://schemas.microsoft.com/office/drawing/2014/main" id="{BE217696-100B-39C3-EF83-77E13E80A50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a:extLst>
                <a:ext uri="{FF2B5EF4-FFF2-40B4-BE49-F238E27FC236}">
                  <a16:creationId xmlns:a16="http://schemas.microsoft.com/office/drawing/2014/main" id="{FFA9FC78-7091-A644-C4B1-C2BF96D3F9A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1" name="图片 25">
              <a:extLst>
                <a:ext uri="{FF2B5EF4-FFF2-40B4-BE49-F238E27FC236}">
                  <a16:creationId xmlns:a16="http://schemas.microsoft.com/office/drawing/2014/main" id="{E1480716-740A-CF8F-CE06-F1C2531EFB7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3" name="TextBox 12">
            <a:extLst>
              <a:ext uri="{FF2B5EF4-FFF2-40B4-BE49-F238E27FC236}">
                <a16:creationId xmlns:a16="http://schemas.microsoft.com/office/drawing/2014/main" id="{7184BF30-0C3E-385E-FAA1-2D0752CC31DE}"/>
              </a:ext>
            </a:extLst>
          </p:cNvPr>
          <p:cNvSpPr txBox="1"/>
          <p:nvPr/>
        </p:nvSpPr>
        <p:spPr>
          <a:xfrm>
            <a:off x="1021976" y="4395738"/>
            <a:ext cx="8148917" cy="1384995"/>
          </a:xfrm>
          <a:prstGeom prst="rect">
            <a:avLst/>
          </a:prstGeom>
          <a:noFill/>
          <a:ln w="12700">
            <a:solidFill>
              <a:srgbClr val="40905E"/>
            </a:solidFill>
          </a:ln>
          <a:effectLst/>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Giáo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hiện</a:t>
            </a:r>
            <a:r>
              <a:rPr lang="en-US" sz="2800" b="1" i="1" dirty="0">
                <a:latin typeface="Times New Roman" panose="02020603050405020304" pitchFamily="18" charset="0"/>
                <a:cs typeface="Times New Roman" panose="02020603050405020304" pitchFamily="18" charset="0"/>
              </a:rPr>
              <a:t>: Nguyễn </a:t>
            </a:r>
            <a:r>
              <a:rPr lang="en-US" sz="2800" b="1" i="1" dirty="0" err="1">
                <a:latin typeface="Times New Roman" panose="02020603050405020304" pitchFamily="18" charset="0"/>
                <a:cs typeface="Times New Roman" panose="02020603050405020304" pitchFamily="18" charset="0"/>
              </a:rPr>
              <a:t>Ngọc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Pha</a:t>
            </a:r>
            <a:endParaRPr lang="en-US" sz="2800" b="1" i="1" dirty="0">
              <a:latin typeface="Times New Roman" panose="02020603050405020304" pitchFamily="18" charset="0"/>
              <a:cs typeface="Times New Roman" panose="02020603050405020304" pitchFamily="18" charset="0"/>
            </a:endParaRPr>
          </a:p>
          <a:p>
            <a:r>
              <a:rPr lang="en-US" sz="2800" b="1" i="1" dirty="0" err="1">
                <a:latin typeface="Times New Roman" panose="02020603050405020304" pitchFamily="18" charset="0"/>
                <a:cs typeface="Times New Roman" panose="02020603050405020304" pitchFamily="18" charset="0"/>
              </a:rPr>
              <a:t>Trường:THPT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Vị</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Thủy</a:t>
            </a:r>
            <a:endParaRPr lang="en-US" sz="2800" b="1" i="1" dirty="0">
              <a:latin typeface="Times New Roman" panose="02020603050405020304" pitchFamily="18" charset="0"/>
              <a:cs typeface="Times New Roman" panose="02020603050405020304" pitchFamily="18" charset="0"/>
            </a:endParaRPr>
          </a:p>
          <a:p>
            <a:r>
              <a:rPr lang="en-US" sz="2800" b="1" i="1" dirty="0" err="1">
                <a:latin typeface="Times New Roman" panose="02020603050405020304" pitchFamily="18" charset="0"/>
                <a:cs typeface="Times New Roman" panose="02020603050405020304" pitchFamily="18" charset="0"/>
              </a:rPr>
              <a:t>Địa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chỉ</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Ấp</a:t>
            </a:r>
            <a:r>
              <a:rPr lang="en-US" sz="2800" b="1" i="1" dirty="0">
                <a:latin typeface="Times New Roman" panose="02020603050405020304" pitchFamily="18" charset="0"/>
                <a:cs typeface="Times New Roman" panose="02020603050405020304" pitchFamily="18" charset="0"/>
              </a:rPr>
              <a:t> 1, TT </a:t>
            </a:r>
            <a:r>
              <a:rPr lang="en-US" sz="2800" b="1" i="1" dirty="0" err="1">
                <a:latin typeface="Times New Roman" panose="02020603050405020304" pitchFamily="18" charset="0"/>
                <a:cs typeface="Times New Roman" panose="02020603050405020304" pitchFamily="18" charset="0"/>
              </a:rPr>
              <a:t>Nàng</a:t>
            </a:r>
            <a:r>
              <a:rPr lang="en-US" sz="2800" b="1" i="1" dirty="0">
                <a:latin typeface="Times New Roman" panose="02020603050405020304" pitchFamily="18" charset="0"/>
                <a:cs typeface="Times New Roman" panose="02020603050405020304" pitchFamily="18" charset="0"/>
              </a:rPr>
              <a:t> Mau, </a:t>
            </a:r>
            <a:r>
              <a:rPr lang="en-US" sz="2800" b="1" i="1" dirty="0" err="1">
                <a:latin typeface="Times New Roman" panose="02020603050405020304" pitchFamily="18" charset="0"/>
                <a:cs typeface="Times New Roman" panose="02020603050405020304" pitchFamily="18" charset="0"/>
              </a:rPr>
              <a:t>Vị</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Thủy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Hậu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Giang</a:t>
            </a:r>
            <a:endParaRPr lang="en-US" sz="2800" b="1" i="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DAAE359-3FE3-DFF6-7CE3-8B5739FFBEE5}"/>
              </a:ext>
            </a:extLst>
          </p:cNvPr>
          <p:cNvSpPr txBox="1"/>
          <p:nvPr/>
        </p:nvSpPr>
        <p:spPr>
          <a:xfrm>
            <a:off x="1239128" y="211449"/>
            <a:ext cx="8308181" cy="369332"/>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DỰ ÁN CỘNG ĐỒNG 12. BỘ </a:t>
            </a:r>
            <a:r>
              <a:rPr lang="en-US" b="1">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SÁCH CHÂN TRỜI SÁNG TẠO</a:t>
            </a:r>
            <a:endPar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24136465"/>
      </p:ext>
    </p:extLst>
  </p:cSld>
  <p:clrMapOvr>
    <a:masterClrMapping/>
  </p:clrMapOvr>
  <mc:AlternateContent xmlns:mc="http://schemas.openxmlformats.org/markup-compatibility/2006" xmlns:p14="http://schemas.microsoft.com/office/powerpoint/2010/main">
    <mc:Choice Requires="p14">
      <p:transition spd="slow" p14:dur="1500" advTm="2173">
        <p:random/>
      </p:transition>
    </mc:Choice>
    <mc:Fallback xmlns="">
      <p:transition spd="slow" advTm="217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47CF3A93-B25F-1890-1DFD-4D77ABF45495}"/>
              </a:ext>
            </a:extLst>
          </p:cNvPr>
          <p:cNvSpPr/>
          <p:nvPr/>
        </p:nvSpPr>
        <p:spPr>
          <a:xfrm>
            <a:off x="213360" y="66302"/>
            <a:ext cx="11206480" cy="1051297"/>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800" b="1" u="sng" dirty="0">
              <a:latin typeface="Times New Roman" panose="02020603050405020304" pitchFamily="18" charset="0"/>
              <a:cs typeface="Times New Roman" panose="02020603050405020304" pitchFamily="18" charset="0"/>
            </a:endParaRPr>
          </a:p>
          <a:p>
            <a:r>
              <a:rPr lang="pt-BR" sz="2800" b="1" u="sng" dirty="0">
                <a:latin typeface="Times New Roman" panose="02020603050405020304" pitchFamily="18" charset="0"/>
                <a:cs typeface="Times New Roman" panose="02020603050405020304" pitchFamily="18" charset="0"/>
              </a:rPr>
              <a:t>Câu 2</a:t>
            </a:r>
            <a:r>
              <a:rPr lang="pt-BR" sz="2800" dirty="0">
                <a:latin typeface="Times New Roman" panose="02020603050405020304" pitchFamily="18" charset="0"/>
                <a:cs typeface="Times New Roman" panose="02020603050405020304" pitchFamily="18" charset="0"/>
              </a:rPr>
              <a:t>: Từ những thông điệp mà bản thân </a:t>
            </a:r>
            <a:r>
              <a:rPr lang="pt-BR" sz="2800">
                <a:latin typeface="Times New Roman" panose="02020603050405020304" pitchFamily="18" charset="0"/>
                <a:cs typeface="Times New Roman" panose="02020603050405020304" pitchFamily="18" charset="0"/>
              </a:rPr>
              <a:t>rút ra, </a:t>
            </a:r>
            <a:r>
              <a:rPr lang="pt-BR" sz="2800" dirty="0">
                <a:latin typeface="Times New Roman" panose="02020603050405020304" pitchFamily="18" charset="0"/>
                <a:cs typeface="Times New Roman" panose="02020603050405020304" pitchFamily="18" charset="0"/>
              </a:rPr>
              <a:t>hãy viết đoạn văn ngắn trình bày suy nghĩ của bản thân về vấn </a:t>
            </a:r>
            <a:r>
              <a:rPr lang="pt-BR" sz="2800">
                <a:latin typeface="Times New Roman" panose="02020603050405020304" pitchFamily="18" charset="0"/>
                <a:cs typeface="Times New Roman" panose="02020603050405020304" pitchFamily="18" charset="0"/>
              </a:rPr>
              <a:t>đề đó. </a:t>
            </a:r>
            <a:endParaRPr lang="vi-VN" sz="2800" dirty="0">
              <a:solidFill>
                <a:srgbClr val="002060"/>
              </a:solidFill>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p:txBody>
      </p:sp>
      <p:sp>
        <p:nvSpPr>
          <p:cNvPr id="6" name="Double Wave 5">
            <a:extLst>
              <a:ext uri="{FF2B5EF4-FFF2-40B4-BE49-F238E27FC236}">
                <a16:creationId xmlns:a16="http://schemas.microsoft.com/office/drawing/2014/main" id="{88539B8B-04FB-E46A-28AF-4B588E2374A3}"/>
              </a:ext>
            </a:extLst>
          </p:cNvPr>
          <p:cNvSpPr/>
          <p:nvPr/>
        </p:nvSpPr>
        <p:spPr>
          <a:xfrm>
            <a:off x="213360" y="1317517"/>
            <a:ext cx="10873740" cy="4315522"/>
          </a:xfrm>
          <a:prstGeom prst="doubleWave">
            <a:avLst>
              <a:gd name="adj1" fmla="val 6250"/>
              <a:gd name="adj2" fmla="val -12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itchFamily="18" charset="0"/>
                <a:cs typeface="Times New Roman" pitchFamily="18" charset="0"/>
              </a:rPr>
              <a:t>HS </a:t>
            </a:r>
            <a:r>
              <a:rPr lang="en-US" sz="2800" dirty="0" err="1">
                <a:solidFill>
                  <a:srgbClr val="7030A0"/>
                </a:solidFill>
                <a:latin typeface="Times New Roman" pitchFamily="18" charset="0"/>
                <a:cs typeface="Times New Roman" pitchFamily="18" charset="0"/>
              </a:rPr>
              <a:t>thực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hiện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theo</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các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bước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làm</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bài</a:t>
            </a:r>
            <a:endParaRPr lang="en-US" sz="2800" dirty="0">
              <a:solidFill>
                <a:srgbClr val="7030A0"/>
              </a:solidFill>
              <a:latin typeface="Times New Roman" pitchFamily="18" charset="0"/>
              <a:cs typeface="Times New Roman" pitchFamily="18" charset="0"/>
            </a:endParaRPr>
          </a:p>
          <a:p>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Đặt</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vấn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đề</a:t>
            </a:r>
            <a:endParaRPr lang="en-US" sz="2800" dirty="0">
              <a:solidFill>
                <a:srgbClr val="7030A0"/>
              </a:solidFill>
              <a:latin typeface="Times New Roman" pitchFamily="18" charset="0"/>
              <a:cs typeface="Times New Roman" pitchFamily="18" charset="0"/>
            </a:endParaRPr>
          </a:p>
          <a:p>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Lý</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giải</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vấn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đề</a:t>
            </a:r>
            <a:endParaRPr lang="en-US" sz="2800" dirty="0">
              <a:solidFill>
                <a:srgbClr val="7030A0"/>
              </a:solidFill>
              <a:latin typeface="Times New Roman" pitchFamily="18" charset="0"/>
              <a:cs typeface="Times New Roman" pitchFamily="18" charset="0"/>
            </a:endParaRPr>
          </a:p>
          <a:p>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Kết</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thúc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vấn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đề</a:t>
            </a:r>
            <a:endParaRPr lang="vi-VN"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80280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A8E2BE-68E8-B284-8BF5-7EDFE6901EF8}"/>
              </a:ext>
            </a:extLst>
          </p:cNvPr>
          <p:cNvSpPr/>
          <p:nvPr/>
        </p:nvSpPr>
        <p:spPr>
          <a:xfrm>
            <a:off x="-128088" y="411228"/>
            <a:ext cx="5803900" cy="62397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mj-lt"/>
              </a:rPr>
              <a:t>KHỞI ĐỘNG</a:t>
            </a:r>
          </a:p>
          <a:p>
            <a:pPr lvl="0" algn="ctr"/>
            <a:r>
              <a:rPr lang="vi-VN" sz="3600" dirty="0">
                <a:solidFill>
                  <a:schemeClr val="tx1"/>
                </a:solidFill>
                <a:latin typeface="Times New Roman" panose="02020603050405020304" pitchFamily="18" charset="0"/>
                <a:cs typeface="Times New Roman" panose="02020603050405020304" pitchFamily="18" charset="0"/>
              </a:rPr>
              <a:t>Quan sát bức tranh sau và </a:t>
            </a:r>
            <a:r>
              <a:rPr lang="vi-VN" sz="3600">
                <a:solidFill>
                  <a:schemeClr val="tx1"/>
                </a:solidFill>
                <a:latin typeface="Times New Roman" panose="02020603050405020304" pitchFamily="18" charset="0"/>
                <a:cs typeface="Times New Roman" panose="02020603050405020304" pitchFamily="18" charset="0"/>
              </a:rPr>
              <a:t>cho biết </a:t>
            </a:r>
            <a:r>
              <a:rPr lang="vi-VN" sz="3600" dirty="0">
                <a:solidFill>
                  <a:schemeClr val="tx1"/>
                </a:solidFill>
                <a:latin typeface="Times New Roman" panose="02020603050405020304" pitchFamily="18" charset="0"/>
                <a:cs typeface="Times New Roman" panose="02020603050405020304" pitchFamily="18" charset="0"/>
              </a:rPr>
              <a:t>tên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giả</a:t>
            </a:r>
            <a:r>
              <a:rPr lang="vi-VN" sz="3600" dirty="0">
                <a:solidFill>
                  <a:schemeClr val="tx1"/>
                </a:solidFill>
                <a:latin typeface="Times New Roman" panose="02020603050405020304" pitchFamily="18" charset="0"/>
                <a:cs typeface="Times New Roman" panose="02020603050405020304" pitchFamily="18" charset="0"/>
              </a:rPr>
              <a:t> và tập thơ của ông</a:t>
            </a:r>
            <a:r>
              <a:rPr lang="en-US" sz="3600" dirty="0">
                <a:solidFill>
                  <a:schemeClr val="tx1"/>
                </a:solidFill>
                <a:latin typeface="Times New Roman" panose="02020603050405020304" pitchFamily="18" charset="0"/>
                <a:cs typeface="Times New Roman" panose="02020603050405020304" pitchFamily="18" charset="0"/>
              </a:rPr>
              <a:t>?</a:t>
            </a:r>
            <a:endParaRPr lang="vi-VN" sz="36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690958" y="378822"/>
            <a:ext cx="6501042" cy="6337434"/>
          </a:xfrm>
          <a:prstGeom prst="rect">
            <a:avLst/>
          </a:prstGeom>
        </p:spPr>
      </p:pic>
    </p:spTree>
    <p:extLst>
      <p:ext uri="{BB962C8B-B14F-4D97-AF65-F5344CB8AC3E}">
        <p14:creationId xmlns:p14="http://schemas.microsoft.com/office/powerpoint/2010/main" val="35250113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A8E2BE-68E8-B284-8BF5-7EDFE6901EF8}"/>
              </a:ext>
            </a:extLst>
          </p:cNvPr>
          <p:cNvSpPr/>
          <p:nvPr/>
        </p:nvSpPr>
        <p:spPr>
          <a:xfrm>
            <a:off x="2540" y="618285"/>
            <a:ext cx="5803900" cy="62397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70C0"/>
                </a:solidFill>
                <a:latin typeface="+mj-lt"/>
              </a:rPr>
              <a:t>Vân Long </a:t>
            </a:r>
            <a:r>
              <a:rPr lang="vi-VN" sz="3600">
                <a:solidFill>
                  <a:srgbClr val="0070C0"/>
                </a:solidFill>
                <a:latin typeface="+mj-lt"/>
              </a:rPr>
              <a:t>( 1934</a:t>
            </a:r>
            <a:r>
              <a:rPr lang="en-US" sz="3600">
                <a:solidFill>
                  <a:srgbClr val="0070C0"/>
                </a:solidFill>
                <a:latin typeface="+mj-lt"/>
              </a:rPr>
              <a:t> </a:t>
            </a:r>
            <a:r>
              <a:rPr lang="vi-VN" sz="3600">
                <a:solidFill>
                  <a:srgbClr val="0070C0"/>
                </a:solidFill>
                <a:latin typeface="+mj-lt"/>
              </a:rPr>
              <a:t>- </a:t>
            </a:r>
            <a:r>
              <a:rPr lang="vi-VN" sz="3600" dirty="0">
                <a:solidFill>
                  <a:srgbClr val="0070C0"/>
                </a:solidFill>
                <a:latin typeface="+mj-lt"/>
              </a:rPr>
              <a:t>2022), nhà thơ đồng thời là tác giả của nhiều chân dung văn học; một số tập thơ của ông: </a:t>
            </a:r>
            <a:r>
              <a:rPr lang="vi-VN" sz="3600" i="1" dirty="0">
                <a:solidFill>
                  <a:srgbClr val="0070C0"/>
                </a:solidFill>
                <a:latin typeface="+mj-lt"/>
              </a:rPr>
              <a:t>Vào thu, Dưới là xanh, Những khối hình câm.</a:t>
            </a:r>
          </a:p>
          <a:p>
            <a:pPr lvl="0"/>
            <a:endParaRPr kumimoji="0" lang="en-US" sz="3600" b="0" i="0" u="none" strike="noStrike" kern="1200" cap="none" spc="0" normalizeH="0" baseline="0" noProof="0" dirty="0">
              <a:ln>
                <a:noFill/>
              </a:ln>
              <a:solidFill>
                <a:srgbClr val="DFDBD5">
                  <a:lumMod val="10000"/>
                </a:srgbClr>
              </a:solidFill>
              <a:effectLst/>
              <a:uLnTx/>
              <a:uFillTx/>
              <a:latin typeface="+mj-lt"/>
            </a:endParaRPr>
          </a:p>
        </p:txBody>
      </p:sp>
      <p:pic>
        <p:nvPicPr>
          <p:cNvPr id="2" name="Picture 1"/>
          <p:cNvPicPr>
            <a:picLocks noChangeAspect="1"/>
          </p:cNvPicPr>
          <p:nvPr/>
        </p:nvPicPr>
        <p:blipFill>
          <a:blip r:embed="rId2"/>
          <a:stretch>
            <a:fillRect/>
          </a:stretch>
        </p:blipFill>
        <p:spPr>
          <a:xfrm>
            <a:off x="5806439" y="904174"/>
            <a:ext cx="6240781" cy="5849322"/>
          </a:xfrm>
          <a:prstGeom prst="rect">
            <a:avLst/>
          </a:prstGeom>
        </p:spPr>
      </p:pic>
    </p:spTree>
    <p:extLst>
      <p:ext uri="{BB962C8B-B14F-4D97-AF65-F5344CB8AC3E}">
        <p14:creationId xmlns:p14="http://schemas.microsoft.com/office/powerpoint/2010/main" val="10086751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A8E2BE-68E8-B284-8BF5-7EDFE6901EF8}"/>
              </a:ext>
            </a:extLst>
          </p:cNvPr>
          <p:cNvSpPr/>
          <p:nvPr/>
        </p:nvSpPr>
        <p:spPr>
          <a:xfrm>
            <a:off x="0" y="369663"/>
            <a:ext cx="12192000" cy="648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noProof="0" dirty="0">
                <a:solidFill>
                  <a:srgbClr val="FF0000"/>
                </a:solidFill>
                <a:latin typeface="Times New Roman" pitchFamily="18" charset="0"/>
                <a:cs typeface="Times New Roman" pitchFamily="18" charset="0"/>
              </a:rPr>
              <a:t>HÌNH THÀNH KIẾN THỨC</a:t>
            </a:r>
            <a:endParaRPr kumimoji="0" lang="en-US" sz="6000" b="1" i="0" u="none" strike="noStrike" kern="1200" cap="none" spc="0" normalizeH="0" baseline="0" noProof="0" dirty="0">
              <a:ln>
                <a:noFill/>
              </a:ln>
              <a:solidFill>
                <a:srgbClr val="DFDBD5">
                  <a:lumMod val="10000"/>
                </a:srgbClr>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49840911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A8E2BE-68E8-B284-8BF5-7EDFE6901EF8}"/>
              </a:ext>
            </a:extLst>
          </p:cNvPr>
          <p:cNvSpPr/>
          <p:nvPr/>
        </p:nvSpPr>
        <p:spPr>
          <a:xfrm>
            <a:off x="0" y="369663"/>
            <a:ext cx="12192000" cy="6488337"/>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FF0000"/>
                </a:solidFill>
                <a:highlight>
                  <a:srgbClr val="FFFF00"/>
                </a:highlight>
                <a:latin typeface="Times New Roman" pitchFamily="18" charset="0"/>
                <a:cs typeface="Times New Roman" pitchFamily="18" charset="0"/>
              </a:rPr>
              <a:t>I.TÌM HIỂU CHUNG</a:t>
            </a:r>
          </a:p>
          <a:p>
            <a:pPr marL="1143000" lvl="0" indent="-1143000" algn="ctr">
              <a:buAutoNum type="romanUcPeriod"/>
            </a:pPr>
            <a:endParaRPr lang="en-US" sz="6000" b="1">
              <a:solidFill>
                <a:srgbClr val="FF0000"/>
              </a:solidFill>
              <a:latin typeface="+mj-lt"/>
            </a:endParaRPr>
          </a:p>
          <a:p>
            <a:pPr lvl="0" algn="ctr"/>
            <a:endParaRPr lang="en-US" sz="6000" b="1" dirty="0">
              <a:solidFill>
                <a:srgbClr val="FF0000"/>
              </a:solidFill>
              <a:latin typeface="+mj-lt"/>
            </a:endParaRPr>
          </a:p>
          <a:p>
            <a:pPr lvl="0" algn="ctr"/>
            <a:endParaRPr lang="en-US" sz="6000" b="1" dirty="0">
              <a:solidFill>
                <a:srgbClr val="FF0000"/>
              </a:solidFill>
              <a:latin typeface="+mj-lt"/>
            </a:endParaRPr>
          </a:p>
          <a:p>
            <a:pPr lvl="0" algn="ctr"/>
            <a:endParaRPr lang="en-US" sz="6000" b="1" dirty="0">
              <a:solidFill>
                <a:srgbClr val="FF0000"/>
              </a:solidFill>
              <a:latin typeface="+mj-lt"/>
            </a:endParaRPr>
          </a:p>
          <a:p>
            <a:pPr lvl="0" algn="ctr"/>
            <a:endParaRPr lang="en-US" sz="6000" b="1" dirty="0">
              <a:solidFill>
                <a:srgbClr val="FF0000"/>
              </a:solidFill>
              <a:latin typeface="+mj-lt"/>
            </a:endParaRPr>
          </a:p>
        </p:txBody>
      </p:sp>
      <p:sp>
        <p:nvSpPr>
          <p:cNvPr id="3" name="Rectangle 1"/>
          <p:cNvSpPr>
            <a:spLocks noChangeArrowheads="1"/>
          </p:cNvSpPr>
          <p:nvPr/>
        </p:nvSpPr>
        <p:spPr bwMode="auto">
          <a:xfrm>
            <a:off x="99363" y="1811107"/>
            <a:ext cx="3813716" cy="523220"/>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800" b="0" i="0" u="none" strike="noStrike" cap="none" normalizeH="0" baseline="0">
                <a:ln>
                  <a:noFill/>
                </a:ln>
                <a:solidFill>
                  <a:srgbClr val="FF0000"/>
                </a:solidFill>
                <a:effectLst/>
                <a:latin typeface="Times New Roman" pitchFamily="18" charset="0"/>
                <a:ea typeface="Times New Roman" pitchFamily="18" charset="0"/>
                <a:cs typeface="Times New Roman" pitchFamily="18" charset="0"/>
              </a:rPr>
              <a:t>PHIẾU HỌC </a:t>
            </a:r>
            <a:r>
              <a:rPr kumimoji="0" lang="de-DE" sz="28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TẬP 01</a:t>
            </a:r>
            <a:endParaRPr kumimoji="0" lang="pt-BR" sz="2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50817423"/>
              </p:ext>
            </p:extLst>
          </p:nvPr>
        </p:nvGraphicFramePr>
        <p:xfrm>
          <a:off x="862148" y="2857838"/>
          <a:ext cx="8151223" cy="1354074"/>
        </p:xfrm>
        <a:graphic>
          <a:graphicData uri="http://schemas.openxmlformats.org/drawingml/2006/table">
            <a:tbl>
              <a:tblPr firstRow="1" firstCol="1" bandRow="1"/>
              <a:tblGrid>
                <a:gridCol w="4654372">
                  <a:extLst>
                    <a:ext uri="{9D8B030D-6E8A-4147-A177-3AD203B41FA5}">
                      <a16:colId xmlns:a16="http://schemas.microsoft.com/office/drawing/2014/main" val="4289398389"/>
                    </a:ext>
                  </a:extLst>
                </a:gridCol>
                <a:gridCol w="3496851">
                  <a:extLst>
                    <a:ext uri="{9D8B030D-6E8A-4147-A177-3AD203B41FA5}">
                      <a16:colId xmlns:a16="http://schemas.microsoft.com/office/drawing/2014/main" val="1488139185"/>
                    </a:ext>
                  </a:extLst>
                </a:gridCol>
              </a:tblGrid>
              <a:tr h="0">
                <a:tc>
                  <a:txBody>
                    <a:bodyPr/>
                    <a:lstStyle/>
                    <a:p>
                      <a:pPr algn="just">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951867"/>
                  </a:ext>
                </a:extLst>
              </a:tr>
              <a:tr h="0">
                <a:tc>
                  <a:txBody>
                    <a:bodyPr/>
                    <a:lstStyle/>
                    <a:p>
                      <a:pPr algn="just">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1. Nêu xuất xứ văn 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026831"/>
                  </a:ext>
                </a:extLst>
              </a:tr>
              <a:tr h="0">
                <a:tc>
                  <a:txBody>
                    <a:bodyPr/>
                    <a:lstStyle/>
                    <a:p>
                      <a:pPr algn="just">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2. Nêu bố cục văn 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017802"/>
                  </a:ext>
                </a:extLst>
              </a:tr>
            </a:tbl>
          </a:graphicData>
        </a:graphic>
      </p:graphicFrame>
    </p:spTree>
    <p:extLst>
      <p:ext uri="{BB962C8B-B14F-4D97-AF65-F5344CB8AC3E}">
        <p14:creationId xmlns:p14="http://schemas.microsoft.com/office/powerpoint/2010/main" val="1565422062"/>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733" y="921575"/>
            <a:ext cx="11201958" cy="1077218"/>
          </a:xfrm>
          <a:prstGeom prst="rect">
            <a:avLst/>
          </a:prstGeom>
        </p:spPr>
        <p:txBody>
          <a:bodyPr wrap="square">
            <a:spAutoFit/>
          </a:bodyPr>
          <a:lstStyle/>
          <a:p>
            <a:r>
              <a:rPr lang="vi-VN" sz="3200" dirty="0">
                <a:solidFill>
                  <a:srgbClr val="7030A0"/>
                </a:solidFill>
                <a:latin typeface="+mj-lt"/>
              </a:rPr>
              <a:t>1. Xuất xứ:</a:t>
            </a:r>
            <a:r>
              <a:rPr lang="en-US" sz="3200" dirty="0">
                <a:solidFill>
                  <a:srgbClr val="7030A0"/>
                </a:solidFill>
                <a:latin typeface="+mj-lt"/>
              </a:rPr>
              <a:t> </a:t>
            </a:r>
            <a:r>
              <a:rPr lang="vi-VN" sz="3200" dirty="0">
                <a:solidFill>
                  <a:srgbClr val="7030A0"/>
                </a:solidFill>
                <a:latin typeface="+mj-lt"/>
              </a:rPr>
              <a:t>Ngõ Tràng An viết 5/1988 trích từ “Thơ với tuổi thơ” của Vân Long</a:t>
            </a:r>
          </a:p>
        </p:txBody>
      </p:sp>
      <p:sp>
        <p:nvSpPr>
          <p:cNvPr id="3" name="Rectangle 2"/>
          <p:cNvSpPr/>
          <p:nvPr/>
        </p:nvSpPr>
        <p:spPr>
          <a:xfrm>
            <a:off x="2911251" y="76502"/>
            <a:ext cx="5135060" cy="743473"/>
          </a:xfrm>
          <a:prstGeom prst="rect">
            <a:avLst/>
          </a:prstGeom>
          <a:solidFill>
            <a:srgbClr val="FFFF00"/>
          </a:solidFill>
          <a:ln w="12700">
            <a:solidFill>
              <a:schemeClr val="accent1"/>
            </a:solidFill>
          </a:ln>
        </p:spPr>
        <p:txBody>
          <a:bodyPr wrap="none">
            <a:spAutoFit/>
          </a:bodyPr>
          <a:lstStyle/>
          <a:p>
            <a:pPr algn="just">
              <a:lnSpc>
                <a:spcPct val="115000"/>
              </a:lnSpc>
              <a:spcBef>
                <a:spcPts val="800"/>
              </a:spcBef>
              <a:spcAft>
                <a:spcPts val="0"/>
              </a:spcAft>
              <a:tabLst>
                <a:tab pos="90170" algn="l"/>
                <a:tab pos="18034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234733" y="2677955"/>
            <a:ext cx="11630165" cy="1815882"/>
          </a:xfrm>
          <a:prstGeom prst="rect">
            <a:avLst/>
          </a:prstGeom>
        </p:spPr>
        <p:txBody>
          <a:bodyPr wrap="square">
            <a:spAutoFit/>
          </a:bodyPr>
          <a:lstStyle/>
          <a:p>
            <a:r>
              <a:rPr lang="en-US" sz="2800" dirty="0">
                <a:solidFill>
                  <a:srgbClr val="FF0000"/>
                </a:solidFill>
                <a:latin typeface="+mj-lt"/>
              </a:rPr>
              <a:t>2. </a:t>
            </a:r>
            <a:r>
              <a:rPr lang="vi-VN" sz="2800" dirty="0">
                <a:solidFill>
                  <a:srgbClr val="FF0000"/>
                </a:solidFill>
                <a:latin typeface="+mj-lt"/>
              </a:rPr>
              <a:t>Bố cục:</a:t>
            </a:r>
          </a:p>
          <a:p>
            <a:r>
              <a:rPr lang="vi-VN" sz="2800" dirty="0">
                <a:solidFill>
                  <a:srgbClr val="FF0000"/>
                </a:solidFill>
                <a:latin typeface="+mj-lt"/>
              </a:rPr>
              <a:t>•	Phần 1 </a:t>
            </a:r>
            <a:r>
              <a:rPr lang="vi-VN" sz="2800" i="1" dirty="0">
                <a:solidFill>
                  <a:srgbClr val="FF0000"/>
                </a:solidFill>
                <a:latin typeface="+mj-lt"/>
              </a:rPr>
              <a:t>(Tôi thả bước... thời thơ bé): </a:t>
            </a:r>
            <a:r>
              <a:rPr lang="vi-VN" sz="2800" dirty="0">
                <a:solidFill>
                  <a:srgbClr val="FF0000"/>
                </a:solidFill>
                <a:latin typeface="+mj-lt"/>
              </a:rPr>
              <a:t>Tâm trạng “Tôi” </a:t>
            </a:r>
            <a:r>
              <a:rPr lang="en-US" sz="2800" dirty="0">
                <a:solidFill>
                  <a:srgbClr val="FF0000"/>
                </a:solidFill>
                <a:latin typeface="+mj-lt"/>
              </a:rPr>
              <a:t>đ</a:t>
            </a:r>
            <a:r>
              <a:rPr lang="vi-VN" sz="2800" dirty="0">
                <a:solidFill>
                  <a:srgbClr val="FF0000"/>
                </a:solidFill>
                <a:latin typeface="+mj-lt"/>
              </a:rPr>
              <a:t>an xen độc đáo giữa những hình ảnh của quá khứ và hiện tại.</a:t>
            </a:r>
          </a:p>
          <a:p>
            <a:r>
              <a:rPr lang="vi-VN" sz="2800" dirty="0">
                <a:solidFill>
                  <a:srgbClr val="FF0000"/>
                </a:solidFill>
                <a:latin typeface="+mj-lt"/>
              </a:rPr>
              <a:t>•	Phần 2 (Còn lại): Suy ngẫm của nhà thơ.</a:t>
            </a:r>
          </a:p>
        </p:txBody>
      </p:sp>
    </p:spTree>
    <p:extLst>
      <p:ext uri="{BB962C8B-B14F-4D97-AF65-F5344CB8AC3E}">
        <p14:creationId xmlns:p14="http://schemas.microsoft.com/office/powerpoint/2010/main" val="835722116"/>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a:off x="3429000" y="108405"/>
            <a:ext cx="4783667" cy="650449"/>
          </a:xfrm>
          <a:prstGeom prst="round2Same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b="1">
                <a:solidFill>
                  <a:srgbClr val="FF0000"/>
                </a:solidFill>
                <a:latin typeface="Times New Roman" panose="02020603050405020304" pitchFamily="18" charset="0"/>
                <a:cs typeface="Times New Roman" panose="02020603050405020304" pitchFamily="18" charset="0"/>
              </a:rPr>
              <a:t>II. ĐỌC HIỂU CHI TIẾT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45617" y="801747"/>
            <a:ext cx="7645138" cy="83898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a:latin typeface="Times New Roman" panose="02020603050405020304" pitchFamily="18" charset="0"/>
                <a:cs typeface="Times New Roman" panose="02020603050405020304" pitchFamily="18" charset="0"/>
              </a:rPr>
              <a:t>PHIẾU HỌC TẬP 02</a:t>
            </a:r>
            <a:endParaRPr lang="vi-VN" sz="28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64501475"/>
              </p:ext>
            </p:extLst>
          </p:nvPr>
        </p:nvGraphicFramePr>
        <p:xfrm>
          <a:off x="228600" y="1779557"/>
          <a:ext cx="11795760" cy="4380448"/>
        </p:xfrm>
        <a:graphic>
          <a:graphicData uri="http://schemas.openxmlformats.org/drawingml/2006/table">
            <a:tbl>
              <a:tblPr firstRow="1" firstCol="1" bandRow="1"/>
              <a:tblGrid>
                <a:gridCol w="9601200">
                  <a:extLst>
                    <a:ext uri="{9D8B030D-6E8A-4147-A177-3AD203B41FA5}">
                      <a16:colId xmlns:a16="http://schemas.microsoft.com/office/drawing/2014/main" val="3506403925"/>
                    </a:ext>
                  </a:extLst>
                </a:gridCol>
                <a:gridCol w="2194560">
                  <a:extLst>
                    <a:ext uri="{9D8B030D-6E8A-4147-A177-3AD203B41FA5}">
                      <a16:colId xmlns:a16="http://schemas.microsoft.com/office/drawing/2014/main" val="3220891360"/>
                    </a:ext>
                  </a:extLst>
                </a:gridCol>
              </a:tblGrid>
              <a:tr h="463681">
                <a:tc>
                  <a:txBody>
                    <a:bodyPr/>
                    <a:lstStyle/>
                    <a:p>
                      <a:pPr algn="ctr">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3438874"/>
                  </a:ext>
                </a:extLst>
              </a:tr>
              <a:tr h="463681">
                <a:tc>
                  <a:txBody>
                    <a:bodyPr/>
                    <a:lstStyle/>
                    <a:p>
                      <a:pPr algn="just">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1. Trong bài thơ có một hay hai nhân vật “tôi”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5092086"/>
                  </a:ext>
                </a:extLst>
              </a:tr>
              <a:tr h="934862">
                <a:tc>
                  <a:txBody>
                    <a:bodyPr/>
                    <a:lstStyle/>
                    <a:p>
                      <a:pPr algn="just">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2. Hình ảnh nhân vật “tôi” ngày bé được gợi tả như thế nào trong bài thơ</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359573"/>
                  </a:ext>
                </a:extLst>
              </a:tr>
              <a:tr h="934862">
                <a:tc>
                  <a:txBody>
                    <a:bodyPr/>
                    <a:lstStyle/>
                    <a:p>
                      <a:pPr algn="just">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3. Tìm những hình ảnh thể hiện sự đan xen giữa hiện tại và quá khứ. Nhận xét về cách kết hợp đó</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891191"/>
                  </a:ext>
                </a:extLst>
              </a:tr>
              <a:tr h="626828">
                <a:tc>
                  <a:txBody>
                    <a:bodyPr/>
                    <a:lstStyle/>
                    <a:p>
                      <a:pPr algn="just">
                        <a:lnSpc>
                          <a:spcPct val="115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4. Trình bày cách hiểu của bạn về hai câu thơ cuối của bài thơ</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479938"/>
                  </a:ext>
                </a:extLst>
              </a:tr>
              <a:tr h="934862">
                <a:tc>
                  <a:txBody>
                    <a:bodyPr/>
                    <a:lstStyle/>
                    <a:p>
                      <a:pPr algn="just">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5. Nét độc đáo của kết cấu bài thơ này là gì</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937" marR="39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379338"/>
                  </a:ext>
                </a:extLst>
              </a:tr>
            </a:tbl>
          </a:graphicData>
        </a:graphic>
      </p:graphicFrame>
    </p:spTree>
    <p:extLst>
      <p:ext uri="{BB962C8B-B14F-4D97-AF65-F5344CB8AC3E}">
        <p14:creationId xmlns:p14="http://schemas.microsoft.com/office/powerpoint/2010/main" val="84931758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a:off x="3462867" y="150829"/>
            <a:ext cx="4952999" cy="650449"/>
          </a:xfrm>
          <a:prstGeom prst="round2Same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b="1">
                <a:solidFill>
                  <a:srgbClr val="FF0000"/>
                </a:solidFill>
                <a:latin typeface="Times New Roman" panose="02020603050405020304" pitchFamily="18" charset="0"/>
                <a:cs typeface="Times New Roman" panose="02020603050405020304" pitchFamily="18" charset="0"/>
              </a:rPr>
              <a:t>II. ĐỌC HIỂU CHI TIẾT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5" name="Flowchart: Stored Data 4"/>
          <p:cNvSpPr/>
          <p:nvPr/>
        </p:nvSpPr>
        <p:spPr>
          <a:xfrm>
            <a:off x="414779" y="1235871"/>
            <a:ext cx="5552388" cy="5137608"/>
          </a:xfrm>
          <a:prstGeom prst="flowChartOnlineStorag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latin typeface="Times New Roman" panose="02020603050405020304" pitchFamily="18" charset="0"/>
                <a:cs typeface="Times New Roman" panose="02020603050405020304" pitchFamily="18" charset="0"/>
              </a:rPr>
              <a:t>Thảo luận nhóm theo kĩ thuật </a:t>
            </a:r>
            <a:r>
              <a:rPr lang="vi-VN" sz="3200" b="1" i="1">
                <a:latin typeface="Times New Roman" panose="02020603050405020304" pitchFamily="18" charset="0"/>
                <a:cs typeface="Times New Roman" panose="02020603050405020304" pitchFamily="18" charset="0"/>
              </a:rPr>
              <a:t>Khăn trải bàn</a:t>
            </a:r>
            <a:r>
              <a:rPr lang="vi-VN" sz="3200">
                <a:latin typeface="Times New Roman" panose="02020603050405020304" pitchFamily="18" charset="0"/>
                <a:cs typeface="Times New Roman" panose="02020603050405020304" pitchFamily="18" charset="0"/>
              </a:rPr>
              <a:t> trong thời gian 05 phút: Hoàn thành </a:t>
            </a:r>
            <a:r>
              <a:rPr lang="vi-VN" sz="3200" b="1">
                <a:latin typeface="Times New Roman" panose="02020603050405020304" pitchFamily="18" charset="0"/>
                <a:cs typeface="Times New Roman" panose="02020603050405020304" pitchFamily="18" charset="0"/>
              </a:rPr>
              <a:t>Phiếu học tập 0</a:t>
            </a:r>
            <a:r>
              <a:rPr lang="en-US" sz="3200" b="1">
                <a:latin typeface="Times New Roman" panose="02020603050405020304" pitchFamily="18" charset="0"/>
                <a:cs typeface="Times New Roman" panose="02020603050405020304" pitchFamily="18" charset="0"/>
              </a:rPr>
              <a:t>2</a:t>
            </a:r>
            <a:endParaRPr lang="vi-VN" sz="32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44338"/>
            <a:ext cx="5696933" cy="4306870"/>
          </a:xfrm>
          <a:prstGeom prst="rect">
            <a:avLst/>
          </a:prstGeom>
        </p:spPr>
      </p:pic>
    </p:spTree>
    <p:extLst>
      <p:ext uri="{BB962C8B-B14F-4D97-AF65-F5344CB8AC3E}">
        <p14:creationId xmlns:p14="http://schemas.microsoft.com/office/powerpoint/2010/main" val="2653795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5|0.5"/>
</p:tagLst>
</file>

<file path=ppt/theme/theme1.xml><?xml version="1.0" encoding="utf-8"?>
<a:theme xmlns:a="http://schemas.openxmlformats.org/drawingml/2006/main" name="Bộ sưu tập">
  <a:themeElements>
    <a:clrScheme name="Bộ sưu tập">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Bộ sưu tập">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ộ sưu tập">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398</TotalTime>
  <Words>1140</Words>
  <Application>Microsoft Office PowerPoint</Application>
  <PresentationFormat>Widescreen</PresentationFormat>
  <Paragraphs>95</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#9Slide03 IcielUni Sans Heavy</vt:lpstr>
      <vt:lpstr>Arial</vt:lpstr>
      <vt:lpstr>Gill Sans MT</vt:lpstr>
      <vt:lpstr>Times New Roman</vt:lpstr>
      <vt:lpstr>字魂110号-武林江湖体</vt:lpstr>
      <vt:lpstr>Bộ sưu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Đặng Bích Huyền</cp:lastModifiedBy>
  <cp:revision>82</cp:revision>
  <dcterms:created xsi:type="dcterms:W3CDTF">2022-07-27T01:21:54Z</dcterms:created>
  <dcterms:modified xsi:type="dcterms:W3CDTF">2024-08-02T01:32:28Z</dcterms:modified>
</cp:coreProperties>
</file>