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Arima"/>
      <p:bold r:id="rId16"/>
    </p:embeddedFont>
    <p:embeddedFont>
      <p:font typeface="Cabin Condensed"/>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yeh7rPPYWbbPQ2d6YBIhNtdE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1D3F7F-5C87-4B40-816B-C73ACF4C6E74}">
  <a:tblStyle styleId="{3F1D3F7F-5C87-4B40-816B-C73ACF4C6E7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binCondensed-bold.fntdata"/><Relationship Id="rId16" Type="http://schemas.openxmlformats.org/officeDocument/2006/relationships/font" Target="fonts/Arima-bold.fntdata"/><Relationship Id="rId1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eb4c7543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eeb4c75432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eeb4c75432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rPr>
              <a:t>‹#›</a:t>
            </a:fld>
            <a:endParaRPr b="0" i="0" sz="1200" u="none" cap="none" strike="noStrik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rPr>
              <a:t>‹#›</a:t>
            </a:fld>
            <a:endParaRPr b="0" i="0" sz="1200" u="none" cap="none" strike="noStrik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11"/>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62" name="Shape 62"/>
        <p:cNvGrpSpPr/>
        <p:nvPr/>
      </p:nvGrpSpPr>
      <p:grpSpPr>
        <a:xfrm>
          <a:off x="0" y="0"/>
          <a:ext cx="0" cy="0"/>
          <a:chOff x="0" y="0"/>
          <a:chExt cx="0" cy="0"/>
        </a:xfrm>
      </p:grpSpPr>
      <p:pic>
        <p:nvPicPr>
          <p:cNvPr id="63" name="Google Shape;63;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20"/>
          <p:cNvSpPr txBox="1"/>
          <p:nvPr>
            <p:ph type="ctrTitle"/>
          </p:nvPr>
        </p:nvSpPr>
        <p:spPr>
          <a:xfrm>
            <a:off x="2063751" y="1701800"/>
            <a:ext cx="9211733" cy="10826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 type="subTitle"/>
          </p:nvPr>
        </p:nvSpPr>
        <p:spPr>
          <a:xfrm>
            <a:off x="2063751" y="2927350"/>
            <a:ext cx="9218083" cy="1752600"/>
          </a:xfrm>
          <a:prstGeom prst="rect">
            <a:avLst/>
          </a:prstGeom>
          <a:noFill/>
          <a:ln>
            <a:noFill/>
          </a:ln>
        </p:spPr>
        <p:txBody>
          <a:bodyPr anchorCtr="0" anchor="t" bIns="45700" lIns="91425" spcFirstLastPara="1" rIns="91425" wrap="square" tIns="45700">
            <a:noAutofit/>
          </a:bodyPr>
          <a:lstStyle>
            <a:lvl1pPr lvl="0" algn="r">
              <a:spcBef>
                <a:spcPts val="640"/>
              </a:spcBef>
              <a:spcAft>
                <a:spcPts val="0"/>
              </a:spcAft>
              <a:buClr>
                <a:schemeClr val="dk1"/>
              </a:buClr>
              <a:buSzPts val="3200"/>
              <a:buFont typeface="Arial"/>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66" name="Google Shape;66;p2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21"/>
          <p:cNvSpPr txBox="1"/>
          <p:nvPr>
            <p:ph type="title"/>
          </p:nvPr>
        </p:nvSpPr>
        <p:spPr>
          <a:xfrm>
            <a:off x="831851" y="1709738"/>
            <a:ext cx="105156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 type="body"/>
          </p:nvPr>
        </p:nvSpPr>
        <p:spPr>
          <a:xfrm>
            <a:off x="831851"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72" name="Google Shape;72;p2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2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 type="body"/>
          </p:nvPr>
        </p:nvSpPr>
        <p:spPr>
          <a:xfrm>
            <a:off x="609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2"/>
          <p:cNvSpPr txBox="1"/>
          <p:nvPr>
            <p:ph idx="2" type="body"/>
          </p:nvPr>
        </p:nvSpPr>
        <p:spPr>
          <a:xfrm>
            <a:off x="6197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23"/>
          <p:cNvSpPr txBox="1"/>
          <p:nvPr>
            <p:ph type="title"/>
          </p:nvPr>
        </p:nvSpPr>
        <p:spPr>
          <a:xfrm>
            <a:off x="840317" y="365125"/>
            <a:ext cx="10515600" cy="1325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 type="body"/>
          </p:nvPr>
        </p:nvSpPr>
        <p:spPr>
          <a:xfrm>
            <a:off x="840317"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23"/>
          <p:cNvSpPr txBox="1"/>
          <p:nvPr>
            <p:ph idx="2" type="body"/>
          </p:nvPr>
        </p:nvSpPr>
        <p:spPr>
          <a:xfrm>
            <a:off x="840317"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3"/>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7" name="Google Shape;87;p23"/>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4"/>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6"/>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 type="body"/>
          </p:nvPr>
        </p:nvSpPr>
        <p:spPr>
          <a:xfrm>
            <a:off x="5183717"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3" name="Google Shape;103;p26"/>
          <p:cNvSpPr txBox="1"/>
          <p:nvPr>
            <p:ph idx="2"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4" name="Google Shape;104;p2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27"/>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7"/>
          <p:cNvSpPr/>
          <p:nvPr>
            <p:ph idx="2" type="pic"/>
          </p:nvPr>
        </p:nvSpPr>
        <p:spPr>
          <a:xfrm>
            <a:off x="5183717" y="987425"/>
            <a:ext cx="6172200" cy="4873625"/>
          </a:xfrm>
          <a:prstGeom prst="rect">
            <a:avLst/>
          </a:prstGeom>
          <a:noFill/>
          <a:ln>
            <a:noFill/>
          </a:ln>
        </p:spPr>
      </p:sp>
      <p:sp>
        <p:nvSpPr>
          <p:cNvPr id="110" name="Google Shape;110;p27"/>
          <p:cNvSpPr txBox="1"/>
          <p:nvPr>
            <p:ph idx="1"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1" name="Google Shape;111;p2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8"/>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8"/>
          <p:cNvSpPr txBox="1"/>
          <p:nvPr>
            <p:ph idx="1" type="body"/>
          </p:nvPr>
        </p:nvSpPr>
        <p:spPr>
          <a:xfrm rot="5400000">
            <a:off x="3619500" y="-1835150"/>
            <a:ext cx="4953000"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9"/>
          <p:cNvSpPr txBox="1"/>
          <p:nvPr>
            <p:ph type="title"/>
          </p:nvPr>
        </p:nvSpPr>
        <p:spPr>
          <a:xfrm rot="5400000">
            <a:off x="7242175" y="1787525"/>
            <a:ext cx="593725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9"/>
          <p:cNvSpPr txBox="1"/>
          <p:nvPr>
            <p:ph idx="1" type="body"/>
          </p:nvPr>
        </p:nvSpPr>
        <p:spPr>
          <a:xfrm rot="5400000">
            <a:off x="1654175" y="-854075"/>
            <a:ext cx="5937250"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2">
    <p:spTree>
      <p:nvGrpSpPr>
        <p:cNvPr id="21" name="Shape 21"/>
        <p:cNvGrpSpPr/>
        <p:nvPr/>
      </p:nvGrpSpPr>
      <p:grpSpPr>
        <a:xfrm>
          <a:off x="0" y="0"/>
          <a:ext cx="0" cy="0"/>
          <a:chOff x="0" y="0"/>
          <a:chExt cx="0" cy="0"/>
        </a:xfrm>
      </p:grpSpPr>
      <p:sp>
        <p:nvSpPr>
          <p:cNvPr id="22" name="Google Shape;22;p1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9">
    <p:spTree>
      <p:nvGrpSpPr>
        <p:cNvPr id="126" name="Shape 126"/>
        <p:cNvGrpSpPr/>
        <p:nvPr/>
      </p:nvGrpSpPr>
      <p:grpSpPr>
        <a:xfrm>
          <a:off x="0" y="0"/>
          <a:ext cx="0" cy="0"/>
          <a:chOff x="0" y="0"/>
          <a:chExt cx="0" cy="0"/>
        </a:xfrm>
      </p:grpSpPr>
      <p:sp>
        <p:nvSpPr>
          <p:cNvPr id="127" name="Google Shape;127;p30"/>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0">
    <p:spTree>
      <p:nvGrpSpPr>
        <p:cNvPr id="131" name="Shape 131"/>
        <p:cNvGrpSpPr/>
        <p:nvPr/>
      </p:nvGrpSpPr>
      <p:grpSpPr>
        <a:xfrm>
          <a:off x="0" y="0"/>
          <a:ext cx="0" cy="0"/>
          <a:chOff x="0" y="0"/>
          <a:chExt cx="0" cy="0"/>
        </a:xfrm>
      </p:grpSpPr>
      <p:sp>
        <p:nvSpPr>
          <p:cNvPr id="132" name="Google Shape;132;p31"/>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1">
    <p:spTree>
      <p:nvGrpSpPr>
        <p:cNvPr id="136" name="Shape 136"/>
        <p:cNvGrpSpPr/>
        <p:nvPr/>
      </p:nvGrpSpPr>
      <p:grpSpPr>
        <a:xfrm>
          <a:off x="0" y="0"/>
          <a:ext cx="0" cy="0"/>
          <a:chOff x="0" y="0"/>
          <a:chExt cx="0" cy="0"/>
        </a:xfrm>
      </p:grpSpPr>
      <p:sp>
        <p:nvSpPr>
          <p:cNvPr id="137" name="Google Shape;137;p3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2">
    <p:spTree>
      <p:nvGrpSpPr>
        <p:cNvPr id="141" name="Shape 141"/>
        <p:cNvGrpSpPr/>
        <p:nvPr/>
      </p:nvGrpSpPr>
      <p:grpSpPr>
        <a:xfrm>
          <a:off x="0" y="0"/>
          <a:ext cx="0" cy="0"/>
          <a:chOff x="0" y="0"/>
          <a:chExt cx="0" cy="0"/>
        </a:xfrm>
      </p:grpSpPr>
      <p:sp>
        <p:nvSpPr>
          <p:cNvPr id="142" name="Google Shape;142;p33"/>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3">
    <p:spTree>
      <p:nvGrpSpPr>
        <p:cNvPr id="146" name="Shape 146"/>
        <p:cNvGrpSpPr/>
        <p:nvPr/>
      </p:nvGrpSpPr>
      <p:grpSpPr>
        <a:xfrm>
          <a:off x="0" y="0"/>
          <a:ext cx="0" cy="0"/>
          <a:chOff x="0" y="0"/>
          <a:chExt cx="0" cy="0"/>
        </a:xfrm>
      </p:grpSpPr>
      <p:sp>
        <p:nvSpPr>
          <p:cNvPr id="147" name="Google Shape;147;p34"/>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4">
    <p:spTree>
      <p:nvGrpSpPr>
        <p:cNvPr id="151" name="Shape 151"/>
        <p:cNvGrpSpPr/>
        <p:nvPr/>
      </p:nvGrpSpPr>
      <p:grpSpPr>
        <a:xfrm>
          <a:off x="0" y="0"/>
          <a:ext cx="0" cy="0"/>
          <a:chOff x="0" y="0"/>
          <a:chExt cx="0" cy="0"/>
        </a:xfrm>
      </p:grpSpPr>
      <p:sp>
        <p:nvSpPr>
          <p:cNvPr id="152" name="Google Shape;152;p35"/>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5">
    <p:spTree>
      <p:nvGrpSpPr>
        <p:cNvPr id="156" name="Shape 156"/>
        <p:cNvGrpSpPr/>
        <p:nvPr/>
      </p:nvGrpSpPr>
      <p:grpSpPr>
        <a:xfrm>
          <a:off x="0" y="0"/>
          <a:ext cx="0" cy="0"/>
          <a:chOff x="0" y="0"/>
          <a:chExt cx="0" cy="0"/>
        </a:xfrm>
      </p:grpSpPr>
      <p:sp>
        <p:nvSpPr>
          <p:cNvPr id="157" name="Google Shape;157;p36"/>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6">
    <p:spTree>
      <p:nvGrpSpPr>
        <p:cNvPr id="161" name="Shape 161"/>
        <p:cNvGrpSpPr/>
        <p:nvPr/>
      </p:nvGrpSpPr>
      <p:grpSpPr>
        <a:xfrm>
          <a:off x="0" y="0"/>
          <a:ext cx="0" cy="0"/>
          <a:chOff x="0" y="0"/>
          <a:chExt cx="0" cy="0"/>
        </a:xfrm>
      </p:grpSpPr>
      <p:sp>
        <p:nvSpPr>
          <p:cNvPr id="162" name="Google Shape;162;p37"/>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7">
    <p:spTree>
      <p:nvGrpSpPr>
        <p:cNvPr id="166" name="Shape 166"/>
        <p:cNvGrpSpPr/>
        <p:nvPr/>
      </p:nvGrpSpPr>
      <p:grpSpPr>
        <a:xfrm>
          <a:off x="0" y="0"/>
          <a:ext cx="0" cy="0"/>
          <a:chOff x="0" y="0"/>
          <a:chExt cx="0" cy="0"/>
        </a:xfrm>
      </p:grpSpPr>
      <p:sp>
        <p:nvSpPr>
          <p:cNvPr id="167" name="Google Shape;167;p38"/>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8">
    <p:spTree>
      <p:nvGrpSpPr>
        <p:cNvPr id="171" name="Shape 171"/>
        <p:cNvGrpSpPr/>
        <p:nvPr/>
      </p:nvGrpSpPr>
      <p:grpSpPr>
        <a:xfrm>
          <a:off x="0" y="0"/>
          <a:ext cx="0" cy="0"/>
          <a:chOff x="0" y="0"/>
          <a:chExt cx="0" cy="0"/>
        </a:xfrm>
      </p:grpSpPr>
      <p:sp>
        <p:nvSpPr>
          <p:cNvPr id="172" name="Google Shape;172;p39"/>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3">
    <p:spTree>
      <p:nvGrpSpPr>
        <p:cNvPr id="26" name="Shape 26"/>
        <p:cNvGrpSpPr/>
        <p:nvPr/>
      </p:nvGrpSpPr>
      <p:grpSpPr>
        <a:xfrm>
          <a:off x="0" y="0"/>
          <a:ext cx="0" cy="0"/>
          <a:chOff x="0" y="0"/>
          <a:chExt cx="0" cy="0"/>
        </a:xfrm>
      </p:grpSpPr>
      <p:sp>
        <p:nvSpPr>
          <p:cNvPr id="27" name="Google Shape;27;p13"/>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19">
    <p:spTree>
      <p:nvGrpSpPr>
        <p:cNvPr id="176" name="Shape 176"/>
        <p:cNvGrpSpPr/>
        <p:nvPr/>
      </p:nvGrpSpPr>
      <p:grpSpPr>
        <a:xfrm>
          <a:off x="0" y="0"/>
          <a:ext cx="0" cy="0"/>
          <a:chOff x="0" y="0"/>
          <a:chExt cx="0" cy="0"/>
        </a:xfrm>
      </p:grpSpPr>
      <p:sp>
        <p:nvSpPr>
          <p:cNvPr id="177" name="Google Shape;177;p40"/>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4">
    <p:spTree>
      <p:nvGrpSpPr>
        <p:cNvPr id="31" name="Shape 31"/>
        <p:cNvGrpSpPr/>
        <p:nvPr/>
      </p:nvGrpSpPr>
      <p:grpSpPr>
        <a:xfrm>
          <a:off x="0" y="0"/>
          <a:ext cx="0" cy="0"/>
          <a:chOff x="0" y="0"/>
          <a:chExt cx="0" cy="0"/>
        </a:xfrm>
      </p:grpSpPr>
      <p:sp>
        <p:nvSpPr>
          <p:cNvPr id="32" name="Google Shape;32;p14"/>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5">
    <p:spTree>
      <p:nvGrpSpPr>
        <p:cNvPr id="36" name="Shape 36"/>
        <p:cNvGrpSpPr/>
        <p:nvPr/>
      </p:nvGrpSpPr>
      <p:grpSpPr>
        <a:xfrm>
          <a:off x="0" y="0"/>
          <a:ext cx="0" cy="0"/>
          <a:chOff x="0" y="0"/>
          <a:chExt cx="0" cy="0"/>
        </a:xfrm>
      </p:grpSpPr>
      <p:sp>
        <p:nvSpPr>
          <p:cNvPr id="37" name="Google Shape;37;p15"/>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6">
    <p:spTree>
      <p:nvGrpSpPr>
        <p:cNvPr id="41" name="Shape 41"/>
        <p:cNvGrpSpPr/>
        <p:nvPr/>
      </p:nvGrpSpPr>
      <p:grpSpPr>
        <a:xfrm>
          <a:off x="0" y="0"/>
          <a:ext cx="0" cy="0"/>
          <a:chOff x="0" y="0"/>
          <a:chExt cx="0" cy="0"/>
        </a:xfrm>
      </p:grpSpPr>
      <p:sp>
        <p:nvSpPr>
          <p:cNvPr id="42" name="Google Shape;42;p16"/>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7">
    <p:spTree>
      <p:nvGrpSpPr>
        <p:cNvPr id="46" name="Shape 46"/>
        <p:cNvGrpSpPr/>
        <p:nvPr/>
      </p:nvGrpSpPr>
      <p:grpSpPr>
        <a:xfrm>
          <a:off x="0" y="0"/>
          <a:ext cx="0" cy="0"/>
          <a:chOff x="0" y="0"/>
          <a:chExt cx="0" cy="0"/>
        </a:xfrm>
      </p:grpSpPr>
      <p:sp>
        <p:nvSpPr>
          <p:cNvPr id="47" name="Google Shape;47;p17"/>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8"/>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8">
    <p:spTree>
      <p:nvGrpSpPr>
        <p:cNvPr id="57" name="Shape 57"/>
        <p:cNvGrpSpPr/>
        <p:nvPr/>
      </p:nvGrpSpPr>
      <p:grpSpPr>
        <a:xfrm>
          <a:off x="0" y="0"/>
          <a:ext cx="0" cy="0"/>
          <a:chOff x="0" y="0"/>
          <a:chExt cx="0" cy="0"/>
        </a:xfrm>
      </p:grpSpPr>
      <p:sp>
        <p:nvSpPr>
          <p:cNvPr id="58" name="Google Shape;58;p19"/>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32"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0"/>
          <p:cNvPicPr preferRelativeResize="0"/>
          <p:nvPr/>
        </p:nvPicPr>
        <p:blipFill rotWithShape="1">
          <a:blip r:embed="rId1">
            <a:alphaModFix/>
          </a:blip>
          <a:srcRect b="0" l="0" r="0" t="0"/>
          <a:stretch/>
        </p:blipFill>
        <p:spPr>
          <a:xfrm>
            <a:off x="-8467" y="0"/>
            <a:ext cx="12200467" cy="6858000"/>
          </a:xfrm>
          <a:prstGeom prst="rect">
            <a:avLst/>
          </a:prstGeom>
          <a:noFill/>
          <a:ln>
            <a:noFill/>
          </a:ln>
        </p:spPr>
      </p:pic>
      <p:sp>
        <p:nvSpPr>
          <p:cNvPr id="11" name="Google Shape;11;p10"/>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2" name="Google Shape;12;p10"/>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
          <p:cNvPicPr preferRelativeResize="0"/>
          <p:nvPr/>
        </p:nvPicPr>
        <p:blipFill rotWithShape="1">
          <a:blip r:embed="rId3">
            <a:alphaModFix/>
          </a:blip>
          <a:srcRect b="4983" l="741" r="45520" t="20839"/>
          <a:stretch/>
        </p:blipFill>
        <p:spPr>
          <a:xfrm flipH="1">
            <a:off x="4361465" y="2802194"/>
            <a:ext cx="7604831" cy="3827209"/>
          </a:xfrm>
          <a:custGeom>
            <a:rect b="b" l="l" r="r" t="t"/>
            <a:pathLst>
              <a:path extrusionOk="0" h="2989006" w="5702710">
                <a:moveTo>
                  <a:pt x="5388077" y="0"/>
                </a:moveTo>
                <a:lnTo>
                  <a:pt x="5702710" y="2989006"/>
                </a:lnTo>
                <a:lnTo>
                  <a:pt x="29497" y="2979174"/>
                </a:lnTo>
                <a:lnTo>
                  <a:pt x="0" y="363793"/>
                </a:lnTo>
                <a:lnTo>
                  <a:pt x="186813" y="353961"/>
                </a:lnTo>
                <a:close/>
              </a:path>
            </a:pathLst>
          </a:custGeom>
          <a:noFill/>
          <a:ln>
            <a:noFill/>
          </a:ln>
        </p:spPr>
      </p:pic>
      <p:pic>
        <p:nvPicPr>
          <p:cNvPr id="187" name="Google Shape;187;p1"/>
          <p:cNvPicPr preferRelativeResize="0"/>
          <p:nvPr/>
        </p:nvPicPr>
        <p:blipFill rotWithShape="1">
          <a:blip r:embed="rId4">
            <a:alphaModFix/>
          </a:blip>
          <a:srcRect b="0" l="0" r="0" t="0"/>
          <a:stretch/>
        </p:blipFill>
        <p:spPr>
          <a:xfrm flipH="1">
            <a:off x="68826" y="-153630"/>
            <a:ext cx="12123174" cy="7165258"/>
          </a:xfrm>
          <a:prstGeom prst="rect">
            <a:avLst/>
          </a:prstGeom>
          <a:noFill/>
          <a:ln>
            <a:noFill/>
          </a:ln>
        </p:spPr>
      </p:pic>
      <p:pic>
        <p:nvPicPr>
          <p:cNvPr id="188" name="Google Shape;188;p1"/>
          <p:cNvPicPr preferRelativeResize="0"/>
          <p:nvPr/>
        </p:nvPicPr>
        <p:blipFill rotWithShape="1">
          <a:blip r:embed="rId5">
            <a:alphaModFix/>
          </a:blip>
          <a:srcRect b="0" l="52234" r="0" t="0"/>
          <a:stretch/>
        </p:blipFill>
        <p:spPr>
          <a:xfrm flipH="1">
            <a:off x="-536770" y="1636323"/>
            <a:ext cx="7479385" cy="5708857"/>
          </a:xfrm>
          <a:prstGeom prst="rect">
            <a:avLst/>
          </a:prstGeom>
          <a:noFill/>
          <a:ln>
            <a:noFill/>
          </a:ln>
        </p:spPr>
      </p:pic>
      <p:grpSp>
        <p:nvGrpSpPr>
          <p:cNvPr id="189" name="Google Shape;189;p1"/>
          <p:cNvGrpSpPr/>
          <p:nvPr/>
        </p:nvGrpSpPr>
        <p:grpSpPr>
          <a:xfrm>
            <a:off x="683383" y="254175"/>
            <a:ext cx="10994390" cy="4156710"/>
            <a:chOff x="956879" y="3973143"/>
            <a:chExt cx="10994390" cy="4156710"/>
          </a:xfrm>
        </p:grpSpPr>
        <p:sp>
          <p:nvSpPr>
            <p:cNvPr id="190" name="Google Shape;190;p1"/>
            <p:cNvSpPr/>
            <p:nvPr/>
          </p:nvSpPr>
          <p:spPr>
            <a:xfrm>
              <a:off x="956879" y="3973143"/>
              <a:ext cx="10994390" cy="25533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rgbClr val="445F73"/>
                  </a:solidFill>
                  <a:latin typeface="Arima"/>
                  <a:ea typeface="Arima"/>
                  <a:cs typeface="Arima"/>
                  <a:sym typeface="Arima"/>
                </a:rPr>
                <a:t>TRUYỆN TRUYỀN KÌ, VĂN TẾ</a:t>
              </a:r>
              <a:endParaRPr b="1" i="0" sz="8000" u="none" cap="none" strike="noStrike">
                <a:solidFill>
                  <a:srgbClr val="445F73"/>
                </a:solidFill>
                <a:latin typeface="Arima"/>
                <a:ea typeface="Arima"/>
                <a:cs typeface="Arima"/>
                <a:sym typeface="Arima"/>
              </a:endParaRPr>
            </a:p>
          </p:txBody>
        </p:sp>
        <p:cxnSp>
          <p:nvCxnSpPr>
            <p:cNvPr id="191" name="Google Shape;191;p1"/>
            <p:cNvCxnSpPr/>
            <p:nvPr/>
          </p:nvCxnSpPr>
          <p:spPr>
            <a:xfrm>
              <a:off x="6481396" y="4986256"/>
              <a:ext cx="360000" cy="0"/>
            </a:xfrm>
            <a:prstGeom prst="straightConnector1">
              <a:avLst/>
            </a:prstGeom>
            <a:noFill/>
            <a:ln cap="flat" cmpd="sng" w="19050">
              <a:solidFill>
                <a:srgbClr val="7F7F7F"/>
              </a:solidFill>
              <a:prstDash val="solid"/>
              <a:miter lim="800000"/>
              <a:headEnd len="sm" w="sm" type="none"/>
              <a:tailEnd len="sm" w="sm" type="none"/>
            </a:ln>
          </p:spPr>
        </p:cxnSp>
        <p:sp>
          <p:nvSpPr>
            <p:cNvPr id="192" name="Google Shape;192;p1"/>
            <p:cNvSpPr/>
            <p:nvPr/>
          </p:nvSpPr>
          <p:spPr>
            <a:xfrm>
              <a:off x="6950644" y="6887793"/>
              <a:ext cx="4358640" cy="1242060"/>
            </a:xfrm>
            <a:prstGeom prst="rect">
              <a:avLst/>
            </a:prstGeom>
            <a:solidFill>
              <a:srgbClr val="DFDFD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Cabin Condensed"/>
                  <a:ea typeface="Cabin Condensed"/>
                  <a:cs typeface="Cabin Condensed"/>
                  <a:sym typeface="Cabin Condensed"/>
                </a:rPr>
                <a:t>BÀI 3 </a:t>
              </a:r>
              <a:endParaRPr b="1" i="0" sz="2400" u="none" cap="none" strike="noStrike">
                <a:solidFill>
                  <a:srgbClr val="FF0000"/>
                </a:solidFill>
                <a:latin typeface="Cabin Condensed"/>
                <a:ea typeface="Cabin Condensed"/>
                <a:cs typeface="Cabin Condensed"/>
                <a:sym typeface="Cabin Condensed"/>
              </a:endParaRPr>
            </a:p>
            <a:p>
              <a:pPr indent="0" lvl="0" marL="0" marR="0" rtl="0" algn="ctr">
                <a:spcBef>
                  <a:spcPts val="0"/>
                </a:spcBef>
                <a:spcAft>
                  <a:spcPts val="0"/>
                </a:spcAft>
                <a:buNone/>
              </a:pPr>
              <a:r>
                <a:rPr b="1" i="0" lang="en-US" sz="2400" u="none" cap="none" strike="noStrike">
                  <a:solidFill>
                    <a:srgbClr val="FF0000"/>
                  </a:solidFill>
                  <a:latin typeface="Cabin Condensed"/>
                  <a:ea typeface="Cabin Condensed"/>
                  <a:cs typeface="Cabin Condensed"/>
                  <a:sym typeface="Cabin Condensed"/>
                </a:rPr>
                <a:t> SÔNG NÚI LINH THIÊNG</a:t>
              </a:r>
              <a:endParaRPr b="1" i="0" sz="2400" u="none" cap="none" strike="noStrike">
                <a:solidFill>
                  <a:srgbClr val="FF0000"/>
                </a:solidFill>
                <a:latin typeface="Cabin Condensed"/>
                <a:ea typeface="Cabin Condensed"/>
                <a:cs typeface="Cabin Condensed"/>
                <a:sym typeface="Cabin Condensed"/>
              </a:endParaRPr>
            </a:p>
          </p:txBody>
        </p:sp>
        <p:cxnSp>
          <p:nvCxnSpPr>
            <p:cNvPr id="193" name="Google Shape;193;p1"/>
            <p:cNvCxnSpPr/>
            <p:nvPr/>
          </p:nvCxnSpPr>
          <p:spPr>
            <a:xfrm>
              <a:off x="11004894" y="5098016"/>
              <a:ext cx="360000" cy="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mc:AlternateContent>
    <mc:Choice Requires="p14">
      <p:transition advClick="0" advTm="2000"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9"/>
          <p:cNvSpPr txBox="1"/>
          <p:nvPr/>
        </p:nvSpPr>
        <p:spPr>
          <a:xfrm>
            <a:off x="421640" y="1204595"/>
            <a:ext cx="11419205" cy="5384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600">
                <a:solidFill>
                  <a:schemeClr val="dk1"/>
                </a:solidFill>
                <a:latin typeface="Calibri"/>
                <a:ea typeface="Calibri"/>
                <a:cs typeface="Calibri"/>
                <a:sym typeface="Calibri"/>
              </a:rPr>
              <a:t>1. Khái niệm:</a:t>
            </a:r>
            <a:r>
              <a:rPr lang="en-US" sz="3600">
                <a:solidFill>
                  <a:schemeClr val="dk1"/>
                </a:solidFill>
                <a:latin typeface="Calibri"/>
                <a:ea typeface="Calibri"/>
                <a:cs typeface="Calibri"/>
                <a:sym typeface="Calibri"/>
              </a:rPr>
              <a:t> là loại văn đọc khi cúng tế người chết.</a:t>
            </a:r>
            <a:endParaRPr sz="3600">
              <a:solidFill>
                <a:schemeClr val="dk1"/>
              </a:solidFill>
              <a:latin typeface="Calibri"/>
              <a:ea typeface="Calibri"/>
              <a:cs typeface="Calibri"/>
              <a:sym typeface="Calibri"/>
            </a:endParaRPr>
          </a:p>
          <a:p>
            <a:pPr indent="0" lvl="0" marL="0" marR="0" rtl="0" algn="just">
              <a:lnSpc>
                <a:spcPct val="150000"/>
              </a:lnSpc>
              <a:spcBef>
                <a:spcPts val="800"/>
              </a:spcBef>
              <a:spcAft>
                <a:spcPts val="0"/>
              </a:spcAft>
              <a:buNone/>
            </a:pPr>
            <a:r>
              <a:rPr i="1" lang="en-US" sz="3600">
                <a:solidFill>
                  <a:schemeClr val="dk1"/>
                </a:solidFill>
                <a:latin typeface="Calibri"/>
                <a:ea typeface="Calibri"/>
                <a:cs typeface="Calibri"/>
                <a:sym typeface="Calibri"/>
              </a:rPr>
              <a:t>2. Đặc điểm:</a:t>
            </a:r>
            <a:r>
              <a:rPr lang="en-US" sz="3600">
                <a:solidFill>
                  <a:schemeClr val="dk1"/>
                </a:solidFill>
                <a:latin typeface="Calibri"/>
                <a:ea typeface="Calibri"/>
                <a:cs typeface="Calibri"/>
                <a:sym typeface="Calibri"/>
              </a:rPr>
              <a:t> Trong văn học trung đại, đây là thể văn kết hợp nhiều loại yếu tố: tự sự, nghị luận, trữ tình,...</a:t>
            </a:r>
            <a:endParaRPr sz="3600">
              <a:solidFill>
                <a:schemeClr val="dk1"/>
              </a:solidFill>
              <a:latin typeface="Calibri"/>
              <a:ea typeface="Calibri"/>
              <a:cs typeface="Calibri"/>
              <a:sym typeface="Calibri"/>
            </a:endParaRPr>
          </a:p>
          <a:p>
            <a:pPr indent="0" lvl="0" marL="0" marR="0" rtl="0" algn="just">
              <a:lnSpc>
                <a:spcPct val="150000"/>
              </a:lnSpc>
              <a:spcBef>
                <a:spcPts val="800"/>
              </a:spcBef>
              <a:spcAft>
                <a:spcPts val="0"/>
              </a:spcAft>
              <a:buNone/>
            </a:pPr>
            <a:r>
              <a:rPr i="1" lang="en-US" sz="3600">
                <a:solidFill>
                  <a:schemeClr val="dk1"/>
                </a:solidFill>
                <a:latin typeface="Calibri"/>
                <a:ea typeface="Calibri"/>
                <a:cs typeface="Calibri"/>
                <a:sym typeface="Calibri"/>
              </a:rPr>
              <a:t>3. Bố cục:</a:t>
            </a:r>
            <a:r>
              <a:rPr lang="en-US" sz="3600">
                <a:solidFill>
                  <a:schemeClr val="dk1"/>
                </a:solidFill>
                <a:latin typeface="Calibri"/>
                <a:ea typeface="Calibri"/>
                <a:cs typeface="Calibri"/>
                <a:sym typeface="Calibri"/>
              </a:rPr>
              <a:t> thường có 4 phần: Lung khởi, thích thực, ai vãn, kết.</a:t>
            </a:r>
            <a:endParaRPr sz="3600">
              <a:solidFill>
                <a:schemeClr val="dk1"/>
              </a:solidFill>
              <a:latin typeface="Calibri"/>
              <a:ea typeface="Calibri"/>
              <a:cs typeface="Calibri"/>
              <a:sym typeface="Calibri"/>
            </a:endParaRPr>
          </a:p>
          <a:p>
            <a:pPr indent="0" lvl="0" marL="0" marR="0" rtl="0" algn="just">
              <a:lnSpc>
                <a:spcPct val="150000"/>
              </a:lnSpc>
              <a:spcBef>
                <a:spcPts val="800"/>
              </a:spcBef>
              <a:spcAft>
                <a:spcPts val="0"/>
              </a:spcAft>
              <a:buNone/>
            </a:pPr>
            <a:r>
              <a:rPr i="1" lang="en-US" sz="3600">
                <a:solidFill>
                  <a:schemeClr val="dk1"/>
                </a:solidFill>
                <a:latin typeface="Calibri"/>
                <a:ea typeface="Calibri"/>
                <a:cs typeface="Calibri"/>
                <a:sym typeface="Calibri"/>
              </a:rPr>
              <a:t>4. Về thể thức:</a:t>
            </a:r>
            <a:r>
              <a:rPr lang="en-US" sz="3600">
                <a:solidFill>
                  <a:schemeClr val="dk1"/>
                </a:solidFill>
                <a:latin typeface="Calibri"/>
                <a:ea typeface="Calibri"/>
                <a:cs typeface="Calibri"/>
                <a:sym typeface="Calibri"/>
              </a:rPr>
              <a:t> điển hình nhất là viết bằng thể phú độc vận</a:t>
            </a:r>
            <a:endParaRPr sz="3600">
              <a:solidFill>
                <a:schemeClr val="dk1"/>
              </a:solidFill>
              <a:latin typeface="Calibri"/>
              <a:ea typeface="Calibri"/>
              <a:cs typeface="Calibri"/>
              <a:sym typeface="Calibri"/>
            </a:endParaRPr>
          </a:p>
        </p:txBody>
      </p:sp>
      <p:sp>
        <p:nvSpPr>
          <p:cNvPr id="280" name="Google Shape;280;p9"/>
          <p:cNvSpPr txBox="1"/>
          <p:nvPr/>
        </p:nvSpPr>
        <p:spPr>
          <a:xfrm flipH="1">
            <a:off x="421743" y="97690"/>
            <a:ext cx="5623079" cy="110680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400">
                <a:solidFill>
                  <a:srgbClr val="FF0000"/>
                </a:solidFill>
                <a:latin typeface="Arima"/>
                <a:ea typeface="Arima"/>
                <a:cs typeface="Arima"/>
                <a:sym typeface="Arima"/>
              </a:rPr>
              <a:t>II. Văn tế</a:t>
            </a:r>
            <a:endParaRPr b="1" sz="4400">
              <a:solidFill>
                <a:srgbClr val="FF0000"/>
              </a:solidFill>
              <a:latin typeface="Arima"/>
              <a:ea typeface="Arima"/>
              <a:cs typeface="Arima"/>
              <a:sym typeface="Arima"/>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eeb4c75432_1_0"/>
          <p:cNvPicPr preferRelativeResize="0"/>
          <p:nvPr/>
        </p:nvPicPr>
        <p:blipFill rotWithShape="1">
          <a:blip r:embed="rId3">
            <a:alphaModFix/>
          </a:blip>
          <a:srcRect b="4984" l="741" r="45520" t="20836"/>
          <a:stretch/>
        </p:blipFill>
        <p:spPr>
          <a:xfrm flipH="1">
            <a:off x="4367435" y="2802194"/>
            <a:ext cx="7598861" cy="3825928"/>
          </a:xfrm>
          <a:custGeom>
            <a:rect b="b" l="l" r="r" t="t"/>
            <a:pathLst>
              <a:path extrusionOk="0" h="2989006" w="5702710">
                <a:moveTo>
                  <a:pt x="5388077" y="0"/>
                </a:moveTo>
                <a:lnTo>
                  <a:pt x="5702710" y="2989006"/>
                </a:lnTo>
                <a:lnTo>
                  <a:pt x="29497" y="2979174"/>
                </a:lnTo>
                <a:lnTo>
                  <a:pt x="0" y="363793"/>
                </a:lnTo>
                <a:lnTo>
                  <a:pt x="186813" y="353961"/>
                </a:lnTo>
                <a:close/>
              </a:path>
            </a:pathLst>
          </a:custGeom>
          <a:noFill/>
          <a:ln>
            <a:noFill/>
          </a:ln>
        </p:spPr>
      </p:pic>
      <p:pic>
        <p:nvPicPr>
          <p:cNvPr id="200" name="Google Shape;200;g2eeb4c75432_1_0"/>
          <p:cNvPicPr preferRelativeResize="0"/>
          <p:nvPr/>
        </p:nvPicPr>
        <p:blipFill rotWithShape="1">
          <a:blip r:embed="rId4">
            <a:alphaModFix/>
          </a:blip>
          <a:srcRect b="0" l="0" r="0" t="0"/>
          <a:stretch/>
        </p:blipFill>
        <p:spPr>
          <a:xfrm flipH="1">
            <a:off x="68825" y="-153630"/>
            <a:ext cx="12123175" cy="7165259"/>
          </a:xfrm>
          <a:prstGeom prst="rect">
            <a:avLst/>
          </a:prstGeom>
          <a:noFill/>
          <a:ln>
            <a:noFill/>
          </a:ln>
        </p:spPr>
      </p:pic>
      <p:pic>
        <p:nvPicPr>
          <p:cNvPr id="201" name="Google Shape;201;g2eeb4c75432_1_0"/>
          <p:cNvPicPr preferRelativeResize="0"/>
          <p:nvPr/>
        </p:nvPicPr>
        <p:blipFill rotWithShape="1">
          <a:blip r:embed="rId5">
            <a:alphaModFix/>
          </a:blip>
          <a:srcRect b="0" l="52233" r="0" t="0"/>
          <a:stretch/>
        </p:blipFill>
        <p:spPr>
          <a:xfrm flipH="1">
            <a:off x="-536769" y="1636323"/>
            <a:ext cx="7479384" cy="5708857"/>
          </a:xfrm>
          <a:prstGeom prst="rect">
            <a:avLst/>
          </a:prstGeom>
          <a:noFill/>
          <a:ln>
            <a:noFill/>
          </a:ln>
        </p:spPr>
      </p:pic>
      <p:grpSp>
        <p:nvGrpSpPr>
          <p:cNvPr id="202" name="Google Shape;202;g2eeb4c75432_1_0"/>
          <p:cNvGrpSpPr/>
          <p:nvPr/>
        </p:nvGrpSpPr>
        <p:grpSpPr>
          <a:xfrm>
            <a:off x="633213" y="645450"/>
            <a:ext cx="10994400" cy="2049600"/>
            <a:chOff x="906708" y="4364418"/>
            <a:chExt cx="10994400" cy="2049600"/>
          </a:xfrm>
        </p:grpSpPr>
        <p:sp>
          <p:nvSpPr>
            <p:cNvPr id="203" name="Google Shape;203;g2eeb4c75432_1_0"/>
            <p:cNvSpPr/>
            <p:nvPr/>
          </p:nvSpPr>
          <p:spPr>
            <a:xfrm>
              <a:off x="906708" y="4364418"/>
              <a:ext cx="10994400" cy="204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800">
                <a:solidFill>
                  <a:srgbClr val="445F73"/>
                </a:solidFill>
                <a:latin typeface="Arima"/>
                <a:ea typeface="Arima"/>
                <a:cs typeface="Arima"/>
                <a:sym typeface="Arima"/>
              </a:endParaRPr>
            </a:p>
            <a:p>
              <a:pPr indent="0" lvl="0" marL="0" marR="0" rtl="0" algn="ctr">
                <a:spcBef>
                  <a:spcPts val="0"/>
                </a:spcBef>
                <a:spcAft>
                  <a:spcPts val="0"/>
                </a:spcAft>
                <a:buNone/>
              </a:pPr>
              <a:r>
                <a:rPr b="1" lang="en-US" sz="2800">
                  <a:solidFill>
                    <a:srgbClr val="445F73"/>
                  </a:solidFill>
                  <a:latin typeface="Arima"/>
                  <a:ea typeface="Arima"/>
                  <a:cs typeface="Arima"/>
                  <a:sym typeface="Arima"/>
                </a:rPr>
                <a:t>GV soạn:  Nguyễn Thị Diễm Hương</a:t>
              </a:r>
              <a:endParaRPr b="1" sz="2800">
                <a:solidFill>
                  <a:srgbClr val="445F73"/>
                </a:solidFill>
                <a:latin typeface="Arima"/>
                <a:ea typeface="Arima"/>
                <a:cs typeface="Arima"/>
                <a:sym typeface="Arima"/>
              </a:endParaRPr>
            </a:p>
            <a:p>
              <a:pPr indent="0" lvl="0" marL="0" marR="0" rtl="0" algn="ctr">
                <a:spcBef>
                  <a:spcPts val="0"/>
                </a:spcBef>
                <a:spcAft>
                  <a:spcPts val="0"/>
                </a:spcAft>
                <a:buNone/>
              </a:pPr>
              <a:r>
                <a:rPr b="1" lang="en-US" sz="2800">
                  <a:solidFill>
                    <a:srgbClr val="445F73"/>
                  </a:solidFill>
                  <a:latin typeface="Arima"/>
                  <a:ea typeface="Arima"/>
                  <a:cs typeface="Arima"/>
                  <a:sym typeface="Arima"/>
                </a:rPr>
                <a:t>Trường: THPT Tân Hiệp, xã Thân Cửu Nghĩa, huyện Châu Thành</a:t>
              </a:r>
              <a:endParaRPr b="1" sz="2800">
                <a:solidFill>
                  <a:srgbClr val="445F73"/>
                </a:solidFill>
                <a:latin typeface="Arima"/>
                <a:ea typeface="Arima"/>
                <a:cs typeface="Arima"/>
                <a:sym typeface="Arima"/>
              </a:endParaRPr>
            </a:p>
            <a:p>
              <a:pPr indent="0" lvl="0" marL="0" marR="0" rtl="0" algn="ctr">
                <a:spcBef>
                  <a:spcPts val="0"/>
                </a:spcBef>
                <a:spcAft>
                  <a:spcPts val="0"/>
                </a:spcAft>
                <a:buNone/>
              </a:pPr>
              <a:r>
                <a:rPr b="1" lang="en-US" sz="2800">
                  <a:solidFill>
                    <a:srgbClr val="445F73"/>
                  </a:solidFill>
                  <a:latin typeface="Arima"/>
                  <a:ea typeface="Arima"/>
                  <a:cs typeface="Arima"/>
                  <a:sym typeface="Arima"/>
                </a:rPr>
                <a:t>tỉnh Tiền Giang</a:t>
              </a:r>
              <a:endParaRPr b="1" sz="2800">
                <a:solidFill>
                  <a:srgbClr val="445F73"/>
                </a:solidFill>
                <a:latin typeface="Arima"/>
                <a:ea typeface="Arima"/>
                <a:cs typeface="Arima"/>
                <a:sym typeface="Arima"/>
              </a:endParaRPr>
            </a:p>
          </p:txBody>
        </p:sp>
        <p:cxnSp>
          <p:nvCxnSpPr>
            <p:cNvPr id="204" name="Google Shape;204;g2eeb4c75432_1_0"/>
            <p:cNvCxnSpPr/>
            <p:nvPr/>
          </p:nvCxnSpPr>
          <p:spPr>
            <a:xfrm>
              <a:off x="6481396" y="4986256"/>
              <a:ext cx="360000" cy="0"/>
            </a:xfrm>
            <a:prstGeom prst="straightConnector1">
              <a:avLst/>
            </a:prstGeom>
            <a:noFill/>
            <a:ln cap="flat" cmpd="sng" w="19050">
              <a:solidFill>
                <a:srgbClr val="7F7F7F"/>
              </a:solidFill>
              <a:prstDash val="solid"/>
              <a:miter lim="800000"/>
              <a:headEnd len="sm" w="sm" type="none"/>
              <a:tailEnd len="sm" w="sm" type="none"/>
            </a:ln>
          </p:spPr>
        </p:cxnSp>
        <p:cxnSp>
          <p:nvCxnSpPr>
            <p:cNvPr id="205" name="Google Shape;205;g2eeb4c75432_1_0"/>
            <p:cNvCxnSpPr/>
            <p:nvPr/>
          </p:nvCxnSpPr>
          <p:spPr>
            <a:xfrm>
              <a:off x="11004894" y="5098016"/>
              <a:ext cx="360000" cy="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
          <p:cNvPicPr preferRelativeResize="0"/>
          <p:nvPr/>
        </p:nvPicPr>
        <p:blipFill rotWithShape="1">
          <a:blip r:embed="rId3">
            <a:alphaModFix/>
          </a:blip>
          <a:srcRect b="4983" l="741" r="45520" t="20839"/>
          <a:stretch/>
        </p:blipFill>
        <p:spPr>
          <a:xfrm flipH="1">
            <a:off x="4361465" y="2802194"/>
            <a:ext cx="7604831" cy="3827209"/>
          </a:xfrm>
          <a:custGeom>
            <a:rect b="b" l="l" r="r" t="t"/>
            <a:pathLst>
              <a:path extrusionOk="0" h="2989006" w="5702710">
                <a:moveTo>
                  <a:pt x="5388077" y="0"/>
                </a:moveTo>
                <a:lnTo>
                  <a:pt x="5702710" y="2989006"/>
                </a:lnTo>
                <a:lnTo>
                  <a:pt x="29497" y="2979174"/>
                </a:lnTo>
                <a:lnTo>
                  <a:pt x="0" y="363793"/>
                </a:lnTo>
                <a:lnTo>
                  <a:pt x="186813" y="353961"/>
                </a:lnTo>
                <a:close/>
              </a:path>
            </a:pathLst>
          </a:custGeom>
          <a:noFill/>
          <a:ln>
            <a:noFill/>
          </a:ln>
        </p:spPr>
      </p:pic>
      <p:pic>
        <p:nvPicPr>
          <p:cNvPr id="212" name="Google Shape;212;p2"/>
          <p:cNvPicPr preferRelativeResize="0"/>
          <p:nvPr/>
        </p:nvPicPr>
        <p:blipFill rotWithShape="1">
          <a:blip r:embed="rId4">
            <a:alphaModFix/>
          </a:blip>
          <a:srcRect b="0" l="0" r="0" t="0"/>
          <a:stretch/>
        </p:blipFill>
        <p:spPr>
          <a:xfrm flipH="1">
            <a:off x="68826" y="-153630"/>
            <a:ext cx="12123174" cy="7165258"/>
          </a:xfrm>
          <a:prstGeom prst="rect">
            <a:avLst/>
          </a:prstGeom>
          <a:noFill/>
          <a:ln>
            <a:noFill/>
          </a:ln>
        </p:spPr>
      </p:pic>
      <p:pic>
        <p:nvPicPr>
          <p:cNvPr id="213" name="Google Shape;213;p2"/>
          <p:cNvPicPr preferRelativeResize="0"/>
          <p:nvPr/>
        </p:nvPicPr>
        <p:blipFill rotWithShape="1">
          <a:blip r:embed="rId5">
            <a:alphaModFix/>
          </a:blip>
          <a:srcRect b="0" l="52234" r="0" t="0"/>
          <a:stretch/>
        </p:blipFill>
        <p:spPr>
          <a:xfrm flipH="1">
            <a:off x="-536770" y="1636323"/>
            <a:ext cx="7479385" cy="5708857"/>
          </a:xfrm>
          <a:prstGeom prst="rect">
            <a:avLst/>
          </a:prstGeom>
          <a:noFill/>
          <a:ln>
            <a:noFill/>
          </a:ln>
        </p:spPr>
      </p:pic>
      <p:grpSp>
        <p:nvGrpSpPr>
          <p:cNvPr id="214" name="Google Shape;214;p2"/>
          <p:cNvGrpSpPr/>
          <p:nvPr/>
        </p:nvGrpSpPr>
        <p:grpSpPr>
          <a:xfrm>
            <a:off x="5459853" y="1773730"/>
            <a:ext cx="6217628" cy="2554545"/>
            <a:chOff x="5733349" y="4064583"/>
            <a:chExt cx="6217628" cy="2554545"/>
          </a:xfrm>
        </p:grpSpPr>
        <p:sp>
          <p:nvSpPr>
            <p:cNvPr id="215" name="Google Shape;215;p2"/>
            <p:cNvSpPr/>
            <p:nvPr/>
          </p:nvSpPr>
          <p:spPr>
            <a:xfrm>
              <a:off x="5733349" y="4064583"/>
              <a:ext cx="6217628"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rgbClr val="445F73"/>
                  </a:solidFill>
                  <a:latin typeface="Arima"/>
                  <a:ea typeface="Arima"/>
                  <a:cs typeface="Arima"/>
                  <a:sym typeface="Arima"/>
                </a:rPr>
                <a:t>KHỞI </a:t>
              </a:r>
              <a:endParaRPr b="1" i="0" sz="8000" u="none" cap="none" strike="noStrike">
                <a:solidFill>
                  <a:srgbClr val="445F73"/>
                </a:solidFill>
                <a:latin typeface="Arima"/>
                <a:ea typeface="Arima"/>
                <a:cs typeface="Arima"/>
                <a:sym typeface="Arima"/>
              </a:endParaRPr>
            </a:p>
            <a:p>
              <a:pPr indent="0" lvl="0" marL="0" marR="0" rtl="0" algn="ctr">
                <a:spcBef>
                  <a:spcPts val="0"/>
                </a:spcBef>
                <a:spcAft>
                  <a:spcPts val="0"/>
                </a:spcAft>
                <a:buNone/>
              </a:pPr>
              <a:r>
                <a:rPr b="1" i="0" lang="en-US" sz="8000" u="none" cap="none" strike="noStrike">
                  <a:solidFill>
                    <a:srgbClr val="445F73"/>
                  </a:solidFill>
                  <a:latin typeface="Arima"/>
                  <a:ea typeface="Arima"/>
                  <a:cs typeface="Arima"/>
                  <a:sym typeface="Arima"/>
                </a:rPr>
                <a:t>ĐỘNG </a:t>
              </a:r>
              <a:endParaRPr b="1" i="0" sz="8000" u="none" cap="none" strike="noStrike">
                <a:solidFill>
                  <a:srgbClr val="445F73"/>
                </a:solidFill>
                <a:latin typeface="Arima"/>
                <a:ea typeface="Arima"/>
                <a:cs typeface="Arima"/>
                <a:sym typeface="Arima"/>
              </a:endParaRPr>
            </a:p>
          </p:txBody>
        </p:sp>
        <p:cxnSp>
          <p:nvCxnSpPr>
            <p:cNvPr id="216" name="Google Shape;216;p2"/>
            <p:cNvCxnSpPr/>
            <p:nvPr/>
          </p:nvCxnSpPr>
          <p:spPr>
            <a:xfrm>
              <a:off x="6481396" y="4986256"/>
              <a:ext cx="360000" cy="0"/>
            </a:xfrm>
            <a:prstGeom prst="straightConnector1">
              <a:avLst/>
            </a:prstGeom>
            <a:noFill/>
            <a:ln cap="flat" cmpd="sng" w="19050">
              <a:solidFill>
                <a:srgbClr val="7F7F7F"/>
              </a:solidFill>
              <a:prstDash val="solid"/>
              <a:miter lim="800000"/>
              <a:headEnd len="sm" w="sm" type="none"/>
              <a:tailEnd len="sm" w="sm" type="none"/>
            </a:ln>
          </p:spPr>
        </p:cxnSp>
        <p:cxnSp>
          <p:nvCxnSpPr>
            <p:cNvPr id="217" name="Google Shape;217;p2"/>
            <p:cNvCxnSpPr/>
            <p:nvPr/>
          </p:nvCxnSpPr>
          <p:spPr>
            <a:xfrm>
              <a:off x="11004894" y="5098016"/>
              <a:ext cx="360000" cy="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mc:AlternateContent>
    <mc:Choice Requires="p14">
      <p:transition advClick="0" advTm="2000"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
          <p:cNvSpPr txBox="1"/>
          <p:nvPr/>
        </p:nvSpPr>
        <p:spPr>
          <a:xfrm>
            <a:off x="1158875" y="647065"/>
            <a:ext cx="4104005" cy="706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4000"/>
              <a:buFont typeface="Arima"/>
              <a:buNone/>
            </a:pPr>
            <a:r>
              <a:rPr b="1" i="0" lang="en-US" sz="4000" u="none" cap="none" strike="noStrike">
                <a:solidFill>
                  <a:srgbClr val="7F7F7F"/>
                </a:solidFill>
                <a:latin typeface="Arima"/>
                <a:ea typeface="Arima"/>
                <a:cs typeface="Arima"/>
                <a:sym typeface="Arima"/>
              </a:rPr>
              <a:t>Nhiệm vụ</a:t>
            </a:r>
            <a:endParaRPr b="1" i="0" sz="4000" u="none" cap="none" strike="noStrike">
              <a:solidFill>
                <a:srgbClr val="7F7F7F"/>
              </a:solidFill>
              <a:latin typeface="Arima"/>
              <a:ea typeface="Arima"/>
              <a:cs typeface="Arima"/>
              <a:sym typeface="Arima"/>
            </a:endParaRPr>
          </a:p>
        </p:txBody>
      </p:sp>
      <p:sp>
        <p:nvSpPr>
          <p:cNvPr id="223" name="Google Shape;223;p3"/>
          <p:cNvSpPr txBox="1"/>
          <p:nvPr/>
        </p:nvSpPr>
        <p:spPr>
          <a:xfrm>
            <a:off x="681190" y="1542617"/>
            <a:ext cx="10849939" cy="737235"/>
          </a:xfrm>
          <a:prstGeom prst="rect">
            <a:avLst/>
          </a:prstGeom>
          <a:solidFill>
            <a:schemeClr val="accent6"/>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Kể tên và giới thiệu một số thể loại văn học trung đại mà em biết? </a:t>
            </a:r>
            <a:endParaRPr b="0" i="0" sz="3600" u="none" cap="none" strike="noStrike">
              <a:solidFill>
                <a:schemeClr val="lt1"/>
              </a:solidFill>
              <a:latin typeface="Times New Roman"/>
              <a:ea typeface="Times New Roman"/>
              <a:cs typeface="Times New Roman"/>
              <a:sym typeface="Times New Roman"/>
            </a:endParaRPr>
          </a:p>
        </p:txBody>
      </p:sp>
      <p:sp>
        <p:nvSpPr>
          <p:cNvPr id="224" name="Google Shape;224;p3"/>
          <p:cNvSpPr txBox="1"/>
          <p:nvPr/>
        </p:nvSpPr>
        <p:spPr>
          <a:xfrm>
            <a:off x="1341120" y="2415051"/>
            <a:ext cx="9530080" cy="130175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 Tự sự:</a:t>
            </a:r>
            <a:r>
              <a:rPr b="0" i="0" lang="en-US" sz="2400" u="none" cap="none" strike="noStrike">
                <a:solidFill>
                  <a:schemeClr val="dk1"/>
                </a:solidFill>
                <a:latin typeface="Times New Roman"/>
                <a:ea typeface="Times New Roman"/>
                <a:cs typeface="Times New Roman"/>
                <a:sym typeface="Times New Roman"/>
              </a:rPr>
              <a:t> tiểu thuyết, truyện truyền kì, kí, văn tế, ....</a:t>
            </a:r>
            <a:endParaRPr b="0" i="0" sz="2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800"/>
              </a:spcBef>
              <a:spcAft>
                <a:spcPts val="0"/>
              </a:spcAft>
              <a:buNone/>
            </a:pPr>
            <a:r>
              <a:rPr b="1" i="0" lang="en-US" sz="2400" u="none" cap="none" strike="noStrike">
                <a:solidFill>
                  <a:schemeClr val="dk1"/>
                </a:solidFill>
                <a:latin typeface="Times New Roman"/>
                <a:ea typeface="Times New Roman"/>
                <a:cs typeface="Times New Roman"/>
                <a:sym typeface="Times New Roman"/>
              </a:rPr>
              <a:t>+ Trữ tình:</a:t>
            </a:r>
            <a:r>
              <a:rPr b="0" i="0" lang="en-US" sz="2400" u="none" cap="none" strike="noStrike">
                <a:solidFill>
                  <a:schemeClr val="dk1"/>
                </a:solidFill>
                <a:latin typeface="Times New Roman"/>
                <a:ea typeface="Times New Roman"/>
                <a:cs typeface="Times New Roman"/>
                <a:sym typeface="Times New Roman"/>
              </a:rPr>
              <a:t> thơ chữ Hán, thơ chữ Nôm,...</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pic>
        <p:nvPicPr>
          <p:cNvPr id="230" name="Google Shape;230;p4"/>
          <p:cNvPicPr preferRelativeResize="0"/>
          <p:nvPr/>
        </p:nvPicPr>
        <p:blipFill rotWithShape="1">
          <a:blip r:embed="rId4">
            <a:alphaModFix/>
          </a:blip>
          <a:srcRect b="4983" l="741" r="45520" t="20839"/>
          <a:stretch/>
        </p:blipFill>
        <p:spPr>
          <a:xfrm flipH="1">
            <a:off x="4361465" y="2802194"/>
            <a:ext cx="7604831" cy="3827209"/>
          </a:xfrm>
          <a:custGeom>
            <a:rect b="b" l="l" r="r" t="t"/>
            <a:pathLst>
              <a:path extrusionOk="0" h="2989006" w="5702710">
                <a:moveTo>
                  <a:pt x="5388077" y="0"/>
                </a:moveTo>
                <a:lnTo>
                  <a:pt x="5702710" y="2989006"/>
                </a:lnTo>
                <a:lnTo>
                  <a:pt x="29497" y="2979174"/>
                </a:lnTo>
                <a:lnTo>
                  <a:pt x="0" y="363793"/>
                </a:lnTo>
                <a:lnTo>
                  <a:pt x="186813" y="353961"/>
                </a:lnTo>
                <a:close/>
              </a:path>
            </a:pathLst>
          </a:custGeom>
          <a:noFill/>
          <a:ln>
            <a:noFill/>
          </a:ln>
        </p:spPr>
      </p:pic>
      <p:pic>
        <p:nvPicPr>
          <p:cNvPr id="231" name="Google Shape;231;p4"/>
          <p:cNvPicPr preferRelativeResize="0"/>
          <p:nvPr/>
        </p:nvPicPr>
        <p:blipFill rotWithShape="1">
          <a:blip r:embed="rId5">
            <a:alphaModFix/>
          </a:blip>
          <a:srcRect b="0" l="0" r="0" t="0"/>
          <a:stretch/>
        </p:blipFill>
        <p:spPr>
          <a:xfrm flipH="1">
            <a:off x="136136" y="-153630"/>
            <a:ext cx="12123174" cy="7165258"/>
          </a:xfrm>
          <a:prstGeom prst="rect">
            <a:avLst/>
          </a:prstGeom>
          <a:noFill/>
          <a:ln>
            <a:noFill/>
          </a:ln>
        </p:spPr>
      </p:pic>
      <p:pic>
        <p:nvPicPr>
          <p:cNvPr id="232" name="Google Shape;232;p4"/>
          <p:cNvPicPr preferRelativeResize="0"/>
          <p:nvPr/>
        </p:nvPicPr>
        <p:blipFill rotWithShape="1">
          <a:blip r:embed="rId3">
            <a:alphaModFix/>
          </a:blip>
          <a:srcRect b="0" l="52234" r="0" t="0"/>
          <a:stretch/>
        </p:blipFill>
        <p:spPr>
          <a:xfrm flipH="1">
            <a:off x="305435" y="723900"/>
            <a:ext cx="4370705" cy="2705735"/>
          </a:xfrm>
          <a:prstGeom prst="rect">
            <a:avLst/>
          </a:prstGeom>
          <a:noFill/>
          <a:ln>
            <a:noFill/>
          </a:ln>
        </p:spPr>
      </p:pic>
      <p:grpSp>
        <p:nvGrpSpPr>
          <p:cNvPr id="233" name="Google Shape;233;p4"/>
          <p:cNvGrpSpPr/>
          <p:nvPr/>
        </p:nvGrpSpPr>
        <p:grpSpPr>
          <a:xfrm>
            <a:off x="1437128" y="846630"/>
            <a:ext cx="10529570" cy="4154170"/>
            <a:chOff x="1710624" y="3137483"/>
            <a:chExt cx="10529570" cy="4154170"/>
          </a:xfrm>
        </p:grpSpPr>
        <p:sp>
          <p:nvSpPr>
            <p:cNvPr id="234" name="Google Shape;234;p4"/>
            <p:cNvSpPr/>
            <p:nvPr/>
          </p:nvSpPr>
          <p:spPr>
            <a:xfrm>
              <a:off x="1710624" y="3137483"/>
              <a:ext cx="10529570" cy="41541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45F73"/>
                </a:buClr>
                <a:buSzPts val="6600"/>
                <a:buFont typeface="Arima"/>
                <a:buNone/>
              </a:pPr>
              <a:r>
                <a:rPr b="1" i="0" lang="en-US" sz="6600" u="none" cap="none" strike="noStrike">
                  <a:solidFill>
                    <a:srgbClr val="445F73"/>
                  </a:solidFill>
                  <a:latin typeface="Arima"/>
                  <a:ea typeface="Arima"/>
                  <a:cs typeface="Arima"/>
                  <a:sym typeface="Arima"/>
                </a:rPr>
                <a:t>HÌNH THÀNH</a:t>
              </a:r>
              <a:endParaRPr b="1" i="0" sz="6600" u="none" cap="none" strike="noStrike">
                <a:solidFill>
                  <a:srgbClr val="445F73"/>
                </a:solidFill>
                <a:latin typeface="Arima"/>
                <a:ea typeface="Arima"/>
                <a:cs typeface="Arima"/>
                <a:sym typeface="Arima"/>
              </a:endParaRPr>
            </a:p>
            <a:p>
              <a:pPr indent="0" lvl="0" marL="0" marR="0" rtl="0" algn="ctr">
                <a:lnSpc>
                  <a:spcPct val="100000"/>
                </a:lnSpc>
                <a:spcBef>
                  <a:spcPts val="0"/>
                </a:spcBef>
                <a:spcAft>
                  <a:spcPts val="0"/>
                </a:spcAft>
                <a:buClr>
                  <a:srgbClr val="445F73"/>
                </a:buClr>
                <a:buSzPts val="6600"/>
                <a:buFont typeface="Arima"/>
                <a:buNone/>
              </a:pPr>
              <a:r>
                <a:rPr b="1" i="0" lang="en-US" sz="6600" u="none" cap="none" strike="noStrike">
                  <a:solidFill>
                    <a:srgbClr val="445F73"/>
                  </a:solidFill>
                  <a:latin typeface="Arima"/>
                  <a:ea typeface="Arima"/>
                  <a:cs typeface="Arima"/>
                  <a:sym typeface="Arima"/>
                </a:rPr>
                <a:t>KIẾN THỨC</a:t>
              </a:r>
              <a:endParaRPr b="1" i="0" sz="6600" u="none" cap="none" strike="noStrike">
                <a:solidFill>
                  <a:srgbClr val="445F73"/>
                </a:solidFill>
                <a:latin typeface="Arima"/>
                <a:ea typeface="Arima"/>
                <a:cs typeface="Arima"/>
                <a:sym typeface="Arima"/>
              </a:endParaRPr>
            </a:p>
            <a:p>
              <a:pPr indent="0" lvl="0" marL="0" marR="0" rtl="0" algn="ctr">
                <a:lnSpc>
                  <a:spcPct val="100000"/>
                </a:lnSpc>
                <a:spcBef>
                  <a:spcPts val="0"/>
                </a:spcBef>
                <a:spcAft>
                  <a:spcPts val="0"/>
                </a:spcAft>
                <a:buClr>
                  <a:srgbClr val="445F73"/>
                </a:buClr>
                <a:buSzPts val="6600"/>
                <a:buFont typeface="Arima"/>
                <a:buNone/>
              </a:pPr>
              <a:r>
                <a:rPr b="1" i="0" lang="en-US" sz="6600" u="none" cap="none" strike="noStrike">
                  <a:solidFill>
                    <a:srgbClr val="445F73"/>
                  </a:solidFill>
                  <a:latin typeface="Arima"/>
                  <a:ea typeface="Arima"/>
                  <a:cs typeface="Arima"/>
                  <a:sym typeface="Arima"/>
                </a:rPr>
                <a:t> MỚI</a:t>
              </a:r>
              <a:endParaRPr b="1" i="0" sz="6600" u="none" cap="none" strike="noStrike">
                <a:solidFill>
                  <a:srgbClr val="445F73"/>
                </a:solidFill>
                <a:latin typeface="Arima"/>
                <a:ea typeface="Arima"/>
                <a:cs typeface="Arima"/>
                <a:sym typeface="Arima"/>
              </a:endParaRPr>
            </a:p>
            <a:p>
              <a:pPr indent="0" lvl="0" marL="0" marR="0" rtl="0" algn="ctr">
                <a:lnSpc>
                  <a:spcPct val="100000"/>
                </a:lnSpc>
                <a:spcBef>
                  <a:spcPts val="0"/>
                </a:spcBef>
                <a:spcAft>
                  <a:spcPts val="0"/>
                </a:spcAft>
                <a:buClr>
                  <a:srgbClr val="445F73"/>
                </a:buClr>
                <a:buSzPts val="6600"/>
                <a:buFont typeface="Arima"/>
                <a:buNone/>
              </a:pPr>
              <a:r>
                <a:rPr b="1" i="0" lang="en-US" sz="6600" u="none" cap="none" strike="noStrike">
                  <a:solidFill>
                    <a:srgbClr val="445F73"/>
                  </a:solidFill>
                  <a:latin typeface="Arima"/>
                  <a:ea typeface="Arima"/>
                  <a:cs typeface="Arima"/>
                  <a:sym typeface="Arima"/>
                </a:rPr>
                <a:t>TRI THỨC NGỮ VĂN</a:t>
              </a:r>
              <a:endParaRPr b="1" i="0" sz="6600" u="none" cap="none" strike="noStrike">
                <a:solidFill>
                  <a:srgbClr val="445F73"/>
                </a:solidFill>
                <a:latin typeface="Arima"/>
                <a:ea typeface="Arima"/>
                <a:cs typeface="Arima"/>
                <a:sym typeface="Arima"/>
              </a:endParaRPr>
            </a:p>
          </p:txBody>
        </p:sp>
        <p:cxnSp>
          <p:nvCxnSpPr>
            <p:cNvPr id="235" name="Google Shape;235;p4"/>
            <p:cNvCxnSpPr/>
            <p:nvPr/>
          </p:nvCxnSpPr>
          <p:spPr>
            <a:xfrm>
              <a:off x="6481396" y="4986256"/>
              <a:ext cx="360000" cy="0"/>
            </a:xfrm>
            <a:prstGeom prst="straightConnector1">
              <a:avLst/>
            </a:prstGeom>
            <a:noFill/>
            <a:ln cap="flat" cmpd="sng" w="19050">
              <a:solidFill>
                <a:srgbClr val="7F7F7F"/>
              </a:solidFill>
              <a:prstDash val="solid"/>
              <a:miter lim="800000"/>
              <a:headEnd len="sm" w="sm" type="none"/>
              <a:tailEnd len="sm" w="sm" type="none"/>
            </a:ln>
          </p:spPr>
        </p:cxnSp>
        <p:cxnSp>
          <p:nvCxnSpPr>
            <p:cNvPr id="236" name="Google Shape;236;p4"/>
            <p:cNvCxnSpPr/>
            <p:nvPr/>
          </p:nvCxnSpPr>
          <p:spPr>
            <a:xfrm>
              <a:off x="11004894" y="5098016"/>
              <a:ext cx="360000" cy="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mc:AlternateContent>
    <mc:Choice Requires="p14">
      <p:transition advClick="0" advTm="2000"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5"/>
          <p:cNvPicPr preferRelativeResize="0"/>
          <p:nvPr/>
        </p:nvPicPr>
        <p:blipFill rotWithShape="1">
          <a:blip r:embed="rId3">
            <a:alphaModFix/>
          </a:blip>
          <a:srcRect b="4983" l="741" r="45520" t="20839"/>
          <a:stretch/>
        </p:blipFill>
        <p:spPr>
          <a:xfrm flipH="1">
            <a:off x="4361465" y="2802194"/>
            <a:ext cx="7604831" cy="3827209"/>
          </a:xfrm>
          <a:custGeom>
            <a:rect b="b" l="l" r="r" t="t"/>
            <a:pathLst>
              <a:path extrusionOk="0" h="2989006" w="5702710">
                <a:moveTo>
                  <a:pt x="5388077" y="0"/>
                </a:moveTo>
                <a:lnTo>
                  <a:pt x="5702710" y="2989006"/>
                </a:lnTo>
                <a:lnTo>
                  <a:pt x="29497" y="2979174"/>
                </a:lnTo>
                <a:lnTo>
                  <a:pt x="0" y="363793"/>
                </a:lnTo>
                <a:lnTo>
                  <a:pt x="186813" y="353961"/>
                </a:lnTo>
                <a:close/>
              </a:path>
            </a:pathLst>
          </a:custGeom>
          <a:noFill/>
          <a:ln>
            <a:noFill/>
          </a:ln>
        </p:spPr>
      </p:pic>
      <p:pic>
        <p:nvPicPr>
          <p:cNvPr id="243" name="Google Shape;243;p5"/>
          <p:cNvPicPr preferRelativeResize="0"/>
          <p:nvPr/>
        </p:nvPicPr>
        <p:blipFill rotWithShape="1">
          <a:blip r:embed="rId4">
            <a:alphaModFix/>
          </a:blip>
          <a:srcRect b="0" l="0" r="0" t="0"/>
          <a:stretch/>
        </p:blipFill>
        <p:spPr>
          <a:xfrm flipH="1">
            <a:off x="68826" y="-153630"/>
            <a:ext cx="12123174" cy="7165258"/>
          </a:xfrm>
          <a:prstGeom prst="rect">
            <a:avLst/>
          </a:prstGeom>
          <a:noFill/>
          <a:ln>
            <a:noFill/>
          </a:ln>
        </p:spPr>
      </p:pic>
      <p:pic>
        <p:nvPicPr>
          <p:cNvPr id="244" name="Google Shape;244;p5"/>
          <p:cNvPicPr preferRelativeResize="0"/>
          <p:nvPr/>
        </p:nvPicPr>
        <p:blipFill rotWithShape="1">
          <a:blip r:embed="rId5">
            <a:alphaModFix/>
          </a:blip>
          <a:srcRect b="0" l="52234" r="0" t="0"/>
          <a:stretch/>
        </p:blipFill>
        <p:spPr>
          <a:xfrm flipH="1">
            <a:off x="-536770" y="1636323"/>
            <a:ext cx="7479385" cy="5708857"/>
          </a:xfrm>
          <a:prstGeom prst="rect">
            <a:avLst/>
          </a:prstGeom>
          <a:noFill/>
          <a:ln>
            <a:noFill/>
          </a:ln>
        </p:spPr>
      </p:pic>
      <p:grpSp>
        <p:nvGrpSpPr>
          <p:cNvPr id="245" name="Google Shape;245;p5"/>
          <p:cNvGrpSpPr/>
          <p:nvPr/>
        </p:nvGrpSpPr>
        <p:grpSpPr>
          <a:xfrm>
            <a:off x="5459853" y="1773730"/>
            <a:ext cx="6217628" cy="2122805"/>
            <a:chOff x="5733349" y="4064583"/>
            <a:chExt cx="6217628" cy="2122805"/>
          </a:xfrm>
        </p:grpSpPr>
        <p:sp>
          <p:nvSpPr>
            <p:cNvPr id="246" name="Google Shape;246;p5"/>
            <p:cNvSpPr/>
            <p:nvPr/>
          </p:nvSpPr>
          <p:spPr>
            <a:xfrm>
              <a:off x="5733349" y="4064583"/>
              <a:ext cx="6217628" cy="2122805"/>
            </a:xfrm>
            <a:prstGeom prst="rect">
              <a:avLst/>
            </a:prstGeom>
            <a:noFill/>
            <a:ln>
              <a:noFill/>
            </a:ln>
          </p:spPr>
          <p:txBody>
            <a:bodyPr anchorCtr="0" anchor="t" bIns="45700" lIns="91425" spcFirstLastPara="1" rIns="91425" wrap="square" tIns="45700">
              <a:spAutoFit/>
            </a:bodyPr>
            <a:lstStyle/>
            <a:p>
              <a:pPr indent="-1143000" lvl="0" marL="1143000" marR="0" rtl="0" algn="ctr">
                <a:lnSpc>
                  <a:spcPct val="100000"/>
                </a:lnSpc>
                <a:spcBef>
                  <a:spcPts val="0"/>
                </a:spcBef>
                <a:spcAft>
                  <a:spcPts val="0"/>
                </a:spcAft>
                <a:buClr>
                  <a:srgbClr val="445F73"/>
                </a:buClr>
                <a:buSzPts val="6600"/>
                <a:buFont typeface="Arima"/>
                <a:buAutoNum type="romanUcPeriod"/>
              </a:pPr>
              <a:r>
                <a:rPr b="1" i="0" lang="en-US" sz="6600" u="none" cap="none" strike="noStrike">
                  <a:solidFill>
                    <a:srgbClr val="445F73"/>
                  </a:solidFill>
                  <a:latin typeface="Arima"/>
                  <a:ea typeface="Arima"/>
                  <a:cs typeface="Arima"/>
                  <a:sym typeface="Arima"/>
                </a:rPr>
                <a:t>TRUYỆN TRUYỀN KÌ</a:t>
              </a:r>
              <a:endParaRPr b="1" i="0" sz="6600" u="none" cap="none" strike="noStrike">
                <a:solidFill>
                  <a:srgbClr val="445F73"/>
                </a:solidFill>
                <a:latin typeface="Arima"/>
                <a:ea typeface="Arima"/>
                <a:cs typeface="Arima"/>
                <a:sym typeface="Arima"/>
              </a:endParaRPr>
            </a:p>
          </p:txBody>
        </p:sp>
        <p:cxnSp>
          <p:nvCxnSpPr>
            <p:cNvPr id="247" name="Google Shape;247;p5"/>
            <p:cNvCxnSpPr/>
            <p:nvPr/>
          </p:nvCxnSpPr>
          <p:spPr>
            <a:xfrm>
              <a:off x="6481396" y="4986256"/>
              <a:ext cx="360000" cy="0"/>
            </a:xfrm>
            <a:prstGeom prst="straightConnector1">
              <a:avLst/>
            </a:prstGeom>
            <a:noFill/>
            <a:ln cap="flat" cmpd="sng" w="19050">
              <a:solidFill>
                <a:srgbClr val="7F7F7F"/>
              </a:solidFill>
              <a:prstDash val="solid"/>
              <a:miter lim="800000"/>
              <a:headEnd len="sm" w="sm" type="none"/>
              <a:tailEnd len="sm" w="sm" type="none"/>
            </a:ln>
          </p:spPr>
        </p:cxnSp>
        <p:cxnSp>
          <p:nvCxnSpPr>
            <p:cNvPr id="248" name="Google Shape;248;p5"/>
            <p:cNvCxnSpPr/>
            <p:nvPr/>
          </p:nvCxnSpPr>
          <p:spPr>
            <a:xfrm>
              <a:off x="11004894" y="5098016"/>
              <a:ext cx="360000" cy="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mc:AlternateContent>
    <mc:Choice Requires="p14">
      <p:transition advClick="0" advTm="2000"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6"/>
          <p:cNvPicPr preferRelativeResize="0"/>
          <p:nvPr/>
        </p:nvPicPr>
        <p:blipFill rotWithShape="1">
          <a:blip r:embed="rId3">
            <a:alphaModFix/>
          </a:blip>
          <a:srcRect b="4790" l="0" r="0" t="0"/>
          <a:stretch/>
        </p:blipFill>
        <p:spPr>
          <a:xfrm flipH="1">
            <a:off x="5287334" y="1442503"/>
            <a:ext cx="6650023" cy="4748591"/>
          </a:xfrm>
          <a:prstGeom prst="rect">
            <a:avLst/>
          </a:prstGeom>
          <a:noFill/>
          <a:ln>
            <a:noFill/>
          </a:ln>
        </p:spPr>
      </p:pic>
      <p:grpSp>
        <p:nvGrpSpPr>
          <p:cNvPr id="255" name="Google Shape;255;p6"/>
          <p:cNvGrpSpPr/>
          <p:nvPr/>
        </p:nvGrpSpPr>
        <p:grpSpPr>
          <a:xfrm>
            <a:off x="661429" y="1544387"/>
            <a:ext cx="5525633" cy="3969385"/>
            <a:chOff x="6271895" y="1633334"/>
            <a:chExt cx="5525633" cy="3969385"/>
          </a:xfrm>
        </p:grpSpPr>
        <p:sp>
          <p:nvSpPr>
            <p:cNvPr id="256" name="Google Shape;256;p6"/>
            <p:cNvSpPr txBox="1"/>
            <p:nvPr/>
          </p:nvSpPr>
          <p:spPr>
            <a:xfrm>
              <a:off x="6271895" y="1633334"/>
              <a:ext cx="5525633" cy="396938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Times New Roman"/>
                  <a:ea typeface="Times New Roman"/>
                  <a:cs typeface="Times New Roman"/>
                  <a:sym typeface="Times New Roman"/>
                </a:rPr>
                <a:t>Truyện truyền kì là một thể loại văn xuôi tự sự cỡ nhỏ thời trung đại, có nguồn gốc từ Trung Quốc, thường phản ánh hiện thực bằng yếu tố kì ảo. Nhiều truyện gần với truyện dân gian.</a:t>
              </a:r>
              <a:endParaRPr b="0" i="0" sz="3600" u="none" cap="none" strike="noStrike">
                <a:solidFill>
                  <a:schemeClr val="dk1"/>
                </a:solidFill>
                <a:latin typeface="Cambria"/>
                <a:ea typeface="Cambria"/>
                <a:cs typeface="Cambria"/>
                <a:sym typeface="Cambria"/>
              </a:endParaRPr>
            </a:p>
          </p:txBody>
        </p:sp>
        <p:sp>
          <p:nvSpPr>
            <p:cNvPr id="257" name="Google Shape;257;p6"/>
            <p:cNvSpPr txBox="1"/>
            <p:nvPr/>
          </p:nvSpPr>
          <p:spPr>
            <a:xfrm rot="5400000">
              <a:off x="5383619" y="3049579"/>
              <a:ext cx="3142522"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grpSp>
      <p:sp>
        <p:nvSpPr>
          <p:cNvPr id="258" name="Google Shape;258;p6"/>
          <p:cNvSpPr txBox="1"/>
          <p:nvPr/>
        </p:nvSpPr>
        <p:spPr>
          <a:xfrm flipH="1">
            <a:off x="563983" y="424080"/>
            <a:ext cx="5623079"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588A69"/>
                </a:solidFill>
                <a:latin typeface="Arima"/>
                <a:ea typeface="Arima"/>
                <a:cs typeface="Arima"/>
                <a:sym typeface="Arima"/>
              </a:rPr>
              <a:t>1. Định nghĩa</a:t>
            </a:r>
            <a:endParaRPr sz="2800">
              <a:solidFill>
                <a:srgbClr val="588A69"/>
              </a:solidFill>
              <a:latin typeface="Arima"/>
              <a:ea typeface="Arima"/>
              <a:cs typeface="Arima"/>
              <a:sym typeface="Arima"/>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7"/>
          <p:cNvPicPr preferRelativeResize="0"/>
          <p:nvPr/>
        </p:nvPicPr>
        <p:blipFill rotWithShape="1">
          <a:blip r:embed="rId3">
            <a:alphaModFix/>
          </a:blip>
          <a:srcRect b="4790" l="0" r="0" t="0"/>
          <a:stretch/>
        </p:blipFill>
        <p:spPr>
          <a:xfrm flipH="1">
            <a:off x="9298305" y="4723765"/>
            <a:ext cx="2639060" cy="1467485"/>
          </a:xfrm>
          <a:prstGeom prst="rect">
            <a:avLst/>
          </a:prstGeom>
          <a:noFill/>
          <a:ln>
            <a:noFill/>
          </a:ln>
        </p:spPr>
      </p:pic>
      <p:graphicFrame>
        <p:nvGraphicFramePr>
          <p:cNvPr id="265" name="Google Shape;265;p7"/>
          <p:cNvGraphicFramePr/>
          <p:nvPr/>
        </p:nvGraphicFramePr>
        <p:xfrm>
          <a:off x="743903" y="1719580"/>
          <a:ext cx="3000000" cy="3000000"/>
        </p:xfrm>
        <a:graphic>
          <a:graphicData uri="http://schemas.openxmlformats.org/drawingml/2006/table">
            <a:tbl>
              <a:tblPr>
                <a:noFill/>
                <a:tableStyleId>{3F1D3F7F-5C87-4B40-816B-C73ACF4C6E74}</a:tableStyleId>
              </a:tblPr>
              <a:tblGrid>
                <a:gridCol w="4761875"/>
                <a:gridCol w="4293875"/>
              </a:tblGrid>
              <a:tr h="378450">
                <a:tc>
                  <a:txBody>
                    <a:bodyPr/>
                    <a:lstStyle/>
                    <a:p>
                      <a:pPr indent="0" lvl="0" marL="68580" marR="0" rtl="0" algn="ctr">
                        <a:lnSpc>
                          <a:spcPct val="107000"/>
                        </a:lnSpc>
                        <a:spcBef>
                          <a:spcPts val="0"/>
                        </a:spcBef>
                        <a:spcAft>
                          <a:spcPts val="0"/>
                        </a:spcAft>
                        <a:buNone/>
                      </a:pPr>
                      <a:r>
                        <a:rPr b="1" lang="en-US" sz="3200" u="none" cap="none" strike="noStrike">
                          <a:latin typeface="Times New Roman"/>
                          <a:ea typeface="Times New Roman"/>
                          <a:cs typeface="Times New Roman"/>
                          <a:sym typeface="Times New Roman"/>
                        </a:rPr>
                        <a:t>Truyện truyền kì</a:t>
                      </a:r>
                      <a:endParaRPr b="1" sz="32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9525">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ctr">
                        <a:lnSpc>
                          <a:spcPct val="107000"/>
                        </a:lnSpc>
                        <a:spcBef>
                          <a:spcPts val="0"/>
                        </a:spcBef>
                        <a:spcAft>
                          <a:spcPts val="0"/>
                        </a:spcAft>
                        <a:buNone/>
                      </a:pPr>
                      <a:r>
                        <a:rPr b="1" lang="en-US" sz="3200" u="none" cap="none" strike="noStrike">
                          <a:latin typeface="Times New Roman"/>
                          <a:ea typeface="Times New Roman"/>
                          <a:cs typeface="Times New Roman"/>
                          <a:sym typeface="Times New Roman"/>
                        </a:rPr>
                        <a:t>Đặc điểm</a:t>
                      </a:r>
                      <a:endParaRPr b="1" sz="32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9525">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192400">
                <a:tc>
                  <a:txBody>
                    <a:bodyPr/>
                    <a:lstStyle/>
                    <a:p>
                      <a:pPr indent="0" lvl="0" marL="68580" marR="0" rtl="0" algn="just">
                        <a:lnSpc>
                          <a:spcPct val="107000"/>
                        </a:lnSpc>
                        <a:spcBef>
                          <a:spcPts val="0"/>
                        </a:spcBef>
                        <a:spcAft>
                          <a:spcPts val="0"/>
                        </a:spcAft>
                        <a:buNone/>
                      </a:pPr>
                      <a:r>
                        <a:rPr b="1" i="1" lang="en-US" sz="3200" u="none" cap="none" strike="noStrike">
                          <a:latin typeface="Times New Roman"/>
                          <a:ea typeface="Times New Roman"/>
                          <a:cs typeface="Times New Roman"/>
                          <a:sym typeface="Times New Roman"/>
                        </a:rPr>
                        <a:t>Đề tài</a:t>
                      </a:r>
                      <a:endParaRPr b="1" i="1" sz="32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3200" u="none" cap="none" strike="noStrike">
                          <a:latin typeface="Times New Roman"/>
                          <a:ea typeface="Times New Roman"/>
                          <a:cs typeface="Times New Roman"/>
                          <a:sym typeface="Times New Roman"/>
                        </a:rPr>
                        <a:t>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192400">
                <a:tc>
                  <a:txBody>
                    <a:bodyPr/>
                    <a:lstStyle/>
                    <a:p>
                      <a:pPr indent="0" lvl="0" marL="68580" marR="0" rtl="0" algn="just">
                        <a:lnSpc>
                          <a:spcPct val="107000"/>
                        </a:lnSpc>
                        <a:spcBef>
                          <a:spcPts val="0"/>
                        </a:spcBef>
                        <a:spcAft>
                          <a:spcPts val="0"/>
                        </a:spcAft>
                        <a:buNone/>
                      </a:pPr>
                      <a:r>
                        <a:rPr b="1" i="1" lang="en-US" sz="3200" u="none" cap="none" strike="noStrike">
                          <a:latin typeface="Times New Roman"/>
                          <a:ea typeface="Times New Roman"/>
                          <a:cs typeface="Times New Roman"/>
                          <a:sym typeface="Times New Roman"/>
                        </a:rPr>
                        <a:t>Không gian, thời gian</a:t>
                      </a:r>
                      <a:endParaRPr b="1" i="1" sz="32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3200" u="none" cap="none" strike="noStrike">
                          <a:latin typeface="Times New Roman"/>
                          <a:ea typeface="Times New Roman"/>
                          <a:cs typeface="Times New Roman"/>
                          <a:sym typeface="Times New Roman"/>
                        </a:rPr>
                        <a:t>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186700">
                <a:tc>
                  <a:txBody>
                    <a:bodyPr/>
                    <a:lstStyle/>
                    <a:p>
                      <a:pPr indent="0" lvl="0" marL="68580" marR="0" rtl="0" algn="just">
                        <a:lnSpc>
                          <a:spcPct val="107000"/>
                        </a:lnSpc>
                        <a:spcBef>
                          <a:spcPts val="0"/>
                        </a:spcBef>
                        <a:spcAft>
                          <a:spcPts val="0"/>
                        </a:spcAft>
                        <a:buNone/>
                      </a:pPr>
                      <a:r>
                        <a:rPr b="1" i="1" lang="en-US" sz="3200" u="none" cap="none" strike="noStrike">
                          <a:latin typeface="Times New Roman"/>
                          <a:ea typeface="Times New Roman"/>
                          <a:cs typeface="Times New Roman"/>
                          <a:sym typeface="Times New Roman"/>
                        </a:rPr>
                        <a:t>Nhân vật</a:t>
                      </a:r>
                      <a:endParaRPr b="1" i="1" sz="32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3200" u="none" cap="none" strike="noStrike">
                          <a:latin typeface="Times New Roman"/>
                          <a:ea typeface="Times New Roman"/>
                          <a:cs typeface="Times New Roman"/>
                          <a:sym typeface="Times New Roman"/>
                        </a:rPr>
                        <a:t>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192400">
                <a:tc>
                  <a:txBody>
                    <a:bodyPr/>
                    <a:lstStyle/>
                    <a:p>
                      <a:pPr indent="0" lvl="0" marL="68580" marR="0" rtl="0" algn="just">
                        <a:lnSpc>
                          <a:spcPct val="107000"/>
                        </a:lnSpc>
                        <a:spcBef>
                          <a:spcPts val="0"/>
                        </a:spcBef>
                        <a:spcAft>
                          <a:spcPts val="0"/>
                        </a:spcAft>
                        <a:buNone/>
                      </a:pPr>
                      <a:r>
                        <a:rPr b="1" i="1" lang="en-US" sz="3200" u="none" cap="none" strike="noStrike">
                          <a:latin typeface="Times New Roman"/>
                          <a:ea typeface="Times New Roman"/>
                          <a:cs typeface="Times New Roman"/>
                          <a:sym typeface="Times New Roman"/>
                        </a:rPr>
                        <a:t>Yếu tố kì ảo/ cốt truyện</a:t>
                      </a:r>
                      <a:endParaRPr b="1" i="1" sz="32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spcBef>
                          <a:spcPts val="0"/>
                        </a:spcBef>
                        <a:spcAft>
                          <a:spcPts val="0"/>
                        </a:spcAft>
                        <a:buNone/>
                      </a:pPr>
                      <a:r>
                        <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bl>
          </a:graphicData>
        </a:graphic>
      </p:graphicFrame>
      <p:sp>
        <p:nvSpPr>
          <p:cNvPr id="266" name="Google Shape;266;p7"/>
          <p:cNvSpPr txBox="1"/>
          <p:nvPr/>
        </p:nvSpPr>
        <p:spPr>
          <a:xfrm>
            <a:off x="1389380" y="677545"/>
            <a:ext cx="675767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2060"/>
                </a:solidFill>
                <a:latin typeface="Times New Roman"/>
                <a:ea typeface="Times New Roman"/>
                <a:cs typeface="Times New Roman"/>
                <a:sym typeface="Times New Roman"/>
              </a:rPr>
              <a:t>Hãy hoàn thành vào bảng dưới đây.</a:t>
            </a:r>
            <a:endParaRPr sz="3600">
              <a:solidFill>
                <a:srgbClr val="002060"/>
              </a:solidFill>
              <a:latin typeface="Times New Roman"/>
              <a:ea typeface="Times New Roman"/>
              <a:cs typeface="Times New Roman"/>
              <a:sym typeface="Times New Roman"/>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8"/>
          <p:cNvSpPr txBox="1"/>
          <p:nvPr/>
        </p:nvSpPr>
        <p:spPr>
          <a:xfrm rot="5400000">
            <a:off x="-227330" y="2961005"/>
            <a:ext cx="3142615" cy="615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graphicFrame>
        <p:nvGraphicFramePr>
          <p:cNvPr id="273" name="Google Shape;273;p8"/>
          <p:cNvGraphicFramePr/>
          <p:nvPr/>
        </p:nvGraphicFramePr>
        <p:xfrm>
          <a:off x="433705" y="549275"/>
          <a:ext cx="3000000" cy="3000000"/>
        </p:xfrm>
        <a:graphic>
          <a:graphicData uri="http://schemas.openxmlformats.org/drawingml/2006/table">
            <a:tbl>
              <a:tblPr>
                <a:noFill/>
                <a:tableStyleId>{3F1D3F7F-5C87-4B40-816B-C73ACF4C6E74}</a:tableStyleId>
              </a:tblPr>
              <a:tblGrid>
                <a:gridCol w="1797675"/>
                <a:gridCol w="9175125"/>
              </a:tblGrid>
              <a:tr h="1066175">
                <a:tc>
                  <a:txBody>
                    <a:bodyPr/>
                    <a:lstStyle/>
                    <a:p>
                      <a:pPr indent="0" lvl="0" marL="68580" marR="0" rtl="0" algn="ctr">
                        <a:lnSpc>
                          <a:spcPct val="107000"/>
                        </a:lnSpc>
                        <a:spcBef>
                          <a:spcPts val="0"/>
                        </a:spcBef>
                        <a:spcAft>
                          <a:spcPts val="0"/>
                        </a:spcAft>
                        <a:buNone/>
                      </a:pPr>
                      <a:r>
                        <a:rPr b="1" i="1" lang="en-US" sz="2400" u="none" cap="none" strike="noStrike">
                          <a:latin typeface="Times New Roman"/>
                          <a:ea typeface="Times New Roman"/>
                          <a:cs typeface="Times New Roman"/>
                          <a:sym typeface="Times New Roman"/>
                        </a:rPr>
                        <a:t>Đề tài</a:t>
                      </a:r>
                      <a:endParaRPr b="1" i="1" sz="24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9525">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2400" u="none" cap="none" strike="noStrike">
                          <a:latin typeface="Times New Roman"/>
                          <a:ea typeface="Times New Roman"/>
                          <a:cs typeface="Times New Roman"/>
                          <a:sym typeface="Times New Roman"/>
                        </a:rPr>
                        <a:t>Cuộc sống của con người trong mối liên hệ với quỷ thần và trong sự dịch chuyển từ cõi trần sang cõi khác.</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9525">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304800">
                <a:tc>
                  <a:txBody>
                    <a:bodyPr/>
                    <a:lstStyle/>
                    <a:p>
                      <a:pPr indent="0" lvl="0" marL="68580" marR="0" rtl="0" algn="ctr">
                        <a:lnSpc>
                          <a:spcPct val="107000"/>
                        </a:lnSpc>
                        <a:spcBef>
                          <a:spcPts val="0"/>
                        </a:spcBef>
                        <a:spcAft>
                          <a:spcPts val="0"/>
                        </a:spcAft>
                        <a:buNone/>
                      </a:pPr>
                      <a:r>
                        <a:rPr b="1" i="1" lang="en-US" sz="2400" u="none" cap="none" strike="noStrike">
                          <a:latin typeface="Times New Roman"/>
                          <a:ea typeface="Times New Roman"/>
                          <a:cs typeface="Times New Roman"/>
                          <a:sym typeface="Times New Roman"/>
                        </a:rPr>
                        <a:t>Không gian, thời gian</a:t>
                      </a:r>
                      <a:endParaRPr b="1" i="1" sz="24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2400" u="none" cap="none" strike="noStrike">
                          <a:latin typeface="Times New Roman"/>
                          <a:ea typeface="Times New Roman"/>
                          <a:cs typeface="Times New Roman"/>
                          <a:sym typeface="Times New Roman"/>
                        </a:rPr>
                        <a:t>– Thế giới con người và thế giới thánh thần, ma, quỷ có sự tương giao; không gian truyện truyền kì đầy tinh ki ảo</a:t>
                      </a:r>
                      <a:endParaRPr sz="2400" u="none" cap="none" strike="noStrike">
                        <a:latin typeface="Times New Roman"/>
                        <a:ea typeface="Times New Roman"/>
                        <a:cs typeface="Times New Roman"/>
                        <a:sym typeface="Times New Roman"/>
                      </a:endParaRPr>
                    </a:p>
                    <a:p>
                      <a:pPr indent="0" lvl="0" marL="68580" marR="0" rtl="0" algn="just">
                        <a:lnSpc>
                          <a:spcPct val="107000"/>
                        </a:lnSpc>
                        <a:spcBef>
                          <a:spcPts val="0"/>
                        </a:spcBef>
                        <a:spcAft>
                          <a:spcPts val="0"/>
                        </a:spcAft>
                        <a:buNone/>
                      </a:pPr>
                      <a:r>
                        <a:rPr lang="en-US" sz="2400" u="none" cap="none" strike="noStrike">
                          <a:latin typeface="Times New Roman"/>
                          <a:ea typeface="Times New Roman"/>
                          <a:cs typeface="Times New Roman"/>
                          <a:sym typeface="Times New Roman"/>
                        </a:rPr>
                        <a:t>– Có sự khác biệt về thời gian ở cõi trần với cõi âm ti, thuỷ phủ hoặc nơi thượng giới (biểu hiện qua nhịp độ nhanh, chậm của thời gian); con người có thể sống nhiều đời, nhiều cuộc đời hoặc sống nhờ các phép thuật kì ảo.</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304800">
                <a:tc>
                  <a:txBody>
                    <a:bodyPr/>
                    <a:lstStyle/>
                    <a:p>
                      <a:pPr indent="0" lvl="0" marL="68580" marR="0" rtl="0" algn="ctr">
                        <a:lnSpc>
                          <a:spcPct val="107000"/>
                        </a:lnSpc>
                        <a:spcBef>
                          <a:spcPts val="0"/>
                        </a:spcBef>
                        <a:spcAft>
                          <a:spcPts val="0"/>
                        </a:spcAft>
                        <a:buNone/>
                      </a:pPr>
                      <a:r>
                        <a:rPr b="1" i="1" lang="en-US" sz="2400" u="none" cap="none" strike="noStrike">
                          <a:latin typeface="Times New Roman"/>
                          <a:ea typeface="Times New Roman"/>
                          <a:cs typeface="Times New Roman"/>
                          <a:sym typeface="Times New Roman"/>
                        </a:rPr>
                        <a:t>Nhân vật</a:t>
                      </a:r>
                      <a:endParaRPr b="1" i="1" sz="24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2400" u="none" cap="none" strike="noStrike">
                          <a:latin typeface="Times New Roman"/>
                          <a:ea typeface="Times New Roman"/>
                          <a:cs typeface="Times New Roman"/>
                          <a:sym typeface="Times New Roman"/>
                        </a:rPr>
                        <a:t>Nhân vật có thể là con người hay thần linh, ma, quỷ,... Nếu nhân vật là con người, họ thường có nét đặc biệt nào đó; nếu nhân vật là thần linh, ma, quỷ, họ thường mang hình ảnh, tính cách của con người.	</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r h="304800">
                <a:tc>
                  <a:txBody>
                    <a:bodyPr/>
                    <a:lstStyle/>
                    <a:p>
                      <a:pPr indent="0" lvl="0" marL="68580" marR="0" rtl="0" algn="ctr">
                        <a:lnSpc>
                          <a:spcPct val="107000"/>
                        </a:lnSpc>
                        <a:spcBef>
                          <a:spcPts val="0"/>
                        </a:spcBef>
                        <a:spcAft>
                          <a:spcPts val="0"/>
                        </a:spcAft>
                        <a:buNone/>
                      </a:pPr>
                      <a:r>
                        <a:rPr b="1" i="1" lang="en-US" sz="2400" u="none" cap="none" strike="noStrike">
                          <a:latin typeface="Times New Roman"/>
                          <a:ea typeface="Times New Roman"/>
                          <a:cs typeface="Times New Roman"/>
                          <a:sym typeface="Times New Roman"/>
                        </a:rPr>
                        <a:t>Yếu tố kì ảo/ cốt truyện</a:t>
                      </a:r>
                      <a:endParaRPr b="1" i="1" sz="2400" u="none" cap="none" strike="noStrike">
                        <a:latin typeface="Times New Roman"/>
                        <a:ea typeface="Times New Roman"/>
                        <a:cs typeface="Times New Roman"/>
                        <a:sym typeface="Times New Roman"/>
                      </a:endParaRPr>
                    </a:p>
                  </a:txBody>
                  <a:tcPr marT="0" marB="0" marR="68575" marL="68575">
                    <a:lnL cap="flat" cmpd="sng" w="9525">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c>
                  <a:txBody>
                    <a:bodyPr/>
                    <a:lstStyle/>
                    <a:p>
                      <a:pPr indent="0" lvl="0" marL="68580" marR="0" rtl="0" algn="just">
                        <a:lnSpc>
                          <a:spcPct val="107000"/>
                        </a:lnSpc>
                        <a:spcBef>
                          <a:spcPts val="0"/>
                        </a:spcBef>
                        <a:spcAft>
                          <a:spcPts val="0"/>
                        </a:spcAft>
                        <a:buNone/>
                      </a:pPr>
                      <a:r>
                        <a:rPr lang="en-US" sz="2400" u="none" cap="none" strike="noStrike">
                          <a:latin typeface="Times New Roman"/>
                          <a:ea typeface="Times New Roman"/>
                          <a:cs typeface="Times New Roman"/>
                          <a:sym typeface="Times New Roman"/>
                        </a:rPr>
                        <a:t>Truyện truyền kì thường sử dụng yếu tố kì ảo tạo nên những biến đổi bất ngờ và hợp lí hoá những điều ngẫu nhiên, bất bình thường trong cốt truyện. Cốt truyện sử dụng nhiều yếu tố kì ảo.</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8"/>
                      </a:solidFill>
                      <a:prstDash val="solid"/>
                      <a:round/>
                      <a:headEnd len="sm" w="sm" type="none"/>
                      <a:tailEnd len="sm" w="sm" type="none"/>
                    </a:lnL>
                    <a:lnR cap="flat" cmpd="sng" w="12700">
                      <a:solidFill>
                        <a:srgbClr val="000008"/>
                      </a:solidFill>
                      <a:prstDash val="solid"/>
                      <a:round/>
                      <a:headEnd len="sm" w="sm" type="none"/>
                      <a:tailEnd len="sm" w="sm" type="none"/>
                    </a:lnR>
                    <a:lnT cap="flat" cmpd="sng" w="12700">
                      <a:solidFill>
                        <a:srgbClr val="000008"/>
                      </a:solidFill>
                      <a:prstDash val="solid"/>
                      <a:round/>
                      <a:headEnd len="sm" w="sm" type="none"/>
                      <a:tailEnd len="sm" w="sm" type="none"/>
                    </a:lnT>
                    <a:lnB cap="flat" cmpd="sng" w="12700">
                      <a:solidFill>
                        <a:srgbClr val="000008"/>
                      </a:solidFill>
                      <a:prstDash val="solid"/>
                      <a:round/>
                      <a:headEnd len="sm" w="sm" type="none"/>
                      <a:tailEnd len="sm" w="sm" type="none"/>
                    </a:lnB>
                  </a:tcPr>
                </a:tc>
              </a:tr>
            </a:tbl>
          </a:graphicData>
        </a:graphic>
      </p:graphicFrame>
    </p:spTree>
  </p:cSld>
  <p:clrMapOvr>
    <a:masterClrMapping/>
  </p:clrMapOvr>
  <p:transition spd="med">
    <p:push/>
  </p:transition>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2018-10-10T05:36:00Z</dcterms:created>
  <dc:creator>六 为</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C34F7A8261C1405BA44303F95BF34754_12</vt:lpwstr>
  </property>
  <property fmtid="{D5CDD505-2E9C-101B-9397-08002B2CF9AE}" pid="3" name="KSOProductBuildVer">
    <vt:lpwstr>1033-12.2.0.17119</vt:lpwstr>
  </property>
</Properties>
</file>