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84" r:id="rId8"/>
    <p:sldId id="262" r:id="rId9"/>
    <p:sldId id="263" r:id="rId10"/>
    <p:sldId id="264" r:id="rId11"/>
    <p:sldId id="285"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8288000" cy="10287000"/>
  <p:notesSz cx="6858000" cy="9144000"/>
  <p:embeddedFontLst>
    <p:embeddedFont>
      <p:font typeface="Aileron Ultra-Bold" panose="020B0604020202020204" charset="0"/>
      <p:regular r:id="rId32"/>
    </p:embeddedFont>
    <p:embeddedFont>
      <p:font typeface="Arimo" panose="020B0604020202020204" charset="0"/>
      <p:regular r:id="rId33"/>
    </p:embeddedFont>
    <p:embeddedFont>
      <p:font typeface="Cinzel Decorative Bold" panose="020B0604020202020204" charset="0"/>
      <p:regular r:id="rId34"/>
    </p:embeddedFont>
    <p:embeddedFont>
      <p:font typeface="Dancing Script" panose="020B0604020202020204" charset="0"/>
      <p:regular r:id="rId35"/>
    </p:embeddedFont>
    <p:embeddedFont>
      <p:font typeface="Inter" panose="020B0604020202020204" charset="0"/>
      <p:regular r:id="rId36"/>
    </p:embeddedFont>
    <p:embeddedFont>
      <p:font typeface="Inter Bold" panose="020B0604020202020204" charset="0"/>
      <p:regular r:id="rId37"/>
    </p:embeddedFont>
    <p:embeddedFont>
      <p:font typeface="Kollektif Bold" panose="020B0604020202020204" charset="0"/>
      <p:regular r:id="rId38"/>
    </p:embeddedFont>
    <p:embeddedFont>
      <p:font typeface="Maven Pro" panose="020B0604020202020204" charset="0"/>
      <p:regular r:id="rId39"/>
    </p:embeddedFont>
    <p:embeddedFont>
      <p:font typeface="Maven Pro Bold" panose="020B0604020202020204" charset="0"/>
      <p:regular r:id="rId40"/>
    </p:embeddedFont>
    <p:embeddedFont>
      <p:font typeface="Noto Serif Display" panose="020B0604020202020204"/>
      <p:regular r:id="rId41"/>
    </p:embeddedFont>
    <p:embeddedFont>
      <p:font typeface="Paytone One" panose="020B0604020202020204" charset="0"/>
      <p:regular r:id="rId42"/>
    </p:embeddedFont>
    <p:embeddedFont>
      <p:font typeface="Sigmar One" panose="020B0604020202020204" charset="0"/>
      <p:regular r:id="rId43"/>
    </p:embeddedFont>
    <p:embeddedFont>
      <p:font typeface="Times New Roman Bold" panose="02020803070505020304" pitchFamily="18"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91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o.rada.vn/data/image/2020/09/30/tom-tat-truyen-ngan-hai-dua-tre.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svg"/><Relationship Id="rId7" Type="http://schemas.openxmlformats.org/officeDocument/2006/relationships/image" Target="../media/image2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3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3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7.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svg"/><Relationship Id="rId7"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svg"/><Relationship Id="rId7"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sv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svg"/><Relationship Id="rId7"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5.sv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3452066" y="-338420"/>
            <a:ext cx="7412723" cy="11210025"/>
            <a:chOff x="0" y="0"/>
            <a:chExt cx="1952322" cy="2952434"/>
          </a:xfrm>
        </p:grpSpPr>
        <p:sp>
          <p:nvSpPr>
            <p:cNvPr id="3" name="Freeform 3"/>
            <p:cNvSpPr/>
            <p:nvPr/>
          </p:nvSpPr>
          <p:spPr>
            <a:xfrm>
              <a:off x="0" y="0"/>
              <a:ext cx="1952322" cy="2952435"/>
            </a:xfrm>
            <a:custGeom>
              <a:avLst/>
              <a:gdLst/>
              <a:ahLst/>
              <a:cxnLst/>
              <a:rect l="l" t="t" r="r" b="b"/>
              <a:pathLst>
                <a:path w="1952322" h="2952435">
                  <a:moveTo>
                    <a:pt x="0" y="0"/>
                  </a:moveTo>
                  <a:lnTo>
                    <a:pt x="1952322" y="0"/>
                  </a:lnTo>
                  <a:lnTo>
                    <a:pt x="1952322" y="2952435"/>
                  </a:lnTo>
                  <a:lnTo>
                    <a:pt x="0" y="2952435"/>
                  </a:lnTo>
                  <a:close/>
                </a:path>
              </a:pathLst>
            </a:custGeom>
            <a:solidFill>
              <a:srgbClr val="5F6F52"/>
            </a:solidFill>
          </p:spPr>
        </p:sp>
        <p:sp>
          <p:nvSpPr>
            <p:cNvPr id="4" name="TextBox 4"/>
            <p:cNvSpPr txBox="1"/>
            <p:nvPr/>
          </p:nvSpPr>
          <p:spPr>
            <a:xfrm>
              <a:off x="0" y="-47625"/>
              <a:ext cx="1952322" cy="30000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r:embed="rId3"/>
                </a:ext>
              </a:extLst>
            </a:blip>
            <a:stretch>
              <a:fillRect t="-6643"/>
            </a:stretch>
          </a:blipFill>
        </p:spPr>
      </p:sp>
      <p:grpSp>
        <p:nvGrpSpPr>
          <p:cNvPr id="6" name="Group 6"/>
          <p:cNvGrpSpPr/>
          <p:nvPr/>
        </p:nvGrpSpPr>
        <p:grpSpPr>
          <a:xfrm rot="-5400000">
            <a:off x="809361" y="3253281"/>
            <a:ext cx="10724565" cy="3780438"/>
            <a:chOff x="0" y="0"/>
            <a:chExt cx="1276328" cy="449909"/>
          </a:xfrm>
        </p:grpSpPr>
        <p:sp>
          <p:nvSpPr>
            <p:cNvPr id="7" name="Freeform 7"/>
            <p:cNvSpPr/>
            <p:nvPr/>
          </p:nvSpPr>
          <p:spPr>
            <a:xfrm>
              <a:off x="0" y="0"/>
              <a:ext cx="1276328" cy="449909"/>
            </a:xfrm>
            <a:custGeom>
              <a:avLst/>
              <a:gdLst/>
              <a:ahLst/>
              <a:cxnLst/>
              <a:rect l="l" t="t" r="r" b="b"/>
              <a:pathLst>
                <a:path w="1276328" h="449909">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20441"/>
                  </a:cubicBezTo>
                  <a:lnTo>
                    <a:pt x="1276328" y="449909"/>
                  </a:lnTo>
                  <a:lnTo>
                    <a:pt x="0" y="449909"/>
                  </a:lnTo>
                  <a:lnTo>
                    <a:pt x="0" y="320537"/>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37053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r:embed="rId3"/>
                </a:ext>
              </a:extLst>
            </a:blip>
            <a:stretch>
              <a:fillRect t="-6643"/>
            </a:stretch>
          </a:blipFill>
        </p:spPr>
      </p:sp>
      <p:grpSp>
        <p:nvGrpSpPr>
          <p:cNvPr id="10" name="Group 10"/>
          <p:cNvGrpSpPr>
            <a:grpSpLocks noChangeAspect="1"/>
          </p:cNvGrpSpPr>
          <p:nvPr/>
        </p:nvGrpSpPr>
        <p:grpSpPr>
          <a:xfrm>
            <a:off x="-233592" y="1613616"/>
            <a:ext cx="7328354" cy="7299728"/>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r="223"/>
              </a:stretch>
            </a:blipFill>
          </p:spPr>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EF"/>
            </a:solidFill>
          </p:spPr>
        </p:sp>
      </p:grpSp>
      <p:sp>
        <p:nvSpPr>
          <p:cNvPr id="13" name="Freeform 13"/>
          <p:cNvSpPr/>
          <p:nvPr/>
        </p:nvSpPr>
        <p:spPr>
          <a:xfrm flipH="1">
            <a:off x="5779786" y="419099"/>
            <a:ext cx="12165759" cy="1328841"/>
          </a:xfrm>
          <a:custGeom>
            <a:avLst/>
            <a:gdLst/>
            <a:ahLst/>
            <a:cxnLst/>
            <a:rect l="l" t="t" r="r" b="b"/>
            <a:pathLst>
              <a:path w="12165759" h="2166785">
                <a:moveTo>
                  <a:pt x="12165759" y="0"/>
                </a:moveTo>
                <a:lnTo>
                  <a:pt x="0" y="0"/>
                </a:lnTo>
                <a:lnTo>
                  <a:pt x="0" y="2166784"/>
                </a:lnTo>
                <a:lnTo>
                  <a:pt x="12165759" y="2166784"/>
                </a:lnTo>
                <a:lnTo>
                  <a:pt x="12165759" y="0"/>
                </a:lnTo>
                <a:close/>
              </a:path>
            </a:pathLst>
          </a:custGeom>
          <a:blipFill>
            <a:blip r:embed="rId5">
              <a:extLst>
                <a:ext uri="{96DAC541-7B7A-43D3-8B79-37D633B846F1}">
                  <asvg:svgBlip xmlns:asvg="http://schemas.microsoft.com/office/drawing/2016/SVG/main" r:embed="rId6"/>
                </a:ext>
              </a:extLst>
            </a:blip>
            <a:stretch>
              <a:fillRect l="-15840"/>
            </a:stretch>
          </a:blipFill>
        </p:spPr>
      </p:sp>
      <p:sp>
        <p:nvSpPr>
          <p:cNvPr id="14" name="Freeform 14"/>
          <p:cNvSpPr/>
          <p:nvPr/>
        </p:nvSpPr>
        <p:spPr>
          <a:xfrm>
            <a:off x="4281425" y="0"/>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5512532" y="8524853"/>
            <a:ext cx="10928801" cy="1282402"/>
          </a:xfrm>
          <a:prstGeom prst="rect">
            <a:avLst/>
          </a:prstGeom>
        </p:spPr>
        <p:txBody>
          <a:bodyPr wrap="square" lIns="0" tIns="0" rIns="0" bIns="0" rtlCol="0" anchor="t">
            <a:spAutoFit/>
          </a:bodyPr>
          <a:lstStyle/>
          <a:p>
            <a:pPr>
              <a:lnSpc>
                <a:spcPts val="5040"/>
              </a:lnSpc>
              <a:spcBef>
                <a:spcPct val="0"/>
              </a:spcBef>
            </a:pPr>
            <a:r>
              <a:rPr lang="vi-VN" sz="3600" dirty="0">
                <a:solidFill>
                  <a:srgbClr val="000000"/>
                </a:solidFill>
                <a:latin typeface="+mj-lt"/>
                <a:ea typeface="Noto Serif Display" panose="020B0604020202020204"/>
                <a:cs typeface="Noto Serif Display" panose="020B0604020202020204"/>
                <a:sym typeface="Charmonman"/>
              </a:rPr>
              <a:t>Giáo viên thực hiện: Ngô Thúy Kiểu</a:t>
            </a:r>
          </a:p>
          <a:p>
            <a:pPr>
              <a:lnSpc>
                <a:spcPts val="5040"/>
              </a:lnSpc>
              <a:spcBef>
                <a:spcPct val="0"/>
              </a:spcBef>
            </a:pPr>
            <a:r>
              <a:rPr lang="vi-VN" sz="3600" dirty="0">
                <a:solidFill>
                  <a:srgbClr val="000000"/>
                </a:solidFill>
                <a:latin typeface="+mj-lt"/>
                <a:ea typeface="Noto Serif Display" panose="020B0604020202020204"/>
                <a:cs typeface="Noto Serif Display" panose="020B0604020202020204"/>
                <a:sym typeface="Charmonman"/>
              </a:rPr>
              <a:t>Trường: TH-THCS-THPT Quốc tế Hòa Bình</a:t>
            </a:r>
            <a:endParaRPr lang="en-US" sz="3600" dirty="0">
              <a:solidFill>
                <a:srgbClr val="000000"/>
              </a:solidFill>
              <a:latin typeface="Noto Serif Display" panose="020B0604020202020204"/>
              <a:ea typeface="Noto Serif Display" panose="020B0604020202020204"/>
              <a:cs typeface="Noto Serif Display" panose="020B0604020202020204"/>
              <a:sym typeface="Charmonman"/>
            </a:endParaRPr>
          </a:p>
        </p:txBody>
      </p:sp>
      <p:sp>
        <p:nvSpPr>
          <p:cNvPr id="16" name="Freeform 16"/>
          <p:cNvSpPr/>
          <p:nvPr/>
        </p:nvSpPr>
        <p:spPr>
          <a:xfrm>
            <a:off x="3803673" y="8112763"/>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7" name="Group 17"/>
          <p:cNvGrpSpPr/>
          <p:nvPr/>
        </p:nvGrpSpPr>
        <p:grpSpPr>
          <a:xfrm>
            <a:off x="16239071" y="7744462"/>
            <a:ext cx="4314927" cy="431492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520D"/>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541145" y="5602360"/>
            <a:ext cx="9882445" cy="1063881"/>
          </a:xfrm>
          <a:prstGeom prst="rect">
            <a:avLst/>
          </a:prstGeom>
        </p:spPr>
        <p:txBody>
          <a:bodyPr lIns="0" tIns="0" rIns="0" bIns="0" rtlCol="0" anchor="t">
            <a:spAutoFit/>
          </a:bodyPr>
          <a:lstStyle/>
          <a:p>
            <a:pPr algn="r">
              <a:lnSpc>
                <a:spcPts val="8959"/>
              </a:lnSpc>
              <a:spcBef>
                <a:spcPct val="0"/>
              </a:spcBef>
            </a:pPr>
            <a:r>
              <a:rPr lang="en-US" sz="6000" dirty="0">
                <a:solidFill>
                  <a:srgbClr val="34520D"/>
                </a:solidFill>
                <a:latin typeface="Noto Serif Display" panose="020B0604020202020204"/>
                <a:ea typeface="Noto Serif Display" panose="020B0604020202020204"/>
                <a:cs typeface="Noto Serif Display" panose="020B0604020202020204"/>
                <a:sym typeface="AC Steelfish"/>
              </a:rPr>
              <a:t>THẠCH LAM</a:t>
            </a:r>
          </a:p>
        </p:txBody>
      </p:sp>
      <p:sp>
        <p:nvSpPr>
          <p:cNvPr id="21" name="TextBox 21"/>
          <p:cNvSpPr txBox="1"/>
          <p:nvPr/>
        </p:nvSpPr>
        <p:spPr>
          <a:xfrm>
            <a:off x="7608825" y="3430812"/>
            <a:ext cx="10928801" cy="1602490"/>
          </a:xfrm>
          <a:prstGeom prst="rect">
            <a:avLst/>
          </a:prstGeom>
        </p:spPr>
        <p:txBody>
          <a:bodyPr wrap="square" lIns="0" tIns="0" rIns="0" bIns="0" rtlCol="0" anchor="t">
            <a:spAutoFit/>
          </a:bodyPr>
          <a:lstStyle/>
          <a:p>
            <a:pPr>
              <a:lnSpc>
                <a:spcPts val="14560"/>
              </a:lnSpc>
              <a:spcBef>
                <a:spcPct val="0"/>
              </a:spcBef>
            </a:pPr>
            <a:r>
              <a:rPr lang="en-US" sz="6000" b="1" dirty="0">
                <a:solidFill>
                  <a:srgbClr val="34520D"/>
                </a:solidFill>
                <a:latin typeface="Noto Serif Display"/>
                <a:ea typeface="Noto Serif Display"/>
                <a:cs typeface="Noto Serif Display"/>
                <a:sym typeface="Noto Serif Display"/>
              </a:rPr>
              <a:t>VĂN BẢN 2. HAI ĐỨA TRẺ</a:t>
            </a:r>
          </a:p>
        </p:txBody>
      </p:sp>
      <p:sp>
        <p:nvSpPr>
          <p:cNvPr id="22" name="TextBox 22"/>
          <p:cNvSpPr txBox="1"/>
          <p:nvPr/>
        </p:nvSpPr>
        <p:spPr>
          <a:xfrm>
            <a:off x="3048000" y="718841"/>
            <a:ext cx="14625240" cy="723275"/>
          </a:xfrm>
          <a:prstGeom prst="rect">
            <a:avLst/>
          </a:prstGeom>
        </p:spPr>
        <p:txBody>
          <a:bodyPr lIns="0" tIns="0" rIns="0" bIns="0" rtlCol="0" anchor="t">
            <a:spAutoFit/>
          </a:bodyPr>
          <a:lstStyle/>
          <a:p>
            <a:pPr algn="r">
              <a:lnSpc>
                <a:spcPts val="6440"/>
              </a:lnSpc>
              <a:spcBef>
                <a:spcPct val="0"/>
              </a:spcBef>
            </a:pPr>
            <a:r>
              <a:rPr lang="en-US" sz="2800" dirty="0">
                <a:solidFill>
                  <a:srgbClr val="34520D"/>
                </a:solidFill>
                <a:latin typeface="Sigmar One"/>
                <a:ea typeface="Sigmar One"/>
                <a:cs typeface="Sigmar One"/>
                <a:sym typeface="Sigmar One"/>
              </a:rPr>
              <a:t>DỰ ÁN CỘNG ĐỒNG 12. BỘ SÁCH CHÂN TRỜI SÁNG TẠO</a:t>
            </a:r>
          </a:p>
        </p:txBody>
      </p:sp>
      <p:sp>
        <p:nvSpPr>
          <p:cNvPr id="25" name="TextBox 22">
            <a:extLst>
              <a:ext uri="{FF2B5EF4-FFF2-40B4-BE49-F238E27FC236}">
                <a16:creationId xmlns:a16="http://schemas.microsoft.com/office/drawing/2014/main" id="{2A73BA70-623C-1D3A-4C10-21028CE538DB}"/>
              </a:ext>
            </a:extLst>
          </p:cNvPr>
          <p:cNvSpPr txBox="1"/>
          <p:nvPr/>
        </p:nvSpPr>
        <p:spPr>
          <a:xfrm>
            <a:off x="3050583" y="2324401"/>
            <a:ext cx="14625240" cy="769441"/>
          </a:xfrm>
          <a:prstGeom prst="rect">
            <a:avLst/>
          </a:prstGeom>
        </p:spPr>
        <p:txBody>
          <a:bodyPr lIns="0" tIns="0" rIns="0" bIns="0" rtlCol="0" anchor="t">
            <a:spAutoFit/>
          </a:bodyPr>
          <a:lstStyle/>
          <a:p>
            <a:pPr algn="r">
              <a:lnSpc>
                <a:spcPts val="6440"/>
              </a:lnSpc>
              <a:spcBef>
                <a:spcPct val="0"/>
              </a:spcBef>
            </a:pPr>
            <a:r>
              <a:rPr lang="en-US" sz="3600" dirty="0">
                <a:solidFill>
                  <a:srgbClr val="34520D"/>
                </a:solidFill>
                <a:latin typeface="Sigmar One"/>
                <a:ea typeface="Sigmar One"/>
                <a:cs typeface="Sigmar One"/>
                <a:sym typeface="Sigmar One"/>
              </a:rPr>
              <a:t>BÀI 2. NHỮNG Ô CỬA NHÌN RA CUỘC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548379" y="201930"/>
            <a:ext cx="12184148" cy="949326"/>
          </a:xfrm>
          <a:prstGeom prst="rect">
            <a:avLst/>
          </a:prstGeom>
        </p:spPr>
        <p:txBody>
          <a:bodyPr lIns="0" tIns="0" rIns="0" bIns="0" rtlCol="0" anchor="t">
            <a:spAutoFit/>
          </a:bodyPr>
          <a:lstStyle/>
          <a:p>
            <a:pPr algn="ctr">
              <a:lnSpc>
                <a:spcPts val="6999"/>
              </a:lnSpc>
              <a:spcBef>
                <a:spcPct val="0"/>
              </a:spcBef>
            </a:pPr>
            <a:r>
              <a:rPr lang="en-US" sz="4999">
                <a:solidFill>
                  <a:srgbClr val="FF3131"/>
                </a:solidFill>
                <a:latin typeface="Times New Roman Bold"/>
                <a:ea typeface="Times New Roman Bold"/>
                <a:cs typeface="Times New Roman Bold"/>
                <a:sym typeface="Times New Roman Bold"/>
              </a:rPr>
              <a:t> Tóm tắt nội dung câu chuyện:</a:t>
            </a:r>
          </a:p>
        </p:txBody>
      </p:sp>
      <p:sp>
        <p:nvSpPr>
          <p:cNvPr id="6" name="Freeform 6"/>
          <p:cNvSpPr/>
          <p:nvPr/>
        </p:nvSpPr>
        <p:spPr>
          <a:xfrm>
            <a:off x="1624743" y="97920"/>
            <a:ext cx="635172" cy="1347845"/>
          </a:xfrm>
          <a:custGeom>
            <a:avLst/>
            <a:gdLst/>
            <a:ahLst/>
            <a:cxnLst/>
            <a:rect l="l" t="t" r="r" b="b"/>
            <a:pathLst>
              <a:path w="635172" h="1347845">
                <a:moveTo>
                  <a:pt x="0" y="0"/>
                </a:moveTo>
                <a:lnTo>
                  <a:pt x="635172" y="0"/>
                </a:lnTo>
                <a:lnTo>
                  <a:pt x="635172" y="1347845"/>
                </a:lnTo>
                <a:lnTo>
                  <a:pt x="0" y="1347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5003062" y="1434448"/>
            <a:ext cx="12184148" cy="2769989"/>
          </a:xfrm>
          <a:prstGeom prst="rect">
            <a:avLst/>
          </a:prstGeom>
        </p:spPr>
        <p:txBody>
          <a:bodyPr wrap="square" lIns="0" tIns="0" rIns="0" bIns="0" rtlCol="0" anchor="t">
            <a:spAutoFit/>
          </a:bodyPr>
          <a:lstStyle/>
          <a:p>
            <a:pPr marL="0" marR="0" algn="just">
              <a:spcBef>
                <a:spcPts val="0"/>
              </a:spcBef>
              <a:spcAft>
                <a:spcPts val="0"/>
              </a:spcAft>
            </a:pPr>
            <a:r>
              <a:rPr lang="en-GB" sz="1800" dirty="0">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Liên và An xuất thân trong một gia đình công chức khá giả ở Hà Nội.</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600" dirty="0">
                <a:solidFill>
                  <a:srgbClr val="000000"/>
                </a:solidFill>
                <a:effectLst/>
                <a:latin typeface="Times New Roman" panose="02020603050405020304" pitchFamily="18" charset="0"/>
                <a:ea typeface="Times New Roman" panose="02020603050405020304" pitchFamily="18" charset="0"/>
              </a:rPr>
              <a:t>– Khi gia cảnh sa sút, hai chị em theo cha mẹ về sống ở một phố huyện nghèo và được mẹ giao cho trông coi một cửa hàng tạp hoá nhỏ.</a:t>
            </a:r>
            <a:endParaRPr lang="en-US" sz="3600" dirty="0">
              <a:effectLst/>
              <a:latin typeface="Times New Roman" panose="02020603050405020304" pitchFamily="18" charset="0"/>
              <a:ea typeface="Times New Roman" panose="02020603050405020304" pitchFamily="18" charset="0"/>
            </a:endParaRPr>
          </a:p>
        </p:txBody>
      </p:sp>
      <p:sp>
        <p:nvSpPr>
          <p:cNvPr id="14" name="TextBox 14"/>
          <p:cNvSpPr txBox="1"/>
          <p:nvPr/>
        </p:nvSpPr>
        <p:spPr>
          <a:xfrm>
            <a:off x="4930428" y="5067852"/>
            <a:ext cx="12758784" cy="4093428"/>
          </a:xfrm>
          <a:prstGeom prst="rect">
            <a:avLst/>
          </a:prstGeom>
        </p:spPr>
        <p:txBody>
          <a:bodyPr lIns="0" tIns="0" rIns="0" bIns="0" rtlCol="0" anchor="t">
            <a:spAutoFit/>
          </a:bodyPr>
          <a:lstStyle/>
          <a:p>
            <a:pPr marL="0" marR="0" algn="just">
              <a:spcBef>
                <a:spcPts val="0"/>
              </a:spcBef>
              <a:spcAft>
                <a:spcPts val="600"/>
              </a:spcAft>
              <a:tabLst>
                <a:tab pos="630555" algn="l"/>
              </a:tabLst>
            </a:pPr>
            <a:r>
              <a:rPr lang="vi-VN" sz="40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Khi chiều xuống, Liên và An dọn cửa hàng. Liên cảm thấy lòng buồn man mác trước cảnh chiều tàn.</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tabLst>
                <a:tab pos="630555" algn="l"/>
              </a:tabLst>
            </a:pPr>
            <a:r>
              <a:rPr lang="vi-VN" sz="3600" dirty="0">
                <a:solidFill>
                  <a:srgbClr val="000000"/>
                </a:solidFill>
                <a:effectLst/>
                <a:latin typeface="Times New Roman" panose="02020603050405020304" pitchFamily="18" charset="0"/>
                <a:ea typeface="Times New Roman" panose="02020603050405020304" pitchFamily="18" charset="0"/>
              </a:rPr>
              <a:t>– Đêm xuống, chị em Liên lặng lẽ quan sát cuộc sống u buồn nơi phố huyện, xúc động và xót xa trước cuộc sống của các em bé nghèo, mẹ con chị Tí, gia đình bác xẩm, bà cụ Thi, bác phở Siêu,... </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tabLst>
                <a:tab pos="630555" algn="l"/>
              </a:tabLst>
            </a:pPr>
            <a:r>
              <a:rPr lang="vi-VN" sz="3600" dirty="0">
                <a:solidFill>
                  <a:srgbClr val="000000"/>
                </a:solidFill>
                <a:effectLst/>
                <a:latin typeface="Times New Roman" panose="02020603050405020304" pitchFamily="18" charset="0"/>
                <a:ea typeface="Times New Roman" panose="02020603050405020304" pitchFamily="18" charset="0"/>
              </a:rPr>
              <a:t>– Đến khuya, chị em Liên cố thức để chờ chuyến tàu đêm từ Hà Nội. Chuyến tàu gợi nhớ những kỉ niệm về tuổi thơ sung túc, tươi đẹp.</a:t>
            </a:r>
            <a:endParaRPr lang="en-US" sz="3600" dirty="0">
              <a:effectLst/>
              <a:latin typeface="Times New Roman" panose="02020603050405020304" pitchFamily="18" charset="0"/>
              <a:ea typeface="Times New Roman" panose="02020603050405020304" pitchFamily="18" charset="0"/>
            </a:endParaRPr>
          </a:p>
        </p:txBody>
      </p:sp>
      <p:grpSp>
        <p:nvGrpSpPr>
          <p:cNvPr id="15" name="Group 15"/>
          <p:cNvGrpSpPr/>
          <p:nvPr/>
        </p:nvGrpSpPr>
        <p:grpSpPr>
          <a:xfrm>
            <a:off x="17015289" y="-1573915"/>
            <a:ext cx="3461843" cy="34618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878860"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a:off x="11734473"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20"/>
          <p:cNvSpPr/>
          <p:nvPr/>
        </p:nvSpPr>
        <p:spPr>
          <a:xfrm>
            <a:off x="8023246" y="4204437"/>
            <a:ext cx="1350788" cy="613995"/>
          </a:xfrm>
          <a:custGeom>
            <a:avLst/>
            <a:gdLst/>
            <a:ahLst/>
            <a:cxnLst/>
            <a:rect l="l" t="t" r="r" b="b"/>
            <a:pathLst>
              <a:path w="1350788" h="613995">
                <a:moveTo>
                  <a:pt x="0" y="0"/>
                </a:moveTo>
                <a:lnTo>
                  <a:pt x="1350789" y="0"/>
                </a:lnTo>
                <a:lnTo>
                  <a:pt x="1350789"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a:off x="-7350862" y="9410700"/>
            <a:ext cx="20486134" cy="10217459"/>
          </a:xfrm>
          <a:custGeom>
            <a:avLst/>
            <a:gdLst/>
            <a:ahLst/>
            <a:cxnLst/>
            <a:rect l="l" t="t" r="r" b="b"/>
            <a:pathLst>
              <a:path w="20486134" h="10217459">
                <a:moveTo>
                  <a:pt x="0" y="0"/>
                </a:moveTo>
                <a:lnTo>
                  <a:pt x="20486134" y="0"/>
                </a:lnTo>
                <a:lnTo>
                  <a:pt x="20486134" y="10217459"/>
                </a:lnTo>
                <a:lnTo>
                  <a:pt x="0" y="10217459"/>
                </a:lnTo>
                <a:lnTo>
                  <a:pt x="0" y="0"/>
                </a:lnTo>
                <a:close/>
              </a:path>
            </a:pathLst>
          </a:custGeom>
          <a:blipFill>
            <a:blip r:embed="rId10"/>
            <a:stretch>
              <a:fillRect/>
            </a:stretch>
          </a:blipFill>
        </p:spPr>
      </p:sp>
      <p:sp>
        <p:nvSpPr>
          <p:cNvPr id="22" name="Freeform 14">
            <a:extLst>
              <a:ext uri="{FF2B5EF4-FFF2-40B4-BE49-F238E27FC236}">
                <a16:creationId xmlns:a16="http://schemas.microsoft.com/office/drawing/2014/main" id="{4FD40C5D-8628-4A63-D410-6952EF2A800B}"/>
              </a:ext>
            </a:extLst>
          </p:cNvPr>
          <p:cNvSpPr/>
          <p:nvPr/>
        </p:nvSpPr>
        <p:spPr>
          <a:xfrm>
            <a:off x="317383" y="1650506"/>
            <a:ext cx="3946588" cy="2202182"/>
          </a:xfrm>
          <a:custGeom>
            <a:avLst/>
            <a:gdLst/>
            <a:ahLst/>
            <a:cxnLst/>
            <a:rect l="l" t="t" r="r" b="b"/>
            <a:pathLst>
              <a:path w="1039431" h="579999">
                <a:moveTo>
                  <a:pt x="0" y="0"/>
                </a:moveTo>
                <a:lnTo>
                  <a:pt x="1039431" y="0"/>
                </a:lnTo>
                <a:lnTo>
                  <a:pt x="1039431" y="579999"/>
                </a:lnTo>
                <a:lnTo>
                  <a:pt x="0" y="579999"/>
                </a:lnTo>
                <a:close/>
              </a:path>
            </a:pathLst>
          </a:custGeom>
          <a:solidFill>
            <a:srgbClr val="4FCDCC"/>
          </a:solidFill>
        </p:spPr>
        <p:txBody>
          <a:bodyPr/>
          <a:lstStyle/>
          <a:p>
            <a:pPr algn="ctr">
              <a:lnSpc>
                <a:spcPts val="5879"/>
              </a:lnSpc>
              <a:spcBef>
                <a:spcPct val="0"/>
              </a:spcBef>
            </a:pPr>
            <a:endParaRPr lang="en-US" sz="4000" dirty="0">
              <a:solidFill>
                <a:srgbClr val="FFFFFF"/>
              </a:solidFill>
              <a:latin typeface="Inter Bold"/>
              <a:ea typeface="Inter Bold"/>
              <a:cs typeface="Inter Bold"/>
              <a:sym typeface="Inter Bold"/>
            </a:endParaRPr>
          </a:p>
          <a:p>
            <a:pPr algn="ctr">
              <a:lnSpc>
                <a:spcPts val="5879"/>
              </a:lnSpc>
              <a:spcBef>
                <a:spcPct val="0"/>
              </a:spcBef>
            </a:pPr>
            <a:r>
              <a:rPr lang="en-US" sz="4000" dirty="0" err="1">
                <a:solidFill>
                  <a:srgbClr val="FFFFFF"/>
                </a:solidFill>
                <a:latin typeface="Inter Bold"/>
                <a:ea typeface="Inter Bold"/>
                <a:cs typeface="Inter Bold"/>
                <a:sym typeface="Inter Bold"/>
              </a:rPr>
              <a:t>Giới</a:t>
            </a:r>
            <a:r>
              <a:rPr lang="en-US" sz="4000" dirty="0">
                <a:solidFill>
                  <a:srgbClr val="FFFFFF"/>
                </a:solidFill>
                <a:latin typeface="Inter Bold"/>
                <a:ea typeface="Inter Bold"/>
                <a:cs typeface="Inter Bold"/>
                <a:sym typeface="Inter Bold"/>
              </a:rPr>
              <a:t> </a:t>
            </a:r>
            <a:r>
              <a:rPr lang="en-US" sz="4000" dirty="0" err="1">
                <a:solidFill>
                  <a:srgbClr val="FFFFFF"/>
                </a:solidFill>
                <a:latin typeface="Inter Bold"/>
                <a:ea typeface="Inter Bold"/>
                <a:cs typeface="Inter Bold"/>
                <a:sym typeface="Inter Bold"/>
              </a:rPr>
              <a:t>thiệu</a:t>
            </a:r>
            <a:endParaRPr lang="en-US" sz="4000" dirty="0">
              <a:solidFill>
                <a:srgbClr val="FFFFFF"/>
              </a:solidFill>
              <a:latin typeface="Inter Bold"/>
              <a:ea typeface="Inter Bold"/>
              <a:cs typeface="Inter Bold"/>
              <a:sym typeface="Inter Bold"/>
            </a:endParaRPr>
          </a:p>
        </p:txBody>
      </p:sp>
      <p:sp>
        <p:nvSpPr>
          <p:cNvPr id="24" name="Freeform 17">
            <a:extLst>
              <a:ext uri="{FF2B5EF4-FFF2-40B4-BE49-F238E27FC236}">
                <a16:creationId xmlns:a16="http://schemas.microsoft.com/office/drawing/2014/main" id="{1FC3DB0D-DA48-0747-A9F7-39EF3894B6F8}"/>
              </a:ext>
            </a:extLst>
          </p:cNvPr>
          <p:cNvSpPr/>
          <p:nvPr/>
        </p:nvSpPr>
        <p:spPr>
          <a:xfrm>
            <a:off x="204110" y="5905500"/>
            <a:ext cx="4111609" cy="2319145"/>
          </a:xfrm>
          <a:custGeom>
            <a:avLst/>
            <a:gdLst/>
            <a:ahLst/>
            <a:cxnLst/>
            <a:rect l="l" t="t" r="r" b="b"/>
            <a:pathLst>
              <a:path w="1082893" h="610804">
                <a:moveTo>
                  <a:pt x="0" y="0"/>
                </a:moveTo>
                <a:lnTo>
                  <a:pt x="1082893" y="0"/>
                </a:lnTo>
                <a:lnTo>
                  <a:pt x="1082893" y="610804"/>
                </a:lnTo>
                <a:lnTo>
                  <a:pt x="0" y="610804"/>
                </a:lnTo>
                <a:close/>
              </a:path>
            </a:pathLst>
          </a:custGeom>
          <a:solidFill>
            <a:srgbClr val="18B6B4"/>
          </a:solidFill>
        </p:spPr>
        <p:txBody>
          <a:bodyPr/>
          <a:lstStyle/>
          <a:p>
            <a:r>
              <a:rPr lang="en-US" sz="4000" b="1" dirty="0">
                <a:solidFill>
                  <a:schemeClr val="bg1"/>
                </a:solidFill>
              </a:rPr>
              <a:t>       </a:t>
            </a:r>
          </a:p>
          <a:p>
            <a:r>
              <a:rPr lang="en-US" sz="4000" b="1" dirty="0">
                <a:solidFill>
                  <a:schemeClr val="bg1"/>
                </a:solidFill>
              </a:rPr>
              <a:t>       </a:t>
            </a:r>
            <a:r>
              <a:rPr lang="en-US" sz="4000" b="1" dirty="0" err="1">
                <a:solidFill>
                  <a:schemeClr val="bg1"/>
                </a:solidFill>
              </a:rPr>
              <a:t>Diễn</a:t>
            </a:r>
            <a:r>
              <a:rPr lang="en-US" sz="4000" b="1" dirty="0">
                <a:solidFill>
                  <a:schemeClr val="bg1"/>
                </a:solidFill>
              </a:rPr>
              <a:t> </a:t>
            </a:r>
            <a:r>
              <a:rPr lang="en-US" sz="4000" b="1" dirty="0" err="1">
                <a:solidFill>
                  <a:schemeClr val="bg1"/>
                </a:solidFill>
              </a:rPr>
              <a:t>biến</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548379" y="201930"/>
            <a:ext cx="12184148" cy="949326"/>
          </a:xfrm>
          <a:prstGeom prst="rect">
            <a:avLst/>
          </a:prstGeom>
        </p:spPr>
        <p:txBody>
          <a:bodyPr lIns="0" tIns="0" rIns="0" bIns="0" rtlCol="0" anchor="t">
            <a:spAutoFit/>
          </a:bodyPr>
          <a:lstStyle/>
          <a:p>
            <a:pPr algn="ctr">
              <a:lnSpc>
                <a:spcPts val="6999"/>
              </a:lnSpc>
              <a:spcBef>
                <a:spcPct val="0"/>
              </a:spcBef>
            </a:pPr>
            <a:r>
              <a:rPr lang="en-US" sz="4999">
                <a:solidFill>
                  <a:srgbClr val="FF3131"/>
                </a:solidFill>
                <a:latin typeface="Times New Roman Bold"/>
                <a:ea typeface="Times New Roman Bold"/>
                <a:cs typeface="Times New Roman Bold"/>
                <a:sym typeface="Times New Roman Bold"/>
              </a:rPr>
              <a:t> Tóm tắt nội dung câu chuyện:</a:t>
            </a:r>
          </a:p>
        </p:txBody>
      </p:sp>
      <p:sp>
        <p:nvSpPr>
          <p:cNvPr id="6" name="Freeform 6"/>
          <p:cNvSpPr/>
          <p:nvPr/>
        </p:nvSpPr>
        <p:spPr>
          <a:xfrm>
            <a:off x="1624743" y="97920"/>
            <a:ext cx="635172" cy="1347845"/>
          </a:xfrm>
          <a:custGeom>
            <a:avLst/>
            <a:gdLst/>
            <a:ahLst/>
            <a:cxnLst/>
            <a:rect l="l" t="t" r="r" b="b"/>
            <a:pathLst>
              <a:path w="635172" h="1347845">
                <a:moveTo>
                  <a:pt x="0" y="0"/>
                </a:moveTo>
                <a:lnTo>
                  <a:pt x="635172" y="0"/>
                </a:lnTo>
                <a:lnTo>
                  <a:pt x="635172" y="1347845"/>
                </a:lnTo>
                <a:lnTo>
                  <a:pt x="0" y="1347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499458" y="771843"/>
            <a:ext cx="4265916" cy="3909646"/>
            <a:chOff x="0" y="0"/>
            <a:chExt cx="1034048" cy="947689"/>
          </a:xfrm>
        </p:grpSpPr>
        <p:sp>
          <p:nvSpPr>
            <p:cNvPr id="8" name="Freeform 8"/>
            <p:cNvSpPr/>
            <p:nvPr/>
          </p:nvSpPr>
          <p:spPr>
            <a:xfrm>
              <a:off x="0" y="0"/>
              <a:ext cx="1034048" cy="947689"/>
            </a:xfrm>
            <a:custGeom>
              <a:avLst/>
              <a:gdLst/>
              <a:ahLst/>
              <a:cxnLst/>
              <a:rect l="l" t="t" r="r" b="b"/>
              <a:pathLst>
                <a:path w="1034048" h="947689">
                  <a:moveTo>
                    <a:pt x="1034048" y="473844"/>
                  </a:moveTo>
                  <a:lnTo>
                    <a:pt x="627648" y="0"/>
                  </a:lnTo>
                  <a:lnTo>
                    <a:pt x="627648" y="203200"/>
                  </a:lnTo>
                  <a:lnTo>
                    <a:pt x="0" y="203200"/>
                  </a:lnTo>
                  <a:lnTo>
                    <a:pt x="0" y="744489"/>
                  </a:lnTo>
                  <a:lnTo>
                    <a:pt x="627648" y="744489"/>
                  </a:lnTo>
                  <a:lnTo>
                    <a:pt x="627648" y="947689"/>
                  </a:lnTo>
                  <a:lnTo>
                    <a:pt x="1034048" y="473844"/>
                  </a:lnTo>
                  <a:close/>
                </a:path>
              </a:pathLst>
            </a:custGeom>
            <a:solidFill>
              <a:srgbClr val="A9B388"/>
            </a:solidFill>
          </p:spPr>
        </p:sp>
        <p:sp>
          <p:nvSpPr>
            <p:cNvPr id="9" name="TextBox 9"/>
            <p:cNvSpPr txBox="1"/>
            <p:nvPr/>
          </p:nvSpPr>
          <p:spPr>
            <a:xfrm>
              <a:off x="0" y="117475"/>
              <a:ext cx="932448" cy="627014"/>
            </a:xfrm>
            <a:prstGeom prst="rect">
              <a:avLst/>
            </a:prstGeom>
          </p:spPr>
          <p:txBody>
            <a:bodyPr lIns="50800" tIns="50800" rIns="50800" bIns="50800" rtlCol="0" anchor="ctr"/>
            <a:lstStyle/>
            <a:p>
              <a:pPr algn="ctr">
                <a:lnSpc>
                  <a:spcPts val="5879"/>
                </a:lnSpc>
              </a:pPr>
              <a:r>
                <a:rPr lang="en-US" sz="4199" spc="209">
                  <a:solidFill>
                    <a:srgbClr val="FFFFFF"/>
                  </a:solidFill>
                  <a:latin typeface="Aileron Ultra-Bold"/>
                  <a:ea typeface="Aileron Ultra-Bold"/>
                  <a:cs typeface="Aileron Ultra-Bold"/>
                  <a:sym typeface="Aileron Ultra-Bold"/>
                </a:rPr>
                <a:t>Kết thúc</a:t>
              </a:r>
            </a:p>
          </p:txBody>
        </p:sp>
      </p:grpSp>
      <p:grpSp>
        <p:nvGrpSpPr>
          <p:cNvPr id="10" name="Group 10"/>
          <p:cNvGrpSpPr/>
          <p:nvPr/>
        </p:nvGrpSpPr>
        <p:grpSpPr>
          <a:xfrm rot="-5400000">
            <a:off x="957989" y="4787692"/>
            <a:ext cx="3180779" cy="4433990"/>
            <a:chOff x="0" y="0"/>
            <a:chExt cx="7620000" cy="10622241"/>
          </a:xfrm>
        </p:grpSpPr>
        <p:sp>
          <p:nvSpPr>
            <p:cNvPr id="11" name="Freeform 11"/>
            <p:cNvSpPr/>
            <p:nvPr/>
          </p:nvSpPr>
          <p:spPr>
            <a:xfrm>
              <a:off x="-1270" y="-2540"/>
              <a:ext cx="7623809" cy="10624781"/>
            </a:xfrm>
            <a:custGeom>
              <a:avLst/>
              <a:gdLst/>
              <a:ahLst/>
              <a:cxnLst/>
              <a:rect l="l" t="t" r="r" b="b"/>
              <a:pathLst>
                <a:path w="7623809" h="10624781">
                  <a:moveTo>
                    <a:pt x="3810" y="0"/>
                  </a:moveTo>
                  <a:lnTo>
                    <a:pt x="0" y="9734510"/>
                  </a:lnTo>
                  <a:lnTo>
                    <a:pt x="0" y="10092650"/>
                  </a:lnTo>
                  <a:lnTo>
                    <a:pt x="3591560" y="10095191"/>
                  </a:lnTo>
                  <a:lnTo>
                    <a:pt x="3810000" y="10624781"/>
                  </a:lnTo>
                  <a:lnTo>
                    <a:pt x="4028440" y="10095191"/>
                  </a:lnTo>
                  <a:lnTo>
                    <a:pt x="7620000" y="10097731"/>
                  </a:lnTo>
                  <a:lnTo>
                    <a:pt x="7620000" y="9739591"/>
                  </a:lnTo>
                  <a:lnTo>
                    <a:pt x="7623809" y="5080"/>
                  </a:lnTo>
                  <a:lnTo>
                    <a:pt x="3810" y="0"/>
                  </a:lnTo>
                  <a:close/>
                </a:path>
              </a:pathLst>
            </a:custGeom>
            <a:solidFill>
              <a:srgbClr val="38B6FF"/>
            </a:solidFill>
          </p:spPr>
        </p:sp>
      </p:grpSp>
      <p:sp>
        <p:nvSpPr>
          <p:cNvPr id="12" name="TextBox 12"/>
          <p:cNvSpPr txBox="1"/>
          <p:nvPr/>
        </p:nvSpPr>
        <p:spPr>
          <a:xfrm>
            <a:off x="499458" y="5912487"/>
            <a:ext cx="3857063" cy="2207895"/>
          </a:xfrm>
          <a:prstGeom prst="rect">
            <a:avLst/>
          </a:prstGeom>
        </p:spPr>
        <p:txBody>
          <a:bodyPr lIns="0" tIns="0" rIns="0" bIns="0" rtlCol="0" anchor="t">
            <a:spAutoFit/>
          </a:bodyPr>
          <a:lstStyle/>
          <a:p>
            <a:pPr algn="ctr">
              <a:lnSpc>
                <a:spcPts val="5879"/>
              </a:lnSpc>
              <a:spcBef>
                <a:spcPct val="0"/>
              </a:spcBef>
            </a:pPr>
            <a:r>
              <a:rPr lang="en-US" sz="4199">
                <a:solidFill>
                  <a:srgbClr val="FFFFFF"/>
                </a:solidFill>
                <a:latin typeface="Inter Bold"/>
                <a:ea typeface="Inter Bold"/>
                <a:cs typeface="Inter Bold"/>
                <a:sym typeface="Inter Bold"/>
              </a:rPr>
              <a:t>Đặc điểm cách xây dựng cốt truyện</a:t>
            </a:r>
          </a:p>
        </p:txBody>
      </p:sp>
      <p:sp>
        <p:nvSpPr>
          <p:cNvPr id="13" name="TextBox 13"/>
          <p:cNvSpPr txBox="1"/>
          <p:nvPr/>
        </p:nvSpPr>
        <p:spPr>
          <a:xfrm>
            <a:off x="5351491" y="1340854"/>
            <a:ext cx="11663799" cy="2493010"/>
          </a:xfrm>
          <a:prstGeom prst="rect">
            <a:avLst/>
          </a:prstGeom>
        </p:spPr>
        <p:txBody>
          <a:bodyPr lIns="0" tIns="0" rIns="0" bIns="0" rtlCol="0" anchor="t">
            <a:spAutoFit/>
          </a:bodyPr>
          <a:lstStyle/>
          <a:p>
            <a:pPr algn="just">
              <a:lnSpc>
                <a:spcPts val="6439"/>
              </a:lnSpc>
              <a:spcBef>
                <a:spcPct val="0"/>
              </a:spcBef>
            </a:pPr>
            <a:r>
              <a:rPr lang="en-US" sz="4599" dirty="0">
                <a:solidFill>
                  <a:srgbClr val="000000"/>
                </a:solidFill>
                <a:latin typeface="Times New Roman"/>
                <a:ea typeface="Times New Roman"/>
                <a:cs typeface="Times New Roman"/>
                <a:sym typeface="Times New Roman"/>
              </a:rPr>
              <a:t>– Khi con </a:t>
            </a:r>
            <a:r>
              <a:rPr lang="en-US" sz="4599" dirty="0" err="1">
                <a:solidFill>
                  <a:srgbClr val="000000"/>
                </a:solidFill>
                <a:latin typeface="Times New Roman"/>
                <a:ea typeface="Times New Roman"/>
                <a:cs typeface="Times New Roman"/>
                <a:sym typeface="Times New Roman"/>
              </a:rPr>
              <a:t>tàu</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đi</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khuất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phố</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huyện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lại</a:t>
            </a:r>
            <a:r>
              <a:rPr lang="en-US" sz="4599" dirty="0">
                <a:solidFill>
                  <a:srgbClr val="000000"/>
                </a:solidFill>
                <a:latin typeface="Times New Roman"/>
                <a:ea typeface="Times New Roman"/>
                <a:cs typeface="Times New Roman"/>
                <a:sym typeface="Times New Roman"/>
              </a:rPr>
              <a:t> </a:t>
            </a:r>
          </a:p>
          <a:p>
            <a:pPr algn="just">
              <a:lnSpc>
                <a:spcPts val="6439"/>
              </a:lnSpc>
              <a:spcBef>
                <a:spcPct val="0"/>
              </a:spcBef>
            </a:pPr>
            <a:r>
              <a:rPr lang="en-US" sz="4599" dirty="0" err="1">
                <a:solidFill>
                  <a:srgbClr val="000000"/>
                </a:solidFill>
                <a:latin typeface="Times New Roman"/>
                <a:ea typeface="Times New Roman"/>
                <a:cs typeface="Times New Roman"/>
                <a:sym typeface="Times New Roman"/>
              </a:rPr>
              <a:t>chìm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trong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bóng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tối</a:t>
            </a:r>
            <a:r>
              <a:rPr lang="en-US" sz="4599" dirty="0">
                <a:solidFill>
                  <a:srgbClr val="000000"/>
                </a:solidFill>
                <a:latin typeface="Times New Roman"/>
                <a:ea typeface="Times New Roman"/>
                <a:cs typeface="Times New Roman"/>
                <a:sym typeface="Times New Roman"/>
              </a:rPr>
              <a:t>.</a:t>
            </a:r>
          </a:p>
          <a:p>
            <a:pPr algn="just">
              <a:lnSpc>
                <a:spcPts val="6439"/>
              </a:lnSpc>
              <a:spcBef>
                <a:spcPct val="0"/>
              </a:spcBef>
            </a:pPr>
            <a:r>
              <a:rPr lang="en-US" sz="4599" dirty="0">
                <a:solidFill>
                  <a:srgbClr val="000000"/>
                </a:solidFill>
                <a:latin typeface="Times New Roman"/>
                <a:ea typeface="Times New Roman"/>
                <a:cs typeface="Times New Roman"/>
                <a:sym typeface="Times New Roman"/>
              </a:rPr>
              <a:t>– Hai </a:t>
            </a:r>
            <a:r>
              <a:rPr lang="en-US" sz="4599" dirty="0" err="1">
                <a:solidFill>
                  <a:srgbClr val="000000"/>
                </a:solidFill>
                <a:latin typeface="Times New Roman"/>
                <a:ea typeface="Times New Roman"/>
                <a:cs typeface="Times New Roman"/>
                <a:sym typeface="Times New Roman"/>
              </a:rPr>
              <a:t>đứa</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trẻ</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cũng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chìm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vào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giấc</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ngủ</a:t>
            </a:r>
            <a:r>
              <a:rPr lang="en-US" sz="4599" dirty="0">
                <a:solidFill>
                  <a:srgbClr val="000000"/>
                </a:solidFill>
                <a:latin typeface="Times New Roman"/>
                <a:ea typeface="Times New Roman"/>
                <a:cs typeface="Times New Roman"/>
                <a:sym typeface="Times New Roman"/>
              </a:rPr>
              <a:t>.</a:t>
            </a:r>
          </a:p>
        </p:txBody>
      </p:sp>
      <p:sp>
        <p:nvSpPr>
          <p:cNvPr id="14" name="TextBox 14"/>
          <p:cNvSpPr txBox="1"/>
          <p:nvPr/>
        </p:nvSpPr>
        <p:spPr>
          <a:xfrm>
            <a:off x="4930428" y="4858069"/>
            <a:ext cx="12758784" cy="3216009"/>
          </a:xfrm>
          <a:prstGeom prst="rect">
            <a:avLst/>
          </a:prstGeom>
        </p:spPr>
        <p:txBody>
          <a:bodyPr lIns="0" tIns="0" rIns="0" bIns="0" rtlCol="0" anchor="t">
            <a:spAutoFit/>
          </a:bodyPr>
          <a:lstStyle/>
          <a:p>
            <a:pPr algn="just">
              <a:lnSpc>
                <a:spcPts val="6439"/>
              </a:lnSpc>
              <a:spcBef>
                <a:spcPct val="0"/>
              </a:spcBef>
            </a:pPr>
            <a:r>
              <a:rPr lang="en-US" sz="4599" dirty="0" err="1">
                <a:solidFill>
                  <a:srgbClr val="000000"/>
                </a:solidFill>
                <a:latin typeface="Times New Roman"/>
                <a:ea typeface="Times New Roman"/>
                <a:cs typeface="Times New Roman"/>
                <a:sym typeface="Times New Roman"/>
              </a:rPr>
              <a:t>Truyện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ngắn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có</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cốt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đơn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giản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ít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tình</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tiết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không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có</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nhiều</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cao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trào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xung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đột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chuỗi</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sự</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kiện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cấu</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tạo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nên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cốt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tập</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trung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vào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diễn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biến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cảm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xúc</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tâm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lí</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nhân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vật</a:t>
            </a:r>
            <a:r>
              <a:rPr lang="en-US" sz="4599" dirty="0">
                <a:solidFill>
                  <a:srgbClr val="000000"/>
                </a:solidFill>
                <a:latin typeface="Times New Roman"/>
                <a:ea typeface="Times New Roman"/>
                <a:cs typeface="Times New Roman"/>
                <a:sym typeface="Times New Roman"/>
              </a:rPr>
              <a:t>.</a:t>
            </a:r>
          </a:p>
        </p:txBody>
      </p:sp>
      <p:grpSp>
        <p:nvGrpSpPr>
          <p:cNvPr id="15" name="Group 15"/>
          <p:cNvGrpSpPr/>
          <p:nvPr/>
        </p:nvGrpSpPr>
        <p:grpSpPr>
          <a:xfrm>
            <a:off x="16557079" y="-1128764"/>
            <a:ext cx="3461843" cy="34618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878860"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a:off x="11734473"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20"/>
          <p:cNvSpPr/>
          <p:nvPr/>
        </p:nvSpPr>
        <p:spPr>
          <a:xfrm>
            <a:off x="8023246" y="4204437"/>
            <a:ext cx="1350788" cy="613995"/>
          </a:xfrm>
          <a:custGeom>
            <a:avLst/>
            <a:gdLst/>
            <a:ahLst/>
            <a:cxnLst/>
            <a:rect l="l" t="t" r="r" b="b"/>
            <a:pathLst>
              <a:path w="1350788" h="613995">
                <a:moveTo>
                  <a:pt x="0" y="0"/>
                </a:moveTo>
                <a:lnTo>
                  <a:pt x="1350789" y="0"/>
                </a:lnTo>
                <a:lnTo>
                  <a:pt x="1350789"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a:off x="-6887914" y="9046530"/>
            <a:ext cx="20486134" cy="10217459"/>
          </a:xfrm>
          <a:custGeom>
            <a:avLst/>
            <a:gdLst/>
            <a:ahLst/>
            <a:cxnLst/>
            <a:rect l="l" t="t" r="r" b="b"/>
            <a:pathLst>
              <a:path w="20486134" h="10217459">
                <a:moveTo>
                  <a:pt x="0" y="0"/>
                </a:moveTo>
                <a:lnTo>
                  <a:pt x="20486134" y="0"/>
                </a:lnTo>
                <a:lnTo>
                  <a:pt x="20486134" y="10217459"/>
                </a:lnTo>
                <a:lnTo>
                  <a:pt x="0" y="10217459"/>
                </a:lnTo>
                <a:lnTo>
                  <a:pt x="0" y="0"/>
                </a:lnTo>
                <a:close/>
              </a:path>
            </a:pathLst>
          </a:custGeom>
          <a:blipFill>
            <a:blip r:embed="rId10"/>
            <a:stretch>
              <a:fillRect/>
            </a:stretch>
          </a:blipFill>
        </p:spPr>
      </p:sp>
    </p:spTree>
    <p:extLst>
      <p:ext uri="{BB962C8B-B14F-4D97-AF65-F5344CB8AC3E}">
        <p14:creationId xmlns:p14="http://schemas.microsoft.com/office/powerpoint/2010/main" val="221268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606718" y="2364466"/>
            <a:ext cx="5652582" cy="2779034"/>
          </a:xfrm>
          <a:prstGeom prst="rect">
            <a:avLst/>
          </a:prstGeom>
          <a:solidFill>
            <a:srgbClr val="4FCDCC"/>
          </a:solidFill>
        </p:spPr>
      </p:sp>
      <p:sp>
        <p:nvSpPr>
          <p:cNvPr id="3" name="AutoShape 3"/>
          <p:cNvSpPr/>
          <p:nvPr/>
        </p:nvSpPr>
        <p:spPr>
          <a:xfrm>
            <a:off x="6504709" y="2364466"/>
            <a:ext cx="4641127" cy="2779034"/>
          </a:xfrm>
          <a:prstGeom prst="rect">
            <a:avLst/>
          </a:prstGeom>
          <a:solidFill>
            <a:srgbClr val="38B6FF"/>
          </a:solidFill>
        </p:spPr>
      </p:sp>
      <p:sp>
        <p:nvSpPr>
          <p:cNvPr id="4" name="AutoShape 4"/>
          <p:cNvSpPr/>
          <p:nvPr/>
        </p:nvSpPr>
        <p:spPr>
          <a:xfrm>
            <a:off x="1106948" y="2419075"/>
            <a:ext cx="4898356" cy="2779034"/>
          </a:xfrm>
          <a:prstGeom prst="rect">
            <a:avLst/>
          </a:prstGeom>
          <a:solidFill>
            <a:srgbClr val="37C9EF"/>
          </a:solidFill>
        </p:spPr>
      </p:sp>
      <p:grpSp>
        <p:nvGrpSpPr>
          <p:cNvPr id="5" name="Group 5"/>
          <p:cNvGrpSpPr/>
          <p:nvPr/>
        </p:nvGrpSpPr>
        <p:grpSpPr>
          <a:xfrm rot="-8100000">
            <a:off x="5717675" y="3482961"/>
            <a:ext cx="652306" cy="651262"/>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solidFill>
          </p:spPr>
        </p:sp>
      </p:grpSp>
      <p:sp>
        <p:nvSpPr>
          <p:cNvPr id="7" name="TextBox 7"/>
          <p:cNvSpPr txBox="1"/>
          <p:nvPr/>
        </p:nvSpPr>
        <p:spPr>
          <a:xfrm>
            <a:off x="6940262" y="3250427"/>
            <a:ext cx="4407477" cy="878205"/>
          </a:xfrm>
          <a:prstGeom prst="rect">
            <a:avLst/>
          </a:prstGeom>
        </p:spPr>
        <p:txBody>
          <a:bodyPr lIns="0" tIns="0" rIns="0" bIns="0" rtlCol="0" anchor="t">
            <a:spAutoFit/>
          </a:bodyPr>
          <a:lstStyle/>
          <a:p>
            <a:pPr algn="l">
              <a:lnSpc>
                <a:spcPts val="7350"/>
              </a:lnSpc>
            </a:pPr>
            <a:r>
              <a:rPr lang="en-US" sz="4200" spc="210" dirty="0">
                <a:solidFill>
                  <a:srgbClr val="000000"/>
                </a:solidFill>
                <a:latin typeface="Arimo"/>
                <a:ea typeface="Arimo"/>
                <a:cs typeface="Arimo"/>
                <a:sym typeface="Arimo"/>
              </a:rPr>
              <a:t>Khi </a:t>
            </a:r>
            <a:r>
              <a:rPr lang="en-US" sz="4200" spc="210" dirty="0" err="1">
                <a:solidFill>
                  <a:srgbClr val="000000"/>
                </a:solidFill>
                <a:latin typeface="Arimo"/>
                <a:ea typeface="Arimo"/>
                <a:cs typeface="Arimo"/>
                <a:sym typeface="Arimo"/>
              </a:rPr>
              <a:t>đêm</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xuống</a:t>
            </a:r>
            <a:r>
              <a:rPr lang="en-US" sz="4200" spc="210" dirty="0">
                <a:solidFill>
                  <a:srgbClr val="000000"/>
                </a:solidFill>
                <a:latin typeface="Arimo"/>
                <a:ea typeface="Arimo"/>
                <a:cs typeface="Arimo"/>
                <a:sym typeface="Arimo"/>
              </a:rPr>
              <a:t> </a:t>
            </a:r>
          </a:p>
        </p:txBody>
      </p:sp>
      <p:grpSp>
        <p:nvGrpSpPr>
          <p:cNvPr id="8" name="Group 8"/>
          <p:cNvGrpSpPr/>
          <p:nvPr/>
        </p:nvGrpSpPr>
        <p:grpSpPr>
          <a:xfrm rot="-8100000">
            <a:off x="10819684" y="3482961"/>
            <a:ext cx="652306" cy="651262"/>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8B6FF"/>
            </a:solidFill>
          </p:spPr>
        </p:sp>
      </p:grpSp>
      <p:grpSp>
        <p:nvGrpSpPr>
          <p:cNvPr id="10" name="Group 10"/>
          <p:cNvGrpSpPr/>
          <p:nvPr/>
        </p:nvGrpSpPr>
        <p:grpSpPr>
          <a:xfrm>
            <a:off x="-2527943" y="8129536"/>
            <a:ext cx="4314927" cy="431492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101401" y="8556079"/>
            <a:ext cx="3461843" cy="346184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rot="-393754">
            <a:off x="2563114" y="6081554"/>
            <a:ext cx="4091478" cy="4087647"/>
            <a:chOff x="0" y="0"/>
            <a:chExt cx="3255264" cy="3252216"/>
          </a:xfrm>
        </p:grpSpPr>
        <p:sp>
          <p:nvSpPr>
            <p:cNvPr id="17" name="Freeform 1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18" name="Freeform 18"/>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l="-24229" r="-24229"/>
              </a:stretch>
            </a:blipFill>
          </p:spPr>
        </p:sp>
      </p:grpSp>
      <p:grpSp>
        <p:nvGrpSpPr>
          <p:cNvPr id="19" name="Group 19"/>
          <p:cNvGrpSpPr>
            <a:grpSpLocks noChangeAspect="1"/>
          </p:cNvGrpSpPr>
          <p:nvPr/>
        </p:nvGrpSpPr>
        <p:grpSpPr>
          <a:xfrm rot="587152">
            <a:off x="7243412" y="5753228"/>
            <a:ext cx="4748746" cy="4744299"/>
            <a:chOff x="0" y="0"/>
            <a:chExt cx="3255264" cy="3252216"/>
          </a:xfrm>
        </p:grpSpPr>
        <p:sp>
          <p:nvSpPr>
            <p:cNvPr id="20" name="Freeform 20">
              <a:hlinkClick r:id="rId4" tooltip="https://o.rada.vn/data/image/2020/09/30/tom-tat-truyen-ngan-hai-dua-tre.jpg"/>
            </p:cNvPr>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21" name="Freeform 21">
              <a:hlinkClick r:id="rId4" tooltip="https://o.rada.vn/data/image/2020/09/30/tom-tat-truyen-ngan-hai-dua-tre.jpg"/>
            </p:cNvPr>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52556" r="-36312"/>
              </a:stretch>
            </a:blipFill>
          </p:spPr>
        </p:sp>
      </p:grpSp>
      <p:grpSp>
        <p:nvGrpSpPr>
          <p:cNvPr id="22" name="Group 22"/>
          <p:cNvGrpSpPr>
            <a:grpSpLocks noChangeAspect="1"/>
          </p:cNvGrpSpPr>
          <p:nvPr/>
        </p:nvGrpSpPr>
        <p:grpSpPr>
          <a:xfrm rot="956672">
            <a:off x="12066555" y="6609254"/>
            <a:ext cx="3897298" cy="3893649"/>
            <a:chOff x="0" y="0"/>
            <a:chExt cx="3255264" cy="3252216"/>
          </a:xfrm>
        </p:grpSpPr>
        <p:sp>
          <p:nvSpPr>
            <p:cNvPr id="23" name="Freeform 23"/>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24" name="Freeform 24"/>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6"/>
              <a:stretch>
                <a:fillRect l="-18133" r="-18133"/>
              </a:stretch>
            </a:blipFill>
          </p:spPr>
        </p:sp>
      </p:grpSp>
      <p:sp>
        <p:nvSpPr>
          <p:cNvPr id="25" name="TextBox 25"/>
          <p:cNvSpPr txBox="1"/>
          <p:nvPr/>
        </p:nvSpPr>
        <p:spPr>
          <a:xfrm>
            <a:off x="1786984" y="3195818"/>
            <a:ext cx="3580993" cy="878205"/>
          </a:xfrm>
          <a:prstGeom prst="rect">
            <a:avLst/>
          </a:prstGeom>
        </p:spPr>
        <p:txBody>
          <a:bodyPr lIns="0" tIns="0" rIns="0" bIns="0" rtlCol="0" anchor="t">
            <a:spAutoFit/>
          </a:bodyPr>
          <a:lstStyle/>
          <a:p>
            <a:pPr algn="l">
              <a:lnSpc>
                <a:spcPts val="7350"/>
              </a:lnSpc>
            </a:pPr>
            <a:r>
              <a:rPr lang="en-US" sz="4200" spc="210" dirty="0">
                <a:solidFill>
                  <a:srgbClr val="000000"/>
                </a:solidFill>
                <a:latin typeface="Arimo"/>
                <a:ea typeface="Arimo"/>
                <a:cs typeface="Arimo"/>
                <a:sym typeface="Arimo"/>
              </a:rPr>
              <a:t>Khi </a:t>
            </a:r>
            <a:r>
              <a:rPr lang="en-US" sz="4200" spc="210" dirty="0" err="1">
                <a:solidFill>
                  <a:srgbClr val="000000"/>
                </a:solidFill>
                <a:latin typeface="Arimo"/>
                <a:ea typeface="Arimo"/>
                <a:cs typeface="Arimo"/>
                <a:sym typeface="Arimo"/>
              </a:rPr>
              <a:t>chiều</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về</a:t>
            </a:r>
            <a:r>
              <a:rPr lang="en-US" sz="4200" spc="210" dirty="0">
                <a:solidFill>
                  <a:srgbClr val="000000"/>
                </a:solidFill>
                <a:latin typeface="Arimo"/>
                <a:ea typeface="Arimo"/>
                <a:cs typeface="Arimo"/>
                <a:sym typeface="Arimo"/>
              </a:rPr>
              <a:t> </a:t>
            </a:r>
          </a:p>
        </p:txBody>
      </p:sp>
      <p:grpSp>
        <p:nvGrpSpPr>
          <p:cNvPr id="26" name="Group 26"/>
          <p:cNvGrpSpPr/>
          <p:nvPr/>
        </p:nvGrpSpPr>
        <p:grpSpPr>
          <a:xfrm>
            <a:off x="12063918" y="2092275"/>
            <a:ext cx="5433507" cy="2318039"/>
            <a:chOff x="0" y="0"/>
            <a:chExt cx="7244676" cy="3090719"/>
          </a:xfrm>
        </p:grpSpPr>
        <p:sp>
          <p:nvSpPr>
            <p:cNvPr id="27" name="TextBox 27"/>
            <p:cNvSpPr txBox="1"/>
            <p:nvPr/>
          </p:nvSpPr>
          <p:spPr>
            <a:xfrm>
              <a:off x="0" y="404433"/>
              <a:ext cx="7244676" cy="3580765"/>
            </a:xfrm>
            <a:prstGeom prst="rect">
              <a:avLst/>
            </a:prstGeom>
          </p:spPr>
          <p:txBody>
            <a:bodyPr lIns="0" tIns="0" rIns="0" bIns="0" rtlCol="0" anchor="t">
              <a:spAutoFit/>
            </a:bodyPr>
            <a:lstStyle/>
            <a:p>
              <a:pPr algn="l">
                <a:lnSpc>
                  <a:spcPts val="7350"/>
                </a:lnSpc>
              </a:pPr>
              <a:r>
                <a:rPr lang="en-US" sz="4200" spc="210" dirty="0" err="1">
                  <a:solidFill>
                    <a:srgbClr val="000000"/>
                  </a:solidFill>
                  <a:latin typeface="Arimo"/>
                  <a:ea typeface="Arimo"/>
                  <a:cs typeface="Arimo"/>
                  <a:sym typeface="Arimo"/>
                </a:rPr>
                <a:t>Về</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khuya</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khi</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đoàn</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tàu</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đêm</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đến</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và</a:t>
              </a:r>
              <a:endParaRPr lang="en-US" sz="4200" spc="210" dirty="0">
                <a:solidFill>
                  <a:srgbClr val="000000"/>
                </a:solidFill>
                <a:latin typeface="Arimo"/>
                <a:ea typeface="Arimo"/>
                <a:cs typeface="Arimo"/>
                <a:sym typeface="Arimo"/>
              </a:endParaRPr>
            </a:p>
            <a:p>
              <a:pPr algn="l">
                <a:lnSpc>
                  <a:spcPts val="7350"/>
                </a:lnSpc>
              </a:pP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đi</a:t>
              </a:r>
              <a:r>
                <a:rPr lang="en-US" sz="4200" spc="210" dirty="0">
                  <a:solidFill>
                    <a:srgbClr val="000000"/>
                  </a:solidFill>
                  <a:latin typeface="Arimo"/>
                  <a:ea typeface="Arimo"/>
                  <a:cs typeface="Arimo"/>
                  <a:sym typeface="Arimo"/>
                </a:rPr>
                <a:t> qua).</a:t>
              </a:r>
            </a:p>
          </p:txBody>
        </p:sp>
        <p:sp>
          <p:nvSpPr>
            <p:cNvPr id="28" name="TextBox 28"/>
            <p:cNvSpPr txBox="1"/>
            <p:nvPr/>
          </p:nvSpPr>
          <p:spPr>
            <a:xfrm>
              <a:off x="0" y="-95250"/>
              <a:ext cx="7244676" cy="510182"/>
            </a:xfrm>
            <a:prstGeom prst="rect">
              <a:avLst/>
            </a:prstGeom>
          </p:spPr>
          <p:txBody>
            <a:bodyPr lIns="0" tIns="0" rIns="0" bIns="0" rtlCol="0" anchor="t">
              <a:spAutoFit/>
            </a:bodyPr>
            <a:lstStyle/>
            <a:p>
              <a:pPr algn="l">
                <a:lnSpc>
                  <a:spcPts val="3320"/>
                </a:lnSpc>
              </a:pPr>
              <a:endParaRPr/>
            </a:p>
          </p:txBody>
        </p:sp>
      </p:grpSp>
      <p:sp>
        <p:nvSpPr>
          <p:cNvPr id="29" name="TextBox 29"/>
          <p:cNvSpPr txBox="1"/>
          <p:nvPr/>
        </p:nvSpPr>
        <p:spPr>
          <a:xfrm>
            <a:off x="691118" y="328950"/>
            <a:ext cx="16991817" cy="2720976"/>
          </a:xfrm>
          <a:prstGeom prst="rect">
            <a:avLst/>
          </a:prstGeom>
        </p:spPr>
        <p:txBody>
          <a:bodyPr lIns="0" tIns="0" rIns="0" bIns="0" rtlCol="0" anchor="t">
            <a:spAutoFit/>
          </a:bodyPr>
          <a:lstStyle/>
          <a:p>
            <a:pPr algn="ctr">
              <a:lnSpc>
                <a:spcPts val="6999"/>
              </a:lnSpc>
            </a:pPr>
            <a:r>
              <a:rPr lang="en-US" sz="4999" dirty="0" err="1">
                <a:solidFill>
                  <a:srgbClr val="FF3131"/>
                </a:solidFill>
                <a:latin typeface="Times New Roman Bold"/>
                <a:ea typeface="Times New Roman Bold"/>
                <a:cs typeface="Times New Roman Bold"/>
                <a:sym typeface="Times New Roman Bold"/>
              </a:rPr>
              <a:t>Câu</a:t>
            </a:r>
            <a:r>
              <a:rPr lang="en-US" sz="4999" dirty="0">
                <a:solidFill>
                  <a:srgbClr val="FF3131"/>
                </a:solidFill>
                <a:latin typeface="Times New Roman Bold"/>
                <a:ea typeface="Times New Roman Bold"/>
                <a:cs typeface="Times New Roman Bold"/>
                <a:sym typeface="Times New Roman Bold"/>
              </a:rPr>
              <a:t> 2: </a:t>
            </a:r>
            <a:r>
              <a:rPr lang="en-US" sz="4999" dirty="0" err="1">
                <a:solidFill>
                  <a:srgbClr val="FF3131"/>
                </a:solidFill>
                <a:latin typeface="Times New Roman Bold"/>
                <a:ea typeface="Times New Roman Bold"/>
                <a:cs typeface="Times New Roman Bold"/>
                <a:sym typeface="Times New Roman Bold"/>
              </a:rPr>
              <a:t>Bức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tranh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phố</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huyện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được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miêu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tả</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theo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trình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tự</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nào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có</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đặc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điểm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gì</a:t>
            </a:r>
            <a:r>
              <a:rPr lang="en-US" sz="4999" dirty="0">
                <a:solidFill>
                  <a:srgbClr val="FF3131"/>
                </a:solidFill>
                <a:latin typeface="Times New Roman Bold"/>
                <a:ea typeface="Times New Roman Bold"/>
                <a:cs typeface="Times New Roman Bold"/>
                <a:sym typeface="Times New Roman Bold"/>
              </a:rPr>
              <a:t>?</a:t>
            </a:r>
          </a:p>
          <a:p>
            <a:pPr algn="ctr">
              <a:lnSpc>
                <a:spcPts val="6999"/>
              </a:lnSpc>
              <a:spcBef>
                <a:spcPct val="0"/>
              </a:spcBef>
            </a:pPr>
            <a:endParaRPr lang="en-US" sz="4999" dirty="0">
              <a:solidFill>
                <a:srgbClr val="FF3131"/>
              </a:solidFill>
              <a:latin typeface="Times New Roman Bold"/>
              <a:ea typeface="Times New Roman Bold"/>
              <a:cs typeface="Times New Roman Bold"/>
              <a:sym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624840"/>
            <a:ext cx="9044850" cy="694101"/>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FF3131"/>
                </a:solidFill>
                <a:latin typeface="Inter Bold"/>
                <a:ea typeface="Inter Bold"/>
                <a:cs typeface="Inter Bold"/>
                <a:sym typeface="Inter Bold"/>
              </a:rPr>
              <a:t>Thể</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hiện</a:t>
            </a:r>
            <a:r>
              <a:rPr lang="en-US" sz="4200" dirty="0">
                <a:solidFill>
                  <a:srgbClr val="FF3131"/>
                </a:solidFill>
                <a:latin typeface="Inter Bold"/>
                <a:ea typeface="Inter Bold"/>
                <a:cs typeface="Inter Bold"/>
                <a:sym typeface="Inter Bold"/>
              </a:rPr>
              <a:t> qua </a:t>
            </a:r>
            <a:r>
              <a:rPr lang="en-US" sz="4200" dirty="0" err="1">
                <a:solidFill>
                  <a:srgbClr val="FF3131"/>
                </a:solidFill>
                <a:latin typeface="Inter Bold"/>
                <a:ea typeface="Inter Bold"/>
                <a:cs typeface="Inter Bold"/>
                <a:sym typeface="Inter Bold"/>
              </a:rPr>
              <a:t>các</a:t>
            </a:r>
            <a:r>
              <a:rPr lang="en-US" sz="4200" dirty="0">
                <a:solidFill>
                  <a:srgbClr val="FF3131"/>
                </a:solidFill>
                <a:latin typeface="Inter Bold"/>
                <a:ea typeface="Inter Bold"/>
                <a:cs typeface="Inter Bold"/>
                <a:sym typeface="Inter Bold"/>
              </a:rPr>
              <a:t> chi </a:t>
            </a:r>
            <a:r>
              <a:rPr lang="en-US" sz="4200" dirty="0" err="1">
                <a:solidFill>
                  <a:srgbClr val="FF3131"/>
                </a:solidFill>
                <a:latin typeface="Inter Bold"/>
                <a:ea typeface="Inter Bold"/>
                <a:cs typeface="Inter Bold"/>
                <a:sym typeface="Inter Bold"/>
              </a:rPr>
              <a:t>tiết</a:t>
            </a:r>
            <a:r>
              <a:rPr lang="en-US" sz="4200" dirty="0">
                <a:solidFill>
                  <a:srgbClr val="FF3131"/>
                </a:solidFill>
                <a:latin typeface="Inter Bold"/>
                <a:ea typeface="Inter Bold"/>
                <a:cs typeface="Inter Bold"/>
                <a:sym typeface="Inter Bold"/>
              </a:rPr>
              <a:t>:</a:t>
            </a:r>
          </a:p>
        </p:txBody>
      </p:sp>
      <p:sp>
        <p:nvSpPr>
          <p:cNvPr id="3" name="AutoShape 3"/>
          <p:cNvSpPr/>
          <p:nvPr/>
        </p:nvSpPr>
        <p:spPr>
          <a:xfrm>
            <a:off x="521506" y="2196492"/>
            <a:ext cx="3860221" cy="2041151"/>
          </a:xfrm>
          <a:prstGeom prst="rect">
            <a:avLst/>
          </a:prstGeom>
          <a:solidFill>
            <a:srgbClr val="6CA39E"/>
          </a:solidFill>
        </p:spPr>
      </p:sp>
      <p:grpSp>
        <p:nvGrpSpPr>
          <p:cNvPr id="4" name="Group 4"/>
          <p:cNvGrpSpPr/>
          <p:nvPr/>
        </p:nvGrpSpPr>
        <p:grpSpPr>
          <a:xfrm>
            <a:off x="1417556" y="2282175"/>
            <a:ext cx="4048879" cy="1805146"/>
            <a:chOff x="0" y="0"/>
            <a:chExt cx="5398506" cy="2406861"/>
          </a:xfrm>
        </p:grpSpPr>
        <p:sp>
          <p:nvSpPr>
            <p:cNvPr id="5" name="TextBox 5"/>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Thời gian </a:t>
              </a:r>
            </a:p>
            <a:p>
              <a:pPr algn="l">
                <a:lnSpc>
                  <a:spcPts val="7514"/>
                </a:lnSpc>
              </a:pPr>
              <a:r>
                <a:rPr lang="en-US" sz="4499">
                  <a:solidFill>
                    <a:srgbClr val="000000"/>
                  </a:solidFill>
                  <a:latin typeface="Maven Pro"/>
                  <a:ea typeface="Maven Pro"/>
                  <a:cs typeface="Maven Pro"/>
                  <a:sym typeface="Maven Pro"/>
                </a:rPr>
                <a:t>chiều về</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4601615" y="2191732"/>
            <a:ext cx="7657983" cy="2041151"/>
          </a:xfrm>
          <a:prstGeom prst="rect">
            <a:avLst/>
          </a:prstGeom>
          <a:solidFill>
            <a:srgbClr val="6CA39E"/>
          </a:solidFill>
        </p:spPr>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948114" y="2658694"/>
            <a:ext cx="4048879" cy="852646"/>
            <a:chOff x="0" y="0"/>
            <a:chExt cx="5398506" cy="1136861"/>
          </a:xfrm>
        </p:grpSpPr>
        <p:sp>
          <p:nvSpPr>
            <p:cNvPr id="10" name="TextBox 10"/>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2478673" y="2164172"/>
            <a:ext cx="5395550" cy="2041151"/>
          </a:xfrm>
          <a:prstGeom prst="rect">
            <a:avLst/>
          </a:prstGeom>
          <a:solidFill>
            <a:srgbClr val="6CA39E"/>
          </a:solidFill>
        </p:spPr>
      </p:sp>
      <p:grpSp>
        <p:nvGrpSpPr>
          <p:cNvPr id="13" name="Group 13"/>
          <p:cNvGrpSpPr/>
          <p:nvPr/>
        </p:nvGrpSpPr>
        <p:grpSpPr>
          <a:xfrm>
            <a:off x="13825344" y="2758425"/>
            <a:ext cx="4048879" cy="852646"/>
            <a:chOff x="0" y="0"/>
            <a:chExt cx="5398506" cy="1136861"/>
          </a:xfrm>
        </p:grpSpPr>
        <p:sp>
          <p:nvSpPr>
            <p:cNvPr id="14" name="TextBox 1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AutoShape 16"/>
          <p:cNvSpPr/>
          <p:nvPr/>
        </p:nvSpPr>
        <p:spPr>
          <a:xfrm>
            <a:off x="521506" y="4818668"/>
            <a:ext cx="3860221" cy="2041151"/>
          </a:xfrm>
          <a:prstGeom prst="rect">
            <a:avLst/>
          </a:prstGeom>
          <a:solidFill>
            <a:srgbClr val="88B38F"/>
          </a:solidFill>
        </p:spPr>
      </p:sp>
      <p:sp>
        <p:nvSpPr>
          <p:cNvPr id="17" name="AutoShape 17"/>
          <p:cNvSpPr/>
          <p:nvPr/>
        </p:nvSpPr>
        <p:spPr>
          <a:xfrm>
            <a:off x="4601615" y="4818668"/>
            <a:ext cx="7657983" cy="2041151"/>
          </a:xfrm>
          <a:prstGeom prst="rect">
            <a:avLst/>
          </a:prstGeom>
          <a:solidFill>
            <a:srgbClr val="88B38F"/>
          </a:solidFill>
        </p:spPr>
      </p:sp>
      <p:grpSp>
        <p:nvGrpSpPr>
          <p:cNvPr id="18" name="Group 18"/>
          <p:cNvGrpSpPr/>
          <p:nvPr/>
        </p:nvGrpSpPr>
        <p:grpSpPr>
          <a:xfrm>
            <a:off x="6711659" y="5261582"/>
            <a:ext cx="4048879" cy="852646"/>
            <a:chOff x="0" y="0"/>
            <a:chExt cx="5398506" cy="1136861"/>
          </a:xfrm>
        </p:grpSpPr>
        <p:sp>
          <p:nvSpPr>
            <p:cNvPr id="19" name="TextBox 19"/>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Chi tiết</a:t>
              </a:r>
            </a:p>
          </p:txBody>
        </p:sp>
        <p:sp>
          <p:nvSpPr>
            <p:cNvPr id="20" name="TextBox 20"/>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21" name="AutoShape 21"/>
          <p:cNvSpPr/>
          <p:nvPr/>
        </p:nvSpPr>
        <p:spPr>
          <a:xfrm>
            <a:off x="12478673" y="4818668"/>
            <a:ext cx="5395550" cy="2041151"/>
          </a:xfrm>
          <a:prstGeom prst="rect">
            <a:avLst/>
          </a:prstGeom>
          <a:solidFill>
            <a:srgbClr val="88B38F"/>
          </a:solidFill>
        </p:spPr>
      </p:sp>
      <p:grpSp>
        <p:nvGrpSpPr>
          <p:cNvPr id="22" name="Group 22"/>
          <p:cNvGrpSpPr/>
          <p:nvPr/>
        </p:nvGrpSpPr>
        <p:grpSpPr>
          <a:xfrm>
            <a:off x="13825344" y="5261582"/>
            <a:ext cx="4048879" cy="852646"/>
            <a:chOff x="0" y="0"/>
            <a:chExt cx="5398506" cy="1136861"/>
          </a:xfrm>
        </p:grpSpPr>
        <p:sp>
          <p:nvSpPr>
            <p:cNvPr id="23" name="TextBox 23"/>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Ý nghĩa</a:t>
              </a:r>
            </a:p>
          </p:txBody>
        </p:sp>
        <p:sp>
          <p:nvSpPr>
            <p:cNvPr id="24" name="TextBox 24"/>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grpSp>
        <p:nvGrpSpPr>
          <p:cNvPr id="25" name="Group 25"/>
          <p:cNvGrpSpPr/>
          <p:nvPr/>
        </p:nvGrpSpPr>
        <p:grpSpPr>
          <a:xfrm>
            <a:off x="1132512" y="4818668"/>
            <a:ext cx="4048879" cy="1805146"/>
            <a:chOff x="0" y="0"/>
            <a:chExt cx="5398506" cy="2406861"/>
          </a:xfrm>
        </p:grpSpPr>
        <p:sp>
          <p:nvSpPr>
            <p:cNvPr id="26" name="TextBox 26"/>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Thời gian </a:t>
              </a:r>
            </a:p>
            <a:p>
              <a:pPr algn="l">
                <a:lnSpc>
                  <a:spcPts val="7514"/>
                </a:lnSpc>
              </a:pPr>
              <a:r>
                <a:rPr lang="en-US" sz="4499">
                  <a:solidFill>
                    <a:srgbClr val="000000"/>
                  </a:solidFill>
                  <a:latin typeface="Maven Pro"/>
                  <a:ea typeface="Maven Pro"/>
                  <a:cs typeface="Maven Pro"/>
                  <a:sym typeface="Maven Pro"/>
                </a:rPr>
                <a:t>đêm xuống</a:t>
              </a:r>
            </a:p>
          </p:txBody>
        </p:sp>
        <p:sp>
          <p:nvSpPr>
            <p:cNvPr id="27" name="TextBox 27"/>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28" name="AutoShape 28"/>
          <p:cNvSpPr/>
          <p:nvPr/>
        </p:nvSpPr>
        <p:spPr>
          <a:xfrm>
            <a:off x="521506" y="7440843"/>
            <a:ext cx="3860221" cy="2041151"/>
          </a:xfrm>
          <a:prstGeom prst="rect">
            <a:avLst/>
          </a:prstGeom>
          <a:solidFill>
            <a:srgbClr val="D1CAAF"/>
          </a:solidFill>
        </p:spPr>
      </p:sp>
      <p:grpSp>
        <p:nvGrpSpPr>
          <p:cNvPr id="29" name="Group 29"/>
          <p:cNvGrpSpPr/>
          <p:nvPr/>
        </p:nvGrpSpPr>
        <p:grpSpPr>
          <a:xfrm>
            <a:off x="1028700" y="7453154"/>
            <a:ext cx="4048879" cy="1805146"/>
            <a:chOff x="0" y="0"/>
            <a:chExt cx="5398506" cy="2406861"/>
          </a:xfrm>
        </p:grpSpPr>
        <p:sp>
          <p:nvSpPr>
            <p:cNvPr id="30" name="TextBox 30"/>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Thời gian </a:t>
              </a:r>
            </a:p>
            <a:p>
              <a:pPr algn="l">
                <a:lnSpc>
                  <a:spcPts val="7514"/>
                </a:lnSpc>
              </a:pPr>
              <a:r>
                <a:rPr lang="en-US" sz="4499">
                  <a:solidFill>
                    <a:srgbClr val="000000"/>
                  </a:solidFill>
                  <a:latin typeface="Maven Pro"/>
                  <a:ea typeface="Maven Pro"/>
                  <a:cs typeface="Maven Pro"/>
                  <a:sym typeface="Maven Pro"/>
                </a:rPr>
                <a:t>đêm xuống</a:t>
              </a:r>
            </a:p>
          </p:txBody>
        </p:sp>
        <p:sp>
          <p:nvSpPr>
            <p:cNvPr id="31" name="TextBox 3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32" name="AutoShape 32"/>
          <p:cNvSpPr/>
          <p:nvPr/>
        </p:nvSpPr>
        <p:spPr>
          <a:xfrm>
            <a:off x="4601615" y="7440843"/>
            <a:ext cx="7657983" cy="2041151"/>
          </a:xfrm>
          <a:prstGeom prst="rect">
            <a:avLst/>
          </a:prstGeom>
          <a:solidFill>
            <a:srgbClr val="D1CAAF"/>
          </a:solidFill>
        </p:spPr>
      </p:sp>
      <p:grpSp>
        <p:nvGrpSpPr>
          <p:cNvPr id="33" name="Group 33"/>
          <p:cNvGrpSpPr/>
          <p:nvPr/>
        </p:nvGrpSpPr>
        <p:grpSpPr>
          <a:xfrm>
            <a:off x="6948114" y="7707543"/>
            <a:ext cx="4048879" cy="852646"/>
            <a:chOff x="0" y="0"/>
            <a:chExt cx="5398506" cy="1136861"/>
          </a:xfrm>
        </p:grpSpPr>
        <p:sp>
          <p:nvSpPr>
            <p:cNvPr id="34" name="TextBox 3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Chi tiết</a:t>
              </a:r>
            </a:p>
          </p:txBody>
        </p:sp>
        <p:sp>
          <p:nvSpPr>
            <p:cNvPr id="35" name="TextBox 3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36" name="AutoShape 36"/>
          <p:cNvSpPr/>
          <p:nvPr/>
        </p:nvSpPr>
        <p:spPr>
          <a:xfrm>
            <a:off x="12478673" y="7440843"/>
            <a:ext cx="5395550" cy="2041151"/>
          </a:xfrm>
          <a:prstGeom prst="rect">
            <a:avLst/>
          </a:prstGeom>
          <a:solidFill>
            <a:srgbClr val="D1CAAF"/>
          </a:solidFill>
        </p:spPr>
      </p:sp>
      <p:grpSp>
        <p:nvGrpSpPr>
          <p:cNvPr id="37" name="Group 37"/>
          <p:cNvGrpSpPr/>
          <p:nvPr/>
        </p:nvGrpSpPr>
        <p:grpSpPr>
          <a:xfrm>
            <a:off x="13825344" y="7693399"/>
            <a:ext cx="4048879" cy="852646"/>
            <a:chOff x="0" y="0"/>
            <a:chExt cx="5398506" cy="1136861"/>
          </a:xfrm>
        </p:grpSpPr>
        <p:sp>
          <p:nvSpPr>
            <p:cNvPr id="38" name="TextBox 38"/>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Ý nghĩa</a:t>
              </a:r>
            </a:p>
          </p:txBody>
        </p:sp>
        <p:sp>
          <p:nvSpPr>
            <p:cNvPr id="39" name="TextBox 39"/>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40" name="Freeform 4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1" name="Group 41"/>
          <p:cNvGrpSpPr/>
          <p:nvPr/>
        </p:nvGrpSpPr>
        <p:grpSpPr>
          <a:xfrm>
            <a:off x="-223321" y="-836547"/>
            <a:ext cx="3665317" cy="3094225"/>
            <a:chOff x="0" y="0"/>
            <a:chExt cx="962816" cy="812800"/>
          </a:xfrm>
        </p:grpSpPr>
        <p:sp>
          <p:nvSpPr>
            <p:cNvPr id="42" name="Freeform 4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sp>
        <p:nvSpPr>
          <p:cNvPr id="43" name="Freeform 43"/>
          <p:cNvSpPr/>
          <p:nvPr/>
        </p:nvSpPr>
        <p:spPr>
          <a:xfrm>
            <a:off x="3299490"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216733"/>
            <a:ext cx="9444837" cy="694101"/>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FF3131"/>
                </a:solidFill>
                <a:latin typeface="Inter Bold"/>
                <a:ea typeface="Inter Bold"/>
                <a:cs typeface="Inter Bold"/>
                <a:sym typeface="Inter Bold"/>
              </a:rPr>
              <a:t>Thể</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hiện</a:t>
            </a:r>
            <a:r>
              <a:rPr lang="en-US" sz="4200" dirty="0">
                <a:solidFill>
                  <a:srgbClr val="FF3131"/>
                </a:solidFill>
                <a:latin typeface="Inter Bold"/>
                <a:ea typeface="Inter Bold"/>
                <a:cs typeface="Inter Bold"/>
                <a:sym typeface="Inter Bold"/>
              </a:rPr>
              <a:t> qua </a:t>
            </a:r>
            <a:r>
              <a:rPr lang="en-US" sz="4200" dirty="0" err="1">
                <a:solidFill>
                  <a:srgbClr val="FF3131"/>
                </a:solidFill>
                <a:latin typeface="Inter Bold"/>
                <a:ea typeface="Inter Bold"/>
                <a:cs typeface="Inter Bold"/>
                <a:sym typeface="Inter Bold"/>
              </a:rPr>
              <a:t>các</a:t>
            </a:r>
            <a:r>
              <a:rPr lang="en-US" sz="4200" dirty="0">
                <a:solidFill>
                  <a:srgbClr val="FF3131"/>
                </a:solidFill>
                <a:latin typeface="Inter Bold"/>
                <a:ea typeface="Inter Bold"/>
                <a:cs typeface="Inter Bold"/>
                <a:sym typeface="Inter Bold"/>
              </a:rPr>
              <a:t> chi </a:t>
            </a:r>
            <a:r>
              <a:rPr lang="en-US" sz="4200" dirty="0" err="1">
                <a:solidFill>
                  <a:srgbClr val="FF3131"/>
                </a:solidFill>
                <a:latin typeface="Inter Bold"/>
                <a:ea typeface="Inter Bold"/>
                <a:cs typeface="Inter Bold"/>
                <a:sym typeface="Inter Bold"/>
              </a:rPr>
              <a:t>tiết</a:t>
            </a:r>
            <a:r>
              <a:rPr lang="en-US" sz="4200" dirty="0">
                <a:solidFill>
                  <a:srgbClr val="FF3131"/>
                </a:solidFill>
                <a:latin typeface="Inter Bold"/>
                <a:ea typeface="Inter Bold"/>
                <a:cs typeface="Inter Bold"/>
                <a:sym typeface="Inter Bold"/>
              </a:rPr>
              <a:t>:</a:t>
            </a:r>
          </a:p>
        </p:txBody>
      </p:sp>
      <p:sp>
        <p:nvSpPr>
          <p:cNvPr id="3" name="AutoShape 3"/>
          <p:cNvSpPr/>
          <p:nvPr/>
        </p:nvSpPr>
        <p:spPr>
          <a:xfrm>
            <a:off x="239172" y="4174986"/>
            <a:ext cx="2854520" cy="4194153"/>
          </a:xfrm>
          <a:prstGeom prst="rect">
            <a:avLst/>
          </a:prstGeom>
          <a:solidFill>
            <a:srgbClr val="6CA39E"/>
          </a:solidFill>
        </p:spPr>
      </p:sp>
      <p:grpSp>
        <p:nvGrpSpPr>
          <p:cNvPr id="4" name="Group 4"/>
          <p:cNvGrpSpPr/>
          <p:nvPr/>
        </p:nvGrpSpPr>
        <p:grpSpPr>
          <a:xfrm>
            <a:off x="239172" y="4737708"/>
            <a:ext cx="4048879" cy="1805146"/>
            <a:chOff x="0" y="0"/>
            <a:chExt cx="5398506" cy="2406861"/>
          </a:xfrm>
        </p:grpSpPr>
        <p:sp>
          <p:nvSpPr>
            <p:cNvPr id="5" name="TextBox 5"/>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Thời gian </a:t>
              </a:r>
            </a:p>
            <a:p>
              <a:pPr algn="l">
                <a:lnSpc>
                  <a:spcPts val="7514"/>
                </a:lnSpc>
              </a:pPr>
              <a:r>
                <a:rPr lang="en-US" sz="4499">
                  <a:solidFill>
                    <a:srgbClr val="FFFFFF"/>
                  </a:solidFill>
                  <a:latin typeface="Maven Pro Bold"/>
                  <a:ea typeface="Maven Pro Bold"/>
                  <a:cs typeface="Maven Pro Bold"/>
                  <a:sym typeface="Maven Pro Bold"/>
                </a:rPr>
                <a:t>chiều về</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3554573" y="1311527"/>
            <a:ext cx="8597715" cy="8403974"/>
          </a:xfrm>
          <a:prstGeom prst="rect">
            <a:avLst/>
          </a:prstGeom>
          <a:solidFill>
            <a:srgbClr val="6CA39E"/>
          </a:solidFill>
        </p:spPr>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406167" y="1229055"/>
            <a:ext cx="4048879" cy="852646"/>
            <a:chOff x="0" y="0"/>
            <a:chExt cx="5398506" cy="1136861"/>
          </a:xfrm>
        </p:grpSpPr>
        <p:sp>
          <p:nvSpPr>
            <p:cNvPr id="10" name="TextBox 10"/>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2500592" y="1311526"/>
            <a:ext cx="5395550" cy="8403974"/>
          </a:xfrm>
          <a:prstGeom prst="rect">
            <a:avLst/>
          </a:prstGeom>
          <a:solidFill>
            <a:srgbClr val="6CA39E"/>
          </a:solidFill>
        </p:spPr>
      </p:sp>
      <p:grpSp>
        <p:nvGrpSpPr>
          <p:cNvPr id="13" name="Group 13"/>
          <p:cNvGrpSpPr/>
          <p:nvPr/>
        </p:nvGrpSpPr>
        <p:grpSpPr>
          <a:xfrm>
            <a:off x="13825344" y="1519381"/>
            <a:ext cx="4048879" cy="852646"/>
            <a:chOff x="0" y="0"/>
            <a:chExt cx="5398506" cy="1136861"/>
          </a:xfrm>
        </p:grpSpPr>
        <p:sp>
          <p:nvSpPr>
            <p:cNvPr id="14" name="TextBox 1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TextBox 16"/>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9" name="TextBox 19"/>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20" name="Freeform 2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1" name="Group 21"/>
          <p:cNvGrpSpPr/>
          <p:nvPr/>
        </p:nvGrpSpPr>
        <p:grpSpPr>
          <a:xfrm>
            <a:off x="-223321" y="-836547"/>
            <a:ext cx="3665317" cy="3094225"/>
            <a:chOff x="0" y="0"/>
            <a:chExt cx="962816" cy="812800"/>
          </a:xfrm>
        </p:grpSpPr>
        <p:sp>
          <p:nvSpPr>
            <p:cNvPr id="22" name="Freeform 2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grpSp>
        <p:nvGrpSpPr>
          <p:cNvPr id="23" name="Group 23"/>
          <p:cNvGrpSpPr/>
          <p:nvPr/>
        </p:nvGrpSpPr>
        <p:grpSpPr>
          <a:xfrm rot="-8100000">
            <a:off x="2767539" y="5946431"/>
            <a:ext cx="652306" cy="651262"/>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CA39E"/>
            </a:solidFill>
          </p:spPr>
        </p:sp>
      </p:grpSp>
      <p:grpSp>
        <p:nvGrpSpPr>
          <p:cNvPr id="25" name="Group 25"/>
          <p:cNvGrpSpPr/>
          <p:nvPr/>
        </p:nvGrpSpPr>
        <p:grpSpPr>
          <a:xfrm rot="-8100000">
            <a:off x="11713557" y="5485550"/>
            <a:ext cx="652306" cy="651262"/>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CA39E"/>
            </a:solidFill>
          </p:spPr>
        </p:sp>
      </p:grpSp>
      <p:sp>
        <p:nvSpPr>
          <p:cNvPr id="27" name="TextBox 27"/>
          <p:cNvSpPr txBox="1"/>
          <p:nvPr/>
        </p:nvSpPr>
        <p:spPr>
          <a:xfrm>
            <a:off x="3818872" y="2005501"/>
            <a:ext cx="8333416" cy="7413761"/>
          </a:xfrm>
          <a:prstGeom prst="rect">
            <a:avLst/>
          </a:prstGeom>
        </p:spPr>
        <p:txBody>
          <a:bodyPr lIns="0" tIns="0" rIns="0" bIns="0" rtlCol="0" anchor="t">
            <a:spAutoFit/>
          </a:bodyPr>
          <a:lstStyle/>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Tiếng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trống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thu</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không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phương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tây</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đỏ</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rực</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mây</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ánh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hồng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dãy</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tre</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đen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lại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tiếng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ếch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nhái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vọng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vào</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Các</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nhà</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lên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đèn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chợ</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vãn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mùi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ẩm</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của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đất</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Những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đứa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trẻ</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nghèo</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nhặt</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nhạnh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những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thứ</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đồ</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bỏ</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đi</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Chị</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Tí</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dọn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hàng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nước</a:t>
            </a:r>
            <a:r>
              <a:rPr lang="en-US" sz="3899" dirty="0">
                <a:solidFill>
                  <a:srgbClr val="FFFFFF"/>
                </a:solidFill>
                <a:latin typeface="Maven Pro"/>
                <a:ea typeface="Maven Pro"/>
                <a:cs typeface="Maven Pro"/>
                <a:sym typeface="Maven Pro"/>
              </a:rPr>
              <a:t> …, Liên </a:t>
            </a:r>
            <a:r>
              <a:rPr lang="en-US" sz="3899" dirty="0" err="1">
                <a:solidFill>
                  <a:srgbClr val="FFFFFF"/>
                </a:solidFill>
                <a:latin typeface="Maven Pro"/>
                <a:ea typeface="Maven Pro"/>
                <a:cs typeface="Maven Pro"/>
                <a:sym typeface="Maven Pro"/>
              </a:rPr>
              <a:t>đóng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cửa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hàng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và</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kiểm</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số</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tiền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ít</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ỏi</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Cụ</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Thi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mua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cốc</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rượu</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vừa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uống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vừa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cười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khanh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khách</a:t>
            </a:r>
            <a:endParaRPr lang="en-US" sz="3899" dirty="0">
              <a:solidFill>
                <a:srgbClr val="FFFFFF"/>
              </a:solidFill>
              <a:latin typeface="Maven Pro"/>
              <a:ea typeface="Maven Pro"/>
              <a:cs typeface="Maven Pro"/>
              <a:sym typeface="Maven Pro"/>
            </a:endParaRPr>
          </a:p>
        </p:txBody>
      </p:sp>
      <p:sp>
        <p:nvSpPr>
          <p:cNvPr id="28" name="TextBox 28"/>
          <p:cNvSpPr txBox="1"/>
          <p:nvPr/>
        </p:nvSpPr>
        <p:spPr>
          <a:xfrm>
            <a:off x="12700617" y="2727012"/>
            <a:ext cx="5395550" cy="6238240"/>
          </a:xfrm>
          <a:prstGeom prst="rect">
            <a:avLst/>
          </a:prstGeom>
        </p:spPr>
        <p:txBody>
          <a:bodyPr lIns="0" tIns="0" rIns="0" bIns="0" rtlCol="0" anchor="t">
            <a:spAutoFit/>
          </a:bodyPr>
          <a:lstStyle/>
          <a:p>
            <a:pPr algn="l">
              <a:lnSpc>
                <a:spcPts val="5479"/>
              </a:lnSpc>
            </a:pP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Bức</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hoạ</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đồng</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quê</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quen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thuộc</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bình</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dị</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thơ</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mộng</a:t>
            </a:r>
            <a:endParaRPr lang="en-US" sz="3999" dirty="0">
              <a:solidFill>
                <a:srgbClr val="FFFFFF"/>
              </a:solidFill>
              <a:latin typeface="Maven Pro"/>
              <a:ea typeface="Maven Pro"/>
              <a:cs typeface="Maven Pro"/>
              <a:sym typeface="Maven Pro"/>
            </a:endParaRPr>
          </a:p>
          <a:p>
            <a:pPr algn="l">
              <a:lnSpc>
                <a:spcPts val="5479"/>
              </a:lnSpc>
            </a:pPr>
            <a:r>
              <a:rPr lang="en-US" sz="3999" dirty="0">
                <a:solidFill>
                  <a:srgbClr val="FFFFFF"/>
                </a:solidFill>
                <a:latin typeface="Maven Pro"/>
                <a:ea typeface="Maven Pro"/>
                <a:cs typeface="Maven Pro"/>
                <a:sym typeface="Maven Pro"/>
              </a:rPr>
              <a:t>-&gt; </a:t>
            </a:r>
            <a:r>
              <a:rPr lang="en-US" sz="3999" dirty="0" err="1">
                <a:solidFill>
                  <a:srgbClr val="FFFFFF"/>
                </a:solidFill>
                <a:latin typeface="Maven Pro"/>
                <a:ea typeface="Maven Pro"/>
                <a:cs typeface="Maven Pro"/>
                <a:sym typeface="Maven Pro"/>
              </a:rPr>
              <a:t>Cảnh</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chợ</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tàn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và</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những</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kiếp</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người</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tàn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tạ</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sự</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tàn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lụi</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sự</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nghèo</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đói</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tiêu</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điều</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của</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phố</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huyện</a:t>
            </a:r>
            <a:r>
              <a:rPr lang="en-US" sz="3999" dirty="0">
                <a:solidFill>
                  <a:srgbClr val="FFFFFF"/>
                </a:solidFill>
                <a:latin typeface="Maven Pro"/>
                <a:ea typeface="Maven Pro"/>
                <a:cs typeface="Maven Pro"/>
                <a:sym typeface="Maven Pro"/>
              </a:rPr>
              <a:t>.</a:t>
            </a:r>
          </a:p>
          <a:p>
            <a:pPr algn="l">
              <a:lnSpc>
                <a:spcPts val="5479"/>
              </a:lnSpc>
              <a:spcBef>
                <a:spcPct val="0"/>
              </a:spcBef>
            </a:pPr>
            <a:endParaRPr lang="en-US" sz="3999" dirty="0">
              <a:solidFill>
                <a:srgbClr val="FFFFFF"/>
              </a:solidFill>
              <a:latin typeface="Maven Pro"/>
              <a:ea typeface="Maven Pro"/>
              <a:cs typeface="Maven Pro"/>
              <a:sym typeface="Maven Pro"/>
            </a:endParaRPr>
          </a:p>
        </p:txBody>
      </p:sp>
      <p:sp>
        <p:nvSpPr>
          <p:cNvPr id="29" name="Freeform 29"/>
          <p:cNvSpPr/>
          <p:nvPr/>
        </p:nvSpPr>
        <p:spPr>
          <a:xfrm>
            <a:off x="3661772" y="30789"/>
            <a:ext cx="1299842" cy="1179607"/>
          </a:xfrm>
          <a:custGeom>
            <a:avLst/>
            <a:gdLst/>
            <a:ahLst/>
            <a:cxnLst/>
            <a:rect l="l" t="t" r="r" b="b"/>
            <a:pathLst>
              <a:path w="1299842" h="1179607">
                <a:moveTo>
                  <a:pt x="0" y="0"/>
                </a:moveTo>
                <a:lnTo>
                  <a:pt x="1299842" y="0"/>
                </a:lnTo>
                <a:lnTo>
                  <a:pt x="1299842" y="1179607"/>
                </a:lnTo>
                <a:lnTo>
                  <a:pt x="0" y="11796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500"/>
                                        <p:tgtEl>
                                          <p:spTgt spid="2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xEl>
                                              <p:pRg st="3" end="3"/>
                                            </p:txEl>
                                          </p:spTgt>
                                        </p:tgtEl>
                                        <p:attrNameLst>
                                          <p:attrName>style.visibility</p:attrName>
                                        </p:attrNameLst>
                                      </p:cBhvr>
                                      <p:to>
                                        <p:strVal val="visible"/>
                                      </p:to>
                                    </p:set>
                                    <p:animEffect transition="in" filter="fade">
                                      <p:cBhvr>
                                        <p:cTn id="16" dur="500"/>
                                        <p:tgtEl>
                                          <p:spTgt spid="2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xEl>
                                              <p:pRg st="4" end="4"/>
                                            </p:txEl>
                                          </p:spTgt>
                                        </p:tgtEl>
                                        <p:attrNameLst>
                                          <p:attrName>style.visibility</p:attrName>
                                        </p:attrNameLst>
                                      </p:cBhvr>
                                      <p:to>
                                        <p:strVal val="visible"/>
                                      </p:to>
                                    </p:set>
                                    <p:animEffect transition="in" filter="fade">
                                      <p:cBhvr>
                                        <p:cTn id="19" dur="500"/>
                                        <p:tgtEl>
                                          <p:spTgt spid="2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fade">
                                      <p:cBhvr>
                                        <p:cTn id="2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216733"/>
            <a:ext cx="9830009" cy="694101"/>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FF3131"/>
                </a:solidFill>
                <a:latin typeface="Inter Bold"/>
                <a:ea typeface="Inter Bold"/>
                <a:cs typeface="Inter Bold"/>
                <a:sym typeface="Inter Bold"/>
              </a:rPr>
              <a:t>Thể</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hiện</a:t>
            </a:r>
            <a:r>
              <a:rPr lang="en-US" sz="4200" dirty="0">
                <a:solidFill>
                  <a:srgbClr val="FF3131"/>
                </a:solidFill>
                <a:latin typeface="Inter Bold"/>
                <a:ea typeface="Inter Bold"/>
                <a:cs typeface="Inter Bold"/>
                <a:sym typeface="Inter Bold"/>
              </a:rPr>
              <a:t> qua </a:t>
            </a:r>
            <a:r>
              <a:rPr lang="en-US" sz="4200" dirty="0" err="1">
                <a:solidFill>
                  <a:srgbClr val="FF3131"/>
                </a:solidFill>
                <a:latin typeface="Inter Bold"/>
                <a:ea typeface="Inter Bold"/>
                <a:cs typeface="Inter Bold"/>
                <a:sym typeface="Inter Bold"/>
              </a:rPr>
              <a:t>các</a:t>
            </a:r>
            <a:r>
              <a:rPr lang="en-US" sz="4200" dirty="0">
                <a:solidFill>
                  <a:srgbClr val="FF3131"/>
                </a:solidFill>
                <a:latin typeface="Inter Bold"/>
                <a:ea typeface="Inter Bold"/>
                <a:cs typeface="Inter Bold"/>
                <a:sym typeface="Inter Bold"/>
              </a:rPr>
              <a:t> chi </a:t>
            </a:r>
            <a:r>
              <a:rPr lang="en-US" sz="4200" dirty="0" err="1">
                <a:solidFill>
                  <a:srgbClr val="FF3131"/>
                </a:solidFill>
                <a:latin typeface="Inter Bold"/>
                <a:ea typeface="Inter Bold"/>
                <a:cs typeface="Inter Bold"/>
                <a:sym typeface="Inter Bold"/>
              </a:rPr>
              <a:t>tiết</a:t>
            </a:r>
            <a:r>
              <a:rPr lang="en-US" sz="4200" dirty="0">
                <a:solidFill>
                  <a:srgbClr val="FF3131"/>
                </a:solidFill>
                <a:latin typeface="Inter Bold"/>
                <a:ea typeface="Inter Bold"/>
                <a:cs typeface="Inter Bold"/>
                <a:sym typeface="Inter Bold"/>
              </a:rPr>
              <a:t>:</a:t>
            </a:r>
          </a:p>
        </p:txBody>
      </p:sp>
      <p:sp>
        <p:nvSpPr>
          <p:cNvPr id="3" name="AutoShape 3"/>
          <p:cNvSpPr/>
          <p:nvPr/>
        </p:nvSpPr>
        <p:spPr>
          <a:xfrm>
            <a:off x="269321" y="4236109"/>
            <a:ext cx="3172675" cy="4194153"/>
          </a:xfrm>
          <a:prstGeom prst="rect">
            <a:avLst/>
          </a:prstGeom>
          <a:solidFill>
            <a:srgbClr val="88B38F"/>
          </a:solidFill>
        </p:spPr>
      </p:sp>
      <p:grpSp>
        <p:nvGrpSpPr>
          <p:cNvPr id="4" name="Group 4"/>
          <p:cNvGrpSpPr/>
          <p:nvPr/>
        </p:nvGrpSpPr>
        <p:grpSpPr>
          <a:xfrm>
            <a:off x="332848" y="5281824"/>
            <a:ext cx="4048879" cy="1805146"/>
            <a:chOff x="0" y="0"/>
            <a:chExt cx="5398506" cy="2406861"/>
          </a:xfrm>
        </p:grpSpPr>
        <p:sp>
          <p:nvSpPr>
            <p:cNvPr id="5" name="TextBox 5"/>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Thời gian </a:t>
              </a:r>
            </a:p>
            <a:p>
              <a:pPr algn="l">
                <a:lnSpc>
                  <a:spcPts val="7514"/>
                </a:lnSpc>
              </a:pPr>
              <a:r>
                <a:rPr lang="en-US" sz="4499">
                  <a:solidFill>
                    <a:srgbClr val="FFFFFF"/>
                  </a:solidFill>
                  <a:latin typeface="Maven Pro Bold"/>
                  <a:ea typeface="Maven Pro Bold"/>
                  <a:cs typeface="Maven Pro Bold"/>
                  <a:sym typeface="Maven Pro Bold"/>
                </a:rPr>
                <a:t>đêm xuống</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3697448" y="1423433"/>
            <a:ext cx="6345034" cy="8600167"/>
          </a:xfrm>
          <a:prstGeom prst="rect">
            <a:avLst/>
          </a:prstGeom>
          <a:solidFill>
            <a:srgbClr val="88B38F"/>
          </a:solidFill>
        </p:spPr>
        <p:txBody>
          <a:bodyPr/>
          <a:lstStyle/>
          <a:p>
            <a:endParaRPr lang="en-US" dirty="0"/>
          </a:p>
        </p:txBody>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110700" y="1311526"/>
            <a:ext cx="4048879" cy="852646"/>
            <a:chOff x="0" y="0"/>
            <a:chExt cx="5398506" cy="1136861"/>
          </a:xfrm>
        </p:grpSpPr>
        <p:sp>
          <p:nvSpPr>
            <p:cNvPr id="10" name="TextBox 10"/>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0454854" y="1311526"/>
            <a:ext cx="7419369" cy="8636885"/>
          </a:xfrm>
          <a:prstGeom prst="rect">
            <a:avLst/>
          </a:prstGeom>
          <a:solidFill>
            <a:srgbClr val="88B38F"/>
          </a:solidFill>
        </p:spPr>
      </p:sp>
      <p:grpSp>
        <p:nvGrpSpPr>
          <p:cNvPr id="13" name="Group 13"/>
          <p:cNvGrpSpPr/>
          <p:nvPr/>
        </p:nvGrpSpPr>
        <p:grpSpPr>
          <a:xfrm>
            <a:off x="12826579" y="1382420"/>
            <a:ext cx="4048879" cy="852646"/>
            <a:chOff x="0" y="0"/>
            <a:chExt cx="5398506" cy="1136861"/>
          </a:xfrm>
        </p:grpSpPr>
        <p:sp>
          <p:nvSpPr>
            <p:cNvPr id="14" name="TextBox 1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TextBox 16"/>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9" name="TextBox 19"/>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20" name="Freeform 2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1" name="Group 21"/>
          <p:cNvGrpSpPr/>
          <p:nvPr/>
        </p:nvGrpSpPr>
        <p:grpSpPr>
          <a:xfrm>
            <a:off x="-223321" y="-836547"/>
            <a:ext cx="3665317" cy="3094225"/>
            <a:chOff x="0" y="0"/>
            <a:chExt cx="962816" cy="812800"/>
          </a:xfrm>
        </p:grpSpPr>
        <p:sp>
          <p:nvSpPr>
            <p:cNvPr id="22" name="Freeform 2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grpSp>
        <p:nvGrpSpPr>
          <p:cNvPr id="23" name="Group 23"/>
          <p:cNvGrpSpPr/>
          <p:nvPr/>
        </p:nvGrpSpPr>
        <p:grpSpPr>
          <a:xfrm rot="-8100000">
            <a:off x="2910414" y="5858766"/>
            <a:ext cx="652306" cy="651262"/>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8B38F"/>
            </a:solidFill>
          </p:spPr>
        </p:sp>
      </p:grpSp>
      <p:grpSp>
        <p:nvGrpSpPr>
          <p:cNvPr id="25" name="Group 25"/>
          <p:cNvGrpSpPr/>
          <p:nvPr/>
        </p:nvGrpSpPr>
        <p:grpSpPr>
          <a:xfrm rot="-8100000">
            <a:off x="9716329" y="5323484"/>
            <a:ext cx="652306" cy="651262"/>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8B38F"/>
            </a:solidFill>
          </p:spPr>
        </p:sp>
      </p:grpSp>
      <p:sp>
        <p:nvSpPr>
          <p:cNvPr id="27" name="TextBox 27"/>
          <p:cNvSpPr txBox="1"/>
          <p:nvPr/>
        </p:nvSpPr>
        <p:spPr>
          <a:xfrm>
            <a:off x="3741397" y="2158866"/>
            <a:ext cx="6301085" cy="7224522"/>
          </a:xfrm>
          <a:prstGeom prst="rect">
            <a:avLst/>
          </a:prstGeom>
        </p:spPr>
        <p:txBody>
          <a:bodyPr lIns="0" tIns="0" rIns="0" bIns="0" rtlCol="0" anchor="t">
            <a:spAutoFit/>
          </a:bodyPr>
          <a:lstStyle/>
          <a:p>
            <a:pPr algn="l">
              <a:lnSpc>
                <a:spcPts val="5753"/>
              </a:lnSpc>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Đường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phố</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ngõ</a:t>
            </a:r>
            <a:r>
              <a:rPr lang="en-US" sz="4199" dirty="0">
                <a:solidFill>
                  <a:srgbClr val="FFFFFF"/>
                </a:solidFill>
                <a:latin typeface="Maven Pro"/>
                <a:ea typeface="Maven Pro"/>
                <a:cs typeface="Maven Pro"/>
                <a:sym typeface="Maven Pro"/>
              </a:rPr>
              <a:t> con </a:t>
            </a:r>
            <a:r>
              <a:rPr lang="en-US" sz="4199" dirty="0" err="1">
                <a:solidFill>
                  <a:srgbClr val="FFFFFF"/>
                </a:solidFill>
                <a:latin typeface="Maven Pro"/>
                <a:ea typeface="Maven Pro"/>
                <a:cs typeface="Maven Pro"/>
                <a:sym typeface="Maven Pro"/>
              </a:rPr>
              <a:t>chứa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đầy</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bóng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tối</a:t>
            </a:r>
            <a:r>
              <a:rPr lang="en-US" sz="4199" dirty="0">
                <a:solidFill>
                  <a:srgbClr val="FFFFFF"/>
                </a:solidFill>
                <a:latin typeface="Maven Pro"/>
                <a:ea typeface="Maven Pro"/>
                <a:cs typeface="Maven Pro"/>
                <a:sym typeface="Maven Pro"/>
              </a:rPr>
              <a:t> </a:t>
            </a:r>
          </a:p>
          <a:p>
            <a:pPr algn="l">
              <a:lnSpc>
                <a:spcPts val="5753"/>
              </a:lnSpc>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sáng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khe</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cửa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hẹp</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sao</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trời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đom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đóm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ngọn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đèn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hàng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nước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chị</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Tí</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bếp</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lửa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hàng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phở</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Siêu</a:t>
            </a:r>
            <a:r>
              <a:rPr lang="en-US" sz="4199" dirty="0">
                <a:solidFill>
                  <a:srgbClr val="FFFFFF"/>
                </a:solidFill>
                <a:latin typeface="Maven Pro"/>
                <a:ea typeface="Maven Pro"/>
                <a:cs typeface="Maven Pro"/>
                <a:sym typeface="Maven Pro"/>
              </a:rPr>
              <a:t>,… </a:t>
            </a:r>
          </a:p>
          <a:p>
            <a:pPr algn="l">
              <a:lnSpc>
                <a:spcPts val="5753"/>
              </a:lnSpc>
              <a:spcBef>
                <a:spcPct val="0"/>
              </a:spcBef>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Tiếng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đàn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bầu</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vợ</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chồng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xẩm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đứa</a:t>
            </a:r>
            <a:r>
              <a:rPr lang="en-US" sz="4199" dirty="0">
                <a:solidFill>
                  <a:srgbClr val="FFFFFF"/>
                </a:solidFill>
                <a:latin typeface="Maven Pro"/>
                <a:ea typeface="Maven Pro"/>
                <a:cs typeface="Maven Pro"/>
                <a:sym typeface="Maven Pro"/>
              </a:rPr>
              <a:t> con </a:t>
            </a:r>
            <a:r>
              <a:rPr lang="en-US" sz="4199" dirty="0" err="1">
                <a:solidFill>
                  <a:srgbClr val="FFFFFF"/>
                </a:solidFill>
                <a:latin typeface="Maven Pro"/>
                <a:ea typeface="Maven Pro"/>
                <a:cs typeface="Maven Pro"/>
                <a:sym typeface="Maven Pro"/>
              </a:rPr>
              <a:t>bò</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nghịch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rác</a:t>
            </a:r>
            <a:endParaRPr lang="en-US" sz="4199" dirty="0">
              <a:solidFill>
                <a:srgbClr val="FFFFFF"/>
              </a:solidFill>
              <a:latin typeface="Maven Pro"/>
              <a:ea typeface="Maven Pro"/>
              <a:cs typeface="Maven Pro"/>
              <a:sym typeface="Maven Pro"/>
            </a:endParaRPr>
          </a:p>
        </p:txBody>
      </p:sp>
      <p:sp>
        <p:nvSpPr>
          <p:cNvPr id="28" name="TextBox 28"/>
          <p:cNvSpPr txBox="1"/>
          <p:nvPr/>
        </p:nvSpPr>
        <p:spPr>
          <a:xfrm>
            <a:off x="10760538" y="2457894"/>
            <a:ext cx="7066060" cy="7224522"/>
          </a:xfrm>
          <a:prstGeom prst="rect">
            <a:avLst/>
          </a:prstGeom>
        </p:spPr>
        <p:txBody>
          <a:bodyPr lIns="0" tIns="0" rIns="0" bIns="0" rtlCol="0" anchor="t">
            <a:spAutoFit/>
          </a:bodyPr>
          <a:lstStyle/>
          <a:p>
            <a:pPr algn="l">
              <a:lnSpc>
                <a:spcPts val="5753"/>
              </a:lnSpc>
              <a:spcBef>
                <a:spcPct val="0"/>
              </a:spcBef>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Bức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tranh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phố</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huyện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hiu</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hắt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bóng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tối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lấn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cả</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sáng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nhưng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nơi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ấy</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có</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những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ước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mơ</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thầm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kín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không</a:t>
            </a:r>
            <a:r>
              <a:rPr lang="en-US" sz="4199" dirty="0">
                <a:solidFill>
                  <a:srgbClr val="FFFFFF"/>
                </a:solidFill>
                <a:latin typeface="Maven Pro"/>
                <a:ea typeface="Maven Pro"/>
                <a:cs typeface="Maven Pro"/>
                <a:sym typeface="Maven Pro"/>
              </a:rPr>
              <a:t> bao </a:t>
            </a:r>
            <a:r>
              <a:rPr lang="en-US" sz="4199" dirty="0" err="1">
                <a:solidFill>
                  <a:srgbClr val="FFFFFF"/>
                </a:solidFill>
                <a:latin typeface="Maven Pro"/>
                <a:ea typeface="Maven Pro"/>
                <a:cs typeface="Maven Pro"/>
                <a:sym typeface="Maven Pro"/>
              </a:rPr>
              <a:t>giờ</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tắt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những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kiếp</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người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nghèo</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khổ</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Dù</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bị</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bóng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tối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đói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nghèo</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vây</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họ</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vẫn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luôn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nuôi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dưỡng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khát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vọng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đổi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đời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vươn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ra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sáng</a:t>
            </a:r>
            <a:r>
              <a:rPr lang="en-US" sz="4199" dirty="0">
                <a:solidFill>
                  <a:srgbClr val="FFFFFF"/>
                </a:solidFill>
                <a:latin typeface="Maven Pro"/>
                <a:ea typeface="Maven Pro"/>
                <a:cs typeface="Maven Pro"/>
                <a:sym typeface="Maven Pr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9321" y="4236109"/>
            <a:ext cx="3172675" cy="4194153"/>
          </a:xfrm>
          <a:prstGeom prst="rect">
            <a:avLst/>
          </a:prstGeom>
          <a:solidFill>
            <a:srgbClr val="D0B8A8"/>
          </a:solidFill>
        </p:spPr>
      </p:sp>
      <p:grpSp>
        <p:nvGrpSpPr>
          <p:cNvPr id="3" name="Group 3"/>
          <p:cNvGrpSpPr/>
          <p:nvPr/>
        </p:nvGrpSpPr>
        <p:grpSpPr>
          <a:xfrm>
            <a:off x="536554" y="4737708"/>
            <a:ext cx="2903719" cy="2757646"/>
            <a:chOff x="0" y="0"/>
            <a:chExt cx="3871625" cy="3676861"/>
          </a:xfrm>
        </p:grpSpPr>
        <p:sp>
          <p:nvSpPr>
            <p:cNvPr id="4" name="TextBox 4"/>
            <p:cNvSpPr txBox="1"/>
            <p:nvPr/>
          </p:nvSpPr>
          <p:spPr>
            <a:xfrm>
              <a:off x="0" y="17037"/>
              <a:ext cx="3871625" cy="366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Đoàn tàu đêm đến và đi qua</a:t>
              </a:r>
            </a:p>
          </p:txBody>
        </p:sp>
        <p:sp>
          <p:nvSpPr>
            <p:cNvPr id="5" name="TextBox 5"/>
            <p:cNvSpPr txBox="1"/>
            <p:nvPr/>
          </p:nvSpPr>
          <p:spPr>
            <a:xfrm>
              <a:off x="0" y="-342461"/>
              <a:ext cx="3871625" cy="460751"/>
            </a:xfrm>
            <a:prstGeom prst="rect">
              <a:avLst/>
            </a:prstGeom>
          </p:spPr>
          <p:txBody>
            <a:bodyPr lIns="0" tIns="0" rIns="0" bIns="0" rtlCol="0" anchor="t">
              <a:spAutoFit/>
            </a:bodyPr>
            <a:lstStyle/>
            <a:p>
              <a:pPr algn="l">
                <a:lnSpc>
                  <a:spcPts val="2860"/>
                </a:lnSpc>
              </a:pPr>
              <a:endParaRPr/>
            </a:p>
          </p:txBody>
        </p:sp>
      </p:grpSp>
      <p:sp>
        <p:nvSpPr>
          <p:cNvPr id="6" name="AutoShape 6"/>
          <p:cNvSpPr/>
          <p:nvPr/>
        </p:nvSpPr>
        <p:spPr>
          <a:xfrm>
            <a:off x="3697448" y="337789"/>
            <a:ext cx="6805915" cy="9685811"/>
          </a:xfrm>
          <a:prstGeom prst="rect">
            <a:avLst/>
          </a:prstGeom>
          <a:solidFill>
            <a:srgbClr val="D0B8A8"/>
          </a:solidFill>
        </p:spPr>
      </p:sp>
      <p:sp>
        <p:nvSpPr>
          <p:cNvPr id="7" name="TextBox 7"/>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8" name="Group 8"/>
          <p:cNvGrpSpPr/>
          <p:nvPr/>
        </p:nvGrpSpPr>
        <p:grpSpPr>
          <a:xfrm>
            <a:off x="5615793" y="284242"/>
            <a:ext cx="4048879" cy="852646"/>
            <a:chOff x="0" y="0"/>
            <a:chExt cx="5398506" cy="1136861"/>
          </a:xfrm>
        </p:grpSpPr>
        <p:sp>
          <p:nvSpPr>
            <p:cNvPr id="9" name="TextBox 9"/>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Chi tiết</a:t>
              </a:r>
            </a:p>
          </p:txBody>
        </p:sp>
        <p:sp>
          <p:nvSpPr>
            <p:cNvPr id="10" name="TextBox 10"/>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1" name="AutoShape 11"/>
          <p:cNvSpPr/>
          <p:nvPr/>
        </p:nvSpPr>
        <p:spPr>
          <a:xfrm>
            <a:off x="10844947" y="676378"/>
            <a:ext cx="7066060" cy="8782452"/>
          </a:xfrm>
          <a:prstGeom prst="rect">
            <a:avLst/>
          </a:prstGeom>
          <a:solidFill>
            <a:srgbClr val="D0B8A8"/>
          </a:solidFill>
        </p:spPr>
      </p:sp>
      <p:grpSp>
        <p:nvGrpSpPr>
          <p:cNvPr id="12" name="Group 12"/>
          <p:cNvGrpSpPr/>
          <p:nvPr/>
        </p:nvGrpSpPr>
        <p:grpSpPr>
          <a:xfrm>
            <a:off x="13210421" y="284242"/>
            <a:ext cx="4048879" cy="852646"/>
            <a:chOff x="0" y="0"/>
            <a:chExt cx="5398506" cy="1136861"/>
          </a:xfrm>
        </p:grpSpPr>
        <p:sp>
          <p:nvSpPr>
            <p:cNvPr id="13" name="TextBox 13"/>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Ý nghĩa</a:t>
              </a:r>
            </a:p>
          </p:txBody>
        </p:sp>
        <p:sp>
          <p:nvSpPr>
            <p:cNvPr id="14" name="TextBox 14"/>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5" name="TextBox 15"/>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6" name="TextBox 16"/>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19" name="Freeform 19"/>
          <p:cNvSpPr/>
          <p:nvPr/>
        </p:nvSpPr>
        <p:spPr>
          <a:xfrm rot="1096233">
            <a:off x="-1116346" y="9020342"/>
            <a:ext cx="4533900" cy="2533317"/>
          </a:xfrm>
          <a:custGeom>
            <a:avLst/>
            <a:gdLst/>
            <a:ahLst/>
            <a:cxnLst/>
            <a:rect l="l" t="t" r="r" b="b"/>
            <a:pathLst>
              <a:path w="4533900" h="2533317">
                <a:moveTo>
                  <a:pt x="0" y="0"/>
                </a:moveTo>
                <a:lnTo>
                  <a:pt x="4533900" y="0"/>
                </a:lnTo>
                <a:lnTo>
                  <a:pt x="4533900" y="2533316"/>
                </a:lnTo>
                <a:lnTo>
                  <a:pt x="0" y="2533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0" name="Group 20"/>
          <p:cNvGrpSpPr/>
          <p:nvPr/>
        </p:nvGrpSpPr>
        <p:grpSpPr>
          <a:xfrm>
            <a:off x="-223321" y="-836547"/>
            <a:ext cx="3665317" cy="3094225"/>
            <a:chOff x="0" y="0"/>
            <a:chExt cx="962816" cy="812800"/>
          </a:xfrm>
        </p:grpSpPr>
        <p:sp>
          <p:nvSpPr>
            <p:cNvPr id="21" name="Freeform 21"/>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grpSp>
        <p:nvGrpSpPr>
          <p:cNvPr id="22" name="Group 22"/>
          <p:cNvGrpSpPr/>
          <p:nvPr/>
        </p:nvGrpSpPr>
        <p:grpSpPr>
          <a:xfrm rot="-8100000">
            <a:off x="3114120" y="6007555"/>
            <a:ext cx="652306" cy="651262"/>
            <a:chOff x="0" y="0"/>
            <a:chExt cx="6350000" cy="6339840"/>
          </a:xfrm>
        </p:grpSpPr>
        <p:sp>
          <p:nvSpPr>
            <p:cNvPr id="23" name="Freeform 2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D0B8A8"/>
            </a:solidFill>
          </p:spPr>
        </p:sp>
      </p:grpSp>
      <p:grpSp>
        <p:nvGrpSpPr>
          <p:cNvPr id="24" name="Group 24"/>
          <p:cNvGrpSpPr/>
          <p:nvPr/>
        </p:nvGrpSpPr>
        <p:grpSpPr>
          <a:xfrm rot="-8100000">
            <a:off x="10177210" y="5278750"/>
            <a:ext cx="652306" cy="651262"/>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D0B8A8"/>
            </a:solidFill>
          </p:spPr>
        </p:sp>
      </p:grpSp>
      <p:sp>
        <p:nvSpPr>
          <p:cNvPr id="26" name="TextBox 26"/>
          <p:cNvSpPr txBox="1"/>
          <p:nvPr/>
        </p:nvSpPr>
        <p:spPr>
          <a:xfrm>
            <a:off x="3741397" y="1061274"/>
            <a:ext cx="6761966" cy="8397555"/>
          </a:xfrm>
          <a:prstGeom prst="rect">
            <a:avLst/>
          </a:prstGeom>
        </p:spPr>
        <p:txBody>
          <a:bodyPr lIns="0" tIns="0" rIns="0" bIns="0" rtlCol="0" anchor="t">
            <a:spAutoFit/>
          </a:bodyPr>
          <a:lstStyle/>
          <a:p>
            <a:pPr algn="l">
              <a:lnSpc>
                <a:spcPts val="5479"/>
              </a:lnSpc>
            </a:pP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Đèn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ghi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như</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ngọn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lửa</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xanh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biếc</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khói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bốc</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lên</a:t>
            </a:r>
            <a:r>
              <a:rPr lang="en-US" sz="3999" dirty="0">
                <a:solidFill>
                  <a:srgbClr val="000000"/>
                </a:solidFill>
                <a:latin typeface="Maven Pro"/>
                <a:ea typeface="Maven Pro"/>
                <a:cs typeface="Maven Pro"/>
                <a:sym typeface="Maven Pro"/>
              </a:rPr>
              <a:t> </a:t>
            </a:r>
          </a:p>
          <a:p>
            <a:pPr algn="l">
              <a:lnSpc>
                <a:spcPts val="5479"/>
              </a:lnSpc>
            </a:pP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Tiếng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còi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tàu</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kéo</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dài</a:t>
            </a:r>
            <a:r>
              <a:rPr lang="en-US" sz="3999" dirty="0">
                <a:solidFill>
                  <a:srgbClr val="000000"/>
                </a:solidFill>
                <a:latin typeface="Maven Pro"/>
                <a:ea typeface="Maven Pro"/>
                <a:cs typeface="Maven Pro"/>
                <a:sym typeface="Maven Pro"/>
              </a:rPr>
              <a:t>…</a:t>
            </a:r>
          </a:p>
          <a:p>
            <a:pPr algn="l">
              <a:lnSpc>
                <a:spcPts val="5479"/>
              </a:lnSpc>
            </a:pP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Đèn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sáng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trưng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trên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các</a:t>
            </a:r>
            <a:r>
              <a:rPr lang="en-US" sz="3999" dirty="0">
                <a:solidFill>
                  <a:srgbClr val="000000"/>
                </a:solidFill>
                <a:latin typeface="Maven Pro"/>
                <a:ea typeface="Maven Pro"/>
                <a:cs typeface="Maven Pro"/>
                <a:sym typeface="Maven Pro"/>
              </a:rPr>
              <a:t> toa, </a:t>
            </a:r>
            <a:r>
              <a:rPr lang="en-US" sz="3999" dirty="0" err="1">
                <a:solidFill>
                  <a:srgbClr val="000000"/>
                </a:solidFill>
                <a:latin typeface="Maven Pro"/>
                <a:ea typeface="Maven Pro"/>
                <a:cs typeface="Maven Pro"/>
                <a:sym typeface="Maven Pro"/>
              </a:rPr>
              <a:t>đồng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và</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kền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lấp</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lánh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cửa</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kính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sáng</a:t>
            </a:r>
            <a:r>
              <a:rPr lang="en-US" sz="3999" dirty="0">
                <a:solidFill>
                  <a:srgbClr val="000000"/>
                </a:solidFill>
                <a:latin typeface="Maven Pro"/>
                <a:ea typeface="Maven Pro"/>
                <a:cs typeface="Maven Pro"/>
                <a:sym typeface="Maven Pro"/>
              </a:rPr>
              <a:t>…</a:t>
            </a:r>
          </a:p>
          <a:p>
            <a:pPr algn="l">
              <a:lnSpc>
                <a:spcPts val="5479"/>
              </a:lnSpc>
            </a:pP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Những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đốm</a:t>
            </a:r>
            <a:r>
              <a:rPr lang="en-US" sz="3999" dirty="0">
                <a:solidFill>
                  <a:srgbClr val="000000"/>
                </a:solidFill>
                <a:latin typeface="Maven Pro"/>
                <a:ea typeface="Maven Pro"/>
                <a:cs typeface="Maven Pro"/>
                <a:sym typeface="Maven Pro"/>
              </a:rPr>
              <a:t> than </a:t>
            </a:r>
            <a:r>
              <a:rPr lang="en-US" sz="3999" dirty="0" err="1">
                <a:solidFill>
                  <a:srgbClr val="000000"/>
                </a:solidFill>
                <a:latin typeface="Maven Pro"/>
                <a:ea typeface="Maven Pro"/>
                <a:cs typeface="Maven Pro"/>
                <a:sym typeface="Maven Pro"/>
              </a:rPr>
              <a:t>đỏ</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trên</a:t>
            </a:r>
            <a:r>
              <a:rPr lang="en-US" sz="3999" dirty="0">
                <a:solidFill>
                  <a:srgbClr val="000000"/>
                </a:solidFill>
                <a:latin typeface="Maven Pro"/>
                <a:ea typeface="Maven Pro"/>
                <a:cs typeface="Maven Pro"/>
                <a:sym typeface="Maven Pro"/>
              </a:rPr>
              <a:t> bánh </a:t>
            </a:r>
            <a:r>
              <a:rPr lang="en-US" sz="3999" dirty="0" err="1">
                <a:solidFill>
                  <a:srgbClr val="000000"/>
                </a:solidFill>
                <a:latin typeface="Maven Pro"/>
                <a:ea typeface="Maven Pro"/>
                <a:cs typeface="Maven Pro"/>
                <a:sym typeface="Maven Pro"/>
              </a:rPr>
              <a:t>xe</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ánh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đèn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trên</a:t>
            </a:r>
            <a:r>
              <a:rPr lang="en-US" sz="3999" dirty="0">
                <a:solidFill>
                  <a:srgbClr val="000000"/>
                </a:solidFill>
                <a:latin typeface="Maven Pro"/>
                <a:ea typeface="Maven Pro"/>
                <a:cs typeface="Maven Pro"/>
                <a:sym typeface="Maven Pro"/>
              </a:rPr>
              <a:t> toa </a:t>
            </a:r>
            <a:r>
              <a:rPr lang="en-US" sz="3999" dirty="0" err="1">
                <a:solidFill>
                  <a:srgbClr val="000000"/>
                </a:solidFill>
                <a:latin typeface="Maven Pro"/>
                <a:ea typeface="Maven Pro"/>
                <a:cs typeface="Maven Pro"/>
                <a:sym typeface="Maven Pro"/>
              </a:rPr>
              <a:t>xe</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sau</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cùng</a:t>
            </a:r>
            <a:r>
              <a:rPr lang="en-US" sz="3999" dirty="0">
                <a:solidFill>
                  <a:srgbClr val="000000"/>
                </a:solidFill>
                <a:latin typeface="Maven Pro"/>
                <a:ea typeface="Maven Pro"/>
                <a:cs typeface="Maven Pro"/>
                <a:sym typeface="Maven Pro"/>
              </a:rPr>
              <a:t> </a:t>
            </a:r>
          </a:p>
          <a:p>
            <a:pPr algn="l">
              <a:lnSpc>
                <a:spcPts val="5479"/>
              </a:lnSpc>
              <a:spcBef>
                <a:spcPct val="0"/>
              </a:spcBef>
            </a:pP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Tiếng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tàu</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nhỏ</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dần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chỉ</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còn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ánh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sao</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tiếng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trống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cầm</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canh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tiếng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chó</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sủa</a:t>
            </a:r>
            <a:endParaRPr lang="en-US" sz="3999" dirty="0">
              <a:solidFill>
                <a:srgbClr val="000000"/>
              </a:solidFill>
              <a:latin typeface="Maven Pro"/>
              <a:ea typeface="Maven Pro"/>
              <a:cs typeface="Maven Pro"/>
              <a:sym typeface="Maven Pro"/>
            </a:endParaRPr>
          </a:p>
        </p:txBody>
      </p:sp>
      <p:sp>
        <p:nvSpPr>
          <p:cNvPr id="27" name="TextBox 27"/>
          <p:cNvSpPr txBox="1"/>
          <p:nvPr/>
        </p:nvSpPr>
        <p:spPr>
          <a:xfrm>
            <a:off x="10996994" y="1087760"/>
            <a:ext cx="6761966" cy="7692234"/>
          </a:xfrm>
          <a:prstGeom prst="rect">
            <a:avLst/>
          </a:prstGeom>
        </p:spPr>
        <p:txBody>
          <a:bodyPr lIns="0" tIns="0" rIns="0" bIns="0" rtlCol="0" anchor="t">
            <a:spAutoFit/>
          </a:bodyPr>
          <a:lstStyle/>
          <a:p>
            <a:pPr algn="just">
              <a:lnSpc>
                <a:spcPts val="5479"/>
              </a:lnSpc>
            </a:pP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Bức</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tranh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hiện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lên</a:t>
            </a:r>
            <a:r>
              <a:rPr lang="en-US" sz="3999" dirty="0">
                <a:solidFill>
                  <a:srgbClr val="000000"/>
                </a:solidFill>
                <a:latin typeface="Maven Pro"/>
                <a:ea typeface="Maven Pro"/>
                <a:cs typeface="Maven Pro"/>
                <a:sym typeface="Maven Pro"/>
              </a:rPr>
              <a:t> qua </a:t>
            </a:r>
            <a:r>
              <a:rPr lang="en-US" sz="3999" dirty="0" err="1">
                <a:solidFill>
                  <a:srgbClr val="000000"/>
                </a:solidFill>
                <a:latin typeface="Maven Pro"/>
                <a:ea typeface="Maven Pro"/>
                <a:cs typeface="Maven Pro"/>
                <a:sym typeface="Maven Pro"/>
              </a:rPr>
              <a:t>đôi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mắt</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của</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hai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đứa</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trẻ</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cho</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thấy</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sự</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ngây</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thơ</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nhân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hậu</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thuần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khiết</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và</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tình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yêu</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phố</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huyện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của</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hai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đứa</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trẻ</a:t>
            </a:r>
            <a:r>
              <a:rPr lang="en-US" sz="3999" dirty="0">
                <a:solidFill>
                  <a:srgbClr val="000000"/>
                </a:solidFill>
                <a:latin typeface="Maven Pro"/>
                <a:ea typeface="Maven Pro"/>
                <a:cs typeface="Maven Pro"/>
                <a:sym typeface="Maven Pro"/>
              </a:rPr>
              <a:t>. </a:t>
            </a:r>
          </a:p>
          <a:p>
            <a:pPr algn="just">
              <a:lnSpc>
                <a:spcPts val="5479"/>
              </a:lnSpc>
              <a:spcBef>
                <a:spcPct val="0"/>
              </a:spcBef>
            </a:pPr>
            <a:r>
              <a:rPr lang="en-US" sz="3999" dirty="0">
                <a:solidFill>
                  <a:srgbClr val="000000"/>
                </a:solidFill>
                <a:latin typeface="Maven Pro"/>
                <a:ea typeface="Maven Pro"/>
                <a:cs typeface="Maven Pro"/>
                <a:sym typeface="Maven Pro"/>
              </a:rPr>
              <a:t>-Con </a:t>
            </a:r>
            <a:r>
              <a:rPr lang="en-US" sz="3999" dirty="0" err="1">
                <a:solidFill>
                  <a:srgbClr val="000000"/>
                </a:solidFill>
                <a:latin typeface="Maven Pro"/>
                <a:ea typeface="Maven Pro"/>
                <a:cs typeface="Maven Pro"/>
                <a:sym typeface="Maven Pro"/>
              </a:rPr>
              <a:t>người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nơi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đây</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đều</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ngóng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một</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chuyến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tàu</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từ</a:t>
            </a:r>
            <a:r>
              <a:rPr lang="en-US" sz="3999" dirty="0">
                <a:solidFill>
                  <a:srgbClr val="000000"/>
                </a:solidFill>
                <a:latin typeface="Maven Pro"/>
                <a:ea typeface="Maven Pro"/>
                <a:cs typeface="Maven Pro"/>
                <a:sym typeface="Maven Pro"/>
              </a:rPr>
              <a:t> Hà </a:t>
            </a:r>
            <a:r>
              <a:rPr lang="en-US" sz="3999" dirty="0" err="1">
                <a:solidFill>
                  <a:srgbClr val="000000"/>
                </a:solidFill>
                <a:latin typeface="Maven Pro"/>
                <a:ea typeface="Maven Pro"/>
                <a:cs typeface="Maven Pro"/>
                <a:sym typeface="Maven Pro"/>
              </a:rPr>
              <a:t>Nội</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chạy</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về</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đây</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mang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theo</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sự</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ồn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ào</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huyên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náo</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và</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tấp</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nập</a:t>
            </a:r>
            <a:r>
              <a:rPr lang="en-US" sz="3999" dirty="0">
                <a:solidFill>
                  <a:srgbClr val="000000"/>
                </a:solidFill>
                <a:latin typeface="Maven Pro"/>
                <a:ea typeface="Maven Pro"/>
                <a:cs typeface="Maven Pro"/>
                <a:sym typeface="Maven Pro"/>
              </a:rPr>
              <a:t>-&gt; </a:t>
            </a:r>
            <a:r>
              <a:rPr lang="en-US" sz="3999" dirty="0" err="1">
                <a:solidFill>
                  <a:srgbClr val="000000"/>
                </a:solidFill>
                <a:latin typeface="Maven Pro"/>
                <a:ea typeface="Maven Pro"/>
                <a:cs typeface="Maven Pro"/>
                <a:sym typeface="Maven Pro"/>
              </a:rPr>
              <a:t>ước</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mơ</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là</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khát</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vọng</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được</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vươn</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ra</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ánh</a:t>
            </a:r>
            <a:r>
              <a:rPr lang="en-US" sz="3999" dirty="0">
                <a:solidFill>
                  <a:srgbClr val="000000"/>
                </a:solidFill>
                <a:latin typeface="Maven Pro"/>
                <a:ea typeface="Maven Pro"/>
                <a:cs typeface="Maven Pro"/>
                <a:sym typeface="Maven Pro"/>
              </a:rPr>
              <a:t> </a:t>
            </a:r>
            <a:r>
              <a:rPr lang="en-US" sz="3999" dirty="0" err="1">
                <a:solidFill>
                  <a:srgbClr val="000000"/>
                </a:solidFill>
                <a:latin typeface="Maven Pro"/>
                <a:ea typeface="Maven Pro"/>
                <a:cs typeface="Maven Pro"/>
                <a:sym typeface="Maven Pro"/>
              </a:rPr>
              <a:t>sáng</a:t>
            </a:r>
            <a:r>
              <a:rPr lang="en-US" sz="3999" dirty="0">
                <a:solidFill>
                  <a:srgbClr val="000000"/>
                </a:solidFill>
                <a:latin typeface="Maven Pro"/>
                <a:ea typeface="Maven Pro"/>
                <a:cs typeface="Maven Pro"/>
                <a:sym typeface="Maven Pro"/>
              </a:rPr>
              <a:t>.</a:t>
            </a:r>
          </a:p>
        </p:txBody>
      </p:sp>
      <p:sp>
        <p:nvSpPr>
          <p:cNvPr id="28" name="Freeform 28"/>
          <p:cNvSpPr/>
          <p:nvPr/>
        </p:nvSpPr>
        <p:spPr>
          <a:xfrm>
            <a:off x="-892299" y="7725391"/>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xEl>
                                              <p:pRg st="2" end="2"/>
                                            </p:txEl>
                                          </p:spTgt>
                                        </p:tgtEl>
                                        <p:attrNameLst>
                                          <p:attrName>style.visibility</p:attrName>
                                        </p:attrNameLst>
                                      </p:cBhvr>
                                      <p:to>
                                        <p:strVal val="visible"/>
                                      </p:to>
                                    </p:set>
                                    <p:animEffect transition="in" filter="fade">
                                      <p:cBhvr>
                                        <p:cTn id="13" dur="500"/>
                                        <p:tgtEl>
                                          <p:spTgt spid="2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xEl>
                                              <p:pRg st="3" end="3"/>
                                            </p:txEl>
                                          </p:spTgt>
                                        </p:tgtEl>
                                        <p:attrNameLst>
                                          <p:attrName>style.visibility</p:attrName>
                                        </p:attrNameLst>
                                      </p:cBhvr>
                                      <p:to>
                                        <p:strVal val="visible"/>
                                      </p:to>
                                    </p:set>
                                    <p:animEffect transition="in" filter="fade">
                                      <p:cBhvr>
                                        <p:cTn id="16" dur="500"/>
                                        <p:tgtEl>
                                          <p:spTgt spid="2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animEffect transition="in" filter="fade">
                                      <p:cBhvr>
                                        <p:cTn id="19" dur="500"/>
                                        <p:tgtEl>
                                          <p:spTgt spid="2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8B38F"/>
        </a:solidFill>
        <a:effectLst/>
      </p:bgPr>
    </p:bg>
    <p:spTree>
      <p:nvGrpSpPr>
        <p:cNvPr id="1" name=""/>
        <p:cNvGrpSpPr/>
        <p:nvPr/>
      </p:nvGrpSpPr>
      <p:grpSpPr>
        <a:xfrm>
          <a:off x="0" y="0"/>
          <a:ext cx="0" cy="0"/>
          <a:chOff x="0" y="0"/>
          <a:chExt cx="0" cy="0"/>
        </a:xfrm>
      </p:grpSpPr>
      <p:grpSp>
        <p:nvGrpSpPr>
          <p:cNvPr id="2" name="Group 2"/>
          <p:cNvGrpSpPr/>
          <p:nvPr/>
        </p:nvGrpSpPr>
        <p:grpSpPr>
          <a:xfrm>
            <a:off x="1588443" y="1028700"/>
            <a:ext cx="16478250" cy="8858250"/>
            <a:chOff x="0" y="0"/>
            <a:chExt cx="795627" cy="427707"/>
          </a:xfrm>
        </p:grpSpPr>
        <p:sp>
          <p:nvSpPr>
            <p:cNvPr id="3" name="Freeform 3"/>
            <p:cNvSpPr/>
            <p:nvPr/>
          </p:nvSpPr>
          <p:spPr>
            <a:xfrm>
              <a:off x="0" y="0"/>
              <a:ext cx="795627" cy="427707"/>
            </a:xfrm>
            <a:custGeom>
              <a:avLst/>
              <a:gdLst/>
              <a:ahLst/>
              <a:cxnLst/>
              <a:rect l="l" t="t" r="r" b="b"/>
              <a:pathLst>
                <a:path w="795627" h="427707">
                  <a:moveTo>
                    <a:pt x="28190" y="0"/>
                  </a:moveTo>
                  <a:lnTo>
                    <a:pt x="767437" y="0"/>
                  </a:lnTo>
                  <a:cubicBezTo>
                    <a:pt x="783006" y="0"/>
                    <a:pt x="795627" y="12621"/>
                    <a:pt x="795627" y="28190"/>
                  </a:cubicBezTo>
                  <a:lnTo>
                    <a:pt x="795627" y="399517"/>
                  </a:lnTo>
                  <a:cubicBezTo>
                    <a:pt x="795627" y="415086"/>
                    <a:pt x="783006" y="427707"/>
                    <a:pt x="767437" y="427707"/>
                  </a:cubicBezTo>
                  <a:lnTo>
                    <a:pt x="28190" y="427707"/>
                  </a:lnTo>
                  <a:cubicBezTo>
                    <a:pt x="20713" y="427707"/>
                    <a:pt x="13543" y="424737"/>
                    <a:pt x="8257" y="419450"/>
                  </a:cubicBezTo>
                  <a:cubicBezTo>
                    <a:pt x="2970" y="414164"/>
                    <a:pt x="0" y="406994"/>
                    <a:pt x="0" y="399517"/>
                  </a:cubicBezTo>
                  <a:lnTo>
                    <a:pt x="0" y="28190"/>
                  </a:lnTo>
                  <a:cubicBezTo>
                    <a:pt x="0" y="12621"/>
                    <a:pt x="12621" y="0"/>
                    <a:pt x="28190" y="0"/>
                  </a:cubicBezTo>
                  <a:close/>
                </a:path>
              </a:pathLst>
            </a:custGeom>
            <a:solidFill>
              <a:srgbClr val="56604F"/>
            </a:solidFill>
            <a:ln w="38100" cap="rnd">
              <a:solidFill>
                <a:srgbClr val="56604F"/>
              </a:solidFill>
              <a:prstDash val="solid"/>
              <a:round/>
            </a:ln>
          </p:spPr>
        </p:sp>
        <p:sp>
          <p:nvSpPr>
            <p:cNvPr id="4" name="TextBox 4"/>
            <p:cNvSpPr txBox="1"/>
            <p:nvPr/>
          </p:nvSpPr>
          <p:spPr>
            <a:xfrm>
              <a:off x="0" y="-38100"/>
              <a:ext cx="795627" cy="46580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04875" y="714375"/>
            <a:ext cx="16478250" cy="8858250"/>
            <a:chOff x="0" y="0"/>
            <a:chExt cx="795627" cy="427707"/>
          </a:xfrm>
        </p:grpSpPr>
        <p:sp>
          <p:nvSpPr>
            <p:cNvPr id="6" name="Freeform 6"/>
            <p:cNvSpPr/>
            <p:nvPr/>
          </p:nvSpPr>
          <p:spPr>
            <a:xfrm>
              <a:off x="0" y="0"/>
              <a:ext cx="795627" cy="427707"/>
            </a:xfrm>
            <a:custGeom>
              <a:avLst/>
              <a:gdLst/>
              <a:ahLst/>
              <a:cxnLst/>
              <a:rect l="l" t="t" r="r" b="b"/>
              <a:pathLst>
                <a:path w="795627" h="427707">
                  <a:moveTo>
                    <a:pt x="18793" y="0"/>
                  </a:moveTo>
                  <a:lnTo>
                    <a:pt x="776834" y="0"/>
                  </a:lnTo>
                  <a:cubicBezTo>
                    <a:pt x="787213" y="0"/>
                    <a:pt x="795627" y="8414"/>
                    <a:pt x="795627" y="18793"/>
                  </a:cubicBezTo>
                  <a:lnTo>
                    <a:pt x="795627" y="408914"/>
                  </a:lnTo>
                  <a:cubicBezTo>
                    <a:pt x="795627" y="419293"/>
                    <a:pt x="787213" y="427707"/>
                    <a:pt x="776834" y="427707"/>
                  </a:cubicBezTo>
                  <a:lnTo>
                    <a:pt x="18793" y="427707"/>
                  </a:lnTo>
                  <a:cubicBezTo>
                    <a:pt x="8414" y="427707"/>
                    <a:pt x="0" y="419293"/>
                    <a:pt x="0" y="408914"/>
                  </a:cubicBezTo>
                  <a:lnTo>
                    <a:pt x="0" y="18793"/>
                  </a:lnTo>
                  <a:cubicBezTo>
                    <a:pt x="0" y="8414"/>
                    <a:pt x="8414" y="0"/>
                    <a:pt x="18793" y="0"/>
                  </a:cubicBezTo>
                  <a:close/>
                </a:path>
              </a:pathLst>
            </a:custGeom>
            <a:solidFill>
              <a:srgbClr val="F7F7F2"/>
            </a:solidFill>
            <a:ln w="57150" cap="rnd">
              <a:solidFill>
                <a:srgbClr val="56604F"/>
              </a:solidFill>
              <a:prstDash val="solid"/>
              <a:round/>
            </a:ln>
          </p:spPr>
        </p:sp>
        <p:sp>
          <p:nvSpPr>
            <p:cNvPr id="7" name="TextBox 7"/>
            <p:cNvSpPr txBox="1"/>
            <p:nvPr/>
          </p:nvSpPr>
          <p:spPr>
            <a:xfrm>
              <a:off x="0" y="-38100"/>
              <a:ext cx="795627" cy="46580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0447533" y="2659605"/>
            <a:ext cx="6972437" cy="6970170"/>
          </a:xfrm>
          <a:custGeom>
            <a:avLst/>
            <a:gdLst/>
            <a:ahLst/>
            <a:cxnLst/>
            <a:rect l="l" t="t" r="r" b="b"/>
            <a:pathLst>
              <a:path w="6972437" h="6970170">
                <a:moveTo>
                  <a:pt x="6972437" y="6970170"/>
                </a:moveTo>
                <a:lnTo>
                  <a:pt x="0" y="6970170"/>
                </a:lnTo>
                <a:lnTo>
                  <a:pt x="0" y="0"/>
                </a:lnTo>
                <a:lnTo>
                  <a:pt x="6972437" y="0"/>
                </a:lnTo>
                <a:lnTo>
                  <a:pt x="6972437" y="697017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9" name="Group 9"/>
          <p:cNvGrpSpPr/>
          <p:nvPr/>
        </p:nvGrpSpPr>
        <p:grpSpPr>
          <a:xfrm>
            <a:off x="1066898" y="2633508"/>
            <a:ext cx="4454506" cy="6598695"/>
            <a:chOff x="0" y="0"/>
            <a:chExt cx="215079" cy="318608"/>
          </a:xfrm>
        </p:grpSpPr>
        <p:sp>
          <p:nvSpPr>
            <p:cNvPr id="10" name="Freeform 10"/>
            <p:cNvSpPr/>
            <p:nvPr/>
          </p:nvSpPr>
          <p:spPr>
            <a:xfrm>
              <a:off x="0" y="0"/>
              <a:ext cx="215079" cy="318608"/>
            </a:xfrm>
            <a:custGeom>
              <a:avLst/>
              <a:gdLst/>
              <a:ahLst/>
              <a:cxnLst/>
              <a:rect l="l" t="t" r="r" b="b"/>
              <a:pathLst>
                <a:path w="215079" h="318608">
                  <a:moveTo>
                    <a:pt x="39974" y="0"/>
                  </a:moveTo>
                  <a:lnTo>
                    <a:pt x="175105" y="0"/>
                  </a:lnTo>
                  <a:cubicBezTo>
                    <a:pt x="185707" y="0"/>
                    <a:pt x="195874" y="4212"/>
                    <a:pt x="203371" y="11708"/>
                  </a:cubicBezTo>
                  <a:cubicBezTo>
                    <a:pt x="210867" y="19205"/>
                    <a:pt x="215079" y="29372"/>
                    <a:pt x="215079" y="39974"/>
                  </a:cubicBezTo>
                  <a:lnTo>
                    <a:pt x="215079" y="278634"/>
                  </a:lnTo>
                  <a:cubicBezTo>
                    <a:pt x="215079" y="300711"/>
                    <a:pt x="197182" y="318608"/>
                    <a:pt x="175105" y="318608"/>
                  </a:cubicBezTo>
                  <a:lnTo>
                    <a:pt x="39974" y="318608"/>
                  </a:lnTo>
                  <a:cubicBezTo>
                    <a:pt x="17897" y="318608"/>
                    <a:pt x="0" y="300711"/>
                    <a:pt x="0" y="278634"/>
                  </a:cubicBezTo>
                  <a:lnTo>
                    <a:pt x="0" y="39974"/>
                  </a:lnTo>
                  <a:cubicBezTo>
                    <a:pt x="0" y="17897"/>
                    <a:pt x="17897" y="0"/>
                    <a:pt x="39974" y="0"/>
                  </a:cubicBezTo>
                  <a:close/>
                </a:path>
              </a:pathLst>
            </a:custGeom>
            <a:solidFill>
              <a:srgbClr val="E8D3B5"/>
            </a:solidFill>
            <a:ln w="57150" cap="rnd">
              <a:solidFill>
                <a:srgbClr val="56604F"/>
              </a:solidFill>
              <a:prstDash val="solid"/>
              <a:round/>
            </a:ln>
          </p:spPr>
        </p:sp>
        <p:sp>
          <p:nvSpPr>
            <p:cNvPr id="11" name="TextBox 11"/>
            <p:cNvSpPr txBox="1"/>
            <p:nvPr/>
          </p:nvSpPr>
          <p:spPr>
            <a:xfrm>
              <a:off x="0" y="-38100"/>
              <a:ext cx="215079" cy="35670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6105329" y="2322798"/>
            <a:ext cx="10978692" cy="6783102"/>
            <a:chOff x="0" y="0"/>
            <a:chExt cx="530089" cy="347581"/>
          </a:xfrm>
        </p:grpSpPr>
        <p:sp>
          <p:nvSpPr>
            <p:cNvPr id="13" name="Freeform 13"/>
            <p:cNvSpPr/>
            <p:nvPr/>
          </p:nvSpPr>
          <p:spPr>
            <a:xfrm>
              <a:off x="0" y="0"/>
              <a:ext cx="530089" cy="347581"/>
            </a:xfrm>
            <a:custGeom>
              <a:avLst/>
              <a:gdLst/>
              <a:ahLst/>
              <a:cxnLst/>
              <a:rect l="l" t="t" r="r" b="b"/>
              <a:pathLst>
                <a:path w="530089" h="347581">
                  <a:moveTo>
                    <a:pt x="16219" y="0"/>
                  </a:moveTo>
                  <a:lnTo>
                    <a:pt x="513870" y="0"/>
                  </a:lnTo>
                  <a:cubicBezTo>
                    <a:pt x="522827" y="0"/>
                    <a:pt x="530089" y="7262"/>
                    <a:pt x="530089" y="16219"/>
                  </a:cubicBezTo>
                  <a:lnTo>
                    <a:pt x="530089" y="331362"/>
                  </a:lnTo>
                  <a:cubicBezTo>
                    <a:pt x="530089" y="335664"/>
                    <a:pt x="528380" y="339789"/>
                    <a:pt x="525339" y="342831"/>
                  </a:cubicBezTo>
                  <a:cubicBezTo>
                    <a:pt x="522297" y="345873"/>
                    <a:pt x="518172" y="347581"/>
                    <a:pt x="513870" y="347581"/>
                  </a:cubicBezTo>
                  <a:lnTo>
                    <a:pt x="16219" y="347581"/>
                  </a:lnTo>
                  <a:cubicBezTo>
                    <a:pt x="7262" y="347581"/>
                    <a:pt x="0" y="340320"/>
                    <a:pt x="0" y="331362"/>
                  </a:cubicBezTo>
                  <a:lnTo>
                    <a:pt x="0" y="16219"/>
                  </a:lnTo>
                  <a:cubicBezTo>
                    <a:pt x="0" y="11918"/>
                    <a:pt x="1709" y="7792"/>
                    <a:pt x="4750" y="4750"/>
                  </a:cubicBezTo>
                  <a:cubicBezTo>
                    <a:pt x="7792" y="1709"/>
                    <a:pt x="11918" y="0"/>
                    <a:pt x="16219" y="0"/>
                  </a:cubicBezTo>
                  <a:close/>
                </a:path>
              </a:pathLst>
            </a:custGeom>
            <a:solidFill>
              <a:srgbClr val="DFC3C3"/>
            </a:solidFill>
            <a:ln w="57150" cap="rnd">
              <a:solidFill>
                <a:srgbClr val="A9B388"/>
              </a:solidFill>
              <a:prstDash val="solid"/>
              <a:round/>
            </a:ln>
          </p:spPr>
        </p:sp>
        <p:sp>
          <p:nvSpPr>
            <p:cNvPr id="14" name="TextBox 14"/>
            <p:cNvSpPr txBox="1"/>
            <p:nvPr/>
          </p:nvSpPr>
          <p:spPr>
            <a:xfrm>
              <a:off x="0" y="-38100"/>
              <a:ext cx="530089" cy="385681"/>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2820041" y="1028700"/>
            <a:ext cx="14015052" cy="697865"/>
          </a:xfrm>
          <a:prstGeom prst="rect">
            <a:avLst/>
          </a:prstGeom>
        </p:spPr>
        <p:txBody>
          <a:bodyPr lIns="0" tIns="0" rIns="0" bIns="0" rtlCol="0" anchor="t">
            <a:spAutoFit/>
          </a:bodyPr>
          <a:lstStyle/>
          <a:p>
            <a:pPr marL="0" lvl="0" indent="0" algn="l">
              <a:lnSpc>
                <a:spcPts val="4599"/>
              </a:lnSpc>
              <a:spcBef>
                <a:spcPct val="0"/>
              </a:spcBef>
            </a:pPr>
            <a:r>
              <a:rPr lang="en-US" sz="4599">
                <a:solidFill>
                  <a:srgbClr val="FF3131"/>
                </a:solidFill>
                <a:latin typeface="Times New Roman Bold"/>
                <a:ea typeface="Times New Roman Bold"/>
                <a:cs typeface="Times New Roman Bold"/>
                <a:sym typeface="Times New Roman Bold"/>
              </a:rPr>
              <a:t>Câu 3. Xác định ngôi kể điểm nhìn và nêu tác dụng?</a:t>
            </a:r>
          </a:p>
        </p:txBody>
      </p:sp>
      <p:sp>
        <p:nvSpPr>
          <p:cNvPr id="16" name="TextBox 16"/>
          <p:cNvSpPr txBox="1"/>
          <p:nvPr/>
        </p:nvSpPr>
        <p:spPr>
          <a:xfrm>
            <a:off x="1209577" y="3261474"/>
            <a:ext cx="4028879" cy="5190363"/>
          </a:xfrm>
          <a:prstGeom prst="rect">
            <a:avLst/>
          </a:prstGeom>
        </p:spPr>
        <p:txBody>
          <a:bodyPr lIns="0" tIns="0" rIns="0" bIns="0" rtlCol="0" anchor="t">
            <a:spAutoFit/>
          </a:bodyPr>
          <a:lstStyle/>
          <a:p>
            <a:pPr algn="just">
              <a:lnSpc>
                <a:spcPts val="5795"/>
              </a:lnSpc>
            </a:pP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kể</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thứ</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ba</a:t>
            </a:r>
            <a:r>
              <a:rPr lang="en-US" sz="4200" dirty="0">
                <a:solidFill>
                  <a:srgbClr val="000000"/>
                </a:solidFill>
                <a:latin typeface="Times New Roman"/>
                <a:ea typeface="Times New Roman"/>
                <a:cs typeface="Times New Roman"/>
                <a:sym typeface="Times New Roman"/>
              </a:rPr>
              <a:t>, </a:t>
            </a:r>
          </a:p>
          <a:p>
            <a:pPr algn="just">
              <a:lnSpc>
                <a:spcPts val="5795"/>
              </a:lnSpc>
            </a:pP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điểm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nhìn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thứ</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hạn</a:t>
            </a:r>
            <a:r>
              <a:rPr lang="en-US" sz="4200" dirty="0">
                <a:solidFill>
                  <a:srgbClr val="000000"/>
                </a:solidFill>
                <a:latin typeface="Times New Roman"/>
                <a:ea typeface="Times New Roman"/>
                <a:cs typeface="Times New Roman"/>
                <a:sym typeface="Times New Roman"/>
              </a:rPr>
              <a:t> tri (</a:t>
            </a:r>
            <a:r>
              <a:rPr lang="en-US" sz="4200" dirty="0" err="1">
                <a:solidFill>
                  <a:srgbClr val="000000"/>
                </a:solidFill>
                <a:latin typeface="Times New Roman"/>
                <a:ea typeface="Times New Roman"/>
                <a:cs typeface="Times New Roman"/>
                <a:sym typeface="Times New Roman"/>
              </a:rPr>
              <a:t>từ</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 Liên). </a:t>
            </a:r>
          </a:p>
          <a:p>
            <a:pPr algn="l">
              <a:lnSpc>
                <a:spcPts val="5795"/>
              </a:lnSpc>
            </a:pPr>
            <a:endParaRPr lang="en-US" sz="4200" dirty="0">
              <a:solidFill>
                <a:srgbClr val="000000"/>
              </a:solidFill>
              <a:latin typeface="Times New Roman"/>
              <a:ea typeface="Times New Roman"/>
              <a:cs typeface="Times New Roman"/>
              <a:sym typeface="Times New Roman"/>
            </a:endParaRPr>
          </a:p>
        </p:txBody>
      </p:sp>
      <p:sp>
        <p:nvSpPr>
          <p:cNvPr id="17" name="TextBox 17"/>
          <p:cNvSpPr txBox="1"/>
          <p:nvPr/>
        </p:nvSpPr>
        <p:spPr>
          <a:xfrm>
            <a:off x="6354255" y="2542740"/>
            <a:ext cx="10480838" cy="7614285"/>
          </a:xfrm>
          <a:prstGeom prst="rect">
            <a:avLst/>
          </a:prstGeom>
        </p:spPr>
        <p:txBody>
          <a:bodyPr lIns="0" tIns="0" rIns="0" bIns="0" rtlCol="0" anchor="t">
            <a:spAutoFit/>
          </a:bodyPr>
          <a:lstStyle/>
          <a:p>
            <a:pPr algn="just">
              <a:lnSpc>
                <a:spcPts val="5460"/>
              </a:lnSpc>
            </a:pPr>
            <a:r>
              <a:rPr lang="en-US" sz="4200" dirty="0">
                <a:solidFill>
                  <a:srgbClr val="000000"/>
                </a:solidFill>
                <a:latin typeface="Times New Roman"/>
                <a:ea typeface="Times New Roman"/>
                <a:cs typeface="Times New Roman"/>
                <a:sym typeface="Times New Roman"/>
              </a:rPr>
              <a:t> (1) </a:t>
            </a:r>
            <a:r>
              <a:rPr lang="en-US" sz="4200" dirty="0" err="1">
                <a:solidFill>
                  <a:srgbClr val="000000"/>
                </a:solidFill>
                <a:latin typeface="Times New Roman"/>
                <a:ea typeface="Times New Roman"/>
                <a:cs typeface="Times New Roman"/>
                <a:sym typeface="Times New Roman"/>
              </a:rPr>
              <a:t>giúp</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kiện</a:t>
            </a:r>
            <a:r>
              <a:rPr lang="en-US" sz="4200" dirty="0">
                <a:solidFill>
                  <a:srgbClr val="000000"/>
                </a:solidFill>
                <a:latin typeface="Times New Roman"/>
                <a:ea typeface="Times New Roman"/>
                <a:cs typeface="Times New Roman"/>
                <a:sym typeface="Times New Roman"/>
              </a:rPr>
              <a:t>, chi </a:t>
            </a:r>
            <a:r>
              <a:rPr lang="en-US" sz="4200" dirty="0" err="1">
                <a:solidFill>
                  <a:srgbClr val="000000"/>
                </a:solidFill>
                <a:latin typeface="Times New Roman"/>
                <a:ea typeface="Times New Roman"/>
                <a:cs typeface="Times New Roman"/>
                <a:sym typeface="Times New Roman"/>
              </a:rPr>
              <a:t>tiết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truyện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hiện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lên</a:t>
            </a:r>
            <a:r>
              <a:rPr lang="en-US" sz="4200" dirty="0">
                <a:solidFill>
                  <a:srgbClr val="000000"/>
                </a:solidFill>
                <a:latin typeface="Times New Roman"/>
                <a:ea typeface="Times New Roman"/>
                <a:cs typeface="Times New Roman"/>
                <a:sym typeface="Times New Roman"/>
              </a:rPr>
              <a:t> qua </a:t>
            </a:r>
            <a:r>
              <a:rPr lang="en-US" sz="4200" dirty="0" err="1">
                <a:solidFill>
                  <a:srgbClr val="000000"/>
                </a:solidFill>
                <a:latin typeface="Times New Roman"/>
                <a:ea typeface="Times New Roman"/>
                <a:cs typeface="Times New Roman"/>
                <a:sym typeface="Times New Roman"/>
              </a:rPr>
              <a:t>cái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nhìn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 Liên </a:t>
            </a:r>
            <a:r>
              <a:rPr lang="en-US" sz="4200" dirty="0" err="1">
                <a:solidFill>
                  <a:srgbClr val="000000"/>
                </a:solidFill>
                <a:latin typeface="Times New Roman"/>
                <a:ea typeface="Times New Roman"/>
                <a:cs typeface="Times New Roman"/>
                <a:sym typeface="Times New Roman"/>
              </a:rPr>
              <a:t>một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thật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đầy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xúc</a:t>
            </a:r>
            <a:r>
              <a:rPr lang="en-US" sz="4200" dirty="0">
                <a:solidFill>
                  <a:srgbClr val="000000"/>
                </a:solidFill>
                <a:latin typeface="Times New Roman"/>
                <a:ea typeface="Times New Roman"/>
                <a:cs typeface="Times New Roman"/>
                <a:sym typeface="Times New Roman"/>
              </a:rPr>
              <a:t>; </a:t>
            </a:r>
          </a:p>
          <a:p>
            <a:pPr algn="just">
              <a:lnSpc>
                <a:spcPts val="5460"/>
              </a:lnSpc>
            </a:pPr>
            <a:r>
              <a:rPr lang="en-US" sz="4200" dirty="0">
                <a:solidFill>
                  <a:srgbClr val="000000"/>
                </a:solidFill>
                <a:latin typeface="Times New Roman"/>
                <a:ea typeface="Times New Roman"/>
                <a:cs typeface="Times New Roman"/>
                <a:sym typeface="Times New Roman"/>
              </a:rPr>
              <a:t>(2) </a:t>
            </a:r>
            <a:r>
              <a:rPr lang="en-US" sz="4200" dirty="0" err="1">
                <a:solidFill>
                  <a:srgbClr val="000000"/>
                </a:solidFill>
                <a:latin typeface="Times New Roman"/>
                <a:ea typeface="Times New Roman"/>
                <a:cs typeface="Times New Roman"/>
                <a:sym typeface="Times New Roman"/>
              </a:rPr>
              <a:t>giúp</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thể</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hiện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rõ</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tính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tâm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hồn</a:t>
            </a:r>
            <a:r>
              <a:rPr lang="en-US" sz="4200" dirty="0">
                <a:solidFill>
                  <a:srgbClr val="000000"/>
                </a:solidFill>
                <a:latin typeface="Times New Roman"/>
                <a:ea typeface="Times New Roman"/>
                <a:cs typeface="Times New Roman"/>
                <a:sym typeface="Times New Roman"/>
              </a:rPr>
              <a:t> Liên: </a:t>
            </a:r>
            <a:r>
              <a:rPr lang="en-US" sz="4200" dirty="0" err="1">
                <a:solidFill>
                  <a:srgbClr val="000000"/>
                </a:solidFill>
                <a:latin typeface="Times New Roman"/>
                <a:ea typeface="Times New Roman"/>
                <a:cs typeface="Times New Roman"/>
                <a:sym typeface="Times New Roman"/>
              </a:rPr>
              <a:t>ngây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thơ</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hậu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thấu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với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những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đời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nghèo</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khổ</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tinh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tế</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nhạy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trước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mọi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biến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động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a:t>
            </a:r>
          </a:p>
          <a:p>
            <a:pPr algn="just">
              <a:lnSpc>
                <a:spcPts val="5460"/>
              </a:lnSpc>
            </a:pPr>
            <a:r>
              <a:rPr lang="en-US" sz="4200" dirty="0">
                <a:solidFill>
                  <a:srgbClr val="000000"/>
                </a:solidFill>
                <a:latin typeface="Times New Roman"/>
                <a:ea typeface="Times New Roman"/>
                <a:cs typeface="Times New Roman"/>
                <a:sym typeface="Times New Roman"/>
              </a:rPr>
              <a:t> (3) </a:t>
            </a:r>
            <a:r>
              <a:rPr lang="en-US" sz="4200" dirty="0" err="1">
                <a:solidFill>
                  <a:srgbClr val="000000"/>
                </a:solidFill>
                <a:latin typeface="Times New Roman"/>
                <a:ea typeface="Times New Roman"/>
                <a:cs typeface="Times New Roman"/>
                <a:sym typeface="Times New Roman"/>
              </a:rPr>
              <a:t>duy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trì</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quan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tương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đối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lời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kể</a:t>
            </a:r>
            <a:r>
              <a:rPr lang="en-US" sz="4200" dirty="0">
                <a:solidFill>
                  <a:srgbClr val="000000"/>
                </a:solidFill>
                <a:latin typeface="Times New Roman"/>
                <a:ea typeface="Times New Roman"/>
                <a:cs typeface="Times New Roman"/>
                <a:sym typeface="Times New Roman"/>
              </a:rPr>
              <a:t>.</a:t>
            </a:r>
          </a:p>
          <a:p>
            <a:pPr algn="just">
              <a:lnSpc>
                <a:spcPts val="5460"/>
              </a:lnSpc>
            </a:pPr>
            <a:endParaRPr lang="en-US" sz="4200" dirty="0">
              <a:solidFill>
                <a:srgbClr val="000000"/>
              </a:solidFill>
              <a:latin typeface="Times New Roman"/>
              <a:ea typeface="Times New Roman"/>
              <a:cs typeface="Times New Roman"/>
              <a:sym typeface="Times New Roman"/>
            </a:endParaRPr>
          </a:p>
        </p:txBody>
      </p:sp>
      <p:sp>
        <p:nvSpPr>
          <p:cNvPr id="18" name="Freeform 18"/>
          <p:cNvSpPr/>
          <p:nvPr/>
        </p:nvSpPr>
        <p:spPr>
          <a:xfrm>
            <a:off x="2653397" y="235956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a:off x="9117439" y="2000013"/>
            <a:ext cx="1420257" cy="645571"/>
          </a:xfrm>
          <a:custGeom>
            <a:avLst/>
            <a:gdLst/>
            <a:ahLst/>
            <a:cxnLst/>
            <a:rect l="l" t="t" r="r" b="b"/>
            <a:pathLst>
              <a:path w="1420257" h="645571">
                <a:moveTo>
                  <a:pt x="0" y="0"/>
                </a:moveTo>
                <a:lnTo>
                  <a:pt x="1420257" y="0"/>
                </a:lnTo>
                <a:lnTo>
                  <a:pt x="1420257" y="645571"/>
                </a:lnTo>
                <a:lnTo>
                  <a:pt x="0" y="64557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a:off x="11028040" y="2031589"/>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1" name="Freeform 21"/>
          <p:cNvSpPr/>
          <p:nvPr/>
        </p:nvSpPr>
        <p:spPr>
          <a:xfrm>
            <a:off x="1190625" y="714375"/>
            <a:ext cx="1416681" cy="1285638"/>
          </a:xfrm>
          <a:custGeom>
            <a:avLst/>
            <a:gdLst/>
            <a:ahLst/>
            <a:cxnLst/>
            <a:rect l="l" t="t" r="r" b="b"/>
            <a:pathLst>
              <a:path w="1416681" h="1285638">
                <a:moveTo>
                  <a:pt x="0" y="0"/>
                </a:moveTo>
                <a:lnTo>
                  <a:pt x="1416681" y="0"/>
                </a:lnTo>
                <a:lnTo>
                  <a:pt x="1416681" y="1285638"/>
                </a:lnTo>
                <a:lnTo>
                  <a:pt x="0" y="12856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rot="-5626841">
            <a:off x="5698817" y="5444132"/>
            <a:ext cx="299852" cy="636291"/>
          </a:xfrm>
          <a:custGeom>
            <a:avLst/>
            <a:gdLst/>
            <a:ahLst/>
            <a:cxnLst/>
            <a:rect l="l" t="t" r="r" b="b"/>
            <a:pathLst>
              <a:path w="299852" h="636291">
                <a:moveTo>
                  <a:pt x="0" y="0"/>
                </a:moveTo>
                <a:lnTo>
                  <a:pt x="299852" y="0"/>
                </a:lnTo>
                <a:lnTo>
                  <a:pt x="299852" y="636291"/>
                </a:lnTo>
                <a:lnTo>
                  <a:pt x="0" y="6362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rot="-5400000">
            <a:off x="12663618" y="2735093"/>
            <a:ext cx="7191043" cy="4646184"/>
          </a:xfrm>
          <a:custGeom>
            <a:avLst/>
            <a:gdLst/>
            <a:ahLst/>
            <a:cxnLst/>
            <a:rect l="l" t="t" r="r" b="b"/>
            <a:pathLst>
              <a:path w="7191043" h="4646184">
                <a:moveTo>
                  <a:pt x="0" y="0"/>
                </a:moveTo>
                <a:lnTo>
                  <a:pt x="7191043" y="0"/>
                </a:lnTo>
                <a:lnTo>
                  <a:pt x="7191043" y="4646184"/>
                </a:lnTo>
                <a:lnTo>
                  <a:pt x="0" y="4646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683802" y="1821826"/>
            <a:ext cx="5953713" cy="6643348"/>
            <a:chOff x="0" y="0"/>
            <a:chExt cx="5678297" cy="6336030"/>
          </a:xfrm>
        </p:grpSpPr>
        <p:sp>
          <p:nvSpPr>
            <p:cNvPr id="4" name="Freeform 4"/>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4"/>
              <a:stretch>
                <a:fillRect l="-53556"/>
              </a:stretch>
            </a:blipFill>
          </p:spPr>
        </p:sp>
      </p:grpSp>
      <p:sp>
        <p:nvSpPr>
          <p:cNvPr id="5" name="Freeform 5"/>
          <p:cNvSpPr/>
          <p:nvPr/>
        </p:nvSpPr>
        <p:spPr>
          <a:xfrm rot="1960722">
            <a:off x="14860802" y="492832"/>
            <a:ext cx="2796675" cy="2244332"/>
          </a:xfrm>
          <a:custGeom>
            <a:avLst/>
            <a:gdLst/>
            <a:ahLst/>
            <a:cxnLst/>
            <a:rect l="l" t="t" r="r" b="b"/>
            <a:pathLst>
              <a:path w="2796675" h="2244332">
                <a:moveTo>
                  <a:pt x="0" y="0"/>
                </a:moveTo>
                <a:lnTo>
                  <a:pt x="2796676" y="0"/>
                </a:lnTo>
                <a:lnTo>
                  <a:pt x="2796676" y="2244332"/>
                </a:lnTo>
                <a:lnTo>
                  <a:pt x="0" y="2244332"/>
                </a:lnTo>
                <a:lnTo>
                  <a:pt x="0" y="0"/>
                </a:lnTo>
                <a:close/>
              </a:path>
            </a:pathLst>
          </a:custGeom>
          <a:blipFill>
            <a:blip r:embed="rId5"/>
            <a:stretch>
              <a:fillRect/>
            </a:stretch>
          </a:blipFill>
        </p:spPr>
      </p:sp>
      <p:sp>
        <p:nvSpPr>
          <p:cNvPr id="6" name="TextBox 6"/>
          <p:cNvSpPr txBox="1"/>
          <p:nvPr/>
        </p:nvSpPr>
        <p:spPr>
          <a:xfrm>
            <a:off x="882283" y="857250"/>
            <a:ext cx="12801519" cy="3442780"/>
          </a:xfrm>
          <a:prstGeom prst="rect">
            <a:avLst/>
          </a:prstGeom>
        </p:spPr>
        <p:txBody>
          <a:bodyPr lIns="0" tIns="0" rIns="0" bIns="0" rtlCol="0" anchor="t">
            <a:spAutoFit/>
          </a:bodyPr>
          <a:lstStyle/>
          <a:p>
            <a:pPr algn="just">
              <a:lnSpc>
                <a:spcPts val="6159"/>
              </a:lnSpc>
            </a:pPr>
            <a:r>
              <a:rPr lang="en-US" sz="4399">
                <a:solidFill>
                  <a:srgbClr val="8D6C4C"/>
                </a:solidFill>
                <a:latin typeface="Times New Roman Bold"/>
                <a:ea typeface="Times New Roman Bold"/>
                <a:cs typeface="Times New Roman Bold"/>
                <a:sym typeface="Times New Roman Bold"/>
              </a:rPr>
              <a:t> </a:t>
            </a:r>
            <a:r>
              <a:rPr lang="en-US" sz="4399">
                <a:solidFill>
                  <a:srgbClr val="FF3131"/>
                </a:solidFill>
                <a:latin typeface="Times New Roman Bold"/>
                <a:ea typeface="Times New Roman Bold"/>
                <a:cs typeface="Times New Roman Bold"/>
                <a:sym typeface="Times New Roman Bold"/>
              </a:rPr>
              <a:t>Câu 4: Nêu và phân tích ý nghĩa:</a:t>
            </a:r>
          </a:p>
          <a:p>
            <a:pPr algn="just">
              <a:lnSpc>
                <a:spcPts val="5200"/>
              </a:lnSpc>
            </a:pPr>
            <a:r>
              <a:rPr lang="en-US" sz="3714">
                <a:solidFill>
                  <a:srgbClr val="FF3131"/>
                </a:solidFill>
                <a:latin typeface="Times New Roman Bold"/>
                <a:ea typeface="Times New Roman Bold"/>
                <a:cs typeface="Times New Roman Bold"/>
                <a:sym typeface="Times New Roman Bold"/>
              </a:rPr>
              <a:t>a. Một số câu văn, đoạn văn sử dụng kết hợp yếu tố tự sự, miêu tả, biểu cảm.</a:t>
            </a:r>
          </a:p>
          <a:p>
            <a:pPr algn="just">
              <a:lnSpc>
                <a:spcPts val="5200"/>
              </a:lnSpc>
            </a:pPr>
            <a:endParaRPr lang="en-US" sz="3714">
              <a:solidFill>
                <a:srgbClr val="FF3131"/>
              </a:solidFill>
              <a:latin typeface="Times New Roman Bold"/>
              <a:ea typeface="Times New Roman Bold"/>
              <a:cs typeface="Times New Roman Bold"/>
              <a:sym typeface="Times New Roman Bold"/>
            </a:endParaRPr>
          </a:p>
          <a:p>
            <a:pPr algn="ctr">
              <a:lnSpc>
                <a:spcPts val="4920"/>
              </a:lnSpc>
            </a:pPr>
            <a:endParaRPr lang="en-US" sz="3714">
              <a:solidFill>
                <a:srgbClr val="FF3131"/>
              </a:solidFill>
              <a:latin typeface="Times New Roman Bold"/>
              <a:ea typeface="Times New Roman Bold"/>
              <a:cs typeface="Times New Roman Bold"/>
              <a:sym typeface="Times New Roman Bold"/>
            </a:endParaRPr>
          </a:p>
        </p:txBody>
      </p:sp>
      <p:sp>
        <p:nvSpPr>
          <p:cNvPr id="7" name="Freeform 7"/>
          <p:cNvSpPr/>
          <p:nvPr/>
        </p:nvSpPr>
        <p:spPr>
          <a:xfrm>
            <a:off x="0" y="0"/>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532918" y="3162139"/>
            <a:ext cx="12801519" cy="7553325"/>
          </a:xfrm>
          <a:prstGeom prst="rect">
            <a:avLst/>
          </a:prstGeom>
        </p:spPr>
        <p:txBody>
          <a:bodyPr lIns="0" tIns="0" rIns="0" bIns="0" rtlCol="0" anchor="t">
            <a:spAutoFit/>
          </a:bodyPr>
          <a:lstStyle/>
          <a:p>
            <a:pPr algn="just">
              <a:lnSpc>
                <a:spcPts val="5459"/>
              </a:lnSpc>
            </a:pPr>
            <a:r>
              <a:rPr lang="en-US" sz="3899" dirty="0">
                <a:solidFill>
                  <a:srgbClr val="000000"/>
                </a:solidFill>
                <a:latin typeface="Times New Roman Bold"/>
                <a:ea typeface="Times New Roman Bold"/>
                <a:cs typeface="Times New Roman Bold"/>
                <a:sym typeface="Times New Roman Bold"/>
              </a:rPr>
              <a:t>-</a:t>
            </a:r>
            <a:r>
              <a:rPr lang="en-US" sz="3899" dirty="0" err="1">
                <a:solidFill>
                  <a:srgbClr val="000000"/>
                </a:solidFill>
                <a:latin typeface="Times New Roman Bold"/>
                <a:ea typeface="Times New Roman Bold"/>
                <a:cs typeface="Times New Roman Bold"/>
                <a:sym typeface="Times New Roman Bold"/>
              </a:rPr>
              <a:t>Một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số</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câu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văn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đoạn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văn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có</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kết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hợp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yếu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tố</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tự</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sự</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miêu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tả</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biểu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cảm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phân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tích</a:t>
            </a:r>
            <a:r>
              <a:rPr lang="en-US" sz="3899" dirty="0">
                <a:solidFill>
                  <a:srgbClr val="000000"/>
                </a:solidFill>
                <a:latin typeface="Times New Roman Bold"/>
                <a:ea typeface="Times New Roman Bold"/>
                <a:cs typeface="Times New Roman Bold"/>
                <a:sym typeface="Times New Roman Bold"/>
              </a:rPr>
              <a:t> ý </a:t>
            </a:r>
            <a:r>
              <a:rPr lang="en-US" sz="3899" dirty="0" err="1">
                <a:solidFill>
                  <a:srgbClr val="000000"/>
                </a:solidFill>
                <a:latin typeface="Times New Roman Bold"/>
                <a:ea typeface="Times New Roman Bold"/>
                <a:cs typeface="Times New Roman Bold"/>
                <a:sym typeface="Times New Roman Bold"/>
              </a:rPr>
              <a:t>nghĩa</a:t>
            </a:r>
            <a:r>
              <a:rPr lang="en-US" sz="3899" dirty="0">
                <a:solidFill>
                  <a:srgbClr val="000000"/>
                </a:solidFill>
                <a:latin typeface="Times New Roman Bold"/>
                <a:ea typeface="Times New Roman Bold"/>
                <a:cs typeface="Times New Roman Bold"/>
                <a:sym typeface="Times New Roman Bold"/>
              </a:rPr>
              <a:t>: </a:t>
            </a:r>
          </a:p>
          <a:p>
            <a:pPr algn="just">
              <a:lnSpc>
                <a:spcPts val="5459"/>
              </a:lnSpc>
            </a:pPr>
            <a:r>
              <a:rPr lang="en-US" sz="3899" dirty="0">
                <a:solidFill>
                  <a:srgbClr val="000000"/>
                </a:solidFill>
                <a:latin typeface="Times New Roman Bold"/>
                <a:ea typeface="Times New Roman Bold"/>
                <a:cs typeface="Times New Roman Bold"/>
                <a:sym typeface="Times New Roman Bold"/>
              </a:rPr>
              <a:t> – Liên </a:t>
            </a:r>
            <a:r>
              <a:rPr lang="en-US" sz="3899" dirty="0" err="1">
                <a:solidFill>
                  <a:srgbClr val="000000"/>
                </a:solidFill>
                <a:latin typeface="Times New Roman Bold"/>
                <a:ea typeface="Times New Roman Bold"/>
                <a:cs typeface="Times New Roman Bold"/>
                <a:sym typeface="Times New Roman Bold"/>
              </a:rPr>
              <a:t>ngồi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lặng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mấy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quả</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thuốc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sơn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đen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nhưng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thấy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lòng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buồn</a:t>
            </a:r>
            <a:r>
              <a:rPr lang="en-US" sz="3899" dirty="0">
                <a:solidFill>
                  <a:srgbClr val="000000"/>
                </a:solidFill>
                <a:latin typeface="Times New Roman Bold"/>
                <a:ea typeface="Times New Roman Bold"/>
                <a:cs typeface="Times New Roman Bold"/>
                <a:sym typeface="Times New Roman Bold"/>
              </a:rPr>
              <a:t> man </a:t>
            </a:r>
            <a:r>
              <a:rPr lang="en-US" sz="3899" dirty="0" err="1">
                <a:solidFill>
                  <a:srgbClr val="000000"/>
                </a:solidFill>
                <a:latin typeface="Times New Roman Bold"/>
                <a:ea typeface="Times New Roman Bold"/>
                <a:cs typeface="Times New Roman Bold"/>
                <a:sym typeface="Times New Roman Bold"/>
              </a:rPr>
              <a:t>mác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trước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cái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giờ</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khắc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ngày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tàn</a:t>
            </a:r>
            <a:r>
              <a:rPr lang="en-US" sz="3899" dirty="0">
                <a:solidFill>
                  <a:srgbClr val="000000"/>
                </a:solidFill>
                <a:latin typeface="Times New Roman Bold"/>
                <a:ea typeface="Times New Roman Bold"/>
                <a:cs typeface="Times New Roman Bold"/>
                <a:sym typeface="Times New Roman Bold"/>
              </a:rPr>
              <a:t>. </a:t>
            </a:r>
          </a:p>
          <a:p>
            <a:pPr algn="just">
              <a:lnSpc>
                <a:spcPts val="5459"/>
              </a:lnSpc>
            </a:pPr>
            <a:r>
              <a:rPr lang="en-US" sz="3899" dirty="0">
                <a:solidFill>
                  <a:srgbClr val="000000"/>
                </a:solidFill>
                <a:latin typeface="Times New Roman Bold"/>
                <a:ea typeface="Times New Roman Bold"/>
                <a:cs typeface="Times New Roman Bold"/>
                <a:sym typeface="Times New Roman Bold"/>
              </a:rPr>
              <a:t> – An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lặng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ngước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mắt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nhìn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các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vì</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để</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tìm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sông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Ngân</a:t>
            </a:r>
            <a:r>
              <a:rPr lang="en-US" sz="3899" dirty="0">
                <a:solidFill>
                  <a:srgbClr val="000000"/>
                </a:solidFill>
                <a:latin typeface="Times New Roman Bold"/>
                <a:ea typeface="Times New Roman Bold"/>
                <a:cs typeface="Times New Roman Bold"/>
                <a:sym typeface="Times New Roman Bold"/>
              </a:rPr>
              <a:t> Hà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con </a:t>
            </a:r>
            <a:r>
              <a:rPr lang="en-US" sz="3899" dirty="0" err="1">
                <a:solidFill>
                  <a:srgbClr val="000000"/>
                </a:solidFill>
                <a:latin typeface="Times New Roman Bold"/>
                <a:ea typeface="Times New Roman Bold"/>
                <a:cs typeface="Times New Roman Bold"/>
                <a:sym typeface="Times New Roman Bold"/>
              </a:rPr>
              <a:t>vịt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theo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ông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Thần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Nông</a:t>
            </a:r>
            <a:r>
              <a:rPr lang="en-US" sz="3899" dirty="0">
                <a:solidFill>
                  <a:srgbClr val="000000"/>
                </a:solidFill>
                <a:latin typeface="Times New Roman Bold"/>
                <a:ea typeface="Times New Roman Bold"/>
                <a:cs typeface="Times New Roman Bold"/>
                <a:sym typeface="Times New Roman Bold"/>
              </a:rPr>
              <a:t> … </a:t>
            </a:r>
            <a:r>
              <a:rPr lang="en-US" sz="3899" dirty="0" err="1">
                <a:solidFill>
                  <a:srgbClr val="000000"/>
                </a:solidFill>
                <a:latin typeface="Times New Roman Bold"/>
                <a:ea typeface="Times New Roman Bold"/>
                <a:cs typeface="Times New Roman Bold"/>
                <a:sym typeface="Times New Roman Bold"/>
              </a:rPr>
              <a:t>về</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quầng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sáng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thân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mật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chung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quanh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ngọn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đèn</a:t>
            </a:r>
            <a:r>
              <a:rPr lang="en-US" sz="3899" dirty="0">
                <a:solidFill>
                  <a:srgbClr val="000000"/>
                </a:solidFill>
                <a:latin typeface="Times New Roman Bold"/>
                <a:ea typeface="Times New Roman Bold"/>
                <a:cs typeface="Times New Roman Bold"/>
                <a:sym typeface="Times New Roman Bold"/>
              </a:rPr>
              <a:t> lay </a:t>
            </a:r>
            <a:r>
              <a:rPr lang="en-US" sz="3899" dirty="0" err="1">
                <a:solidFill>
                  <a:srgbClr val="000000"/>
                </a:solidFill>
                <a:latin typeface="Times New Roman Bold"/>
                <a:ea typeface="Times New Roman Bold"/>
                <a:cs typeface="Times New Roman Bold"/>
                <a:sym typeface="Times New Roman Bold"/>
              </a:rPr>
              <a:t>động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chõng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hàng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Tí</a:t>
            </a:r>
            <a:r>
              <a:rPr lang="en-US" sz="3899" dirty="0">
                <a:solidFill>
                  <a:srgbClr val="000000"/>
                </a:solidFill>
                <a:latin typeface="Times New Roman Bold"/>
                <a:ea typeface="Times New Roman Bold"/>
                <a:cs typeface="Times New Roman Bold"/>
                <a:sym typeface="Times New Roman Bold"/>
              </a:rPr>
              <a:t>. </a:t>
            </a:r>
          </a:p>
          <a:p>
            <a:pPr algn="just">
              <a:lnSpc>
                <a:spcPts val="5459"/>
              </a:lnSpc>
            </a:pPr>
            <a:r>
              <a:rPr lang="en-US" sz="3899" dirty="0">
                <a:solidFill>
                  <a:srgbClr val="000000"/>
                </a:solidFill>
                <a:latin typeface="Times New Roman Bold"/>
                <a:ea typeface="Times New Roman Bold"/>
                <a:cs typeface="Times New Roman Bold"/>
                <a:sym typeface="Times New Roman Bold"/>
              </a:rPr>
              <a:t> </a:t>
            </a:r>
          </a:p>
          <a:p>
            <a:pPr algn="ctr">
              <a:lnSpc>
                <a:spcPts val="5040"/>
              </a:lnSpc>
            </a:pPr>
            <a:endParaRPr lang="en-US" sz="3899" dirty="0">
              <a:solidFill>
                <a:srgbClr val="000000"/>
              </a:solidFill>
              <a:latin typeface="Times New Roman Bold"/>
              <a:ea typeface="Times New Roman Bold"/>
              <a:cs typeface="Times New Roman Bold"/>
              <a:sym typeface="Times New Roman Bold"/>
            </a:endParaRPr>
          </a:p>
        </p:txBody>
      </p:sp>
      <p:grpSp>
        <p:nvGrpSpPr>
          <p:cNvPr id="9" name="Group 9"/>
          <p:cNvGrpSpPr/>
          <p:nvPr/>
        </p:nvGrpSpPr>
        <p:grpSpPr>
          <a:xfrm>
            <a:off x="4461630" y="8831758"/>
            <a:ext cx="4314927" cy="431492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888172" y="9258300"/>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rot="-5400000">
            <a:off x="12663618" y="2735093"/>
            <a:ext cx="7191043" cy="4646184"/>
          </a:xfrm>
          <a:custGeom>
            <a:avLst/>
            <a:gdLst/>
            <a:ahLst/>
            <a:cxnLst/>
            <a:rect l="l" t="t" r="r" b="b"/>
            <a:pathLst>
              <a:path w="7191043" h="4646184">
                <a:moveTo>
                  <a:pt x="0" y="0"/>
                </a:moveTo>
                <a:lnTo>
                  <a:pt x="7191043" y="0"/>
                </a:lnTo>
                <a:lnTo>
                  <a:pt x="7191043" y="4646184"/>
                </a:lnTo>
                <a:lnTo>
                  <a:pt x="0" y="4646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188895" y="1821826"/>
            <a:ext cx="6908177" cy="6643348"/>
            <a:chOff x="0" y="0"/>
            <a:chExt cx="6588608" cy="6336030"/>
          </a:xfrm>
        </p:grpSpPr>
        <p:sp>
          <p:nvSpPr>
            <p:cNvPr id="4" name="Freeform 4"/>
            <p:cNvSpPr/>
            <p:nvPr/>
          </p:nvSpPr>
          <p:spPr>
            <a:xfrm>
              <a:off x="-82931" y="-11684"/>
              <a:ext cx="6848704" cy="6358255"/>
            </a:xfrm>
            <a:custGeom>
              <a:avLst/>
              <a:gdLst/>
              <a:ahLst/>
              <a:cxnLst/>
              <a:rect l="l" t="t" r="r" b="b"/>
              <a:pathLst>
                <a:path w="6848704" h="6358255">
                  <a:moveTo>
                    <a:pt x="6394355" y="4721987"/>
                  </a:moveTo>
                  <a:cubicBezTo>
                    <a:pt x="6305939" y="4828286"/>
                    <a:pt x="6287077" y="4863465"/>
                    <a:pt x="6157842" y="4855845"/>
                  </a:cubicBezTo>
                  <a:cubicBezTo>
                    <a:pt x="6159021" y="4874641"/>
                    <a:pt x="6177588" y="4886071"/>
                    <a:pt x="6146937" y="4890389"/>
                  </a:cubicBezTo>
                  <a:cubicBezTo>
                    <a:pt x="6119087" y="4945634"/>
                    <a:pt x="5999430" y="4875149"/>
                    <a:pt x="6015640" y="5024501"/>
                  </a:cubicBezTo>
                  <a:cubicBezTo>
                    <a:pt x="5944023" y="5014214"/>
                    <a:pt x="5861796" y="5116576"/>
                    <a:pt x="5756139" y="5124831"/>
                  </a:cubicBezTo>
                  <a:cubicBezTo>
                    <a:pt x="5668460" y="5108321"/>
                    <a:pt x="5932381" y="5162550"/>
                    <a:pt x="5375214" y="5248656"/>
                  </a:cubicBezTo>
                  <a:cubicBezTo>
                    <a:pt x="5380666" y="5282565"/>
                    <a:pt x="5226086" y="5174869"/>
                    <a:pt x="5269409" y="5222367"/>
                  </a:cubicBezTo>
                  <a:cubicBezTo>
                    <a:pt x="5169941" y="5196967"/>
                    <a:pt x="5208402" y="5326380"/>
                    <a:pt x="5090367" y="5230241"/>
                  </a:cubicBezTo>
                  <a:cubicBezTo>
                    <a:pt x="4981173" y="5295265"/>
                    <a:pt x="4864317" y="5284470"/>
                    <a:pt x="4630310" y="5332857"/>
                  </a:cubicBezTo>
                  <a:cubicBezTo>
                    <a:pt x="4591848" y="5394325"/>
                    <a:pt x="4601722" y="5344414"/>
                    <a:pt x="4407944" y="5431282"/>
                  </a:cubicBezTo>
                  <a:cubicBezTo>
                    <a:pt x="4427100" y="5356606"/>
                    <a:pt x="4281067" y="5461127"/>
                    <a:pt x="4276204" y="5463159"/>
                  </a:cubicBezTo>
                  <a:cubicBezTo>
                    <a:pt x="4136506" y="5495798"/>
                    <a:pt x="4190588" y="5626735"/>
                    <a:pt x="4036744" y="5630037"/>
                  </a:cubicBezTo>
                  <a:cubicBezTo>
                    <a:pt x="4008746" y="5574030"/>
                    <a:pt x="4012430" y="5664835"/>
                    <a:pt x="3946265" y="5616575"/>
                  </a:cubicBezTo>
                  <a:cubicBezTo>
                    <a:pt x="3943907" y="5619750"/>
                    <a:pt x="3924898" y="5664454"/>
                    <a:pt x="3831324" y="5673090"/>
                  </a:cubicBezTo>
                  <a:cubicBezTo>
                    <a:pt x="3815262" y="5683885"/>
                    <a:pt x="3762065" y="5804916"/>
                    <a:pt x="3677481" y="5760339"/>
                  </a:cubicBezTo>
                  <a:cubicBezTo>
                    <a:pt x="3641230" y="5828030"/>
                    <a:pt x="3687943" y="5824601"/>
                    <a:pt x="3591717" y="5789041"/>
                  </a:cubicBezTo>
                  <a:cubicBezTo>
                    <a:pt x="3550162" y="5771134"/>
                    <a:pt x="3510227" y="5855970"/>
                    <a:pt x="3447452" y="5846445"/>
                  </a:cubicBezTo>
                  <a:cubicBezTo>
                    <a:pt x="3427706" y="5839968"/>
                    <a:pt x="3339879" y="5805043"/>
                    <a:pt x="3263105" y="5834380"/>
                  </a:cubicBezTo>
                  <a:cubicBezTo>
                    <a:pt x="3267820" y="5855335"/>
                    <a:pt x="3180583" y="5819267"/>
                    <a:pt x="3148311" y="5893943"/>
                  </a:cubicBezTo>
                  <a:cubicBezTo>
                    <a:pt x="3083473" y="5851906"/>
                    <a:pt x="3192224" y="5855208"/>
                    <a:pt x="3024971" y="5876925"/>
                  </a:cubicBezTo>
                  <a:cubicBezTo>
                    <a:pt x="3030276" y="5847969"/>
                    <a:pt x="2951438" y="6012688"/>
                    <a:pt x="2817194" y="6001258"/>
                  </a:cubicBezTo>
                  <a:cubicBezTo>
                    <a:pt x="2753829" y="6023102"/>
                    <a:pt x="2614279" y="5937377"/>
                    <a:pt x="2551651" y="6047232"/>
                  </a:cubicBezTo>
                  <a:cubicBezTo>
                    <a:pt x="2557840" y="6017006"/>
                    <a:pt x="2461909" y="5935853"/>
                    <a:pt x="2265331" y="5988939"/>
                  </a:cubicBezTo>
                  <a:cubicBezTo>
                    <a:pt x="2147885" y="6067171"/>
                    <a:pt x="2063300" y="5874512"/>
                    <a:pt x="1747803" y="6056884"/>
                  </a:cubicBezTo>
                  <a:cubicBezTo>
                    <a:pt x="1658061" y="6109462"/>
                    <a:pt x="1563750" y="6112256"/>
                    <a:pt x="1436579" y="6180074"/>
                  </a:cubicBezTo>
                  <a:cubicBezTo>
                    <a:pt x="1363046" y="6235954"/>
                    <a:pt x="1142743" y="6358255"/>
                    <a:pt x="1043865" y="6290310"/>
                  </a:cubicBezTo>
                  <a:cubicBezTo>
                    <a:pt x="935997" y="6316599"/>
                    <a:pt x="923766" y="6252845"/>
                    <a:pt x="838592" y="6226175"/>
                  </a:cubicBezTo>
                  <a:cubicBezTo>
                    <a:pt x="737946" y="6290818"/>
                    <a:pt x="612837" y="6225159"/>
                    <a:pt x="469603" y="6347714"/>
                  </a:cubicBezTo>
                  <a:cubicBezTo>
                    <a:pt x="402996" y="6316853"/>
                    <a:pt x="254458" y="6339205"/>
                    <a:pt x="115792" y="6320536"/>
                  </a:cubicBezTo>
                  <a:cubicBezTo>
                    <a:pt x="63500" y="4554347"/>
                    <a:pt x="109898" y="2072005"/>
                    <a:pt x="101646" y="57912"/>
                  </a:cubicBezTo>
                  <a:cubicBezTo>
                    <a:pt x="0" y="0"/>
                    <a:pt x="436153" y="26924"/>
                    <a:pt x="550209" y="28448"/>
                  </a:cubicBezTo>
                  <a:cubicBezTo>
                    <a:pt x="953239" y="22479"/>
                    <a:pt x="1395023" y="20320"/>
                    <a:pt x="1834893" y="28321"/>
                  </a:cubicBezTo>
                  <a:cubicBezTo>
                    <a:pt x="3329711" y="6858"/>
                    <a:pt x="5164047" y="51181"/>
                    <a:pt x="6611858" y="11684"/>
                  </a:cubicBezTo>
                  <a:cubicBezTo>
                    <a:pt x="6730086" y="1368298"/>
                    <a:pt x="6567060" y="2970403"/>
                    <a:pt x="6671539" y="4349877"/>
                  </a:cubicBezTo>
                  <a:cubicBezTo>
                    <a:pt x="6526390" y="4620260"/>
                    <a:pt x="6848704" y="4553331"/>
                    <a:pt x="6394355" y="4721987"/>
                  </a:cubicBezTo>
                  <a:close/>
                </a:path>
              </a:pathLst>
            </a:custGeom>
            <a:blipFill>
              <a:blip r:embed="rId4"/>
              <a:stretch>
                <a:fillRect l="-15480" r="-15427"/>
              </a:stretch>
            </a:blipFill>
          </p:spPr>
        </p:sp>
      </p:grpSp>
      <p:sp>
        <p:nvSpPr>
          <p:cNvPr id="5" name="Freeform 5"/>
          <p:cNvSpPr/>
          <p:nvPr/>
        </p:nvSpPr>
        <p:spPr>
          <a:xfrm rot="1960722">
            <a:off x="14860802" y="492832"/>
            <a:ext cx="2796675" cy="2244332"/>
          </a:xfrm>
          <a:custGeom>
            <a:avLst/>
            <a:gdLst/>
            <a:ahLst/>
            <a:cxnLst/>
            <a:rect l="l" t="t" r="r" b="b"/>
            <a:pathLst>
              <a:path w="2796675" h="2244332">
                <a:moveTo>
                  <a:pt x="0" y="0"/>
                </a:moveTo>
                <a:lnTo>
                  <a:pt x="2796676" y="0"/>
                </a:lnTo>
                <a:lnTo>
                  <a:pt x="2796676" y="2244332"/>
                </a:lnTo>
                <a:lnTo>
                  <a:pt x="0" y="2244332"/>
                </a:lnTo>
                <a:lnTo>
                  <a:pt x="0" y="0"/>
                </a:lnTo>
                <a:close/>
              </a:path>
            </a:pathLst>
          </a:custGeom>
          <a:blipFill>
            <a:blip r:embed="rId5"/>
            <a:stretch>
              <a:fillRect/>
            </a:stretch>
          </a:blipFill>
        </p:spPr>
      </p:sp>
      <p:sp>
        <p:nvSpPr>
          <p:cNvPr id="6" name="TextBox 6"/>
          <p:cNvSpPr txBox="1"/>
          <p:nvPr/>
        </p:nvSpPr>
        <p:spPr>
          <a:xfrm>
            <a:off x="497567" y="857250"/>
            <a:ext cx="13186235" cy="3442780"/>
          </a:xfrm>
          <a:prstGeom prst="rect">
            <a:avLst/>
          </a:prstGeom>
        </p:spPr>
        <p:txBody>
          <a:bodyPr lIns="0" tIns="0" rIns="0" bIns="0" rtlCol="0" anchor="t">
            <a:spAutoFit/>
          </a:bodyPr>
          <a:lstStyle/>
          <a:p>
            <a:pPr algn="just">
              <a:lnSpc>
                <a:spcPts val="6159"/>
              </a:lnSpc>
            </a:pPr>
            <a:r>
              <a:rPr lang="en-US" sz="4399">
                <a:solidFill>
                  <a:srgbClr val="8D6C4C"/>
                </a:solidFill>
                <a:latin typeface="Times New Roman Bold"/>
                <a:ea typeface="Times New Roman Bold"/>
                <a:cs typeface="Times New Roman Bold"/>
                <a:sym typeface="Times New Roman Bold"/>
              </a:rPr>
              <a:t> </a:t>
            </a:r>
            <a:r>
              <a:rPr lang="en-US" sz="4399">
                <a:solidFill>
                  <a:srgbClr val="FF3131"/>
                </a:solidFill>
                <a:latin typeface="Times New Roman Bold"/>
                <a:ea typeface="Times New Roman Bold"/>
                <a:cs typeface="Times New Roman Bold"/>
                <a:sym typeface="Times New Roman Bold"/>
              </a:rPr>
              <a:t>Câu 4: Nêu và phân tích ý nghĩa:</a:t>
            </a:r>
          </a:p>
          <a:p>
            <a:pPr algn="just">
              <a:lnSpc>
                <a:spcPts val="5200"/>
              </a:lnSpc>
            </a:pPr>
            <a:r>
              <a:rPr lang="en-US" sz="3714">
                <a:solidFill>
                  <a:srgbClr val="FF3131"/>
                </a:solidFill>
                <a:latin typeface="Times New Roman Bold"/>
                <a:ea typeface="Times New Roman Bold"/>
                <a:cs typeface="Times New Roman Bold"/>
                <a:sym typeface="Times New Roman Bold"/>
              </a:rPr>
              <a:t>a. Một số câu văn, đoạn văn sử dụng kết hợp yếu tố tự sự, </a:t>
            </a:r>
          </a:p>
          <a:p>
            <a:pPr algn="just">
              <a:lnSpc>
                <a:spcPts val="5200"/>
              </a:lnSpc>
            </a:pPr>
            <a:r>
              <a:rPr lang="en-US" sz="3714">
                <a:solidFill>
                  <a:srgbClr val="FF3131"/>
                </a:solidFill>
                <a:latin typeface="Times New Roman Bold"/>
                <a:ea typeface="Times New Roman Bold"/>
                <a:cs typeface="Times New Roman Bold"/>
                <a:sym typeface="Times New Roman Bold"/>
              </a:rPr>
              <a:t>miêu tả, biểu cảm.</a:t>
            </a:r>
          </a:p>
          <a:p>
            <a:pPr algn="just">
              <a:lnSpc>
                <a:spcPts val="5200"/>
              </a:lnSpc>
            </a:pPr>
            <a:endParaRPr lang="en-US" sz="3714">
              <a:solidFill>
                <a:srgbClr val="FF3131"/>
              </a:solidFill>
              <a:latin typeface="Times New Roman Bold"/>
              <a:ea typeface="Times New Roman Bold"/>
              <a:cs typeface="Times New Roman Bold"/>
              <a:sym typeface="Times New Roman Bold"/>
            </a:endParaRPr>
          </a:p>
          <a:p>
            <a:pPr algn="ctr">
              <a:lnSpc>
                <a:spcPts val="4920"/>
              </a:lnSpc>
            </a:pPr>
            <a:endParaRPr lang="en-US" sz="3714">
              <a:solidFill>
                <a:srgbClr val="FF3131"/>
              </a:solidFill>
              <a:latin typeface="Times New Roman Bold"/>
              <a:ea typeface="Times New Roman Bold"/>
              <a:cs typeface="Times New Roman Bold"/>
              <a:sym typeface="Times New Roman Bold"/>
            </a:endParaRPr>
          </a:p>
        </p:txBody>
      </p:sp>
      <p:sp>
        <p:nvSpPr>
          <p:cNvPr id="7" name="Freeform 7"/>
          <p:cNvSpPr/>
          <p:nvPr/>
        </p:nvSpPr>
        <p:spPr>
          <a:xfrm>
            <a:off x="0" y="0"/>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497567" y="2914685"/>
            <a:ext cx="12306612" cy="8239125"/>
          </a:xfrm>
          <a:prstGeom prst="rect">
            <a:avLst/>
          </a:prstGeom>
        </p:spPr>
        <p:txBody>
          <a:bodyPr lIns="0" tIns="0" rIns="0" bIns="0" rtlCol="0" anchor="t">
            <a:spAutoFit/>
          </a:bodyPr>
          <a:lstStyle/>
          <a:p>
            <a:pPr algn="just">
              <a:lnSpc>
                <a:spcPts val="5459"/>
              </a:lnSpc>
            </a:pPr>
            <a:r>
              <a:rPr lang="en-US" sz="3899" dirty="0">
                <a:solidFill>
                  <a:srgbClr val="000000"/>
                </a:solidFill>
                <a:latin typeface="Times New Roman Bold"/>
                <a:ea typeface="Times New Roman Bold"/>
                <a:cs typeface="Times New Roman Bold"/>
                <a:sym typeface="Times New Roman Bold"/>
              </a:rPr>
              <a:t> – Qua </a:t>
            </a:r>
            <a:r>
              <a:rPr lang="en-US" sz="3899" dirty="0" err="1">
                <a:solidFill>
                  <a:srgbClr val="000000"/>
                </a:solidFill>
                <a:latin typeface="Times New Roman Bold"/>
                <a:ea typeface="Times New Roman Bold"/>
                <a:cs typeface="Times New Roman Bold"/>
                <a:sym typeface="Times New Roman Bold"/>
              </a:rPr>
              <a:t>khe</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lá</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cành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bàng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ngàn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vẫn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lấp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lánh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một</a:t>
            </a:r>
            <a:r>
              <a:rPr lang="en-US" sz="3899" dirty="0">
                <a:solidFill>
                  <a:srgbClr val="000000"/>
                </a:solidFill>
                <a:latin typeface="Times New Roman Bold"/>
                <a:ea typeface="Times New Roman Bold"/>
                <a:cs typeface="Times New Roman Bold"/>
                <a:sym typeface="Times New Roman Bold"/>
              </a:rPr>
              <a:t> con </a:t>
            </a:r>
            <a:r>
              <a:rPr lang="en-US" sz="3899" dirty="0" err="1">
                <a:solidFill>
                  <a:srgbClr val="000000"/>
                </a:solidFill>
                <a:latin typeface="Times New Roman Bold"/>
                <a:ea typeface="Times New Roman Bold"/>
                <a:cs typeface="Times New Roman Bold"/>
                <a:sym typeface="Times New Roman Bold"/>
              </a:rPr>
              <a:t>đom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đóm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bám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dưới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mặt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lá</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vùng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sáng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nhỏ</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xanh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nhấp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nháy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rồi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hoa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rụng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xuống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vai</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khe</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khẽ</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Tâm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hồn</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tĩnh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hẳn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có</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những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cảm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giác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mơ</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hồ</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không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hiểu</a:t>
            </a:r>
            <a:r>
              <a:rPr lang="en-US" sz="3899" dirty="0">
                <a:solidFill>
                  <a:srgbClr val="000000"/>
                </a:solidFill>
                <a:latin typeface="Times New Roman Bold"/>
                <a:ea typeface="Times New Roman Bold"/>
                <a:cs typeface="Times New Roman Bold"/>
                <a:sym typeface="Times New Roman Bold"/>
              </a:rPr>
              <a:t>.</a:t>
            </a:r>
          </a:p>
          <a:p>
            <a:pPr algn="just">
              <a:lnSpc>
                <a:spcPts val="5459"/>
              </a:lnSpc>
            </a:pPr>
            <a:r>
              <a:rPr lang="en-US" sz="3899" dirty="0">
                <a:solidFill>
                  <a:srgbClr val="000000"/>
                </a:solidFill>
                <a:latin typeface="Times New Roman Bold"/>
                <a:ea typeface="Times New Roman Bold"/>
                <a:cs typeface="Times New Roman Bold"/>
                <a:sym typeface="Times New Roman Bold"/>
              </a:rPr>
              <a:t>  – </a:t>
            </a:r>
            <a:r>
              <a:rPr lang="en-US" sz="3899" dirty="0" err="1">
                <a:solidFill>
                  <a:srgbClr val="000000"/>
                </a:solidFill>
                <a:latin typeface="Times New Roman Bold"/>
                <a:ea typeface="Times New Roman Bold"/>
                <a:cs typeface="Times New Roman Bold"/>
                <a:sym typeface="Times New Roman Bold"/>
              </a:rPr>
              <a:t>Những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cảm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giác</a:t>
            </a:r>
            <a:r>
              <a:rPr lang="en-US" sz="3899" dirty="0">
                <a:solidFill>
                  <a:srgbClr val="000000"/>
                </a:solidFill>
                <a:latin typeface="Times New Roman Bold"/>
                <a:ea typeface="Times New Roman Bold"/>
                <a:cs typeface="Times New Roman Bold"/>
                <a:sym typeface="Times New Roman Bold"/>
              </a:rPr>
              <a:t> ban </a:t>
            </a:r>
            <a:r>
              <a:rPr lang="en-US" sz="3899" dirty="0" err="1">
                <a:solidFill>
                  <a:srgbClr val="000000"/>
                </a:solidFill>
                <a:latin typeface="Times New Roman Bold"/>
                <a:ea typeface="Times New Roman Bold"/>
                <a:cs typeface="Times New Roman Bold"/>
                <a:sym typeface="Times New Roman Bold"/>
              </a:rPr>
              <a:t>ngày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lắng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trong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tâm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hồn</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hình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ảnh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thế</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giới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quanh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mình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mờ</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trong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mắt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 </a:t>
            </a:r>
            <a:r>
              <a:rPr lang="en-US" sz="3899" dirty="0" err="1">
                <a:solidFill>
                  <a:srgbClr val="000000"/>
                </a:solidFill>
                <a:latin typeface="Times New Roman Bold"/>
                <a:ea typeface="Times New Roman Bold"/>
                <a:cs typeface="Times New Roman Bold"/>
                <a:sym typeface="Times New Roman Bold"/>
              </a:rPr>
              <a:t>mắt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nặng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dần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rồi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sau</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ngập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giấc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ngủ</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tĩnh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cũng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tĩnh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như</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đêm</a:t>
            </a:r>
            <a:r>
              <a:rPr lang="en-US" sz="3899" dirty="0">
                <a:solidFill>
                  <a:srgbClr val="000000"/>
                </a:solidFill>
                <a:latin typeface="Times New Roman Bold"/>
                <a:ea typeface="Times New Roman Bold"/>
                <a:cs typeface="Times New Roman Bold"/>
                <a:sym typeface="Times New Roman Bold"/>
              </a:rPr>
              <a:t> ở </a:t>
            </a:r>
            <a:r>
              <a:rPr lang="en-US" sz="3899" dirty="0" err="1">
                <a:solidFill>
                  <a:srgbClr val="000000"/>
                </a:solidFill>
                <a:latin typeface="Times New Roman Bold"/>
                <a:ea typeface="Times New Roman Bold"/>
                <a:cs typeface="Times New Roman Bold"/>
                <a:sym typeface="Times New Roman Bold"/>
              </a:rPr>
              <a:t>trong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phố</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tịch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mịch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đầy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bóng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tối</a:t>
            </a:r>
            <a:r>
              <a:rPr lang="en-US" sz="3899" dirty="0">
                <a:solidFill>
                  <a:srgbClr val="000000"/>
                </a:solidFill>
                <a:latin typeface="Times New Roman Bold"/>
                <a:ea typeface="Times New Roman Bold"/>
                <a:cs typeface="Times New Roman Bold"/>
                <a:sym typeface="Times New Roman Bold"/>
              </a:rPr>
              <a:t>.</a:t>
            </a:r>
          </a:p>
          <a:p>
            <a:pPr algn="just">
              <a:lnSpc>
                <a:spcPts val="5459"/>
              </a:lnSpc>
            </a:pPr>
            <a:endParaRPr lang="en-US" sz="3899" dirty="0">
              <a:solidFill>
                <a:srgbClr val="000000"/>
              </a:solidFill>
              <a:latin typeface="Times New Roman Bold"/>
              <a:ea typeface="Times New Roman Bold"/>
              <a:cs typeface="Times New Roman Bold"/>
              <a:sym typeface="Times New Roman Bold"/>
            </a:endParaRPr>
          </a:p>
          <a:p>
            <a:pPr algn="ctr">
              <a:lnSpc>
                <a:spcPts val="5040"/>
              </a:lnSpc>
            </a:pPr>
            <a:endParaRPr lang="en-US" sz="3899" dirty="0">
              <a:solidFill>
                <a:srgbClr val="000000"/>
              </a:solidFill>
              <a:latin typeface="Times New Roman Bold"/>
              <a:ea typeface="Times New Roman Bold"/>
              <a:cs typeface="Times New Roman Bold"/>
              <a:sym typeface="Times New Roman Bold"/>
            </a:endParaRPr>
          </a:p>
        </p:txBody>
      </p:sp>
      <p:grpSp>
        <p:nvGrpSpPr>
          <p:cNvPr id="9" name="Group 9"/>
          <p:cNvGrpSpPr/>
          <p:nvPr/>
        </p:nvGrpSpPr>
        <p:grpSpPr>
          <a:xfrm>
            <a:off x="4461630" y="9258300"/>
            <a:ext cx="4314927" cy="431492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888172" y="9684842"/>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AE0"/>
        </a:solidFill>
        <a:effectLst/>
      </p:bgPr>
    </p:bg>
    <p:spTree>
      <p:nvGrpSpPr>
        <p:cNvPr id="1" name=""/>
        <p:cNvGrpSpPr/>
        <p:nvPr/>
      </p:nvGrpSpPr>
      <p:grpSpPr>
        <a:xfrm>
          <a:off x="0" y="0"/>
          <a:ext cx="0" cy="0"/>
          <a:chOff x="0" y="0"/>
          <a:chExt cx="0" cy="0"/>
        </a:xfrm>
      </p:grpSpPr>
      <p:sp>
        <p:nvSpPr>
          <p:cNvPr id="2" name="Freeform 2"/>
          <p:cNvSpPr/>
          <p:nvPr/>
        </p:nvSpPr>
        <p:spPr>
          <a:xfrm>
            <a:off x="16169598" y="8211224"/>
            <a:ext cx="6524742" cy="6524742"/>
          </a:xfrm>
          <a:custGeom>
            <a:avLst/>
            <a:gdLst/>
            <a:ahLst/>
            <a:cxnLst/>
            <a:rect l="l" t="t" r="r" b="b"/>
            <a:pathLst>
              <a:path w="6524742" h="6524742">
                <a:moveTo>
                  <a:pt x="0" y="0"/>
                </a:moveTo>
                <a:lnTo>
                  <a:pt x="6524742" y="0"/>
                </a:lnTo>
                <a:lnTo>
                  <a:pt x="6524742" y="6524742"/>
                </a:lnTo>
                <a:lnTo>
                  <a:pt x="0" y="6524742"/>
                </a:lnTo>
                <a:lnTo>
                  <a:pt x="0" y="0"/>
                </a:lnTo>
                <a:close/>
              </a:path>
            </a:pathLst>
          </a:custGeom>
          <a:blipFill>
            <a:blip r:embed="rId2">
              <a:alphaModFix amt="36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607918"/>
            <a:ext cx="17373601" cy="2561861"/>
            <a:chOff x="0" y="0"/>
            <a:chExt cx="4575763" cy="674729"/>
          </a:xfrm>
        </p:grpSpPr>
        <p:sp>
          <p:nvSpPr>
            <p:cNvPr id="4" name="Freeform 4"/>
            <p:cNvSpPr/>
            <p:nvPr/>
          </p:nvSpPr>
          <p:spPr>
            <a:xfrm>
              <a:off x="0" y="0"/>
              <a:ext cx="4545659" cy="629026"/>
            </a:xfrm>
            <a:custGeom>
              <a:avLst/>
              <a:gdLst/>
              <a:ahLst/>
              <a:cxnLst/>
              <a:rect l="l" t="t" r="r" b="b"/>
              <a:pathLst>
                <a:path w="4545659" h="629026">
                  <a:moveTo>
                    <a:pt x="44857" y="0"/>
                  </a:moveTo>
                  <a:lnTo>
                    <a:pt x="4500803" y="0"/>
                  </a:lnTo>
                  <a:cubicBezTo>
                    <a:pt x="4512699" y="0"/>
                    <a:pt x="4524109" y="4726"/>
                    <a:pt x="4532521" y="13138"/>
                  </a:cubicBezTo>
                  <a:cubicBezTo>
                    <a:pt x="4540933" y="21550"/>
                    <a:pt x="4545659" y="32960"/>
                    <a:pt x="4545659" y="44857"/>
                  </a:cubicBezTo>
                  <a:lnTo>
                    <a:pt x="4545659" y="584170"/>
                  </a:lnTo>
                  <a:cubicBezTo>
                    <a:pt x="4545659" y="608943"/>
                    <a:pt x="4525576" y="629026"/>
                    <a:pt x="4500803" y="629026"/>
                  </a:cubicBezTo>
                  <a:lnTo>
                    <a:pt x="44857" y="629026"/>
                  </a:lnTo>
                  <a:cubicBezTo>
                    <a:pt x="32960" y="629026"/>
                    <a:pt x="21550" y="624300"/>
                    <a:pt x="13138" y="615888"/>
                  </a:cubicBezTo>
                  <a:cubicBezTo>
                    <a:pt x="4726" y="607476"/>
                    <a:pt x="0" y="596066"/>
                    <a:pt x="0" y="584170"/>
                  </a:cubicBezTo>
                  <a:lnTo>
                    <a:pt x="0" y="44857"/>
                  </a:lnTo>
                  <a:cubicBezTo>
                    <a:pt x="0" y="32960"/>
                    <a:pt x="4726" y="21550"/>
                    <a:pt x="13138" y="13138"/>
                  </a:cubicBezTo>
                  <a:cubicBezTo>
                    <a:pt x="21550" y="4726"/>
                    <a:pt x="32960" y="0"/>
                    <a:pt x="44857" y="0"/>
                  </a:cubicBezTo>
                  <a:close/>
                </a:path>
              </a:pathLst>
            </a:custGeom>
            <a:solidFill>
              <a:srgbClr val="E4E6C3"/>
            </a:solidFill>
          </p:spPr>
        </p:sp>
        <p:sp>
          <p:nvSpPr>
            <p:cNvPr id="5" name="TextBox 5"/>
            <p:cNvSpPr txBox="1"/>
            <p:nvPr/>
          </p:nvSpPr>
          <p:spPr>
            <a:xfrm>
              <a:off x="30104" y="105629"/>
              <a:ext cx="4545659" cy="569100"/>
            </a:xfrm>
            <a:prstGeom prst="rect">
              <a:avLst/>
            </a:prstGeom>
          </p:spPr>
          <p:txBody>
            <a:bodyPr lIns="50800" tIns="50800" rIns="50800" bIns="50800" rtlCol="0" anchor="ctr"/>
            <a:lstStyle/>
            <a:p>
              <a:pPr algn="l">
                <a:lnSpc>
                  <a:spcPts val="5600"/>
                </a:lnSpc>
              </a:pPr>
              <a:r>
                <a:rPr lang="en-US" sz="4000" dirty="0">
                  <a:solidFill>
                    <a:srgbClr val="172900"/>
                  </a:solidFill>
                  <a:latin typeface="Inter"/>
                  <a:ea typeface="Inter"/>
                  <a:cs typeface="Inter"/>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Nhận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một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số</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đặc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điểm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bản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phong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thực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lãng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mạn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qua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phẩm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văn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học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tiêu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biểu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đã</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học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a:t>
              </a:r>
            </a:p>
            <a:p>
              <a:pPr algn="l">
                <a:lnSpc>
                  <a:spcPts val="5600"/>
                </a:lnSpc>
              </a:pPr>
              <a:endParaRPr lang="en-US" sz="4000" dirty="0">
                <a:solidFill>
                  <a:srgbClr val="172900"/>
                </a:solidFill>
                <a:latin typeface="Inter"/>
                <a:ea typeface="Inter"/>
                <a:cs typeface="Inter"/>
                <a:sym typeface="Inter"/>
              </a:endParaRPr>
            </a:p>
          </p:txBody>
        </p:sp>
      </p:grpSp>
      <p:sp>
        <p:nvSpPr>
          <p:cNvPr id="9" name="Freeform 9"/>
          <p:cNvSpPr/>
          <p:nvPr/>
        </p:nvSpPr>
        <p:spPr>
          <a:xfrm>
            <a:off x="17614077" y="0"/>
            <a:ext cx="1347845" cy="1347845"/>
          </a:xfrm>
          <a:custGeom>
            <a:avLst/>
            <a:gdLst/>
            <a:ahLst/>
            <a:cxnLst/>
            <a:rect l="l" t="t" r="r" b="b"/>
            <a:pathLst>
              <a:path w="1347845" h="1347845">
                <a:moveTo>
                  <a:pt x="0" y="0"/>
                </a:moveTo>
                <a:lnTo>
                  <a:pt x="1347846" y="0"/>
                </a:lnTo>
                <a:lnTo>
                  <a:pt x="1347846"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a:off x="1013391" y="4081799"/>
            <a:ext cx="17407602" cy="3007970"/>
            <a:chOff x="-4032" y="-13554"/>
            <a:chExt cx="4584718" cy="851943"/>
          </a:xfrm>
        </p:grpSpPr>
        <p:sp>
          <p:nvSpPr>
            <p:cNvPr id="12" name="Freeform 12"/>
            <p:cNvSpPr/>
            <p:nvPr/>
          </p:nvSpPr>
          <p:spPr>
            <a:xfrm>
              <a:off x="-4032" y="15470"/>
              <a:ext cx="4545659" cy="822919"/>
            </a:xfrm>
            <a:custGeom>
              <a:avLst/>
              <a:gdLst/>
              <a:ahLst/>
              <a:cxnLst/>
              <a:rect l="l" t="t" r="r" b="b"/>
              <a:pathLst>
                <a:path w="4545659" h="822919">
                  <a:moveTo>
                    <a:pt x="44857" y="0"/>
                  </a:moveTo>
                  <a:lnTo>
                    <a:pt x="4500803" y="0"/>
                  </a:lnTo>
                  <a:cubicBezTo>
                    <a:pt x="4512699" y="0"/>
                    <a:pt x="4524109" y="4726"/>
                    <a:pt x="4532521" y="13138"/>
                  </a:cubicBezTo>
                  <a:cubicBezTo>
                    <a:pt x="4540933" y="21550"/>
                    <a:pt x="4545659" y="32960"/>
                    <a:pt x="4545659" y="44857"/>
                  </a:cubicBezTo>
                  <a:lnTo>
                    <a:pt x="4545659" y="778062"/>
                  </a:lnTo>
                  <a:cubicBezTo>
                    <a:pt x="4545659" y="802836"/>
                    <a:pt x="4525576" y="822919"/>
                    <a:pt x="4500803" y="822919"/>
                  </a:cubicBezTo>
                  <a:lnTo>
                    <a:pt x="44857" y="822919"/>
                  </a:lnTo>
                  <a:cubicBezTo>
                    <a:pt x="20083" y="822919"/>
                    <a:pt x="0" y="802836"/>
                    <a:pt x="0" y="778062"/>
                  </a:cubicBezTo>
                  <a:lnTo>
                    <a:pt x="0" y="44857"/>
                  </a:lnTo>
                  <a:cubicBezTo>
                    <a:pt x="0" y="32960"/>
                    <a:pt x="4726" y="21550"/>
                    <a:pt x="13138" y="13138"/>
                  </a:cubicBezTo>
                  <a:cubicBezTo>
                    <a:pt x="21550" y="4726"/>
                    <a:pt x="32960" y="0"/>
                    <a:pt x="44857" y="0"/>
                  </a:cubicBezTo>
                  <a:close/>
                </a:path>
              </a:pathLst>
            </a:custGeom>
            <a:solidFill>
              <a:srgbClr val="E4E6C3"/>
            </a:solidFill>
          </p:spPr>
        </p:sp>
        <p:sp>
          <p:nvSpPr>
            <p:cNvPr id="13" name="TextBox 13"/>
            <p:cNvSpPr txBox="1"/>
            <p:nvPr/>
          </p:nvSpPr>
          <p:spPr>
            <a:xfrm>
              <a:off x="35027" y="-13554"/>
              <a:ext cx="4545659" cy="754006"/>
            </a:xfrm>
            <a:prstGeom prst="rect">
              <a:avLst/>
            </a:prstGeom>
          </p:spPr>
          <p:txBody>
            <a:bodyPr lIns="50800" tIns="50800" rIns="50800" bIns="50800" rtlCol="0" anchor="ctr"/>
            <a:lstStyle/>
            <a:p>
              <a:pPr algn="l">
                <a:lnSpc>
                  <a:spcPts val="5600"/>
                </a:lnSpc>
              </a:pPr>
              <a:r>
                <a:rPr lang="en-US" sz="4000" dirty="0">
                  <a:solidFill>
                    <a:srgbClr val="172900"/>
                  </a:solidFill>
                  <a:latin typeface="Inter"/>
                  <a:ea typeface="Inter"/>
                  <a:cs typeface="Inter"/>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tích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chi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tiêu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biểu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sự</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kiện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ngôi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kể</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điểm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nhìn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vật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mối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quan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hệ</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chúng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trong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tính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chỉnh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thể</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truyện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đánh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vai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trò</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những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chi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quan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trọng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trong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việc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thể</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nội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dung </a:t>
              </a:r>
            </a:p>
          </p:txBody>
        </p:sp>
      </p:grpSp>
      <p:sp>
        <p:nvSpPr>
          <p:cNvPr id="14" name="Freeform 14"/>
          <p:cNvSpPr/>
          <p:nvPr/>
        </p:nvSpPr>
        <p:spPr>
          <a:xfrm>
            <a:off x="-4353785" y="-3311366"/>
            <a:ext cx="5959772" cy="5959772"/>
          </a:xfrm>
          <a:custGeom>
            <a:avLst/>
            <a:gdLst/>
            <a:ahLst/>
            <a:cxnLst/>
            <a:rect l="l" t="t" r="r" b="b"/>
            <a:pathLst>
              <a:path w="5959772" h="5959772">
                <a:moveTo>
                  <a:pt x="0" y="0"/>
                </a:moveTo>
                <a:lnTo>
                  <a:pt x="5959773" y="0"/>
                </a:lnTo>
                <a:lnTo>
                  <a:pt x="5959773" y="5959772"/>
                </a:lnTo>
                <a:lnTo>
                  <a:pt x="0" y="5959772"/>
                </a:lnTo>
                <a:lnTo>
                  <a:pt x="0" y="0"/>
                </a:lnTo>
                <a:close/>
              </a:path>
            </a:pathLst>
          </a:custGeom>
          <a:blipFill>
            <a:blip r:embed="rId6">
              <a:alphaModFix amt="36000"/>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2672259" y="121025"/>
            <a:ext cx="11442989" cy="1226820"/>
          </a:xfrm>
          <a:prstGeom prst="rect">
            <a:avLst/>
          </a:prstGeom>
        </p:spPr>
        <p:txBody>
          <a:bodyPr lIns="0" tIns="0" rIns="0" bIns="0" rtlCol="0" anchor="t">
            <a:spAutoFit/>
          </a:bodyPr>
          <a:lstStyle/>
          <a:p>
            <a:pPr algn="r">
              <a:lnSpc>
                <a:spcPts val="10080"/>
              </a:lnSpc>
              <a:spcBef>
                <a:spcPct val="0"/>
              </a:spcBef>
            </a:pPr>
            <a:r>
              <a:rPr lang="en-US" sz="7200">
                <a:solidFill>
                  <a:srgbClr val="34520D"/>
                </a:solidFill>
                <a:latin typeface="Paytone One"/>
                <a:ea typeface="Paytone One"/>
                <a:cs typeface="Paytone One"/>
                <a:sym typeface="Paytone One"/>
              </a:rPr>
              <a:t>MỤC TIÊU BÀI HỌC</a:t>
            </a:r>
          </a:p>
        </p:txBody>
      </p:sp>
      <p:sp>
        <p:nvSpPr>
          <p:cNvPr id="16" name="Freeform 16"/>
          <p:cNvSpPr/>
          <p:nvPr/>
        </p:nvSpPr>
        <p:spPr>
          <a:xfrm>
            <a:off x="3545983" y="-5698"/>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391509" y="11798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8"/>
          <p:cNvGrpSpPr/>
          <p:nvPr/>
        </p:nvGrpSpPr>
        <p:grpSpPr>
          <a:xfrm>
            <a:off x="901012" y="7277794"/>
            <a:ext cx="17289918" cy="2722503"/>
            <a:chOff x="-4032" y="-85725"/>
            <a:chExt cx="4553723" cy="890011"/>
          </a:xfrm>
        </p:grpSpPr>
        <p:sp>
          <p:nvSpPr>
            <p:cNvPr id="19" name="Freeform 19"/>
            <p:cNvSpPr/>
            <p:nvPr/>
          </p:nvSpPr>
          <p:spPr>
            <a:xfrm>
              <a:off x="-4032" y="-78191"/>
              <a:ext cx="4549691" cy="804286"/>
            </a:xfrm>
            <a:custGeom>
              <a:avLst/>
              <a:gdLst/>
              <a:ahLst/>
              <a:cxnLst/>
              <a:rect l="l" t="t" r="r" b="b"/>
              <a:pathLst>
                <a:path w="4549691" h="804286">
                  <a:moveTo>
                    <a:pt x="44817" y="0"/>
                  </a:moveTo>
                  <a:lnTo>
                    <a:pt x="4504875" y="0"/>
                  </a:lnTo>
                  <a:cubicBezTo>
                    <a:pt x="4516761" y="0"/>
                    <a:pt x="4528160" y="4722"/>
                    <a:pt x="4536565" y="13127"/>
                  </a:cubicBezTo>
                  <a:cubicBezTo>
                    <a:pt x="4544969" y="21531"/>
                    <a:pt x="4549691" y="32931"/>
                    <a:pt x="4549691" y="44817"/>
                  </a:cubicBezTo>
                  <a:lnTo>
                    <a:pt x="4549691" y="759469"/>
                  </a:lnTo>
                  <a:cubicBezTo>
                    <a:pt x="4549691" y="771355"/>
                    <a:pt x="4544969" y="782755"/>
                    <a:pt x="4536565" y="791159"/>
                  </a:cubicBezTo>
                  <a:cubicBezTo>
                    <a:pt x="4528160" y="799564"/>
                    <a:pt x="4516761" y="804286"/>
                    <a:pt x="4504875" y="804286"/>
                  </a:cubicBezTo>
                  <a:lnTo>
                    <a:pt x="44817" y="804286"/>
                  </a:lnTo>
                  <a:cubicBezTo>
                    <a:pt x="32931" y="804286"/>
                    <a:pt x="21531" y="799564"/>
                    <a:pt x="13127" y="791159"/>
                  </a:cubicBezTo>
                  <a:cubicBezTo>
                    <a:pt x="4722" y="782755"/>
                    <a:pt x="0" y="771355"/>
                    <a:pt x="0" y="759469"/>
                  </a:cubicBezTo>
                  <a:lnTo>
                    <a:pt x="0" y="44817"/>
                  </a:lnTo>
                  <a:cubicBezTo>
                    <a:pt x="0" y="32931"/>
                    <a:pt x="4722" y="21531"/>
                    <a:pt x="13127" y="13127"/>
                  </a:cubicBezTo>
                  <a:cubicBezTo>
                    <a:pt x="21531" y="4722"/>
                    <a:pt x="32931" y="0"/>
                    <a:pt x="44817" y="0"/>
                  </a:cubicBezTo>
                  <a:close/>
                </a:path>
              </a:pathLst>
            </a:custGeom>
            <a:solidFill>
              <a:srgbClr val="E4E6C3"/>
            </a:solidFill>
          </p:spPr>
        </p:sp>
        <p:sp>
          <p:nvSpPr>
            <p:cNvPr id="20" name="TextBox 20"/>
            <p:cNvSpPr txBox="1"/>
            <p:nvPr/>
          </p:nvSpPr>
          <p:spPr>
            <a:xfrm>
              <a:off x="0" y="-85725"/>
              <a:ext cx="4549691" cy="890011"/>
            </a:xfrm>
            <a:prstGeom prst="rect">
              <a:avLst/>
            </a:prstGeom>
          </p:spPr>
          <p:txBody>
            <a:bodyPr lIns="50800" tIns="50800" rIns="50800" bIns="50800" rtlCol="0" anchor="ctr"/>
            <a:lstStyle/>
            <a:p>
              <a:pPr algn="l">
                <a:lnSpc>
                  <a:spcPts val="5600"/>
                </a:lnSpc>
              </a:pP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tích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đánh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trị</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nhận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thức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giáo</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dục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thẩm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mĩ</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phẩm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phát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trị</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văn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hoá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lí</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sinh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gợi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ra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từ</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văn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bản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a:t>
              </a:r>
            </a:p>
            <a:p>
              <a:pPr algn="l">
                <a:lnSpc>
                  <a:spcPts val="5600"/>
                </a:lnSpc>
              </a:pPr>
              <a:endParaRPr lang="en-US" sz="4000" dirty="0">
                <a:solidFill>
                  <a:srgbClr val="172900"/>
                </a:solidFill>
                <a:latin typeface="Inter"/>
                <a:ea typeface="Inter"/>
                <a:cs typeface="Inter"/>
                <a:sym typeface="Inter"/>
              </a:endParaRPr>
            </a:p>
          </p:txBody>
        </p:sp>
      </p:grpSp>
      <p:sp>
        <p:nvSpPr>
          <p:cNvPr id="23" name="Freeform 7">
            <a:extLst>
              <a:ext uri="{FF2B5EF4-FFF2-40B4-BE49-F238E27FC236}">
                <a16:creationId xmlns:a16="http://schemas.microsoft.com/office/drawing/2014/main" id="{593CB437-9579-72EE-B8E4-6A17EB3564FA}"/>
              </a:ext>
            </a:extLst>
          </p:cNvPr>
          <p:cNvSpPr/>
          <p:nvPr/>
        </p:nvSpPr>
        <p:spPr>
          <a:xfrm>
            <a:off x="97070" y="5412890"/>
            <a:ext cx="737722" cy="8482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B388"/>
          </a:solidFill>
        </p:spPr>
      </p:sp>
      <p:sp>
        <p:nvSpPr>
          <p:cNvPr id="24" name="Freeform 7">
            <a:extLst>
              <a:ext uri="{FF2B5EF4-FFF2-40B4-BE49-F238E27FC236}">
                <a16:creationId xmlns:a16="http://schemas.microsoft.com/office/drawing/2014/main" id="{7BE7CAF6-8DA4-7216-41C6-BF67B9DDFB00}"/>
              </a:ext>
            </a:extLst>
          </p:cNvPr>
          <p:cNvSpPr/>
          <p:nvPr/>
        </p:nvSpPr>
        <p:spPr>
          <a:xfrm>
            <a:off x="112379" y="8103753"/>
            <a:ext cx="737722" cy="8482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B388"/>
          </a:solidFill>
        </p:spPr>
      </p:sp>
      <p:sp>
        <p:nvSpPr>
          <p:cNvPr id="25" name="Freeform 7">
            <a:extLst>
              <a:ext uri="{FF2B5EF4-FFF2-40B4-BE49-F238E27FC236}">
                <a16:creationId xmlns:a16="http://schemas.microsoft.com/office/drawing/2014/main" id="{C74F96BA-1052-64D4-390E-92B7E5E8707D}"/>
              </a:ext>
            </a:extLst>
          </p:cNvPr>
          <p:cNvSpPr/>
          <p:nvPr/>
        </p:nvSpPr>
        <p:spPr>
          <a:xfrm>
            <a:off x="121431" y="2568101"/>
            <a:ext cx="737722" cy="8482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B388"/>
          </a:solid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341367" y="-1128764"/>
            <a:ext cx="3823192" cy="4314927"/>
            <a:chOff x="0" y="0"/>
            <a:chExt cx="720172" cy="812800"/>
          </a:xfrm>
        </p:grpSpPr>
        <p:sp>
          <p:nvSpPr>
            <p:cNvPr id="4" name="Freeform 4"/>
            <p:cNvSpPr/>
            <p:nvPr/>
          </p:nvSpPr>
          <p:spPr>
            <a:xfrm>
              <a:off x="0" y="0"/>
              <a:ext cx="720172" cy="812800"/>
            </a:xfrm>
            <a:custGeom>
              <a:avLst/>
              <a:gdLst/>
              <a:ahLst/>
              <a:cxnLst/>
              <a:rect l="l" t="t" r="r" b="b"/>
              <a:pathLst>
                <a:path w="720172" h="812800">
                  <a:moveTo>
                    <a:pt x="360086" y="0"/>
                  </a:moveTo>
                  <a:cubicBezTo>
                    <a:pt x="161216" y="0"/>
                    <a:pt x="0" y="181951"/>
                    <a:pt x="0" y="406400"/>
                  </a:cubicBezTo>
                  <a:cubicBezTo>
                    <a:pt x="0" y="630849"/>
                    <a:pt x="161216" y="812800"/>
                    <a:pt x="360086" y="812800"/>
                  </a:cubicBezTo>
                  <a:cubicBezTo>
                    <a:pt x="558956" y="812800"/>
                    <a:pt x="720172" y="630849"/>
                    <a:pt x="720172" y="406400"/>
                  </a:cubicBezTo>
                  <a:cubicBezTo>
                    <a:pt x="720172" y="181951"/>
                    <a:pt x="558956" y="0"/>
                    <a:pt x="360086" y="0"/>
                  </a:cubicBezTo>
                  <a:close/>
                </a:path>
              </a:pathLst>
            </a:custGeom>
            <a:solidFill>
              <a:srgbClr val="FEFAE0"/>
            </a:solidFill>
          </p:spPr>
        </p:sp>
        <p:sp>
          <p:nvSpPr>
            <p:cNvPr id="5" name="TextBox 5"/>
            <p:cNvSpPr txBox="1"/>
            <p:nvPr/>
          </p:nvSpPr>
          <p:spPr>
            <a:xfrm>
              <a:off x="67516" y="38100"/>
              <a:ext cx="58514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8762231"/>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2514" y="918877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598788" y="1645008"/>
            <a:ext cx="17090424" cy="11988801"/>
          </a:xfrm>
          <a:prstGeom prst="rect">
            <a:avLst/>
          </a:prstGeom>
        </p:spPr>
        <p:txBody>
          <a:bodyPr wrap="square" lIns="0" tIns="0" rIns="0" bIns="0" rtlCol="0" anchor="t">
            <a:spAutoFit/>
          </a:bodyPr>
          <a:lstStyle/>
          <a:p>
            <a:pPr algn="just">
              <a:lnSpc>
                <a:spcPts val="6999"/>
              </a:lnSpc>
            </a:pPr>
            <a:r>
              <a:rPr lang="en-US" sz="4999"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Những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câu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đoạn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này</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chứa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đựng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buổi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chiều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chuyển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về</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tối</a:t>
            </a:r>
            <a:r>
              <a:rPr lang="en-US" sz="4200" dirty="0">
                <a:solidFill>
                  <a:srgbClr val="000000"/>
                </a:solidFill>
                <a:latin typeface="Times New Roman Bold"/>
                <a:ea typeface="Times New Roman Bold"/>
                <a:cs typeface="Times New Roman Bold"/>
                <a:sym typeface="Times New Roman Bold"/>
              </a:rPr>
              <a:t>, Liên </a:t>
            </a:r>
            <a:r>
              <a:rPr lang="en-US" sz="4200" dirty="0" err="1">
                <a:solidFill>
                  <a:srgbClr val="000000"/>
                </a:solidFill>
                <a:latin typeface="Times New Roman Bold"/>
                <a:ea typeface="Times New Roman Bold"/>
                <a:cs typeface="Times New Roman Bold"/>
                <a:sym typeface="Times New Roman Bold"/>
              </a:rPr>
              <a:t>không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hiểu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hình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trời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sao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làm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hai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đứa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trẻ</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choáng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ngợp</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bóng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tối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ngày</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tàn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vũ</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trụ</a:t>
            </a:r>
            <a:r>
              <a:rPr lang="en-US" sz="4200" dirty="0">
                <a:solidFill>
                  <a:srgbClr val="000000"/>
                </a:solidFill>
                <a:latin typeface="Times New Roman Bold"/>
                <a:ea typeface="Times New Roman Bold"/>
                <a:cs typeface="Times New Roman Bold"/>
                <a:sym typeface="Times New Roman Bold"/>
              </a:rPr>
              <a:t> bao la,…)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nỗi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buồn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an </a:t>
            </a:r>
            <a:r>
              <a:rPr lang="en-US" sz="4200" dirty="0" err="1">
                <a:solidFill>
                  <a:srgbClr val="000000"/>
                </a:solidFill>
                <a:latin typeface="Times New Roman Bold"/>
                <a:ea typeface="Times New Roman Bold"/>
                <a:cs typeface="Times New Roman Bold"/>
                <a:sym typeface="Times New Roman Bold"/>
              </a:rPr>
              <a:t>tĩnh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những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mơ</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hồ</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lắng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đọng</a:t>
            </a:r>
            <a:r>
              <a:rPr lang="en-US" sz="4200" dirty="0">
                <a:solidFill>
                  <a:srgbClr val="000000"/>
                </a:solidFill>
                <a:latin typeface="Times New Roman Bold"/>
                <a:ea typeface="Times New Roman Bold"/>
                <a:cs typeface="Times New Roman Bold"/>
                <a:sym typeface="Times New Roman Bold"/>
              </a:rPr>
              <a:t>,…). </a:t>
            </a:r>
          </a:p>
          <a:p>
            <a:pPr algn="just">
              <a:lnSpc>
                <a:spcPts val="5880"/>
              </a:lnSpc>
            </a:pP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Không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chỉ</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nói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về</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chủ</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yếu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tập</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trung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suy</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nghĩ</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tình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của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nhân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trước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đó</a:t>
            </a:r>
            <a:r>
              <a:rPr lang="en-US" sz="4200" dirty="0">
                <a:solidFill>
                  <a:srgbClr val="000000"/>
                </a:solidFill>
                <a:latin typeface="Times New Roman Bold"/>
                <a:ea typeface="Times New Roman Bold"/>
                <a:cs typeface="Times New Roman Bold"/>
                <a:sym typeface="Times New Roman Bold"/>
              </a:rPr>
              <a:t>. </a:t>
            </a:r>
          </a:p>
          <a:p>
            <a:pPr algn="just">
              <a:lnSpc>
                <a:spcPts val="5880"/>
              </a:lnSpc>
            </a:pPr>
            <a:r>
              <a:rPr lang="en-US" sz="4200" dirty="0">
                <a:solidFill>
                  <a:srgbClr val="000000"/>
                </a:solidFill>
                <a:latin typeface="Times New Roman Bold"/>
                <a:ea typeface="Times New Roman Bold"/>
                <a:cs typeface="Times New Roman Bold"/>
                <a:sym typeface="Times New Roman Bold"/>
              </a:rPr>
              <a:t>-</a:t>
            </a:r>
            <a:r>
              <a:rPr lang="en-US" sz="4200" dirty="0" err="1">
                <a:solidFill>
                  <a:srgbClr val="000000"/>
                </a:solidFill>
                <a:latin typeface="Times New Roman Bold"/>
                <a:ea typeface="Times New Roman Bold"/>
                <a:cs typeface="Times New Roman Bold"/>
                <a:sym typeface="Times New Roman Bold"/>
              </a:rPr>
              <a:t>Diễn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truyện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chậm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lại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hầu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như</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không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có</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xung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đột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cao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trào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kết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hợp</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nhiều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yếu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tố</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trong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một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câu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đoạn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khiến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diễn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hành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động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mờ</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nhường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chỗ</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diễn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tâm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lí</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của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nhân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a:t>
            </a:r>
          </a:p>
          <a:p>
            <a:pPr algn="just">
              <a:lnSpc>
                <a:spcPts val="643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spcBef>
                <a:spcPct val="0"/>
              </a:spcBef>
            </a:pPr>
            <a:endParaRPr lang="en-US" sz="4200" dirty="0">
              <a:solidFill>
                <a:srgbClr val="000000"/>
              </a:solidFill>
              <a:latin typeface="Times New Roman Bold"/>
              <a:ea typeface="Times New Roman Bold"/>
              <a:cs typeface="Times New Roman Bold"/>
              <a:sym typeface="Times New Roman Bold"/>
            </a:endParaRPr>
          </a:p>
        </p:txBody>
      </p:sp>
      <p:grpSp>
        <p:nvGrpSpPr>
          <p:cNvPr id="19" name="Group 19"/>
          <p:cNvGrpSpPr/>
          <p:nvPr/>
        </p:nvGrpSpPr>
        <p:grpSpPr>
          <a:xfrm>
            <a:off x="7473702" y="221892"/>
            <a:ext cx="3691635" cy="1645577"/>
            <a:chOff x="0" y="0"/>
            <a:chExt cx="972283" cy="433403"/>
          </a:xfrm>
        </p:grpSpPr>
        <p:sp>
          <p:nvSpPr>
            <p:cNvPr id="20" name="Freeform 20"/>
            <p:cNvSpPr/>
            <p:nvPr/>
          </p:nvSpPr>
          <p:spPr>
            <a:xfrm>
              <a:off x="0" y="0"/>
              <a:ext cx="972283" cy="433403"/>
            </a:xfrm>
            <a:custGeom>
              <a:avLst/>
              <a:gdLst/>
              <a:ahLst/>
              <a:cxnLst/>
              <a:rect l="l" t="t" r="r" b="b"/>
              <a:pathLst>
                <a:path w="972283" h="433403">
                  <a:moveTo>
                    <a:pt x="209715" y="0"/>
                  </a:moveTo>
                  <a:lnTo>
                    <a:pt x="762567" y="0"/>
                  </a:lnTo>
                  <a:cubicBezTo>
                    <a:pt x="818187" y="0"/>
                    <a:pt x="871529" y="22095"/>
                    <a:pt x="910858" y="61424"/>
                  </a:cubicBezTo>
                  <a:cubicBezTo>
                    <a:pt x="950188" y="100753"/>
                    <a:pt x="972283" y="154095"/>
                    <a:pt x="972283" y="209715"/>
                  </a:cubicBezTo>
                  <a:lnTo>
                    <a:pt x="972283" y="223688"/>
                  </a:lnTo>
                  <a:cubicBezTo>
                    <a:pt x="972283" y="279308"/>
                    <a:pt x="950188" y="332650"/>
                    <a:pt x="910858" y="371979"/>
                  </a:cubicBezTo>
                  <a:cubicBezTo>
                    <a:pt x="871529" y="411308"/>
                    <a:pt x="818187" y="433403"/>
                    <a:pt x="762567" y="433403"/>
                  </a:cubicBezTo>
                  <a:lnTo>
                    <a:pt x="209715" y="433403"/>
                  </a:lnTo>
                  <a:cubicBezTo>
                    <a:pt x="154095" y="433403"/>
                    <a:pt x="100753" y="411308"/>
                    <a:pt x="61424" y="371979"/>
                  </a:cubicBezTo>
                  <a:cubicBezTo>
                    <a:pt x="22095" y="332650"/>
                    <a:pt x="0" y="279308"/>
                    <a:pt x="0" y="223688"/>
                  </a:cubicBezTo>
                  <a:lnTo>
                    <a:pt x="0" y="209715"/>
                  </a:lnTo>
                  <a:cubicBezTo>
                    <a:pt x="0" y="154095"/>
                    <a:pt x="22095" y="100753"/>
                    <a:pt x="61424" y="61424"/>
                  </a:cubicBezTo>
                  <a:cubicBezTo>
                    <a:pt x="100753" y="22095"/>
                    <a:pt x="154095" y="0"/>
                    <a:pt x="209715" y="0"/>
                  </a:cubicBezTo>
                  <a:close/>
                </a:path>
              </a:pathLst>
            </a:custGeom>
            <a:solidFill>
              <a:srgbClr val="FFFFEF"/>
            </a:solidFill>
          </p:spPr>
        </p:sp>
        <p:sp>
          <p:nvSpPr>
            <p:cNvPr id="21" name="TextBox 21"/>
            <p:cNvSpPr txBox="1"/>
            <p:nvPr/>
          </p:nvSpPr>
          <p:spPr>
            <a:xfrm>
              <a:off x="0" y="-85725"/>
              <a:ext cx="972283" cy="519128"/>
            </a:xfrm>
            <a:prstGeom prst="rect">
              <a:avLst/>
            </a:prstGeom>
          </p:spPr>
          <p:txBody>
            <a:bodyPr lIns="50800" tIns="50800" rIns="50800" bIns="50800" rtlCol="0" anchor="ctr"/>
            <a:lstStyle/>
            <a:p>
              <a:pPr algn="ctr">
                <a:lnSpc>
                  <a:spcPts val="5880"/>
                </a:lnSpc>
              </a:pPr>
              <a:r>
                <a:rPr lang="en-US" sz="4200">
                  <a:solidFill>
                    <a:srgbClr val="FF3131"/>
                  </a:solidFill>
                  <a:latin typeface="Inter Bold"/>
                  <a:ea typeface="Inter Bold"/>
                  <a:cs typeface="Inter Bold"/>
                  <a:sym typeface="Inter Bold"/>
                </a:rPr>
                <a:t> Ý nghĩa:</a:t>
              </a:r>
            </a:p>
          </p:txBody>
        </p:sp>
      </p:gr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03958" y="-502432"/>
            <a:ext cx="3665317" cy="3094225"/>
            <a:chOff x="0" y="0"/>
            <a:chExt cx="962816" cy="812800"/>
          </a:xfrm>
        </p:grpSpPr>
        <p:sp>
          <p:nvSpPr>
            <p:cNvPr id="24" name="Freeform 24"/>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8"/>
              <a:stretch>
                <a:fillRect l="-25252" r="-25252"/>
              </a:stretch>
            </a:blipFill>
            <a:ln w="171450" cap="sq">
              <a:solidFill>
                <a:srgbClr val="FFFFFF"/>
              </a:solidFill>
              <a:prstDash val="solid"/>
              <a:miter/>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70" b="-3370"/>
            </a:stretch>
          </a:blipFill>
        </p:spPr>
      </p:sp>
      <p:sp>
        <p:nvSpPr>
          <p:cNvPr id="3" name="TextBox 3"/>
          <p:cNvSpPr txBox="1"/>
          <p:nvPr/>
        </p:nvSpPr>
        <p:spPr>
          <a:xfrm>
            <a:off x="260283" y="1154103"/>
            <a:ext cx="8242422" cy="4541520"/>
          </a:xfrm>
          <a:prstGeom prst="rect">
            <a:avLst/>
          </a:prstGeom>
        </p:spPr>
        <p:txBody>
          <a:bodyPr lIns="0" tIns="0" rIns="0" bIns="0" rtlCol="0" anchor="t">
            <a:spAutoFit/>
          </a:bodyPr>
          <a:lstStyle/>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Tiếng</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trống</a:t>
            </a:r>
            <a:r>
              <a:rPr lang="en-US" sz="4000" dirty="0">
                <a:solidFill>
                  <a:srgbClr val="000000"/>
                </a:solidFill>
                <a:latin typeface="Times New Roman"/>
                <a:ea typeface="Times New Roman"/>
                <a:cs typeface="Times New Roman"/>
                <a:sym typeface="Times New Roman"/>
              </a:rPr>
              <a:t>: </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Sự</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tĩnh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lặng</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Bóng</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tối</a:t>
            </a:r>
            <a:r>
              <a:rPr lang="en-US" sz="4000" dirty="0">
                <a:solidFill>
                  <a:srgbClr val="000000"/>
                </a:solidFill>
                <a:latin typeface="Times New Roman"/>
                <a:ea typeface="Times New Roman"/>
                <a:cs typeface="Times New Roman"/>
                <a:sym typeface="Times New Roman"/>
              </a:rPr>
              <a:t>: </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đèn</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sao</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và</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đom</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đóm</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Đoàn</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tàu</a:t>
            </a:r>
            <a:r>
              <a:rPr lang="en-US" sz="4000" dirty="0">
                <a:solidFill>
                  <a:srgbClr val="000000"/>
                </a:solidFill>
                <a:latin typeface="Times New Roman"/>
                <a:ea typeface="Times New Roman"/>
                <a:cs typeface="Times New Roman"/>
                <a:sym typeface="Times New Roman"/>
              </a:rPr>
              <a:t>: </a:t>
            </a:r>
          </a:p>
          <a:p>
            <a:pPr marL="0" lvl="0" indent="0" algn="just">
              <a:lnSpc>
                <a:spcPts val="5040"/>
              </a:lnSpc>
            </a:pPr>
            <a:r>
              <a:rPr lang="en-US" sz="4000" dirty="0">
                <a:solidFill>
                  <a:srgbClr val="000000"/>
                </a:solidFill>
                <a:latin typeface="Times New Roman"/>
                <a:ea typeface="Times New Roman"/>
                <a:cs typeface="Times New Roman"/>
                <a:sym typeface="Times New Roman"/>
              </a:rPr>
              <a:t> – Hà </a:t>
            </a:r>
            <a:r>
              <a:rPr lang="en-US" sz="4000" dirty="0" err="1">
                <a:solidFill>
                  <a:srgbClr val="000000"/>
                </a:solidFill>
                <a:latin typeface="Times New Roman"/>
                <a:ea typeface="Times New Roman"/>
                <a:cs typeface="Times New Roman"/>
                <a:sym typeface="Times New Roman"/>
              </a:rPr>
              <a:t>Nội</a:t>
            </a:r>
            <a:r>
              <a:rPr lang="en-US" sz="4000" dirty="0">
                <a:solidFill>
                  <a:srgbClr val="000000"/>
                </a:solidFill>
                <a:latin typeface="Times New Roman"/>
                <a:ea typeface="Times New Roman"/>
                <a:cs typeface="Times New Roman"/>
                <a:sym typeface="Times New Roman"/>
              </a:rPr>
              <a:t>: </a:t>
            </a:r>
          </a:p>
        </p:txBody>
      </p:sp>
      <p:sp>
        <p:nvSpPr>
          <p:cNvPr id="4" name="Freeform 4"/>
          <p:cNvSpPr/>
          <p:nvPr/>
        </p:nvSpPr>
        <p:spPr>
          <a:xfrm>
            <a:off x="-762000" y="-2019300"/>
            <a:ext cx="19269929" cy="3716343"/>
          </a:xfrm>
          <a:custGeom>
            <a:avLst/>
            <a:gdLst/>
            <a:ahLst/>
            <a:cxnLst/>
            <a:rect l="l" t="t" r="r" b="b"/>
            <a:pathLst>
              <a:path w="19269929" h="3716343">
                <a:moveTo>
                  <a:pt x="0" y="0"/>
                </a:moveTo>
                <a:lnTo>
                  <a:pt x="19269929" y="0"/>
                </a:lnTo>
                <a:lnTo>
                  <a:pt x="19269929" y="3716343"/>
                </a:lnTo>
                <a:lnTo>
                  <a:pt x="0" y="3716343"/>
                </a:lnTo>
                <a:lnTo>
                  <a:pt x="0" y="0"/>
                </a:lnTo>
                <a:close/>
              </a:path>
            </a:pathLst>
          </a:custGeom>
          <a:blipFill>
            <a:blip r:embed="rId3"/>
            <a:stretch>
              <a:fillRect/>
            </a:stretch>
          </a:blipFill>
        </p:spPr>
      </p:sp>
      <p:sp>
        <p:nvSpPr>
          <p:cNvPr id="5" name="Freeform 5"/>
          <p:cNvSpPr/>
          <p:nvPr/>
        </p:nvSpPr>
        <p:spPr>
          <a:xfrm>
            <a:off x="-1317217" y="8694240"/>
            <a:ext cx="20134751" cy="3883131"/>
          </a:xfrm>
          <a:custGeom>
            <a:avLst/>
            <a:gdLst/>
            <a:ahLst/>
            <a:cxnLst/>
            <a:rect l="l" t="t" r="r" b="b"/>
            <a:pathLst>
              <a:path w="20134751" h="3883131">
                <a:moveTo>
                  <a:pt x="0" y="0"/>
                </a:moveTo>
                <a:lnTo>
                  <a:pt x="20134751" y="0"/>
                </a:lnTo>
                <a:lnTo>
                  <a:pt x="20134751" y="3883130"/>
                </a:lnTo>
                <a:lnTo>
                  <a:pt x="0" y="3883130"/>
                </a:lnTo>
                <a:lnTo>
                  <a:pt x="0" y="0"/>
                </a:lnTo>
                <a:close/>
              </a:path>
            </a:pathLst>
          </a:custGeom>
          <a:blipFill>
            <a:blip r:embed="rId3"/>
            <a:stretch>
              <a:fillRect/>
            </a:stretch>
          </a:blipFill>
        </p:spPr>
      </p:sp>
      <p:sp>
        <p:nvSpPr>
          <p:cNvPr id="6" name="TextBox 6"/>
          <p:cNvSpPr txBox="1"/>
          <p:nvPr/>
        </p:nvSpPr>
        <p:spPr>
          <a:xfrm>
            <a:off x="1646840" y="306705"/>
            <a:ext cx="14206637" cy="1450718"/>
          </a:xfrm>
          <a:prstGeom prst="rect">
            <a:avLst/>
          </a:prstGeom>
        </p:spPr>
        <p:txBody>
          <a:bodyPr lIns="0" tIns="0" rIns="0" bIns="0" rtlCol="0" anchor="t">
            <a:spAutoFit/>
          </a:bodyPr>
          <a:lstStyle/>
          <a:p>
            <a:pPr algn="ctr">
              <a:lnSpc>
                <a:spcPts val="5880"/>
              </a:lnSpc>
              <a:spcBef>
                <a:spcPct val="0"/>
              </a:spcBef>
            </a:pPr>
            <a:r>
              <a:rPr lang="en-US" sz="4200" dirty="0">
                <a:solidFill>
                  <a:srgbClr val="FF3131"/>
                </a:solidFill>
                <a:latin typeface="Inter Bold"/>
                <a:ea typeface="Inter Bold"/>
                <a:cs typeface="Inter Bold"/>
                <a:sym typeface="Inter Bold"/>
              </a:rPr>
              <a:t>  * </a:t>
            </a:r>
            <a:r>
              <a:rPr lang="en-US" sz="4200" dirty="0" err="1">
                <a:solidFill>
                  <a:srgbClr val="FF3131"/>
                </a:solidFill>
                <a:latin typeface="Inter Bold"/>
                <a:ea typeface="Inter Bold"/>
                <a:cs typeface="Inter Bold"/>
                <a:sym typeface="Inter Bold"/>
              </a:rPr>
              <a:t>Một</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số</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hình</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ảnh</a:t>
            </a:r>
            <a:r>
              <a:rPr lang="en-US" sz="4200" dirty="0">
                <a:solidFill>
                  <a:srgbClr val="FF3131"/>
                </a:solidFill>
                <a:latin typeface="Inter Bold"/>
                <a:ea typeface="Inter Bold"/>
                <a:cs typeface="Inter Bold"/>
                <a:sym typeface="Inter Bold"/>
              </a:rPr>
              <a:t>, chi </a:t>
            </a:r>
            <a:r>
              <a:rPr lang="en-US" sz="4200" dirty="0" err="1">
                <a:solidFill>
                  <a:srgbClr val="FF3131"/>
                </a:solidFill>
                <a:latin typeface="Inter Bold"/>
                <a:ea typeface="Inter Bold"/>
                <a:cs typeface="Inter Bold"/>
                <a:sym typeface="Inter Bold"/>
              </a:rPr>
              <a:t>tiết</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xuất</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hiện</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nhiều</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lần</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trong</a:t>
            </a:r>
            <a:r>
              <a:rPr lang="en-US" sz="4200" dirty="0">
                <a:solidFill>
                  <a:srgbClr val="FF3131"/>
                </a:solidFill>
                <a:latin typeface="Inter Bold"/>
                <a:ea typeface="Inter Bold"/>
                <a:cs typeface="Inter Bold"/>
                <a:sym typeface="Inter Bold"/>
              </a:rPr>
              <a:t> VB: </a:t>
            </a:r>
          </a:p>
        </p:txBody>
      </p:sp>
      <p:sp>
        <p:nvSpPr>
          <p:cNvPr id="7" name="TextBox 7"/>
          <p:cNvSpPr txBox="1"/>
          <p:nvPr/>
        </p:nvSpPr>
        <p:spPr>
          <a:xfrm>
            <a:off x="427222" y="5771823"/>
            <a:ext cx="17433556" cy="498475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Times New Roman"/>
                <a:ea typeface="Times New Roman"/>
                <a:cs typeface="Times New Roman"/>
                <a:sym typeface="Times New Roman"/>
              </a:rPr>
              <a:t>=&gt;   </a:t>
            </a:r>
            <a:r>
              <a:rPr lang="en-US" sz="3999" dirty="0" err="1">
                <a:solidFill>
                  <a:srgbClr val="000000"/>
                </a:solidFill>
                <a:latin typeface="Times New Roman"/>
                <a:ea typeface="Times New Roman"/>
                <a:cs typeface="Times New Roman"/>
                <a:sym typeface="Times New Roman"/>
              </a:rPr>
              <a:t>tượng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trưng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sự</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đối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lập</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giữa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bên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cuộc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sống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vật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vờ</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tối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tăm</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tù</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túng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người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dân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nghèo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phố</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huyện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bên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những</a:t>
            </a:r>
            <a:r>
              <a:rPr lang="en-US" sz="3999" dirty="0">
                <a:solidFill>
                  <a:srgbClr val="000000"/>
                </a:solidFill>
                <a:latin typeface="Times New Roman"/>
                <a:ea typeface="Times New Roman"/>
                <a:cs typeface="Times New Roman"/>
                <a:sym typeface="Times New Roman"/>
              </a:rPr>
              <a:t> khao </a:t>
            </a:r>
            <a:r>
              <a:rPr lang="en-US" sz="3999" dirty="0" err="1">
                <a:solidFill>
                  <a:srgbClr val="000000"/>
                </a:solidFill>
                <a:latin typeface="Times New Roman"/>
                <a:ea typeface="Times New Roman"/>
                <a:cs typeface="Times New Roman"/>
                <a:sym typeface="Times New Roman"/>
              </a:rPr>
              <a:t>khát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ước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vươn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tới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cuộc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sống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tốt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đẹp</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hơn</a:t>
            </a:r>
            <a:r>
              <a:rPr lang="en-US" sz="3999" dirty="0">
                <a:solidFill>
                  <a:srgbClr val="000000"/>
                </a:solidFill>
                <a:latin typeface="Times New Roman"/>
                <a:ea typeface="Times New Roman"/>
                <a:cs typeface="Times New Roman"/>
                <a:sym typeface="Times New Roman"/>
              </a:rPr>
              <a:t>. </a:t>
            </a:r>
          </a:p>
          <a:p>
            <a:pPr algn="just">
              <a:lnSpc>
                <a:spcPts val="5599"/>
              </a:lnSpc>
              <a:spcBef>
                <a:spcPct val="0"/>
              </a:spcBef>
            </a:pPr>
            <a:r>
              <a:rPr lang="en-US" sz="3999" dirty="0">
                <a:solidFill>
                  <a:srgbClr val="000000"/>
                </a:solidFill>
                <a:latin typeface="Times New Roman"/>
                <a:ea typeface="Times New Roman"/>
                <a:cs typeface="Times New Roman"/>
                <a:sym typeface="Times New Roman"/>
              </a:rPr>
              <a:t> =&gt; </a:t>
            </a:r>
            <a:r>
              <a:rPr lang="en-US" sz="3999" dirty="0" err="1">
                <a:solidFill>
                  <a:srgbClr val="000000"/>
                </a:solidFill>
                <a:latin typeface="Times New Roman"/>
                <a:ea typeface="Times New Roman"/>
                <a:cs typeface="Times New Roman"/>
                <a:sym typeface="Times New Roman"/>
              </a:rPr>
              <a:t>Đoàn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tàu</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mang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ánh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sáng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rực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rỡ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biểu</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tượng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Hà </a:t>
            </a:r>
            <a:r>
              <a:rPr lang="en-US" sz="3999" dirty="0" err="1">
                <a:solidFill>
                  <a:srgbClr val="000000"/>
                </a:solidFill>
                <a:latin typeface="Times New Roman"/>
                <a:ea typeface="Times New Roman"/>
                <a:cs typeface="Times New Roman"/>
                <a:sym typeface="Times New Roman"/>
              </a:rPr>
              <a:t>Nội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lộng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lẫy</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quá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khứ</a:t>
            </a:r>
            <a:r>
              <a:rPr lang="en-US" sz="3999" dirty="0">
                <a:solidFill>
                  <a:srgbClr val="000000"/>
                </a:solidFill>
                <a:latin typeface="Times New Roman"/>
                <a:ea typeface="Times New Roman"/>
                <a:cs typeface="Times New Roman"/>
                <a:sym typeface="Times New Roman"/>
              </a:rPr>
              <a:t> lung </a:t>
            </a:r>
            <a:r>
              <a:rPr lang="en-US" sz="3999" dirty="0" err="1">
                <a:solidFill>
                  <a:srgbClr val="000000"/>
                </a:solidFill>
                <a:latin typeface="Times New Roman"/>
                <a:ea typeface="Times New Roman"/>
                <a:cs typeface="Times New Roman"/>
                <a:sym typeface="Times New Roman"/>
              </a:rPr>
              <a:t>linh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Liên </a:t>
            </a:r>
            <a:r>
              <a:rPr lang="en-US" sz="3999" dirty="0" err="1">
                <a:solidFill>
                  <a:srgbClr val="000000"/>
                </a:solidFill>
                <a:latin typeface="Times New Roman"/>
                <a:ea typeface="Times New Roman"/>
                <a:cs typeface="Times New Roman"/>
                <a:sym typeface="Times New Roman"/>
              </a:rPr>
              <a:t>và</a:t>
            </a:r>
            <a:r>
              <a:rPr lang="en-US" sz="3999" dirty="0">
                <a:solidFill>
                  <a:srgbClr val="000000"/>
                </a:solidFill>
                <a:latin typeface="Times New Roman"/>
                <a:ea typeface="Times New Roman"/>
                <a:cs typeface="Times New Roman"/>
                <a:sym typeface="Times New Roman"/>
              </a:rPr>
              <a:t> An;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ước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mơ</a:t>
            </a:r>
            <a:r>
              <a:rPr lang="en-US" sz="3999" dirty="0">
                <a:solidFill>
                  <a:srgbClr val="000000"/>
                </a:solidFill>
                <a:latin typeface="Times New Roman"/>
                <a:ea typeface="Times New Roman"/>
                <a:cs typeface="Times New Roman"/>
                <a:sym typeface="Times New Roman"/>
              </a:rPr>
              <a:t>, khao </a:t>
            </a:r>
            <a:r>
              <a:rPr lang="en-US" sz="3999" dirty="0" err="1">
                <a:solidFill>
                  <a:srgbClr val="000000"/>
                </a:solidFill>
                <a:latin typeface="Times New Roman"/>
                <a:ea typeface="Times New Roman"/>
                <a:cs typeface="Times New Roman"/>
                <a:sym typeface="Times New Roman"/>
              </a:rPr>
              <a:t>khát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hai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chị</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em</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về</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tương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lai</a:t>
            </a:r>
            <a:r>
              <a:rPr lang="en-US" sz="3999" dirty="0">
                <a:solidFill>
                  <a:srgbClr val="000000"/>
                </a:solidFill>
                <a:latin typeface="Times New Roman"/>
                <a:ea typeface="Times New Roman"/>
                <a:cs typeface="Times New Roman"/>
                <a:sym typeface="Times New Roman"/>
              </a:rPr>
              <a:t>.</a:t>
            </a:r>
          </a:p>
          <a:p>
            <a:pPr algn="just">
              <a:lnSpc>
                <a:spcPts val="5599"/>
              </a:lnSpc>
              <a:spcBef>
                <a:spcPct val="0"/>
              </a:spcBef>
            </a:pPr>
            <a:endParaRPr lang="en-US" sz="3999" dirty="0">
              <a:solidFill>
                <a:srgbClr val="000000"/>
              </a:solidFill>
              <a:latin typeface="Times New Roman"/>
              <a:ea typeface="Times New Roman"/>
              <a:cs typeface="Times New Roman"/>
              <a:sym typeface="Times New Roman"/>
            </a:endParaRPr>
          </a:p>
        </p:txBody>
      </p:sp>
      <p:grpSp>
        <p:nvGrpSpPr>
          <p:cNvPr id="8" name="Group 8"/>
          <p:cNvGrpSpPr/>
          <p:nvPr/>
        </p:nvGrpSpPr>
        <p:grpSpPr>
          <a:xfrm>
            <a:off x="6099008" y="1433333"/>
            <a:ext cx="12188992" cy="3710167"/>
            <a:chOff x="0" y="0"/>
            <a:chExt cx="3210270" cy="977163"/>
          </a:xfrm>
        </p:grpSpPr>
        <p:sp>
          <p:nvSpPr>
            <p:cNvPr id="9" name="Freeform 9"/>
            <p:cNvSpPr/>
            <p:nvPr/>
          </p:nvSpPr>
          <p:spPr>
            <a:xfrm>
              <a:off x="0" y="0"/>
              <a:ext cx="3210270" cy="977163"/>
            </a:xfrm>
            <a:custGeom>
              <a:avLst/>
              <a:gdLst/>
              <a:ahLst/>
              <a:cxnLst/>
              <a:rect l="l" t="t" r="r" b="b"/>
              <a:pathLst>
                <a:path w="3210270" h="977163">
                  <a:moveTo>
                    <a:pt x="63516" y="0"/>
                  </a:moveTo>
                  <a:lnTo>
                    <a:pt x="3146754" y="0"/>
                  </a:lnTo>
                  <a:cubicBezTo>
                    <a:pt x="3163599" y="0"/>
                    <a:pt x="3179755" y="6692"/>
                    <a:pt x="3191666" y="18603"/>
                  </a:cubicBezTo>
                  <a:cubicBezTo>
                    <a:pt x="3203578" y="30515"/>
                    <a:pt x="3210270" y="46670"/>
                    <a:pt x="3210270" y="63516"/>
                  </a:cubicBezTo>
                  <a:lnTo>
                    <a:pt x="3210270" y="913648"/>
                  </a:lnTo>
                  <a:cubicBezTo>
                    <a:pt x="3210270" y="948726"/>
                    <a:pt x="3181833" y="977163"/>
                    <a:pt x="3146754" y="977163"/>
                  </a:cubicBezTo>
                  <a:lnTo>
                    <a:pt x="63516" y="977163"/>
                  </a:lnTo>
                  <a:cubicBezTo>
                    <a:pt x="46670" y="977163"/>
                    <a:pt x="30515" y="970471"/>
                    <a:pt x="18603" y="958560"/>
                  </a:cubicBezTo>
                  <a:cubicBezTo>
                    <a:pt x="6692" y="946649"/>
                    <a:pt x="0" y="930493"/>
                    <a:pt x="0" y="913648"/>
                  </a:cubicBezTo>
                  <a:lnTo>
                    <a:pt x="0" y="63516"/>
                  </a:lnTo>
                  <a:cubicBezTo>
                    <a:pt x="0" y="46670"/>
                    <a:pt x="6692" y="30515"/>
                    <a:pt x="18603" y="18603"/>
                  </a:cubicBezTo>
                  <a:cubicBezTo>
                    <a:pt x="30515" y="6692"/>
                    <a:pt x="46670" y="0"/>
                    <a:pt x="63516" y="0"/>
                  </a:cubicBezTo>
                  <a:close/>
                </a:path>
              </a:pathLst>
            </a:custGeom>
            <a:solidFill>
              <a:srgbClr val="B99470"/>
            </a:solidFill>
          </p:spPr>
        </p:sp>
        <p:sp>
          <p:nvSpPr>
            <p:cNvPr id="10" name="TextBox 10"/>
            <p:cNvSpPr txBox="1"/>
            <p:nvPr/>
          </p:nvSpPr>
          <p:spPr>
            <a:xfrm>
              <a:off x="0" y="-161925"/>
              <a:ext cx="3210270" cy="1139088"/>
            </a:xfrm>
            <a:prstGeom prst="rect">
              <a:avLst/>
            </a:prstGeom>
          </p:spPr>
          <p:txBody>
            <a:bodyPr lIns="50800" tIns="50800" rIns="50800" bIns="50800" rtlCol="0" anchor="ctr"/>
            <a:lstStyle/>
            <a:p>
              <a:pPr algn="just">
                <a:lnSpc>
                  <a:spcPts val="5600"/>
                </a:lnSpc>
              </a:pPr>
              <a:r>
                <a:rPr lang="en-US" sz="4000" dirty="0">
                  <a:solidFill>
                    <a:srgbClr val="FFFFFF"/>
                  </a:solidFill>
                  <a:latin typeface="Times New Roman Bold"/>
                  <a:ea typeface="Times New Roman Bold"/>
                  <a:cs typeface="Times New Roman Bold"/>
                  <a:sym typeface="Times New Roman Bold"/>
                </a:rPr>
                <a:t>-&gt;  </a:t>
              </a:r>
              <a:r>
                <a:rPr lang="en-US" sz="4000" dirty="0" err="1">
                  <a:solidFill>
                    <a:srgbClr val="FFFFFF"/>
                  </a:solidFill>
                  <a:latin typeface="Times New Roman Bold"/>
                  <a:ea typeface="Times New Roman Bold"/>
                  <a:cs typeface="Times New Roman Bold"/>
                  <a:sym typeface="Times New Roman Bold"/>
                </a:rPr>
                <a:t>Nhiều</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chuỗi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hình</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ảnh</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được</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xây</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dựng</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theo</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thủ</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pháp</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đối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lập</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âm</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thanh</a:t>
              </a:r>
              <a:r>
                <a:rPr lang="en-US" sz="4000" dirty="0">
                  <a:solidFill>
                    <a:srgbClr val="FFFFFF"/>
                  </a:solidFill>
                  <a:latin typeface="Times New Roman Bold"/>
                  <a:ea typeface="Times New Roman Bold"/>
                  <a:cs typeface="Times New Roman Bold"/>
                  <a:sym typeface="Times New Roman Bold"/>
                </a:rPr>
                <a:t> – </a:t>
              </a:r>
              <a:r>
                <a:rPr lang="en-US" sz="4000" dirty="0" err="1">
                  <a:solidFill>
                    <a:srgbClr val="FFFFFF"/>
                  </a:solidFill>
                  <a:latin typeface="Times New Roman Bold"/>
                  <a:ea typeface="Times New Roman Bold"/>
                  <a:cs typeface="Times New Roman Bold"/>
                  <a:sym typeface="Times New Roman Bold"/>
                </a:rPr>
                <a:t>yên</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lặng</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ánh</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sáng</a:t>
              </a:r>
              <a:r>
                <a:rPr lang="en-US" sz="4000" dirty="0">
                  <a:solidFill>
                    <a:srgbClr val="FFFFFF"/>
                  </a:solidFill>
                  <a:latin typeface="Times New Roman Bold"/>
                  <a:ea typeface="Times New Roman Bold"/>
                  <a:cs typeface="Times New Roman Bold"/>
                  <a:sym typeface="Times New Roman Bold"/>
                </a:rPr>
                <a:t> – </a:t>
              </a:r>
              <a:r>
                <a:rPr lang="en-US" sz="4000" dirty="0" err="1">
                  <a:solidFill>
                    <a:srgbClr val="FFFFFF"/>
                  </a:solidFill>
                  <a:latin typeface="Times New Roman Bold"/>
                  <a:ea typeface="Times New Roman Bold"/>
                  <a:cs typeface="Times New Roman Bold"/>
                  <a:sym typeface="Times New Roman Bold"/>
                </a:rPr>
                <a:t>bóng</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tối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quá</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khứ</a:t>
              </a:r>
              <a:r>
                <a:rPr lang="en-US" sz="4000" dirty="0">
                  <a:solidFill>
                    <a:srgbClr val="FFFFFF"/>
                  </a:solidFill>
                  <a:latin typeface="Times New Roman Bold"/>
                  <a:ea typeface="Times New Roman Bold"/>
                  <a:cs typeface="Times New Roman Bold"/>
                  <a:sym typeface="Times New Roman Bold"/>
                </a:rPr>
                <a:t> (Hà </a:t>
              </a:r>
              <a:r>
                <a:rPr lang="en-US" sz="4000" dirty="0" err="1">
                  <a:solidFill>
                    <a:srgbClr val="FFFFFF"/>
                  </a:solidFill>
                  <a:latin typeface="Times New Roman Bold"/>
                  <a:ea typeface="Times New Roman Bold"/>
                  <a:cs typeface="Times New Roman Bold"/>
                  <a:sym typeface="Times New Roman Bold"/>
                </a:rPr>
                <a:t>Nội</a:t>
              </a:r>
              <a:r>
                <a:rPr lang="en-US" sz="4000" dirty="0">
                  <a:solidFill>
                    <a:srgbClr val="FFFFFF"/>
                  </a:solidFill>
                  <a:latin typeface="Times New Roman Bold"/>
                  <a:ea typeface="Times New Roman Bold"/>
                  <a:cs typeface="Times New Roman Bold"/>
                  <a:sym typeface="Times New Roman Bold"/>
                </a:rPr>
                <a:t>) – </a:t>
              </a:r>
              <a:r>
                <a:rPr lang="en-US" sz="4000" dirty="0" err="1">
                  <a:solidFill>
                    <a:srgbClr val="FFFFFF"/>
                  </a:solidFill>
                  <a:latin typeface="Times New Roman Bold"/>
                  <a:ea typeface="Times New Roman Bold"/>
                  <a:cs typeface="Times New Roman Bold"/>
                  <a:sym typeface="Times New Roman Bold"/>
                </a:rPr>
                <a:t>hiện</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tại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phố</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huyện</a:t>
              </a:r>
              <a:r>
                <a:rPr lang="en-US" sz="4000" dirty="0">
                  <a:solidFill>
                    <a:srgbClr val="FFFFFF"/>
                  </a:solidFill>
                  <a:latin typeface="Times New Roman Bold"/>
                  <a:ea typeface="Times New Roman Bold"/>
                  <a:cs typeface="Times New Roman Bold"/>
                  <a:sym typeface="Times New Roman Bold"/>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1000"/>
                                        <p:tgtEl>
                                          <p:spTgt spid="7">
                                            <p:txEl>
                                              <p:pRg st="1" end="1"/>
                                            </p:txEl>
                                          </p:spTgt>
                                        </p:tgtEl>
                                      </p:cBhvr>
                                    </p:animEffect>
                                    <p:anim calcmode="lin" valueType="num">
                                      <p:cBhvr>
                                        <p:cTn id="3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557079" y="-1128764"/>
            <a:ext cx="3461843" cy="34618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306614" y="2496791"/>
            <a:ext cx="15728868" cy="1835151"/>
          </a:xfrm>
          <a:prstGeom prst="rect">
            <a:avLst/>
          </a:prstGeom>
        </p:spPr>
        <p:txBody>
          <a:bodyPr lIns="0" tIns="0" rIns="0" bIns="0" rtlCol="0" anchor="t">
            <a:spAutoFit/>
          </a:bodyPr>
          <a:lstStyle/>
          <a:p>
            <a:pPr algn="ctr">
              <a:lnSpc>
                <a:spcPts val="6999"/>
              </a:lnSpc>
            </a:pPr>
            <a:r>
              <a:rPr lang="en-US" sz="4999" dirty="0">
                <a:solidFill>
                  <a:srgbClr val="FF3131"/>
                </a:solidFill>
                <a:latin typeface="Times New Roman Bold"/>
                <a:ea typeface="Times New Roman Bold"/>
                <a:cs typeface="Times New Roman Bold"/>
                <a:sym typeface="Times New Roman Bold"/>
              </a:rPr>
              <a:t> HS </a:t>
            </a:r>
            <a:r>
              <a:rPr lang="en-US" sz="4999" dirty="0" err="1">
                <a:solidFill>
                  <a:srgbClr val="FF3131"/>
                </a:solidFill>
                <a:latin typeface="Times New Roman Bold"/>
                <a:ea typeface="Times New Roman Bold"/>
                <a:cs typeface="Times New Roman Bold"/>
                <a:sym typeface="Times New Roman Bold"/>
              </a:rPr>
              <a:t>đọc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tìm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đáp</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án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cho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câu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hỏi</a:t>
            </a:r>
            <a:r>
              <a:rPr lang="en-US" sz="4999" dirty="0">
                <a:solidFill>
                  <a:srgbClr val="FF3131"/>
                </a:solidFill>
                <a:latin typeface="Times New Roman Bold"/>
                <a:ea typeface="Times New Roman Bold"/>
                <a:cs typeface="Times New Roman Bold"/>
                <a:sym typeface="Times New Roman Bold"/>
              </a:rPr>
              <a:t> 6 (SGK, tr. 46).</a:t>
            </a:r>
          </a:p>
          <a:p>
            <a:pPr algn="ctr">
              <a:lnSpc>
                <a:spcPts val="6999"/>
              </a:lnSpc>
              <a:spcBef>
                <a:spcPct val="0"/>
              </a:spcBef>
            </a:pPr>
            <a:endParaRPr lang="en-US" sz="4999" dirty="0">
              <a:solidFill>
                <a:srgbClr val="FF3131"/>
              </a:solidFill>
              <a:latin typeface="Times New Roman Bold"/>
              <a:ea typeface="Times New Roman Bold"/>
              <a:cs typeface="Times New Roman Bold"/>
              <a:sym typeface="Times New Roman Bold"/>
            </a:endParaRPr>
          </a:p>
        </p:txBody>
      </p:sp>
      <p:grpSp>
        <p:nvGrpSpPr>
          <p:cNvPr id="12" name="Group 12"/>
          <p:cNvGrpSpPr/>
          <p:nvPr/>
        </p:nvGrpSpPr>
        <p:grpSpPr>
          <a:xfrm>
            <a:off x="821620" y="450494"/>
            <a:ext cx="14034016" cy="1882585"/>
            <a:chOff x="0" y="0"/>
            <a:chExt cx="3696202" cy="495825"/>
          </a:xfrm>
        </p:grpSpPr>
        <p:sp>
          <p:nvSpPr>
            <p:cNvPr id="13" name="Freeform 13"/>
            <p:cNvSpPr/>
            <p:nvPr/>
          </p:nvSpPr>
          <p:spPr>
            <a:xfrm>
              <a:off x="0" y="0"/>
              <a:ext cx="3696202" cy="495825"/>
            </a:xfrm>
            <a:custGeom>
              <a:avLst/>
              <a:gdLst/>
              <a:ahLst/>
              <a:cxnLst/>
              <a:rect l="l" t="t" r="r" b="b"/>
              <a:pathLst>
                <a:path w="3696202" h="495825">
                  <a:moveTo>
                    <a:pt x="55165" y="0"/>
                  </a:moveTo>
                  <a:lnTo>
                    <a:pt x="3641037" y="0"/>
                  </a:lnTo>
                  <a:cubicBezTo>
                    <a:pt x="3671503" y="0"/>
                    <a:pt x="3696202" y="24698"/>
                    <a:pt x="3696202" y="55165"/>
                  </a:cubicBezTo>
                  <a:lnTo>
                    <a:pt x="3696202" y="440659"/>
                  </a:lnTo>
                  <a:cubicBezTo>
                    <a:pt x="3696202" y="471126"/>
                    <a:pt x="3671503" y="495825"/>
                    <a:pt x="3641037" y="495825"/>
                  </a:cubicBezTo>
                  <a:lnTo>
                    <a:pt x="55165" y="495825"/>
                  </a:lnTo>
                  <a:cubicBezTo>
                    <a:pt x="24698" y="495825"/>
                    <a:pt x="0" y="471126"/>
                    <a:pt x="0" y="440659"/>
                  </a:cubicBezTo>
                  <a:lnTo>
                    <a:pt x="0" y="55165"/>
                  </a:lnTo>
                  <a:cubicBezTo>
                    <a:pt x="0" y="24698"/>
                    <a:pt x="24698" y="0"/>
                    <a:pt x="55165" y="0"/>
                  </a:cubicBezTo>
                  <a:close/>
                </a:path>
              </a:pathLst>
            </a:custGeom>
            <a:solidFill>
              <a:srgbClr val="A9B388"/>
            </a:solidFill>
          </p:spPr>
        </p:sp>
        <p:sp>
          <p:nvSpPr>
            <p:cNvPr id="14" name="TextBox 14"/>
            <p:cNvSpPr txBox="1"/>
            <p:nvPr/>
          </p:nvSpPr>
          <p:spPr>
            <a:xfrm>
              <a:off x="0" y="-85725"/>
              <a:ext cx="3696202" cy="581550"/>
            </a:xfrm>
            <a:prstGeom prst="rect">
              <a:avLst/>
            </a:prstGeom>
          </p:spPr>
          <p:txBody>
            <a:bodyPr lIns="50800" tIns="50800" rIns="50800" bIns="50800" rtlCol="0" anchor="ctr"/>
            <a:lstStyle/>
            <a:p>
              <a:pPr algn="ctr">
                <a:lnSpc>
                  <a:spcPts val="5880"/>
                </a:lnSpc>
              </a:pPr>
              <a:r>
                <a:rPr lang="en-US" sz="4200" dirty="0">
                  <a:solidFill>
                    <a:srgbClr val="FFFFFF"/>
                  </a:solidFill>
                  <a:latin typeface="Inter Bold"/>
                  <a:ea typeface="Inter Bold"/>
                  <a:cs typeface="Inter Bold"/>
                  <a:sym typeface="Inter Bold"/>
                </a:rPr>
                <a:t>2. </a:t>
              </a:r>
              <a:r>
                <a:rPr lang="en-US" sz="4200" dirty="0" err="1">
                  <a:solidFill>
                    <a:srgbClr val="FFFFFF"/>
                  </a:solidFill>
                  <a:latin typeface="Inter Bold"/>
                  <a:ea typeface="Inter Bold"/>
                  <a:cs typeface="Inter Bold"/>
                  <a:sym typeface="Inter Bold"/>
                </a:rPr>
                <a:t>Tìm</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hiểu</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một</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số</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giá</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trị</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của</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tác</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phẩm</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văn</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học</a:t>
              </a:r>
              <a:r>
                <a:rPr lang="en-US" sz="4200" dirty="0">
                  <a:solidFill>
                    <a:srgbClr val="FFFFFF"/>
                  </a:solidFill>
                  <a:latin typeface="Inter Bold"/>
                  <a:ea typeface="Inter Bold"/>
                  <a:cs typeface="Inter Bold"/>
                  <a:sym typeface="Inter Bold"/>
                </a:rPr>
                <a:t> qua </a:t>
              </a:r>
              <a:r>
                <a:rPr lang="en-US" sz="4200" dirty="0" err="1">
                  <a:solidFill>
                    <a:srgbClr val="FFFFFF"/>
                  </a:solidFill>
                  <a:latin typeface="Inter Bold"/>
                  <a:ea typeface="Inter Bold"/>
                  <a:cs typeface="Inter Bold"/>
                  <a:sym typeface="Inter Bold"/>
                </a:rPr>
                <a:t>văn</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bản</a:t>
              </a:r>
              <a:r>
                <a:rPr lang="en-US" sz="4200" dirty="0">
                  <a:solidFill>
                    <a:srgbClr val="FFFFFF"/>
                  </a:solidFill>
                  <a:latin typeface="Inter Bold"/>
                  <a:ea typeface="Inter Bold"/>
                  <a:cs typeface="Inter Bold"/>
                  <a:sym typeface="Inter Bold"/>
                </a:rPr>
                <a:t> Hai </a:t>
              </a:r>
              <a:r>
                <a:rPr lang="en-US" sz="4200" dirty="0" err="1">
                  <a:solidFill>
                    <a:srgbClr val="FFFFFF"/>
                  </a:solidFill>
                  <a:latin typeface="Inter Bold"/>
                  <a:ea typeface="Inter Bold"/>
                  <a:cs typeface="Inter Bold"/>
                  <a:sym typeface="Inter Bold"/>
                </a:rPr>
                <a:t>đứa</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trẻ</a:t>
              </a:r>
              <a:endParaRPr lang="en-US" sz="4200" dirty="0">
                <a:solidFill>
                  <a:srgbClr val="FFFFFF"/>
                </a:solidFill>
                <a:latin typeface="Inter Bold"/>
                <a:ea typeface="Inter Bold"/>
                <a:cs typeface="Inter Bold"/>
                <a:sym typeface="Inter Bold"/>
              </a:endParaRPr>
            </a:p>
          </p:txBody>
        </p:sp>
      </p:grpSp>
      <p:sp>
        <p:nvSpPr>
          <p:cNvPr id="15" name="TextBox 15"/>
          <p:cNvSpPr txBox="1"/>
          <p:nvPr/>
        </p:nvSpPr>
        <p:spPr>
          <a:xfrm>
            <a:off x="318155" y="3748189"/>
            <a:ext cx="17371058" cy="3110230"/>
          </a:xfrm>
          <a:prstGeom prst="rect">
            <a:avLst/>
          </a:prstGeom>
        </p:spPr>
        <p:txBody>
          <a:bodyPr lIns="0" tIns="0" rIns="0" bIns="0" rtlCol="0" anchor="t">
            <a:spAutoFit/>
          </a:bodyPr>
          <a:lstStyle/>
          <a:p>
            <a:pPr algn="just">
              <a:lnSpc>
                <a:spcPts val="6019"/>
              </a:lnSpc>
              <a:spcBef>
                <a:spcPct val="0"/>
              </a:spcBef>
            </a:pP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Giá</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trị</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nhân</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văn</a:t>
            </a:r>
            <a:r>
              <a:rPr lang="en-US" sz="4299" dirty="0">
                <a:solidFill>
                  <a:srgbClr val="FF3131"/>
                </a:solidFill>
                <a:latin typeface="Times New Roman Bold"/>
                <a:ea typeface="Times New Roman Bold"/>
                <a:cs typeface="Times New Roman Bold"/>
                <a:sym typeface="Times New Roman Bold"/>
              </a:rPr>
              <a: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sự</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thấu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đồng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kiếp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người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nghèo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khổ</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lầm</a:t>
            </a:r>
            <a:r>
              <a:rPr lang="en-US" sz="4299" dirty="0">
                <a:solidFill>
                  <a:srgbClr val="000000"/>
                </a:solidFill>
                <a:latin typeface="Times New Roman"/>
                <a:ea typeface="Times New Roman"/>
                <a:cs typeface="Times New Roman"/>
                <a:sym typeface="Times New Roman"/>
              </a:rPr>
              <a:t> than, </a:t>
            </a:r>
            <a:r>
              <a:rPr lang="en-US" sz="4299" dirty="0" err="1">
                <a:solidFill>
                  <a:srgbClr val="000000"/>
                </a:solidFill>
                <a:latin typeface="Times New Roman"/>
                <a:ea typeface="Times New Roman"/>
                <a:cs typeface="Times New Roman"/>
                <a:sym typeface="Times New Roman"/>
              </a:rPr>
              <a:t>cơ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sự</a:t>
            </a:r>
            <a:r>
              <a:rPr lang="en-US" sz="4299" dirty="0">
                <a:solidFill>
                  <a:srgbClr val="000000"/>
                </a:solidFill>
                <a:latin typeface="Times New Roman"/>
                <a:ea typeface="Times New Roman"/>
                <a:cs typeface="Times New Roman"/>
                <a:sym typeface="Times New Roman"/>
              </a:rPr>
              <a:t> chia </a:t>
            </a:r>
            <a:r>
              <a:rPr lang="en-US" sz="4299" dirty="0" err="1">
                <a:solidFill>
                  <a:srgbClr val="000000"/>
                </a:solidFill>
                <a:latin typeface="Times New Roman"/>
                <a:ea typeface="Times New Roman"/>
                <a:cs typeface="Times New Roman"/>
                <a:sym typeface="Times New Roman"/>
              </a:rPr>
              <a:t>sẻ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ước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vươn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ra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ánh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tìm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đến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lai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đẽ</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hơn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của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họ</a:t>
            </a:r>
            <a:r>
              <a:rPr lang="en-US" sz="4299" dirty="0">
                <a:solidFill>
                  <a:srgbClr val="000000"/>
                </a:solidFill>
                <a:latin typeface="Times New Roman"/>
                <a:ea typeface="Times New Roman"/>
                <a:cs typeface="Times New Roman"/>
                <a:sym typeface="Times New Roman"/>
              </a:rPr>
              <a:t>. </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
        <p:nvSpPr>
          <p:cNvPr id="16" name="TextBox 16"/>
          <p:cNvSpPr txBox="1"/>
          <p:nvPr/>
        </p:nvSpPr>
        <p:spPr>
          <a:xfrm>
            <a:off x="318155" y="6158389"/>
            <a:ext cx="17688941" cy="3110230"/>
          </a:xfrm>
          <a:prstGeom prst="rect">
            <a:avLst/>
          </a:prstGeom>
        </p:spPr>
        <p:txBody>
          <a:bodyPr lIns="0" tIns="0" rIns="0" bIns="0" rtlCol="0" anchor="t">
            <a:spAutoFit/>
          </a:bodyPr>
          <a:lstStyle/>
          <a:p>
            <a:pPr algn="just">
              <a:lnSpc>
                <a:spcPts val="6019"/>
              </a:lnSpc>
              <a:spcBef>
                <a:spcPct val="0"/>
              </a:spcBef>
            </a:pP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Giá</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trị</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thẩm</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mĩ</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đánh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xúc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mĩ</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bằng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văn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dịu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êm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nhẹ</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ngôn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từ</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đẽ</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tinh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tượng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tuyệt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tượng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vật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được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xây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dựng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công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nội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tâm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sâu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sắc</a:t>
            </a:r>
            <a:r>
              <a:rPr lang="en-US" sz="4299" dirty="0">
                <a:solidFill>
                  <a:srgbClr val="000000"/>
                </a:solidFill>
                <a:latin typeface="Times New Roman"/>
                <a:ea typeface="Times New Roman"/>
                <a:cs typeface="Times New Roman"/>
                <a:sym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97935" y="2396623"/>
            <a:ext cx="4171672" cy="4291166"/>
            <a:chOff x="0" y="0"/>
            <a:chExt cx="1104268" cy="1135899"/>
          </a:xfrm>
        </p:grpSpPr>
        <p:sp>
          <p:nvSpPr>
            <p:cNvPr id="3" name="Freeform 3"/>
            <p:cNvSpPr/>
            <p:nvPr/>
          </p:nvSpPr>
          <p:spPr>
            <a:xfrm>
              <a:off x="0" y="0"/>
              <a:ext cx="1104268" cy="1135899"/>
            </a:xfrm>
            <a:custGeom>
              <a:avLst/>
              <a:gdLst/>
              <a:ahLst/>
              <a:cxnLst/>
              <a:rect l="l" t="t" r="r" b="b"/>
              <a:pathLst>
                <a:path w="1104268" h="1135899">
                  <a:moveTo>
                    <a:pt x="0" y="0"/>
                  </a:moveTo>
                  <a:lnTo>
                    <a:pt x="1104268" y="0"/>
                  </a:lnTo>
                  <a:lnTo>
                    <a:pt x="1104268" y="1135899"/>
                  </a:lnTo>
                  <a:lnTo>
                    <a:pt x="0" y="1135899"/>
                  </a:lnTo>
                  <a:close/>
                </a:path>
              </a:pathLst>
            </a:custGeom>
            <a:blipFill>
              <a:blip r:embed="rId2"/>
              <a:stretch>
                <a:fillRect l="-19212" r="-19212"/>
              </a:stretch>
            </a:blipFill>
          </p:spPr>
        </p:sp>
      </p:grpSp>
      <p:grpSp>
        <p:nvGrpSpPr>
          <p:cNvPr id="4" name="Group 4"/>
          <p:cNvGrpSpPr/>
          <p:nvPr/>
        </p:nvGrpSpPr>
        <p:grpSpPr>
          <a:xfrm rot="-5400000">
            <a:off x="16567197" y="3866856"/>
            <a:ext cx="2850216" cy="1466011"/>
            <a:chOff x="0" y="0"/>
            <a:chExt cx="1219406" cy="627203"/>
          </a:xfrm>
        </p:grpSpPr>
        <p:sp>
          <p:nvSpPr>
            <p:cNvPr id="5" name="Freeform 5"/>
            <p:cNvSpPr/>
            <p:nvPr/>
          </p:nvSpPr>
          <p:spPr>
            <a:xfrm>
              <a:off x="0" y="0"/>
              <a:ext cx="1219406" cy="627203"/>
            </a:xfrm>
            <a:custGeom>
              <a:avLst/>
              <a:gdLst/>
              <a:ahLst/>
              <a:cxnLst/>
              <a:rect l="l" t="t" r="r" b="b"/>
              <a:pathLst>
                <a:path w="1219406" h="627203">
                  <a:moveTo>
                    <a:pt x="0" y="0"/>
                  </a:moveTo>
                  <a:lnTo>
                    <a:pt x="1219406" y="0"/>
                  </a:lnTo>
                  <a:lnTo>
                    <a:pt x="1219406" y="627203"/>
                  </a:lnTo>
                  <a:lnTo>
                    <a:pt x="0" y="627203"/>
                  </a:lnTo>
                  <a:close/>
                </a:path>
              </a:pathLst>
            </a:custGeom>
            <a:solidFill>
              <a:srgbClr val="D6CC99">
                <a:alpha val="69804"/>
              </a:srgbClr>
            </a:solidFill>
          </p:spPr>
        </p:sp>
        <p:sp>
          <p:nvSpPr>
            <p:cNvPr id="6" name="TextBox 6"/>
            <p:cNvSpPr txBox="1"/>
            <p:nvPr/>
          </p:nvSpPr>
          <p:spPr>
            <a:xfrm>
              <a:off x="0" y="-47625"/>
              <a:ext cx="1219406" cy="674828"/>
            </a:xfrm>
            <a:prstGeom prst="rect">
              <a:avLst/>
            </a:prstGeom>
          </p:spPr>
          <p:txBody>
            <a:bodyPr lIns="50800" tIns="50800" rIns="50800" bIns="50800" rtlCol="0" anchor="ctr"/>
            <a:lstStyle/>
            <a:p>
              <a:pPr algn="ctr">
                <a:lnSpc>
                  <a:spcPts val="3693"/>
                </a:lnSpc>
              </a:pPr>
              <a:endParaRPr/>
            </a:p>
          </p:txBody>
        </p:sp>
      </p:grpSp>
      <p:grpSp>
        <p:nvGrpSpPr>
          <p:cNvPr id="7" name="Group 7"/>
          <p:cNvGrpSpPr/>
          <p:nvPr/>
        </p:nvGrpSpPr>
        <p:grpSpPr>
          <a:xfrm>
            <a:off x="418393" y="404788"/>
            <a:ext cx="17451215" cy="1882585"/>
            <a:chOff x="0" y="0"/>
            <a:chExt cx="4596205" cy="495825"/>
          </a:xfrm>
        </p:grpSpPr>
        <p:sp>
          <p:nvSpPr>
            <p:cNvPr id="8" name="Freeform 8"/>
            <p:cNvSpPr/>
            <p:nvPr/>
          </p:nvSpPr>
          <p:spPr>
            <a:xfrm>
              <a:off x="0" y="0"/>
              <a:ext cx="4596205" cy="495825"/>
            </a:xfrm>
            <a:custGeom>
              <a:avLst/>
              <a:gdLst/>
              <a:ahLst/>
              <a:cxnLst/>
              <a:rect l="l" t="t" r="r" b="b"/>
              <a:pathLst>
                <a:path w="4596205" h="495825">
                  <a:moveTo>
                    <a:pt x="44363" y="0"/>
                  </a:moveTo>
                  <a:lnTo>
                    <a:pt x="4551842" y="0"/>
                  </a:lnTo>
                  <a:cubicBezTo>
                    <a:pt x="4563607" y="0"/>
                    <a:pt x="4574891" y="4674"/>
                    <a:pt x="4583211" y="12994"/>
                  </a:cubicBezTo>
                  <a:cubicBezTo>
                    <a:pt x="4591531" y="21313"/>
                    <a:pt x="4596205" y="32597"/>
                    <a:pt x="4596205" y="44363"/>
                  </a:cubicBezTo>
                  <a:lnTo>
                    <a:pt x="4596205" y="451462"/>
                  </a:lnTo>
                  <a:cubicBezTo>
                    <a:pt x="4596205" y="475963"/>
                    <a:pt x="4576343" y="495825"/>
                    <a:pt x="4551842" y="495825"/>
                  </a:cubicBezTo>
                  <a:lnTo>
                    <a:pt x="44363" y="495825"/>
                  </a:lnTo>
                  <a:cubicBezTo>
                    <a:pt x="32597" y="495825"/>
                    <a:pt x="21313" y="491151"/>
                    <a:pt x="12994" y="482831"/>
                  </a:cubicBezTo>
                  <a:cubicBezTo>
                    <a:pt x="4674" y="474511"/>
                    <a:pt x="0" y="463227"/>
                    <a:pt x="0" y="451462"/>
                  </a:cubicBezTo>
                  <a:lnTo>
                    <a:pt x="0" y="44363"/>
                  </a:lnTo>
                  <a:cubicBezTo>
                    <a:pt x="0" y="32597"/>
                    <a:pt x="4674" y="21313"/>
                    <a:pt x="12994" y="12994"/>
                  </a:cubicBezTo>
                  <a:cubicBezTo>
                    <a:pt x="21313" y="4674"/>
                    <a:pt x="32597" y="0"/>
                    <a:pt x="44363" y="0"/>
                  </a:cubicBezTo>
                  <a:close/>
                </a:path>
              </a:pathLst>
            </a:custGeom>
            <a:solidFill>
              <a:srgbClr val="A9B388"/>
            </a:solidFill>
          </p:spPr>
        </p:sp>
        <p:sp>
          <p:nvSpPr>
            <p:cNvPr id="9" name="TextBox 9"/>
            <p:cNvSpPr txBox="1"/>
            <p:nvPr/>
          </p:nvSpPr>
          <p:spPr>
            <a:xfrm>
              <a:off x="0" y="-85725"/>
              <a:ext cx="4596205" cy="581550"/>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3. Tìm hiểu đặc điểm của phong cách hiện thực qua truyện ngắn Hai đứa trẻ</a:t>
              </a:r>
            </a:p>
          </p:txBody>
        </p:sp>
      </p:grpSp>
      <p:sp>
        <p:nvSpPr>
          <p:cNvPr id="10" name="TextBox 10"/>
          <p:cNvSpPr txBox="1"/>
          <p:nvPr/>
        </p:nvSpPr>
        <p:spPr>
          <a:xfrm>
            <a:off x="-263257" y="2371179"/>
            <a:ext cx="15728868" cy="1586230"/>
          </a:xfrm>
          <a:prstGeom prst="rect">
            <a:avLst/>
          </a:prstGeom>
        </p:spPr>
        <p:txBody>
          <a:bodyPr lIns="0" tIns="0" rIns="0" bIns="0" rtlCol="0" anchor="t">
            <a:spAutoFit/>
          </a:bodyPr>
          <a:lstStyle/>
          <a:p>
            <a:pPr algn="ctr">
              <a:lnSpc>
                <a:spcPts val="6019"/>
              </a:lnSpc>
            </a:pPr>
            <a:r>
              <a:rPr lang="en-US" sz="4299">
                <a:solidFill>
                  <a:srgbClr val="FF3131"/>
                </a:solidFill>
                <a:latin typeface="Times New Roman Bold"/>
                <a:ea typeface="Times New Roman Bold"/>
                <a:cs typeface="Times New Roman Bold"/>
                <a:sym typeface="Times New Roman Bold"/>
              </a:rPr>
              <a:t> HS đọc và tìm đáp án cho câu hỏi 5,7 (SGK, tr. 46).</a:t>
            </a:r>
          </a:p>
          <a:p>
            <a:pPr algn="ctr">
              <a:lnSpc>
                <a:spcPts val="6019"/>
              </a:lnSpc>
              <a:spcBef>
                <a:spcPct val="0"/>
              </a:spcBef>
            </a:pPr>
            <a:endParaRPr lang="en-US" sz="4299">
              <a:solidFill>
                <a:srgbClr val="FF3131"/>
              </a:solidFill>
              <a:latin typeface="Times New Roman Bold"/>
              <a:ea typeface="Times New Roman Bold"/>
              <a:cs typeface="Times New Roman Bold"/>
              <a:sym typeface="Times New Roman Bold"/>
            </a:endParaRPr>
          </a:p>
        </p:txBody>
      </p:sp>
      <p:sp>
        <p:nvSpPr>
          <p:cNvPr id="11" name="TextBox 11"/>
          <p:cNvSpPr txBox="1"/>
          <p:nvPr/>
        </p:nvSpPr>
        <p:spPr>
          <a:xfrm>
            <a:off x="282804" y="3785959"/>
            <a:ext cx="13056124" cy="2245166"/>
          </a:xfrm>
          <a:prstGeom prst="rect">
            <a:avLst/>
          </a:prstGeom>
        </p:spPr>
        <p:txBody>
          <a:bodyPr lIns="0" tIns="0" rIns="0" bIns="0" rtlCol="0" anchor="t">
            <a:spAutoFit/>
          </a:bodyPr>
          <a:lstStyle/>
          <a:p>
            <a:pPr algn="just">
              <a:lnSpc>
                <a:spcPts val="6019"/>
              </a:lnSpc>
              <a:spcBef>
                <a:spcPct val="0"/>
              </a:spcBef>
            </a:pPr>
            <a:r>
              <a:rPr lang="en-US" sz="4299" b="1" dirty="0" err="1">
                <a:solidFill>
                  <a:srgbClr val="C00000"/>
                </a:solidFill>
                <a:latin typeface="Times New Roman"/>
                <a:ea typeface="Times New Roman"/>
                <a:cs typeface="Times New Roman"/>
                <a:sym typeface="Times New Roman"/>
              </a:rPr>
              <a:t>Câu</a:t>
            </a:r>
            <a:r>
              <a:rPr lang="en-US" sz="4299" b="1" dirty="0">
                <a:solidFill>
                  <a:srgbClr val="C00000"/>
                </a:solidFill>
                <a:latin typeface="Times New Roman"/>
                <a:ea typeface="Times New Roman"/>
                <a:cs typeface="Times New Roman"/>
                <a:sym typeface="Times New Roman"/>
              </a:rPr>
              <a:t> 5: Hai </a:t>
            </a:r>
            <a:r>
              <a:rPr lang="en-US" sz="4299" b="1" dirty="0" err="1">
                <a:solidFill>
                  <a:srgbClr val="C00000"/>
                </a:solidFill>
                <a:latin typeface="Times New Roman"/>
                <a:ea typeface="Times New Roman"/>
                <a:cs typeface="Times New Roman"/>
                <a:sym typeface="Times New Roman"/>
              </a:rPr>
              <a:t>đứa</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trẻ</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vừa</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được</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viết</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theo</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phong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cách</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lãng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mạn</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vừa</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được</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viết</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theo</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phong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cách</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hiện</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thực</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vì</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có</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những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căn</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cứ</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sau</a:t>
            </a:r>
            <a:r>
              <a:rPr lang="en-US" sz="4299" b="1" dirty="0">
                <a:solidFill>
                  <a:srgbClr val="C00000"/>
                </a:solidFill>
                <a:latin typeface="Times New Roman"/>
                <a:ea typeface="Times New Roman"/>
                <a:cs typeface="Times New Roman"/>
                <a:sym typeface="Times New Roman"/>
              </a:rPr>
              <a:t>:</a:t>
            </a:r>
          </a:p>
        </p:txBody>
      </p:sp>
      <p:sp>
        <p:nvSpPr>
          <p:cNvPr id="12" name="TextBox 12"/>
          <p:cNvSpPr txBox="1"/>
          <p:nvPr/>
        </p:nvSpPr>
        <p:spPr>
          <a:xfrm>
            <a:off x="282804" y="6621115"/>
            <a:ext cx="17709502" cy="3110230"/>
          </a:xfrm>
          <a:prstGeom prst="rect">
            <a:avLst/>
          </a:prstGeom>
        </p:spPr>
        <p:txBody>
          <a:bodyPr lIns="0" tIns="0" rIns="0" bIns="0" rtlCol="0" anchor="t">
            <a:spAutoFit/>
          </a:bodyPr>
          <a:lstStyle/>
          <a:p>
            <a:pPr algn="l">
              <a:lnSpc>
                <a:spcPts val="6019"/>
              </a:lnSpc>
              <a:spcBef>
                <a:spcPct val="0"/>
              </a:spcBef>
            </a:pP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Đề</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hứng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Thạch</a:t>
            </a:r>
            <a:r>
              <a:rPr lang="en-US" sz="4299" dirty="0">
                <a:solidFill>
                  <a:srgbClr val="000000"/>
                </a:solidFill>
                <a:latin typeface="Times New Roman"/>
                <a:ea typeface="Times New Roman"/>
                <a:cs typeface="Times New Roman"/>
                <a:sym typeface="Times New Roman"/>
              </a:rPr>
              <a:t> Lam </a:t>
            </a:r>
            <a:r>
              <a:rPr lang="en-US" sz="4299" dirty="0" err="1">
                <a:solidFill>
                  <a:srgbClr val="000000"/>
                </a:solidFill>
                <a:latin typeface="Times New Roman"/>
                <a:ea typeface="Times New Roman"/>
                <a:cs typeface="Times New Roman"/>
                <a:sym typeface="Times New Roman"/>
              </a:rPr>
              <a:t>vừa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miêu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tả</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khách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quan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cuộc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của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người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phố</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huyện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lầm</a:t>
            </a:r>
            <a:r>
              <a:rPr lang="en-US" sz="4299" dirty="0">
                <a:solidFill>
                  <a:srgbClr val="000000"/>
                </a:solidFill>
                <a:latin typeface="Times New Roman"/>
                <a:ea typeface="Times New Roman"/>
                <a:cs typeface="Times New Roman"/>
                <a:sym typeface="Times New Roman"/>
              </a:rPr>
              <a:t> than, </a:t>
            </a:r>
            <a:r>
              <a:rPr lang="en-US" sz="4299" dirty="0" err="1">
                <a:solidFill>
                  <a:srgbClr val="000000"/>
                </a:solidFill>
                <a:latin typeface="Times New Roman"/>
                <a:ea typeface="Times New Roman"/>
                <a:cs typeface="Times New Roman"/>
                <a:sym typeface="Times New Roman"/>
              </a:rPr>
              <a:t>vừa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thể</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hiện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nhìn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cách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nhận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mang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tính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chủ</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quan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thể</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hiện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nội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tâm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xúc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trong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trắc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ẩn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của</a:t>
            </a:r>
            <a:r>
              <a:rPr lang="en-US" sz="4299" dirty="0">
                <a:solidFill>
                  <a:srgbClr val="000000"/>
                </a:solidFill>
                <a:latin typeface="Times New Roman"/>
                <a:ea typeface="Times New Roman"/>
                <a:cs typeface="Times New Roman"/>
                <a:sym typeface="Times New Roman"/>
              </a:rPr>
              <a:t> Liên.</a:t>
            </a:r>
          </a:p>
        </p:txBody>
      </p:sp>
      <p:sp>
        <p:nvSpPr>
          <p:cNvPr id="13" name="Freeform 13"/>
          <p:cNvSpPr/>
          <p:nvPr/>
        </p:nvSpPr>
        <p:spPr>
          <a:xfrm>
            <a:off x="282804" y="2396623"/>
            <a:ext cx="1363300" cy="1237195"/>
          </a:xfrm>
          <a:custGeom>
            <a:avLst/>
            <a:gdLst/>
            <a:ahLst/>
            <a:cxnLst/>
            <a:rect l="l" t="t" r="r" b="b"/>
            <a:pathLst>
              <a:path w="1363300" h="1237195">
                <a:moveTo>
                  <a:pt x="0" y="0"/>
                </a:moveTo>
                <a:lnTo>
                  <a:pt x="1363300" y="0"/>
                </a:lnTo>
                <a:lnTo>
                  <a:pt x="1363300" y="1237195"/>
                </a:lnTo>
                <a:lnTo>
                  <a:pt x="0" y="1237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046138" y="3486909"/>
            <a:ext cx="4823470" cy="5172596"/>
            <a:chOff x="0" y="0"/>
            <a:chExt cx="1104268" cy="1184196"/>
          </a:xfrm>
        </p:grpSpPr>
        <p:sp>
          <p:nvSpPr>
            <p:cNvPr id="3" name="Freeform 3"/>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blipFill>
              <a:blip r:embed="rId2"/>
              <a:stretch>
                <a:fillRect l="-22155" r="-22155"/>
              </a:stretch>
            </a:blipFill>
          </p:spPr>
        </p:sp>
      </p:grpSp>
      <p:grpSp>
        <p:nvGrpSpPr>
          <p:cNvPr id="4" name="Group 4"/>
          <p:cNvGrpSpPr/>
          <p:nvPr/>
        </p:nvGrpSpPr>
        <p:grpSpPr>
          <a:xfrm rot="-5400000">
            <a:off x="17177505" y="5836794"/>
            <a:ext cx="2850216" cy="1466011"/>
            <a:chOff x="0" y="0"/>
            <a:chExt cx="1219406" cy="627203"/>
          </a:xfrm>
        </p:grpSpPr>
        <p:sp>
          <p:nvSpPr>
            <p:cNvPr id="5" name="Freeform 5"/>
            <p:cNvSpPr/>
            <p:nvPr/>
          </p:nvSpPr>
          <p:spPr>
            <a:xfrm>
              <a:off x="0" y="0"/>
              <a:ext cx="1219406" cy="627203"/>
            </a:xfrm>
            <a:custGeom>
              <a:avLst/>
              <a:gdLst/>
              <a:ahLst/>
              <a:cxnLst/>
              <a:rect l="l" t="t" r="r" b="b"/>
              <a:pathLst>
                <a:path w="1219406" h="627203">
                  <a:moveTo>
                    <a:pt x="0" y="0"/>
                  </a:moveTo>
                  <a:lnTo>
                    <a:pt x="1219406" y="0"/>
                  </a:lnTo>
                  <a:lnTo>
                    <a:pt x="1219406" y="627203"/>
                  </a:lnTo>
                  <a:lnTo>
                    <a:pt x="0" y="627203"/>
                  </a:lnTo>
                  <a:close/>
                </a:path>
              </a:pathLst>
            </a:custGeom>
            <a:solidFill>
              <a:srgbClr val="D6CC99">
                <a:alpha val="69804"/>
              </a:srgbClr>
            </a:solidFill>
          </p:spPr>
        </p:sp>
        <p:sp>
          <p:nvSpPr>
            <p:cNvPr id="6" name="TextBox 6"/>
            <p:cNvSpPr txBox="1"/>
            <p:nvPr/>
          </p:nvSpPr>
          <p:spPr>
            <a:xfrm>
              <a:off x="0" y="-47625"/>
              <a:ext cx="1219406" cy="674828"/>
            </a:xfrm>
            <a:prstGeom prst="rect">
              <a:avLst/>
            </a:prstGeom>
          </p:spPr>
          <p:txBody>
            <a:bodyPr lIns="50800" tIns="50800" rIns="50800" bIns="50800" rtlCol="0" anchor="ctr"/>
            <a:lstStyle/>
            <a:p>
              <a:pPr algn="ctr">
                <a:lnSpc>
                  <a:spcPts val="3693"/>
                </a:lnSpc>
              </a:pPr>
              <a:endParaRPr/>
            </a:p>
          </p:txBody>
        </p:sp>
      </p:grpSp>
      <p:grpSp>
        <p:nvGrpSpPr>
          <p:cNvPr id="7" name="Group 7"/>
          <p:cNvGrpSpPr/>
          <p:nvPr/>
        </p:nvGrpSpPr>
        <p:grpSpPr>
          <a:xfrm>
            <a:off x="418393" y="404788"/>
            <a:ext cx="17451215" cy="1882585"/>
            <a:chOff x="0" y="0"/>
            <a:chExt cx="4596205" cy="495825"/>
          </a:xfrm>
        </p:grpSpPr>
        <p:sp>
          <p:nvSpPr>
            <p:cNvPr id="8" name="Freeform 8"/>
            <p:cNvSpPr/>
            <p:nvPr/>
          </p:nvSpPr>
          <p:spPr>
            <a:xfrm>
              <a:off x="0" y="0"/>
              <a:ext cx="4596205" cy="495825"/>
            </a:xfrm>
            <a:custGeom>
              <a:avLst/>
              <a:gdLst/>
              <a:ahLst/>
              <a:cxnLst/>
              <a:rect l="l" t="t" r="r" b="b"/>
              <a:pathLst>
                <a:path w="4596205" h="495825">
                  <a:moveTo>
                    <a:pt x="44363" y="0"/>
                  </a:moveTo>
                  <a:lnTo>
                    <a:pt x="4551842" y="0"/>
                  </a:lnTo>
                  <a:cubicBezTo>
                    <a:pt x="4563607" y="0"/>
                    <a:pt x="4574891" y="4674"/>
                    <a:pt x="4583211" y="12994"/>
                  </a:cubicBezTo>
                  <a:cubicBezTo>
                    <a:pt x="4591531" y="21313"/>
                    <a:pt x="4596205" y="32597"/>
                    <a:pt x="4596205" y="44363"/>
                  </a:cubicBezTo>
                  <a:lnTo>
                    <a:pt x="4596205" y="451462"/>
                  </a:lnTo>
                  <a:cubicBezTo>
                    <a:pt x="4596205" y="475963"/>
                    <a:pt x="4576343" y="495825"/>
                    <a:pt x="4551842" y="495825"/>
                  </a:cubicBezTo>
                  <a:lnTo>
                    <a:pt x="44363" y="495825"/>
                  </a:lnTo>
                  <a:cubicBezTo>
                    <a:pt x="32597" y="495825"/>
                    <a:pt x="21313" y="491151"/>
                    <a:pt x="12994" y="482831"/>
                  </a:cubicBezTo>
                  <a:cubicBezTo>
                    <a:pt x="4674" y="474511"/>
                    <a:pt x="0" y="463227"/>
                    <a:pt x="0" y="451462"/>
                  </a:cubicBezTo>
                  <a:lnTo>
                    <a:pt x="0" y="44363"/>
                  </a:lnTo>
                  <a:cubicBezTo>
                    <a:pt x="0" y="32597"/>
                    <a:pt x="4674" y="21313"/>
                    <a:pt x="12994" y="12994"/>
                  </a:cubicBezTo>
                  <a:cubicBezTo>
                    <a:pt x="21313" y="4674"/>
                    <a:pt x="32597" y="0"/>
                    <a:pt x="44363" y="0"/>
                  </a:cubicBezTo>
                  <a:close/>
                </a:path>
              </a:pathLst>
            </a:custGeom>
            <a:solidFill>
              <a:srgbClr val="A9B388"/>
            </a:solidFill>
          </p:spPr>
        </p:sp>
        <p:sp>
          <p:nvSpPr>
            <p:cNvPr id="9" name="TextBox 9"/>
            <p:cNvSpPr txBox="1"/>
            <p:nvPr/>
          </p:nvSpPr>
          <p:spPr>
            <a:xfrm>
              <a:off x="0" y="-85725"/>
              <a:ext cx="4596205" cy="581550"/>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3. Tìm hiểu đặc điểm của phong cách hiện thực qua truyện ngắn Hai đứa trẻ</a:t>
              </a:r>
            </a:p>
          </p:txBody>
        </p:sp>
      </p:grpSp>
      <p:sp>
        <p:nvSpPr>
          <p:cNvPr id="10" name="TextBox 10"/>
          <p:cNvSpPr txBox="1"/>
          <p:nvPr/>
        </p:nvSpPr>
        <p:spPr>
          <a:xfrm>
            <a:off x="0" y="2586423"/>
            <a:ext cx="15728868" cy="1586230"/>
          </a:xfrm>
          <a:prstGeom prst="rect">
            <a:avLst/>
          </a:prstGeom>
        </p:spPr>
        <p:txBody>
          <a:bodyPr lIns="0" tIns="0" rIns="0" bIns="0" rtlCol="0" anchor="t">
            <a:spAutoFit/>
          </a:bodyPr>
          <a:lstStyle/>
          <a:p>
            <a:pPr algn="ctr">
              <a:lnSpc>
                <a:spcPts val="6019"/>
              </a:lnSpc>
            </a:pPr>
            <a:r>
              <a:rPr lang="en-US" sz="4299">
                <a:solidFill>
                  <a:srgbClr val="FF3131"/>
                </a:solidFill>
                <a:latin typeface="Times New Roman Bold"/>
                <a:ea typeface="Times New Roman Bold"/>
                <a:cs typeface="Times New Roman Bold"/>
                <a:sym typeface="Times New Roman Bold"/>
              </a:rPr>
              <a:t> HS đọc và tìm đáp án cho câu hỏi 5,7 (SGK, tr. 46).</a:t>
            </a:r>
          </a:p>
          <a:p>
            <a:pPr algn="ctr">
              <a:lnSpc>
                <a:spcPts val="6019"/>
              </a:lnSpc>
              <a:spcBef>
                <a:spcPct val="0"/>
              </a:spcBef>
            </a:pPr>
            <a:endParaRPr lang="en-US" sz="4299">
              <a:solidFill>
                <a:srgbClr val="FF3131"/>
              </a:solidFill>
              <a:latin typeface="Times New Roman Bold"/>
              <a:ea typeface="Times New Roman Bold"/>
              <a:cs typeface="Times New Roman Bold"/>
              <a:sym typeface="Times New Roman Bold"/>
            </a:endParaRPr>
          </a:p>
        </p:txBody>
      </p:sp>
      <p:sp>
        <p:nvSpPr>
          <p:cNvPr id="11" name="TextBox 11"/>
          <p:cNvSpPr txBox="1"/>
          <p:nvPr/>
        </p:nvSpPr>
        <p:spPr>
          <a:xfrm>
            <a:off x="282804" y="3785959"/>
            <a:ext cx="12419815" cy="5396230"/>
          </a:xfrm>
          <a:prstGeom prst="rect">
            <a:avLst/>
          </a:prstGeom>
        </p:spPr>
        <p:txBody>
          <a:bodyPr lIns="0" tIns="0" rIns="0" bIns="0" rtlCol="0" anchor="t">
            <a:spAutoFit/>
          </a:bodyPr>
          <a:lstStyle/>
          <a:p>
            <a:pPr algn="just">
              <a:lnSpc>
                <a:spcPts val="6019"/>
              </a:lnSpc>
            </a:pPr>
            <a:r>
              <a:rPr lang="en-US" sz="4299" dirty="0">
                <a:solidFill>
                  <a:srgbClr val="000000"/>
                </a:solidFill>
                <a:latin typeface="Times New Roman"/>
                <a:ea typeface="Times New Roman"/>
                <a:cs typeface="Times New Roman"/>
                <a:sym typeface="Times New Roman"/>
              </a:rPr>
              <a:t> – </a:t>
            </a:r>
            <a:r>
              <a:rPr lang="en-US" sz="4299" dirty="0" err="1">
                <a:solidFill>
                  <a:srgbClr val="000000"/>
                </a:solidFill>
                <a:latin typeface="Times New Roman"/>
                <a:ea typeface="Times New Roman"/>
                <a:cs typeface="Times New Roman"/>
                <a:sym typeface="Times New Roman"/>
              </a:rPr>
              <a:t>Cách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tổ</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chi </a:t>
            </a:r>
            <a:r>
              <a:rPr lang="en-US" sz="4299" dirty="0" err="1">
                <a:solidFill>
                  <a:srgbClr val="000000"/>
                </a:solidFill>
                <a:latin typeface="Times New Roman"/>
                <a:ea typeface="Times New Roman"/>
                <a:cs typeface="Times New Roman"/>
                <a:sym typeface="Times New Roman"/>
              </a:rPr>
              <a:t>tiết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vật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có</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rực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rỡ</a:t>
            </a:r>
            <a:r>
              <a:rPr lang="en-US" sz="4299" dirty="0">
                <a:solidFill>
                  <a:srgbClr val="000000"/>
                </a:solidFill>
                <a:latin typeface="Times New Roman"/>
                <a:ea typeface="Times New Roman"/>
                <a:cs typeface="Times New Roman"/>
                <a:sym typeface="Times New Roman"/>
              </a:rPr>
              <a:t>, bay </a:t>
            </a:r>
            <a:r>
              <a:rPr lang="en-US" sz="4299" dirty="0" err="1">
                <a:solidFill>
                  <a:srgbClr val="000000"/>
                </a:solidFill>
                <a:latin typeface="Times New Roman"/>
                <a:ea typeface="Times New Roman"/>
                <a:cs typeface="Times New Roman"/>
                <a:sym typeface="Times New Roman"/>
              </a:rPr>
              <a:t>bổng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diện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ước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khát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vọng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như</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đoàn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đêm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có</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điển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có</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như</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nước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chị</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Tí</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cụ</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nghèo</a:t>
            </a:r>
            <a:r>
              <a:rPr lang="en-US" sz="4299" dirty="0">
                <a:solidFill>
                  <a:srgbClr val="000000"/>
                </a:solidFill>
                <a:latin typeface="Times New Roman"/>
                <a:ea typeface="Times New Roman"/>
                <a:cs typeface="Times New Roman"/>
                <a:sym typeface="Times New Roman"/>
              </a:rPr>
              <a:t>,…</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
        <p:nvSpPr>
          <p:cNvPr id="12" name="Freeform 12"/>
          <p:cNvSpPr/>
          <p:nvPr/>
        </p:nvSpPr>
        <p:spPr>
          <a:xfrm>
            <a:off x="418393" y="2287373"/>
            <a:ext cx="1321803" cy="1199537"/>
          </a:xfrm>
          <a:custGeom>
            <a:avLst/>
            <a:gdLst/>
            <a:ahLst/>
            <a:cxnLst/>
            <a:rect l="l" t="t" r="r" b="b"/>
            <a:pathLst>
              <a:path w="1321803" h="1199537">
                <a:moveTo>
                  <a:pt x="0" y="0"/>
                </a:moveTo>
                <a:lnTo>
                  <a:pt x="1321803" y="0"/>
                </a:lnTo>
                <a:lnTo>
                  <a:pt x="1321803" y="1199536"/>
                </a:lnTo>
                <a:lnTo>
                  <a:pt x="0" y="1199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114619" y="8602081"/>
            <a:ext cx="6603395" cy="6603395"/>
          </a:xfrm>
          <a:custGeom>
            <a:avLst/>
            <a:gdLst/>
            <a:ahLst/>
            <a:cxnLst/>
            <a:rect l="l" t="t" r="r" b="b"/>
            <a:pathLst>
              <a:path w="6603395" h="6603395">
                <a:moveTo>
                  <a:pt x="0" y="0"/>
                </a:moveTo>
                <a:lnTo>
                  <a:pt x="6603395" y="0"/>
                </a:lnTo>
                <a:lnTo>
                  <a:pt x="6603395" y="6603395"/>
                </a:lnTo>
                <a:lnTo>
                  <a:pt x="0" y="6603395"/>
                </a:lnTo>
                <a:lnTo>
                  <a:pt x="0" y="0"/>
                </a:lnTo>
                <a:close/>
              </a:path>
            </a:pathLst>
          </a:custGeom>
          <a:blipFill>
            <a:blip r:embed="rId5">
              <a:alphaModFix amt="20999"/>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4685395" y="9258300"/>
            <a:ext cx="3461843" cy="346184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341367" y="-1128764"/>
            <a:ext cx="3823192" cy="4314927"/>
            <a:chOff x="0" y="0"/>
            <a:chExt cx="720172" cy="812800"/>
          </a:xfrm>
        </p:grpSpPr>
        <p:sp>
          <p:nvSpPr>
            <p:cNvPr id="4" name="Freeform 4"/>
            <p:cNvSpPr/>
            <p:nvPr/>
          </p:nvSpPr>
          <p:spPr>
            <a:xfrm>
              <a:off x="0" y="0"/>
              <a:ext cx="720172" cy="812800"/>
            </a:xfrm>
            <a:custGeom>
              <a:avLst/>
              <a:gdLst/>
              <a:ahLst/>
              <a:cxnLst/>
              <a:rect l="l" t="t" r="r" b="b"/>
              <a:pathLst>
                <a:path w="720172" h="812800">
                  <a:moveTo>
                    <a:pt x="360086" y="0"/>
                  </a:moveTo>
                  <a:cubicBezTo>
                    <a:pt x="161216" y="0"/>
                    <a:pt x="0" y="181951"/>
                    <a:pt x="0" y="406400"/>
                  </a:cubicBezTo>
                  <a:cubicBezTo>
                    <a:pt x="0" y="630849"/>
                    <a:pt x="161216" y="812800"/>
                    <a:pt x="360086" y="812800"/>
                  </a:cubicBezTo>
                  <a:cubicBezTo>
                    <a:pt x="558956" y="812800"/>
                    <a:pt x="720172" y="630849"/>
                    <a:pt x="720172" y="406400"/>
                  </a:cubicBezTo>
                  <a:cubicBezTo>
                    <a:pt x="720172" y="181951"/>
                    <a:pt x="558956" y="0"/>
                    <a:pt x="360086" y="0"/>
                  </a:cubicBezTo>
                  <a:close/>
                </a:path>
              </a:pathLst>
            </a:custGeom>
            <a:solidFill>
              <a:srgbClr val="FEFAE0"/>
            </a:solidFill>
          </p:spPr>
        </p:sp>
        <p:sp>
          <p:nvSpPr>
            <p:cNvPr id="5" name="TextBox 5"/>
            <p:cNvSpPr txBox="1"/>
            <p:nvPr/>
          </p:nvSpPr>
          <p:spPr>
            <a:xfrm>
              <a:off x="67516" y="38100"/>
              <a:ext cx="58514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8762231"/>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2514" y="918877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935135" y="2801937"/>
            <a:ext cx="16362266" cy="4492626"/>
          </a:xfrm>
          <a:prstGeom prst="rect">
            <a:avLst/>
          </a:prstGeom>
        </p:spPr>
        <p:txBody>
          <a:bodyPr wrap="square" lIns="0" tIns="0" rIns="0" bIns="0" rtlCol="0" anchor="t">
            <a:spAutoFit/>
          </a:bodyPr>
          <a:lstStyle/>
          <a:p>
            <a:pPr algn="just">
              <a:lnSpc>
                <a:spcPts val="6999"/>
              </a:lnSpc>
              <a:spcBef>
                <a:spcPct val="0"/>
              </a:spcBef>
            </a:pPr>
            <a:r>
              <a:rPr lang="en-US" sz="4999" dirty="0" err="1">
                <a:solidFill>
                  <a:srgbClr val="FF3131"/>
                </a:solidFill>
                <a:latin typeface="Times New Roman Bold"/>
                <a:ea typeface="Times New Roman Bold"/>
                <a:cs typeface="Times New Roman Bold"/>
                <a:sym typeface="Times New Roman Bold"/>
              </a:rPr>
              <a:t>Tìm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hiểu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thêm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về</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giả</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sáng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theo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lãng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mạn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hiện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thực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văn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học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Việt</a:t>
            </a:r>
            <a:r>
              <a:rPr lang="en-US" sz="4999" dirty="0">
                <a:solidFill>
                  <a:srgbClr val="FF3131"/>
                </a:solidFill>
                <a:latin typeface="Times New Roman Bold"/>
                <a:ea typeface="Times New Roman Bold"/>
                <a:cs typeface="Times New Roman Bold"/>
                <a:sym typeface="Times New Roman Bold"/>
              </a:rPr>
              <a:t> Nam </a:t>
            </a:r>
            <a:r>
              <a:rPr lang="en-US" sz="4999" dirty="0" err="1">
                <a:solidFill>
                  <a:srgbClr val="FF3131"/>
                </a:solidFill>
                <a:latin typeface="Times New Roman Bold"/>
                <a:ea typeface="Times New Roman Bold"/>
                <a:cs typeface="Times New Roman Bold"/>
                <a:sym typeface="Times New Roman Bold"/>
              </a:rPr>
              <a:t>giai</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đoạn</a:t>
            </a:r>
            <a:r>
              <a:rPr lang="en-US" sz="4999" dirty="0">
                <a:solidFill>
                  <a:srgbClr val="FF3131"/>
                </a:solidFill>
                <a:latin typeface="Times New Roman Bold"/>
                <a:ea typeface="Times New Roman Bold"/>
                <a:cs typeface="Times New Roman Bold"/>
                <a:sym typeface="Times New Roman Bold"/>
              </a:rPr>
              <a:t> 1930 - 1945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hoàn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tất</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bảng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sau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bằng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đánh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dấu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xác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định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sáng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của</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phẩm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giả</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văn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bản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làm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vở</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lí</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giải</a:t>
            </a:r>
            <a:r>
              <a:rPr lang="en-US" sz="4999" dirty="0">
                <a:solidFill>
                  <a:srgbClr val="FF3131"/>
                </a:solidFill>
                <a:latin typeface="Times New Roman Bold"/>
                <a:ea typeface="Times New Roman Bold"/>
                <a:cs typeface="Times New Roman Bold"/>
                <a:sym typeface="Times New Roman Bold"/>
              </a:rPr>
              <a:t>:</a:t>
            </a:r>
          </a:p>
        </p:txBody>
      </p:sp>
      <p:grpSp>
        <p:nvGrpSpPr>
          <p:cNvPr id="19" name="Group 19"/>
          <p:cNvGrpSpPr/>
          <p:nvPr/>
        </p:nvGrpSpPr>
        <p:grpSpPr>
          <a:xfrm>
            <a:off x="7473702" y="221892"/>
            <a:ext cx="3691635" cy="1645577"/>
            <a:chOff x="0" y="0"/>
            <a:chExt cx="972283" cy="433403"/>
          </a:xfrm>
        </p:grpSpPr>
        <p:sp>
          <p:nvSpPr>
            <p:cNvPr id="20" name="Freeform 20"/>
            <p:cNvSpPr/>
            <p:nvPr/>
          </p:nvSpPr>
          <p:spPr>
            <a:xfrm>
              <a:off x="0" y="0"/>
              <a:ext cx="972283" cy="433403"/>
            </a:xfrm>
            <a:custGeom>
              <a:avLst/>
              <a:gdLst/>
              <a:ahLst/>
              <a:cxnLst/>
              <a:rect l="l" t="t" r="r" b="b"/>
              <a:pathLst>
                <a:path w="972283" h="433403">
                  <a:moveTo>
                    <a:pt x="209715" y="0"/>
                  </a:moveTo>
                  <a:lnTo>
                    <a:pt x="762567" y="0"/>
                  </a:lnTo>
                  <a:cubicBezTo>
                    <a:pt x="818187" y="0"/>
                    <a:pt x="871529" y="22095"/>
                    <a:pt x="910858" y="61424"/>
                  </a:cubicBezTo>
                  <a:cubicBezTo>
                    <a:pt x="950188" y="100753"/>
                    <a:pt x="972283" y="154095"/>
                    <a:pt x="972283" y="209715"/>
                  </a:cubicBezTo>
                  <a:lnTo>
                    <a:pt x="972283" y="223688"/>
                  </a:lnTo>
                  <a:cubicBezTo>
                    <a:pt x="972283" y="279308"/>
                    <a:pt x="950188" y="332650"/>
                    <a:pt x="910858" y="371979"/>
                  </a:cubicBezTo>
                  <a:cubicBezTo>
                    <a:pt x="871529" y="411308"/>
                    <a:pt x="818187" y="433403"/>
                    <a:pt x="762567" y="433403"/>
                  </a:cubicBezTo>
                  <a:lnTo>
                    <a:pt x="209715" y="433403"/>
                  </a:lnTo>
                  <a:cubicBezTo>
                    <a:pt x="154095" y="433403"/>
                    <a:pt x="100753" y="411308"/>
                    <a:pt x="61424" y="371979"/>
                  </a:cubicBezTo>
                  <a:cubicBezTo>
                    <a:pt x="22095" y="332650"/>
                    <a:pt x="0" y="279308"/>
                    <a:pt x="0" y="223688"/>
                  </a:cubicBezTo>
                  <a:lnTo>
                    <a:pt x="0" y="209715"/>
                  </a:lnTo>
                  <a:cubicBezTo>
                    <a:pt x="0" y="154095"/>
                    <a:pt x="22095" y="100753"/>
                    <a:pt x="61424" y="61424"/>
                  </a:cubicBezTo>
                  <a:cubicBezTo>
                    <a:pt x="100753" y="22095"/>
                    <a:pt x="154095" y="0"/>
                    <a:pt x="209715" y="0"/>
                  </a:cubicBezTo>
                  <a:close/>
                </a:path>
              </a:pathLst>
            </a:custGeom>
            <a:solidFill>
              <a:srgbClr val="FFFFEF"/>
            </a:solidFill>
          </p:spPr>
        </p:sp>
        <p:sp>
          <p:nvSpPr>
            <p:cNvPr id="21" name="TextBox 21"/>
            <p:cNvSpPr txBox="1"/>
            <p:nvPr/>
          </p:nvSpPr>
          <p:spPr>
            <a:xfrm>
              <a:off x="0" y="-85725"/>
              <a:ext cx="972283" cy="519128"/>
            </a:xfrm>
            <a:prstGeom prst="rect">
              <a:avLst/>
            </a:prstGeom>
          </p:spPr>
          <p:txBody>
            <a:bodyPr lIns="50800" tIns="50800" rIns="50800" bIns="50800" rtlCol="0" anchor="ctr"/>
            <a:lstStyle/>
            <a:p>
              <a:pPr algn="ctr">
                <a:lnSpc>
                  <a:spcPts val="5880"/>
                </a:lnSpc>
              </a:pPr>
              <a:r>
                <a:rPr lang="en-US" sz="4200">
                  <a:solidFill>
                    <a:srgbClr val="FF3131"/>
                  </a:solidFill>
                  <a:latin typeface="Inter Bold"/>
                  <a:ea typeface="Inter Bold"/>
                  <a:cs typeface="Inter Bold"/>
                  <a:sym typeface="Inter Bold"/>
                </a:rPr>
                <a:t> Câu 7. </a:t>
              </a:r>
            </a:p>
          </p:txBody>
        </p:sp>
      </p:gr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03958" y="-502432"/>
            <a:ext cx="3665317" cy="3094225"/>
            <a:chOff x="0" y="0"/>
            <a:chExt cx="962816" cy="812800"/>
          </a:xfrm>
        </p:grpSpPr>
        <p:sp>
          <p:nvSpPr>
            <p:cNvPr id="24" name="Freeform 24"/>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8"/>
              <a:stretch>
                <a:fillRect l="-25252" r="-25252"/>
              </a:stretch>
            </a:blipFill>
            <a:ln w="171450" cap="sq">
              <a:solidFill>
                <a:srgbClr val="FFFFFF"/>
              </a:solidFill>
              <a:prstDash val="solid"/>
              <a:miter/>
            </a:ln>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5" name="Table 5"/>
          <p:cNvGraphicFramePr>
            <a:graphicFrameLocks noGrp="1"/>
          </p:cNvGraphicFramePr>
          <p:nvPr>
            <p:extLst>
              <p:ext uri="{D42A27DB-BD31-4B8C-83A1-F6EECF244321}">
                <p14:modId xmlns:p14="http://schemas.microsoft.com/office/powerpoint/2010/main" val="3658514591"/>
              </p:ext>
            </p:extLst>
          </p:nvPr>
        </p:nvGraphicFramePr>
        <p:xfrm>
          <a:off x="598788" y="84857"/>
          <a:ext cx="16927212" cy="10513136"/>
        </p:xfrm>
        <a:graphic>
          <a:graphicData uri="http://schemas.openxmlformats.org/drawingml/2006/table">
            <a:tbl>
              <a:tblPr/>
              <a:tblGrid>
                <a:gridCol w="5649612">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3429000">
                  <a:extLst>
                    <a:ext uri="{9D8B030D-6E8A-4147-A177-3AD203B41FA5}">
                      <a16:colId xmlns:a16="http://schemas.microsoft.com/office/drawing/2014/main" val="20003"/>
                    </a:ext>
                  </a:extLst>
                </a:gridCol>
              </a:tblGrid>
              <a:tr h="2150015">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Tên tác giả</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Tên tác phẩm</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Phong cách</a:t>
                      </a:r>
                    </a:p>
                    <a:p>
                      <a:pPr algn="l">
                        <a:lnSpc>
                          <a:spcPts val="4480"/>
                        </a:lnSpc>
                      </a:pPr>
                      <a:r>
                        <a:rPr lang="en-US" sz="3200">
                          <a:solidFill>
                            <a:srgbClr val="000000"/>
                          </a:solidFill>
                          <a:latin typeface="Inter"/>
                          <a:ea typeface="Inter"/>
                          <a:cs typeface="Inter"/>
                          <a:sym typeface="Inter"/>
                        </a:rPr>
                        <a:t>  lãng mạn</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Phong cách</a:t>
                      </a:r>
                    </a:p>
                    <a:p>
                      <a:pPr algn="l">
                        <a:lnSpc>
                          <a:spcPts val="4480"/>
                        </a:lnSpc>
                      </a:pPr>
                      <a:r>
                        <a:rPr lang="en-US" sz="3200">
                          <a:solidFill>
                            <a:srgbClr val="000000"/>
                          </a:solidFill>
                          <a:latin typeface="Inter"/>
                          <a:ea typeface="Inter"/>
                          <a:cs typeface="Inter"/>
                          <a:sym typeface="Inter"/>
                        </a:rPr>
                        <a:t>  hiện thực</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91199">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Thạch Lam</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Dưới bóng hoàng lan, Nắng trong vườn,...</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dirty="0"/>
                    </a:p>
                    <a:p>
                      <a:pPr algn="l">
                        <a:lnSpc>
                          <a:spcPts val="4480"/>
                        </a:lnSpc>
                      </a:pPr>
                      <a:r>
                        <a:rPr lang="en-US" sz="3200" dirty="0">
                          <a:solidFill>
                            <a:srgbClr val="000000"/>
                          </a:solidFill>
                          <a:latin typeface="Inter"/>
                          <a:ea typeface="Inter"/>
                          <a:cs typeface="Inter"/>
                          <a:sym typeface="Inter"/>
                        </a:rPr>
                        <a:t>  X</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82557">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Vũ Trọng Phụng</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Số đỏ, Giông tố,...</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r>
                        <a:rPr lang="en-US" sz="3200" dirty="0">
                          <a:solidFill>
                            <a:srgbClr val="000000"/>
                          </a:solidFill>
                          <a:latin typeface="Inter"/>
                          <a:ea typeface="Inter"/>
                          <a:cs typeface="Inter"/>
                          <a:sym typeface="Inter"/>
                        </a:rPr>
                        <a:t>x</a:t>
                      </a:r>
                      <a:endParaRPr lang="en-US" sz="3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82557">
                <a:tc>
                  <a:txBody>
                    <a:bodyPr/>
                    <a:lstStyle/>
                    <a:p>
                      <a:pPr algn="l">
                        <a:lnSpc>
                          <a:spcPts val="4480"/>
                        </a:lnSpc>
                        <a:defRPr/>
                      </a:pPr>
                      <a:endParaRPr lang="en-US" sz="1100" dirty="0"/>
                    </a:p>
                    <a:p>
                      <a:pPr algn="l">
                        <a:lnSpc>
                          <a:spcPts val="4480"/>
                        </a:lnSpc>
                      </a:pPr>
                      <a:r>
                        <a:rPr lang="en-US" sz="3200" dirty="0">
                          <a:solidFill>
                            <a:srgbClr val="000000"/>
                          </a:solidFill>
                          <a:latin typeface="Inter"/>
                          <a:ea typeface="Inter"/>
                          <a:cs typeface="Inter"/>
                          <a:sym typeface="Inter"/>
                        </a:rPr>
                        <a:t>  Nam Cao</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Lão Hạc, Chí Phèo,...</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dirty="0"/>
                    </a:p>
                    <a:p>
                      <a:pPr algn="l">
                        <a:lnSpc>
                          <a:spcPts val="4480"/>
                        </a:lnSpc>
                      </a:pPr>
                      <a:r>
                        <a:rPr lang="en-US" sz="3200" dirty="0">
                          <a:solidFill>
                            <a:srgbClr val="000000"/>
                          </a:solidFill>
                          <a:latin typeface="Inter"/>
                          <a:ea typeface="Inter"/>
                          <a:cs typeface="Inter"/>
                          <a:sym typeface="Inter"/>
                        </a:rPr>
                        <a:t>  x</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64530" y="3247594"/>
            <a:ext cx="4823470" cy="5172596"/>
            <a:chOff x="0" y="0"/>
            <a:chExt cx="1104268" cy="1184196"/>
          </a:xfrm>
        </p:grpSpPr>
        <p:sp>
          <p:nvSpPr>
            <p:cNvPr id="3" name="Freeform 3"/>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solidFill>
              <a:srgbClr val="000000">
                <a:alpha val="0"/>
              </a:srgbClr>
            </a:solidFill>
            <a:ln w="12700">
              <a:solidFill>
                <a:srgbClr val="000000"/>
              </a:solidFill>
            </a:ln>
          </p:spPr>
        </p:sp>
      </p:grpSp>
      <p:grpSp>
        <p:nvGrpSpPr>
          <p:cNvPr id="4" name="Group 4"/>
          <p:cNvGrpSpPr/>
          <p:nvPr/>
        </p:nvGrpSpPr>
        <p:grpSpPr>
          <a:xfrm rot="-5400000">
            <a:off x="17177505" y="5836794"/>
            <a:ext cx="2850216" cy="1466011"/>
            <a:chOff x="0" y="0"/>
            <a:chExt cx="1219406" cy="627203"/>
          </a:xfrm>
        </p:grpSpPr>
        <p:sp>
          <p:nvSpPr>
            <p:cNvPr id="5" name="Freeform 5"/>
            <p:cNvSpPr/>
            <p:nvPr/>
          </p:nvSpPr>
          <p:spPr>
            <a:xfrm>
              <a:off x="0" y="0"/>
              <a:ext cx="1219406" cy="627203"/>
            </a:xfrm>
            <a:custGeom>
              <a:avLst/>
              <a:gdLst/>
              <a:ahLst/>
              <a:cxnLst/>
              <a:rect l="l" t="t" r="r" b="b"/>
              <a:pathLst>
                <a:path w="1219406" h="627203">
                  <a:moveTo>
                    <a:pt x="0" y="0"/>
                  </a:moveTo>
                  <a:lnTo>
                    <a:pt x="1219406" y="0"/>
                  </a:lnTo>
                  <a:lnTo>
                    <a:pt x="1219406" y="627203"/>
                  </a:lnTo>
                  <a:lnTo>
                    <a:pt x="0" y="627203"/>
                  </a:lnTo>
                  <a:close/>
                </a:path>
              </a:pathLst>
            </a:custGeom>
            <a:solidFill>
              <a:srgbClr val="D6CC99">
                <a:alpha val="69804"/>
              </a:srgbClr>
            </a:solidFill>
          </p:spPr>
        </p:sp>
        <p:sp>
          <p:nvSpPr>
            <p:cNvPr id="6" name="TextBox 6"/>
            <p:cNvSpPr txBox="1"/>
            <p:nvPr/>
          </p:nvSpPr>
          <p:spPr>
            <a:xfrm>
              <a:off x="0" y="-47625"/>
              <a:ext cx="1219406" cy="674828"/>
            </a:xfrm>
            <a:prstGeom prst="rect">
              <a:avLst/>
            </a:prstGeom>
          </p:spPr>
          <p:txBody>
            <a:bodyPr lIns="50800" tIns="50800" rIns="50800" bIns="50800" rtlCol="0" anchor="ctr"/>
            <a:lstStyle/>
            <a:p>
              <a:pPr algn="ctr">
                <a:lnSpc>
                  <a:spcPts val="3693"/>
                </a:lnSpc>
              </a:pPr>
              <a:endParaRPr/>
            </a:p>
          </p:txBody>
        </p:sp>
      </p:grpSp>
      <p:grpSp>
        <p:nvGrpSpPr>
          <p:cNvPr id="7" name="Group 7"/>
          <p:cNvGrpSpPr/>
          <p:nvPr/>
        </p:nvGrpSpPr>
        <p:grpSpPr>
          <a:xfrm>
            <a:off x="690685" y="264571"/>
            <a:ext cx="7081715" cy="2208072"/>
            <a:chOff x="0" y="-85725"/>
            <a:chExt cx="2138253" cy="581550"/>
          </a:xfrm>
        </p:grpSpPr>
        <p:sp>
          <p:nvSpPr>
            <p:cNvPr id="8" name="Freeform 8"/>
            <p:cNvSpPr/>
            <p:nvPr/>
          </p:nvSpPr>
          <p:spPr>
            <a:xfrm>
              <a:off x="0" y="0"/>
              <a:ext cx="2138253" cy="495825"/>
            </a:xfrm>
            <a:custGeom>
              <a:avLst/>
              <a:gdLst/>
              <a:ahLst/>
              <a:cxnLst/>
              <a:rect l="l" t="t" r="r" b="b"/>
              <a:pathLst>
                <a:path w="2138253" h="495825">
                  <a:moveTo>
                    <a:pt x="95359" y="0"/>
                  </a:moveTo>
                  <a:lnTo>
                    <a:pt x="2042894" y="0"/>
                  </a:lnTo>
                  <a:cubicBezTo>
                    <a:pt x="2095559" y="0"/>
                    <a:pt x="2138253" y="42694"/>
                    <a:pt x="2138253" y="95359"/>
                  </a:cubicBezTo>
                  <a:lnTo>
                    <a:pt x="2138253" y="400465"/>
                  </a:lnTo>
                  <a:cubicBezTo>
                    <a:pt x="2138253" y="425756"/>
                    <a:pt x="2128206" y="450011"/>
                    <a:pt x="2110323" y="467895"/>
                  </a:cubicBezTo>
                  <a:cubicBezTo>
                    <a:pt x="2092440" y="485778"/>
                    <a:pt x="2068185" y="495825"/>
                    <a:pt x="2042894" y="495825"/>
                  </a:cubicBezTo>
                  <a:lnTo>
                    <a:pt x="95359" y="495825"/>
                  </a:lnTo>
                  <a:cubicBezTo>
                    <a:pt x="70068" y="495825"/>
                    <a:pt x="45813" y="485778"/>
                    <a:pt x="27930" y="467895"/>
                  </a:cubicBezTo>
                  <a:cubicBezTo>
                    <a:pt x="10047" y="450011"/>
                    <a:pt x="0" y="425756"/>
                    <a:pt x="0" y="400465"/>
                  </a:cubicBezTo>
                  <a:lnTo>
                    <a:pt x="0" y="95359"/>
                  </a:lnTo>
                  <a:cubicBezTo>
                    <a:pt x="0" y="42694"/>
                    <a:pt x="42694" y="0"/>
                    <a:pt x="95359" y="0"/>
                  </a:cubicBezTo>
                  <a:close/>
                </a:path>
              </a:pathLst>
            </a:custGeom>
            <a:solidFill>
              <a:srgbClr val="A9B388"/>
            </a:solidFill>
          </p:spPr>
        </p:sp>
        <p:sp>
          <p:nvSpPr>
            <p:cNvPr id="9" name="TextBox 9"/>
            <p:cNvSpPr txBox="1"/>
            <p:nvPr/>
          </p:nvSpPr>
          <p:spPr>
            <a:xfrm>
              <a:off x="0" y="-85725"/>
              <a:ext cx="2138253" cy="581550"/>
            </a:xfrm>
            <a:prstGeom prst="rect">
              <a:avLst/>
            </a:prstGeom>
          </p:spPr>
          <p:txBody>
            <a:bodyPr lIns="50800" tIns="50800" rIns="50800" bIns="50800" rtlCol="0" anchor="ctr"/>
            <a:lstStyle/>
            <a:p>
              <a:pPr algn="ctr">
                <a:lnSpc>
                  <a:spcPts val="5880"/>
                </a:lnSpc>
              </a:pPr>
              <a:r>
                <a:rPr lang="en-US" sz="4200" dirty="0">
                  <a:solidFill>
                    <a:srgbClr val="FFFFFF"/>
                  </a:solidFill>
                  <a:latin typeface="Inter Bold"/>
                  <a:ea typeface="Inter Bold"/>
                  <a:cs typeface="Inter Bold"/>
                  <a:sym typeface="Inter Bold"/>
                </a:rPr>
                <a:t>          4 Liên </a:t>
              </a:r>
              <a:r>
                <a:rPr lang="en-US" sz="4200" dirty="0" err="1">
                  <a:solidFill>
                    <a:srgbClr val="FFFFFF"/>
                  </a:solidFill>
                  <a:latin typeface="Inter Bold"/>
                  <a:ea typeface="Inter Bold"/>
                  <a:cs typeface="Inter Bold"/>
                  <a:sym typeface="Inter Bold"/>
                </a:rPr>
                <a:t>hệ</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kết</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nối</a:t>
              </a:r>
              <a:endParaRPr lang="en-US" sz="4200" dirty="0">
                <a:solidFill>
                  <a:srgbClr val="FFFFFF"/>
                </a:solidFill>
                <a:latin typeface="Inter Bold"/>
                <a:ea typeface="Inter Bold"/>
                <a:cs typeface="Inter Bold"/>
                <a:sym typeface="Inter Bold"/>
              </a:endParaRPr>
            </a:p>
          </p:txBody>
        </p:sp>
      </p:grpSp>
      <p:sp>
        <p:nvSpPr>
          <p:cNvPr id="10" name="Freeform 10"/>
          <p:cNvSpPr/>
          <p:nvPr/>
        </p:nvSpPr>
        <p:spPr>
          <a:xfrm>
            <a:off x="-587916" y="8672782"/>
            <a:ext cx="6603395" cy="6603395"/>
          </a:xfrm>
          <a:custGeom>
            <a:avLst/>
            <a:gdLst/>
            <a:ahLst/>
            <a:cxnLst/>
            <a:rect l="l" t="t" r="r" b="b"/>
            <a:pathLst>
              <a:path w="6603395" h="6603395">
                <a:moveTo>
                  <a:pt x="0" y="0"/>
                </a:moveTo>
                <a:lnTo>
                  <a:pt x="6603396" y="0"/>
                </a:lnTo>
                <a:lnTo>
                  <a:pt x="6603396" y="6603395"/>
                </a:lnTo>
                <a:lnTo>
                  <a:pt x="0" y="6603395"/>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1028700" y="9210765"/>
            <a:ext cx="3461843" cy="346184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532946" y="-321478"/>
            <a:ext cx="4562668" cy="6155370"/>
          </a:xfrm>
          <a:custGeom>
            <a:avLst/>
            <a:gdLst/>
            <a:ahLst/>
            <a:cxnLst/>
            <a:rect l="l" t="t" r="r" b="b"/>
            <a:pathLst>
              <a:path w="4562668" h="6155370">
                <a:moveTo>
                  <a:pt x="0" y="0"/>
                </a:moveTo>
                <a:lnTo>
                  <a:pt x="4562668" y="0"/>
                </a:lnTo>
                <a:lnTo>
                  <a:pt x="4562668" y="6155370"/>
                </a:lnTo>
                <a:lnTo>
                  <a:pt x="0" y="6155370"/>
                </a:lnTo>
                <a:lnTo>
                  <a:pt x="0" y="0"/>
                </a:lnTo>
                <a:close/>
              </a:path>
            </a:pathLst>
          </a:custGeom>
          <a:blipFill>
            <a:blip r:embed="rId4"/>
            <a:stretch>
              <a:fillRect/>
            </a:stretch>
          </a:blipFill>
        </p:spPr>
      </p:sp>
      <p:grpSp>
        <p:nvGrpSpPr>
          <p:cNvPr id="15" name="Group 15"/>
          <p:cNvGrpSpPr/>
          <p:nvPr/>
        </p:nvGrpSpPr>
        <p:grpSpPr>
          <a:xfrm>
            <a:off x="12949692" y="3465263"/>
            <a:ext cx="5338308" cy="5724698"/>
            <a:chOff x="0" y="0"/>
            <a:chExt cx="1104268" cy="1184196"/>
          </a:xfrm>
        </p:grpSpPr>
        <p:sp>
          <p:nvSpPr>
            <p:cNvPr id="16" name="Freeform 16"/>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blipFill>
              <a:blip r:embed="rId5"/>
              <a:stretch>
                <a:fillRect t="-25074" b="-25074"/>
              </a:stretch>
            </a:blipFill>
          </p:spPr>
        </p:sp>
      </p:grpSp>
      <p:sp>
        <p:nvSpPr>
          <p:cNvPr id="17" name="TextBox 17"/>
          <p:cNvSpPr txBox="1"/>
          <p:nvPr/>
        </p:nvSpPr>
        <p:spPr>
          <a:xfrm>
            <a:off x="0" y="2586423"/>
            <a:ext cx="11147196" cy="1586230"/>
          </a:xfrm>
          <a:prstGeom prst="rect">
            <a:avLst/>
          </a:prstGeom>
        </p:spPr>
        <p:txBody>
          <a:bodyPr lIns="0" tIns="0" rIns="0" bIns="0" rtlCol="0" anchor="t">
            <a:spAutoFit/>
          </a:bodyPr>
          <a:lstStyle/>
          <a:p>
            <a:pPr algn="ctr">
              <a:lnSpc>
                <a:spcPts val="6019"/>
              </a:lnSpc>
            </a:pPr>
            <a:r>
              <a:rPr lang="en-US" sz="4299">
                <a:solidFill>
                  <a:srgbClr val="FF3131"/>
                </a:solidFill>
                <a:latin typeface="Times New Roman Bold"/>
                <a:ea typeface="Times New Roman Bold"/>
                <a:cs typeface="Times New Roman Bold"/>
                <a:sym typeface="Times New Roman Bold"/>
              </a:rPr>
              <a:t> Yêu cầu của bài tập sáng tạo (SGK, tr. 47).</a:t>
            </a:r>
          </a:p>
          <a:p>
            <a:pPr algn="ctr">
              <a:lnSpc>
                <a:spcPts val="6019"/>
              </a:lnSpc>
              <a:spcBef>
                <a:spcPct val="0"/>
              </a:spcBef>
            </a:pPr>
            <a:endParaRPr lang="en-US" sz="4299">
              <a:solidFill>
                <a:srgbClr val="FF3131"/>
              </a:solidFill>
              <a:latin typeface="Times New Roman Bold"/>
              <a:ea typeface="Times New Roman Bold"/>
              <a:cs typeface="Times New Roman Bold"/>
              <a:sym typeface="Times New Roman Bold"/>
            </a:endParaRPr>
          </a:p>
        </p:txBody>
      </p:sp>
      <p:sp>
        <p:nvSpPr>
          <p:cNvPr id="18" name="TextBox 18"/>
          <p:cNvSpPr txBox="1"/>
          <p:nvPr/>
        </p:nvSpPr>
        <p:spPr>
          <a:xfrm>
            <a:off x="1028700" y="3924772"/>
            <a:ext cx="11323949" cy="4634230"/>
          </a:xfrm>
          <a:prstGeom prst="rect">
            <a:avLst/>
          </a:prstGeom>
        </p:spPr>
        <p:txBody>
          <a:bodyPr lIns="0" tIns="0" rIns="0" bIns="0" rtlCol="0" anchor="t">
            <a:spAutoFit/>
          </a:bodyPr>
          <a:lstStyle/>
          <a:p>
            <a:pPr algn="just">
              <a:lnSpc>
                <a:spcPts val="6019"/>
              </a:lnSpc>
            </a:pP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Lấy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hứng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từ</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hai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chờ</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đoàn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đi</a:t>
            </a:r>
            <a:r>
              <a:rPr lang="en-US" sz="4299" dirty="0">
                <a:solidFill>
                  <a:srgbClr val="000000"/>
                </a:solidFill>
                <a:latin typeface="Times New Roman"/>
                <a:ea typeface="Times New Roman"/>
                <a:cs typeface="Times New Roman"/>
                <a:sym typeface="Times New Roman"/>
              </a:rPr>
              <a:t> qua </a:t>
            </a:r>
            <a:r>
              <a:rPr lang="en-US" sz="4299" dirty="0" err="1">
                <a:solidFill>
                  <a:srgbClr val="000000"/>
                </a:solidFill>
                <a:latin typeface="Times New Roman"/>
                <a:ea typeface="Times New Roman"/>
                <a:cs typeface="Times New Roman"/>
                <a:sym typeface="Times New Roman"/>
              </a:rPr>
              <a:t>phố</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huyện</a:t>
            </a:r>
            <a:r>
              <a:rPr lang="en-US" sz="4299" dirty="0">
                <a:solidFill>
                  <a:srgbClr val="000000"/>
                </a:solidFill>
                <a:latin typeface="Times New Roman"/>
                <a:ea typeface="Times New Roman"/>
                <a:cs typeface="Times New Roman"/>
                <a:sym typeface="Times New Roman"/>
              </a:rPr>
              <a:t> (Hai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hoặc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thiết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giữ</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lão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cậu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Lão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hãy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hát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hoặc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tranh</a:t>
            </a:r>
            <a:r>
              <a:rPr lang="en-US" sz="4299" dirty="0">
                <a:solidFill>
                  <a:srgbClr val="000000"/>
                </a:solidFill>
                <a:latin typeface="Times New Roman"/>
                <a:ea typeface="Times New Roman"/>
                <a:cs typeface="Times New Roman"/>
                <a:sym typeface="Times New Roman"/>
              </a:rPr>
              <a:t>.</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457393">
            <a:off x="11199264" y="4559917"/>
            <a:ext cx="10071586" cy="8334237"/>
          </a:xfrm>
          <a:custGeom>
            <a:avLst/>
            <a:gdLst/>
            <a:ahLst/>
            <a:cxnLst/>
            <a:rect l="l" t="t" r="r" b="b"/>
            <a:pathLst>
              <a:path w="10071586" h="8334237">
                <a:moveTo>
                  <a:pt x="0" y="0"/>
                </a:moveTo>
                <a:lnTo>
                  <a:pt x="10071585" y="0"/>
                </a:lnTo>
                <a:lnTo>
                  <a:pt x="10071585" y="8334238"/>
                </a:lnTo>
                <a:lnTo>
                  <a:pt x="0" y="8334238"/>
                </a:lnTo>
                <a:lnTo>
                  <a:pt x="0" y="0"/>
                </a:lnTo>
                <a:close/>
              </a:path>
            </a:pathLst>
          </a:custGeom>
          <a:blipFill>
            <a:blip r:embed="rId2">
              <a:alphaModFix amt="37000"/>
            </a:blip>
            <a:stretch>
              <a:fillRect/>
            </a:stretch>
          </a:blipFill>
        </p:spPr>
      </p:sp>
      <p:sp>
        <p:nvSpPr>
          <p:cNvPr id="3" name="Freeform 3"/>
          <p:cNvSpPr/>
          <p:nvPr/>
        </p:nvSpPr>
        <p:spPr>
          <a:xfrm rot="-5400000" flipH="1">
            <a:off x="458084" y="-324952"/>
            <a:ext cx="4311847" cy="5642481"/>
          </a:xfrm>
          <a:custGeom>
            <a:avLst/>
            <a:gdLst/>
            <a:ahLst/>
            <a:cxnLst/>
            <a:rect l="l" t="t" r="r" b="b"/>
            <a:pathLst>
              <a:path w="4311847" h="5642481">
                <a:moveTo>
                  <a:pt x="4311847" y="0"/>
                </a:moveTo>
                <a:lnTo>
                  <a:pt x="0" y="0"/>
                </a:lnTo>
                <a:lnTo>
                  <a:pt x="0" y="5642481"/>
                </a:lnTo>
                <a:lnTo>
                  <a:pt x="4311847" y="5642481"/>
                </a:lnTo>
                <a:lnTo>
                  <a:pt x="4311847" y="0"/>
                </a:lnTo>
                <a:close/>
              </a:path>
            </a:pathLst>
          </a:custGeom>
          <a:blipFill>
            <a:blip r:embed="rId3"/>
            <a:stretch>
              <a:fillRect t="-2056" r="-110412" b="-2056"/>
            </a:stretch>
          </a:blipFill>
        </p:spPr>
      </p:sp>
      <p:sp>
        <p:nvSpPr>
          <p:cNvPr id="4" name="TextBox 4"/>
          <p:cNvSpPr txBox="1"/>
          <p:nvPr/>
        </p:nvSpPr>
        <p:spPr>
          <a:xfrm>
            <a:off x="1629659" y="540837"/>
            <a:ext cx="17150403" cy="2316480"/>
          </a:xfrm>
          <a:prstGeom prst="rect">
            <a:avLst/>
          </a:prstGeom>
        </p:spPr>
        <p:txBody>
          <a:bodyPr lIns="0" tIns="0" rIns="0" bIns="0" rtlCol="0" anchor="t">
            <a:spAutoFit/>
          </a:bodyPr>
          <a:lstStyle/>
          <a:p>
            <a:pPr algn="ctr">
              <a:lnSpc>
                <a:spcPts val="8910"/>
              </a:lnSpc>
            </a:pPr>
            <a:r>
              <a:rPr lang="en-US" sz="9000">
                <a:solidFill>
                  <a:srgbClr val="FF3131"/>
                </a:solidFill>
                <a:latin typeface="Dancing Script"/>
                <a:ea typeface="Dancing Script"/>
                <a:cs typeface="Dancing Script"/>
                <a:sym typeface="Dancing Script"/>
              </a:rPr>
              <a:t>Khái quát đặc điểm thể loại và rút ra kinh nghiệm đọc </a:t>
            </a:r>
          </a:p>
        </p:txBody>
      </p:sp>
      <p:sp>
        <p:nvSpPr>
          <p:cNvPr id="5" name="TextBox 5"/>
          <p:cNvSpPr txBox="1"/>
          <p:nvPr/>
        </p:nvSpPr>
        <p:spPr>
          <a:xfrm>
            <a:off x="1935785" y="2878455"/>
            <a:ext cx="15990217" cy="6496685"/>
          </a:xfrm>
          <a:prstGeom prst="rect">
            <a:avLst/>
          </a:prstGeom>
        </p:spPr>
        <p:txBody>
          <a:bodyPr lIns="0" tIns="0" rIns="0" bIns="0" rtlCol="0" anchor="t">
            <a:spAutoFit/>
          </a:bodyPr>
          <a:lstStyle/>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Xác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định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một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số</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đặc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điểm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bản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yếu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tố</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như</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đề</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tài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cảm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hứng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nguyên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tắc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tổ</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chức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hệ</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thống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hình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ảnh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từ</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ngữ</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vật</a:t>
            </a:r>
            <a:r>
              <a:rPr lang="en-US" sz="4100" dirty="0">
                <a:solidFill>
                  <a:srgbClr val="000000"/>
                </a:solidFill>
                <a:latin typeface="Inter"/>
                <a:ea typeface="Inter"/>
                <a:cs typeface="Inter"/>
                <a:sym typeface="Inter"/>
              </a:rPr>
              <a:t>,…; </a:t>
            </a:r>
          </a:p>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Phân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tích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các</a:t>
            </a:r>
            <a:r>
              <a:rPr lang="en-US" sz="4100" dirty="0">
                <a:solidFill>
                  <a:srgbClr val="000000"/>
                </a:solidFill>
                <a:latin typeface="Inter"/>
                <a:ea typeface="Inter"/>
                <a:cs typeface="Inter"/>
                <a:sym typeface="Inter"/>
              </a:rPr>
              <a:t> chi </a:t>
            </a:r>
            <a:r>
              <a:rPr lang="en-US" sz="4100" dirty="0" err="1">
                <a:solidFill>
                  <a:srgbClr val="000000"/>
                </a:solidFill>
                <a:latin typeface="Inter"/>
                <a:ea typeface="Inter"/>
                <a:cs typeface="Inter"/>
                <a:sym typeface="Inter"/>
              </a:rPr>
              <a:t>tiết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tiêu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biểu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đề</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tài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câu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chuyện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sự</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kiện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vật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và</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mối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quan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hệ</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chúng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trong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tính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chỉnh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thể</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phẩm</a:t>
            </a:r>
            <a:r>
              <a:rPr lang="en-US" sz="4100" dirty="0">
                <a:solidFill>
                  <a:srgbClr val="000000"/>
                </a:solidFill>
                <a:latin typeface="Inter"/>
                <a:ea typeface="Inter"/>
                <a:cs typeface="Inter"/>
                <a:sym typeface="Inter"/>
              </a:rPr>
              <a:t>; </a:t>
            </a:r>
          </a:p>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Nhận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xét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vai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trò</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những</a:t>
            </a:r>
            <a:r>
              <a:rPr lang="en-US" sz="4100" dirty="0">
                <a:solidFill>
                  <a:srgbClr val="000000"/>
                </a:solidFill>
                <a:latin typeface="Inter"/>
                <a:ea typeface="Inter"/>
                <a:cs typeface="Inter"/>
                <a:sym typeface="Inter"/>
              </a:rPr>
              <a:t> chi </a:t>
            </a:r>
            <a:r>
              <a:rPr lang="en-US" sz="4100" dirty="0" err="1">
                <a:solidFill>
                  <a:srgbClr val="000000"/>
                </a:solidFill>
                <a:latin typeface="Inter"/>
                <a:ea typeface="Inter"/>
                <a:cs typeface="Inter"/>
                <a:sym typeface="Inter"/>
              </a:rPr>
              <a:t>tiết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quan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trọng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trong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việc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thể</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hiện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nội</a:t>
            </a:r>
            <a:r>
              <a:rPr lang="en-US" sz="4100" dirty="0">
                <a:solidFill>
                  <a:srgbClr val="000000"/>
                </a:solidFill>
                <a:latin typeface="Inter"/>
                <a:ea typeface="Inter"/>
                <a:cs typeface="Inter"/>
                <a:sym typeface="Inter"/>
              </a:rPr>
              <a:t> dung VB; </a:t>
            </a:r>
            <a:r>
              <a:rPr lang="en-US" sz="4100" dirty="0" err="1">
                <a:solidFill>
                  <a:srgbClr val="000000"/>
                </a:solidFill>
                <a:latin typeface="Inter"/>
                <a:ea typeface="Inter"/>
                <a:cs typeface="Inter"/>
                <a:sym typeface="Inter"/>
              </a:rPr>
              <a:t>phân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tích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và</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đánh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trị</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nhận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thức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giáo</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dục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và</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thẩm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mĩ</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phẩm</a:t>
            </a:r>
            <a:r>
              <a:rPr lang="en-US" sz="4100" dirty="0">
                <a:solidFill>
                  <a:srgbClr val="000000"/>
                </a:solidFill>
                <a:latin typeface="Inter"/>
                <a:ea typeface="Inter"/>
                <a:cs typeface="Inter"/>
                <a:sym typeface="Inter"/>
              </a:rPr>
              <a:t>; </a:t>
            </a:r>
          </a:p>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Làm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rõ</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trị</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văn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hoá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triết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lí</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sinh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từ</a:t>
            </a:r>
            <a:r>
              <a:rPr lang="en-US" sz="4100" dirty="0">
                <a:solidFill>
                  <a:srgbClr val="000000"/>
                </a:solidFill>
                <a:latin typeface="Inter"/>
                <a:ea typeface="Inter"/>
                <a:cs typeface="Inter"/>
                <a:sym typeface="Inter"/>
              </a:rPr>
              <a:t> VB.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457393">
            <a:off x="11199264" y="4559917"/>
            <a:ext cx="10071586" cy="8334237"/>
          </a:xfrm>
          <a:custGeom>
            <a:avLst/>
            <a:gdLst/>
            <a:ahLst/>
            <a:cxnLst/>
            <a:rect l="l" t="t" r="r" b="b"/>
            <a:pathLst>
              <a:path w="10071586" h="8334237">
                <a:moveTo>
                  <a:pt x="0" y="0"/>
                </a:moveTo>
                <a:lnTo>
                  <a:pt x="10071585" y="0"/>
                </a:lnTo>
                <a:lnTo>
                  <a:pt x="10071585" y="8334238"/>
                </a:lnTo>
                <a:lnTo>
                  <a:pt x="0" y="8334238"/>
                </a:lnTo>
                <a:lnTo>
                  <a:pt x="0" y="0"/>
                </a:lnTo>
                <a:close/>
              </a:path>
            </a:pathLst>
          </a:custGeom>
          <a:blipFill>
            <a:blip r:embed="rId2">
              <a:alphaModFix amt="37000"/>
            </a:blip>
            <a:stretch>
              <a:fillRect/>
            </a:stretch>
          </a:blipFill>
        </p:spPr>
      </p:sp>
      <p:sp>
        <p:nvSpPr>
          <p:cNvPr id="3" name="Freeform 3"/>
          <p:cNvSpPr/>
          <p:nvPr/>
        </p:nvSpPr>
        <p:spPr>
          <a:xfrm rot="-5400000" flipH="1">
            <a:off x="458084" y="-324952"/>
            <a:ext cx="4311847" cy="5642481"/>
          </a:xfrm>
          <a:custGeom>
            <a:avLst/>
            <a:gdLst/>
            <a:ahLst/>
            <a:cxnLst/>
            <a:rect l="l" t="t" r="r" b="b"/>
            <a:pathLst>
              <a:path w="4311847" h="5642481">
                <a:moveTo>
                  <a:pt x="4311847" y="0"/>
                </a:moveTo>
                <a:lnTo>
                  <a:pt x="0" y="0"/>
                </a:lnTo>
                <a:lnTo>
                  <a:pt x="0" y="5642481"/>
                </a:lnTo>
                <a:lnTo>
                  <a:pt x="4311847" y="5642481"/>
                </a:lnTo>
                <a:lnTo>
                  <a:pt x="4311847" y="0"/>
                </a:lnTo>
                <a:close/>
              </a:path>
            </a:pathLst>
          </a:custGeom>
          <a:blipFill>
            <a:blip r:embed="rId3"/>
            <a:stretch>
              <a:fillRect t="-2056" r="-110412" b="-2056"/>
            </a:stretch>
          </a:blipFill>
        </p:spPr>
      </p:sp>
      <p:sp>
        <p:nvSpPr>
          <p:cNvPr id="4" name="TextBox 4"/>
          <p:cNvSpPr txBox="1"/>
          <p:nvPr/>
        </p:nvSpPr>
        <p:spPr>
          <a:xfrm>
            <a:off x="1629659" y="985940"/>
            <a:ext cx="17150403" cy="1179554"/>
          </a:xfrm>
          <a:prstGeom prst="rect">
            <a:avLst/>
          </a:prstGeom>
        </p:spPr>
        <p:txBody>
          <a:bodyPr lIns="0" tIns="0" rIns="0" bIns="0" rtlCol="0" anchor="t">
            <a:spAutoFit/>
          </a:bodyPr>
          <a:lstStyle/>
          <a:p>
            <a:pPr algn="ctr">
              <a:lnSpc>
                <a:spcPts val="4850"/>
              </a:lnSpc>
            </a:pPr>
            <a:r>
              <a:rPr lang="en-US" sz="4899" dirty="0">
                <a:solidFill>
                  <a:srgbClr val="FF3131"/>
                </a:solidFill>
                <a:latin typeface="Times New Roman Bold"/>
                <a:ea typeface="Times New Roman Bold"/>
                <a:cs typeface="Times New Roman Bold"/>
                <a:sym typeface="Times New Roman Bold"/>
              </a:rPr>
              <a:t>III. HOẠT ĐỘNG LUYỆN TẬP</a:t>
            </a:r>
          </a:p>
          <a:p>
            <a:pPr algn="ctr">
              <a:lnSpc>
                <a:spcPts val="4158"/>
              </a:lnSpc>
            </a:pPr>
            <a:endParaRPr lang="en-US" sz="4899" dirty="0">
              <a:solidFill>
                <a:srgbClr val="FF3131"/>
              </a:solidFill>
              <a:latin typeface="Times New Roman Bold"/>
              <a:ea typeface="Times New Roman Bold"/>
              <a:cs typeface="Times New Roman Bold"/>
              <a:sym typeface="Times New Roman Bold"/>
            </a:endParaRPr>
          </a:p>
        </p:txBody>
      </p:sp>
      <p:sp>
        <p:nvSpPr>
          <p:cNvPr id="5" name="TextBox 5"/>
          <p:cNvSpPr txBox="1"/>
          <p:nvPr/>
        </p:nvSpPr>
        <p:spPr>
          <a:xfrm>
            <a:off x="1629659" y="2811069"/>
            <a:ext cx="15990217" cy="6381750"/>
          </a:xfrm>
          <a:prstGeom prst="rect">
            <a:avLst/>
          </a:prstGeom>
        </p:spPr>
        <p:txBody>
          <a:bodyPr lIns="0" tIns="0" rIns="0" bIns="0" rtlCol="0" anchor="t">
            <a:spAutoFit/>
          </a:bodyPr>
          <a:lstStyle/>
          <a:p>
            <a:pPr algn="just">
              <a:lnSpc>
                <a:spcPts val="6299"/>
              </a:lnSpc>
            </a:pPr>
            <a:r>
              <a:rPr lang="en-US" sz="4499" dirty="0">
                <a:solidFill>
                  <a:srgbClr val="000000"/>
                </a:solidFill>
                <a:latin typeface="Times New Roman"/>
                <a:ea typeface="Times New Roman"/>
                <a:cs typeface="Times New Roman"/>
                <a:sym typeface="Times New Roman"/>
              </a:rPr>
              <a:t>1.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mở</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rộng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theo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thể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loại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Cuộc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gặp</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gỡ</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tình</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cờ</a:t>
            </a:r>
            <a:endParaRPr lang="en-US" sz="4499" dirty="0">
              <a:solidFill>
                <a:srgbClr val="000000"/>
              </a:solidFill>
              <a:latin typeface="Times New Roman"/>
              <a:ea typeface="Times New Roman"/>
              <a:cs typeface="Times New Roman"/>
              <a:sym typeface="Times New Roman"/>
            </a:endParaRPr>
          </a:p>
          <a:p>
            <a:pPr algn="just">
              <a:lnSpc>
                <a:spcPts val="6299"/>
              </a:lnSpc>
            </a:pPr>
            <a:r>
              <a:rPr lang="en-US" sz="4499" dirty="0">
                <a:solidFill>
                  <a:srgbClr val="000000"/>
                </a:solidFill>
                <a:latin typeface="Times New Roman"/>
                <a:ea typeface="Times New Roman"/>
                <a:cs typeface="Times New Roman"/>
                <a:sym typeface="Times New Roman"/>
              </a:rPr>
              <a:t>-&gt;  </a:t>
            </a:r>
            <a:r>
              <a:rPr lang="en-US" sz="4499" dirty="0" err="1">
                <a:solidFill>
                  <a:srgbClr val="000000"/>
                </a:solidFill>
                <a:latin typeface="Times New Roman"/>
                <a:ea typeface="Times New Roman"/>
                <a:cs typeface="Times New Roman"/>
                <a:sym typeface="Times New Roman"/>
              </a:rPr>
              <a:t>trả</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các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câu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hỏi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Hướng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dẫn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(SGK, tr. 55).</a:t>
            </a:r>
          </a:p>
          <a:p>
            <a:pPr algn="just">
              <a:lnSpc>
                <a:spcPts val="6299"/>
              </a:lnSpc>
            </a:pPr>
            <a:r>
              <a:rPr lang="en-US" sz="4499" dirty="0">
                <a:solidFill>
                  <a:srgbClr val="000000"/>
                </a:solidFill>
                <a:latin typeface="Times New Roman"/>
                <a:ea typeface="Times New Roman"/>
                <a:cs typeface="Times New Roman"/>
                <a:sym typeface="Times New Roman"/>
              </a:rPr>
              <a:t>2. </a:t>
            </a:r>
            <a:r>
              <a:rPr lang="en-US" sz="4499" dirty="0" err="1">
                <a:solidFill>
                  <a:srgbClr val="000000"/>
                </a:solidFill>
                <a:latin typeface="Times New Roman"/>
                <a:ea typeface="Times New Roman"/>
                <a:cs typeface="Times New Roman"/>
                <a:sym typeface="Times New Roman"/>
              </a:rPr>
              <a:t>Hướng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dẫn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kết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nối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chủ</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điểm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Lá</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Diêu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bông</a:t>
            </a:r>
            <a:endParaRPr lang="en-US" sz="4499" dirty="0">
              <a:solidFill>
                <a:srgbClr val="000000"/>
              </a:solidFill>
              <a:latin typeface="Times New Roman"/>
              <a:ea typeface="Times New Roman"/>
              <a:cs typeface="Times New Roman"/>
              <a:sym typeface="Times New Roman"/>
            </a:endParaRPr>
          </a:p>
          <a:p>
            <a:pPr algn="just">
              <a:lnSpc>
                <a:spcPts val="6299"/>
              </a:lnSpc>
            </a:pPr>
            <a:r>
              <a:rPr lang="en-US" sz="4499" dirty="0">
                <a:solidFill>
                  <a:srgbClr val="000000"/>
                </a:solidFill>
                <a:latin typeface="Times New Roman"/>
                <a:ea typeface="Times New Roman"/>
                <a:cs typeface="Times New Roman"/>
                <a:sym typeface="Times New Roman"/>
              </a:rPr>
              <a:t>-&gt; HS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kĩ</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suy</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ngẫm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và</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phản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hồi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về</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bằng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cách</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trả</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câu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hỏi</a:t>
            </a:r>
            <a:r>
              <a:rPr lang="en-US" sz="4499" dirty="0">
                <a:solidFill>
                  <a:srgbClr val="000000"/>
                </a:solidFill>
                <a:latin typeface="Times New Roman"/>
                <a:ea typeface="Times New Roman"/>
                <a:cs typeface="Times New Roman"/>
                <a:sym typeface="Times New Roman"/>
              </a:rPr>
              <a:t> 1, 2, 3 (SGK, tr. 48).</a:t>
            </a:r>
          </a:p>
          <a:p>
            <a:pPr algn="just">
              <a:lnSpc>
                <a:spcPts val="6299"/>
              </a:lnSpc>
            </a:pPr>
            <a:r>
              <a:rPr lang="en-US" sz="4499" dirty="0">
                <a:solidFill>
                  <a:srgbClr val="000000"/>
                </a:solidFill>
                <a:latin typeface="Times New Roman"/>
                <a:ea typeface="Times New Roman"/>
                <a:cs typeface="Times New Roman"/>
                <a:sym typeface="Times New Roman"/>
              </a:rPr>
              <a:t>3.HS </a:t>
            </a:r>
            <a:r>
              <a:rPr lang="en-US" sz="4499" dirty="0" err="1">
                <a:solidFill>
                  <a:srgbClr val="000000"/>
                </a:solidFill>
                <a:latin typeface="Times New Roman"/>
                <a:ea typeface="Times New Roman"/>
                <a:cs typeface="Times New Roman"/>
                <a:sym typeface="Times New Roman"/>
              </a:rPr>
              <a:t>liên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hệ</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kết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nối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với</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Lão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Hạc</a:t>
            </a:r>
            <a:r>
              <a:rPr lang="en-US" sz="4499" dirty="0">
                <a:solidFill>
                  <a:srgbClr val="000000"/>
                </a:solidFill>
                <a:latin typeface="Times New Roman"/>
                <a:ea typeface="Times New Roman"/>
                <a:cs typeface="Times New Roman"/>
                <a:sym typeface="Times New Roman"/>
              </a:rPr>
              <a:t>, Hai </a:t>
            </a:r>
            <a:r>
              <a:rPr lang="en-US" sz="4499" dirty="0" err="1">
                <a:solidFill>
                  <a:srgbClr val="000000"/>
                </a:solidFill>
                <a:latin typeface="Times New Roman"/>
                <a:ea typeface="Times New Roman"/>
                <a:cs typeface="Times New Roman"/>
                <a:sym typeface="Times New Roman"/>
              </a:rPr>
              <a:t>đứa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trẻ</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hiểu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hơn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về</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chủ</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điểm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Những</a:t>
            </a:r>
            <a:r>
              <a:rPr lang="en-US" sz="4499" dirty="0">
                <a:solidFill>
                  <a:srgbClr val="000000"/>
                </a:solidFill>
                <a:latin typeface="Times New Roman"/>
                <a:ea typeface="Times New Roman"/>
                <a:cs typeface="Times New Roman"/>
                <a:sym typeface="Times New Roman"/>
              </a:rPr>
              <a:t> ô </a:t>
            </a:r>
            <a:r>
              <a:rPr lang="en-US" sz="4499" dirty="0" err="1">
                <a:solidFill>
                  <a:srgbClr val="000000"/>
                </a:solidFill>
                <a:latin typeface="Times New Roman"/>
                <a:ea typeface="Times New Roman"/>
                <a:cs typeface="Times New Roman"/>
                <a:sym typeface="Times New Roman"/>
              </a:rPr>
              <a:t>cửa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nhìn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ra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cuộc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sống</a:t>
            </a:r>
            <a:r>
              <a:rPr lang="en-US" sz="4499" dirty="0">
                <a:solidFill>
                  <a:srgbClr val="000000"/>
                </a:solidFill>
                <a:latin typeface="Times New Roman"/>
                <a:ea typeface="Times New Roman"/>
                <a:cs typeface="Times New Roman"/>
                <a:sym typeface="Times New Roman"/>
              </a:rPr>
              <a:t>.</a:t>
            </a:r>
          </a:p>
          <a:p>
            <a:pPr algn="just">
              <a:lnSpc>
                <a:spcPts val="6299"/>
              </a:lnSpc>
              <a:spcBef>
                <a:spcPct val="0"/>
              </a:spcBef>
            </a:pPr>
            <a:endParaRPr lang="en-US" sz="4499" dirty="0">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370915" y="8129536"/>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797457" y="898836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7755411" y="602158"/>
            <a:ext cx="8977969" cy="1775725"/>
            <a:chOff x="0" y="0"/>
            <a:chExt cx="2364568" cy="467681"/>
          </a:xfrm>
        </p:grpSpPr>
        <p:sp>
          <p:nvSpPr>
            <p:cNvPr id="19" name="Freeform 19"/>
            <p:cNvSpPr/>
            <p:nvPr/>
          </p:nvSpPr>
          <p:spPr>
            <a:xfrm>
              <a:off x="0" y="0"/>
              <a:ext cx="2364568" cy="467681"/>
            </a:xfrm>
            <a:custGeom>
              <a:avLst/>
              <a:gdLst/>
              <a:ahLst/>
              <a:cxnLst/>
              <a:rect l="l" t="t" r="r" b="b"/>
              <a:pathLst>
                <a:path w="2364568" h="467681">
                  <a:moveTo>
                    <a:pt x="86232" y="0"/>
                  </a:moveTo>
                  <a:lnTo>
                    <a:pt x="2278336" y="0"/>
                  </a:lnTo>
                  <a:cubicBezTo>
                    <a:pt x="2301206" y="0"/>
                    <a:pt x="2323139" y="9085"/>
                    <a:pt x="2339311" y="25257"/>
                  </a:cubicBezTo>
                  <a:cubicBezTo>
                    <a:pt x="2355483" y="41429"/>
                    <a:pt x="2364568" y="63362"/>
                    <a:pt x="2364568" y="86232"/>
                  </a:cubicBezTo>
                  <a:lnTo>
                    <a:pt x="2364568" y="381448"/>
                  </a:lnTo>
                  <a:cubicBezTo>
                    <a:pt x="2364568" y="404318"/>
                    <a:pt x="2355483" y="426252"/>
                    <a:pt x="2339311" y="442424"/>
                  </a:cubicBezTo>
                  <a:cubicBezTo>
                    <a:pt x="2323139" y="458595"/>
                    <a:pt x="2301206" y="467681"/>
                    <a:pt x="2278336" y="467681"/>
                  </a:cubicBezTo>
                  <a:lnTo>
                    <a:pt x="86232" y="467681"/>
                  </a:lnTo>
                  <a:cubicBezTo>
                    <a:pt x="63362" y="467681"/>
                    <a:pt x="41429" y="458595"/>
                    <a:pt x="25257" y="442424"/>
                  </a:cubicBezTo>
                  <a:cubicBezTo>
                    <a:pt x="9085" y="426252"/>
                    <a:pt x="0" y="404318"/>
                    <a:pt x="0" y="381448"/>
                  </a:cubicBezTo>
                  <a:lnTo>
                    <a:pt x="0" y="86232"/>
                  </a:lnTo>
                  <a:cubicBezTo>
                    <a:pt x="0" y="63362"/>
                    <a:pt x="9085" y="41429"/>
                    <a:pt x="25257" y="25257"/>
                  </a:cubicBezTo>
                  <a:cubicBezTo>
                    <a:pt x="41429" y="9085"/>
                    <a:pt x="63362" y="0"/>
                    <a:pt x="86232" y="0"/>
                  </a:cubicBezTo>
                  <a:close/>
                </a:path>
              </a:pathLst>
            </a:custGeom>
            <a:solidFill>
              <a:srgbClr val="A9B388"/>
            </a:solidFill>
          </p:spPr>
        </p:sp>
        <p:sp>
          <p:nvSpPr>
            <p:cNvPr id="20" name="TextBox 20"/>
            <p:cNvSpPr txBox="1"/>
            <p:nvPr/>
          </p:nvSpPr>
          <p:spPr>
            <a:xfrm>
              <a:off x="0" y="-38100"/>
              <a:ext cx="2364568" cy="50578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7140144" y="800100"/>
            <a:ext cx="9148454" cy="1109980"/>
          </a:xfrm>
          <a:prstGeom prst="rect">
            <a:avLst/>
          </a:prstGeom>
        </p:spPr>
        <p:txBody>
          <a:bodyPr lIns="0" tIns="0" rIns="0" bIns="0" rtlCol="0" anchor="t">
            <a:spAutoFit/>
          </a:bodyPr>
          <a:lstStyle/>
          <a:p>
            <a:pPr marL="0" lvl="0" indent="0" algn="ctr">
              <a:lnSpc>
                <a:spcPts val="8120"/>
              </a:lnSpc>
              <a:spcBef>
                <a:spcPct val="0"/>
              </a:spcBef>
            </a:pPr>
            <a:r>
              <a:rPr lang="en-US" sz="5800" spc="870">
                <a:solidFill>
                  <a:srgbClr val="FEFAE0"/>
                </a:solidFill>
                <a:latin typeface="Kollektif Bold"/>
                <a:ea typeface="Kollektif Bold"/>
                <a:cs typeface="Kollektif Bold"/>
                <a:sym typeface="Kollektif Bold"/>
              </a:rPr>
              <a:t>HĐ1. KHỞI ĐỘNG</a:t>
            </a:r>
          </a:p>
        </p:txBody>
      </p:sp>
      <p:sp>
        <p:nvSpPr>
          <p:cNvPr id="22" name="TextBox 22"/>
          <p:cNvSpPr txBox="1"/>
          <p:nvPr/>
        </p:nvSpPr>
        <p:spPr>
          <a:xfrm>
            <a:off x="8144252" y="4333813"/>
            <a:ext cx="9544960" cy="2720976"/>
          </a:xfrm>
          <a:prstGeom prst="rect">
            <a:avLst/>
          </a:prstGeom>
        </p:spPr>
        <p:txBody>
          <a:bodyPr lIns="0" tIns="0" rIns="0" bIns="0" rtlCol="0" anchor="t">
            <a:spAutoFit/>
          </a:bodyPr>
          <a:lstStyle/>
          <a:p>
            <a:pPr algn="ctr">
              <a:lnSpc>
                <a:spcPts val="6999"/>
              </a:lnSpc>
              <a:spcBef>
                <a:spcPct val="0"/>
              </a:spcBef>
            </a:pPr>
            <a:r>
              <a:rPr lang="en-US" sz="4999" dirty="0">
                <a:solidFill>
                  <a:srgbClr val="000000"/>
                </a:solidFill>
                <a:latin typeface="Times New Roman"/>
                <a:ea typeface="Times New Roman"/>
                <a:cs typeface="Times New Roman"/>
                <a:sym typeface="Times New Roman"/>
              </a:rPr>
              <a:t>Khi </a:t>
            </a:r>
            <a:r>
              <a:rPr lang="en-US" sz="4999" dirty="0" err="1">
                <a:solidFill>
                  <a:srgbClr val="000000"/>
                </a:solidFill>
                <a:latin typeface="Times New Roman"/>
                <a:ea typeface="Times New Roman"/>
                <a:cs typeface="Times New Roman"/>
                <a:sym typeface="Times New Roman"/>
              </a:rPr>
              <a:t>chờ</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đợi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một</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điều</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gì</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đó</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quan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trọng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với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bản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thân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bạn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thường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có</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tâm</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trạng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cảm</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xúc</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như</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thế</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nào</a:t>
            </a:r>
            <a:r>
              <a:rPr lang="en-US" sz="4999" dirty="0">
                <a:solidFill>
                  <a:srgbClr val="000000"/>
                </a:solidFill>
                <a:latin typeface="Times New Roman"/>
                <a:ea typeface="Times New Roman"/>
                <a:cs typeface="Times New Roman"/>
                <a:sym typeface="Times New Roman"/>
              </a:rPr>
              <a:t>?</a:t>
            </a:r>
          </a:p>
        </p:txBody>
      </p:sp>
      <p:grpSp>
        <p:nvGrpSpPr>
          <p:cNvPr id="23" name="Group 23"/>
          <p:cNvGrpSpPr/>
          <p:nvPr/>
        </p:nvGrpSpPr>
        <p:grpSpPr>
          <a:xfrm>
            <a:off x="-2677661" y="-380858"/>
            <a:ext cx="5114939" cy="11210025"/>
            <a:chOff x="0" y="0"/>
            <a:chExt cx="1347145" cy="2952434"/>
          </a:xfrm>
        </p:grpSpPr>
        <p:sp>
          <p:nvSpPr>
            <p:cNvPr id="24" name="Freeform 24"/>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5" name="TextBox 25"/>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664328" y="1028700"/>
            <a:ext cx="6861906" cy="8680835"/>
          </a:xfrm>
          <a:custGeom>
            <a:avLst/>
            <a:gdLst/>
            <a:ahLst/>
            <a:cxnLst/>
            <a:rect l="l" t="t" r="r" b="b"/>
            <a:pathLst>
              <a:path w="6861906" h="8680835">
                <a:moveTo>
                  <a:pt x="0" y="0"/>
                </a:moveTo>
                <a:lnTo>
                  <a:pt x="6861907" y="0"/>
                </a:lnTo>
                <a:lnTo>
                  <a:pt x="6861907" y="8680835"/>
                </a:lnTo>
                <a:lnTo>
                  <a:pt x="0" y="8680835"/>
                </a:lnTo>
                <a:lnTo>
                  <a:pt x="0" y="0"/>
                </a:lnTo>
                <a:close/>
              </a:path>
            </a:pathLst>
          </a:custGeom>
          <a:blipFill>
            <a:blip r:embed="rId6"/>
            <a:stretch>
              <a:fillRect b="-10060"/>
            </a:stretch>
          </a:blipFill>
        </p:spPr>
      </p:sp>
      <p:sp>
        <p:nvSpPr>
          <p:cNvPr id="27" name="Freeform 26">
            <a:extLst>
              <a:ext uri="{FF2B5EF4-FFF2-40B4-BE49-F238E27FC236}">
                <a16:creationId xmlns:a16="http://schemas.microsoft.com/office/drawing/2014/main" id="{247B4FBD-DD92-212D-C183-E6FD3A158044}"/>
              </a:ext>
            </a:extLst>
          </p:cNvPr>
          <p:cNvSpPr/>
          <p:nvPr/>
        </p:nvSpPr>
        <p:spPr>
          <a:xfrm rot="-5481169">
            <a:off x="7935238" y="4377014"/>
            <a:ext cx="418027" cy="887060"/>
          </a:xfrm>
          <a:custGeom>
            <a:avLst/>
            <a:gdLst/>
            <a:ahLst/>
            <a:cxnLst/>
            <a:rect l="l" t="t" r="r" b="b"/>
            <a:pathLst>
              <a:path w="418027" h="887060">
                <a:moveTo>
                  <a:pt x="0" y="0"/>
                </a:moveTo>
                <a:lnTo>
                  <a:pt x="418027" y="0"/>
                </a:lnTo>
                <a:lnTo>
                  <a:pt x="418027" y="887060"/>
                </a:lnTo>
                <a:lnTo>
                  <a:pt x="0" y="8870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33858" y="-1996974"/>
            <a:ext cx="13620284" cy="13620284"/>
          </a:xfrm>
          <a:custGeom>
            <a:avLst/>
            <a:gdLst/>
            <a:ahLst/>
            <a:cxnLst/>
            <a:rect l="l" t="t" r="r" b="b"/>
            <a:pathLst>
              <a:path w="13620284" h="13620284">
                <a:moveTo>
                  <a:pt x="0" y="0"/>
                </a:moveTo>
                <a:lnTo>
                  <a:pt x="13620284" y="0"/>
                </a:lnTo>
                <a:lnTo>
                  <a:pt x="13620284" y="13620284"/>
                </a:lnTo>
                <a:lnTo>
                  <a:pt x="0" y="13620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517442">
            <a:off x="-120582" y="2075771"/>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135818" flipH="1">
            <a:off x="16477957" y="3659792"/>
            <a:ext cx="2404829" cy="4987659"/>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4020386" y="3753251"/>
            <a:ext cx="10247227" cy="1581202"/>
          </a:xfrm>
          <a:prstGeom prst="rect">
            <a:avLst/>
          </a:prstGeom>
        </p:spPr>
        <p:txBody>
          <a:bodyPr lIns="0" tIns="0" rIns="0" bIns="0" rtlCol="0" anchor="t">
            <a:spAutoFit/>
          </a:bodyPr>
          <a:lstStyle/>
          <a:p>
            <a:pPr algn="ctr">
              <a:lnSpc>
                <a:spcPts val="13750"/>
              </a:lnSpc>
            </a:pPr>
            <a:r>
              <a:rPr lang="en-US" sz="6600" spc="319" dirty="0">
                <a:solidFill>
                  <a:srgbClr val="797A1D"/>
                </a:solidFill>
                <a:latin typeface="Cinzel Decorative Bold"/>
                <a:ea typeface="Cinzel Decorative Bold"/>
                <a:cs typeface="Cinzel Decorative Bold"/>
                <a:sym typeface="Cinzel Decorative Bold"/>
              </a:rPr>
              <a:t>XIN CẢM ƠN!</a:t>
            </a:r>
          </a:p>
        </p:txBody>
      </p:sp>
      <p:sp>
        <p:nvSpPr>
          <p:cNvPr id="7" name="AutoShape 7"/>
          <p:cNvSpPr/>
          <p:nvPr/>
        </p:nvSpPr>
        <p:spPr>
          <a:xfrm flipV="1">
            <a:off x="-4207261" y="7452663"/>
            <a:ext cx="8414522" cy="28575"/>
          </a:xfrm>
          <a:prstGeom prst="line">
            <a:avLst/>
          </a:prstGeom>
          <a:ln w="28575" cap="rnd">
            <a:solidFill>
              <a:srgbClr val="797A1D"/>
            </a:solidFill>
            <a:prstDash val="solid"/>
            <a:headEnd type="none" w="sm" len="sm"/>
            <a:tailEnd type="none" w="sm" len="sm"/>
          </a:ln>
        </p:spPr>
      </p:sp>
      <p:sp>
        <p:nvSpPr>
          <p:cNvPr id="8" name="AutoShape 8"/>
          <p:cNvSpPr/>
          <p:nvPr/>
        </p:nvSpPr>
        <p:spPr>
          <a:xfrm flipV="1">
            <a:off x="13606431" y="2369676"/>
            <a:ext cx="8414522" cy="28575"/>
          </a:xfrm>
          <a:prstGeom prst="line">
            <a:avLst/>
          </a:prstGeom>
          <a:ln w="28575" cap="rnd">
            <a:solidFill>
              <a:srgbClr val="797A1D"/>
            </a:solidFill>
            <a:prstDash val="solid"/>
            <a:headEnd type="none" w="sm" len="sm"/>
            <a:tailEnd type="none" w="sm" len="sm"/>
          </a:ln>
        </p:spPr>
      </p:sp>
      <p:sp>
        <p:nvSpPr>
          <p:cNvPr id="9" name="Freeform 9"/>
          <p:cNvSpPr/>
          <p:nvPr/>
        </p:nvSpPr>
        <p:spPr>
          <a:xfrm rot="5285550" flipV="1">
            <a:off x="1171627" y="8237207"/>
            <a:ext cx="1488728" cy="1407094"/>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5400000">
            <a:off x="15317265" y="729432"/>
            <a:ext cx="1273754"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400000">
            <a:off x="15838881" y="8222139"/>
            <a:ext cx="2840838" cy="2448286"/>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7008" y="8831758"/>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13550" y="9258300"/>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7310629" y="338393"/>
            <a:ext cx="8977969" cy="2207726"/>
            <a:chOff x="0" y="0"/>
            <a:chExt cx="2364568" cy="581459"/>
          </a:xfrm>
        </p:grpSpPr>
        <p:sp>
          <p:nvSpPr>
            <p:cNvPr id="19" name="Freeform 19"/>
            <p:cNvSpPr/>
            <p:nvPr/>
          </p:nvSpPr>
          <p:spPr>
            <a:xfrm>
              <a:off x="0" y="0"/>
              <a:ext cx="2364568" cy="581459"/>
            </a:xfrm>
            <a:custGeom>
              <a:avLst/>
              <a:gdLst/>
              <a:ahLst/>
              <a:cxnLst/>
              <a:rect l="l" t="t" r="r" b="b"/>
              <a:pathLst>
                <a:path w="2364568" h="581459">
                  <a:moveTo>
                    <a:pt x="86232" y="0"/>
                  </a:moveTo>
                  <a:lnTo>
                    <a:pt x="2278336" y="0"/>
                  </a:lnTo>
                  <a:cubicBezTo>
                    <a:pt x="2301206" y="0"/>
                    <a:pt x="2323139" y="9085"/>
                    <a:pt x="2339311" y="25257"/>
                  </a:cubicBezTo>
                  <a:cubicBezTo>
                    <a:pt x="2355483" y="41429"/>
                    <a:pt x="2364568" y="63362"/>
                    <a:pt x="2364568" y="86232"/>
                  </a:cubicBezTo>
                  <a:lnTo>
                    <a:pt x="2364568" y="495226"/>
                  </a:lnTo>
                  <a:cubicBezTo>
                    <a:pt x="2364568" y="518096"/>
                    <a:pt x="2355483" y="540030"/>
                    <a:pt x="2339311" y="556202"/>
                  </a:cubicBezTo>
                  <a:cubicBezTo>
                    <a:pt x="2323139" y="572373"/>
                    <a:pt x="2301206" y="581459"/>
                    <a:pt x="2278336" y="581459"/>
                  </a:cubicBezTo>
                  <a:lnTo>
                    <a:pt x="86232" y="581459"/>
                  </a:lnTo>
                  <a:cubicBezTo>
                    <a:pt x="63362" y="581459"/>
                    <a:pt x="41429" y="572373"/>
                    <a:pt x="25257" y="556202"/>
                  </a:cubicBezTo>
                  <a:cubicBezTo>
                    <a:pt x="9085" y="540030"/>
                    <a:pt x="0" y="518096"/>
                    <a:pt x="0" y="495226"/>
                  </a:cubicBezTo>
                  <a:lnTo>
                    <a:pt x="0" y="86232"/>
                  </a:lnTo>
                  <a:cubicBezTo>
                    <a:pt x="0" y="63362"/>
                    <a:pt x="9085" y="41429"/>
                    <a:pt x="25257" y="25257"/>
                  </a:cubicBezTo>
                  <a:cubicBezTo>
                    <a:pt x="41429" y="9085"/>
                    <a:pt x="63362" y="0"/>
                    <a:pt x="86232" y="0"/>
                  </a:cubicBezTo>
                  <a:close/>
                </a:path>
              </a:pathLst>
            </a:custGeom>
            <a:solidFill>
              <a:srgbClr val="A9B388"/>
            </a:solidFill>
          </p:spPr>
        </p:sp>
        <p:sp>
          <p:nvSpPr>
            <p:cNvPr id="20" name="TextBox 20"/>
            <p:cNvSpPr txBox="1"/>
            <p:nvPr/>
          </p:nvSpPr>
          <p:spPr>
            <a:xfrm>
              <a:off x="0" y="-38100"/>
              <a:ext cx="2364568" cy="619559"/>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7310629" y="407439"/>
            <a:ext cx="9148454" cy="2138680"/>
          </a:xfrm>
          <a:prstGeom prst="rect">
            <a:avLst/>
          </a:prstGeom>
        </p:spPr>
        <p:txBody>
          <a:bodyPr lIns="0" tIns="0" rIns="0" bIns="0" rtlCol="0" anchor="t">
            <a:spAutoFit/>
          </a:bodyPr>
          <a:lstStyle/>
          <a:p>
            <a:pPr marL="0" lvl="0" indent="0" algn="ctr">
              <a:lnSpc>
                <a:spcPts val="8120"/>
              </a:lnSpc>
              <a:spcBef>
                <a:spcPct val="0"/>
              </a:spcBef>
            </a:pPr>
            <a:r>
              <a:rPr lang="en-US" sz="5800" spc="870">
                <a:solidFill>
                  <a:srgbClr val="FEFAE0"/>
                </a:solidFill>
                <a:latin typeface="Kollektif Bold"/>
                <a:ea typeface="Kollektif Bold"/>
                <a:cs typeface="Kollektif Bold"/>
                <a:sym typeface="Kollektif Bold"/>
              </a:rPr>
              <a:t>HĐ2. HÌNH THÀNH KIẾN THỨC</a:t>
            </a:r>
          </a:p>
        </p:txBody>
      </p:sp>
      <p:sp>
        <p:nvSpPr>
          <p:cNvPr id="22" name="TextBox 22"/>
          <p:cNvSpPr txBox="1"/>
          <p:nvPr/>
        </p:nvSpPr>
        <p:spPr>
          <a:xfrm>
            <a:off x="6873972" y="3486569"/>
            <a:ext cx="11129288" cy="9544050"/>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Times New Roman"/>
                <a:ea typeface="Times New Roman"/>
                <a:cs typeface="Times New Roman"/>
                <a:sym typeface="Times New Roman"/>
              </a:rPr>
              <a:t> </a:t>
            </a:r>
          </a:p>
          <a:p>
            <a:pPr algn="l">
              <a:lnSpc>
                <a:spcPts val="6299"/>
              </a:lnSpc>
            </a:pPr>
            <a:r>
              <a:rPr lang="en-US" sz="4499" dirty="0">
                <a:solidFill>
                  <a:srgbClr val="000000"/>
                </a:solidFill>
                <a:latin typeface="Times New Roman"/>
                <a:ea typeface="Times New Roman"/>
                <a:cs typeface="Times New Roman"/>
                <a:sym typeface="Times New Roman"/>
              </a:rPr>
              <a:t>HS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diễn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cảm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một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số</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đoạn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quan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trọng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trong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a:t>
            </a: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to, </a:t>
            </a:r>
            <a:r>
              <a:rPr lang="en-US" sz="4499" dirty="0" err="1">
                <a:solidFill>
                  <a:srgbClr val="000000"/>
                </a:solidFill>
                <a:latin typeface="Times New Roman"/>
                <a:ea typeface="Times New Roman"/>
                <a:cs typeface="Times New Roman"/>
                <a:sym typeface="Times New Roman"/>
              </a:rPr>
              <a:t>rõ</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trôi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chảy</a:t>
            </a:r>
            <a:endParaRPr lang="en-US" sz="4499" dirty="0">
              <a:solidFill>
                <a:srgbClr val="000000"/>
              </a:solidFill>
              <a:latin typeface="Times New Roman"/>
              <a:ea typeface="Times New Roman"/>
              <a:cs typeface="Times New Roman"/>
              <a:sym typeface="Times New Roman"/>
            </a:endParaRP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Ngắt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nghỉ</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hợp</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lí</a:t>
            </a:r>
            <a:endParaRPr lang="en-US" sz="4499" dirty="0">
              <a:solidFill>
                <a:srgbClr val="000000"/>
              </a:solidFill>
              <a:latin typeface="Times New Roman"/>
              <a:ea typeface="Times New Roman"/>
              <a:cs typeface="Times New Roman"/>
              <a:sym typeface="Times New Roman"/>
            </a:endParaRP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Tốc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độ</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phù</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hợp</a:t>
            </a:r>
            <a:endParaRPr lang="en-US" sz="4499" dirty="0">
              <a:solidFill>
                <a:srgbClr val="000000"/>
              </a:solidFill>
              <a:latin typeface="Times New Roman"/>
              <a:ea typeface="Times New Roman"/>
              <a:cs typeface="Times New Roman"/>
              <a:sym typeface="Times New Roman"/>
            </a:endParaRP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Phân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biệt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được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của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người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chuyện</a:t>
            </a:r>
            <a:endParaRPr lang="en-US" sz="4499" dirty="0">
              <a:solidFill>
                <a:srgbClr val="000000"/>
              </a:solidFill>
              <a:latin typeface="Times New Roman"/>
              <a:ea typeface="Times New Roman"/>
              <a:cs typeface="Times New Roman"/>
              <a:sym typeface="Times New Roman"/>
            </a:endParaRPr>
          </a:p>
          <a:p>
            <a:pPr algn="l">
              <a:lnSpc>
                <a:spcPts val="6299"/>
              </a:lnSpc>
            </a:pP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và</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của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nhân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vật</a:t>
            </a:r>
            <a:r>
              <a:rPr lang="en-US" sz="4499" dirty="0">
                <a:solidFill>
                  <a:srgbClr val="000000"/>
                </a:solidFill>
                <a:latin typeface="Times New Roman"/>
                <a:ea typeface="Times New Roman"/>
                <a:cs typeface="Times New Roman"/>
                <a:sym typeface="Times New Roman"/>
              </a:rPr>
              <a:t> </a:t>
            </a:r>
          </a:p>
          <a:p>
            <a:pPr algn="ctr">
              <a:lnSpc>
                <a:spcPts val="6299"/>
              </a:lnSpc>
            </a:pPr>
            <a:endParaRPr lang="en-US" sz="4499" dirty="0">
              <a:solidFill>
                <a:srgbClr val="000000"/>
              </a:solidFill>
              <a:latin typeface="Times New Roman"/>
              <a:ea typeface="Times New Roman"/>
              <a:cs typeface="Times New Roman"/>
              <a:sym typeface="Times New Roman"/>
            </a:endParaRPr>
          </a:p>
          <a:p>
            <a:pPr algn="ctr">
              <a:lnSpc>
                <a:spcPts val="6299"/>
              </a:lnSpc>
            </a:pPr>
            <a:endParaRPr lang="en-US" sz="4499" dirty="0">
              <a:solidFill>
                <a:srgbClr val="000000"/>
              </a:solidFill>
              <a:latin typeface="Times New Roman"/>
              <a:ea typeface="Times New Roman"/>
              <a:cs typeface="Times New Roman"/>
              <a:sym typeface="Times New Roman"/>
            </a:endParaRPr>
          </a:p>
          <a:p>
            <a:pPr algn="ctr">
              <a:lnSpc>
                <a:spcPts val="6299"/>
              </a:lnSpc>
            </a:pPr>
            <a:endParaRPr lang="en-US" sz="4499" dirty="0">
              <a:solidFill>
                <a:srgbClr val="000000"/>
              </a:solidFill>
              <a:latin typeface="Times New Roman"/>
              <a:ea typeface="Times New Roman"/>
              <a:cs typeface="Times New Roman"/>
              <a:sym typeface="Times New Roman"/>
            </a:endParaRPr>
          </a:p>
          <a:p>
            <a:pPr algn="ctr">
              <a:lnSpc>
                <a:spcPts val="6299"/>
              </a:lnSpc>
              <a:spcBef>
                <a:spcPct val="0"/>
              </a:spcBef>
            </a:pPr>
            <a:endParaRPr lang="en-US" sz="4499" dirty="0">
              <a:solidFill>
                <a:srgbClr val="000000"/>
              </a:solidFill>
              <a:latin typeface="Times New Roman"/>
              <a:ea typeface="Times New Roman"/>
              <a:cs typeface="Times New Roman"/>
              <a:sym typeface="Times New Roman"/>
            </a:endParaRPr>
          </a:p>
        </p:txBody>
      </p:sp>
      <p:grpSp>
        <p:nvGrpSpPr>
          <p:cNvPr id="23" name="Group 23"/>
          <p:cNvGrpSpPr/>
          <p:nvPr/>
        </p:nvGrpSpPr>
        <p:grpSpPr>
          <a:xfrm>
            <a:off x="7310629" y="2987507"/>
            <a:ext cx="3125901" cy="1341023"/>
            <a:chOff x="0" y="0"/>
            <a:chExt cx="823282" cy="353191"/>
          </a:xfrm>
        </p:grpSpPr>
        <p:sp>
          <p:nvSpPr>
            <p:cNvPr id="24" name="Freeform 24"/>
            <p:cNvSpPr/>
            <p:nvPr/>
          </p:nvSpPr>
          <p:spPr>
            <a:xfrm>
              <a:off x="0" y="0"/>
              <a:ext cx="823282" cy="353191"/>
            </a:xfrm>
            <a:custGeom>
              <a:avLst/>
              <a:gdLst/>
              <a:ahLst/>
              <a:cxnLst/>
              <a:rect l="l" t="t" r="r" b="b"/>
              <a:pathLst>
                <a:path w="823282" h="353191">
                  <a:moveTo>
                    <a:pt x="176596" y="0"/>
                  </a:moveTo>
                  <a:lnTo>
                    <a:pt x="646687" y="0"/>
                  </a:lnTo>
                  <a:cubicBezTo>
                    <a:pt x="693523" y="0"/>
                    <a:pt x="738441" y="18606"/>
                    <a:pt x="771559" y="51724"/>
                  </a:cubicBezTo>
                  <a:cubicBezTo>
                    <a:pt x="804677" y="84842"/>
                    <a:pt x="823282" y="129760"/>
                    <a:pt x="823282" y="176596"/>
                  </a:cubicBezTo>
                  <a:lnTo>
                    <a:pt x="823282" y="176596"/>
                  </a:lnTo>
                  <a:cubicBezTo>
                    <a:pt x="823282" y="223432"/>
                    <a:pt x="804677" y="268350"/>
                    <a:pt x="771559" y="301468"/>
                  </a:cubicBezTo>
                  <a:cubicBezTo>
                    <a:pt x="738441" y="334586"/>
                    <a:pt x="693523" y="353191"/>
                    <a:pt x="646687" y="353191"/>
                  </a:cubicBezTo>
                  <a:lnTo>
                    <a:pt x="176596" y="353191"/>
                  </a:lnTo>
                  <a:cubicBezTo>
                    <a:pt x="129760" y="353191"/>
                    <a:pt x="84842" y="334586"/>
                    <a:pt x="51724" y="301468"/>
                  </a:cubicBezTo>
                  <a:cubicBezTo>
                    <a:pt x="18606" y="268350"/>
                    <a:pt x="0" y="223432"/>
                    <a:pt x="0" y="176596"/>
                  </a:cubicBezTo>
                  <a:lnTo>
                    <a:pt x="0" y="176596"/>
                  </a:lnTo>
                  <a:cubicBezTo>
                    <a:pt x="0" y="129760"/>
                    <a:pt x="18606" y="84842"/>
                    <a:pt x="51724" y="51724"/>
                  </a:cubicBezTo>
                  <a:cubicBezTo>
                    <a:pt x="84842" y="18606"/>
                    <a:pt x="129760" y="0"/>
                    <a:pt x="176596" y="0"/>
                  </a:cubicBezTo>
                  <a:close/>
                </a:path>
              </a:pathLst>
            </a:custGeom>
            <a:solidFill>
              <a:srgbClr val="A9B388"/>
            </a:solidFill>
          </p:spPr>
        </p:sp>
        <p:sp>
          <p:nvSpPr>
            <p:cNvPr id="25" name="TextBox 25"/>
            <p:cNvSpPr txBox="1"/>
            <p:nvPr/>
          </p:nvSpPr>
          <p:spPr>
            <a:xfrm>
              <a:off x="0" y="-85725"/>
              <a:ext cx="823282" cy="438916"/>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ĐỌC</a:t>
              </a:r>
              <a:r>
                <a:rPr lang="en-US" sz="4200">
                  <a:solidFill>
                    <a:srgbClr val="FFFFFF"/>
                  </a:solidFill>
                  <a:latin typeface="Inter"/>
                  <a:ea typeface="Inter"/>
                  <a:cs typeface="Inter"/>
                  <a:sym typeface="Inter"/>
                </a:rPr>
                <a:t> </a:t>
              </a:r>
            </a:p>
          </p:txBody>
        </p:sp>
      </p:grpSp>
      <p:sp>
        <p:nvSpPr>
          <p:cNvPr id="26" name="Freeform 26"/>
          <p:cNvSpPr/>
          <p:nvPr/>
        </p:nvSpPr>
        <p:spPr>
          <a:xfrm>
            <a:off x="6139226" y="108693"/>
            <a:ext cx="1469491" cy="1333563"/>
          </a:xfrm>
          <a:custGeom>
            <a:avLst/>
            <a:gdLst/>
            <a:ahLst/>
            <a:cxnLst/>
            <a:rect l="l" t="t" r="r" b="b"/>
            <a:pathLst>
              <a:path w="1469491" h="1333563">
                <a:moveTo>
                  <a:pt x="0" y="0"/>
                </a:moveTo>
                <a:lnTo>
                  <a:pt x="1469491" y="0"/>
                </a:lnTo>
                <a:lnTo>
                  <a:pt x="1469491" y="1333562"/>
                </a:lnTo>
                <a:lnTo>
                  <a:pt x="0" y="13335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7" name="Group 27"/>
          <p:cNvGrpSpPr/>
          <p:nvPr/>
        </p:nvGrpSpPr>
        <p:grpSpPr>
          <a:xfrm>
            <a:off x="-2677661" y="-380858"/>
            <a:ext cx="5114939" cy="11210025"/>
            <a:chOff x="0" y="0"/>
            <a:chExt cx="1347145" cy="2952434"/>
          </a:xfrm>
        </p:grpSpPr>
        <p:sp>
          <p:nvSpPr>
            <p:cNvPr id="28" name="Freeform 28"/>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9" name="TextBox 29"/>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284741" y="763781"/>
            <a:ext cx="6291143" cy="8759439"/>
          </a:xfrm>
          <a:custGeom>
            <a:avLst/>
            <a:gdLst/>
            <a:ahLst/>
            <a:cxnLst/>
            <a:rect l="l" t="t" r="r" b="b"/>
            <a:pathLst>
              <a:path w="6291143" h="8759439">
                <a:moveTo>
                  <a:pt x="0" y="0"/>
                </a:moveTo>
                <a:lnTo>
                  <a:pt x="6291143" y="0"/>
                </a:lnTo>
                <a:lnTo>
                  <a:pt x="6291143" y="8759438"/>
                </a:lnTo>
                <a:lnTo>
                  <a:pt x="0" y="8759438"/>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096692" y="8331775"/>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4610446" y="8839455"/>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8120621" y="602158"/>
            <a:ext cx="8977969" cy="3100664"/>
            <a:chOff x="0" y="0"/>
            <a:chExt cx="2364568" cy="816636"/>
          </a:xfrm>
        </p:grpSpPr>
        <p:sp>
          <p:nvSpPr>
            <p:cNvPr id="19" name="Freeform 19"/>
            <p:cNvSpPr/>
            <p:nvPr/>
          </p:nvSpPr>
          <p:spPr>
            <a:xfrm>
              <a:off x="0" y="0"/>
              <a:ext cx="2364568" cy="816636"/>
            </a:xfrm>
            <a:custGeom>
              <a:avLst/>
              <a:gdLst/>
              <a:ahLst/>
              <a:cxnLst/>
              <a:rect l="l" t="t" r="r" b="b"/>
              <a:pathLst>
                <a:path w="2364568" h="816636">
                  <a:moveTo>
                    <a:pt x="86232" y="0"/>
                  </a:moveTo>
                  <a:lnTo>
                    <a:pt x="2278336" y="0"/>
                  </a:lnTo>
                  <a:cubicBezTo>
                    <a:pt x="2301206" y="0"/>
                    <a:pt x="2323139" y="9085"/>
                    <a:pt x="2339311" y="25257"/>
                  </a:cubicBezTo>
                  <a:cubicBezTo>
                    <a:pt x="2355483" y="41429"/>
                    <a:pt x="2364568" y="63362"/>
                    <a:pt x="2364568" y="86232"/>
                  </a:cubicBezTo>
                  <a:lnTo>
                    <a:pt x="2364568" y="730403"/>
                  </a:lnTo>
                  <a:cubicBezTo>
                    <a:pt x="2364568" y="753274"/>
                    <a:pt x="2355483" y="775207"/>
                    <a:pt x="2339311" y="791379"/>
                  </a:cubicBezTo>
                  <a:cubicBezTo>
                    <a:pt x="2323139" y="807551"/>
                    <a:pt x="2301206" y="816636"/>
                    <a:pt x="2278336" y="816636"/>
                  </a:cubicBezTo>
                  <a:lnTo>
                    <a:pt x="86232" y="816636"/>
                  </a:lnTo>
                  <a:cubicBezTo>
                    <a:pt x="63362" y="816636"/>
                    <a:pt x="41429" y="807551"/>
                    <a:pt x="25257" y="791379"/>
                  </a:cubicBezTo>
                  <a:cubicBezTo>
                    <a:pt x="9085" y="775207"/>
                    <a:pt x="0" y="753274"/>
                    <a:pt x="0" y="730403"/>
                  </a:cubicBezTo>
                  <a:lnTo>
                    <a:pt x="0" y="86232"/>
                  </a:lnTo>
                  <a:cubicBezTo>
                    <a:pt x="0" y="63362"/>
                    <a:pt x="9085" y="41429"/>
                    <a:pt x="25257" y="25257"/>
                  </a:cubicBezTo>
                  <a:cubicBezTo>
                    <a:pt x="41429" y="9085"/>
                    <a:pt x="63362" y="0"/>
                    <a:pt x="86232" y="0"/>
                  </a:cubicBezTo>
                  <a:close/>
                </a:path>
              </a:pathLst>
            </a:custGeom>
            <a:solidFill>
              <a:srgbClr val="A9B388"/>
            </a:solidFill>
          </p:spPr>
        </p:sp>
        <p:sp>
          <p:nvSpPr>
            <p:cNvPr id="20" name="TextBox 20"/>
            <p:cNvSpPr txBox="1"/>
            <p:nvPr/>
          </p:nvSpPr>
          <p:spPr>
            <a:xfrm>
              <a:off x="0" y="-38100"/>
              <a:ext cx="2364568" cy="85473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8035378" y="1328839"/>
            <a:ext cx="9148454" cy="2138680"/>
          </a:xfrm>
          <a:prstGeom prst="rect">
            <a:avLst/>
          </a:prstGeom>
        </p:spPr>
        <p:txBody>
          <a:bodyPr lIns="0" tIns="0" rIns="0" bIns="0" rtlCol="0" anchor="t">
            <a:spAutoFit/>
          </a:bodyPr>
          <a:lstStyle/>
          <a:p>
            <a:pPr marL="0" lvl="0" indent="0" algn="ctr">
              <a:lnSpc>
                <a:spcPts val="8120"/>
              </a:lnSpc>
              <a:spcBef>
                <a:spcPct val="0"/>
              </a:spcBef>
            </a:pPr>
            <a:r>
              <a:rPr lang="en-US" sz="5800" spc="870">
                <a:solidFill>
                  <a:srgbClr val="FEFAE0"/>
                </a:solidFill>
                <a:latin typeface="Kollektif Bold"/>
                <a:ea typeface="Kollektif Bold"/>
                <a:cs typeface="Kollektif Bold"/>
                <a:sym typeface="Kollektif Bold"/>
              </a:rPr>
              <a:t>HĐ2. HÌNH THÀNH KIẾN THỨC</a:t>
            </a:r>
          </a:p>
        </p:txBody>
      </p:sp>
      <p:sp>
        <p:nvSpPr>
          <p:cNvPr id="22" name="TextBox 22"/>
          <p:cNvSpPr txBox="1"/>
          <p:nvPr/>
        </p:nvSpPr>
        <p:spPr>
          <a:xfrm>
            <a:off x="8957240" y="5541244"/>
            <a:ext cx="9115048" cy="5378451"/>
          </a:xfrm>
          <a:prstGeom prst="rect">
            <a:avLst/>
          </a:prstGeom>
        </p:spPr>
        <p:txBody>
          <a:bodyPr lIns="0" tIns="0" rIns="0" bIns="0" rtlCol="0" anchor="t">
            <a:spAutoFit/>
          </a:bodyPr>
          <a:lstStyle/>
          <a:p>
            <a:pPr algn="l">
              <a:lnSpc>
                <a:spcPts val="6999"/>
              </a:lnSpc>
            </a:pPr>
            <a:r>
              <a:rPr lang="en-US" sz="4999" dirty="0">
                <a:solidFill>
                  <a:srgbClr val="000000"/>
                </a:solidFill>
                <a:latin typeface="Times New Roman"/>
                <a:ea typeface="Times New Roman"/>
                <a:cs typeface="Times New Roman"/>
                <a:sym typeface="Times New Roman"/>
              </a:rPr>
              <a:t> </a:t>
            </a:r>
          </a:p>
          <a:p>
            <a:pPr algn="l">
              <a:lnSpc>
                <a:spcPts val="6999"/>
              </a:lnSpc>
            </a:pPr>
            <a:r>
              <a:rPr lang="en-US" sz="4999" dirty="0">
                <a:solidFill>
                  <a:srgbClr val="000000"/>
                </a:solidFill>
                <a:latin typeface="Times New Roman"/>
                <a:ea typeface="Times New Roman"/>
                <a:cs typeface="Times New Roman"/>
                <a:sym typeface="Times New Roman"/>
              </a:rPr>
              <a:t>HS </a:t>
            </a:r>
            <a:r>
              <a:rPr lang="en-US" sz="4999" dirty="0" err="1">
                <a:solidFill>
                  <a:srgbClr val="000000"/>
                </a:solidFill>
                <a:latin typeface="Times New Roman"/>
                <a:ea typeface="Times New Roman"/>
                <a:cs typeface="Times New Roman"/>
                <a:sym typeface="Times New Roman"/>
              </a:rPr>
              <a:t>đại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diện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thuyết</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trình</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ngắn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nêu</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những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hiểu</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biết</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về</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tác</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giả</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tác</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phẩm</a:t>
            </a:r>
            <a:endParaRPr lang="en-US" sz="4999" dirty="0">
              <a:solidFill>
                <a:srgbClr val="000000"/>
              </a:solidFill>
              <a:latin typeface="Times New Roman"/>
              <a:ea typeface="Times New Roman"/>
              <a:cs typeface="Times New Roman"/>
              <a:sym typeface="Times New Roman"/>
            </a:endParaRPr>
          </a:p>
          <a:p>
            <a:pPr algn="l">
              <a:lnSpc>
                <a:spcPts val="6999"/>
              </a:lnSpc>
            </a:pPr>
            <a:endParaRPr lang="en-US" sz="4999" dirty="0">
              <a:solidFill>
                <a:srgbClr val="000000"/>
              </a:solidFill>
              <a:latin typeface="Times New Roman"/>
              <a:ea typeface="Times New Roman"/>
              <a:cs typeface="Times New Roman"/>
              <a:sym typeface="Times New Roman"/>
            </a:endParaRPr>
          </a:p>
          <a:p>
            <a:pPr algn="l">
              <a:lnSpc>
                <a:spcPts val="6999"/>
              </a:lnSpc>
              <a:spcBef>
                <a:spcPct val="0"/>
              </a:spcBef>
            </a:pPr>
            <a:endParaRPr lang="en-US" sz="4999" dirty="0">
              <a:solidFill>
                <a:srgbClr val="000000"/>
              </a:solidFill>
              <a:latin typeface="Times New Roman"/>
              <a:ea typeface="Times New Roman"/>
              <a:cs typeface="Times New Roman"/>
              <a:sym typeface="Times New Roman"/>
            </a:endParaRPr>
          </a:p>
        </p:txBody>
      </p:sp>
      <p:grpSp>
        <p:nvGrpSpPr>
          <p:cNvPr id="23" name="Group 23"/>
          <p:cNvGrpSpPr/>
          <p:nvPr/>
        </p:nvGrpSpPr>
        <p:grpSpPr>
          <a:xfrm>
            <a:off x="8120621" y="4020057"/>
            <a:ext cx="7017015" cy="1645577"/>
            <a:chOff x="0" y="0"/>
            <a:chExt cx="1848103" cy="433403"/>
          </a:xfrm>
        </p:grpSpPr>
        <p:sp>
          <p:nvSpPr>
            <p:cNvPr id="24" name="Freeform 24"/>
            <p:cNvSpPr/>
            <p:nvPr/>
          </p:nvSpPr>
          <p:spPr>
            <a:xfrm>
              <a:off x="0" y="0"/>
              <a:ext cx="1848103" cy="433403"/>
            </a:xfrm>
            <a:custGeom>
              <a:avLst/>
              <a:gdLst/>
              <a:ahLst/>
              <a:cxnLst/>
              <a:rect l="l" t="t" r="r" b="b"/>
              <a:pathLst>
                <a:path w="1848103" h="433403">
                  <a:moveTo>
                    <a:pt x="110331" y="0"/>
                  </a:moveTo>
                  <a:lnTo>
                    <a:pt x="1737772" y="0"/>
                  </a:lnTo>
                  <a:cubicBezTo>
                    <a:pt x="1767034" y="0"/>
                    <a:pt x="1795097" y="11624"/>
                    <a:pt x="1815788" y="32315"/>
                  </a:cubicBezTo>
                  <a:cubicBezTo>
                    <a:pt x="1836479" y="53006"/>
                    <a:pt x="1848103" y="81069"/>
                    <a:pt x="1848103" y="110331"/>
                  </a:cubicBezTo>
                  <a:lnTo>
                    <a:pt x="1848103" y="323072"/>
                  </a:lnTo>
                  <a:cubicBezTo>
                    <a:pt x="1848103" y="352334"/>
                    <a:pt x="1836479" y="380397"/>
                    <a:pt x="1815788" y="401088"/>
                  </a:cubicBezTo>
                  <a:cubicBezTo>
                    <a:pt x="1795097" y="421779"/>
                    <a:pt x="1767034" y="433403"/>
                    <a:pt x="1737772" y="433403"/>
                  </a:cubicBezTo>
                  <a:lnTo>
                    <a:pt x="110331" y="433403"/>
                  </a:lnTo>
                  <a:cubicBezTo>
                    <a:pt x="81069" y="433403"/>
                    <a:pt x="53006" y="421779"/>
                    <a:pt x="32315" y="401088"/>
                  </a:cubicBezTo>
                  <a:cubicBezTo>
                    <a:pt x="11624" y="380397"/>
                    <a:pt x="0" y="352334"/>
                    <a:pt x="0" y="323072"/>
                  </a:cubicBezTo>
                  <a:lnTo>
                    <a:pt x="0" y="110331"/>
                  </a:lnTo>
                  <a:cubicBezTo>
                    <a:pt x="0" y="81069"/>
                    <a:pt x="11624" y="53006"/>
                    <a:pt x="32315" y="32315"/>
                  </a:cubicBezTo>
                  <a:cubicBezTo>
                    <a:pt x="53006" y="11624"/>
                    <a:pt x="81069" y="0"/>
                    <a:pt x="110331" y="0"/>
                  </a:cubicBezTo>
                  <a:close/>
                </a:path>
              </a:pathLst>
            </a:custGeom>
            <a:solidFill>
              <a:srgbClr val="A9B388"/>
            </a:solidFill>
          </p:spPr>
        </p:sp>
        <p:sp>
          <p:nvSpPr>
            <p:cNvPr id="25" name="TextBox 25"/>
            <p:cNvSpPr txBox="1"/>
            <p:nvPr/>
          </p:nvSpPr>
          <p:spPr>
            <a:xfrm>
              <a:off x="0" y="-85725"/>
              <a:ext cx="1848103" cy="519128"/>
            </a:xfrm>
            <a:prstGeom prst="rect">
              <a:avLst/>
            </a:prstGeom>
          </p:spPr>
          <p:txBody>
            <a:bodyPr lIns="50800" tIns="50800" rIns="50800" bIns="50800" rtlCol="0" anchor="ctr"/>
            <a:lstStyle/>
            <a:p>
              <a:pPr marL="906780" lvl="1" indent="-453390" algn="ctr">
                <a:lnSpc>
                  <a:spcPts val="5880"/>
                </a:lnSpc>
                <a:buAutoNum type="arabicPeriod"/>
              </a:pPr>
              <a:r>
                <a:rPr lang="en-US" sz="4200">
                  <a:solidFill>
                    <a:srgbClr val="FFFFFF"/>
                  </a:solidFill>
                  <a:latin typeface="Inter Bold"/>
                  <a:ea typeface="Inter Bold"/>
                  <a:cs typeface="Inter Bold"/>
                  <a:sym typeface="Inter Bold"/>
                </a:rPr>
                <a:t>Tìm hiểu khái quát </a:t>
              </a:r>
            </a:p>
          </p:txBody>
        </p:sp>
      </p:grpSp>
      <p:sp>
        <p:nvSpPr>
          <p:cNvPr id="26" name="Freeform 26"/>
          <p:cNvSpPr/>
          <p:nvPr/>
        </p:nvSpPr>
        <p:spPr>
          <a:xfrm rot="-5481169">
            <a:off x="8299886" y="6427984"/>
            <a:ext cx="418027" cy="887060"/>
          </a:xfrm>
          <a:custGeom>
            <a:avLst/>
            <a:gdLst/>
            <a:ahLst/>
            <a:cxnLst/>
            <a:rect l="l" t="t" r="r" b="b"/>
            <a:pathLst>
              <a:path w="418027" h="887060">
                <a:moveTo>
                  <a:pt x="0" y="0"/>
                </a:moveTo>
                <a:lnTo>
                  <a:pt x="418027" y="0"/>
                </a:lnTo>
                <a:lnTo>
                  <a:pt x="418027" y="887060"/>
                </a:lnTo>
                <a:lnTo>
                  <a:pt x="0" y="887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7" name="Group 27"/>
          <p:cNvGrpSpPr/>
          <p:nvPr/>
        </p:nvGrpSpPr>
        <p:grpSpPr>
          <a:xfrm>
            <a:off x="-2677661" y="-380858"/>
            <a:ext cx="5114939" cy="11210025"/>
            <a:chOff x="0" y="0"/>
            <a:chExt cx="1347145" cy="2952434"/>
          </a:xfrm>
        </p:grpSpPr>
        <p:sp>
          <p:nvSpPr>
            <p:cNvPr id="28" name="Freeform 28"/>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9" name="TextBox 29"/>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752841" y="413770"/>
            <a:ext cx="7091083" cy="9413673"/>
          </a:xfrm>
          <a:custGeom>
            <a:avLst/>
            <a:gdLst/>
            <a:ahLst/>
            <a:cxnLst/>
            <a:rect l="l" t="t" r="r" b="b"/>
            <a:pathLst>
              <a:path w="7091083" h="9413673">
                <a:moveTo>
                  <a:pt x="0" y="0"/>
                </a:moveTo>
                <a:lnTo>
                  <a:pt x="7091083" y="0"/>
                </a:lnTo>
                <a:lnTo>
                  <a:pt x="7091083" y="9413673"/>
                </a:lnTo>
                <a:lnTo>
                  <a:pt x="0" y="9413673"/>
                </a:lnTo>
                <a:lnTo>
                  <a:pt x="0" y="0"/>
                </a:lnTo>
                <a:close/>
              </a:path>
            </a:pathLst>
          </a:custGeom>
          <a:blipFill>
            <a:blip r:embed="rId8"/>
            <a:stretch>
              <a:fillRect b="-488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8762231"/>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2514" y="918877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7827543" y="1673583"/>
            <a:ext cx="10319752" cy="11199495"/>
          </a:xfrm>
          <a:prstGeom prst="rect">
            <a:avLst/>
          </a:prstGeom>
        </p:spPr>
        <p:txBody>
          <a:bodyPr lIns="0" tIns="0" rIns="0" bIns="0" rtlCol="0" anchor="t">
            <a:spAutoFit/>
          </a:bodyPr>
          <a:lstStyle/>
          <a:p>
            <a:pPr algn="just">
              <a:lnSpc>
                <a:spcPts val="5880"/>
              </a:lnSpc>
            </a:pPr>
            <a:r>
              <a:rPr lang="en-US" sz="4200"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1. </a:t>
            </a:r>
            <a:r>
              <a:rPr lang="en-US" sz="4200" dirty="0" err="1">
                <a:solidFill>
                  <a:srgbClr val="FF3131"/>
                </a:solidFill>
                <a:latin typeface="Times New Roman Bold"/>
                <a:ea typeface="Times New Roman Bold"/>
                <a:cs typeface="Times New Roman Bold"/>
                <a:sym typeface="Times New Roman Bold"/>
              </a:rPr>
              <a:t>Tác</a:t>
            </a:r>
            <a:r>
              <a:rPr lang="en-US" sz="4200" dirty="0">
                <a:solidFill>
                  <a:srgbClr val="FF3131"/>
                </a:solidFill>
                <a:latin typeface="Times New Roman Bold"/>
                <a:ea typeface="Times New Roman Bold"/>
                <a:cs typeface="Times New Roman Bold"/>
                <a:sym typeface="Times New Roman Bold"/>
              </a:rPr>
              <a:t> </a:t>
            </a:r>
            <a:r>
              <a:rPr lang="en-US" sz="4200" dirty="0" err="1">
                <a:solidFill>
                  <a:srgbClr val="FF3131"/>
                </a:solidFill>
                <a:latin typeface="Times New Roman Bold"/>
                <a:ea typeface="Times New Roman Bold"/>
                <a:cs typeface="Times New Roman Bold"/>
                <a:sym typeface="Times New Roman Bold"/>
              </a:rPr>
              <a:t>giả</a:t>
            </a:r>
            <a:r>
              <a:rPr lang="en-US" sz="4200" dirty="0">
                <a:solidFill>
                  <a:srgbClr val="FF3131"/>
                </a:solidFill>
                <a:latin typeface="Times New Roman Bold"/>
                <a:ea typeface="Times New Roman Bold"/>
                <a:cs typeface="Times New Roman Bold"/>
                <a:sym typeface="Times New Roman Bold"/>
              </a:rPr>
              <a:t>:</a:t>
            </a:r>
          </a:p>
          <a:p>
            <a:pPr marL="906780" lvl="1" indent="-453390" algn="just">
              <a:lnSpc>
                <a:spcPts val="5880"/>
              </a:lnSpc>
              <a:buFont typeface="Arial"/>
              <a:buChar char="•"/>
            </a:pPr>
            <a:r>
              <a:rPr lang="en-US" sz="4200" dirty="0" err="1">
                <a:solidFill>
                  <a:srgbClr val="000000"/>
                </a:solidFill>
                <a:latin typeface="Times New Roman"/>
                <a:ea typeface="Times New Roman"/>
                <a:cs typeface="Times New Roman"/>
                <a:sym typeface="Times New Roman"/>
              </a:rPr>
              <a:t>Là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một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những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văn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quan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trọng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nhóm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lực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văn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đoàn</a:t>
            </a:r>
            <a:endParaRPr lang="en-US" sz="4200" dirty="0">
              <a:solidFill>
                <a:srgbClr val="000000"/>
              </a:solidFill>
              <a:latin typeface="Times New Roman"/>
              <a:ea typeface="Times New Roman"/>
              <a:cs typeface="Times New Roman"/>
              <a:sym typeface="Times New Roman"/>
            </a:endParaRPr>
          </a:p>
          <a:p>
            <a:pPr marL="906780" lvl="1" indent="-453390" algn="just">
              <a:lnSpc>
                <a:spcPts val="5880"/>
              </a:lnSpc>
              <a:buFont typeface="Arial"/>
              <a:buChar char="•"/>
            </a:pPr>
            <a:r>
              <a:rPr lang="en-US" sz="4200" dirty="0" err="1">
                <a:solidFill>
                  <a:srgbClr val="000000"/>
                </a:solidFill>
                <a:latin typeface="Times New Roman"/>
                <a:ea typeface="Times New Roman"/>
                <a:cs typeface="Times New Roman"/>
                <a:sym typeface="Times New Roman"/>
              </a:rPr>
              <a:t>Có</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biệt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tài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về</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truyện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ngắn</a:t>
            </a:r>
            <a:r>
              <a:rPr lang="en-US" sz="4200" dirty="0">
                <a:solidFill>
                  <a:srgbClr val="000000"/>
                </a:solidFill>
                <a:latin typeface="Times New Roman"/>
                <a:ea typeface="Times New Roman"/>
                <a:cs typeface="Times New Roman"/>
                <a:sym typeface="Times New Roman"/>
              </a:rPr>
              <a:t>.</a:t>
            </a:r>
          </a:p>
          <a:p>
            <a:pPr marL="906780" lvl="1" indent="-453390" algn="just">
              <a:lnSpc>
                <a:spcPts val="5880"/>
              </a:lnSpc>
              <a:buFont typeface="Arial"/>
              <a:buChar char="•"/>
            </a:pPr>
            <a:r>
              <a:rPr lang="en-US" sz="4200" dirty="0">
                <a:solidFill>
                  <a:srgbClr val="000000"/>
                </a:solidFill>
                <a:latin typeface="Times New Roman"/>
                <a:ea typeface="Times New Roman"/>
                <a:cs typeface="Times New Roman"/>
                <a:sym typeface="Times New Roman"/>
              </a:rPr>
              <a:t>Văn </a:t>
            </a:r>
            <a:r>
              <a:rPr lang="en-US" sz="4200" dirty="0" err="1">
                <a:solidFill>
                  <a:srgbClr val="000000"/>
                </a:solidFill>
                <a:latin typeface="Times New Roman"/>
                <a:ea typeface="Times New Roman"/>
                <a:cs typeface="Times New Roman"/>
                <a:sym typeface="Times New Roman"/>
              </a:rPr>
              <a:t>chương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giản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dị</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mà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thâm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trầm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sâu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sắc</a:t>
            </a:r>
            <a:r>
              <a:rPr lang="en-US" sz="4200" dirty="0">
                <a:solidFill>
                  <a:srgbClr val="000000"/>
                </a:solidFill>
                <a:latin typeface="Times New Roman"/>
                <a:ea typeface="Times New Roman"/>
                <a:cs typeface="Times New Roman"/>
                <a:sym typeface="Times New Roman"/>
              </a:rPr>
              <a:t>. </a:t>
            </a:r>
          </a:p>
          <a:p>
            <a:pPr marL="906780" lvl="1" indent="-453390" algn="just">
              <a:lnSpc>
                <a:spcPts val="5880"/>
              </a:lnSpc>
              <a:buFont typeface="Arial"/>
              <a:buChar char="•"/>
            </a:pPr>
            <a:r>
              <a:rPr lang="en-US" sz="4200" dirty="0" err="1">
                <a:solidFill>
                  <a:srgbClr val="000000"/>
                </a:solidFill>
                <a:latin typeface="Times New Roman"/>
                <a:ea typeface="Times New Roman"/>
                <a:cs typeface="Times New Roman"/>
                <a:sym typeface="Times New Roman"/>
              </a:rPr>
              <a:t>Chủ</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yếu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khai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thác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nội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tâm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giọng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điệu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trữ</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tình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hướng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nội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phân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tích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xúc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tinh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tế</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giàu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chất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thơ</a:t>
            </a:r>
            <a:r>
              <a:rPr lang="en-US" sz="4200" dirty="0">
                <a:solidFill>
                  <a:srgbClr val="000000"/>
                </a:solidFill>
                <a:latin typeface="Times New Roman"/>
                <a:ea typeface="Times New Roman"/>
                <a:cs typeface="Times New Roman"/>
                <a:sym typeface="Times New Roman"/>
              </a:rPr>
              <a:t>. </a:t>
            </a: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spcBef>
                <a:spcPct val="0"/>
              </a:spcBef>
            </a:pPr>
            <a:endParaRPr lang="en-US" sz="4200" dirty="0">
              <a:solidFill>
                <a:srgbClr val="000000"/>
              </a:solidFill>
              <a:latin typeface="Times New Roman"/>
              <a:ea typeface="Times New Roman"/>
              <a:cs typeface="Times New Roman"/>
              <a:sym typeface="Times New Roman"/>
            </a:endParaRPr>
          </a:p>
        </p:txBody>
      </p:sp>
      <p:grpSp>
        <p:nvGrpSpPr>
          <p:cNvPr id="19" name="Group 19"/>
          <p:cNvGrpSpPr/>
          <p:nvPr/>
        </p:nvGrpSpPr>
        <p:grpSpPr>
          <a:xfrm>
            <a:off x="7473702" y="221892"/>
            <a:ext cx="7862996" cy="1645577"/>
            <a:chOff x="0" y="0"/>
            <a:chExt cx="2070913" cy="433403"/>
          </a:xfrm>
        </p:grpSpPr>
        <p:sp>
          <p:nvSpPr>
            <p:cNvPr id="20" name="Freeform 20"/>
            <p:cNvSpPr/>
            <p:nvPr/>
          </p:nvSpPr>
          <p:spPr>
            <a:xfrm>
              <a:off x="0" y="0"/>
              <a:ext cx="2070913" cy="433403"/>
            </a:xfrm>
            <a:custGeom>
              <a:avLst/>
              <a:gdLst/>
              <a:ahLst/>
              <a:cxnLst/>
              <a:rect l="l" t="t" r="r" b="b"/>
              <a:pathLst>
                <a:path w="2070913" h="433403">
                  <a:moveTo>
                    <a:pt x="98460" y="0"/>
                  </a:moveTo>
                  <a:lnTo>
                    <a:pt x="1972452" y="0"/>
                  </a:lnTo>
                  <a:cubicBezTo>
                    <a:pt x="2026830" y="0"/>
                    <a:pt x="2070913" y="44082"/>
                    <a:pt x="2070913" y="98460"/>
                  </a:cubicBezTo>
                  <a:lnTo>
                    <a:pt x="2070913" y="334943"/>
                  </a:lnTo>
                  <a:cubicBezTo>
                    <a:pt x="2070913" y="389321"/>
                    <a:pt x="2026830" y="433403"/>
                    <a:pt x="1972452" y="433403"/>
                  </a:cubicBezTo>
                  <a:lnTo>
                    <a:pt x="98460" y="433403"/>
                  </a:lnTo>
                  <a:cubicBezTo>
                    <a:pt x="44082" y="433403"/>
                    <a:pt x="0" y="389321"/>
                    <a:pt x="0" y="334943"/>
                  </a:cubicBezTo>
                  <a:lnTo>
                    <a:pt x="0" y="98460"/>
                  </a:lnTo>
                  <a:cubicBezTo>
                    <a:pt x="0" y="44082"/>
                    <a:pt x="44082" y="0"/>
                    <a:pt x="98460" y="0"/>
                  </a:cubicBezTo>
                  <a:close/>
                </a:path>
              </a:pathLst>
            </a:custGeom>
            <a:solidFill>
              <a:srgbClr val="A9B388"/>
            </a:solidFill>
          </p:spPr>
        </p:sp>
        <p:sp>
          <p:nvSpPr>
            <p:cNvPr id="21" name="TextBox 21"/>
            <p:cNvSpPr txBox="1"/>
            <p:nvPr/>
          </p:nvSpPr>
          <p:spPr>
            <a:xfrm>
              <a:off x="0" y="-85725"/>
              <a:ext cx="2070913" cy="519128"/>
            </a:xfrm>
            <a:prstGeom prst="rect">
              <a:avLst/>
            </a:prstGeom>
          </p:spPr>
          <p:txBody>
            <a:bodyPr lIns="50800" tIns="50800" rIns="50800" bIns="50800" rtlCol="0" anchor="ctr"/>
            <a:lstStyle/>
            <a:p>
              <a:pPr algn="ctr">
                <a:lnSpc>
                  <a:spcPts val="5880"/>
                </a:lnSpc>
              </a:pPr>
              <a:r>
                <a:rPr lang="en-US" sz="4200" dirty="0">
                  <a:solidFill>
                    <a:srgbClr val="FFFFFF"/>
                  </a:solidFill>
                  <a:latin typeface="Inter Bold"/>
                  <a:ea typeface="Inter Bold"/>
                  <a:cs typeface="Inter Bold"/>
                  <a:sym typeface="Inter Bold"/>
                </a:rPr>
                <a:t>I. TÌM HIỂU KHÁI QUÁT</a:t>
              </a:r>
            </a:p>
          </p:txBody>
        </p:sp>
      </p:gr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2677661" y="-380858"/>
            <a:ext cx="5114939" cy="11210025"/>
            <a:chOff x="0" y="0"/>
            <a:chExt cx="1347145" cy="2952434"/>
          </a:xfrm>
        </p:grpSpPr>
        <p:sp>
          <p:nvSpPr>
            <p:cNvPr id="24" name="Freeform 24"/>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5" name="TextBox 25"/>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420169" y="2773226"/>
            <a:ext cx="7789516" cy="5509791"/>
          </a:xfrm>
          <a:custGeom>
            <a:avLst/>
            <a:gdLst/>
            <a:ahLst/>
            <a:cxnLst/>
            <a:rect l="l" t="t" r="r" b="b"/>
            <a:pathLst>
              <a:path w="7789516" h="5509791">
                <a:moveTo>
                  <a:pt x="0" y="0"/>
                </a:moveTo>
                <a:lnTo>
                  <a:pt x="7789516" y="0"/>
                </a:lnTo>
                <a:lnTo>
                  <a:pt x="7789516" y="5509790"/>
                </a:lnTo>
                <a:lnTo>
                  <a:pt x="0" y="5509790"/>
                </a:lnTo>
                <a:lnTo>
                  <a:pt x="0" y="0"/>
                </a:lnTo>
                <a:close/>
              </a:path>
            </a:pathLst>
          </a:custGeom>
          <a:blipFill>
            <a:blip r:embed="rId8"/>
            <a:stretch>
              <a:fillRect r="-6100"/>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519535" y="1481175"/>
            <a:ext cx="4091330" cy="4308375"/>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sp>
        <p:nvSpPr>
          <p:cNvPr id="19" name="Freeform 1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0" name="Group 20"/>
          <p:cNvGrpSpPr/>
          <p:nvPr/>
        </p:nvGrpSpPr>
        <p:grpSpPr>
          <a:xfrm>
            <a:off x="9560255" y="1031059"/>
            <a:ext cx="7871003" cy="2059001"/>
            <a:chOff x="0" y="0"/>
            <a:chExt cx="3305164" cy="542288"/>
          </a:xfrm>
        </p:grpSpPr>
        <p:sp>
          <p:nvSpPr>
            <p:cNvPr id="21" name="Freeform 21"/>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22" name="TextBox 22"/>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dirty="0">
                  <a:solidFill>
                    <a:srgbClr val="FFFFFF"/>
                  </a:solidFill>
                  <a:latin typeface="Inter Bold"/>
                  <a:ea typeface="Inter Bold"/>
                  <a:cs typeface="Inter Bold"/>
                  <a:sym typeface="Inter Bold"/>
                </a:rPr>
                <a:t>I. TÌM HIỂU KHÁI QUÁT</a:t>
              </a:r>
            </a:p>
          </p:txBody>
        </p:sp>
      </p:grpSp>
      <p:sp>
        <p:nvSpPr>
          <p:cNvPr id="23" name="TextBox 18">
            <a:extLst>
              <a:ext uri="{FF2B5EF4-FFF2-40B4-BE49-F238E27FC236}">
                <a16:creationId xmlns:a16="http://schemas.microsoft.com/office/drawing/2014/main" id="{10052756-EA15-9F47-754C-C0D25910847F}"/>
              </a:ext>
            </a:extLst>
          </p:cNvPr>
          <p:cNvSpPr txBox="1"/>
          <p:nvPr/>
        </p:nvSpPr>
        <p:spPr>
          <a:xfrm>
            <a:off x="7239422" y="2513936"/>
            <a:ext cx="10319752" cy="6746655"/>
          </a:xfrm>
          <a:prstGeom prst="rect">
            <a:avLst/>
          </a:prstGeom>
        </p:spPr>
        <p:txBody>
          <a:bodyPr lIns="0" tIns="0" rIns="0" bIns="0" rtlCol="0" anchor="t">
            <a:spAutoFit/>
          </a:bodyPr>
          <a:lstStyle/>
          <a:p>
            <a:pPr algn="just">
              <a:lnSpc>
                <a:spcPts val="5880"/>
              </a:lnSpc>
            </a:pPr>
            <a:r>
              <a:rPr lang="en-US" sz="4200"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2.  </a:t>
            </a:r>
            <a:r>
              <a:rPr lang="en-US" sz="4200" dirty="0" err="1">
                <a:solidFill>
                  <a:srgbClr val="FF3131"/>
                </a:solidFill>
                <a:latin typeface="Times New Roman Bold"/>
                <a:ea typeface="Times New Roman Bold"/>
                <a:cs typeface="Times New Roman Bold"/>
                <a:sym typeface="Times New Roman Bold"/>
              </a:rPr>
              <a:t>Tác</a:t>
            </a:r>
            <a:r>
              <a:rPr lang="en-US" sz="4200" dirty="0">
                <a:solidFill>
                  <a:srgbClr val="FF3131"/>
                </a:solidFill>
                <a:latin typeface="Times New Roman Bold"/>
                <a:ea typeface="Times New Roman Bold"/>
                <a:cs typeface="Times New Roman Bold"/>
                <a:sym typeface="Times New Roman Bold"/>
              </a:rPr>
              <a:t> </a:t>
            </a:r>
            <a:r>
              <a:rPr lang="en-US" sz="4200" dirty="0" err="1">
                <a:solidFill>
                  <a:srgbClr val="FF3131"/>
                </a:solidFill>
                <a:latin typeface="Times New Roman Bold"/>
                <a:ea typeface="Times New Roman Bold"/>
                <a:cs typeface="Times New Roman Bold"/>
                <a:sym typeface="Times New Roman Bold"/>
              </a:rPr>
              <a:t>phẩm</a:t>
            </a:r>
            <a:r>
              <a:rPr lang="en-US" sz="4200" dirty="0">
                <a:solidFill>
                  <a:srgbClr val="FF3131"/>
                </a:solidFill>
                <a:latin typeface="Times New Roman Bold"/>
                <a:ea typeface="Times New Roman Bold"/>
                <a:cs typeface="Times New Roman Bold"/>
                <a:sym typeface="Times New Roman Bold"/>
              </a:rPr>
              <a:t>:</a:t>
            </a:r>
          </a:p>
          <a:p>
            <a:pPr marL="906780" lvl="1" indent="-453390" algn="just">
              <a:lnSpc>
                <a:spcPts val="5880"/>
              </a:lnSpc>
              <a:buFont typeface="Arial"/>
              <a:buChar char="•"/>
            </a:pPr>
            <a:r>
              <a:rPr lang="vi-VN" sz="4200" dirty="0">
                <a:solidFill>
                  <a:srgbClr val="000000"/>
                </a:solidFill>
                <a:latin typeface="Times New Roman"/>
                <a:ea typeface="Times New Roman"/>
                <a:cs typeface="Times New Roman"/>
                <a:sym typeface="Times New Roman"/>
              </a:rPr>
              <a:t>Tác phẩm có lẽ được gợi lên từ những câu chuyện cảnh đời nơi phố huyện Cẩm Giàng, Hải Dương quê ngoại nhà văn với những kỉ niệm tuổi thơ</a:t>
            </a:r>
            <a:r>
              <a:rPr lang="en-US" sz="4200" dirty="0">
                <a:solidFill>
                  <a:srgbClr val="000000"/>
                </a:solidFill>
                <a:latin typeface="Times New Roman"/>
                <a:ea typeface="Times New Roman"/>
                <a:cs typeface="Times New Roman"/>
                <a:sym typeface="Times New Roman"/>
              </a:rPr>
              <a:t>.</a:t>
            </a:r>
          </a:p>
          <a:p>
            <a:pPr marL="906780" lvl="1" indent="-453390" algn="just">
              <a:lnSpc>
                <a:spcPts val="5880"/>
              </a:lnSpc>
              <a:buFont typeface="Arial"/>
              <a:buChar char="•"/>
            </a:pPr>
            <a:r>
              <a:rPr lang="vi-VN" sz="4200" dirty="0">
                <a:solidFill>
                  <a:srgbClr val="000000"/>
                </a:solidFill>
                <a:latin typeface="Times New Roman"/>
                <a:ea typeface="Times New Roman"/>
                <a:cs typeface="Times New Roman"/>
                <a:sym typeface="Times New Roman"/>
              </a:rPr>
              <a:t> Tác phẩm in trong tập </a:t>
            </a:r>
            <a:r>
              <a:rPr lang="vi-VN" sz="4200" i="1" dirty="0">
                <a:solidFill>
                  <a:srgbClr val="000000"/>
                </a:solidFill>
                <a:latin typeface="Times New Roman"/>
                <a:ea typeface="Times New Roman"/>
                <a:cs typeface="Times New Roman"/>
                <a:sym typeface="Times New Roman"/>
              </a:rPr>
              <a:t>Nắng trong vườn.</a:t>
            </a:r>
            <a:endParaRPr lang="en-US" sz="4200" i="1"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spcBef>
                <a:spcPct val="0"/>
              </a:spcBef>
            </a:pPr>
            <a:endParaRPr lang="en-US" sz="4200" dirty="0">
              <a:solidFill>
                <a:srgbClr val="000000"/>
              </a:solidFill>
              <a:latin typeface="Times New Roman"/>
              <a:ea typeface="Times New Roman"/>
              <a:cs typeface="Times New Roman"/>
              <a:sym typeface="Times New Roman"/>
            </a:endParaRPr>
          </a:p>
        </p:txBody>
      </p:sp>
      <p:pic>
        <p:nvPicPr>
          <p:cNvPr id="1026" name="Picture 2" descr="PPT - Bài giảng Ngữ văn Lớp 11 - Văn bản: Hai đứa trẻ PowerPoint  Presentation - ID:11639376">
            <a:extLst>
              <a:ext uri="{FF2B5EF4-FFF2-40B4-BE49-F238E27FC236}">
                <a16:creationId xmlns:a16="http://schemas.microsoft.com/office/drawing/2014/main" id="{0DBED941-6A8E-029C-E944-0B2B2D69FC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53" y="5970071"/>
            <a:ext cx="7320766" cy="41148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3">
            <a:extLst>
              <a:ext uri="{FF2B5EF4-FFF2-40B4-BE49-F238E27FC236}">
                <a16:creationId xmlns:a16="http://schemas.microsoft.com/office/drawing/2014/main" id="{589086B7-BEC8-D41B-44E4-6379559A6527}"/>
              </a:ext>
            </a:extLst>
          </p:cNvPr>
          <p:cNvGrpSpPr/>
          <p:nvPr/>
        </p:nvGrpSpPr>
        <p:grpSpPr>
          <a:xfrm>
            <a:off x="16130536" y="7671086"/>
            <a:ext cx="4314927" cy="4314927"/>
            <a:chOff x="0" y="0"/>
            <a:chExt cx="812800" cy="812800"/>
          </a:xfrm>
        </p:grpSpPr>
        <p:sp>
          <p:nvSpPr>
            <p:cNvPr id="25" name="Freeform 4">
              <a:extLst>
                <a:ext uri="{FF2B5EF4-FFF2-40B4-BE49-F238E27FC236}">
                  <a16:creationId xmlns:a16="http://schemas.microsoft.com/office/drawing/2014/main" id="{2BE9ADAD-FB0D-FF98-6050-4F937944DC4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26" name="TextBox 5">
              <a:extLst>
                <a:ext uri="{FF2B5EF4-FFF2-40B4-BE49-F238E27FC236}">
                  <a16:creationId xmlns:a16="http://schemas.microsoft.com/office/drawing/2014/main" id="{9CCA76DF-197B-20B3-E2FD-7636FF19DC7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TextBox 5">
            <a:extLst>
              <a:ext uri="{FF2B5EF4-FFF2-40B4-BE49-F238E27FC236}">
                <a16:creationId xmlns:a16="http://schemas.microsoft.com/office/drawing/2014/main" id="{07C53399-E735-54C8-F6E4-0755339F7BF2}"/>
              </a:ext>
            </a:extLst>
          </p:cNvPr>
          <p:cNvSpPr txBox="1"/>
          <p:nvPr/>
        </p:nvSpPr>
        <p:spPr>
          <a:xfrm>
            <a:off x="16254156" y="-926502"/>
            <a:ext cx="3505878" cy="3708140"/>
          </a:xfrm>
          <a:prstGeom prst="rect">
            <a:avLst/>
          </a:prstGeom>
        </p:spPr>
        <p:txBody>
          <a:bodyPr lIns="50800" tIns="50800" rIns="50800" bIns="50800" rtlCol="0" anchor="ctr"/>
          <a:lstStyle/>
          <a:p>
            <a:pPr algn="ctr">
              <a:lnSpc>
                <a:spcPts val="2659"/>
              </a:lnSpc>
            </a:pPr>
            <a:endParaRPr/>
          </a:p>
        </p:txBody>
      </p:sp>
      <p:grpSp>
        <p:nvGrpSpPr>
          <p:cNvPr id="30" name="Group 12">
            <a:extLst>
              <a:ext uri="{FF2B5EF4-FFF2-40B4-BE49-F238E27FC236}">
                <a16:creationId xmlns:a16="http://schemas.microsoft.com/office/drawing/2014/main" id="{12E97A6D-A28F-5A4A-84D5-8D9619B232DD}"/>
              </a:ext>
            </a:extLst>
          </p:cNvPr>
          <p:cNvGrpSpPr/>
          <p:nvPr/>
        </p:nvGrpSpPr>
        <p:grpSpPr>
          <a:xfrm>
            <a:off x="16617121" y="8283283"/>
            <a:ext cx="3461843" cy="3461843"/>
            <a:chOff x="0" y="0"/>
            <a:chExt cx="812800" cy="812800"/>
          </a:xfrm>
        </p:grpSpPr>
        <p:sp>
          <p:nvSpPr>
            <p:cNvPr id="31" name="Freeform 13">
              <a:extLst>
                <a:ext uri="{FF2B5EF4-FFF2-40B4-BE49-F238E27FC236}">
                  <a16:creationId xmlns:a16="http://schemas.microsoft.com/office/drawing/2014/main" id="{CE69ED7F-3D1E-4D07-135E-A24EBC775F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024" name="TextBox 14">
              <a:extLst>
                <a:ext uri="{FF2B5EF4-FFF2-40B4-BE49-F238E27FC236}">
                  <a16:creationId xmlns:a16="http://schemas.microsoft.com/office/drawing/2014/main" id="{3100599B-EAE5-6914-0188-2070C379EA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4727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8762231"/>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02514" y="9188773"/>
            <a:ext cx="3461843" cy="34618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5287973" y="4609859"/>
            <a:ext cx="12961859" cy="6850380"/>
          </a:xfrm>
          <a:prstGeom prst="rect">
            <a:avLst/>
          </a:prstGeom>
        </p:spPr>
        <p:txBody>
          <a:bodyPr lIns="0" tIns="0" rIns="0" bIns="0" rtlCol="0" anchor="t">
            <a:spAutoFit/>
          </a:bodyPr>
          <a:lstStyle/>
          <a:p>
            <a:pPr algn="just">
              <a:lnSpc>
                <a:spcPts val="6719"/>
              </a:lnSpc>
            </a:pPr>
            <a:r>
              <a:rPr lang="en-US" sz="4799" dirty="0">
                <a:solidFill>
                  <a:srgbClr val="FF3131"/>
                </a:solidFill>
                <a:latin typeface="Times New Roman Bold"/>
                <a:ea typeface="Times New Roman Bold"/>
                <a:cs typeface="Times New Roman Bold"/>
                <a:sym typeface="Times New Roman Bold"/>
              </a:rPr>
              <a:t> </a:t>
            </a:r>
          </a:p>
          <a:p>
            <a:pPr algn="just">
              <a:lnSpc>
                <a:spcPts val="6719"/>
              </a:lnSpc>
            </a:pP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1: </a:t>
            </a:r>
            <a:r>
              <a:rPr lang="en-US" sz="4799" dirty="0" err="1">
                <a:solidFill>
                  <a:srgbClr val="FF3131"/>
                </a:solidFill>
                <a:latin typeface="Times New Roman Bold"/>
                <a:ea typeface="Times New Roman Bold"/>
                <a:cs typeface="Times New Roman Bold"/>
                <a:sym typeface="Times New Roman Bold"/>
              </a:rPr>
              <a:t>Tóm</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tắt</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nội</a:t>
            </a:r>
            <a:r>
              <a:rPr lang="en-US" sz="4799" dirty="0">
                <a:solidFill>
                  <a:srgbClr val="FF3131"/>
                </a:solidFill>
                <a:latin typeface="Times New Roman Bold"/>
                <a:ea typeface="Times New Roman Bold"/>
                <a:cs typeface="Times New Roman Bold"/>
                <a:sym typeface="Times New Roman Bold"/>
              </a:rPr>
              <a:t> dung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chuyện</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và</a:t>
            </a:r>
            <a:r>
              <a:rPr lang="en-US" sz="4799" dirty="0">
                <a:solidFill>
                  <a:srgbClr val="FF3131"/>
                </a:solidFill>
                <a:latin typeface="Times New Roman Bold"/>
                <a:ea typeface="Times New Roman Bold"/>
                <a:cs typeface="Times New Roman Bold"/>
                <a:sym typeface="Times New Roman Bold"/>
              </a:rPr>
              <a:t> </a:t>
            </a:r>
          </a:p>
          <a:p>
            <a:pPr algn="just">
              <a:lnSpc>
                <a:spcPts val="6719"/>
              </a:lnSpc>
            </a:pPr>
            <a:r>
              <a:rPr lang="en-US" sz="4799" dirty="0" err="1">
                <a:solidFill>
                  <a:srgbClr val="FF3131"/>
                </a:solidFill>
                <a:latin typeface="Times New Roman Bold"/>
                <a:ea typeface="Times New Roman Bold"/>
                <a:cs typeface="Times New Roman Bold"/>
                <a:sym typeface="Times New Roman Bold"/>
              </a:rPr>
              <a:t>chỉ</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ra</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đặc</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điểm</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xây</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dựng</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cốt</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truyện</a:t>
            </a:r>
            <a:r>
              <a:rPr lang="en-US" sz="4799" dirty="0">
                <a:solidFill>
                  <a:srgbClr val="FF3131"/>
                </a:solidFill>
                <a:latin typeface="Times New Roman Bold"/>
                <a:ea typeface="Times New Roman Bold"/>
                <a:cs typeface="Times New Roman Bold"/>
                <a:sym typeface="Times New Roman Bold"/>
              </a:rPr>
              <a:t>: </a:t>
            </a: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spcBef>
                <a:spcPct val="0"/>
              </a:spcBef>
            </a:pPr>
            <a:endParaRPr lang="en-US" sz="4799" dirty="0">
              <a:solidFill>
                <a:srgbClr val="FF3131"/>
              </a:solidFill>
              <a:latin typeface="Times New Roman Bold"/>
              <a:ea typeface="Times New Roman Bold"/>
              <a:cs typeface="Times New Roman Bold"/>
              <a:sym typeface="Times New Roman Bold"/>
            </a:endParaRPr>
          </a:p>
        </p:txBody>
      </p:sp>
      <p:grpSp>
        <p:nvGrpSpPr>
          <p:cNvPr id="13" name="Group 13"/>
          <p:cNvGrpSpPr/>
          <p:nvPr/>
        </p:nvGrpSpPr>
        <p:grpSpPr>
          <a:xfrm>
            <a:off x="5346200" y="3193923"/>
            <a:ext cx="12549295" cy="2059001"/>
            <a:chOff x="0" y="0"/>
            <a:chExt cx="3305164" cy="542288"/>
          </a:xfrm>
        </p:grpSpPr>
        <p:sp>
          <p:nvSpPr>
            <p:cNvPr id="14" name="Freeform 14"/>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15" name="TextBox 15"/>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1. Tìm hiểu một số đặc điểm của truyện ngắn và tính chỉnh thể của tác phẩm </a:t>
              </a:r>
            </a:p>
          </p:txBody>
        </p:sp>
      </p:grpSp>
      <p:sp>
        <p:nvSpPr>
          <p:cNvPr id="16" name="Freeform 16"/>
          <p:cNvSpPr/>
          <p:nvPr/>
        </p:nvSpPr>
        <p:spPr>
          <a:xfrm>
            <a:off x="0" y="1439334"/>
            <a:ext cx="4997887" cy="7627178"/>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grpSp>
        <p:nvGrpSpPr>
          <p:cNvPr id="17" name="Group 17"/>
          <p:cNvGrpSpPr/>
          <p:nvPr/>
        </p:nvGrpSpPr>
        <p:grpSpPr>
          <a:xfrm>
            <a:off x="13904238" y="7300792"/>
            <a:ext cx="4874257" cy="4114800"/>
            <a:chOff x="0" y="0"/>
            <a:chExt cx="962816" cy="812800"/>
          </a:xfrm>
        </p:grpSpPr>
        <p:sp>
          <p:nvSpPr>
            <p:cNvPr id="18" name="Freeform 18"/>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7"/>
              <a:stretch>
                <a:fillRect l="-25252" r="-25252"/>
              </a:stretch>
            </a:blipFill>
            <a:ln w="171450" cap="sq">
              <a:solidFill>
                <a:srgbClr val="FFFFFF"/>
              </a:solidFill>
              <a:prstDash val="solid"/>
              <a:miter/>
            </a:ln>
          </p:spPr>
        </p:sp>
      </p:grpSp>
      <p:sp>
        <p:nvSpPr>
          <p:cNvPr id="19" name="Freeform 1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0" name="Group 20"/>
          <p:cNvGrpSpPr/>
          <p:nvPr/>
        </p:nvGrpSpPr>
        <p:grpSpPr>
          <a:xfrm>
            <a:off x="5346200" y="932268"/>
            <a:ext cx="12549295" cy="2059001"/>
            <a:chOff x="0" y="0"/>
            <a:chExt cx="3305164" cy="542288"/>
          </a:xfrm>
        </p:grpSpPr>
        <p:sp>
          <p:nvSpPr>
            <p:cNvPr id="21" name="Freeform 21"/>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22" name="TextBox 22"/>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II. TÌM HIỂU ĐẶC TRƯNG THỂ LOẠI VĂN BẢN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8762231"/>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02514" y="9188773"/>
            <a:ext cx="3461843" cy="34618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0" y="1439334"/>
            <a:ext cx="4997887" cy="7627178"/>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grpSp>
        <p:nvGrpSpPr>
          <p:cNvPr id="13" name="Group 13"/>
          <p:cNvGrpSpPr/>
          <p:nvPr/>
        </p:nvGrpSpPr>
        <p:grpSpPr>
          <a:xfrm>
            <a:off x="5791074" y="7287506"/>
            <a:ext cx="3969172" cy="2519358"/>
            <a:chOff x="0" y="-76200"/>
            <a:chExt cx="1045379" cy="663535"/>
          </a:xfrm>
        </p:grpSpPr>
        <p:sp>
          <p:nvSpPr>
            <p:cNvPr id="14" name="Freeform 14"/>
            <p:cNvSpPr/>
            <p:nvPr/>
          </p:nvSpPr>
          <p:spPr>
            <a:xfrm>
              <a:off x="5948" y="7336"/>
              <a:ext cx="1039431" cy="579999"/>
            </a:xfrm>
            <a:custGeom>
              <a:avLst/>
              <a:gdLst/>
              <a:ahLst/>
              <a:cxnLst/>
              <a:rect l="l" t="t" r="r" b="b"/>
              <a:pathLst>
                <a:path w="1039431" h="579999">
                  <a:moveTo>
                    <a:pt x="0" y="0"/>
                  </a:moveTo>
                  <a:lnTo>
                    <a:pt x="1039431" y="0"/>
                  </a:lnTo>
                  <a:lnTo>
                    <a:pt x="1039431" y="579999"/>
                  </a:lnTo>
                  <a:lnTo>
                    <a:pt x="0" y="579999"/>
                  </a:lnTo>
                  <a:close/>
                </a:path>
              </a:pathLst>
            </a:custGeom>
            <a:solidFill>
              <a:srgbClr val="4FCDCC"/>
            </a:solidFill>
          </p:spPr>
        </p:sp>
        <p:sp>
          <p:nvSpPr>
            <p:cNvPr id="15" name="TextBox 15"/>
            <p:cNvSpPr txBox="1"/>
            <p:nvPr/>
          </p:nvSpPr>
          <p:spPr>
            <a:xfrm>
              <a:off x="0" y="-76200"/>
              <a:ext cx="1039431" cy="656199"/>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Aileron Ultra-Bold"/>
                  <a:ea typeface="Aileron Ultra-Bold"/>
                  <a:cs typeface="Aileron Ultra-Bold"/>
                  <a:sym typeface="Aileron Ultra-Bold"/>
                </a:rPr>
                <a:t>Giới</a:t>
              </a:r>
              <a:r>
                <a:rPr lang="en-US" sz="3999" spc="199" dirty="0">
                  <a:solidFill>
                    <a:srgbClr val="FFFFFF"/>
                  </a:solidFill>
                  <a:latin typeface="Aileron Ultra-Bold"/>
                  <a:ea typeface="Aileron Ultra-Bold"/>
                  <a:cs typeface="Aileron Ultra-Bold"/>
                  <a:sym typeface="Aileron Ultra-Bold"/>
                </a:rPr>
                <a:t> </a:t>
              </a:r>
              <a:r>
                <a:rPr lang="en-US" sz="3999" spc="199" dirty="0" err="1">
                  <a:solidFill>
                    <a:srgbClr val="FFFFFF"/>
                  </a:solidFill>
                  <a:latin typeface="Aileron Ultra-Bold"/>
                  <a:ea typeface="Aileron Ultra-Bold"/>
                  <a:cs typeface="Aileron Ultra-Bold"/>
                  <a:sym typeface="Aileron Ultra-Bold"/>
                </a:rPr>
                <a:t>thiệu</a:t>
              </a:r>
              <a:endParaRPr lang="en-US" sz="3999" spc="199" dirty="0">
                <a:solidFill>
                  <a:srgbClr val="FFFFFF"/>
                </a:solidFill>
                <a:latin typeface="Aileron Ultra-Bold"/>
                <a:ea typeface="Aileron Ultra-Bold"/>
                <a:cs typeface="Aileron Ultra-Bold"/>
                <a:sym typeface="Aileron Ultra-Bold"/>
              </a:endParaRPr>
            </a:p>
          </p:txBody>
        </p:sp>
      </p:grpSp>
      <p:grpSp>
        <p:nvGrpSpPr>
          <p:cNvPr id="16" name="Group 16"/>
          <p:cNvGrpSpPr/>
          <p:nvPr/>
        </p:nvGrpSpPr>
        <p:grpSpPr>
          <a:xfrm>
            <a:off x="9144000" y="6630571"/>
            <a:ext cx="4111609" cy="2319145"/>
            <a:chOff x="0" y="0"/>
            <a:chExt cx="1082893" cy="610804"/>
          </a:xfrm>
        </p:grpSpPr>
        <p:sp>
          <p:nvSpPr>
            <p:cNvPr id="17" name="Freeform 17"/>
            <p:cNvSpPr/>
            <p:nvPr/>
          </p:nvSpPr>
          <p:spPr>
            <a:xfrm>
              <a:off x="0" y="0"/>
              <a:ext cx="1082893" cy="610804"/>
            </a:xfrm>
            <a:custGeom>
              <a:avLst/>
              <a:gdLst/>
              <a:ahLst/>
              <a:cxnLst/>
              <a:rect l="l" t="t" r="r" b="b"/>
              <a:pathLst>
                <a:path w="1082893" h="610804">
                  <a:moveTo>
                    <a:pt x="0" y="0"/>
                  </a:moveTo>
                  <a:lnTo>
                    <a:pt x="1082893" y="0"/>
                  </a:lnTo>
                  <a:lnTo>
                    <a:pt x="1082893" y="610804"/>
                  </a:lnTo>
                  <a:lnTo>
                    <a:pt x="0" y="610804"/>
                  </a:lnTo>
                  <a:close/>
                </a:path>
              </a:pathLst>
            </a:custGeom>
            <a:solidFill>
              <a:srgbClr val="18B6B4"/>
            </a:solidFill>
          </p:spPr>
        </p:sp>
        <p:sp>
          <p:nvSpPr>
            <p:cNvPr id="18" name="TextBox 18"/>
            <p:cNvSpPr txBox="1"/>
            <p:nvPr/>
          </p:nvSpPr>
          <p:spPr>
            <a:xfrm>
              <a:off x="0" y="-76200"/>
              <a:ext cx="1082893" cy="687004"/>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Aileron Ultra-Bold"/>
                  <a:ea typeface="Aileron Ultra-Bold"/>
                  <a:cs typeface="Aileron Ultra-Bold"/>
                  <a:sym typeface="Aileron Ultra-Bold"/>
                </a:rPr>
                <a:t>Diễn</a:t>
              </a:r>
              <a:r>
                <a:rPr lang="en-US" sz="3999" spc="199" dirty="0">
                  <a:solidFill>
                    <a:srgbClr val="FFFFFF"/>
                  </a:solidFill>
                  <a:latin typeface="Aileron Ultra-Bold"/>
                  <a:ea typeface="Aileron Ultra-Bold"/>
                  <a:cs typeface="Aileron Ultra-Bold"/>
                  <a:sym typeface="Aileron Ultra-Bold"/>
                </a:rPr>
                <a:t> </a:t>
              </a:r>
              <a:r>
                <a:rPr lang="en-US" sz="3999" spc="199" dirty="0" err="1">
                  <a:solidFill>
                    <a:srgbClr val="FFFFFF"/>
                  </a:solidFill>
                  <a:latin typeface="Aileron Ultra-Bold"/>
                  <a:ea typeface="Aileron Ultra-Bold"/>
                  <a:cs typeface="Aileron Ultra-Bold"/>
                  <a:sym typeface="Aileron Ultra-Bold"/>
                </a:rPr>
                <a:t>biến</a:t>
              </a:r>
              <a:endParaRPr lang="en-US" sz="3999" spc="199" dirty="0">
                <a:solidFill>
                  <a:srgbClr val="FFFFFF"/>
                </a:solidFill>
                <a:latin typeface="Aileron Ultra-Bold"/>
                <a:ea typeface="Aileron Ultra-Bold"/>
                <a:cs typeface="Aileron Ultra-Bold"/>
                <a:sym typeface="Aileron Ultra-Bold"/>
              </a:endParaRPr>
            </a:p>
          </p:txBody>
        </p:sp>
      </p:grpSp>
      <p:grpSp>
        <p:nvGrpSpPr>
          <p:cNvPr id="19" name="Group 19"/>
          <p:cNvGrpSpPr/>
          <p:nvPr/>
        </p:nvGrpSpPr>
        <p:grpSpPr>
          <a:xfrm>
            <a:off x="12709166" y="4842845"/>
            <a:ext cx="3816833" cy="3798287"/>
            <a:chOff x="0" y="0"/>
            <a:chExt cx="925191" cy="920696"/>
          </a:xfrm>
        </p:grpSpPr>
        <p:sp>
          <p:nvSpPr>
            <p:cNvPr id="20" name="Freeform 20"/>
            <p:cNvSpPr/>
            <p:nvPr/>
          </p:nvSpPr>
          <p:spPr>
            <a:xfrm>
              <a:off x="0" y="0"/>
              <a:ext cx="925191" cy="920696"/>
            </a:xfrm>
            <a:custGeom>
              <a:avLst/>
              <a:gdLst/>
              <a:ahLst/>
              <a:cxnLst/>
              <a:rect l="l" t="t" r="r" b="b"/>
              <a:pathLst>
                <a:path w="925191" h="920696">
                  <a:moveTo>
                    <a:pt x="925191" y="460348"/>
                  </a:moveTo>
                  <a:lnTo>
                    <a:pt x="518791" y="0"/>
                  </a:lnTo>
                  <a:lnTo>
                    <a:pt x="518791" y="203200"/>
                  </a:lnTo>
                  <a:lnTo>
                    <a:pt x="0" y="203200"/>
                  </a:lnTo>
                  <a:lnTo>
                    <a:pt x="0" y="717496"/>
                  </a:lnTo>
                  <a:lnTo>
                    <a:pt x="518791" y="717496"/>
                  </a:lnTo>
                  <a:lnTo>
                    <a:pt x="518791" y="920696"/>
                  </a:lnTo>
                  <a:lnTo>
                    <a:pt x="925191" y="460348"/>
                  </a:lnTo>
                  <a:close/>
                </a:path>
              </a:pathLst>
            </a:custGeom>
            <a:solidFill>
              <a:srgbClr val="37C9EF"/>
            </a:solidFill>
          </p:spPr>
        </p:sp>
        <p:sp>
          <p:nvSpPr>
            <p:cNvPr id="21" name="TextBox 21"/>
            <p:cNvSpPr txBox="1"/>
            <p:nvPr/>
          </p:nvSpPr>
          <p:spPr>
            <a:xfrm>
              <a:off x="0" y="127000"/>
              <a:ext cx="823591" cy="590496"/>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Aileron Ultra-Bold"/>
                  <a:ea typeface="Aileron Ultra-Bold"/>
                  <a:cs typeface="Aileron Ultra-Bold"/>
                  <a:sym typeface="Aileron Ultra-Bold"/>
                </a:rPr>
                <a:t>Kết</a:t>
              </a:r>
              <a:r>
                <a:rPr lang="en-US" sz="3999" spc="199" dirty="0">
                  <a:solidFill>
                    <a:srgbClr val="FFFFFF"/>
                  </a:solidFill>
                  <a:latin typeface="Aileron Ultra-Bold"/>
                  <a:ea typeface="Aileron Ultra-Bold"/>
                  <a:cs typeface="Aileron Ultra-Bold"/>
                  <a:sym typeface="Aileron Ultra-Bold"/>
                </a:rPr>
                <a:t> </a:t>
              </a:r>
              <a:r>
                <a:rPr lang="en-US" sz="3999" spc="199" dirty="0" err="1">
                  <a:solidFill>
                    <a:srgbClr val="FFFFFF"/>
                  </a:solidFill>
                  <a:latin typeface="Aileron Ultra-Bold"/>
                  <a:ea typeface="Aileron Ultra-Bold"/>
                  <a:cs typeface="Aileron Ultra-Bold"/>
                  <a:sym typeface="Aileron Ultra-Bold"/>
                </a:rPr>
                <a:t>thúc</a:t>
              </a:r>
              <a:endParaRPr lang="en-US" sz="3999" spc="199" dirty="0">
                <a:solidFill>
                  <a:srgbClr val="FFFFFF"/>
                </a:solidFill>
                <a:latin typeface="Aileron Ultra-Bold"/>
                <a:ea typeface="Aileron Ultra-Bold"/>
                <a:cs typeface="Aileron Ultra-Bold"/>
                <a:sym typeface="Aileron Ultra-Bold"/>
              </a:endParaRPr>
            </a:p>
          </p:txBody>
        </p:sp>
      </p:grpSp>
      <p:grpSp>
        <p:nvGrpSpPr>
          <p:cNvPr id="22" name="Group 22"/>
          <p:cNvGrpSpPr/>
          <p:nvPr/>
        </p:nvGrpSpPr>
        <p:grpSpPr>
          <a:xfrm rot="-10800000">
            <a:off x="12675767" y="7762407"/>
            <a:ext cx="491735" cy="490948"/>
            <a:chOff x="0" y="0"/>
            <a:chExt cx="6350000" cy="6339840"/>
          </a:xfrm>
        </p:grpSpPr>
        <p:sp>
          <p:nvSpPr>
            <p:cNvPr id="23" name="Freeform 2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alpha val="49804"/>
              </a:srgbClr>
            </a:solidFill>
          </p:spPr>
        </p:sp>
      </p:grpSp>
      <p:grpSp>
        <p:nvGrpSpPr>
          <p:cNvPr id="24" name="Group 24"/>
          <p:cNvGrpSpPr/>
          <p:nvPr/>
        </p:nvGrpSpPr>
        <p:grpSpPr>
          <a:xfrm rot="-10800000">
            <a:off x="9093638" y="8880189"/>
            <a:ext cx="644024" cy="617168"/>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B6B4">
                <a:alpha val="49804"/>
              </a:srgbClr>
            </a:solidFill>
          </p:spPr>
        </p:sp>
      </p:grpSp>
      <p:grpSp>
        <p:nvGrpSpPr>
          <p:cNvPr id="26" name="Group 26"/>
          <p:cNvGrpSpPr/>
          <p:nvPr/>
        </p:nvGrpSpPr>
        <p:grpSpPr>
          <a:xfrm>
            <a:off x="14480503" y="7654098"/>
            <a:ext cx="4090992" cy="3453576"/>
            <a:chOff x="0" y="0"/>
            <a:chExt cx="962816" cy="812800"/>
          </a:xfrm>
        </p:grpSpPr>
        <p:sp>
          <p:nvSpPr>
            <p:cNvPr id="27" name="Freeform 27"/>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7"/>
              <a:stretch>
                <a:fillRect l="-25252" r="-25252"/>
              </a:stretch>
            </a:blipFill>
            <a:ln w="171450" cap="sq">
              <a:solidFill>
                <a:srgbClr val="FFFFFF"/>
              </a:solidFill>
              <a:prstDash val="solid"/>
              <a:miter/>
            </a:ln>
          </p:spPr>
        </p:sp>
      </p:grpSp>
      <p:sp>
        <p:nvSpPr>
          <p:cNvPr id="28" name="TextBox 28"/>
          <p:cNvSpPr txBox="1"/>
          <p:nvPr/>
        </p:nvSpPr>
        <p:spPr>
          <a:xfrm>
            <a:off x="4076511" y="3368373"/>
            <a:ext cx="12938779" cy="1064897"/>
          </a:xfrm>
          <a:prstGeom prst="rect">
            <a:avLst/>
          </a:prstGeom>
        </p:spPr>
        <p:txBody>
          <a:bodyPr lIns="0" tIns="0" rIns="0" bIns="0" rtlCol="0" anchor="t">
            <a:spAutoFit/>
          </a:bodyPr>
          <a:lstStyle/>
          <a:p>
            <a:pPr algn="ctr">
              <a:lnSpc>
                <a:spcPts val="8399"/>
              </a:lnSpc>
            </a:pPr>
            <a:r>
              <a:rPr lang="en-US" sz="4799" dirty="0">
                <a:solidFill>
                  <a:srgbClr val="000000"/>
                </a:solidFill>
                <a:latin typeface="Times New Roman Bold"/>
                <a:ea typeface="Times New Roman Bold"/>
                <a:cs typeface="Times New Roman Bold"/>
                <a:sym typeface="Times New Roman Bold"/>
              </a:rPr>
              <a:t>          </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1. </a:t>
            </a:r>
            <a:r>
              <a:rPr lang="en-US" sz="4799" dirty="0" err="1">
                <a:solidFill>
                  <a:srgbClr val="FF3131"/>
                </a:solidFill>
                <a:latin typeface="Times New Roman Bold"/>
                <a:ea typeface="Times New Roman Bold"/>
                <a:cs typeface="Times New Roman Bold"/>
                <a:sym typeface="Times New Roman Bold"/>
              </a:rPr>
              <a:t>Tóm</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tắt</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nội</a:t>
            </a:r>
            <a:r>
              <a:rPr lang="en-US" sz="4799" dirty="0">
                <a:solidFill>
                  <a:srgbClr val="FF3131"/>
                </a:solidFill>
                <a:latin typeface="Times New Roman Bold"/>
                <a:ea typeface="Times New Roman Bold"/>
                <a:cs typeface="Times New Roman Bold"/>
                <a:sym typeface="Times New Roman Bold"/>
              </a:rPr>
              <a:t> dung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chuyện</a:t>
            </a:r>
            <a:r>
              <a:rPr lang="en-US" sz="4799" dirty="0">
                <a:solidFill>
                  <a:srgbClr val="FF3131"/>
                </a:solidFill>
                <a:latin typeface="Times New Roman Bold"/>
                <a:ea typeface="Times New Roman Bold"/>
                <a:cs typeface="Times New Roman Bold"/>
                <a:sym typeface="Times New Roman Bold"/>
              </a:rPr>
              <a:t> </a:t>
            </a:r>
          </a:p>
        </p:txBody>
      </p:sp>
      <p:sp>
        <p:nvSpPr>
          <p:cNvPr id="29" name="Freeform 2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0" name="Group 30"/>
          <p:cNvGrpSpPr/>
          <p:nvPr/>
        </p:nvGrpSpPr>
        <p:grpSpPr>
          <a:xfrm>
            <a:off x="5387371" y="735260"/>
            <a:ext cx="12549295" cy="2059001"/>
            <a:chOff x="0" y="0"/>
            <a:chExt cx="3305164" cy="542288"/>
          </a:xfrm>
        </p:grpSpPr>
        <p:sp>
          <p:nvSpPr>
            <p:cNvPr id="31" name="Freeform 31"/>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32" name="TextBox 32"/>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1. Tìm hiểu một số đặc điểm của truyện ngắn và tính chỉnh thể của tác phẩm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2850</Words>
  <Application>Microsoft Office PowerPoint</Application>
  <PresentationFormat>Custom</PresentationFormat>
  <Paragraphs>233</Paragraphs>
  <Slides>30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Sigmar One</vt:lpstr>
      <vt:lpstr>Times New Roman</vt:lpstr>
      <vt:lpstr>Paytone One</vt:lpstr>
      <vt:lpstr>Arimo</vt:lpstr>
      <vt:lpstr>Kollektif Bold</vt:lpstr>
      <vt:lpstr>Maven Pro Bold</vt:lpstr>
      <vt:lpstr>Arial</vt:lpstr>
      <vt:lpstr>Calibri</vt:lpstr>
      <vt:lpstr>Inter Bold</vt:lpstr>
      <vt:lpstr>Dancing Script</vt:lpstr>
      <vt:lpstr>Maven Pro</vt:lpstr>
      <vt:lpstr>Noto Serif Display</vt:lpstr>
      <vt:lpstr>Aileron Ultra-Bold</vt:lpstr>
      <vt:lpstr>Cinzel Decorative Bold</vt:lpstr>
      <vt:lpstr>Inter</vt:lpstr>
      <vt:lpstr>Times New Roman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Khi con tàu đi khuất, phố huyện lại chìm trong bóng tối. – Hai đứa trẻ cũng chìm vào giấc ngủ.</dc:title>
  <cp:lastModifiedBy>HP</cp:lastModifiedBy>
  <cp:revision>3</cp:revision>
  <dcterms:created xsi:type="dcterms:W3CDTF">2006-08-16T00:00:00Z</dcterms:created>
  <dcterms:modified xsi:type="dcterms:W3CDTF">2024-07-29T05:20:10Z</dcterms:modified>
  <dc:identifier>DAGKcIzbrRs</dc:identifier>
</cp:coreProperties>
</file>