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21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8288000" cy="10287000"/>
  <p:notesSz cx="6858000" cy="9144000"/>
  <p:embeddedFontLst>
    <p:embeddedFont>
      <p:font typeface="字魂110号-武林江湖体" panose="020B0604020202020204" charset="-122"/>
      <p:regular r:id="rId16"/>
    </p:embeddedFont>
    <p:embeddedFont>
      <p:font typeface="#9Slide03 AllRoundGothic" panose="020B0703020202020104" pitchFamily="34" charset="0"/>
      <p:regular r:id="rId17"/>
    </p:embeddedFont>
    <p:embeddedFont>
      <p:font typeface="#9Slide03 AmpleSoft Bold" panose="02000000000000000000" pitchFamily="2" charset="0"/>
      <p:regular r:id="rId18"/>
    </p:embeddedFont>
    <p:embeddedFont>
      <p:font typeface="#9Slide03 BoosterNextFYBlack" panose="02000A03000000020004" pitchFamily="2" charset="0"/>
      <p:regular r:id="rId19"/>
    </p:embeddedFont>
    <p:embeddedFont>
      <p:font typeface="#9Slide03 HelvetIns" panose="02040603050506020204" pitchFamily="18" charset="0"/>
      <p:regular r:id="rId20"/>
    </p:embeddedFont>
    <p:embeddedFont>
      <p:font typeface="#9Slide03 IcielUni Sans Heavy" panose="00000500000000000000" pitchFamily="2" charset="0"/>
      <p:bold r:id="rId21"/>
    </p:embeddedFont>
    <p:embeddedFont>
      <p:font typeface="#9Slide03 Open Sans ExtraBold" panose="020B0906030804020204" pitchFamily="34" charset="0"/>
      <p:bold r:id="rId22"/>
    </p:embeddedFont>
    <p:embeddedFont>
      <p:font typeface="Arimo" panose="020B0604020202020204" charset="0"/>
      <p:regular r:id="rId23"/>
    </p:embeddedFont>
    <p:embeddedFont>
      <p:font typeface="Arimo Bold" panose="020B0604020202020204" charset="0"/>
      <p:regular r:id="rId24"/>
    </p:embeddedFont>
    <p:embeddedFont>
      <p:font typeface="Arimo Bold Italics" panose="020B0604020202020204" charset="0"/>
      <p:regular r:id="rId25"/>
    </p:embeddedFont>
    <p:embeddedFont>
      <p:font typeface="Noto Sans Bold" panose="020B0604020202020204" charset="0"/>
      <p:regular r:id="rId26"/>
    </p:embeddedFont>
    <p:embeddedFont>
      <p:font typeface="Poetsen" panose="020B0604020202020204" charset="0"/>
      <p:regular r:id="rId27"/>
    </p:embeddedFont>
    <p:embeddedFont>
      <p:font typeface="Sriracha" panose="020B0604020202020204" charset="-3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01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17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41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19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1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10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9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73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44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06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05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05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50.svg"/><Relationship Id="rId7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svg"/><Relationship Id="rId7" Type="http://schemas.openxmlformats.org/officeDocument/2006/relationships/image" Target="../media/image2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gif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19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sv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1" b="13214"/>
          <a:stretch>
            <a:fillRect/>
          </a:stretch>
        </p:blipFill>
        <p:spPr>
          <a:xfrm>
            <a:off x="-1" y="-1"/>
            <a:ext cx="18288002" cy="10751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t="26516"/>
          <a:stretch>
            <a:fillRect/>
          </a:stretch>
        </p:blipFill>
        <p:spPr>
          <a:xfrm rot="20364165">
            <a:off x="6612135" y="2995813"/>
            <a:ext cx="14021346" cy="865365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6" b="5598"/>
          <a:stretch>
            <a:fillRect/>
          </a:stretch>
        </p:blipFill>
        <p:spPr>
          <a:xfrm>
            <a:off x="0" y="5985662"/>
            <a:ext cx="18288000" cy="47784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72615"/>
          <a:stretch>
            <a:fillRect/>
          </a:stretch>
        </p:blipFill>
        <p:spPr>
          <a:xfrm>
            <a:off x="12670971" y="1"/>
            <a:ext cx="5617029" cy="25037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1" b="13214"/>
          <a:stretch>
            <a:fillRect/>
          </a:stretch>
        </p:blipFill>
        <p:spPr>
          <a:xfrm>
            <a:off x="-78319" y="999507"/>
            <a:ext cx="18288002" cy="10751576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735376" y="871786"/>
            <a:ext cx="13585589" cy="5724269"/>
            <a:chOff x="275557" y="771310"/>
            <a:chExt cx="7364495" cy="2787740"/>
          </a:xfrm>
        </p:grpSpPr>
        <p:sp>
          <p:nvSpPr>
            <p:cNvPr id="28" name="文本框 27"/>
            <p:cNvSpPr txBox="1"/>
            <p:nvPr/>
          </p:nvSpPr>
          <p:spPr>
            <a:xfrm>
              <a:off x="275557" y="771310"/>
              <a:ext cx="6750044" cy="266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16F49"/>
                  </a:solidFill>
                  <a:effectLst/>
                  <a:uLnTx/>
                  <a:uFillTx/>
                  <a:latin typeface="#9Slide03 IcielUni Sans Heavy" panose="00000500000000000000" pitchFamily="2" charset="0"/>
                  <a:ea typeface="微软雅黑" panose="020B0503020204020204" pitchFamily="34" charset="-122"/>
                  <a:cs typeface="+mn-cs"/>
                </a:rPr>
                <a:t>      </a:t>
              </a: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416F49"/>
                  </a:solidFill>
                  <a:effectLst/>
                  <a:uLnTx/>
                  <a:uFillTx/>
                  <a:latin typeface="#9Slide03 IcielUni Sans Heavy" panose="00000500000000000000" pitchFamily="2" charset="0"/>
                  <a:ea typeface="微软雅黑" panose="020B0503020204020204" pitchFamily="34" charset="-122"/>
                  <a:cs typeface="+mn-cs"/>
                </a:rPr>
                <a:t>BÀI 2: NHỮNG Ô CỬA NHÌN RA CUỘC SỐNG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16F49"/>
                </a:solidFill>
                <a:effectLst/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416F49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微软雅黑" panose="020B0503020204020204" pitchFamily="34" charset="-122"/>
                  <a:cs typeface="+mn-cs"/>
                </a:rPr>
                <a:t>   </a:t>
              </a:r>
              <a:r>
                <a:rPr lang="en-US" altLang="zh-CN" sz="5850" b="1">
                  <a:solidFill>
                    <a:srgbClr val="C00000"/>
                  </a:solidFill>
                  <a:latin typeface="#9Slide03 HelvetIns" panose="02040603050506020204" pitchFamily="18" charset="0"/>
                  <a:ea typeface="微软雅黑" panose="020B0503020204020204" pitchFamily="34" charset="-122"/>
                </a:rPr>
                <a:t>N</a:t>
              </a:r>
              <a:r>
                <a:rPr kumimoji="0" lang="en-US" altLang="zh-CN" sz="585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3 HelvetIns" panose="02040603050506020204" pitchFamily="18" charset="0"/>
                  <a:ea typeface="微软雅黑" panose="020B0503020204020204" pitchFamily="34" charset="-122"/>
                  <a:cs typeface="+mn-cs"/>
                </a:rPr>
                <a:t>ói và nghe:</a:t>
              </a:r>
            </a:p>
            <a:p>
              <a:pPr algn="ctr">
                <a:lnSpc>
                  <a:spcPts val="6849"/>
                </a:lnSpc>
              </a:pPr>
              <a:r>
                <a:rPr lang="en-US" sz="6000">
                  <a:solidFill>
                    <a:srgbClr val="FF0000"/>
                  </a:solidFill>
                  <a:latin typeface="#9Slide03 AmpleSoft Bold" panose="02000000000000000000" pitchFamily="2" charset="0"/>
                </a:rPr>
                <a:t>TRAO ĐỔI VỀ MỘT VẤN ĐỀ CÓ LIÊN QUAN ĐẾN CƠ HỘI VÀ THÁCH THỨC ĐỐI VỚI ĐẤT NƯỚC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354395" y="3396046"/>
              <a:ext cx="6285657" cy="16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75" b="0" i="0" u="none" strike="noStrike" kern="1200" cap="none" spc="0" normalizeH="0" baseline="0" noProof="0" dirty="0">
                <a:ln>
                  <a:noFill/>
                </a:ln>
                <a:solidFill>
                  <a:srgbClr val="D14415"/>
                </a:soli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EB4C8451-69CF-F7F8-66A2-2A5433B0C7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042266" y="2480312"/>
            <a:ext cx="6170042" cy="764307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F678A724-850B-3A57-ADB4-2044BCD289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72615"/>
          <a:stretch>
            <a:fillRect/>
          </a:stretch>
        </p:blipFill>
        <p:spPr>
          <a:xfrm>
            <a:off x="12964885" y="-197905"/>
            <a:ext cx="5617029" cy="2503715"/>
          </a:xfrm>
          <a:prstGeom prst="rect">
            <a:avLst/>
          </a:prstGeom>
        </p:spPr>
      </p:pic>
      <p:grpSp>
        <p:nvGrpSpPr>
          <p:cNvPr id="8" name="组合 22">
            <a:extLst>
              <a:ext uri="{FF2B5EF4-FFF2-40B4-BE49-F238E27FC236}">
                <a16:creationId xmlns:a16="http://schemas.microsoft.com/office/drawing/2014/main" id="{EC4B7E51-624E-4FD2-85C9-08966243564E}"/>
              </a:ext>
            </a:extLst>
          </p:cNvPr>
          <p:cNvGrpSpPr/>
          <p:nvPr/>
        </p:nvGrpSpPr>
        <p:grpSpPr>
          <a:xfrm>
            <a:off x="-156637" y="5685200"/>
            <a:ext cx="18316487" cy="6110439"/>
            <a:chOff x="-49432" y="3093744"/>
            <a:chExt cx="12210991" cy="4073626"/>
          </a:xfrm>
        </p:grpSpPr>
        <p:pic>
          <p:nvPicPr>
            <p:cNvPr id="9" name="图片 23">
              <a:extLst>
                <a:ext uri="{FF2B5EF4-FFF2-40B4-BE49-F238E27FC236}">
                  <a16:creationId xmlns:a16="http://schemas.microsoft.com/office/drawing/2014/main" id="{BE217696-100B-39C3-EF83-77E13E80A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2" t="46103" r="55308" b="1631"/>
            <a:stretch>
              <a:fillRect/>
            </a:stretch>
          </p:blipFill>
          <p:spPr>
            <a:xfrm>
              <a:off x="1243931" y="4942762"/>
              <a:ext cx="1676422" cy="1774844"/>
            </a:xfrm>
            <a:prstGeom prst="rect">
              <a:avLst/>
            </a:prstGeom>
          </p:spPr>
        </p:pic>
        <p:pic>
          <p:nvPicPr>
            <p:cNvPr id="10" name="图片 24">
              <a:extLst>
                <a:ext uri="{FF2B5EF4-FFF2-40B4-BE49-F238E27FC236}">
                  <a16:creationId xmlns:a16="http://schemas.microsoft.com/office/drawing/2014/main" id="{FFA9FC78-7091-A644-C4B1-C2BF96D3F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" t="3982" r="78795" b="50000"/>
            <a:stretch>
              <a:fillRect/>
            </a:stretch>
          </p:blipFill>
          <p:spPr>
            <a:xfrm>
              <a:off x="0" y="3093744"/>
              <a:ext cx="1541651" cy="1849017"/>
            </a:xfrm>
            <a:prstGeom prst="rect">
              <a:avLst/>
            </a:prstGeom>
          </p:spPr>
        </p:pic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E1480716-740A-CF8F-CE06-F1C2531EF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36" b="5598"/>
            <a:stretch>
              <a:fillRect/>
            </a:stretch>
          </p:blipFill>
          <p:spPr>
            <a:xfrm>
              <a:off x="-49432" y="3981718"/>
              <a:ext cx="12210991" cy="318565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84BF30-0C3E-385E-FAA1-2D0752CC31DE}"/>
              </a:ext>
            </a:extLst>
          </p:cNvPr>
          <p:cNvSpPr txBox="1"/>
          <p:nvPr/>
        </p:nvSpPr>
        <p:spPr>
          <a:xfrm>
            <a:off x="2112490" y="7081489"/>
            <a:ext cx="9887991" cy="1107996"/>
          </a:xfrm>
          <a:prstGeom prst="rect">
            <a:avLst/>
          </a:prstGeom>
          <a:noFill/>
          <a:ln w="12700">
            <a:solidFill>
              <a:srgbClr val="40905E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Giáo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viên</a:t>
            </a: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thực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hiện</a:t>
            </a: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: Nguyễn Thị Minh Hiền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Trường TH- THCS -THPT Tuệ Đức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AAE359-3FE3-DFF6-7CE3-8B5739FFBEE5}"/>
              </a:ext>
            </a:extLst>
          </p:cNvPr>
          <p:cNvSpPr txBox="1"/>
          <p:nvPr/>
        </p:nvSpPr>
        <p:spPr>
          <a:xfrm>
            <a:off x="1858693" y="317174"/>
            <a:ext cx="12462272" cy="507831"/>
          </a:xfrm>
          <a:prstGeom prst="rect">
            <a:avLst/>
          </a:prstGeom>
          <a:solidFill>
            <a:srgbClr val="7CB95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 w="6600">
                  <a:solidFill>
                    <a:srgbClr val="D1441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</a:rPr>
              <a:t>DỰ ÁN CỘNG ĐỒNG 12. BỘ </a:t>
            </a:r>
            <a:r>
              <a:rPr kumimoji="0" lang="en-US" sz="2700" b="1" i="0" u="none" strike="noStrike" kern="1200" cap="none" spc="0" normalizeH="0" baseline="0" noProof="0">
                <a:ln w="6600">
                  <a:solidFill>
                    <a:srgbClr val="D1441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</a:rPr>
              <a:t>SÁCH CHÂN TRỜI SÁNG TẠ0</a:t>
            </a:r>
            <a:endParaRPr kumimoji="0" lang="en-US" sz="2700" b="1" i="0" u="none" strike="noStrike" kern="1200" cap="none" spc="0" normalizeH="0" baseline="0" noProof="0" dirty="0">
              <a:ln w="6600">
                <a:solidFill>
                  <a:srgbClr val="D14415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llRoundGothic" panose="020B07030202020201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3">
        <p:random/>
      </p:transition>
    </mc:Choice>
    <mc:Fallback xmlns="">
      <p:transition spd="slow" advTm="21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466902"/>
            <a:ext cx="18288000" cy="820098"/>
            <a:chOff x="0" y="0"/>
            <a:chExt cx="6555032" cy="293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3700511" y="797693"/>
            <a:ext cx="4570283" cy="2146789"/>
          </a:xfrm>
          <a:custGeom>
            <a:avLst/>
            <a:gdLst/>
            <a:ahLst/>
            <a:cxnLst/>
            <a:rect l="l" t="t" r="r" b="b"/>
            <a:pathLst>
              <a:path w="3460289" h="1505226">
                <a:moveTo>
                  <a:pt x="0" y="0"/>
                </a:moveTo>
                <a:lnTo>
                  <a:pt x="3460289" y="0"/>
                </a:lnTo>
                <a:lnTo>
                  <a:pt x="3460289" y="1505226"/>
                </a:lnTo>
                <a:lnTo>
                  <a:pt x="0" y="1505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855240" y="3123932"/>
            <a:ext cx="6228436" cy="5823587"/>
          </a:xfrm>
          <a:custGeom>
            <a:avLst/>
            <a:gdLst/>
            <a:ahLst/>
            <a:cxnLst/>
            <a:rect l="l" t="t" r="r" b="b"/>
            <a:pathLst>
              <a:path w="6228436" h="5823587">
                <a:moveTo>
                  <a:pt x="0" y="0"/>
                </a:moveTo>
                <a:lnTo>
                  <a:pt x="6228435" y="0"/>
                </a:lnTo>
                <a:lnTo>
                  <a:pt x="6228435" y="5823587"/>
                </a:lnTo>
                <a:lnTo>
                  <a:pt x="0" y="58235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4978" y="2435462"/>
            <a:ext cx="2928742" cy="2928742"/>
          </a:xfrm>
          <a:custGeom>
            <a:avLst/>
            <a:gdLst/>
            <a:ahLst/>
            <a:cxnLst/>
            <a:rect l="l" t="t" r="r" b="b"/>
            <a:pathLst>
              <a:path w="2928742" h="2928742">
                <a:moveTo>
                  <a:pt x="0" y="0"/>
                </a:moveTo>
                <a:lnTo>
                  <a:pt x="2928742" y="0"/>
                </a:lnTo>
                <a:lnTo>
                  <a:pt x="2928742" y="2928741"/>
                </a:lnTo>
                <a:lnTo>
                  <a:pt x="0" y="29287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310718" y="2321162"/>
            <a:ext cx="8211596" cy="3175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1" lvl="1" indent="-367026" algn="l">
              <a:lnSpc>
                <a:spcPts val="509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Arimo"/>
              </a:rPr>
              <a:t>Các nhóm ghép lần lượt di chuyển theo sơ đồ bên cạnh và chuyên gia trong nhóm trình bày bài nói của mình.</a:t>
            </a:r>
          </a:p>
          <a:p>
            <a:pPr marL="734051" lvl="1" indent="-367026" algn="l">
              <a:lnSpc>
                <a:spcPts val="509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Arimo"/>
              </a:rPr>
              <a:t>Các thành viên khác trong nhóm lắng nghe, ghi chép và phản hồi.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4582" y="325783"/>
            <a:ext cx="1355991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42"/>
              </a:lnSpc>
            </a:pPr>
            <a:r>
              <a:rPr lang="en-US" sz="6702">
                <a:solidFill>
                  <a:srgbClr val="FEF4D6"/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Bước 2: thực hành nói và nghe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80652" y="9812128"/>
            <a:ext cx="11164415" cy="25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72"/>
              </a:lnSpc>
              <a:spcBef>
                <a:spcPct val="0"/>
              </a:spcBef>
            </a:pPr>
            <a:r>
              <a:rPr lang="en-US" sz="1480">
                <a:solidFill>
                  <a:srgbClr val="FFFFFF"/>
                </a:solidFill>
                <a:latin typeface="Arimo"/>
              </a:rPr>
              <a:t>Nói và nghe:TRAO ĐỔI VỀ MỘT VẤN ĐỀ CÓ LIÊN QUAN ĐẾN CƠ HỘI VÀ THÁCH THỨC ĐỐI VỚI ĐẤT NƯỚC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643951" y="1364460"/>
            <a:ext cx="2683402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3400">
                <a:solidFill>
                  <a:srgbClr val="004AAD"/>
                </a:solidFill>
                <a:latin typeface="Poetsen"/>
              </a:rPr>
              <a:t>Vòng mảnh ghép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28700" y="6475667"/>
            <a:ext cx="2121298" cy="2471852"/>
          </a:xfrm>
          <a:custGeom>
            <a:avLst/>
            <a:gdLst/>
            <a:ahLst/>
            <a:cxnLst/>
            <a:rect l="l" t="t" r="r" b="b"/>
            <a:pathLst>
              <a:path w="2121298" h="2471852">
                <a:moveTo>
                  <a:pt x="0" y="0"/>
                </a:moveTo>
                <a:lnTo>
                  <a:pt x="2121298" y="0"/>
                </a:lnTo>
                <a:lnTo>
                  <a:pt x="2121298" y="2471852"/>
                </a:lnTo>
                <a:lnTo>
                  <a:pt x="0" y="2471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553720" y="7106440"/>
            <a:ext cx="6877739" cy="133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0" lvl="1" indent="-388615" algn="l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Arimo"/>
              </a:rPr>
              <a:t>Thời gian dành cho mỗi lượt: 5 phút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1986" y="287128"/>
            <a:ext cx="17586012" cy="101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7"/>
              </a:lnSpc>
            </a:pPr>
            <a:r>
              <a:rPr lang="en-US" sz="7125">
                <a:solidFill>
                  <a:srgbClr val="FEF4D6"/>
                </a:solidFill>
                <a:latin typeface="Poetsen"/>
              </a:rPr>
              <a:t>Bước 3: Đánh giá, rút kinh nghiệm.</a:t>
            </a:r>
          </a:p>
        </p:txBody>
      </p:sp>
      <p:sp>
        <p:nvSpPr>
          <p:cNvPr id="3" name="Freeform 3"/>
          <p:cNvSpPr/>
          <p:nvPr/>
        </p:nvSpPr>
        <p:spPr>
          <a:xfrm rot="4308366">
            <a:off x="-604814" y="-97792"/>
            <a:ext cx="3267029" cy="3094767"/>
          </a:xfrm>
          <a:custGeom>
            <a:avLst/>
            <a:gdLst/>
            <a:ahLst/>
            <a:cxnLst/>
            <a:rect l="l" t="t" r="r" b="b"/>
            <a:pathLst>
              <a:path w="3267029" h="3094767">
                <a:moveTo>
                  <a:pt x="0" y="0"/>
                </a:moveTo>
                <a:lnTo>
                  <a:pt x="3267028" y="0"/>
                </a:lnTo>
                <a:lnTo>
                  <a:pt x="3267028" y="3094767"/>
                </a:lnTo>
                <a:lnTo>
                  <a:pt x="0" y="3094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83082" y="6120533"/>
            <a:ext cx="5404918" cy="3756418"/>
          </a:xfrm>
          <a:custGeom>
            <a:avLst/>
            <a:gdLst/>
            <a:ahLst/>
            <a:cxnLst/>
            <a:rect l="l" t="t" r="r" b="b"/>
            <a:pathLst>
              <a:path w="5404918" h="3756418">
                <a:moveTo>
                  <a:pt x="0" y="0"/>
                </a:moveTo>
                <a:lnTo>
                  <a:pt x="5404918" y="0"/>
                </a:lnTo>
                <a:lnTo>
                  <a:pt x="5404918" y="3756418"/>
                </a:lnTo>
                <a:lnTo>
                  <a:pt x="0" y="3756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430290" y="6717211"/>
            <a:ext cx="1985355" cy="2188267"/>
          </a:xfrm>
          <a:custGeom>
            <a:avLst/>
            <a:gdLst/>
            <a:ahLst/>
            <a:cxnLst/>
            <a:rect l="l" t="t" r="r" b="b"/>
            <a:pathLst>
              <a:path w="1985355" h="2188267">
                <a:moveTo>
                  <a:pt x="0" y="0"/>
                </a:moveTo>
                <a:lnTo>
                  <a:pt x="1985355" y="0"/>
                </a:lnTo>
                <a:lnTo>
                  <a:pt x="1985355" y="2188267"/>
                </a:lnTo>
                <a:lnTo>
                  <a:pt x="0" y="21882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51986" y="1301545"/>
            <a:ext cx="9625823" cy="8768250"/>
          </a:xfrm>
          <a:custGeom>
            <a:avLst/>
            <a:gdLst/>
            <a:ahLst/>
            <a:cxnLst/>
            <a:rect l="l" t="t" r="r" b="b"/>
            <a:pathLst>
              <a:path w="9625823" h="8768250">
                <a:moveTo>
                  <a:pt x="0" y="0"/>
                </a:moveTo>
                <a:lnTo>
                  <a:pt x="9625824" y="0"/>
                </a:lnTo>
                <a:lnTo>
                  <a:pt x="9625824" y="8768250"/>
                </a:lnTo>
                <a:lnTo>
                  <a:pt x="0" y="87682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362465" y="1649835"/>
            <a:ext cx="5562988" cy="5067376"/>
          </a:xfrm>
          <a:custGeom>
            <a:avLst/>
            <a:gdLst/>
            <a:ahLst/>
            <a:cxnLst/>
            <a:rect l="l" t="t" r="r" b="b"/>
            <a:pathLst>
              <a:path w="5562988" h="5067376">
                <a:moveTo>
                  <a:pt x="0" y="0"/>
                </a:moveTo>
                <a:lnTo>
                  <a:pt x="5562987" y="0"/>
                </a:lnTo>
                <a:lnTo>
                  <a:pt x="5562987" y="5067376"/>
                </a:lnTo>
                <a:lnTo>
                  <a:pt x="0" y="5067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0" y="9466902"/>
            <a:ext cx="19445067" cy="820098"/>
            <a:chOff x="0" y="0"/>
            <a:chExt cx="25926756" cy="109346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384000" cy="1093465"/>
              <a:chOff x="0" y="0"/>
              <a:chExt cx="6555032" cy="29395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555032" cy="293951"/>
              </a:xfrm>
              <a:custGeom>
                <a:avLst/>
                <a:gdLst/>
                <a:ahLst/>
                <a:cxnLst/>
                <a:rect l="l" t="t" r="r" b="b"/>
                <a:pathLst>
                  <a:path w="6555032" h="293951">
                    <a:moveTo>
                      <a:pt x="0" y="0"/>
                    </a:moveTo>
                    <a:lnTo>
                      <a:pt x="6555032" y="0"/>
                    </a:lnTo>
                    <a:lnTo>
                      <a:pt x="6555032" y="293951"/>
                    </a:lnTo>
                    <a:lnTo>
                      <a:pt x="0" y="293951"/>
                    </a:lnTo>
                    <a:close/>
                  </a:path>
                </a:pathLst>
              </a:custGeom>
              <a:solidFill>
                <a:srgbClr val="1C4F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1040869" y="473002"/>
              <a:ext cx="14885887" cy="330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72"/>
                </a:lnSpc>
                <a:spcBef>
                  <a:spcPct val="0"/>
                </a:spcBef>
              </a:pPr>
              <a:r>
                <a:rPr lang="en-US" sz="1480">
                  <a:solidFill>
                    <a:srgbClr val="FFFFFF"/>
                  </a:solidFill>
                  <a:latin typeface="Arimo"/>
                </a:rPr>
                <a:t>Nói và nghe:TRAO ĐỔI VỀ MỘT VẤN ĐỀ CÓ LIÊN QUAN ĐẾN CƠ HỘI VÀ THÁCH THỨC ĐỐI VỚI ĐẤT NƯỚC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89438" y="2198156"/>
            <a:ext cx="7971651" cy="594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rimo Bold"/>
              </a:rPr>
              <a:t>(1) Đánh giá và đánh giá lẫn nhau: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rimo"/>
              </a:rPr>
              <a:t>- Sử dụng </a:t>
            </a:r>
            <a:r>
              <a:rPr lang="en-US" sz="2799">
                <a:solidFill>
                  <a:srgbClr val="000000"/>
                </a:solidFill>
                <a:latin typeface="Arimo Bold Italics"/>
              </a:rPr>
              <a:t>Bảng kiểm kĩ năng thuyết trình một vấn đề liên quan đến cơ hội và thách thức đối với đất nước </a:t>
            </a:r>
            <a:r>
              <a:rPr lang="en-US" sz="2799">
                <a:solidFill>
                  <a:srgbClr val="000000"/>
                </a:solidFill>
                <a:latin typeface="Arimo"/>
              </a:rPr>
              <a:t>(SGK, tr. 64) để tự đánh giá kĩ năng thuyết trình của bản thân và đánh giá phần thuyết trình của bạn. 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Arimo"/>
              </a:rPr>
              <a:t>- Sử dụng </a:t>
            </a:r>
            <a:r>
              <a:rPr lang="en-US" sz="2799">
                <a:solidFill>
                  <a:srgbClr val="000000"/>
                </a:solidFill>
                <a:latin typeface="Arimo Bold Italics"/>
              </a:rPr>
              <a:t>Bảng kiểm kĩ năng nghe và nhận xét, đánh giá về bài thuyết trình một vấn đề liên quan đến cơ hội và thách thức đối với đất nước</a:t>
            </a:r>
            <a:r>
              <a:rPr lang="en-US" sz="2799">
                <a:solidFill>
                  <a:srgbClr val="000000"/>
                </a:solidFill>
                <a:latin typeface="Arimo"/>
              </a:rPr>
              <a:t> (SGK, tr. 65–66) để tự đánh giá kết quả thực hiện kĩ năng của bản thân và kết quả nghe, nhận xét của bạn.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56285" y="2305418"/>
            <a:ext cx="4594612" cy="3131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endParaRPr/>
          </a:p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Arimo Bold"/>
              </a:rPr>
              <a:t>(2) Mỗi HS rút ra một kinh nghiệm có ý nghĩa với bản thân từ bài học nói và nghe vừa thực hiện.</a:t>
            </a:r>
          </a:p>
          <a:p>
            <a:pPr marL="0" lvl="1" indent="0" algn="l">
              <a:lnSpc>
                <a:spcPts val="4199"/>
              </a:lnSpc>
              <a:spcBef>
                <a:spcPct val="0"/>
              </a:spcBef>
            </a:pPr>
            <a:endParaRPr lang="en-US" sz="2799">
              <a:solidFill>
                <a:srgbClr val="000000"/>
              </a:solidFill>
              <a:latin typeface="Arimo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77776">
            <a:off x="16652914" y="7473976"/>
            <a:ext cx="1533802" cy="1814174"/>
          </a:xfrm>
          <a:custGeom>
            <a:avLst/>
            <a:gdLst/>
            <a:ahLst/>
            <a:cxnLst/>
            <a:rect l="l" t="t" r="r" b="b"/>
            <a:pathLst>
              <a:path w="1533802" h="1814174">
                <a:moveTo>
                  <a:pt x="0" y="0"/>
                </a:moveTo>
                <a:lnTo>
                  <a:pt x="1533802" y="0"/>
                </a:lnTo>
                <a:lnTo>
                  <a:pt x="1533802" y="1814173"/>
                </a:lnTo>
                <a:lnTo>
                  <a:pt x="0" y="1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466902"/>
            <a:ext cx="19445067" cy="820098"/>
            <a:chOff x="0" y="0"/>
            <a:chExt cx="25926756" cy="109346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4384000" cy="1093465"/>
              <a:chOff x="0" y="0"/>
              <a:chExt cx="6555032" cy="29395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555032" cy="293951"/>
              </a:xfrm>
              <a:custGeom>
                <a:avLst/>
                <a:gdLst/>
                <a:ahLst/>
                <a:cxnLst/>
                <a:rect l="l" t="t" r="r" b="b"/>
                <a:pathLst>
                  <a:path w="6555032" h="293951">
                    <a:moveTo>
                      <a:pt x="0" y="0"/>
                    </a:moveTo>
                    <a:lnTo>
                      <a:pt x="6555032" y="0"/>
                    </a:lnTo>
                    <a:lnTo>
                      <a:pt x="6555032" y="293951"/>
                    </a:lnTo>
                    <a:lnTo>
                      <a:pt x="0" y="293951"/>
                    </a:lnTo>
                    <a:close/>
                  </a:path>
                </a:pathLst>
              </a:custGeom>
              <a:solidFill>
                <a:srgbClr val="1C4F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1040869" y="473002"/>
              <a:ext cx="14885887" cy="330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72"/>
                </a:lnSpc>
                <a:spcBef>
                  <a:spcPct val="0"/>
                </a:spcBef>
              </a:pPr>
              <a:r>
                <a:rPr lang="en-US" sz="1480">
                  <a:solidFill>
                    <a:srgbClr val="FFFFFF"/>
                  </a:solidFill>
                  <a:latin typeface="Arimo"/>
                </a:rPr>
                <a:t>Nói và nghe:TRAO ĐỔI VỀ MỘT VẤN ĐỀ CÓ LIÊN QUAN ĐẾN CƠ HỘI VÀ THÁCH THỨC ĐỐI VỚI ĐẤT NƯỚC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912053" y="736971"/>
            <a:ext cx="7797546" cy="8229600"/>
          </a:xfrm>
          <a:custGeom>
            <a:avLst/>
            <a:gdLst/>
            <a:ahLst/>
            <a:cxnLst/>
            <a:rect l="l" t="t" r="r" b="b"/>
            <a:pathLst>
              <a:path w="7797546" h="8229600">
                <a:moveTo>
                  <a:pt x="0" y="0"/>
                </a:moveTo>
                <a:lnTo>
                  <a:pt x="7797546" y="0"/>
                </a:lnTo>
                <a:lnTo>
                  <a:pt x="77975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9466725" y="1028700"/>
            <a:ext cx="7232993" cy="6428900"/>
            <a:chOff x="0" y="0"/>
            <a:chExt cx="9643990" cy="8571867"/>
          </a:xfrm>
        </p:grpSpPr>
        <p:sp>
          <p:nvSpPr>
            <p:cNvPr id="9" name="TextBox 9"/>
            <p:cNvSpPr txBox="1"/>
            <p:nvPr/>
          </p:nvSpPr>
          <p:spPr>
            <a:xfrm>
              <a:off x="0" y="-49953"/>
              <a:ext cx="9087265" cy="1685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959"/>
                </a:lnSpc>
              </a:pPr>
              <a:r>
                <a:rPr lang="en-US" sz="8299">
                  <a:solidFill>
                    <a:srgbClr val="FEF4D6"/>
                  </a:solidFill>
                  <a:latin typeface="Poetsen"/>
                </a:rPr>
                <a:t>Vận dụng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043007"/>
              <a:ext cx="9643990" cy="6528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0" lvl="1" indent="-431795" algn="l">
                <a:lnSpc>
                  <a:spcPts val="5599"/>
                </a:lnSpc>
                <a:buFont typeface="Arial"/>
                <a:buChar char="•"/>
              </a:pPr>
              <a:r>
                <a:rPr lang="en-US" sz="3999">
                  <a:solidFill>
                    <a:srgbClr val="FFFFFF"/>
                  </a:solidFill>
                  <a:latin typeface="Arimo"/>
                </a:rPr>
                <a:t>Về nhà chọn một cơ hội và thách thức và thực hiện 1 postcard hoặc video ngắn 3-5 phút bày ý kiến, quan điểm của mình về vấn đề ấy.</a:t>
              </a:r>
            </a:p>
            <a:p>
              <a:pPr marL="863590" lvl="1" indent="-431795" algn="l">
                <a:lnSpc>
                  <a:spcPts val="559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999">
                  <a:solidFill>
                    <a:srgbClr val="FFFFFF"/>
                  </a:solidFill>
                  <a:latin typeface="Arimo"/>
                </a:rPr>
                <a:t>Up bài lên Padled của lớp.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1912">
            <a:off x="2484027" y="1496463"/>
            <a:ext cx="13909812" cy="7688332"/>
          </a:xfrm>
          <a:custGeom>
            <a:avLst/>
            <a:gdLst/>
            <a:ahLst/>
            <a:cxnLst/>
            <a:rect l="l" t="t" r="r" b="b"/>
            <a:pathLst>
              <a:path w="13909812" h="7688332">
                <a:moveTo>
                  <a:pt x="0" y="0"/>
                </a:moveTo>
                <a:lnTo>
                  <a:pt x="13909812" y="0"/>
                </a:lnTo>
                <a:lnTo>
                  <a:pt x="13909812" y="7688332"/>
                </a:lnTo>
                <a:lnTo>
                  <a:pt x="0" y="7688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027216" y="3028950"/>
            <a:ext cx="6441907" cy="42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60"/>
              </a:lnSpc>
            </a:pPr>
            <a:r>
              <a:rPr lang="en-US" sz="9300">
                <a:solidFill>
                  <a:srgbClr val="073A64"/>
                </a:solidFill>
                <a:latin typeface="Sriracha"/>
              </a:rPr>
              <a:t>Cảm ơn các em đã theo dõi bài học!</a:t>
            </a:r>
          </a:p>
        </p:txBody>
      </p:sp>
      <p:sp>
        <p:nvSpPr>
          <p:cNvPr id="4" name="Freeform 4"/>
          <p:cNvSpPr/>
          <p:nvPr/>
        </p:nvSpPr>
        <p:spPr>
          <a:xfrm>
            <a:off x="2543472" y="8061615"/>
            <a:ext cx="1483743" cy="326424"/>
          </a:xfrm>
          <a:custGeom>
            <a:avLst/>
            <a:gdLst/>
            <a:ahLst/>
            <a:cxnLst/>
            <a:rect l="l" t="t" r="r" b="b"/>
            <a:pathLst>
              <a:path w="1483743" h="326424">
                <a:moveTo>
                  <a:pt x="0" y="0"/>
                </a:moveTo>
                <a:lnTo>
                  <a:pt x="1483744" y="0"/>
                </a:lnTo>
                <a:lnTo>
                  <a:pt x="1483744" y="326423"/>
                </a:lnTo>
                <a:lnTo>
                  <a:pt x="0" y="3264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694481">
            <a:off x="7052504" y="1252127"/>
            <a:ext cx="3927862" cy="1092660"/>
          </a:xfrm>
          <a:custGeom>
            <a:avLst/>
            <a:gdLst/>
            <a:ahLst/>
            <a:cxnLst/>
            <a:rect l="l" t="t" r="r" b="b"/>
            <a:pathLst>
              <a:path w="3927862" h="1092660">
                <a:moveTo>
                  <a:pt x="0" y="0"/>
                </a:moveTo>
                <a:lnTo>
                  <a:pt x="3927862" y="0"/>
                </a:lnTo>
                <a:lnTo>
                  <a:pt x="3927862" y="1092660"/>
                </a:lnTo>
                <a:lnTo>
                  <a:pt x="0" y="1092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033237" y="3143250"/>
            <a:ext cx="6282137" cy="4114800"/>
          </a:xfrm>
          <a:custGeom>
            <a:avLst/>
            <a:gdLst/>
            <a:ahLst/>
            <a:cxnLst/>
            <a:rect l="l" t="t" r="r" b="b"/>
            <a:pathLst>
              <a:path w="6282137" h="4114800">
                <a:moveTo>
                  <a:pt x="0" y="0"/>
                </a:moveTo>
                <a:lnTo>
                  <a:pt x="6282138" y="0"/>
                </a:lnTo>
                <a:lnTo>
                  <a:pt x="6282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040" y="5518858"/>
            <a:ext cx="3316781" cy="5681851"/>
          </a:xfrm>
          <a:custGeom>
            <a:avLst/>
            <a:gdLst/>
            <a:ahLst/>
            <a:cxnLst/>
            <a:rect l="l" t="t" r="r" b="b"/>
            <a:pathLst>
              <a:path w="3316781" h="5681851">
                <a:moveTo>
                  <a:pt x="0" y="0"/>
                </a:moveTo>
                <a:lnTo>
                  <a:pt x="3316781" y="0"/>
                </a:lnTo>
                <a:lnTo>
                  <a:pt x="3316781" y="5681851"/>
                </a:lnTo>
                <a:lnTo>
                  <a:pt x="0" y="5681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42415" y="4717259"/>
            <a:ext cx="3652021" cy="3031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7245759"/>
            <a:chOff x="0" y="0"/>
            <a:chExt cx="8732589" cy="389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3898454"/>
            </a:xfrm>
            <a:custGeom>
              <a:avLst/>
              <a:gdLst/>
              <a:ahLst/>
              <a:cxnLst/>
              <a:rect l="l" t="t" r="r" b="b"/>
              <a:pathLst>
                <a:path w="8732589" h="3898454">
                  <a:moveTo>
                    <a:pt x="8608130" y="3898453"/>
                  </a:moveTo>
                  <a:lnTo>
                    <a:pt x="124460" y="3898453"/>
                  </a:lnTo>
                  <a:cubicBezTo>
                    <a:pt x="55880" y="3898453"/>
                    <a:pt x="0" y="3842573"/>
                    <a:pt x="0" y="37739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09" y="0"/>
                    <a:pt x="8732589" y="55880"/>
                    <a:pt x="8732589" y="124460"/>
                  </a:cubicBezTo>
                  <a:lnTo>
                    <a:pt x="8732589" y="3773993"/>
                  </a:lnTo>
                  <a:cubicBezTo>
                    <a:pt x="8732589" y="3842573"/>
                    <a:pt x="8676709" y="3898454"/>
                    <a:pt x="8608130" y="389845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355784" y="3335095"/>
            <a:ext cx="12652484" cy="2622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9"/>
              </a:lnSpc>
            </a:pPr>
            <a:r>
              <a:rPr lang="en-US" sz="6226">
                <a:solidFill>
                  <a:srgbClr val="1C4F59"/>
                </a:solidFill>
                <a:latin typeface="#9Slide03 AmpleSoft Bold" panose="02000000000000000000" pitchFamily="2" charset="0"/>
              </a:rPr>
              <a:t>TRAO ĐỔI VỀ MỘT VẤN ĐỀ CÓ LIÊN QUAN ĐẾN CƠ HỘI VÀ THÁCH THỨC ĐỐI VỚI ĐẤT NƯỚC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55784" y="2186797"/>
            <a:ext cx="12652484" cy="64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spc="72">
                <a:solidFill>
                  <a:srgbClr val="5E17EB"/>
                </a:solidFill>
                <a:latin typeface="Arimo Bold"/>
              </a:rPr>
              <a:t>BÀI 2- NÓI VÀ NGHE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9466902"/>
            <a:ext cx="18288000" cy="820098"/>
            <a:chOff x="0" y="0"/>
            <a:chExt cx="6555032" cy="2939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6502374" y="6679877"/>
            <a:ext cx="5283251" cy="3189163"/>
          </a:xfrm>
          <a:custGeom>
            <a:avLst/>
            <a:gdLst/>
            <a:ahLst/>
            <a:cxnLst/>
            <a:rect l="l" t="t" r="r" b="b"/>
            <a:pathLst>
              <a:path w="5283251" h="3189163">
                <a:moveTo>
                  <a:pt x="0" y="0"/>
                </a:moveTo>
                <a:lnTo>
                  <a:pt x="5283252" y="0"/>
                </a:lnTo>
                <a:lnTo>
                  <a:pt x="5283252" y="3189163"/>
                </a:lnTo>
                <a:lnTo>
                  <a:pt x="0" y="3189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13044">
            <a:off x="793109" y="6292883"/>
            <a:ext cx="3626896" cy="2875139"/>
          </a:xfrm>
          <a:custGeom>
            <a:avLst/>
            <a:gdLst/>
            <a:ahLst/>
            <a:cxnLst/>
            <a:rect l="l" t="t" r="r" b="b"/>
            <a:pathLst>
              <a:path w="3626896" h="2875139">
                <a:moveTo>
                  <a:pt x="0" y="0"/>
                </a:moveTo>
                <a:lnTo>
                  <a:pt x="3626896" y="0"/>
                </a:lnTo>
                <a:lnTo>
                  <a:pt x="3626896" y="2875140"/>
                </a:lnTo>
                <a:lnTo>
                  <a:pt x="0" y="28751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793684" y="1265158"/>
            <a:ext cx="3149468" cy="3243834"/>
          </a:xfrm>
          <a:custGeom>
            <a:avLst/>
            <a:gdLst/>
            <a:ahLst/>
            <a:cxnLst/>
            <a:rect l="l" t="t" r="r" b="b"/>
            <a:pathLst>
              <a:path w="3149468" h="3243834">
                <a:moveTo>
                  <a:pt x="0" y="0"/>
                </a:moveTo>
                <a:lnTo>
                  <a:pt x="3149468" y="0"/>
                </a:lnTo>
                <a:lnTo>
                  <a:pt x="3149468" y="3243834"/>
                </a:lnTo>
                <a:lnTo>
                  <a:pt x="0" y="3243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348435">
            <a:off x="15996545" y="1346681"/>
            <a:ext cx="3652766" cy="2417467"/>
          </a:xfrm>
          <a:custGeom>
            <a:avLst/>
            <a:gdLst/>
            <a:ahLst/>
            <a:cxnLst/>
            <a:rect l="l" t="t" r="r" b="b"/>
            <a:pathLst>
              <a:path w="3652766" h="2417467">
                <a:moveTo>
                  <a:pt x="0" y="0"/>
                </a:moveTo>
                <a:lnTo>
                  <a:pt x="3652766" y="0"/>
                </a:lnTo>
                <a:lnTo>
                  <a:pt x="3652766" y="2417467"/>
                </a:lnTo>
                <a:lnTo>
                  <a:pt x="0" y="2417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866238" y="-809340"/>
            <a:ext cx="2493303" cy="2839165"/>
          </a:xfrm>
          <a:custGeom>
            <a:avLst/>
            <a:gdLst/>
            <a:ahLst/>
            <a:cxnLst/>
            <a:rect l="l" t="t" r="r" b="b"/>
            <a:pathLst>
              <a:path w="2493303" h="2839165">
                <a:moveTo>
                  <a:pt x="0" y="0"/>
                </a:moveTo>
                <a:lnTo>
                  <a:pt x="2493303" y="0"/>
                </a:lnTo>
                <a:lnTo>
                  <a:pt x="2493303" y="2839165"/>
                </a:lnTo>
                <a:lnTo>
                  <a:pt x="0" y="28391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46248" y="-1554296"/>
            <a:ext cx="3057724" cy="3108592"/>
          </a:xfrm>
          <a:custGeom>
            <a:avLst/>
            <a:gdLst/>
            <a:ahLst/>
            <a:cxnLst/>
            <a:rect l="l" t="t" r="r" b="b"/>
            <a:pathLst>
              <a:path w="3057724" h="3108592">
                <a:moveTo>
                  <a:pt x="0" y="0"/>
                </a:moveTo>
                <a:lnTo>
                  <a:pt x="3057724" y="0"/>
                </a:lnTo>
                <a:lnTo>
                  <a:pt x="3057724" y="3108592"/>
                </a:lnTo>
                <a:lnTo>
                  <a:pt x="0" y="31085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445633" y="6749961"/>
            <a:ext cx="3169477" cy="2812191"/>
          </a:xfrm>
          <a:custGeom>
            <a:avLst/>
            <a:gdLst/>
            <a:ahLst/>
            <a:cxnLst/>
            <a:rect l="l" t="t" r="r" b="b"/>
            <a:pathLst>
              <a:path w="3169477" h="2812191">
                <a:moveTo>
                  <a:pt x="0" y="0"/>
                </a:moveTo>
                <a:lnTo>
                  <a:pt x="3169477" y="0"/>
                </a:lnTo>
                <a:lnTo>
                  <a:pt x="3169477" y="2812191"/>
                </a:lnTo>
                <a:lnTo>
                  <a:pt x="0" y="28121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69654" y="328613"/>
            <a:ext cx="12889597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9099">
                <a:solidFill>
                  <a:srgbClr val="FEF4D6"/>
                </a:solidFill>
                <a:latin typeface="Poetsen"/>
              </a:rPr>
              <a:t>Mục tiêu bài học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8915158"/>
            <a:ext cx="18288000" cy="1371842"/>
            <a:chOff x="0" y="0"/>
            <a:chExt cx="24384000" cy="182912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4384000" cy="1829122"/>
              <a:chOff x="0" y="0"/>
              <a:chExt cx="6555032" cy="49171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555032" cy="491714"/>
              </a:xfrm>
              <a:custGeom>
                <a:avLst/>
                <a:gdLst/>
                <a:ahLst/>
                <a:cxnLst/>
                <a:rect l="l" t="t" r="r" b="b"/>
                <a:pathLst>
                  <a:path w="6555032" h="491714">
                    <a:moveTo>
                      <a:pt x="0" y="0"/>
                    </a:moveTo>
                    <a:lnTo>
                      <a:pt x="6555032" y="0"/>
                    </a:lnTo>
                    <a:lnTo>
                      <a:pt x="6555032" y="491714"/>
                    </a:lnTo>
                    <a:lnTo>
                      <a:pt x="0" y="491714"/>
                    </a:lnTo>
                    <a:close/>
                  </a:path>
                </a:pathLst>
              </a:custGeom>
              <a:solidFill>
                <a:srgbClr val="1C4F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3473704" y="332757"/>
              <a:ext cx="10382928" cy="1108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</a:pPr>
              <a:r>
                <a:rPr lang="en-US" sz="1600">
                  <a:solidFill>
                    <a:srgbClr val="FFFFFF"/>
                  </a:solidFill>
                  <a:latin typeface="Arimo"/>
                </a:rPr>
                <a:t>Nói và nghe:TRAO ĐỔI VỀ MỘT VẤN ĐỀ CÓ LIÊN QUAN ĐẾN CƠ HỘI VÀ THÁCH THỨC ĐỐI VỚI ĐẤT NƯỚC</a:t>
              </a:r>
            </a:p>
            <a:p>
              <a:pPr algn="r">
                <a:lnSpc>
                  <a:spcPts val="2240"/>
                </a:lnSpc>
                <a:spcBef>
                  <a:spcPct val="0"/>
                </a:spcBef>
              </a:pPr>
              <a:endParaRPr lang="en-US" sz="1600">
                <a:solidFill>
                  <a:srgbClr val="FFFFFF"/>
                </a:solidFill>
                <a:latin typeface="Arimo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98113" y="2286368"/>
            <a:ext cx="16230600" cy="5462506"/>
            <a:chOff x="0" y="0"/>
            <a:chExt cx="8732589" cy="29390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732589" cy="2939006"/>
            </a:xfrm>
            <a:custGeom>
              <a:avLst/>
              <a:gdLst/>
              <a:ahLst/>
              <a:cxnLst/>
              <a:rect l="l" t="t" r="r" b="b"/>
              <a:pathLst>
                <a:path w="8732589" h="2939006">
                  <a:moveTo>
                    <a:pt x="8608130" y="2939006"/>
                  </a:moveTo>
                  <a:lnTo>
                    <a:pt x="124460" y="2939006"/>
                  </a:lnTo>
                  <a:cubicBezTo>
                    <a:pt x="55880" y="2939006"/>
                    <a:pt x="0" y="2883126"/>
                    <a:pt x="0" y="281454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09" y="0"/>
                    <a:pt x="8732589" y="55880"/>
                    <a:pt x="8732589" y="124460"/>
                  </a:cubicBezTo>
                  <a:lnTo>
                    <a:pt x="8732589" y="2814546"/>
                  </a:lnTo>
                  <a:cubicBezTo>
                    <a:pt x="8732589" y="2883126"/>
                    <a:pt x="8676709" y="2939006"/>
                    <a:pt x="8608130" y="293900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91599" y="2602571"/>
            <a:ext cx="4963141" cy="404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2" lvl="1" indent="-388616" algn="l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1C4F59"/>
                </a:solidFill>
                <a:latin typeface="Arimo Bold"/>
              </a:rPr>
              <a:t>Cách thuyết trình về một vấn đề liên quan đến cơ hội và thách thức đối với đất nước.</a:t>
            </a:r>
          </a:p>
          <a:p>
            <a:pPr algn="l">
              <a:lnSpc>
                <a:spcPts val="5399"/>
              </a:lnSpc>
            </a:pPr>
            <a:endParaRPr lang="en-US" sz="3599">
              <a:solidFill>
                <a:srgbClr val="1C4F59"/>
              </a:solidFill>
              <a:latin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953748" y="2719822"/>
            <a:ext cx="5913339" cy="404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2" lvl="1" indent="-388616" algn="l">
              <a:lnSpc>
                <a:spcPts val="5399"/>
              </a:lnSpc>
              <a:buFont typeface="Arial"/>
              <a:buChar char="•"/>
            </a:pPr>
            <a:r>
              <a:rPr lang="en-US" sz="3599">
                <a:solidFill>
                  <a:srgbClr val="1C4F59"/>
                </a:solidFill>
                <a:latin typeface="Arimo Bold"/>
              </a:rPr>
              <a:t>Cách nắm bắt được nội dung và quan điểm của bài thuyết trình; nhận xét, đánh giá được nội dung và cách thức thuyết trình</a:t>
            </a:r>
          </a:p>
        </p:txBody>
      </p:sp>
      <p:sp>
        <p:nvSpPr>
          <p:cNvPr id="11" name="Freeform 11"/>
          <p:cNvSpPr/>
          <p:nvPr/>
        </p:nvSpPr>
        <p:spPr>
          <a:xfrm rot="-494793">
            <a:off x="468625" y="677712"/>
            <a:ext cx="2175255" cy="3304945"/>
          </a:xfrm>
          <a:custGeom>
            <a:avLst/>
            <a:gdLst/>
            <a:ahLst/>
            <a:cxnLst/>
            <a:rect l="l" t="t" r="r" b="b"/>
            <a:pathLst>
              <a:path w="2175255" h="3304945">
                <a:moveTo>
                  <a:pt x="0" y="0"/>
                </a:moveTo>
                <a:lnTo>
                  <a:pt x="2175255" y="0"/>
                </a:lnTo>
                <a:lnTo>
                  <a:pt x="2175255" y="3304945"/>
                </a:lnTo>
                <a:lnTo>
                  <a:pt x="0" y="3304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507119">
            <a:off x="14805070" y="5632989"/>
            <a:ext cx="2944630" cy="3245585"/>
          </a:xfrm>
          <a:custGeom>
            <a:avLst/>
            <a:gdLst/>
            <a:ahLst/>
            <a:cxnLst/>
            <a:rect l="l" t="t" r="r" b="b"/>
            <a:pathLst>
              <a:path w="2944630" h="3245585">
                <a:moveTo>
                  <a:pt x="0" y="0"/>
                </a:moveTo>
                <a:lnTo>
                  <a:pt x="2944631" y="0"/>
                </a:lnTo>
                <a:lnTo>
                  <a:pt x="2944631" y="3245584"/>
                </a:lnTo>
                <a:lnTo>
                  <a:pt x="0" y="3245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413262" y="2719822"/>
            <a:ext cx="3915451" cy="1407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1" lvl="1" indent="-410205" algn="l">
              <a:lnSpc>
                <a:spcPts val="5699"/>
              </a:lnSpc>
              <a:buFont typeface="Arial"/>
              <a:buChar char="•"/>
            </a:pPr>
            <a:r>
              <a:rPr lang="en-US" sz="3799">
                <a:solidFill>
                  <a:srgbClr val="1C4F59"/>
                </a:solidFill>
                <a:latin typeface="Arimo Bold"/>
              </a:rPr>
              <a:t>Yêu nước, trách nhiệm.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628976"/>
            <a:ext cx="18288000" cy="658024"/>
            <a:chOff x="0" y="0"/>
            <a:chExt cx="6555032" cy="235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55032" cy="235858"/>
            </a:xfrm>
            <a:custGeom>
              <a:avLst/>
              <a:gdLst/>
              <a:ahLst/>
              <a:cxnLst/>
              <a:rect l="l" t="t" r="r" b="b"/>
              <a:pathLst>
                <a:path w="6555032" h="235858">
                  <a:moveTo>
                    <a:pt x="0" y="0"/>
                  </a:moveTo>
                  <a:lnTo>
                    <a:pt x="6555032" y="0"/>
                  </a:lnTo>
                  <a:lnTo>
                    <a:pt x="6555032" y="235858"/>
                  </a:lnTo>
                  <a:lnTo>
                    <a:pt x="0" y="235858"/>
                  </a:lnTo>
                  <a:close/>
                </a:path>
              </a:pathLst>
            </a:custGeom>
            <a:solidFill>
              <a:srgbClr val="FADEC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742594" y="2635728"/>
            <a:ext cx="8955234" cy="5686574"/>
          </a:xfrm>
          <a:custGeom>
            <a:avLst/>
            <a:gdLst/>
            <a:ahLst/>
            <a:cxnLst/>
            <a:rect l="l" t="t" r="r" b="b"/>
            <a:pathLst>
              <a:path w="8955234" h="5686574">
                <a:moveTo>
                  <a:pt x="0" y="0"/>
                </a:moveTo>
                <a:lnTo>
                  <a:pt x="8955234" y="0"/>
                </a:lnTo>
                <a:lnTo>
                  <a:pt x="8955234" y="5686573"/>
                </a:lnTo>
                <a:lnTo>
                  <a:pt x="0" y="56865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8618" y="712608"/>
            <a:ext cx="8106156" cy="8229600"/>
          </a:xfrm>
          <a:custGeom>
            <a:avLst/>
            <a:gdLst/>
            <a:ahLst/>
            <a:cxnLst/>
            <a:rect l="l" t="t" r="r" b="b"/>
            <a:pathLst>
              <a:path w="8106156" h="8229600">
                <a:moveTo>
                  <a:pt x="0" y="0"/>
                </a:moveTo>
                <a:lnTo>
                  <a:pt x="8106156" y="0"/>
                </a:lnTo>
                <a:lnTo>
                  <a:pt x="81061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553198" y="9809867"/>
            <a:ext cx="13144631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1C4F59"/>
                </a:solidFill>
                <a:latin typeface="Arimo Bold"/>
              </a:rPr>
              <a:t>Nói và nghe:TRAO ĐỔI VỀ MỘT VẤN ĐỀ CÓ LIÊN QUAN ĐẾN CƠ HỘI VÀ THÁCH THỨC ĐỐI VỚI ĐẤT NƯỚC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42594" y="366713"/>
            <a:ext cx="8115300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19"/>
              </a:lnSpc>
            </a:pPr>
            <a:r>
              <a:rPr lang="en-US" sz="8599">
                <a:solidFill>
                  <a:srgbClr val="1C4F59"/>
                </a:solidFill>
                <a:latin typeface="Poetsen"/>
              </a:rPr>
              <a:t>KHỞI ĐỘNG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22584" y="1641311"/>
            <a:ext cx="6355321" cy="511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5"/>
              </a:lnSpc>
            </a:pPr>
            <a:r>
              <a:rPr lang="en-US" sz="3399">
                <a:solidFill>
                  <a:srgbClr val="1C4F59"/>
                </a:solidFill>
                <a:latin typeface="Arimo Bold"/>
              </a:rPr>
              <a:t>Thảo luận nhóm: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38927" y="6101830"/>
            <a:ext cx="4719361" cy="2220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4"/>
              </a:lnSpc>
            </a:pPr>
            <a:r>
              <a:rPr lang="en-US" sz="3969">
                <a:solidFill>
                  <a:srgbClr val="1C4F59"/>
                </a:solidFill>
                <a:latin typeface="Sriracha"/>
              </a:rPr>
              <a:t>Liệt kê một số cơ hội và thách thức đối với nước ta hiện nay.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5739" y="2607901"/>
            <a:ext cx="8172984" cy="5938814"/>
            <a:chOff x="0" y="0"/>
            <a:chExt cx="3720575" cy="27035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0575" cy="2703517"/>
            </a:xfrm>
            <a:custGeom>
              <a:avLst/>
              <a:gdLst/>
              <a:ahLst/>
              <a:cxnLst/>
              <a:rect l="l" t="t" r="r" b="b"/>
              <a:pathLst>
                <a:path w="3720575" h="2703517">
                  <a:moveTo>
                    <a:pt x="3596115" y="2703517"/>
                  </a:moveTo>
                  <a:lnTo>
                    <a:pt x="124460" y="2703517"/>
                  </a:lnTo>
                  <a:cubicBezTo>
                    <a:pt x="55880" y="2703517"/>
                    <a:pt x="0" y="2647637"/>
                    <a:pt x="0" y="25790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96115" y="0"/>
                  </a:lnTo>
                  <a:cubicBezTo>
                    <a:pt x="3664695" y="0"/>
                    <a:pt x="3720575" y="55880"/>
                    <a:pt x="3720575" y="124460"/>
                  </a:cubicBezTo>
                  <a:lnTo>
                    <a:pt x="3720575" y="2579057"/>
                  </a:lnTo>
                  <a:cubicBezTo>
                    <a:pt x="3720575" y="2647637"/>
                    <a:pt x="3664695" y="2703517"/>
                    <a:pt x="3596115" y="2703517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9432540"/>
            <a:ext cx="18288000" cy="854460"/>
            <a:chOff x="0" y="0"/>
            <a:chExt cx="6555032" cy="3062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306267"/>
            </a:xfrm>
            <a:custGeom>
              <a:avLst/>
              <a:gdLst/>
              <a:ahLst/>
              <a:cxnLst/>
              <a:rect l="l" t="t" r="r" b="b"/>
              <a:pathLst>
                <a:path w="6555032" h="306267">
                  <a:moveTo>
                    <a:pt x="0" y="0"/>
                  </a:moveTo>
                  <a:lnTo>
                    <a:pt x="6555032" y="0"/>
                  </a:lnTo>
                  <a:lnTo>
                    <a:pt x="6555032" y="306267"/>
                  </a:lnTo>
                  <a:lnTo>
                    <a:pt x="0" y="306267"/>
                  </a:lnTo>
                  <a:close/>
                </a:path>
              </a:pathLst>
            </a:custGeom>
            <a:solidFill>
              <a:srgbClr val="FADEC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9925049" y="2563460"/>
            <a:ext cx="7821249" cy="5983256"/>
          </a:xfrm>
          <a:custGeom>
            <a:avLst/>
            <a:gdLst/>
            <a:ahLst/>
            <a:cxnLst/>
            <a:rect l="l" t="t" r="r" b="b"/>
            <a:pathLst>
              <a:path w="7821249" h="5983256">
                <a:moveTo>
                  <a:pt x="0" y="0"/>
                </a:moveTo>
                <a:lnTo>
                  <a:pt x="7821249" y="0"/>
                </a:lnTo>
                <a:lnTo>
                  <a:pt x="7821249" y="5983255"/>
                </a:lnTo>
                <a:lnTo>
                  <a:pt x="0" y="5983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813163" y="2874276"/>
            <a:ext cx="4118137" cy="822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55"/>
              </a:lnSpc>
              <a:spcBef>
                <a:spcPct val="0"/>
              </a:spcBef>
            </a:pPr>
            <a:r>
              <a:rPr lang="en-US" sz="5399">
                <a:solidFill>
                  <a:srgbClr val="5E17EB"/>
                </a:solidFill>
                <a:latin typeface="Arimo Bold"/>
              </a:rPr>
              <a:t>Nhóm đôi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9700" y="3792341"/>
            <a:ext cx="7224379" cy="433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757"/>
              </a:lnSpc>
              <a:spcBef>
                <a:spcPct val="0"/>
              </a:spcBef>
            </a:pPr>
            <a:r>
              <a:rPr lang="en-US" sz="3838">
                <a:solidFill>
                  <a:srgbClr val="1C4F59"/>
                </a:solidFill>
                <a:latin typeface="Arimo Bold"/>
              </a:rPr>
              <a:t>Đọc nội dung hướng dẫn luyện tập kĩ năng nói và nghe (SGK, tr. 62 – 65), ghi tóm tắt những việc ý nghĩa với bản thân khi thực hiện nhiệm vụ  nói và nghe.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09700" y="59012"/>
            <a:ext cx="15468600" cy="192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>
                <a:solidFill>
                  <a:srgbClr val="FEF4D6"/>
                </a:solidFill>
                <a:latin typeface="#9Slide03 AmpleSoft Bold" panose="02000000000000000000" pitchFamily="2" charset="0"/>
              </a:rPr>
              <a:t> 1. Tìm hiểu cách thức thực hiện </a:t>
            </a:r>
          </a:p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EF4D6"/>
                </a:solidFill>
                <a:latin typeface="#9Slide03 AmpleSoft Bold" panose="02000000000000000000" pitchFamily="2" charset="0"/>
              </a:rPr>
              <a:t>kĩ năng nói và nghe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44651" y="9812145"/>
            <a:ext cx="10647824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1C4F59"/>
                </a:solidFill>
                <a:latin typeface="Arimo Bold"/>
              </a:rPr>
              <a:t>Nói và nghe:TRAO ĐỔI VỀ MỘT VẤN ĐỀ CÓ LIÊN QUAN ĐẾN CƠ HỘI VÀ THÁCH THỨC ĐỐI VỚI ĐẤT NƯỚC</a:t>
            </a:r>
          </a:p>
          <a:p>
            <a:pPr algn="r">
              <a:lnSpc>
                <a:spcPts val="2239"/>
              </a:lnSpc>
              <a:spcBef>
                <a:spcPct val="0"/>
              </a:spcBef>
            </a:pPr>
            <a:endParaRPr lang="en-US" sz="1599">
              <a:solidFill>
                <a:srgbClr val="1C4F59"/>
              </a:solidFill>
              <a:latin typeface="Arimo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8186" y="1701950"/>
            <a:ext cx="5116091" cy="7306295"/>
            <a:chOff x="0" y="0"/>
            <a:chExt cx="2393585" cy="3418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3585" cy="3418282"/>
            </a:xfrm>
            <a:custGeom>
              <a:avLst/>
              <a:gdLst/>
              <a:ahLst/>
              <a:cxnLst/>
              <a:rect l="l" t="t" r="r" b="b"/>
              <a:pathLst>
                <a:path w="2393585" h="3418282">
                  <a:moveTo>
                    <a:pt x="2269125" y="3418281"/>
                  </a:moveTo>
                  <a:lnTo>
                    <a:pt x="124460" y="3418281"/>
                  </a:lnTo>
                  <a:cubicBezTo>
                    <a:pt x="55880" y="3418281"/>
                    <a:pt x="0" y="3362401"/>
                    <a:pt x="0" y="32938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69125" y="0"/>
                  </a:lnTo>
                  <a:cubicBezTo>
                    <a:pt x="2337705" y="0"/>
                    <a:pt x="2393585" y="55880"/>
                    <a:pt x="2393585" y="124460"/>
                  </a:cubicBezTo>
                  <a:lnTo>
                    <a:pt x="2393585" y="3293821"/>
                  </a:lnTo>
                  <a:cubicBezTo>
                    <a:pt x="2393585" y="3362401"/>
                    <a:pt x="2337705" y="3418282"/>
                    <a:pt x="2269125" y="341828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96404" y="1906342"/>
            <a:ext cx="4819654" cy="5095423"/>
            <a:chOff x="0" y="0"/>
            <a:chExt cx="6426205" cy="6793897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6426205" cy="1538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5"/>
                </a:lnSpc>
              </a:pPr>
              <a:r>
                <a:rPr lang="en-US" sz="3899">
                  <a:solidFill>
                    <a:srgbClr val="ED5D3D"/>
                  </a:solidFill>
                  <a:latin typeface="Arimo Bold"/>
                </a:rPr>
                <a:t>Bước 1: </a:t>
              </a:r>
            </a:p>
            <a:p>
              <a:pPr algn="ctr">
                <a:lnSpc>
                  <a:spcPts val="4445"/>
                </a:lnSpc>
              </a:pPr>
              <a:r>
                <a:rPr lang="en-US" sz="3899">
                  <a:solidFill>
                    <a:srgbClr val="ED5D3D"/>
                  </a:solidFill>
                  <a:latin typeface="Arimo Bold"/>
                </a:rPr>
                <a:t>chuẩn bị nói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722770"/>
              <a:ext cx="6426205" cy="4994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66943" lvl="1" indent="-383472" algn="l">
                <a:lnSpc>
                  <a:spcPts val="4973"/>
                </a:lnSpc>
                <a:buFont typeface="Arial"/>
                <a:buChar char="•"/>
              </a:pPr>
              <a:r>
                <a:rPr lang="en-US" sz="3552">
                  <a:solidFill>
                    <a:srgbClr val="1C4F59"/>
                  </a:solidFill>
                  <a:latin typeface="Arimo Bold"/>
                </a:rPr>
                <a:t>Xác định đề tài, người nghe, mục đích, không gian và thời gian</a:t>
              </a:r>
            </a:p>
            <a:p>
              <a:pPr marL="766943" lvl="1" indent="-383472" algn="l">
                <a:lnSpc>
                  <a:spcPts val="4973"/>
                </a:lnSpc>
                <a:buFont typeface="Arial"/>
                <a:buChar char="•"/>
              </a:pPr>
              <a:r>
                <a:rPr lang="en-US" sz="3552">
                  <a:solidFill>
                    <a:srgbClr val="1C4F59"/>
                  </a:solidFill>
                  <a:latin typeface="Arimo Bold"/>
                </a:rPr>
                <a:t>Tìm ý và lập dàn ý.</a:t>
              </a:r>
            </a:p>
            <a:p>
              <a:pPr marL="766943" lvl="1" indent="-383472" algn="l">
                <a:lnSpc>
                  <a:spcPts val="4973"/>
                </a:lnSpc>
                <a:buFont typeface="Arial"/>
                <a:buChar char="•"/>
              </a:pPr>
              <a:r>
                <a:rPr lang="en-US" sz="3552">
                  <a:solidFill>
                    <a:srgbClr val="1C4F59"/>
                  </a:solidFill>
                  <a:latin typeface="Arimo Bold"/>
                </a:rPr>
                <a:t>Luyện tập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326784" y="1743096"/>
            <a:ext cx="5458012" cy="7187459"/>
            <a:chOff x="0" y="0"/>
            <a:chExt cx="2936588" cy="38670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36588" cy="3867086"/>
            </a:xfrm>
            <a:custGeom>
              <a:avLst/>
              <a:gdLst/>
              <a:ahLst/>
              <a:cxnLst/>
              <a:rect l="l" t="t" r="r" b="b"/>
              <a:pathLst>
                <a:path w="2936588" h="3867086">
                  <a:moveTo>
                    <a:pt x="2812128" y="3867086"/>
                  </a:moveTo>
                  <a:lnTo>
                    <a:pt x="124460" y="3867086"/>
                  </a:lnTo>
                  <a:cubicBezTo>
                    <a:pt x="55880" y="3867086"/>
                    <a:pt x="0" y="3811207"/>
                    <a:pt x="0" y="374262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12128" y="0"/>
                  </a:lnTo>
                  <a:cubicBezTo>
                    <a:pt x="2880708" y="0"/>
                    <a:pt x="2936588" y="55880"/>
                    <a:pt x="2936588" y="124460"/>
                  </a:cubicBezTo>
                  <a:lnTo>
                    <a:pt x="2936588" y="3742627"/>
                  </a:lnTo>
                  <a:cubicBezTo>
                    <a:pt x="2936588" y="3811207"/>
                    <a:pt x="2880708" y="3867086"/>
                    <a:pt x="2812128" y="38670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464803" y="1924614"/>
            <a:ext cx="5201530" cy="6799508"/>
            <a:chOff x="0" y="0"/>
            <a:chExt cx="6935374" cy="906601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6935374" cy="14695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17"/>
                </a:lnSpc>
              </a:pPr>
              <a:r>
                <a:rPr lang="en-US" sz="3699">
                  <a:solidFill>
                    <a:srgbClr val="ED5D3D"/>
                  </a:solidFill>
                  <a:latin typeface="Arimo Bold"/>
                </a:rPr>
                <a:t>Bước 2: </a:t>
              </a:r>
            </a:p>
            <a:p>
              <a:pPr algn="ctr">
                <a:lnSpc>
                  <a:spcPts val="4217"/>
                </a:lnSpc>
              </a:pPr>
              <a:r>
                <a:rPr lang="en-US" sz="3699">
                  <a:solidFill>
                    <a:srgbClr val="ED5D3D"/>
                  </a:solidFill>
                  <a:latin typeface="Arimo Bold"/>
                </a:rPr>
                <a:t>Trình bày bài nói: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644538"/>
              <a:ext cx="6935374" cy="73449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13"/>
                </a:lnSpc>
              </a:pPr>
              <a:r>
                <a:rPr lang="en-US" sz="3152">
                  <a:solidFill>
                    <a:srgbClr val="1C4F59"/>
                  </a:solidFill>
                  <a:latin typeface="Arimo Bold"/>
                </a:rPr>
                <a:t>- Bám sát dàn ý và đảm bảo kết cấu của bài thuyết trình</a:t>
              </a:r>
            </a:p>
            <a:p>
              <a:pPr algn="l">
                <a:lnSpc>
                  <a:spcPts val="4413"/>
                </a:lnSpc>
              </a:pPr>
              <a:r>
                <a:rPr lang="en-US" sz="3152">
                  <a:solidFill>
                    <a:srgbClr val="1C4F59"/>
                  </a:solidFill>
                  <a:latin typeface="Arimo Bold"/>
                </a:rPr>
                <a:t>- Dùng thẻ ghi chú tóm tắt thông tin dễ dễ theo dõi</a:t>
              </a:r>
            </a:p>
            <a:p>
              <a:pPr algn="l">
                <a:lnSpc>
                  <a:spcPts val="4413"/>
                </a:lnSpc>
              </a:pPr>
              <a:r>
                <a:rPr lang="en-US" sz="3152">
                  <a:solidFill>
                    <a:srgbClr val="1C4F59"/>
                  </a:solidFill>
                  <a:latin typeface="Arimo Bold"/>
                </a:rPr>
                <a:t>- Sử dụng hợp lí các phương tiện phi ngôn ngữ</a:t>
              </a:r>
            </a:p>
            <a:p>
              <a:pPr algn="l">
                <a:lnSpc>
                  <a:spcPts val="4413"/>
                </a:lnSpc>
              </a:pPr>
              <a:r>
                <a:rPr lang="en-US" sz="3152">
                  <a:solidFill>
                    <a:srgbClr val="1C4F59"/>
                  </a:solidFill>
                  <a:latin typeface="Arimo Bold"/>
                </a:rPr>
                <a:t>- Chú ý thời gian, tương tác tích cực với người nghe.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668844" y="1726265"/>
            <a:ext cx="5235104" cy="7140508"/>
            <a:chOff x="0" y="0"/>
            <a:chExt cx="2816656" cy="38418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16656" cy="3841825"/>
            </a:xfrm>
            <a:custGeom>
              <a:avLst/>
              <a:gdLst/>
              <a:ahLst/>
              <a:cxnLst/>
              <a:rect l="l" t="t" r="r" b="b"/>
              <a:pathLst>
                <a:path w="2816656" h="3841825">
                  <a:moveTo>
                    <a:pt x="2692196" y="3841825"/>
                  </a:moveTo>
                  <a:lnTo>
                    <a:pt x="124460" y="3841825"/>
                  </a:lnTo>
                  <a:cubicBezTo>
                    <a:pt x="55880" y="3841825"/>
                    <a:pt x="0" y="3785945"/>
                    <a:pt x="0" y="37173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92196" y="0"/>
                  </a:lnTo>
                  <a:cubicBezTo>
                    <a:pt x="2760776" y="0"/>
                    <a:pt x="2816656" y="55880"/>
                    <a:pt x="2816656" y="124460"/>
                  </a:cubicBezTo>
                  <a:lnTo>
                    <a:pt x="2816656" y="3717365"/>
                  </a:lnTo>
                  <a:cubicBezTo>
                    <a:pt x="2816656" y="3785945"/>
                    <a:pt x="2760776" y="3841825"/>
                    <a:pt x="2692196" y="384182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992694" y="1896765"/>
            <a:ext cx="4792693" cy="6799508"/>
            <a:chOff x="0" y="0"/>
            <a:chExt cx="6390257" cy="906601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9525"/>
              <a:ext cx="6390257" cy="14695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17"/>
                </a:lnSpc>
              </a:pPr>
              <a:r>
                <a:rPr lang="en-US" sz="3699">
                  <a:solidFill>
                    <a:srgbClr val="ED5D3D"/>
                  </a:solidFill>
                  <a:latin typeface="Arimo Bold"/>
                </a:rPr>
                <a:t>Bước 3: </a:t>
              </a:r>
            </a:p>
            <a:p>
              <a:pPr algn="ctr">
                <a:lnSpc>
                  <a:spcPts val="4217"/>
                </a:lnSpc>
              </a:pPr>
              <a:r>
                <a:rPr lang="en-US" sz="3699">
                  <a:solidFill>
                    <a:srgbClr val="ED5D3D"/>
                  </a:solidFill>
                  <a:latin typeface="Arimo Bold"/>
                </a:rPr>
                <a:t>Trao đổi, đánh giá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644538"/>
              <a:ext cx="6390257" cy="73449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13"/>
                </a:lnSpc>
              </a:pPr>
              <a:r>
                <a:rPr lang="en-US" sz="3152">
                  <a:solidFill>
                    <a:srgbClr val="1C4F59"/>
                  </a:solidFill>
                  <a:latin typeface="Arimo Bold"/>
                </a:rPr>
                <a:t>- Nghiêm túc lắng nghe, cầu thị và ghi nhận góp ý.</a:t>
              </a:r>
            </a:p>
            <a:p>
              <a:pPr algn="l">
                <a:lnSpc>
                  <a:spcPts val="4413"/>
                </a:lnSpc>
              </a:pPr>
              <a:r>
                <a:rPr lang="en-US" sz="3152">
                  <a:solidFill>
                    <a:srgbClr val="1C4F59"/>
                  </a:solidFill>
                  <a:latin typeface="Arimo Bold"/>
                </a:rPr>
                <a:t>- Chờ đến lượt, trao đổi nhã nhặn, mạnh dạn bày tỏ quan điểm của mình, lịch sự, tôn trọng sự khác biệt.</a:t>
              </a:r>
            </a:p>
            <a:p>
              <a:pPr algn="l">
                <a:lnSpc>
                  <a:spcPts val="4413"/>
                </a:lnSpc>
              </a:pPr>
              <a:r>
                <a:rPr lang="en-US" sz="3152">
                  <a:solidFill>
                    <a:srgbClr val="1C4F59"/>
                  </a:solidFill>
                  <a:latin typeface="Arimo Bold"/>
                </a:rPr>
                <a:t>- Sử dụng bảng kiểm để đánh giá.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05660" y="332211"/>
            <a:ext cx="15420330" cy="969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FEF4D6"/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Trong vai trò người nói</a:t>
            </a:r>
          </a:p>
        </p:txBody>
      </p:sp>
      <p:sp>
        <p:nvSpPr>
          <p:cNvPr id="18" name="Freeform 18"/>
          <p:cNvSpPr/>
          <p:nvPr/>
        </p:nvSpPr>
        <p:spPr>
          <a:xfrm rot="-1147316">
            <a:off x="3550524" y="7650552"/>
            <a:ext cx="1663039" cy="970610"/>
          </a:xfrm>
          <a:custGeom>
            <a:avLst/>
            <a:gdLst/>
            <a:ahLst/>
            <a:cxnLst/>
            <a:rect l="l" t="t" r="r" b="b"/>
            <a:pathLst>
              <a:path w="1663039" h="970610">
                <a:moveTo>
                  <a:pt x="0" y="0"/>
                </a:moveTo>
                <a:lnTo>
                  <a:pt x="1663039" y="0"/>
                </a:lnTo>
                <a:lnTo>
                  <a:pt x="1663039" y="970610"/>
                </a:lnTo>
                <a:lnTo>
                  <a:pt x="0" y="970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0" y="9503545"/>
            <a:ext cx="18288000" cy="783455"/>
            <a:chOff x="0" y="0"/>
            <a:chExt cx="6555032" cy="2808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555032" cy="280816"/>
            </a:xfrm>
            <a:custGeom>
              <a:avLst/>
              <a:gdLst/>
              <a:ahLst/>
              <a:cxnLst/>
              <a:rect l="l" t="t" r="r" b="b"/>
              <a:pathLst>
                <a:path w="6555032" h="280816">
                  <a:moveTo>
                    <a:pt x="0" y="0"/>
                  </a:moveTo>
                  <a:lnTo>
                    <a:pt x="6555032" y="0"/>
                  </a:lnTo>
                  <a:lnTo>
                    <a:pt x="6555032" y="280816"/>
                  </a:lnTo>
                  <a:lnTo>
                    <a:pt x="0" y="280816"/>
                  </a:lnTo>
                  <a:close/>
                </a:path>
              </a:pathLst>
            </a:custGeom>
            <a:solidFill>
              <a:srgbClr val="FADEC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255990" y="9692819"/>
            <a:ext cx="11647958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1C4F59"/>
                </a:solidFill>
                <a:latin typeface="Arimo Bold"/>
              </a:rPr>
              <a:t>Nói và nghe:TRAO ĐỔI VỀ MỘT VẤN ĐỀ CÓ LIÊN QUAN ĐẾN CƠ HỘI VÀ THÁCH THỨC ĐỐI VỚI ĐẤT NƯỚC</a:t>
            </a:r>
          </a:p>
        </p:txBody>
      </p:sp>
      <p:sp>
        <p:nvSpPr>
          <p:cNvPr id="22" name="Freeform 22"/>
          <p:cNvSpPr/>
          <p:nvPr/>
        </p:nvSpPr>
        <p:spPr>
          <a:xfrm flipH="1">
            <a:off x="16431992" y="8245490"/>
            <a:ext cx="1353395" cy="1375909"/>
          </a:xfrm>
          <a:custGeom>
            <a:avLst/>
            <a:gdLst/>
            <a:ahLst/>
            <a:cxnLst/>
            <a:rect l="l" t="t" r="r" b="b"/>
            <a:pathLst>
              <a:path w="1353395" h="1375909">
                <a:moveTo>
                  <a:pt x="1353395" y="0"/>
                </a:moveTo>
                <a:lnTo>
                  <a:pt x="0" y="0"/>
                </a:lnTo>
                <a:lnTo>
                  <a:pt x="0" y="1375909"/>
                </a:lnTo>
                <a:lnTo>
                  <a:pt x="1353395" y="1375909"/>
                </a:lnTo>
                <a:lnTo>
                  <a:pt x="13533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741746" y="7841441"/>
            <a:ext cx="1501396" cy="1709664"/>
          </a:xfrm>
          <a:custGeom>
            <a:avLst/>
            <a:gdLst/>
            <a:ahLst/>
            <a:cxnLst/>
            <a:rect l="l" t="t" r="r" b="b"/>
            <a:pathLst>
              <a:path w="1501396" h="1709664">
                <a:moveTo>
                  <a:pt x="0" y="0"/>
                </a:moveTo>
                <a:lnTo>
                  <a:pt x="1501396" y="0"/>
                </a:lnTo>
                <a:lnTo>
                  <a:pt x="1501396" y="1709664"/>
                </a:lnTo>
                <a:lnTo>
                  <a:pt x="0" y="17096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5845" y="1615762"/>
            <a:ext cx="5289287" cy="7642538"/>
            <a:chOff x="0" y="0"/>
            <a:chExt cx="2845808" cy="4111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5808" cy="4111934"/>
            </a:xfrm>
            <a:custGeom>
              <a:avLst/>
              <a:gdLst/>
              <a:ahLst/>
              <a:cxnLst/>
              <a:rect l="l" t="t" r="r" b="b"/>
              <a:pathLst>
                <a:path w="2845808" h="4111934">
                  <a:moveTo>
                    <a:pt x="2721348" y="4111933"/>
                  </a:moveTo>
                  <a:lnTo>
                    <a:pt x="124460" y="4111933"/>
                  </a:lnTo>
                  <a:cubicBezTo>
                    <a:pt x="55880" y="4111933"/>
                    <a:pt x="0" y="4056053"/>
                    <a:pt x="0" y="39874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21348" y="0"/>
                  </a:lnTo>
                  <a:cubicBezTo>
                    <a:pt x="2789928" y="0"/>
                    <a:pt x="2845808" y="55880"/>
                    <a:pt x="2845808" y="124460"/>
                  </a:cubicBezTo>
                  <a:lnTo>
                    <a:pt x="2845808" y="3987473"/>
                  </a:lnTo>
                  <a:cubicBezTo>
                    <a:pt x="2845808" y="4056053"/>
                    <a:pt x="2789928" y="4111934"/>
                    <a:pt x="2721348" y="41119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54727" y="1832054"/>
            <a:ext cx="4661843" cy="6642203"/>
            <a:chOff x="0" y="0"/>
            <a:chExt cx="6215791" cy="8856271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6215791" cy="1486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43"/>
                </a:lnSpc>
              </a:pPr>
              <a:r>
                <a:rPr lang="en-US" sz="3809">
                  <a:solidFill>
                    <a:srgbClr val="5E17EB"/>
                  </a:solidFill>
                  <a:latin typeface="Arimo Bold"/>
                </a:rPr>
                <a:t>Bước 1: </a:t>
              </a:r>
            </a:p>
            <a:p>
              <a:pPr marL="0" lvl="0" indent="0" algn="ctr">
                <a:lnSpc>
                  <a:spcPts val="4343"/>
                </a:lnSpc>
                <a:spcBef>
                  <a:spcPct val="0"/>
                </a:spcBef>
              </a:pPr>
              <a:r>
                <a:rPr lang="en-US" sz="3809">
                  <a:solidFill>
                    <a:srgbClr val="5E17EB"/>
                  </a:solidFill>
                  <a:latin typeface="Arimo Bold"/>
                </a:rPr>
                <a:t>Chuẩn bị nghe: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771956"/>
              <a:ext cx="6215791" cy="7085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57"/>
                </a:lnSpc>
              </a:pPr>
              <a:r>
                <a:rPr lang="en-US" sz="3040">
                  <a:solidFill>
                    <a:srgbClr val="1C4F59"/>
                  </a:solidFill>
                  <a:latin typeface="Arimo"/>
                </a:rPr>
                <a:t>- Tìm hiểu đề tài của buổi thuyết trình, xác định điều đã biết và muốn biết thêm.</a:t>
              </a:r>
            </a:p>
            <a:p>
              <a:pPr algn="l">
                <a:lnSpc>
                  <a:spcPts val="4257"/>
                </a:lnSpc>
              </a:pPr>
              <a:r>
                <a:rPr lang="en-US" sz="3040">
                  <a:solidFill>
                    <a:srgbClr val="1C4F59"/>
                  </a:solidFill>
                  <a:latin typeface="Arimo"/>
                </a:rPr>
                <a:t>- Xác định những điều bạn đã biết về người thuyết trình và mong đợi ở họ.</a:t>
              </a:r>
            </a:p>
            <a:p>
              <a:pPr algn="l">
                <a:lnSpc>
                  <a:spcPts val="4257"/>
                </a:lnSpc>
              </a:pPr>
              <a:r>
                <a:rPr lang="en-US" sz="3040">
                  <a:solidFill>
                    <a:srgbClr val="1C4F59"/>
                  </a:solidFill>
                  <a:latin typeface="Arimo"/>
                </a:rPr>
                <a:t>- Chuẩn bị giấy, bút để ghi chép.</a:t>
              </a:r>
            </a:p>
            <a:p>
              <a:pPr marL="0" lvl="1" indent="0" algn="l">
                <a:lnSpc>
                  <a:spcPts val="4257"/>
                </a:lnSpc>
                <a:spcBef>
                  <a:spcPct val="0"/>
                </a:spcBef>
              </a:pPr>
              <a:r>
                <a:rPr lang="en-US" sz="3040">
                  <a:solidFill>
                    <a:srgbClr val="1C4F59"/>
                  </a:solidFill>
                  <a:latin typeface="Arimo"/>
                </a:rPr>
                <a:t>- Tìm vị trí thích hợp để theo dõi.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64320" y="1615762"/>
            <a:ext cx="5325831" cy="7642538"/>
            <a:chOff x="0" y="0"/>
            <a:chExt cx="2865470" cy="41119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65470" cy="4111934"/>
            </a:xfrm>
            <a:custGeom>
              <a:avLst/>
              <a:gdLst/>
              <a:ahLst/>
              <a:cxnLst/>
              <a:rect l="l" t="t" r="r" b="b"/>
              <a:pathLst>
                <a:path w="2865470" h="4111934">
                  <a:moveTo>
                    <a:pt x="2741010" y="4111933"/>
                  </a:moveTo>
                  <a:lnTo>
                    <a:pt x="124460" y="4111933"/>
                  </a:lnTo>
                  <a:cubicBezTo>
                    <a:pt x="55880" y="4111933"/>
                    <a:pt x="0" y="4056053"/>
                    <a:pt x="0" y="39874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41010" y="0"/>
                  </a:lnTo>
                  <a:cubicBezTo>
                    <a:pt x="2809590" y="0"/>
                    <a:pt x="2865470" y="55880"/>
                    <a:pt x="2865470" y="124460"/>
                  </a:cubicBezTo>
                  <a:lnTo>
                    <a:pt x="2865470" y="3987473"/>
                  </a:lnTo>
                  <a:cubicBezTo>
                    <a:pt x="2865470" y="4056053"/>
                    <a:pt x="2809590" y="4111934"/>
                    <a:pt x="2741010" y="41119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885573" y="1840941"/>
            <a:ext cx="4683326" cy="6090086"/>
            <a:chOff x="0" y="0"/>
            <a:chExt cx="6244434" cy="812011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6244434" cy="2892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44"/>
                </a:lnSpc>
              </a:pPr>
              <a:r>
                <a:rPr lang="en-US" sz="3722">
                  <a:solidFill>
                    <a:srgbClr val="5E17EB"/>
                  </a:solidFill>
                  <a:latin typeface="Arimo Bold"/>
                </a:rPr>
                <a:t>Bước 2:</a:t>
              </a:r>
            </a:p>
            <a:p>
              <a:pPr marL="0" lvl="0" indent="0" algn="ctr">
                <a:lnSpc>
                  <a:spcPts val="4244"/>
                </a:lnSpc>
                <a:spcBef>
                  <a:spcPct val="0"/>
                </a:spcBef>
              </a:pPr>
              <a:r>
                <a:rPr lang="en-US" sz="3722">
                  <a:solidFill>
                    <a:srgbClr val="5E17EB"/>
                  </a:solidFill>
                  <a:latin typeface="Arimo Bold"/>
                </a:rPr>
                <a:t>Nghe, nắm bắt nội dung, quan điểm của bài thuyết trình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169738"/>
              <a:ext cx="6244434" cy="4951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71"/>
                </a:lnSpc>
                <a:spcBef>
                  <a:spcPct val="0"/>
                </a:spcBef>
              </a:pPr>
              <a:r>
                <a:rPr lang="en-US" sz="3050" u="none">
                  <a:solidFill>
                    <a:srgbClr val="1C4F59"/>
                  </a:solidFill>
                  <a:latin typeface="Arimo"/>
                </a:rPr>
                <a:t>- Nghe, nắm bắt nội dung, quan điểm của bài thuyết trình của người nói</a:t>
              </a:r>
            </a:p>
            <a:p>
              <a:pPr algn="l">
                <a:lnSpc>
                  <a:spcPts val="4271"/>
                </a:lnSpc>
                <a:spcBef>
                  <a:spcPct val="0"/>
                </a:spcBef>
              </a:pPr>
              <a:r>
                <a:rPr lang="en-US" sz="3050" u="none">
                  <a:solidFill>
                    <a:srgbClr val="1C4F59"/>
                  </a:solidFill>
                  <a:latin typeface="Arimo"/>
                </a:rPr>
                <a:t>- Chú ý những dấu hiệu phi ngôn ngữ.</a:t>
              </a:r>
            </a:p>
            <a:p>
              <a:pPr marL="0" lvl="1" indent="0" algn="l">
                <a:lnSpc>
                  <a:spcPts val="4271"/>
                </a:lnSpc>
                <a:spcBef>
                  <a:spcPct val="0"/>
                </a:spcBef>
              </a:pPr>
              <a:r>
                <a:rPr lang="en-US" sz="3050" u="none">
                  <a:solidFill>
                    <a:srgbClr val="1C4F59"/>
                  </a:solidFill>
                  <a:latin typeface="Arimo"/>
                </a:rPr>
                <a:t>- Ghi chép, tóm tắt, sắp xếp thông tin,..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614051" y="1615762"/>
            <a:ext cx="5432295" cy="7642538"/>
            <a:chOff x="0" y="0"/>
            <a:chExt cx="2289832" cy="322149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89833" cy="3221498"/>
            </a:xfrm>
            <a:custGeom>
              <a:avLst/>
              <a:gdLst/>
              <a:ahLst/>
              <a:cxnLst/>
              <a:rect l="l" t="t" r="r" b="b"/>
              <a:pathLst>
                <a:path w="2289833" h="3221498">
                  <a:moveTo>
                    <a:pt x="2165372" y="3221498"/>
                  </a:moveTo>
                  <a:lnTo>
                    <a:pt x="124460" y="3221498"/>
                  </a:lnTo>
                  <a:cubicBezTo>
                    <a:pt x="55880" y="3221498"/>
                    <a:pt x="0" y="3165618"/>
                    <a:pt x="0" y="30970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65372" y="0"/>
                  </a:lnTo>
                  <a:cubicBezTo>
                    <a:pt x="2233952" y="0"/>
                    <a:pt x="2289833" y="55880"/>
                    <a:pt x="2289833" y="124460"/>
                  </a:cubicBezTo>
                  <a:lnTo>
                    <a:pt x="2289833" y="3097038"/>
                  </a:lnTo>
                  <a:cubicBezTo>
                    <a:pt x="2289833" y="3165618"/>
                    <a:pt x="2233952" y="3221498"/>
                    <a:pt x="2165372" y="322149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769292" y="1840941"/>
            <a:ext cx="5121814" cy="6950634"/>
            <a:chOff x="0" y="0"/>
            <a:chExt cx="6829085" cy="926751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0"/>
              <a:ext cx="6829085" cy="2132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6"/>
                </a:lnSpc>
              </a:pPr>
              <a:r>
                <a:rPr lang="en-US" sz="3655">
                  <a:solidFill>
                    <a:srgbClr val="5E17EB"/>
                  </a:solidFill>
                  <a:latin typeface="Arimo Bold"/>
                </a:rPr>
                <a:t>Bước 3:</a:t>
              </a:r>
            </a:p>
            <a:p>
              <a:pPr algn="ctr">
                <a:lnSpc>
                  <a:spcPts val="4166"/>
                </a:lnSpc>
              </a:pPr>
              <a:r>
                <a:rPr lang="en-US" sz="3655">
                  <a:solidFill>
                    <a:srgbClr val="5E17EB"/>
                  </a:solidFill>
                  <a:latin typeface="Arimo Bold"/>
                </a:rPr>
                <a:t>Trao đổi, nhận xét,</a:t>
              </a:r>
            </a:p>
            <a:p>
              <a:pPr marL="0" lvl="0" indent="0" algn="ctr">
                <a:lnSpc>
                  <a:spcPts val="4166"/>
                </a:lnSpc>
                <a:spcBef>
                  <a:spcPct val="0"/>
                </a:spcBef>
              </a:pPr>
              <a:r>
                <a:rPr lang="en-US" sz="3655">
                  <a:solidFill>
                    <a:srgbClr val="5E17EB"/>
                  </a:solidFill>
                  <a:latin typeface="Arimo Bold"/>
                </a:rPr>
                <a:t> đánh giá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436755"/>
              <a:ext cx="6829085" cy="6831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12"/>
                </a:lnSpc>
              </a:pPr>
              <a:r>
                <a:rPr lang="en-US" sz="2651">
                  <a:solidFill>
                    <a:srgbClr val="1C4F59"/>
                  </a:solidFill>
                  <a:latin typeface="Arimo"/>
                </a:rPr>
                <a:t>- Đọc lại nội dung ghi chép.</a:t>
              </a:r>
            </a:p>
            <a:p>
              <a:pPr algn="l">
                <a:lnSpc>
                  <a:spcPts val="3712"/>
                </a:lnSpc>
              </a:pPr>
              <a:r>
                <a:rPr lang="en-US" sz="2651">
                  <a:solidFill>
                    <a:srgbClr val="1C4F59"/>
                  </a:solidFill>
                  <a:latin typeface="Arimo"/>
                </a:rPr>
                <a:t>- Khi nhận xét, nên sử dụng kĩ thuật PMI để đánh giá nội dung và cách thức thuyết trình.</a:t>
              </a:r>
            </a:p>
            <a:p>
              <a:pPr algn="l">
                <a:lnSpc>
                  <a:spcPts val="3712"/>
                </a:lnSpc>
              </a:pPr>
              <a:r>
                <a:rPr lang="en-US" sz="2651">
                  <a:solidFill>
                    <a:srgbClr val="1C4F59"/>
                  </a:solidFill>
                  <a:latin typeface="Arimo"/>
                </a:rPr>
                <a:t>- Trao đổi ngắn gọn, rõ ràng, tránh hỏi quá nhiều, dồn dập, chỉ trích gay gắt, tôn trọng quan điểm của người nói,..</a:t>
              </a:r>
            </a:p>
            <a:p>
              <a:pPr marL="0" lvl="1" indent="0" algn="l">
                <a:lnSpc>
                  <a:spcPts val="3712"/>
                </a:lnSpc>
                <a:spcBef>
                  <a:spcPct val="0"/>
                </a:spcBef>
              </a:pPr>
              <a:r>
                <a:rPr lang="en-US" sz="2651">
                  <a:solidFill>
                    <a:srgbClr val="1C4F59"/>
                  </a:solidFill>
                  <a:latin typeface="Arimo"/>
                </a:rPr>
                <a:t>- Sử dụng bảng kiểm kĩ năng nghe và nhận xét, đánh giá về bài thuyết trình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75418" y="251136"/>
            <a:ext cx="1228135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</a:pPr>
            <a:r>
              <a:rPr lang="en-US" sz="6699">
                <a:solidFill>
                  <a:srgbClr val="FEF4D6"/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Trong vai trò người nghe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414921" y="651162"/>
            <a:ext cx="1873079" cy="1929201"/>
          </a:xfrm>
          <a:custGeom>
            <a:avLst/>
            <a:gdLst/>
            <a:ahLst/>
            <a:cxnLst/>
            <a:rect l="l" t="t" r="r" b="b"/>
            <a:pathLst>
              <a:path w="1873079" h="1929201">
                <a:moveTo>
                  <a:pt x="0" y="0"/>
                </a:moveTo>
                <a:lnTo>
                  <a:pt x="1873079" y="0"/>
                </a:lnTo>
                <a:lnTo>
                  <a:pt x="1873079" y="1929201"/>
                </a:lnTo>
                <a:lnTo>
                  <a:pt x="0" y="19292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321021" flipH="1">
            <a:off x="-255276" y="692139"/>
            <a:ext cx="2642102" cy="1748591"/>
          </a:xfrm>
          <a:custGeom>
            <a:avLst/>
            <a:gdLst/>
            <a:ahLst/>
            <a:cxnLst/>
            <a:rect l="l" t="t" r="r" b="b"/>
            <a:pathLst>
              <a:path w="2642102" h="1748591">
                <a:moveTo>
                  <a:pt x="2642103" y="0"/>
                </a:moveTo>
                <a:lnTo>
                  <a:pt x="0" y="0"/>
                </a:lnTo>
                <a:lnTo>
                  <a:pt x="0" y="1748592"/>
                </a:lnTo>
                <a:lnTo>
                  <a:pt x="2642103" y="1748592"/>
                </a:lnTo>
                <a:lnTo>
                  <a:pt x="264210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0" y="9645669"/>
            <a:ext cx="18046347" cy="641331"/>
            <a:chOff x="0" y="0"/>
            <a:chExt cx="36902718" cy="1085841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6902718" cy="1085841"/>
              <a:chOff x="0" y="0"/>
              <a:chExt cx="9920378" cy="29190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9920377" cy="291901"/>
              </a:xfrm>
              <a:custGeom>
                <a:avLst/>
                <a:gdLst/>
                <a:ahLst/>
                <a:cxnLst/>
                <a:rect l="l" t="t" r="r" b="b"/>
                <a:pathLst>
                  <a:path w="9920377" h="291901">
                    <a:moveTo>
                      <a:pt x="0" y="0"/>
                    </a:moveTo>
                    <a:lnTo>
                      <a:pt x="9920377" y="0"/>
                    </a:lnTo>
                    <a:lnTo>
                      <a:pt x="9920377" y="291901"/>
                    </a:lnTo>
                    <a:lnTo>
                      <a:pt x="0" y="291901"/>
                    </a:lnTo>
                    <a:close/>
                  </a:path>
                </a:pathLst>
              </a:custGeom>
              <a:solidFill>
                <a:srgbClr val="1C4F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0391089" y="332757"/>
              <a:ext cx="15713512" cy="365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FFFFFF"/>
                  </a:solidFill>
                  <a:latin typeface="Arimo"/>
                </a:rPr>
                <a:t>Nói và nghe:TRAO ĐỔI VỀ MỘT VẤN ĐỀ CÓ LIÊN QUAN ĐẾN CƠ HỘI VÀ THÁCH THỨC ĐỐI VỚI ĐẤT NƯỚC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9415180" y="7464186"/>
            <a:ext cx="2153719" cy="2181483"/>
          </a:xfrm>
          <a:custGeom>
            <a:avLst/>
            <a:gdLst/>
            <a:ahLst/>
            <a:cxnLst/>
            <a:rect l="l" t="t" r="r" b="b"/>
            <a:pathLst>
              <a:path w="2153719" h="2181483">
                <a:moveTo>
                  <a:pt x="0" y="0"/>
                </a:moveTo>
                <a:lnTo>
                  <a:pt x="2153718" y="0"/>
                </a:lnTo>
                <a:lnTo>
                  <a:pt x="2153718" y="2181483"/>
                </a:lnTo>
                <a:lnTo>
                  <a:pt x="0" y="21814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93889"/>
            <a:ext cx="18288000" cy="1093111"/>
            <a:chOff x="0" y="0"/>
            <a:chExt cx="24384000" cy="145748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4384000" cy="1457482"/>
              <a:chOff x="0" y="0"/>
              <a:chExt cx="6555032" cy="39180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555032" cy="391808"/>
              </a:xfrm>
              <a:custGeom>
                <a:avLst/>
                <a:gdLst/>
                <a:ahLst/>
                <a:cxnLst/>
                <a:rect l="l" t="t" r="r" b="b"/>
                <a:pathLst>
                  <a:path w="6555032" h="391808">
                    <a:moveTo>
                      <a:pt x="0" y="0"/>
                    </a:moveTo>
                    <a:lnTo>
                      <a:pt x="6555032" y="0"/>
                    </a:lnTo>
                    <a:lnTo>
                      <a:pt x="6555032" y="391808"/>
                    </a:lnTo>
                    <a:lnTo>
                      <a:pt x="0" y="391808"/>
                    </a:lnTo>
                    <a:close/>
                  </a:path>
                </a:pathLst>
              </a:custGeom>
              <a:solidFill>
                <a:srgbClr val="189F8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16335041" y="332757"/>
              <a:ext cx="7521592" cy="7367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24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FFFFFF"/>
                  </a:solidFill>
                  <a:latin typeface="Arimo"/>
                </a:rPr>
                <a:t>Nói và nghe:TRAO ĐỔI VỀ MỘT VẤN ĐỀ CÓ LIÊN QUAN ĐẾN CƠ HỘI VÀ THÁCH THỨC ĐỐI VỚI ĐẤT NƯỚC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4308366">
            <a:off x="-604814" y="-97792"/>
            <a:ext cx="3267029" cy="3094767"/>
          </a:xfrm>
          <a:custGeom>
            <a:avLst/>
            <a:gdLst/>
            <a:ahLst/>
            <a:cxnLst/>
            <a:rect l="l" t="t" r="r" b="b"/>
            <a:pathLst>
              <a:path w="3267029" h="3094767">
                <a:moveTo>
                  <a:pt x="0" y="0"/>
                </a:moveTo>
                <a:lnTo>
                  <a:pt x="3267028" y="0"/>
                </a:lnTo>
                <a:lnTo>
                  <a:pt x="3267028" y="3094767"/>
                </a:lnTo>
                <a:lnTo>
                  <a:pt x="0" y="3094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172708">
            <a:off x="15625786" y="6200182"/>
            <a:ext cx="3267029" cy="3094767"/>
          </a:xfrm>
          <a:custGeom>
            <a:avLst/>
            <a:gdLst/>
            <a:ahLst/>
            <a:cxnLst/>
            <a:rect l="l" t="t" r="r" b="b"/>
            <a:pathLst>
              <a:path w="3267029" h="3094767">
                <a:moveTo>
                  <a:pt x="0" y="0"/>
                </a:moveTo>
                <a:lnTo>
                  <a:pt x="3267028" y="0"/>
                </a:lnTo>
                <a:lnTo>
                  <a:pt x="3267028" y="3094767"/>
                </a:lnTo>
                <a:lnTo>
                  <a:pt x="0" y="3094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0328" y="390324"/>
            <a:ext cx="6460759" cy="7227516"/>
          </a:xfrm>
          <a:custGeom>
            <a:avLst/>
            <a:gdLst/>
            <a:ahLst/>
            <a:cxnLst/>
            <a:rect l="l" t="t" r="r" b="b"/>
            <a:pathLst>
              <a:path w="6460759" h="7227516">
                <a:moveTo>
                  <a:pt x="0" y="0"/>
                </a:moveTo>
                <a:lnTo>
                  <a:pt x="6460759" y="0"/>
                </a:lnTo>
                <a:lnTo>
                  <a:pt x="6460759" y="7227516"/>
                </a:lnTo>
                <a:lnTo>
                  <a:pt x="0" y="7227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441087" y="1826445"/>
            <a:ext cx="10788481" cy="342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6"/>
              </a:lnSpc>
            </a:pPr>
            <a:r>
              <a:rPr lang="en-US" sz="12124">
                <a:solidFill>
                  <a:schemeClr val="accent6">
                    <a:lumMod val="50000"/>
                  </a:schemeClr>
                </a:solidFill>
                <a:latin typeface="Sriracha"/>
              </a:rPr>
              <a:t>2. Thực hành</a:t>
            </a:r>
          </a:p>
          <a:p>
            <a:pPr algn="ctr">
              <a:lnSpc>
                <a:spcPts val="13336"/>
              </a:lnSpc>
            </a:pPr>
            <a:r>
              <a:rPr lang="en-US" sz="12124">
                <a:solidFill>
                  <a:schemeClr val="accent6">
                    <a:lumMod val="50000"/>
                  </a:schemeClr>
                </a:solidFill>
                <a:latin typeface="Sriracha"/>
              </a:rPr>
              <a:t> nói và nghe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366582" y="7176726"/>
            <a:ext cx="9154580" cy="2017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2"/>
              </a:lnSpc>
            </a:pPr>
            <a:r>
              <a:rPr lang="en-US" sz="5780">
                <a:solidFill>
                  <a:srgbClr val="000000"/>
                </a:solidFill>
                <a:latin typeface="Noto Sans Bold"/>
              </a:rPr>
              <a:t>Nhóm </a:t>
            </a:r>
          </a:p>
          <a:p>
            <a:pPr algn="ctr">
              <a:lnSpc>
                <a:spcPts val="8092"/>
              </a:lnSpc>
            </a:pPr>
            <a:r>
              <a:rPr lang="en-US" sz="5780">
                <a:solidFill>
                  <a:srgbClr val="000000"/>
                </a:solidFill>
                <a:latin typeface="Noto Sans Bold"/>
              </a:rPr>
              <a:t>chuyên gia-mảnh ghép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F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9068" y="1171305"/>
            <a:ext cx="16449864" cy="8309674"/>
            <a:chOff x="0" y="0"/>
            <a:chExt cx="8850561" cy="4470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50561" cy="4470874"/>
            </a:xfrm>
            <a:custGeom>
              <a:avLst/>
              <a:gdLst/>
              <a:ahLst/>
              <a:cxnLst/>
              <a:rect l="l" t="t" r="r" b="b"/>
              <a:pathLst>
                <a:path w="8850561" h="4470874">
                  <a:moveTo>
                    <a:pt x="8726101" y="4470874"/>
                  </a:moveTo>
                  <a:lnTo>
                    <a:pt x="124460" y="4470874"/>
                  </a:lnTo>
                  <a:cubicBezTo>
                    <a:pt x="55880" y="4470874"/>
                    <a:pt x="0" y="4414994"/>
                    <a:pt x="0" y="43464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726101" y="0"/>
                  </a:lnTo>
                  <a:cubicBezTo>
                    <a:pt x="8794681" y="0"/>
                    <a:pt x="8850561" y="55880"/>
                    <a:pt x="8850561" y="124460"/>
                  </a:cubicBezTo>
                  <a:lnTo>
                    <a:pt x="8850561" y="4346415"/>
                  </a:lnTo>
                  <a:cubicBezTo>
                    <a:pt x="8850561" y="4414994"/>
                    <a:pt x="8794681" y="4470874"/>
                    <a:pt x="8726101" y="447087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6166702" y="7151732"/>
            <a:ext cx="2121298" cy="2471852"/>
          </a:xfrm>
          <a:custGeom>
            <a:avLst/>
            <a:gdLst/>
            <a:ahLst/>
            <a:cxnLst/>
            <a:rect l="l" t="t" r="r" b="b"/>
            <a:pathLst>
              <a:path w="2121298" h="2471852">
                <a:moveTo>
                  <a:pt x="0" y="0"/>
                </a:moveTo>
                <a:lnTo>
                  <a:pt x="2121298" y="0"/>
                </a:lnTo>
                <a:lnTo>
                  <a:pt x="2121298" y="2471852"/>
                </a:lnTo>
                <a:lnTo>
                  <a:pt x="0" y="24718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230361">
            <a:off x="-26339" y="391205"/>
            <a:ext cx="2110078" cy="1480891"/>
          </a:xfrm>
          <a:custGeom>
            <a:avLst/>
            <a:gdLst/>
            <a:ahLst/>
            <a:cxnLst/>
            <a:rect l="l" t="t" r="r" b="b"/>
            <a:pathLst>
              <a:path w="2110078" h="1480891">
                <a:moveTo>
                  <a:pt x="0" y="0"/>
                </a:moveTo>
                <a:lnTo>
                  <a:pt x="2110078" y="0"/>
                </a:lnTo>
                <a:lnTo>
                  <a:pt x="2110078" y="1480891"/>
                </a:lnTo>
                <a:lnTo>
                  <a:pt x="0" y="1480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9623584"/>
            <a:ext cx="18288000" cy="672855"/>
            <a:chOff x="0" y="0"/>
            <a:chExt cx="6555032" cy="2411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555032" cy="241174"/>
            </a:xfrm>
            <a:custGeom>
              <a:avLst/>
              <a:gdLst/>
              <a:ahLst/>
              <a:cxnLst/>
              <a:rect l="l" t="t" r="r" b="b"/>
              <a:pathLst>
                <a:path w="6555032" h="241174">
                  <a:moveTo>
                    <a:pt x="0" y="0"/>
                  </a:moveTo>
                  <a:lnTo>
                    <a:pt x="6555032" y="0"/>
                  </a:lnTo>
                  <a:lnTo>
                    <a:pt x="6555032" y="241174"/>
                  </a:lnTo>
                  <a:lnTo>
                    <a:pt x="0" y="241174"/>
                  </a:lnTo>
                  <a:close/>
                </a:path>
              </a:pathLst>
            </a:custGeom>
            <a:solidFill>
              <a:srgbClr val="1C4F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665377" y="1475283"/>
            <a:ext cx="9655851" cy="1754670"/>
            <a:chOff x="0" y="0"/>
            <a:chExt cx="15776948" cy="28670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776949" cy="2867002"/>
            </a:xfrm>
            <a:custGeom>
              <a:avLst/>
              <a:gdLst/>
              <a:ahLst/>
              <a:cxnLst/>
              <a:rect l="l" t="t" r="r" b="b"/>
              <a:pathLst>
                <a:path w="15776949" h="2867002">
                  <a:moveTo>
                    <a:pt x="15652488" y="2867001"/>
                  </a:moveTo>
                  <a:lnTo>
                    <a:pt x="124460" y="2867001"/>
                  </a:lnTo>
                  <a:cubicBezTo>
                    <a:pt x="55880" y="2867001"/>
                    <a:pt x="0" y="2811121"/>
                    <a:pt x="0" y="27425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52488" y="0"/>
                  </a:lnTo>
                  <a:cubicBezTo>
                    <a:pt x="15721068" y="0"/>
                    <a:pt x="15776949" y="55880"/>
                    <a:pt x="15776949" y="124460"/>
                  </a:cubicBezTo>
                  <a:lnTo>
                    <a:pt x="15776949" y="2742542"/>
                  </a:lnTo>
                  <a:cubicBezTo>
                    <a:pt x="15776949" y="2811121"/>
                    <a:pt x="15721068" y="2867002"/>
                    <a:pt x="15652488" y="2867002"/>
                  </a:cubicBezTo>
                  <a:close/>
                </a:path>
              </a:pathLst>
            </a:custGeom>
            <a:solidFill>
              <a:srgbClr val="F6A5A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665377" y="7151732"/>
            <a:ext cx="9655851" cy="2106568"/>
            <a:chOff x="0" y="0"/>
            <a:chExt cx="15776948" cy="34419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776949" cy="3441977"/>
            </a:xfrm>
            <a:custGeom>
              <a:avLst/>
              <a:gdLst/>
              <a:ahLst/>
              <a:cxnLst/>
              <a:rect l="l" t="t" r="r" b="b"/>
              <a:pathLst>
                <a:path w="15776949" h="3441977">
                  <a:moveTo>
                    <a:pt x="15652488" y="3441977"/>
                  </a:moveTo>
                  <a:lnTo>
                    <a:pt x="124460" y="3441977"/>
                  </a:lnTo>
                  <a:cubicBezTo>
                    <a:pt x="55880" y="3441977"/>
                    <a:pt x="0" y="3386097"/>
                    <a:pt x="0" y="33175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652488" y="0"/>
                  </a:lnTo>
                  <a:cubicBezTo>
                    <a:pt x="15721068" y="0"/>
                    <a:pt x="15776949" y="55880"/>
                    <a:pt x="15776949" y="124460"/>
                  </a:cubicBezTo>
                  <a:lnTo>
                    <a:pt x="15776949" y="3317517"/>
                  </a:lnTo>
                  <a:cubicBezTo>
                    <a:pt x="15776949" y="3386097"/>
                    <a:pt x="15721068" y="3441977"/>
                    <a:pt x="15652488" y="3441977"/>
                  </a:cubicBezTo>
                  <a:close/>
                </a:path>
              </a:pathLst>
            </a:custGeom>
            <a:solidFill>
              <a:srgbClr val="F6A5A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4424018"/>
            <a:ext cx="4320424" cy="1438964"/>
            <a:chOff x="0" y="0"/>
            <a:chExt cx="5760565" cy="1918619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760565" cy="1918619"/>
              <a:chOff x="0" y="0"/>
              <a:chExt cx="7059254" cy="235116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7059254" cy="2351161"/>
              </a:xfrm>
              <a:custGeom>
                <a:avLst/>
                <a:gdLst/>
                <a:ahLst/>
                <a:cxnLst/>
                <a:rect l="l" t="t" r="r" b="b"/>
                <a:pathLst>
                  <a:path w="7059254" h="2351161">
                    <a:moveTo>
                      <a:pt x="6934794" y="2351161"/>
                    </a:moveTo>
                    <a:lnTo>
                      <a:pt x="124460" y="2351161"/>
                    </a:lnTo>
                    <a:cubicBezTo>
                      <a:pt x="55880" y="2351161"/>
                      <a:pt x="0" y="2295281"/>
                      <a:pt x="0" y="222670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6934794" y="0"/>
                    </a:lnTo>
                    <a:cubicBezTo>
                      <a:pt x="7003373" y="0"/>
                      <a:pt x="7059254" y="55880"/>
                      <a:pt x="7059254" y="124460"/>
                    </a:cubicBezTo>
                    <a:lnTo>
                      <a:pt x="7059254" y="2226701"/>
                    </a:lnTo>
                    <a:cubicBezTo>
                      <a:pt x="7059254" y="2295281"/>
                      <a:pt x="7003373" y="2351161"/>
                      <a:pt x="6934794" y="2351161"/>
                    </a:cubicBezTo>
                    <a:close/>
                  </a:path>
                </a:pathLst>
              </a:custGeom>
              <a:solidFill>
                <a:srgbClr val="F6A5A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94981" y="347181"/>
              <a:ext cx="4978563" cy="1233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79"/>
                </a:lnSpc>
              </a:pPr>
              <a:r>
                <a:rPr lang="en-US" sz="6122">
                  <a:solidFill>
                    <a:srgbClr val="1C4F59"/>
                  </a:solidFill>
                  <a:latin typeface="Arimo Bold"/>
                </a:rPr>
                <a:t>Cơ hội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636620" y="4424018"/>
            <a:ext cx="5014760" cy="1438964"/>
            <a:chOff x="0" y="0"/>
            <a:chExt cx="6686347" cy="191861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6686347" cy="1918619"/>
              <a:chOff x="0" y="0"/>
              <a:chExt cx="8193748" cy="235116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93748" cy="2351161"/>
              </a:xfrm>
              <a:custGeom>
                <a:avLst/>
                <a:gdLst/>
                <a:ahLst/>
                <a:cxnLst/>
                <a:rect l="l" t="t" r="r" b="b"/>
                <a:pathLst>
                  <a:path w="8193748" h="2351161">
                    <a:moveTo>
                      <a:pt x="8069288" y="2351161"/>
                    </a:moveTo>
                    <a:lnTo>
                      <a:pt x="124460" y="2351161"/>
                    </a:lnTo>
                    <a:cubicBezTo>
                      <a:pt x="55880" y="2351161"/>
                      <a:pt x="0" y="2295281"/>
                      <a:pt x="0" y="222670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069288" y="0"/>
                    </a:lnTo>
                    <a:cubicBezTo>
                      <a:pt x="8137868" y="0"/>
                      <a:pt x="8193748" y="55880"/>
                      <a:pt x="8193748" y="124460"/>
                    </a:cubicBezTo>
                    <a:lnTo>
                      <a:pt x="8193748" y="2226701"/>
                    </a:lnTo>
                    <a:cubicBezTo>
                      <a:pt x="8193748" y="2295281"/>
                      <a:pt x="8137868" y="2351161"/>
                      <a:pt x="8069288" y="2351161"/>
                    </a:cubicBezTo>
                    <a:close/>
                  </a:path>
                </a:pathLst>
              </a:custGeom>
              <a:solidFill>
                <a:srgbClr val="F6A5A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453839" y="347181"/>
              <a:ext cx="5778669" cy="1233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79"/>
                </a:lnSpc>
              </a:pPr>
              <a:r>
                <a:rPr lang="en-US" sz="6122">
                  <a:solidFill>
                    <a:srgbClr val="1C4F59"/>
                  </a:solidFill>
                  <a:latin typeface="Arimo Bold"/>
                </a:rPr>
                <a:t>Thách thức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761775" y="4424018"/>
            <a:ext cx="4420267" cy="1438964"/>
            <a:chOff x="0" y="0"/>
            <a:chExt cx="5893690" cy="1918619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893690" cy="1918619"/>
              <a:chOff x="0" y="0"/>
              <a:chExt cx="7222390" cy="235116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222390" cy="2351161"/>
              </a:xfrm>
              <a:custGeom>
                <a:avLst/>
                <a:gdLst/>
                <a:ahLst/>
                <a:cxnLst/>
                <a:rect l="l" t="t" r="r" b="b"/>
                <a:pathLst>
                  <a:path w="7222390" h="2351161">
                    <a:moveTo>
                      <a:pt x="7097930" y="2351161"/>
                    </a:moveTo>
                    <a:lnTo>
                      <a:pt x="124460" y="2351161"/>
                    </a:lnTo>
                    <a:cubicBezTo>
                      <a:pt x="55880" y="2351161"/>
                      <a:pt x="0" y="2295281"/>
                      <a:pt x="0" y="222670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7097930" y="0"/>
                    </a:lnTo>
                    <a:cubicBezTo>
                      <a:pt x="7166511" y="0"/>
                      <a:pt x="7222390" y="55880"/>
                      <a:pt x="7222390" y="124460"/>
                    </a:cubicBezTo>
                    <a:lnTo>
                      <a:pt x="7222390" y="2226701"/>
                    </a:lnTo>
                    <a:cubicBezTo>
                      <a:pt x="7222390" y="2295281"/>
                      <a:pt x="7166511" y="2351161"/>
                      <a:pt x="7097930" y="2351161"/>
                    </a:cubicBezTo>
                    <a:close/>
                  </a:path>
                </a:pathLst>
              </a:custGeom>
              <a:solidFill>
                <a:srgbClr val="F6A5A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400037" y="347181"/>
              <a:ext cx="5093616" cy="1233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79"/>
                </a:lnSpc>
              </a:pPr>
              <a:r>
                <a:rPr lang="en-US" sz="6122">
                  <a:solidFill>
                    <a:srgbClr val="1C4F59"/>
                  </a:solidFill>
                  <a:latin typeface="Arimo Bold"/>
                </a:rPr>
                <a:t>Giải pháp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22459" y="4708179"/>
            <a:ext cx="1514160" cy="87064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494744" y="4708179"/>
            <a:ext cx="1514160" cy="870642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 rot="2101648">
            <a:off x="3537577" y="2582417"/>
            <a:ext cx="1243269" cy="1295071"/>
          </a:xfrm>
          <a:custGeom>
            <a:avLst/>
            <a:gdLst/>
            <a:ahLst/>
            <a:cxnLst/>
            <a:rect l="l" t="t" r="r" b="b"/>
            <a:pathLst>
              <a:path w="1243269" h="1295071">
                <a:moveTo>
                  <a:pt x="0" y="0"/>
                </a:moveTo>
                <a:lnTo>
                  <a:pt x="1243269" y="0"/>
                </a:lnTo>
                <a:lnTo>
                  <a:pt x="1243269" y="1295072"/>
                </a:lnTo>
                <a:lnTo>
                  <a:pt x="0" y="1295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686249">
            <a:off x="2460861" y="6539010"/>
            <a:ext cx="1635287" cy="1703424"/>
          </a:xfrm>
          <a:custGeom>
            <a:avLst/>
            <a:gdLst/>
            <a:ahLst/>
            <a:cxnLst/>
            <a:rect l="l" t="t" r="r" b="b"/>
            <a:pathLst>
              <a:path w="1635287" h="1703424">
                <a:moveTo>
                  <a:pt x="0" y="0"/>
                </a:moveTo>
                <a:lnTo>
                  <a:pt x="1635287" y="0"/>
                </a:lnTo>
                <a:lnTo>
                  <a:pt x="1635287" y="1703424"/>
                </a:lnTo>
                <a:lnTo>
                  <a:pt x="0" y="17034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4621624" y="356591"/>
            <a:ext cx="3090155" cy="1344217"/>
          </a:xfrm>
          <a:custGeom>
            <a:avLst/>
            <a:gdLst/>
            <a:ahLst/>
            <a:cxnLst/>
            <a:rect l="l" t="t" r="r" b="b"/>
            <a:pathLst>
              <a:path w="3090155" h="1344217">
                <a:moveTo>
                  <a:pt x="0" y="0"/>
                </a:moveTo>
                <a:lnTo>
                  <a:pt x="3090155" y="0"/>
                </a:lnTo>
                <a:lnTo>
                  <a:pt x="3090155" y="1344218"/>
                </a:lnTo>
                <a:lnTo>
                  <a:pt x="0" y="1344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2901462" y="59012"/>
            <a:ext cx="12070447" cy="969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>
                <a:solidFill>
                  <a:srgbClr val="FEF4D6"/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Bước 1: Chuẩn bị nói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280652" y="9812128"/>
            <a:ext cx="11164415" cy="25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72"/>
              </a:lnSpc>
              <a:spcBef>
                <a:spcPct val="0"/>
              </a:spcBef>
            </a:pPr>
            <a:r>
              <a:rPr lang="en-US" sz="1480">
                <a:solidFill>
                  <a:srgbClr val="FFFFFF"/>
                </a:solidFill>
                <a:latin typeface="Arimo"/>
              </a:rPr>
              <a:t>Nói và nghe:TRAO ĐỔI VỀ MỘT VẤN ĐỀ CÓ LIÊN QUAN ĐẾN CƠ HỘI VÀ THÁCH THỨC ĐỐI VỚI ĐẤT NƯỚC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454287" y="1484808"/>
            <a:ext cx="9619574" cy="180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21886" lvl="1" indent="-660943" algn="l">
              <a:lnSpc>
                <a:spcPts val="6979"/>
              </a:lnSpc>
              <a:buFont typeface="Arial"/>
              <a:buChar char="•"/>
            </a:pPr>
            <a:r>
              <a:rPr lang="en-US" sz="6122">
                <a:solidFill>
                  <a:srgbClr val="1C4F59"/>
                </a:solidFill>
                <a:latin typeface="Arimo Bold"/>
              </a:rPr>
              <a:t>Lời chào, giới thiệu</a:t>
            </a:r>
          </a:p>
          <a:p>
            <a:pPr marL="1321886" lvl="1" indent="-660943" algn="l">
              <a:lnSpc>
                <a:spcPts val="6979"/>
              </a:lnSpc>
              <a:buFont typeface="Arial"/>
              <a:buChar char="•"/>
            </a:pPr>
            <a:r>
              <a:rPr lang="en-US" sz="6122">
                <a:solidFill>
                  <a:srgbClr val="1C4F59"/>
                </a:solidFill>
                <a:latin typeface="Arimo Bold"/>
              </a:rPr>
              <a:t>Nêu vấn đề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589024" y="7305389"/>
            <a:ext cx="9109952" cy="180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21886" lvl="1" indent="-660943" algn="l">
              <a:lnSpc>
                <a:spcPts val="6979"/>
              </a:lnSpc>
              <a:buFont typeface="Arial"/>
              <a:buChar char="•"/>
            </a:pPr>
            <a:r>
              <a:rPr lang="en-US" sz="6122">
                <a:solidFill>
                  <a:srgbClr val="1C4F59"/>
                </a:solidFill>
                <a:latin typeface="Arimo Bold"/>
              </a:rPr>
              <a:t>Kết luận</a:t>
            </a:r>
          </a:p>
          <a:p>
            <a:pPr marL="1321886" lvl="1" indent="-660943" algn="l">
              <a:lnSpc>
                <a:spcPts val="6979"/>
              </a:lnSpc>
              <a:buFont typeface="Arial"/>
              <a:buChar char="•"/>
            </a:pPr>
            <a:r>
              <a:rPr lang="en-US" sz="6122">
                <a:solidFill>
                  <a:srgbClr val="1C4F59"/>
                </a:solidFill>
                <a:latin typeface="Arimo Bold"/>
              </a:rPr>
              <a:t>Lời  chào và cảm ơn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2284" y="437058"/>
            <a:ext cx="227664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3400">
                <a:solidFill>
                  <a:srgbClr val="004AAD"/>
                </a:solidFill>
                <a:latin typeface="Poetsen"/>
              </a:rPr>
              <a:t>Vòng chuyên gia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1135</Words>
  <Application>Microsoft Office PowerPoint</Application>
  <PresentationFormat>Tùy chỉnh</PresentationFormat>
  <Paragraphs>93</Paragraphs>
  <Slides>13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31" baseType="lpstr">
      <vt:lpstr>字魂110号-武林江湖体</vt:lpstr>
      <vt:lpstr>Arimo</vt:lpstr>
      <vt:lpstr>#9Slide03 BoosterNextFYBlack</vt:lpstr>
      <vt:lpstr>Sriracha</vt:lpstr>
      <vt:lpstr>Arial</vt:lpstr>
      <vt:lpstr>#9Slide03 Open Sans ExtraBold</vt:lpstr>
      <vt:lpstr>Noto Sans Bold</vt:lpstr>
      <vt:lpstr>#9Slide03 AmpleSoft Bold</vt:lpstr>
      <vt:lpstr>Times New Roman</vt:lpstr>
      <vt:lpstr>#9Slide03 HelvetIns</vt:lpstr>
      <vt:lpstr>Poetsen</vt:lpstr>
      <vt:lpstr>Calibri</vt:lpstr>
      <vt:lpstr>Arimo Bold Italics</vt:lpstr>
      <vt:lpstr>Arimo Bold</vt:lpstr>
      <vt:lpstr>#9Slide03 AllRoundGothic</vt:lpstr>
      <vt:lpstr>#9Slide03 IcielUni Sans Heavy</vt:lpstr>
      <vt:lpstr>Office Theme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2-nói và nghe-TRAO ĐỔI VỀ MỘT VẤN ĐỀ CÓ LIÊN QUAN ĐẾN CƠ HỘI VÀ THÁCH THỨC ĐỐI VỚI ĐẤT NƯỚC</dc:title>
  <cp:lastModifiedBy>Nguyen Van</cp:lastModifiedBy>
  <cp:revision>5</cp:revision>
  <dcterms:created xsi:type="dcterms:W3CDTF">2006-08-16T00:00:00Z</dcterms:created>
  <dcterms:modified xsi:type="dcterms:W3CDTF">2024-07-27T15:35:01Z</dcterms:modified>
  <dc:identifier>DAGJmIchhwg</dc:identifier>
</cp:coreProperties>
</file>