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433" r:id="rId2"/>
    <p:sldId id="434" r:id="rId3"/>
    <p:sldId id="435" r:id="rId4"/>
    <p:sldId id="436" r:id="rId5"/>
    <p:sldId id="437" r:id="rId6"/>
    <p:sldId id="438" r:id="rId7"/>
    <p:sldId id="439" r:id="rId8"/>
    <p:sldId id="440" r:id="rId9"/>
    <p:sldId id="441" r:id="rId10"/>
    <p:sldId id="442" r:id="rId11"/>
    <p:sldId id="443" r:id="rId12"/>
    <p:sldId id="444" r:id="rId13"/>
    <p:sldId id="445" r:id="rId14"/>
    <p:sldId id="446" r:id="rId15"/>
    <p:sldId id="447" r:id="rId16"/>
    <p:sldId id="448" r:id="rId17"/>
    <p:sldId id="449" r:id="rId18"/>
    <p:sldId id="450" r:id="rId19"/>
    <p:sldId id="451" r:id="rId20"/>
    <p:sldId id="452" r:id="rId21"/>
    <p:sldId id="453" r:id="rId22"/>
    <p:sldId id="454" r:id="rId23"/>
    <p:sldId id="455" r:id="rId24"/>
    <p:sldId id="456" r:id="rId25"/>
    <p:sldId id="457" r:id="rId26"/>
    <p:sldId id="458" r:id="rId27"/>
    <p:sldId id="459" r:id="rId28"/>
    <p:sldId id="460" r:id="rId29"/>
    <p:sldId id="461" r:id="rId30"/>
    <p:sldId id="462" r:id="rId31"/>
    <p:sldId id="463" r:id="rId32"/>
  </p:sldIdLst>
  <p:sldSz cx="18288000" cy="10287000"/>
  <p:notesSz cx="6858000" cy="9144000"/>
  <p:embeddedFontLst>
    <p:embeddedFont>
      <p:font typeface="#9Slide03 Helvetica LT Std ExtC" panose="020B0708030502060204" pitchFamily="34" charset="0"/>
      <p:regular r:id="rId33"/>
    </p:embeddedFont>
    <p:embeddedFont>
      <p:font typeface="#9Slide03 Impact" panose="02040603050506020204" pitchFamily="18" charset="0"/>
      <p:regular r:id="rId34"/>
    </p:embeddedFont>
    <p:embeddedFont>
      <p:font typeface="#9Slide04 Vollkorn Black" panose="00000A00000000000000" pitchFamily="2" charset="0"/>
      <p:regular r:id="rId35"/>
      <p:bold r:id="rId36"/>
    </p:embeddedFont>
    <p:embeddedFont>
      <p:font typeface="#9Slide05 Aphrodite Pro" panose="02000000000000000000" pitchFamily="2" charset="0"/>
      <p:regular r:id="rId37"/>
    </p:embeddedFont>
    <p:embeddedFont>
      <p:font typeface="DFVN New Eddy" panose="020B0604020202020204" charset="0"/>
      <p:regular r:id="rId38"/>
    </p:embeddedFont>
    <p:embeddedFont>
      <p:font typeface="Montserrat Classic Bold" panose="020B0604020202020204" charset="0"/>
      <p:regular r:id="rId39"/>
    </p:embeddedFont>
    <p:embeddedFont>
      <p:font typeface="Tex Gyre Pagella" panose="020B0604020202020204" charset="0"/>
      <p:regular r:id="rId40"/>
    </p:embeddedFont>
    <p:embeddedFont>
      <p:font typeface="Tex Gyre Pagella Bold" panose="020B0604020202020204" charset="0"/>
      <p:regular r:id="rId41"/>
    </p:embeddedFont>
    <p:embeddedFont>
      <p:font typeface="UTM Alberta Heavy" panose="02040603050506020204" pitchFamily="18" charset="0"/>
      <p:regular r:id="rId42"/>
    </p:embeddedFont>
    <p:embeddedFont>
      <p:font typeface="UTM Aptima Bold" panose="020B0604020202020204"/>
      <p:regular r:id="rId43"/>
    </p:embeddedFont>
    <p:embeddedFont>
      <p:font typeface="UTM Azuki" panose="02040603050506020204" pitchFamily="18" charset="0"/>
      <p:regular r:id="rId44"/>
    </p:embeddedFont>
    <p:embeddedFont>
      <p:font typeface="UTM Futura Extra Ultra-Bold" panose="020B0604020202020204"/>
      <p:regular r:id="rId45"/>
    </p:embeddedFont>
    <p:embeddedFont>
      <p:font typeface="UTM Iron Gothic" panose="020B0604020202020204"/>
      <p:regular r:id="rId46"/>
    </p:embeddedFont>
    <p:embeddedFont>
      <p:font typeface="UTM Seagull Bold" panose="020B0604020202020204"/>
      <p:regular r:id="rId47"/>
    </p:embeddedFont>
    <p:embeddedFont>
      <p:font typeface="UTM Showcard" panose="02040603050506020204" pitchFamily="18"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4" d="100"/>
          <a:sy n="34" d="100"/>
        </p:scale>
        <p:origin x="118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6.svg"/><Relationship Id="rId18" Type="http://schemas.openxmlformats.org/officeDocument/2006/relationships/image" Target="../media/image11.png"/><Relationship Id="rId26" Type="http://schemas.openxmlformats.org/officeDocument/2006/relationships/image" Target="../media/image19.png"/><Relationship Id="rId3" Type="http://schemas.microsoft.com/office/2007/relationships/media" Target="../media/media2.mp4"/><Relationship Id="rId21" Type="http://schemas.openxmlformats.org/officeDocument/2006/relationships/image" Target="../media/image14.svg"/><Relationship Id="rId7" Type="http://schemas.openxmlformats.org/officeDocument/2006/relationships/slideLayout" Target="../slideLayouts/slideLayout7.xml"/><Relationship Id="rId12" Type="http://schemas.openxmlformats.org/officeDocument/2006/relationships/image" Target="../media/image5.png"/><Relationship Id="rId17" Type="http://schemas.openxmlformats.org/officeDocument/2006/relationships/image" Target="../media/image10.svg"/><Relationship Id="rId25" Type="http://schemas.openxmlformats.org/officeDocument/2006/relationships/image" Target="../media/image18.svg"/><Relationship Id="rId2" Type="http://schemas.openxmlformats.org/officeDocument/2006/relationships/video" Target="../media/media1.mp4"/><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image" Target="../media/image22.sv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jpeg"/><Relationship Id="rId24" Type="http://schemas.openxmlformats.org/officeDocument/2006/relationships/image" Target="../media/image17.png"/><Relationship Id="rId32" Type="http://schemas.openxmlformats.org/officeDocument/2006/relationships/image" Target="../media/image25.png"/><Relationship Id="rId5" Type="http://schemas.microsoft.com/office/2007/relationships/media" Target="../media/media3.mp4"/><Relationship Id="rId15" Type="http://schemas.openxmlformats.org/officeDocument/2006/relationships/image" Target="../media/image8.svg"/><Relationship Id="rId23" Type="http://schemas.openxmlformats.org/officeDocument/2006/relationships/image" Target="../media/image16.svg"/><Relationship Id="rId28" Type="http://schemas.openxmlformats.org/officeDocument/2006/relationships/image" Target="../media/image21.png"/><Relationship Id="rId10" Type="http://schemas.openxmlformats.org/officeDocument/2006/relationships/image" Target="../media/image3.jpeg"/><Relationship Id="rId19" Type="http://schemas.openxmlformats.org/officeDocument/2006/relationships/image" Target="../media/image12.svg"/><Relationship Id="rId31" Type="http://schemas.openxmlformats.org/officeDocument/2006/relationships/image" Target="../media/image24.png"/><Relationship Id="rId4" Type="http://schemas.openxmlformats.org/officeDocument/2006/relationships/video" Target="../media/media2.mp4"/><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svg"/><Relationship Id="rId30"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3.png"/><Relationship Id="rId7" Type="http://schemas.openxmlformats.org/officeDocument/2006/relationships/image" Target="../media/image69.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2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3.png"/><Relationship Id="rId7" Type="http://schemas.openxmlformats.org/officeDocument/2006/relationships/image" Target="../media/image71.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2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3.png"/><Relationship Id="rId7" Type="http://schemas.openxmlformats.org/officeDocument/2006/relationships/image" Target="../media/image73.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25.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3.png"/><Relationship Id="rId7" Type="http://schemas.openxmlformats.org/officeDocument/2006/relationships/image" Target="../media/image75.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3.png"/><Relationship Id="rId7" Type="http://schemas.openxmlformats.org/officeDocument/2006/relationships/image" Target="../media/image75.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2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3.png"/><Relationship Id="rId7" Type="http://schemas.openxmlformats.org/officeDocument/2006/relationships/image" Target="../media/image75.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2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3.png"/><Relationship Id="rId7" Type="http://schemas.openxmlformats.org/officeDocument/2006/relationships/image" Target="../media/image75.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svg"/><Relationship Id="rId3" Type="http://schemas.openxmlformats.org/officeDocument/2006/relationships/image" Target="../media/image30.png"/><Relationship Id="rId21" Type="http://schemas.openxmlformats.org/officeDocument/2006/relationships/image" Target="../media/image46.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jpeg"/><Relationship Id="rId16" Type="http://schemas.openxmlformats.org/officeDocument/2006/relationships/image" Target="../media/image43.pn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49.sv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48.png"/><Relationship Id="rId10" Type="http://schemas.openxmlformats.org/officeDocument/2006/relationships/image" Target="../media/image37.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7.sv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32.sv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svg"/><Relationship Id="rId3" Type="http://schemas.openxmlformats.org/officeDocument/2006/relationships/image" Target="../media/image30.png"/><Relationship Id="rId21" Type="http://schemas.openxmlformats.org/officeDocument/2006/relationships/image" Target="../media/image46.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jpeg"/><Relationship Id="rId16" Type="http://schemas.openxmlformats.org/officeDocument/2006/relationships/image" Target="../media/image43.pn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49.sv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48.png"/><Relationship Id="rId10" Type="http://schemas.openxmlformats.org/officeDocument/2006/relationships/image" Target="../media/image37.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7.svg"/></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6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alphaModFix amt="43000"/>
          </a:blip>
          <a:srcRect/>
          <a:stretch>
            <a:fillRect/>
          </a:stretch>
        </p:blipFill>
        <p:spPr>
          <a:xfrm>
            <a:off x="0" y="0"/>
            <a:ext cx="18387207" cy="10376939"/>
          </a:xfrm>
          <a:prstGeom prst="rect">
            <a:avLst/>
          </a:prstGeom>
        </p:spPr>
      </p:pic>
      <p:sp>
        <p:nvSpPr>
          <p:cNvPr id="3" name="Freeform 3"/>
          <p:cNvSpPr/>
          <p:nvPr/>
        </p:nvSpPr>
        <p:spPr>
          <a:xfrm>
            <a:off x="0" y="-26236"/>
            <a:ext cx="18288000" cy="10757544"/>
          </a:xfrm>
          <a:custGeom>
            <a:avLst/>
            <a:gdLst/>
            <a:ahLst/>
            <a:cxnLst/>
            <a:rect l="l" t="t" r="r" b="b"/>
            <a:pathLst>
              <a:path w="18288000" h="10757544">
                <a:moveTo>
                  <a:pt x="0" y="0"/>
                </a:moveTo>
                <a:lnTo>
                  <a:pt x="18288000" y="0"/>
                </a:lnTo>
                <a:lnTo>
                  <a:pt x="18288000" y="10757544"/>
                </a:lnTo>
                <a:lnTo>
                  <a:pt x="0" y="10757544"/>
                </a:lnTo>
                <a:lnTo>
                  <a:pt x="0" y="0"/>
                </a:lnTo>
                <a:close/>
              </a:path>
            </a:pathLst>
          </a:custGeom>
          <a:blipFill>
            <a:blip r:embed="rId9">
              <a:alphaModFix amt="55000"/>
            </a:blip>
            <a:stretch>
              <a:fillRect l="-8947" r="-8947"/>
            </a:stretch>
          </a:blipFill>
        </p:spPr>
        <p:txBody>
          <a:bodyPr/>
          <a:lstStyle/>
          <a:p>
            <a:endParaRPr lang="vi-VN"/>
          </a:p>
        </p:txBody>
      </p:sp>
      <p:pic>
        <p:nvPicPr>
          <p:cNvPr id="4" name="Picture 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alphaModFix amt="10999"/>
          </a:blip>
          <a:srcRect/>
          <a:stretch>
            <a:fillRect/>
          </a:stretch>
        </p:blipFill>
        <p:spPr>
          <a:xfrm>
            <a:off x="-198414" y="0"/>
            <a:ext cx="18486414" cy="10432927"/>
          </a:xfrm>
          <a:prstGeom prst="rect">
            <a:avLst/>
          </a:prstGeom>
        </p:spPr>
      </p:pic>
      <p:pic>
        <p:nvPicPr>
          <p:cNvPr id="5" name="Picture 5">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alphaModFix amt="19999"/>
          </a:blip>
          <a:srcRect/>
          <a:stretch>
            <a:fillRect/>
          </a:stretch>
        </p:blipFill>
        <p:spPr>
          <a:xfrm>
            <a:off x="-99207" y="-72963"/>
            <a:ext cx="18486414" cy="10432927"/>
          </a:xfrm>
          <a:prstGeom prst="rect">
            <a:avLst/>
          </a:prstGeom>
        </p:spPr>
      </p:pic>
      <p:grpSp>
        <p:nvGrpSpPr>
          <p:cNvPr id="6" name="Group 6"/>
          <p:cNvGrpSpPr/>
          <p:nvPr/>
        </p:nvGrpSpPr>
        <p:grpSpPr>
          <a:xfrm>
            <a:off x="8824803" y="7510672"/>
            <a:ext cx="880501" cy="880501"/>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4747"/>
            </a:solidFill>
          </p:spPr>
          <p:txBody>
            <a:bodyPr/>
            <a:lstStyle/>
            <a:p>
              <a:endParaRPr lang="vi-VN"/>
            </a:p>
          </p:txBody>
        </p:sp>
      </p:grpSp>
      <p:grpSp>
        <p:nvGrpSpPr>
          <p:cNvPr id="8" name="Group 8"/>
          <p:cNvGrpSpPr/>
          <p:nvPr/>
        </p:nvGrpSpPr>
        <p:grpSpPr>
          <a:xfrm>
            <a:off x="7817195" y="7636172"/>
            <a:ext cx="661180" cy="661180"/>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5C73"/>
            </a:solidFill>
          </p:spPr>
          <p:txBody>
            <a:bodyPr/>
            <a:lstStyle/>
            <a:p>
              <a:endParaRPr lang="vi-VN"/>
            </a:p>
          </p:txBody>
        </p:sp>
      </p:grpSp>
      <p:grpSp>
        <p:nvGrpSpPr>
          <p:cNvPr id="10" name="Group 10"/>
          <p:cNvGrpSpPr/>
          <p:nvPr/>
        </p:nvGrpSpPr>
        <p:grpSpPr>
          <a:xfrm>
            <a:off x="-99207" y="-114288"/>
            <a:ext cx="10287000" cy="10287000"/>
            <a:chOff x="0" y="0"/>
            <a:chExt cx="13716000" cy="13716000"/>
          </a:xfrm>
        </p:grpSpPr>
        <p:sp>
          <p:nvSpPr>
            <p:cNvPr id="11" name="Freeform 11"/>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a:off x="1069936" y="11981659"/>
              <a:ext cx="4346275" cy="929016"/>
            </a:xfrm>
            <a:custGeom>
              <a:avLst/>
              <a:gdLst/>
              <a:ahLst/>
              <a:cxnLst/>
              <a:rect l="l" t="t" r="r" b="b"/>
              <a:pathLst>
                <a:path w="4346275" h="929016">
                  <a:moveTo>
                    <a:pt x="0" y="0"/>
                  </a:moveTo>
                  <a:lnTo>
                    <a:pt x="4346275" y="0"/>
                  </a:lnTo>
                  <a:lnTo>
                    <a:pt x="4346275" y="929016"/>
                  </a:lnTo>
                  <a:lnTo>
                    <a:pt x="0" y="9290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grpSp>
        <p:nvGrpSpPr>
          <p:cNvPr id="13" name="Group 13"/>
          <p:cNvGrpSpPr/>
          <p:nvPr/>
        </p:nvGrpSpPr>
        <p:grpSpPr>
          <a:xfrm>
            <a:off x="-99207" y="-1115359"/>
            <a:ext cx="23191356" cy="19974632"/>
            <a:chOff x="0" y="0"/>
            <a:chExt cx="30921807" cy="26632842"/>
          </a:xfrm>
        </p:grpSpPr>
        <p:sp>
          <p:nvSpPr>
            <p:cNvPr id="14" name="Freeform 14"/>
            <p:cNvSpPr/>
            <p:nvPr/>
          </p:nvSpPr>
          <p:spPr>
            <a:xfrm rot="-5400000">
              <a:off x="0" y="4355653"/>
              <a:ext cx="22277190" cy="22277190"/>
            </a:xfrm>
            <a:custGeom>
              <a:avLst/>
              <a:gdLst/>
              <a:ahLst/>
              <a:cxnLst/>
              <a:rect l="l" t="t" r="r" b="b"/>
              <a:pathLst>
                <a:path w="22277190" h="22277190">
                  <a:moveTo>
                    <a:pt x="0" y="0"/>
                  </a:moveTo>
                  <a:lnTo>
                    <a:pt x="22277190" y="0"/>
                  </a:lnTo>
                  <a:lnTo>
                    <a:pt x="22277190" y="22277189"/>
                  </a:lnTo>
                  <a:lnTo>
                    <a:pt x="0" y="22277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grpSp>
          <p:nvGrpSpPr>
            <p:cNvPr id="15" name="Group 15"/>
            <p:cNvGrpSpPr>
              <a:grpSpLocks noChangeAspect="1"/>
            </p:cNvGrpSpPr>
            <p:nvPr/>
          </p:nvGrpSpPr>
          <p:grpSpPr>
            <a:xfrm rot="-6049801">
              <a:off x="19483156" y="3262371"/>
              <a:ext cx="8077552" cy="6995160"/>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85C73"/>
              </a:solidFill>
            </p:spPr>
            <p:txBody>
              <a:bodyPr/>
              <a:lstStyle/>
              <a:p>
                <a:endParaRPr lang="vi-VN"/>
              </a:p>
            </p:txBody>
          </p:sp>
        </p:grpSp>
        <p:sp>
          <p:nvSpPr>
            <p:cNvPr id="17" name="Freeform 17"/>
            <p:cNvSpPr/>
            <p:nvPr/>
          </p:nvSpPr>
          <p:spPr>
            <a:xfrm rot="1088152">
              <a:off x="22095424" y="842380"/>
              <a:ext cx="6288138" cy="5486400"/>
            </a:xfrm>
            <a:custGeom>
              <a:avLst/>
              <a:gdLst/>
              <a:ahLst/>
              <a:cxnLst/>
              <a:rect l="l" t="t" r="r" b="b"/>
              <a:pathLst>
                <a:path w="6288138" h="5486400">
                  <a:moveTo>
                    <a:pt x="0" y="0"/>
                  </a:moveTo>
                  <a:lnTo>
                    <a:pt x="6288138" y="0"/>
                  </a:lnTo>
                  <a:lnTo>
                    <a:pt x="6288138" y="5486400"/>
                  </a:lnTo>
                  <a:lnTo>
                    <a:pt x="0" y="5486400"/>
                  </a:lnTo>
                  <a:lnTo>
                    <a:pt x="0" y="0"/>
                  </a:lnTo>
                  <a:close/>
                </a:path>
              </a:pathLst>
            </a:custGeom>
            <a:blipFill>
              <a:blip r:embed="rId16">
                <a:alphaModFix amt="49000"/>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8" name="Freeform 18"/>
            <p:cNvSpPr/>
            <p:nvPr/>
          </p:nvSpPr>
          <p:spPr>
            <a:xfrm rot="6495806">
              <a:off x="15360723" y="7541566"/>
              <a:ext cx="13752541" cy="13752541"/>
            </a:xfrm>
            <a:custGeom>
              <a:avLst/>
              <a:gdLst/>
              <a:ahLst/>
              <a:cxnLst/>
              <a:rect l="l" t="t" r="r" b="b"/>
              <a:pathLst>
                <a:path w="13752541" h="13752541">
                  <a:moveTo>
                    <a:pt x="0" y="0"/>
                  </a:moveTo>
                  <a:lnTo>
                    <a:pt x="13752541" y="0"/>
                  </a:lnTo>
                  <a:lnTo>
                    <a:pt x="13752541" y="13752541"/>
                  </a:lnTo>
                  <a:lnTo>
                    <a:pt x="0" y="1375254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grpSp>
          <p:nvGrpSpPr>
            <p:cNvPr id="19" name="Group 19"/>
            <p:cNvGrpSpPr/>
            <p:nvPr/>
          </p:nvGrpSpPr>
          <p:grpSpPr>
            <a:xfrm rot="6490316">
              <a:off x="15700066" y="7880910"/>
              <a:ext cx="13073854" cy="13073854"/>
              <a:chOff x="0" y="0"/>
              <a:chExt cx="1913890" cy="1913890"/>
            </a:xfrm>
          </p:grpSpPr>
          <p:sp>
            <p:nvSpPr>
              <p:cNvPr id="20" name="Freeform 2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FFF"/>
              </a:solidFill>
            </p:spPr>
            <p:txBody>
              <a:bodyPr/>
              <a:lstStyle/>
              <a:p>
                <a:endParaRPr lang="vi-VN"/>
              </a:p>
            </p:txBody>
          </p:sp>
        </p:grpSp>
        <p:sp>
          <p:nvSpPr>
            <p:cNvPr id="21" name="Freeform 21"/>
            <p:cNvSpPr/>
            <p:nvPr/>
          </p:nvSpPr>
          <p:spPr>
            <a:xfrm>
              <a:off x="21003781" y="11383003"/>
              <a:ext cx="6712305" cy="1434755"/>
            </a:xfrm>
            <a:custGeom>
              <a:avLst/>
              <a:gdLst/>
              <a:ahLst/>
              <a:cxnLst/>
              <a:rect l="l" t="t" r="r" b="b"/>
              <a:pathLst>
                <a:path w="6712305" h="1434755">
                  <a:moveTo>
                    <a:pt x="0" y="0"/>
                  </a:moveTo>
                  <a:lnTo>
                    <a:pt x="6712305" y="0"/>
                  </a:lnTo>
                  <a:lnTo>
                    <a:pt x="6712305" y="1434755"/>
                  </a:lnTo>
                  <a:lnTo>
                    <a:pt x="0" y="143475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2" name="Freeform 22"/>
            <p:cNvSpPr/>
            <p:nvPr/>
          </p:nvSpPr>
          <p:spPr>
            <a:xfrm>
              <a:off x="18021550" y="9451827"/>
              <a:ext cx="2894594" cy="2648553"/>
            </a:xfrm>
            <a:custGeom>
              <a:avLst/>
              <a:gdLst/>
              <a:ahLst/>
              <a:cxnLst/>
              <a:rect l="l" t="t" r="r" b="b"/>
              <a:pathLst>
                <a:path w="2894594" h="2648553">
                  <a:moveTo>
                    <a:pt x="0" y="0"/>
                  </a:moveTo>
                  <a:lnTo>
                    <a:pt x="2894594" y="0"/>
                  </a:lnTo>
                  <a:lnTo>
                    <a:pt x="2894594" y="2648553"/>
                  </a:lnTo>
                  <a:lnTo>
                    <a:pt x="0" y="264855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grpSp>
      <p:grpSp>
        <p:nvGrpSpPr>
          <p:cNvPr id="23" name="Group 23"/>
          <p:cNvGrpSpPr/>
          <p:nvPr/>
        </p:nvGrpSpPr>
        <p:grpSpPr>
          <a:xfrm>
            <a:off x="7046651" y="7752939"/>
            <a:ext cx="427644" cy="427644"/>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5C73"/>
            </a:solidFill>
          </p:spPr>
          <p:txBody>
            <a:bodyPr/>
            <a:lstStyle/>
            <a:p>
              <a:endParaRPr lang="vi-VN"/>
            </a:p>
          </p:txBody>
        </p:sp>
      </p:grpSp>
      <p:sp>
        <p:nvSpPr>
          <p:cNvPr id="25" name="Freeform 25"/>
          <p:cNvSpPr/>
          <p:nvPr/>
        </p:nvSpPr>
        <p:spPr>
          <a:xfrm>
            <a:off x="413160" y="425470"/>
            <a:ext cx="1231081" cy="1206459"/>
          </a:xfrm>
          <a:custGeom>
            <a:avLst/>
            <a:gdLst/>
            <a:ahLst/>
            <a:cxnLst/>
            <a:rect l="l" t="t" r="r" b="b"/>
            <a:pathLst>
              <a:path w="1231081" h="1206459">
                <a:moveTo>
                  <a:pt x="0" y="0"/>
                </a:moveTo>
                <a:lnTo>
                  <a:pt x="1231080" y="0"/>
                </a:lnTo>
                <a:lnTo>
                  <a:pt x="1231080" y="1206460"/>
                </a:lnTo>
                <a:lnTo>
                  <a:pt x="0" y="120646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26" name="Freeform 26"/>
          <p:cNvSpPr/>
          <p:nvPr/>
        </p:nvSpPr>
        <p:spPr>
          <a:xfrm>
            <a:off x="11496471" y="1237736"/>
            <a:ext cx="3955352" cy="4114800"/>
          </a:xfrm>
          <a:custGeom>
            <a:avLst/>
            <a:gdLst/>
            <a:ahLst/>
            <a:cxnLst/>
            <a:rect l="l" t="t" r="r" b="b"/>
            <a:pathLst>
              <a:path w="3955352" h="4114800">
                <a:moveTo>
                  <a:pt x="0" y="0"/>
                </a:moveTo>
                <a:lnTo>
                  <a:pt x="3955351" y="0"/>
                </a:lnTo>
                <a:lnTo>
                  <a:pt x="3955351"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
        <p:nvSpPr>
          <p:cNvPr id="27" name="Freeform 27"/>
          <p:cNvSpPr/>
          <p:nvPr/>
        </p:nvSpPr>
        <p:spPr>
          <a:xfrm>
            <a:off x="0" y="1966678"/>
            <a:ext cx="1267075" cy="969888"/>
          </a:xfrm>
          <a:custGeom>
            <a:avLst/>
            <a:gdLst/>
            <a:ahLst/>
            <a:cxnLst/>
            <a:rect l="l" t="t" r="r" b="b"/>
            <a:pathLst>
              <a:path w="1267075" h="969888">
                <a:moveTo>
                  <a:pt x="0" y="0"/>
                </a:moveTo>
                <a:lnTo>
                  <a:pt x="1267075" y="0"/>
                </a:lnTo>
                <a:lnTo>
                  <a:pt x="1267075" y="969888"/>
                </a:lnTo>
                <a:lnTo>
                  <a:pt x="0" y="96988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28" name="Freeform 28"/>
          <p:cNvSpPr/>
          <p:nvPr/>
        </p:nvSpPr>
        <p:spPr>
          <a:xfrm>
            <a:off x="7046651" y="-309909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0"/>
            <a:stretch>
              <a:fillRect/>
            </a:stretch>
          </a:blipFill>
        </p:spPr>
        <p:txBody>
          <a:bodyPr/>
          <a:lstStyle/>
          <a:p>
            <a:endParaRPr lang="vi-VN"/>
          </a:p>
        </p:txBody>
      </p:sp>
      <p:sp>
        <p:nvSpPr>
          <p:cNvPr id="29" name="Freeform 29"/>
          <p:cNvSpPr/>
          <p:nvPr/>
        </p:nvSpPr>
        <p:spPr>
          <a:xfrm>
            <a:off x="-2320989" y="3395872"/>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1"/>
            <a:stretch>
              <a:fillRect/>
            </a:stretch>
          </a:blipFill>
        </p:spPr>
        <p:txBody>
          <a:bodyPr/>
          <a:lstStyle/>
          <a:p>
            <a:endParaRPr lang="vi-VN"/>
          </a:p>
        </p:txBody>
      </p:sp>
      <p:sp>
        <p:nvSpPr>
          <p:cNvPr id="30" name="Freeform 30"/>
          <p:cNvSpPr/>
          <p:nvPr/>
        </p:nvSpPr>
        <p:spPr>
          <a:xfrm>
            <a:off x="2467348" y="1789655"/>
            <a:ext cx="6882527" cy="8229600"/>
          </a:xfrm>
          <a:custGeom>
            <a:avLst/>
            <a:gdLst/>
            <a:ahLst/>
            <a:cxnLst/>
            <a:rect l="l" t="t" r="r" b="b"/>
            <a:pathLst>
              <a:path w="6882527" h="8229600">
                <a:moveTo>
                  <a:pt x="0" y="0"/>
                </a:moveTo>
                <a:lnTo>
                  <a:pt x="6882527" y="0"/>
                </a:lnTo>
                <a:lnTo>
                  <a:pt x="6882527" y="8229600"/>
                </a:lnTo>
                <a:lnTo>
                  <a:pt x="0" y="8229600"/>
                </a:lnTo>
                <a:lnTo>
                  <a:pt x="0" y="0"/>
                </a:lnTo>
                <a:close/>
              </a:path>
            </a:pathLst>
          </a:custGeom>
          <a:blipFill>
            <a:blip r:embed="rId32"/>
            <a:stretch>
              <a:fillRect/>
            </a:stretch>
          </a:blipFill>
        </p:spPr>
        <p:txBody>
          <a:bodyPr/>
          <a:lstStyle/>
          <a:p>
            <a:endParaRPr lang="vi-VN"/>
          </a:p>
        </p:txBody>
      </p:sp>
      <p:sp>
        <p:nvSpPr>
          <p:cNvPr id="31" name="TextBox 31"/>
          <p:cNvSpPr txBox="1"/>
          <p:nvPr/>
        </p:nvSpPr>
        <p:spPr>
          <a:xfrm>
            <a:off x="1363720" y="2552186"/>
            <a:ext cx="9515748" cy="3710709"/>
          </a:xfrm>
          <a:prstGeom prst="rect">
            <a:avLst/>
          </a:prstGeom>
        </p:spPr>
        <p:txBody>
          <a:bodyPr lIns="0" tIns="0" rIns="0" bIns="0" rtlCol="0" anchor="t">
            <a:spAutoFit/>
          </a:bodyPr>
          <a:lstStyle/>
          <a:p>
            <a:pPr algn="l">
              <a:lnSpc>
                <a:spcPts val="27355"/>
              </a:lnSpc>
            </a:pPr>
            <a:r>
              <a:rPr lang="en-US" sz="19539">
                <a:solidFill>
                  <a:srgbClr val="03661E"/>
                </a:solidFill>
                <a:latin typeface="#9Slide03 Helvetica LT Std ExtC"/>
                <a:ea typeface="#9Slide03 Helvetica LT Std ExtC"/>
                <a:cs typeface="#9Slide03 Helvetica LT Std ExtC"/>
                <a:sym typeface="#9Slide03 Helvetica LT Std ExtC"/>
              </a:rPr>
              <a:t>QUÝ THẦY CÔ </a:t>
            </a:r>
          </a:p>
        </p:txBody>
      </p:sp>
      <p:sp>
        <p:nvSpPr>
          <p:cNvPr id="32" name="TextBox 32"/>
          <p:cNvSpPr txBox="1"/>
          <p:nvPr/>
        </p:nvSpPr>
        <p:spPr>
          <a:xfrm>
            <a:off x="1267075" y="1644481"/>
            <a:ext cx="7245731" cy="1567390"/>
          </a:xfrm>
          <a:prstGeom prst="rect">
            <a:avLst/>
          </a:prstGeom>
        </p:spPr>
        <p:txBody>
          <a:bodyPr lIns="0" tIns="0" rIns="0" bIns="0" rtlCol="0" anchor="t">
            <a:spAutoFit/>
          </a:bodyPr>
          <a:lstStyle/>
          <a:p>
            <a:pPr algn="l">
              <a:lnSpc>
                <a:spcPts val="12827"/>
              </a:lnSpc>
            </a:pPr>
            <a:r>
              <a:rPr lang="en-US" sz="9162">
                <a:solidFill>
                  <a:srgbClr val="FFFFFF"/>
                </a:solidFill>
                <a:latin typeface="UTM Alberta Heavy"/>
                <a:ea typeface="UTM Alberta Heavy"/>
                <a:cs typeface="UTM Alberta Heavy"/>
                <a:sym typeface="UTM Alberta Heavy"/>
              </a:rPr>
              <a:t>CHÀO MỪNG</a:t>
            </a:r>
          </a:p>
        </p:txBody>
      </p:sp>
      <p:sp>
        <p:nvSpPr>
          <p:cNvPr id="33" name="TextBox 33"/>
          <p:cNvSpPr txBox="1"/>
          <p:nvPr/>
        </p:nvSpPr>
        <p:spPr>
          <a:xfrm>
            <a:off x="7046651" y="5281920"/>
            <a:ext cx="6289771" cy="2228753"/>
          </a:xfrm>
          <a:prstGeom prst="rect">
            <a:avLst/>
          </a:prstGeom>
        </p:spPr>
        <p:txBody>
          <a:bodyPr lIns="0" tIns="0" rIns="0" bIns="0" rtlCol="0" anchor="t">
            <a:spAutoFit/>
          </a:bodyPr>
          <a:lstStyle/>
          <a:p>
            <a:pPr algn="l">
              <a:lnSpc>
                <a:spcPts val="17168"/>
              </a:lnSpc>
            </a:pPr>
            <a:r>
              <a:rPr lang="en-US" sz="12263">
                <a:solidFill>
                  <a:srgbClr val="03661E"/>
                </a:solidFill>
                <a:latin typeface="#9Slide03 Impact"/>
                <a:ea typeface="#9Slide03 Impact"/>
                <a:cs typeface="#9Slide03 Impact"/>
                <a:sym typeface="#9Slide03 Impact"/>
              </a:rPr>
              <a:t>VỀ DỰ GIỜ</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4"/>
                </p:tgtEl>
              </p:cMediaNode>
            </p:video>
            <p:video>
              <p:cMediaNode vol="100000">
                <p:cTn id="4"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0" y="1911079"/>
            <a:ext cx="7347221" cy="7347221"/>
          </a:xfrm>
          <a:custGeom>
            <a:avLst/>
            <a:gdLst/>
            <a:ahLst/>
            <a:cxnLst/>
            <a:rect l="l" t="t" r="r" b="b"/>
            <a:pathLst>
              <a:path w="7347221" h="7347221">
                <a:moveTo>
                  <a:pt x="0" y="0"/>
                </a:moveTo>
                <a:lnTo>
                  <a:pt x="7347221" y="0"/>
                </a:lnTo>
                <a:lnTo>
                  <a:pt x="7347221" y="7347221"/>
                </a:lnTo>
                <a:lnTo>
                  <a:pt x="0" y="73472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TextBox 5"/>
          <p:cNvSpPr txBox="1"/>
          <p:nvPr/>
        </p:nvSpPr>
        <p:spPr>
          <a:xfrm>
            <a:off x="524703" y="4750422"/>
            <a:ext cx="6611054" cy="1258926"/>
          </a:xfrm>
          <a:prstGeom prst="rect">
            <a:avLst/>
          </a:prstGeom>
        </p:spPr>
        <p:txBody>
          <a:bodyPr lIns="0" tIns="0" rIns="0" bIns="0" rtlCol="0" anchor="t">
            <a:spAutoFit/>
          </a:bodyPr>
          <a:lstStyle/>
          <a:p>
            <a:pPr algn="ctr">
              <a:lnSpc>
                <a:spcPts val="10257"/>
              </a:lnSpc>
            </a:pPr>
            <a:r>
              <a:rPr lang="en-US" sz="7326" spc="146">
                <a:solidFill>
                  <a:srgbClr val="3E4677"/>
                </a:solidFill>
                <a:latin typeface="UTM Futura Extra Ultra-Bold"/>
                <a:ea typeface="UTM Futura Extra Ultra-Bold"/>
                <a:cs typeface="UTM Futura Extra Ultra-Bold"/>
                <a:sym typeface="UTM Futura Extra Ultra-Bold"/>
              </a:rPr>
              <a:t>Mục đích nói</a:t>
            </a:r>
          </a:p>
        </p:txBody>
      </p:sp>
      <p:sp>
        <p:nvSpPr>
          <p:cNvPr id="6" name="TextBox 6"/>
          <p:cNvSpPr txBox="1"/>
          <p:nvPr/>
        </p:nvSpPr>
        <p:spPr>
          <a:xfrm>
            <a:off x="8089203" y="2620134"/>
            <a:ext cx="8637168" cy="6324600"/>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Tex Gyre Pagella Bold"/>
                <a:ea typeface="Tex Gyre Pagella Bold"/>
                <a:cs typeface="Tex Gyre Pagella Bold"/>
                <a:sym typeface="Tex Gyre Pagella Bold"/>
              </a:rPr>
              <a:t>Giúp người nghe nắm bắt một số thông tin chính về đề tài (hai tác phẩm thơ cần so sánh, đánh giá): Giúp họ có thể cập nhật thông tin, chủ động tìm hiểu, thưởng thức,... Ngoài những mục đích trên, bài nói của bạn còn có mục đích nào khác nữa?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0" y="1911079"/>
            <a:ext cx="7347221" cy="7347221"/>
          </a:xfrm>
          <a:custGeom>
            <a:avLst/>
            <a:gdLst/>
            <a:ahLst/>
            <a:cxnLst/>
            <a:rect l="l" t="t" r="r" b="b"/>
            <a:pathLst>
              <a:path w="7347221" h="7347221">
                <a:moveTo>
                  <a:pt x="0" y="0"/>
                </a:moveTo>
                <a:lnTo>
                  <a:pt x="7347221" y="0"/>
                </a:lnTo>
                <a:lnTo>
                  <a:pt x="7347221" y="7347221"/>
                </a:lnTo>
                <a:lnTo>
                  <a:pt x="0" y="73472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TextBox 5"/>
          <p:cNvSpPr txBox="1"/>
          <p:nvPr/>
        </p:nvSpPr>
        <p:spPr>
          <a:xfrm>
            <a:off x="543411" y="4232711"/>
            <a:ext cx="6260399" cy="2561082"/>
          </a:xfrm>
          <a:prstGeom prst="rect">
            <a:avLst/>
          </a:prstGeom>
        </p:spPr>
        <p:txBody>
          <a:bodyPr lIns="0" tIns="0" rIns="0" bIns="0" rtlCol="0" anchor="t">
            <a:spAutoFit/>
          </a:bodyPr>
          <a:lstStyle/>
          <a:p>
            <a:pPr algn="ctr">
              <a:lnSpc>
                <a:spcPts val="10257"/>
              </a:lnSpc>
            </a:pPr>
            <a:r>
              <a:rPr lang="en-US" sz="7326" spc="146">
                <a:solidFill>
                  <a:srgbClr val="3E4677"/>
                </a:solidFill>
                <a:latin typeface="UTM Futura Extra Ultra-Bold"/>
                <a:ea typeface="UTM Futura Extra Ultra-Bold"/>
                <a:cs typeface="UTM Futura Extra Ultra-Bold"/>
                <a:sym typeface="UTM Futura Extra Ultra-Bold"/>
              </a:rPr>
              <a:t>Đối tượng người nghe</a:t>
            </a:r>
          </a:p>
        </p:txBody>
      </p:sp>
      <p:sp>
        <p:nvSpPr>
          <p:cNvPr id="6" name="TextBox 6"/>
          <p:cNvSpPr txBox="1"/>
          <p:nvPr/>
        </p:nvSpPr>
        <p:spPr>
          <a:xfrm>
            <a:off x="8197097" y="4445880"/>
            <a:ext cx="8637168" cy="2347913"/>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Tex Gyre Pagella Bold"/>
                <a:ea typeface="Tex Gyre Pagella Bold"/>
                <a:cs typeface="Tex Gyre Pagella Bold"/>
                <a:sym typeface="Tex Gyre Pagella Bold"/>
              </a:rPr>
              <a:t>Ngoài bạn bè, thầy, cô giáo, trong buổi ngoại khóa bạn còn muốn trình bày bài nói với ai?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0" y="1911079"/>
            <a:ext cx="7347221" cy="7347221"/>
          </a:xfrm>
          <a:custGeom>
            <a:avLst/>
            <a:gdLst/>
            <a:ahLst/>
            <a:cxnLst/>
            <a:rect l="l" t="t" r="r" b="b"/>
            <a:pathLst>
              <a:path w="7347221" h="7347221">
                <a:moveTo>
                  <a:pt x="0" y="0"/>
                </a:moveTo>
                <a:lnTo>
                  <a:pt x="7347221" y="0"/>
                </a:lnTo>
                <a:lnTo>
                  <a:pt x="7347221" y="7347221"/>
                </a:lnTo>
                <a:lnTo>
                  <a:pt x="0" y="73472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TextBox 5"/>
          <p:cNvSpPr txBox="1"/>
          <p:nvPr/>
        </p:nvSpPr>
        <p:spPr>
          <a:xfrm>
            <a:off x="543411" y="4232711"/>
            <a:ext cx="6260399" cy="3863238"/>
          </a:xfrm>
          <a:prstGeom prst="rect">
            <a:avLst/>
          </a:prstGeom>
        </p:spPr>
        <p:txBody>
          <a:bodyPr lIns="0" tIns="0" rIns="0" bIns="0" rtlCol="0" anchor="t">
            <a:spAutoFit/>
          </a:bodyPr>
          <a:lstStyle/>
          <a:p>
            <a:pPr algn="ctr">
              <a:lnSpc>
                <a:spcPts val="10257"/>
              </a:lnSpc>
            </a:pPr>
            <a:r>
              <a:rPr lang="en-US" sz="7326" spc="146">
                <a:solidFill>
                  <a:srgbClr val="3E4677"/>
                </a:solidFill>
                <a:latin typeface="UTM Futura Extra Ultra-Bold"/>
                <a:ea typeface="UTM Futura Extra Ultra-Bold"/>
                <a:cs typeface="UTM Futura Extra Ultra-Bold"/>
                <a:sym typeface="UTM Futura Extra Ultra-Bold"/>
              </a:rPr>
              <a:t>Không gian và thời gian nói</a:t>
            </a:r>
          </a:p>
        </p:txBody>
      </p:sp>
      <p:sp>
        <p:nvSpPr>
          <p:cNvPr id="6" name="TextBox 6"/>
          <p:cNvSpPr txBox="1"/>
          <p:nvPr/>
        </p:nvSpPr>
        <p:spPr>
          <a:xfrm>
            <a:off x="8622132" y="4770302"/>
            <a:ext cx="8637168" cy="1552575"/>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Tex Gyre Pagella Bold"/>
                <a:ea typeface="Tex Gyre Pagella Bold"/>
                <a:cs typeface="Tex Gyre Pagella Bold"/>
                <a:sym typeface="Tex Gyre Pagella Bold"/>
              </a:rPr>
              <a:t>Bạn sẽ trình bày bài nói ở đâu và trong thời gian bao lâu?</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10673770">
            <a:off x="-2973379" y="-3994582"/>
            <a:ext cx="11537104" cy="7782301"/>
          </a:xfrm>
          <a:custGeom>
            <a:avLst/>
            <a:gdLst/>
            <a:ahLst/>
            <a:cxnLst/>
            <a:rect l="l" t="t" r="r" b="b"/>
            <a:pathLst>
              <a:path w="11537104" h="7782301">
                <a:moveTo>
                  <a:pt x="0" y="0"/>
                </a:moveTo>
                <a:lnTo>
                  <a:pt x="11537104" y="0"/>
                </a:lnTo>
                <a:lnTo>
                  <a:pt x="11537104" y="7782301"/>
                </a:lnTo>
                <a:lnTo>
                  <a:pt x="0" y="77823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9625248" y="7166936"/>
            <a:ext cx="11537104" cy="7782301"/>
          </a:xfrm>
          <a:custGeom>
            <a:avLst/>
            <a:gdLst/>
            <a:ahLst/>
            <a:cxnLst/>
            <a:rect l="l" t="t" r="r" b="b"/>
            <a:pathLst>
              <a:path w="11537104" h="7782301">
                <a:moveTo>
                  <a:pt x="0" y="0"/>
                </a:moveTo>
                <a:lnTo>
                  <a:pt x="11537104" y="0"/>
                </a:lnTo>
                <a:lnTo>
                  <a:pt x="11537104" y="7782301"/>
                </a:lnTo>
                <a:lnTo>
                  <a:pt x="0" y="77823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5" name="Group 5"/>
          <p:cNvGrpSpPr/>
          <p:nvPr/>
        </p:nvGrpSpPr>
        <p:grpSpPr>
          <a:xfrm>
            <a:off x="9114223" y="2602537"/>
            <a:ext cx="8456262" cy="5232779"/>
            <a:chOff x="0" y="0"/>
            <a:chExt cx="2394848" cy="1481944"/>
          </a:xfrm>
        </p:grpSpPr>
        <p:sp>
          <p:nvSpPr>
            <p:cNvPr id="6" name="Freeform 6"/>
            <p:cNvSpPr/>
            <p:nvPr/>
          </p:nvSpPr>
          <p:spPr>
            <a:xfrm>
              <a:off x="0" y="0"/>
              <a:ext cx="2394848" cy="1481944"/>
            </a:xfrm>
            <a:custGeom>
              <a:avLst/>
              <a:gdLst/>
              <a:ahLst/>
              <a:cxnLst/>
              <a:rect l="l" t="t" r="r" b="b"/>
              <a:pathLst>
                <a:path w="2394848" h="1481944">
                  <a:moveTo>
                    <a:pt x="46692" y="0"/>
                  </a:moveTo>
                  <a:lnTo>
                    <a:pt x="2348156" y="0"/>
                  </a:lnTo>
                  <a:cubicBezTo>
                    <a:pt x="2360540" y="0"/>
                    <a:pt x="2372416" y="4919"/>
                    <a:pt x="2381172" y="13676"/>
                  </a:cubicBezTo>
                  <a:cubicBezTo>
                    <a:pt x="2389929" y="22432"/>
                    <a:pt x="2394848" y="34308"/>
                    <a:pt x="2394848" y="46692"/>
                  </a:cubicBezTo>
                  <a:lnTo>
                    <a:pt x="2394848" y="1435253"/>
                  </a:lnTo>
                  <a:cubicBezTo>
                    <a:pt x="2394848" y="1461040"/>
                    <a:pt x="2373943" y="1481944"/>
                    <a:pt x="2348156" y="1481944"/>
                  </a:cubicBezTo>
                  <a:lnTo>
                    <a:pt x="46692" y="1481944"/>
                  </a:lnTo>
                  <a:cubicBezTo>
                    <a:pt x="20905" y="1481944"/>
                    <a:pt x="0" y="1461040"/>
                    <a:pt x="0" y="1435253"/>
                  </a:cubicBezTo>
                  <a:lnTo>
                    <a:pt x="0" y="46692"/>
                  </a:lnTo>
                  <a:cubicBezTo>
                    <a:pt x="0" y="20905"/>
                    <a:pt x="20905" y="0"/>
                    <a:pt x="46692" y="0"/>
                  </a:cubicBezTo>
                  <a:close/>
                </a:path>
              </a:pathLst>
            </a:custGeom>
            <a:solidFill>
              <a:srgbClr val="576586"/>
            </a:solidFill>
          </p:spPr>
          <p:txBody>
            <a:bodyPr/>
            <a:lstStyle/>
            <a:p>
              <a:endParaRPr lang="vi-VN"/>
            </a:p>
          </p:txBody>
        </p:sp>
        <p:sp>
          <p:nvSpPr>
            <p:cNvPr id="7" name="TextBox 7"/>
            <p:cNvSpPr txBox="1"/>
            <p:nvPr/>
          </p:nvSpPr>
          <p:spPr>
            <a:xfrm>
              <a:off x="0" y="-38100"/>
              <a:ext cx="2394848" cy="1520044"/>
            </a:xfrm>
            <a:prstGeom prst="rect">
              <a:avLst/>
            </a:prstGeom>
          </p:spPr>
          <p:txBody>
            <a:bodyPr lIns="50800" tIns="50800" rIns="50800" bIns="50800" rtlCol="0" anchor="ctr"/>
            <a:lstStyle/>
            <a:p>
              <a:pPr algn="ctr">
                <a:lnSpc>
                  <a:spcPts val="2607"/>
                </a:lnSpc>
              </a:pPr>
              <a:endParaRPr/>
            </a:p>
          </p:txBody>
        </p:sp>
      </p:grpSp>
      <p:grpSp>
        <p:nvGrpSpPr>
          <p:cNvPr id="8" name="Group 8"/>
          <p:cNvGrpSpPr/>
          <p:nvPr/>
        </p:nvGrpSpPr>
        <p:grpSpPr>
          <a:xfrm>
            <a:off x="8702682" y="2356435"/>
            <a:ext cx="8697231" cy="5309806"/>
            <a:chOff x="0" y="0"/>
            <a:chExt cx="2463091" cy="1503759"/>
          </a:xfrm>
        </p:grpSpPr>
        <p:sp>
          <p:nvSpPr>
            <p:cNvPr id="9" name="Freeform 9"/>
            <p:cNvSpPr/>
            <p:nvPr/>
          </p:nvSpPr>
          <p:spPr>
            <a:xfrm>
              <a:off x="0" y="0"/>
              <a:ext cx="2463092" cy="1503759"/>
            </a:xfrm>
            <a:custGeom>
              <a:avLst/>
              <a:gdLst/>
              <a:ahLst/>
              <a:cxnLst/>
              <a:rect l="l" t="t" r="r" b="b"/>
              <a:pathLst>
                <a:path w="2463092" h="1503759">
                  <a:moveTo>
                    <a:pt x="45398" y="0"/>
                  </a:moveTo>
                  <a:lnTo>
                    <a:pt x="2417693" y="0"/>
                  </a:lnTo>
                  <a:cubicBezTo>
                    <a:pt x="2442766" y="0"/>
                    <a:pt x="2463092" y="20325"/>
                    <a:pt x="2463092" y="45398"/>
                  </a:cubicBezTo>
                  <a:lnTo>
                    <a:pt x="2463092" y="1458361"/>
                  </a:lnTo>
                  <a:cubicBezTo>
                    <a:pt x="2463092" y="1483433"/>
                    <a:pt x="2442766" y="1503759"/>
                    <a:pt x="2417693" y="1503759"/>
                  </a:cubicBezTo>
                  <a:lnTo>
                    <a:pt x="45398" y="1503759"/>
                  </a:lnTo>
                  <a:cubicBezTo>
                    <a:pt x="20325" y="1503759"/>
                    <a:pt x="0" y="1483433"/>
                    <a:pt x="0" y="1458361"/>
                  </a:cubicBezTo>
                  <a:lnTo>
                    <a:pt x="0" y="45398"/>
                  </a:lnTo>
                  <a:cubicBezTo>
                    <a:pt x="0" y="20325"/>
                    <a:pt x="20325" y="0"/>
                    <a:pt x="45398" y="0"/>
                  </a:cubicBezTo>
                  <a:close/>
                </a:path>
              </a:pathLst>
            </a:custGeom>
            <a:solidFill>
              <a:srgbClr val="FFFFFF"/>
            </a:solidFill>
          </p:spPr>
          <p:txBody>
            <a:bodyPr/>
            <a:lstStyle/>
            <a:p>
              <a:endParaRPr lang="vi-VN"/>
            </a:p>
          </p:txBody>
        </p:sp>
        <p:sp>
          <p:nvSpPr>
            <p:cNvPr id="10" name="TextBox 10"/>
            <p:cNvSpPr txBox="1"/>
            <p:nvPr/>
          </p:nvSpPr>
          <p:spPr>
            <a:xfrm>
              <a:off x="0" y="-38100"/>
              <a:ext cx="2463091" cy="1541859"/>
            </a:xfrm>
            <a:prstGeom prst="rect">
              <a:avLst/>
            </a:prstGeom>
          </p:spPr>
          <p:txBody>
            <a:bodyPr lIns="50800" tIns="50800" rIns="50800" bIns="50800" rtlCol="0" anchor="ctr"/>
            <a:lstStyle/>
            <a:p>
              <a:pPr algn="ctr">
                <a:lnSpc>
                  <a:spcPts val="2607"/>
                </a:lnSpc>
              </a:pPr>
              <a:endParaRPr/>
            </a:p>
          </p:txBody>
        </p:sp>
      </p:grpSp>
      <p:sp>
        <p:nvSpPr>
          <p:cNvPr id="11" name="Freeform 11"/>
          <p:cNvSpPr/>
          <p:nvPr/>
        </p:nvSpPr>
        <p:spPr>
          <a:xfrm flipH="1">
            <a:off x="1283756" y="3858071"/>
            <a:ext cx="6482953" cy="6428929"/>
          </a:xfrm>
          <a:custGeom>
            <a:avLst/>
            <a:gdLst/>
            <a:ahLst/>
            <a:cxnLst/>
            <a:rect l="l" t="t" r="r" b="b"/>
            <a:pathLst>
              <a:path w="6482953" h="6428929">
                <a:moveTo>
                  <a:pt x="6482953" y="0"/>
                </a:moveTo>
                <a:lnTo>
                  <a:pt x="0" y="0"/>
                </a:lnTo>
                <a:lnTo>
                  <a:pt x="0" y="6428929"/>
                </a:lnTo>
                <a:lnTo>
                  <a:pt x="6482953" y="6428929"/>
                </a:lnTo>
                <a:lnTo>
                  <a:pt x="64829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2" name="TextBox 12"/>
          <p:cNvSpPr txBox="1"/>
          <p:nvPr/>
        </p:nvSpPr>
        <p:spPr>
          <a:xfrm>
            <a:off x="9778464" y="2936487"/>
            <a:ext cx="7127780" cy="4006827"/>
          </a:xfrm>
          <a:prstGeom prst="rect">
            <a:avLst/>
          </a:prstGeom>
        </p:spPr>
        <p:txBody>
          <a:bodyPr lIns="0" tIns="0" rIns="0" bIns="0" rtlCol="0" anchor="t">
            <a:spAutoFit/>
          </a:bodyPr>
          <a:lstStyle/>
          <a:p>
            <a:pPr algn="ctr">
              <a:lnSpc>
                <a:spcPts val="10676"/>
              </a:lnSpc>
            </a:pPr>
            <a:r>
              <a:rPr lang="en-US" sz="7625" spc="152">
                <a:solidFill>
                  <a:srgbClr val="3E4677"/>
                </a:solidFill>
                <a:latin typeface="UTM Futura Extra Ultra-Bold"/>
                <a:ea typeface="UTM Futura Extra Ultra-Bold"/>
                <a:cs typeface="UTM Futura Extra Ultra-Bold"/>
                <a:sym typeface="UTM Futura Extra Ultra-Bold"/>
              </a:rPr>
              <a:t>BƯỚC 2. </a:t>
            </a:r>
          </a:p>
          <a:p>
            <a:pPr algn="ctr">
              <a:lnSpc>
                <a:spcPts val="10676"/>
              </a:lnSpc>
            </a:pPr>
            <a:r>
              <a:rPr lang="en-US" sz="7625" spc="152">
                <a:solidFill>
                  <a:srgbClr val="3E4677"/>
                </a:solidFill>
                <a:latin typeface="UTM Futura Extra Ultra-Bold"/>
                <a:ea typeface="UTM Futura Extra Ultra-Bold"/>
                <a:cs typeface="UTM Futura Extra Ultra-Bold"/>
                <a:sym typeface="UTM Futura Extra Ultra-Bold"/>
              </a:rPr>
              <a:t>TÌM Ý VÀ </a:t>
            </a:r>
          </a:p>
          <a:p>
            <a:pPr algn="ctr">
              <a:lnSpc>
                <a:spcPts val="10676"/>
              </a:lnSpc>
            </a:pPr>
            <a:r>
              <a:rPr lang="en-US" sz="7625" spc="152">
                <a:solidFill>
                  <a:srgbClr val="3E4677"/>
                </a:solidFill>
                <a:latin typeface="UTM Futura Extra Ultra-Bold"/>
                <a:ea typeface="UTM Futura Extra Ultra-Bold"/>
                <a:cs typeface="UTM Futura Extra Ultra-Bold"/>
                <a:sym typeface="UTM Futura Extra Ultra-Bold"/>
              </a:rPr>
              <a:t>LẬP DÀN Ý</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TextBox 4"/>
          <p:cNvSpPr txBox="1"/>
          <p:nvPr/>
        </p:nvSpPr>
        <p:spPr>
          <a:xfrm>
            <a:off x="2060637" y="2885281"/>
            <a:ext cx="14166726" cy="4421188"/>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Tex Gyre Pagella Bold"/>
                <a:ea typeface="Tex Gyre Pagella Bold"/>
                <a:cs typeface="Tex Gyre Pagella Bold"/>
                <a:sym typeface="Tex Gyre Pagella Bold"/>
              </a:rPr>
              <a:t>Trong trường hợp đề tài bài nói cũng là đề tài bài viết, bạn có thể lựa chọn các luận điểm, những lí lẽ và bằng chứng trong bài viết cần nhấn mạnh khi nói; những ý có thể lược bỏ hoặc trình bày ngắn gọn hơn để lập dàn ý cho bài nói.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TextBox 4"/>
          <p:cNvSpPr txBox="1"/>
          <p:nvPr/>
        </p:nvSpPr>
        <p:spPr>
          <a:xfrm>
            <a:off x="2060637" y="3330575"/>
            <a:ext cx="14166726" cy="3530601"/>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Tex Gyre Pagella Bold"/>
                <a:ea typeface="Tex Gyre Pagella Bold"/>
                <a:cs typeface="Tex Gyre Pagella Bold"/>
                <a:sym typeface="Tex Gyre Pagella Bold"/>
              </a:rPr>
              <a:t>Nếu đề tài bài nói khác với đề tài bài viết, bạn cần đọc kĩ hai tác phẩm thơ, tự trả lời những câu hỏi về tìm ý và lập dàn ý theo hướng dẫn ở phần Thực hành viết theo quy trình.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8769231" flipH="1">
            <a:off x="-5048906" y="-8318054"/>
            <a:ext cx="15823479" cy="10673656"/>
          </a:xfrm>
          <a:custGeom>
            <a:avLst/>
            <a:gdLst/>
            <a:ahLst/>
            <a:cxnLst/>
            <a:rect l="l" t="t" r="r" b="b"/>
            <a:pathLst>
              <a:path w="15823479" h="10673656">
                <a:moveTo>
                  <a:pt x="15823479" y="0"/>
                </a:moveTo>
                <a:lnTo>
                  <a:pt x="0" y="0"/>
                </a:lnTo>
                <a:lnTo>
                  <a:pt x="0" y="10673656"/>
                </a:lnTo>
                <a:lnTo>
                  <a:pt x="15823479" y="10673656"/>
                </a:lnTo>
                <a:lnTo>
                  <a:pt x="1582347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rot="-1597708" flipH="1">
            <a:off x="7798489" y="7351006"/>
            <a:ext cx="15395861" cy="10385208"/>
          </a:xfrm>
          <a:custGeom>
            <a:avLst/>
            <a:gdLst/>
            <a:ahLst/>
            <a:cxnLst/>
            <a:rect l="l" t="t" r="r" b="b"/>
            <a:pathLst>
              <a:path w="15395861" h="10385208">
                <a:moveTo>
                  <a:pt x="15395860" y="0"/>
                </a:moveTo>
                <a:lnTo>
                  <a:pt x="0" y="0"/>
                </a:lnTo>
                <a:lnTo>
                  <a:pt x="0" y="10385208"/>
                </a:lnTo>
                <a:lnTo>
                  <a:pt x="15395860" y="10385208"/>
                </a:lnTo>
                <a:lnTo>
                  <a:pt x="1539586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TextBox 5"/>
          <p:cNvSpPr txBox="1"/>
          <p:nvPr/>
        </p:nvSpPr>
        <p:spPr>
          <a:xfrm>
            <a:off x="1534655" y="4356288"/>
            <a:ext cx="15218690" cy="1784986"/>
          </a:xfrm>
          <a:prstGeom prst="rect">
            <a:avLst/>
          </a:prstGeom>
        </p:spPr>
        <p:txBody>
          <a:bodyPr lIns="0" tIns="0" rIns="0" bIns="0" rtlCol="0" anchor="t">
            <a:spAutoFit/>
          </a:bodyPr>
          <a:lstStyle/>
          <a:p>
            <a:pPr algn="ctr">
              <a:lnSpc>
                <a:spcPts val="7139"/>
              </a:lnSpc>
              <a:spcBef>
                <a:spcPct val="0"/>
              </a:spcBef>
            </a:pPr>
            <a:r>
              <a:rPr lang="en-US" sz="5099">
                <a:solidFill>
                  <a:srgbClr val="000000"/>
                </a:solidFill>
                <a:latin typeface="Tex Gyre Pagella Bold"/>
                <a:ea typeface="Tex Gyre Pagella Bold"/>
                <a:cs typeface="Tex Gyre Pagella Bold"/>
                <a:sym typeface="Tex Gyre Pagella Bold"/>
              </a:rPr>
              <a:t>Khi luyện tập, bạn nên đối chiếu dàn ý bài nói với bảng kiểm. </a:t>
            </a:r>
          </a:p>
        </p:txBody>
      </p:sp>
      <p:sp>
        <p:nvSpPr>
          <p:cNvPr id="6" name="TextBox 6"/>
          <p:cNvSpPr txBox="1"/>
          <p:nvPr/>
        </p:nvSpPr>
        <p:spPr>
          <a:xfrm>
            <a:off x="2862833" y="781050"/>
            <a:ext cx="8830883" cy="2116243"/>
          </a:xfrm>
          <a:prstGeom prst="rect">
            <a:avLst/>
          </a:prstGeom>
        </p:spPr>
        <p:txBody>
          <a:bodyPr lIns="0" tIns="0" rIns="0" bIns="0" rtlCol="0" anchor="t">
            <a:spAutoFit/>
          </a:bodyPr>
          <a:lstStyle/>
          <a:p>
            <a:pPr algn="l">
              <a:lnSpc>
                <a:spcPts val="17407"/>
              </a:lnSpc>
              <a:spcBef>
                <a:spcPct val="0"/>
              </a:spcBef>
            </a:pPr>
            <a:r>
              <a:rPr lang="en-US" sz="12433">
                <a:solidFill>
                  <a:srgbClr val="BF0202"/>
                </a:solidFill>
                <a:latin typeface="UTM Futura Extra Ultra-Bold"/>
                <a:ea typeface="UTM Futura Extra Ultra-Bold"/>
                <a:cs typeface="UTM Futura Extra Ultra-Bold"/>
                <a:sym typeface="UTM Futura Extra Ultra-Bold"/>
              </a:rPr>
              <a:t>Luyện tập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210688072"/>
              </p:ext>
            </p:extLst>
          </p:nvPr>
        </p:nvGraphicFramePr>
        <p:xfrm>
          <a:off x="316294" y="302320"/>
          <a:ext cx="17438306" cy="8820310"/>
        </p:xfrm>
        <a:graphic>
          <a:graphicData uri="http://schemas.openxmlformats.org/drawingml/2006/table">
            <a:tbl>
              <a:tblPr/>
              <a:tblGrid>
                <a:gridCol w="1630409">
                  <a:extLst>
                    <a:ext uri="{9D8B030D-6E8A-4147-A177-3AD203B41FA5}">
                      <a16:colId xmlns:a16="http://schemas.microsoft.com/office/drawing/2014/main" val="20000"/>
                    </a:ext>
                  </a:extLst>
                </a:gridCol>
                <a:gridCol w="13700357">
                  <a:extLst>
                    <a:ext uri="{9D8B030D-6E8A-4147-A177-3AD203B41FA5}">
                      <a16:colId xmlns:a16="http://schemas.microsoft.com/office/drawing/2014/main" val="20001"/>
                    </a:ext>
                  </a:extLst>
                </a:gridCol>
                <a:gridCol w="1013992">
                  <a:extLst>
                    <a:ext uri="{9D8B030D-6E8A-4147-A177-3AD203B41FA5}">
                      <a16:colId xmlns:a16="http://schemas.microsoft.com/office/drawing/2014/main" val="20002"/>
                    </a:ext>
                  </a:extLst>
                </a:gridCol>
                <a:gridCol w="1093548">
                  <a:extLst>
                    <a:ext uri="{9D8B030D-6E8A-4147-A177-3AD203B41FA5}">
                      <a16:colId xmlns:a16="http://schemas.microsoft.com/office/drawing/2014/main" val="20003"/>
                    </a:ext>
                  </a:extLst>
                </a:gridCol>
              </a:tblGrid>
              <a:tr h="744110">
                <a:tc gridSpan="2">
                  <a:txBody>
                    <a:bodyPr/>
                    <a:lstStyle/>
                    <a:p>
                      <a:pPr algn="ctr">
                        <a:lnSpc>
                          <a:spcPts val="4199"/>
                        </a:lnSpc>
                        <a:defRPr/>
                      </a:pPr>
                      <a:r>
                        <a:rPr lang="en-US" sz="2999">
                          <a:solidFill>
                            <a:srgbClr val="C40606"/>
                          </a:solidFill>
                          <a:latin typeface="#9Slide04 Vollkorn Black"/>
                          <a:ea typeface="#9Slide04 Vollkorn Black"/>
                          <a:cs typeface="#9Slide04 Vollkorn Black"/>
                          <a:sym typeface="#9Slide04 Vollkorn Black"/>
                        </a:rPr>
                        <a:t>NỘI DUNG KIỂM TRA</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hMerge="1">
                  <a:txBody>
                    <a:bodyPr/>
                    <a:lstStyle/>
                    <a:p>
                      <a:pPr algn="ctr">
                        <a:lnSpc>
                          <a:spcPts val="4199"/>
                        </a:lnSpc>
                        <a:defRPr/>
                      </a:pPr>
                      <a:r>
                        <a:rPr lang="en-US" sz="2999">
                          <a:solidFill>
                            <a:srgbClr val="C40606"/>
                          </a:solidFill>
                          <a:latin typeface="#9Slide04 Vollkorn Black"/>
                          <a:ea typeface="#9Slide04 Vollkorn Black"/>
                          <a:cs typeface="#9Slide04 Vollkorn Black"/>
                          <a:sym typeface="#9Slide04 Vollkorn Black"/>
                        </a:rPr>
                        <a:t>NỘI DUNG KIỂM TRA</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ctr">
                        <a:lnSpc>
                          <a:spcPts val="2721"/>
                        </a:lnSpc>
                        <a:defRPr/>
                      </a:pPr>
                      <a:r>
                        <a:rPr lang="en-US" sz="1943">
                          <a:solidFill>
                            <a:srgbClr val="000000"/>
                          </a:solidFill>
                          <a:latin typeface="Tex Gyre Pagella Bold"/>
                          <a:ea typeface="Tex Gyre Pagella Bold"/>
                          <a:cs typeface="Tex Gyre Pagella Bold"/>
                          <a:sym typeface="Tex Gyre Pagella Bold"/>
                        </a:rPr>
                        <a:t>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ctr">
                        <a:lnSpc>
                          <a:spcPts val="2446"/>
                        </a:lnSpc>
                        <a:defRPr/>
                      </a:pPr>
                      <a:r>
                        <a:rPr lang="en-US" sz="1747">
                          <a:solidFill>
                            <a:srgbClr val="000000"/>
                          </a:solidFill>
                          <a:latin typeface="Tex Gyre Pagella Bold"/>
                          <a:ea typeface="Tex Gyre Pagella Bold"/>
                          <a:cs typeface="Tex Gyre Pagella Bold"/>
                          <a:sym typeface="Tex Gyre Pagella Bold"/>
                        </a:rPr>
                        <a:t>Chưa  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extLst>
                  <a:ext uri="{0D108BD9-81ED-4DB2-BD59-A6C34878D82A}">
                    <a16:rowId xmlns:a16="http://schemas.microsoft.com/office/drawing/2014/main" val="10000"/>
                  </a:ext>
                </a:extLst>
              </a:tr>
              <a:tr h="594440">
                <a:tc rowSpan="3">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MỞ ĐẦU</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Lời chào ban đầu và tự giới thiệu</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1"/>
                  </a:ext>
                </a:extLst>
              </a:tr>
              <a:tr h="1036763">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MỞ ĐẦU</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Giới thiệu khái quát về hai tác phẩm thơ cần so sánh  (tên tác phẩm, tác giả, xuất xứ, HCST,...)</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2"/>
                  </a:ext>
                </a:extLst>
              </a:tr>
              <a:tr h="594440">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MỞ ĐẦU</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Nêu khái quát nội dung cần so sánh, đánh giá</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3"/>
                  </a:ext>
                </a:extLst>
              </a:tr>
              <a:tr h="594440">
                <a:tc rowSpan="3">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NỘI DUNG CHÍNH</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Trình bày ý kiến so sánh điểm tương đồng của hai tác phẩm thơ</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4"/>
                  </a:ext>
                </a:extLst>
              </a:tr>
              <a:tr h="594440">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NỘI DUNG CHÍNH</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Trình bày ý kiến so sánh điểm khác biệt của hai tác phẩm thơ</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5"/>
                  </a:ext>
                </a:extLst>
              </a:tr>
              <a:tr h="594440">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NỘI DUNG CHÍNH</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Có lí lẽ xác đáng, bằng chứng tiêu biểu lấy từ hai tác phẩm thơ</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6"/>
                  </a:ext>
                </a:extLst>
              </a:tr>
              <a:tr h="594440">
                <a:tc rowSpan="2">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KẾT THÚC</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Tóm tắt được nội dung so sánh, đánh giá hai tác phẩm thơ</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7"/>
                  </a:ext>
                </a:extLst>
              </a:tr>
              <a:tr h="594440">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KẾT THÚC</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Nêu vấn đề thảo luận và mời người nghe phản hồi trao đổi</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8"/>
                  </a:ext>
                </a:extLst>
              </a:tr>
              <a:tr h="594440">
                <a:tc rowSpan="4">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KĨ NĂNG TRÌNH BÀY, DIỄN 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Diễn đạt rõ ràng, gãy gọn, đáp ứng yêu cầu của kiểu bài.</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9"/>
                  </a:ext>
                </a:extLst>
              </a:tr>
              <a:tr h="594440">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KĨ NĂNG TRÌNH BÀY, DIỄN 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Kết hợp sử dụng các phương tiện phi ngôn ngữ để làm rõ nội dung trình bày</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10"/>
                  </a:ext>
                </a:extLst>
              </a:tr>
              <a:tr h="594440">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KĨ NĂNG TRÌNH BÀY, DIỄN 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Tương tác tích cực với người nghe</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11"/>
                  </a:ext>
                </a:extLst>
              </a:tr>
              <a:tr h="1078308">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KĨ NĂNG TRÌNH BÀY, DIỄN 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Phản hồi thỏa đáng những câu hỏi, ý kiến của người nghe</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8769231" flipH="1">
            <a:off x="-5048906" y="-8318054"/>
            <a:ext cx="15823479" cy="10673656"/>
          </a:xfrm>
          <a:custGeom>
            <a:avLst/>
            <a:gdLst/>
            <a:ahLst/>
            <a:cxnLst/>
            <a:rect l="l" t="t" r="r" b="b"/>
            <a:pathLst>
              <a:path w="15823479" h="10673656">
                <a:moveTo>
                  <a:pt x="15823479" y="0"/>
                </a:moveTo>
                <a:lnTo>
                  <a:pt x="0" y="0"/>
                </a:lnTo>
                <a:lnTo>
                  <a:pt x="0" y="10673656"/>
                </a:lnTo>
                <a:lnTo>
                  <a:pt x="15823479" y="10673656"/>
                </a:lnTo>
                <a:lnTo>
                  <a:pt x="1582347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rot="-1597708" flipH="1">
            <a:off x="10798308" y="8663152"/>
            <a:ext cx="9994423" cy="6741693"/>
          </a:xfrm>
          <a:custGeom>
            <a:avLst/>
            <a:gdLst/>
            <a:ahLst/>
            <a:cxnLst/>
            <a:rect l="l" t="t" r="r" b="b"/>
            <a:pathLst>
              <a:path w="9994423" h="6741693">
                <a:moveTo>
                  <a:pt x="9994424" y="0"/>
                </a:moveTo>
                <a:lnTo>
                  <a:pt x="0" y="0"/>
                </a:lnTo>
                <a:lnTo>
                  <a:pt x="0" y="6741692"/>
                </a:lnTo>
                <a:lnTo>
                  <a:pt x="9994424" y="6741692"/>
                </a:lnTo>
                <a:lnTo>
                  <a:pt x="999442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TextBox 5"/>
          <p:cNvSpPr txBox="1"/>
          <p:nvPr/>
        </p:nvSpPr>
        <p:spPr>
          <a:xfrm>
            <a:off x="1028700" y="2971489"/>
            <a:ext cx="15218690" cy="875348"/>
          </a:xfrm>
          <a:prstGeom prst="rect">
            <a:avLst/>
          </a:prstGeom>
        </p:spPr>
        <p:txBody>
          <a:bodyPr lIns="0" tIns="0" rIns="0" bIns="0" rtlCol="0" anchor="t">
            <a:spAutoFit/>
          </a:bodyPr>
          <a:lstStyle/>
          <a:p>
            <a:pPr algn="ctr">
              <a:lnSpc>
                <a:spcPts val="7139"/>
              </a:lnSpc>
              <a:spcBef>
                <a:spcPct val="0"/>
              </a:spcBef>
            </a:pPr>
            <a:r>
              <a:rPr lang="en-US" sz="5099">
                <a:solidFill>
                  <a:srgbClr val="335FFF"/>
                </a:solidFill>
                <a:latin typeface="Tex Gyre Pagella Bold"/>
                <a:ea typeface="Tex Gyre Pagella Bold"/>
                <a:cs typeface="Tex Gyre Pagella Bold"/>
                <a:sym typeface="Tex Gyre Pagella Bold"/>
              </a:rPr>
              <a:t>Để phần trình bày đạt hiệu quả tốt nhất, bạn nên:</a:t>
            </a:r>
          </a:p>
        </p:txBody>
      </p:sp>
      <p:sp>
        <p:nvSpPr>
          <p:cNvPr id="6" name="TextBox 6"/>
          <p:cNvSpPr txBox="1"/>
          <p:nvPr/>
        </p:nvSpPr>
        <p:spPr>
          <a:xfrm>
            <a:off x="2491551" y="502090"/>
            <a:ext cx="9914693" cy="2364624"/>
          </a:xfrm>
          <a:prstGeom prst="rect">
            <a:avLst/>
          </a:prstGeom>
        </p:spPr>
        <p:txBody>
          <a:bodyPr lIns="0" tIns="0" rIns="0" bIns="0" rtlCol="0" anchor="t">
            <a:spAutoFit/>
          </a:bodyPr>
          <a:lstStyle/>
          <a:p>
            <a:pPr algn="l">
              <a:lnSpc>
                <a:spcPts val="19543"/>
              </a:lnSpc>
              <a:spcBef>
                <a:spcPct val="0"/>
              </a:spcBef>
            </a:pPr>
            <a:r>
              <a:rPr lang="en-US" sz="13959">
                <a:solidFill>
                  <a:srgbClr val="BF0202"/>
                </a:solidFill>
                <a:latin typeface="UTM Futura Extra Ultra-Bold"/>
                <a:ea typeface="UTM Futura Extra Ultra-Bold"/>
                <a:cs typeface="UTM Futura Extra Ultra-Bold"/>
                <a:sym typeface="UTM Futura Extra Ultra-Bold"/>
              </a:rPr>
              <a:t>Luyện tập </a:t>
            </a:r>
          </a:p>
        </p:txBody>
      </p:sp>
      <p:sp>
        <p:nvSpPr>
          <p:cNvPr id="7" name="TextBox 7"/>
          <p:cNvSpPr txBox="1"/>
          <p:nvPr/>
        </p:nvSpPr>
        <p:spPr>
          <a:xfrm>
            <a:off x="1291894" y="3972204"/>
            <a:ext cx="16452928" cy="1571625"/>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Tex Gyre Pagella Bold"/>
                <a:ea typeface="Tex Gyre Pagella Bold"/>
                <a:cs typeface="Tex Gyre Pagella Bold"/>
                <a:sym typeface="Tex Gyre Pagella Bold"/>
              </a:rPr>
              <a:t>     Mở đầu ngắn gọn, hấp dẫn, gợi hứng thú; kết thúc ấn tượng, đặc sắc, tạo dư âm.</a:t>
            </a:r>
          </a:p>
        </p:txBody>
      </p:sp>
      <p:sp>
        <p:nvSpPr>
          <p:cNvPr id="8" name="TextBox 8"/>
          <p:cNvSpPr txBox="1"/>
          <p:nvPr/>
        </p:nvSpPr>
        <p:spPr>
          <a:xfrm>
            <a:off x="1291894" y="5667654"/>
            <a:ext cx="16452928" cy="1571625"/>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Tex Gyre Pagella Bold"/>
                <a:ea typeface="Tex Gyre Pagella Bold"/>
                <a:cs typeface="Tex Gyre Pagella Bold"/>
                <a:sym typeface="Tex Gyre Pagella Bold"/>
              </a:rPr>
              <a:t>     Lựa chọn từ ngữ đơn giản, dễ hiểu, sinh động; giải thích rõ những từ ngữ khó</a:t>
            </a:r>
          </a:p>
        </p:txBody>
      </p:sp>
      <p:sp>
        <p:nvSpPr>
          <p:cNvPr id="9" name="TextBox 9"/>
          <p:cNvSpPr txBox="1"/>
          <p:nvPr/>
        </p:nvSpPr>
        <p:spPr>
          <a:xfrm>
            <a:off x="1291894" y="7363104"/>
            <a:ext cx="16452928" cy="1571625"/>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Tex Gyre Pagella Bold"/>
                <a:ea typeface="Tex Gyre Pagella Bold"/>
                <a:cs typeface="Tex Gyre Pagella Bold"/>
                <a:sym typeface="Tex Gyre Pagella Bold"/>
              </a:rPr>
              <a:t>     Nắm vững bố cục bài trình bày, dùng từ ngữ chuyển tiếp giữa các phần để người nghe dễ theo dõi.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8769231" flipH="1">
            <a:off x="-5048906" y="-8318054"/>
            <a:ext cx="15823479" cy="10673656"/>
          </a:xfrm>
          <a:custGeom>
            <a:avLst/>
            <a:gdLst/>
            <a:ahLst/>
            <a:cxnLst/>
            <a:rect l="l" t="t" r="r" b="b"/>
            <a:pathLst>
              <a:path w="15823479" h="10673656">
                <a:moveTo>
                  <a:pt x="15823479" y="0"/>
                </a:moveTo>
                <a:lnTo>
                  <a:pt x="0" y="0"/>
                </a:lnTo>
                <a:lnTo>
                  <a:pt x="0" y="10673656"/>
                </a:lnTo>
                <a:lnTo>
                  <a:pt x="15823479" y="10673656"/>
                </a:lnTo>
                <a:lnTo>
                  <a:pt x="1582347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rot="-1597708" flipH="1">
            <a:off x="10798308" y="8663152"/>
            <a:ext cx="9994423" cy="6741693"/>
          </a:xfrm>
          <a:custGeom>
            <a:avLst/>
            <a:gdLst/>
            <a:ahLst/>
            <a:cxnLst/>
            <a:rect l="l" t="t" r="r" b="b"/>
            <a:pathLst>
              <a:path w="9994423" h="6741693">
                <a:moveTo>
                  <a:pt x="9994424" y="0"/>
                </a:moveTo>
                <a:lnTo>
                  <a:pt x="0" y="0"/>
                </a:lnTo>
                <a:lnTo>
                  <a:pt x="0" y="6741692"/>
                </a:lnTo>
                <a:lnTo>
                  <a:pt x="9994424" y="6741692"/>
                </a:lnTo>
                <a:lnTo>
                  <a:pt x="999442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TextBox 5"/>
          <p:cNvSpPr txBox="1"/>
          <p:nvPr/>
        </p:nvSpPr>
        <p:spPr>
          <a:xfrm>
            <a:off x="1028700" y="2971489"/>
            <a:ext cx="15218690" cy="875348"/>
          </a:xfrm>
          <a:prstGeom prst="rect">
            <a:avLst/>
          </a:prstGeom>
        </p:spPr>
        <p:txBody>
          <a:bodyPr lIns="0" tIns="0" rIns="0" bIns="0" rtlCol="0" anchor="t">
            <a:spAutoFit/>
          </a:bodyPr>
          <a:lstStyle/>
          <a:p>
            <a:pPr algn="ctr">
              <a:lnSpc>
                <a:spcPts val="7139"/>
              </a:lnSpc>
              <a:spcBef>
                <a:spcPct val="0"/>
              </a:spcBef>
            </a:pPr>
            <a:r>
              <a:rPr lang="en-US" sz="5099">
                <a:solidFill>
                  <a:srgbClr val="335FFF"/>
                </a:solidFill>
                <a:latin typeface="Tex Gyre Pagella Bold"/>
                <a:ea typeface="Tex Gyre Pagella Bold"/>
                <a:cs typeface="Tex Gyre Pagella Bold"/>
                <a:sym typeface="Tex Gyre Pagella Bold"/>
              </a:rPr>
              <a:t>Để phần trình bày đạt hiệu quả tốt nhất, bạn nên:</a:t>
            </a:r>
          </a:p>
        </p:txBody>
      </p:sp>
      <p:sp>
        <p:nvSpPr>
          <p:cNvPr id="6" name="TextBox 6"/>
          <p:cNvSpPr txBox="1"/>
          <p:nvPr/>
        </p:nvSpPr>
        <p:spPr>
          <a:xfrm>
            <a:off x="2491551" y="311734"/>
            <a:ext cx="9914693" cy="2364624"/>
          </a:xfrm>
          <a:prstGeom prst="rect">
            <a:avLst/>
          </a:prstGeom>
        </p:spPr>
        <p:txBody>
          <a:bodyPr lIns="0" tIns="0" rIns="0" bIns="0" rtlCol="0" anchor="t">
            <a:spAutoFit/>
          </a:bodyPr>
          <a:lstStyle/>
          <a:p>
            <a:pPr algn="l">
              <a:lnSpc>
                <a:spcPts val="19543"/>
              </a:lnSpc>
              <a:spcBef>
                <a:spcPct val="0"/>
              </a:spcBef>
            </a:pPr>
            <a:r>
              <a:rPr lang="en-US" sz="13959">
                <a:solidFill>
                  <a:srgbClr val="BF0202"/>
                </a:solidFill>
                <a:latin typeface="UTM Futura Extra Ultra-Bold"/>
                <a:ea typeface="UTM Futura Extra Ultra-Bold"/>
                <a:cs typeface="UTM Futura Extra Ultra-Bold"/>
                <a:sym typeface="UTM Futura Extra Ultra-Bold"/>
              </a:rPr>
              <a:t>Luyện tập </a:t>
            </a:r>
          </a:p>
        </p:txBody>
      </p:sp>
      <p:sp>
        <p:nvSpPr>
          <p:cNvPr id="7" name="TextBox 7"/>
          <p:cNvSpPr txBox="1"/>
          <p:nvPr/>
        </p:nvSpPr>
        <p:spPr>
          <a:xfrm>
            <a:off x="1291894" y="3972204"/>
            <a:ext cx="16452928" cy="1571625"/>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Tex Gyre Pagella Bold"/>
                <a:ea typeface="Tex Gyre Pagella Bold"/>
                <a:cs typeface="Tex Gyre Pagella Bold"/>
                <a:sym typeface="Tex Gyre Pagella Bold"/>
              </a:rPr>
              <a:t>     Trích dẫn một số câu thơ ấn tượng trong tác phẩm để làm rõ nội dung so sánh.</a:t>
            </a:r>
          </a:p>
        </p:txBody>
      </p:sp>
      <p:sp>
        <p:nvSpPr>
          <p:cNvPr id="8" name="TextBox 8"/>
          <p:cNvSpPr txBox="1"/>
          <p:nvPr/>
        </p:nvSpPr>
        <p:spPr>
          <a:xfrm>
            <a:off x="1291894" y="5667654"/>
            <a:ext cx="16452928" cy="2376488"/>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Tex Gyre Pagella Bold"/>
                <a:ea typeface="Tex Gyre Pagella Bold"/>
                <a:cs typeface="Tex Gyre Pagella Bold"/>
                <a:sym typeface="Tex Gyre Pagella Bold"/>
              </a:rPr>
              <a:t>     Sử dụng các phương tiện phi ngôn ngữ (phương tiện hỗ trợ trình bày, phương tiện ngôn ngữ hình thể) để tăng tính hấp dẫn, sinh động cho bài trình bày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3250" y="8050405"/>
            <a:ext cx="18414501" cy="4473189"/>
          </a:xfrm>
          <a:custGeom>
            <a:avLst/>
            <a:gdLst/>
            <a:ahLst/>
            <a:cxnLst/>
            <a:rect l="l" t="t" r="r" b="b"/>
            <a:pathLst>
              <a:path w="18414501" h="4473189">
                <a:moveTo>
                  <a:pt x="0" y="0"/>
                </a:moveTo>
                <a:lnTo>
                  <a:pt x="18414500" y="0"/>
                </a:lnTo>
                <a:lnTo>
                  <a:pt x="18414500" y="4473190"/>
                </a:lnTo>
                <a:lnTo>
                  <a:pt x="0" y="4473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TextBox 3"/>
          <p:cNvSpPr txBox="1"/>
          <p:nvPr/>
        </p:nvSpPr>
        <p:spPr>
          <a:xfrm>
            <a:off x="1028700" y="1639013"/>
            <a:ext cx="9089563" cy="1663373"/>
          </a:xfrm>
          <a:prstGeom prst="rect">
            <a:avLst/>
          </a:prstGeom>
        </p:spPr>
        <p:txBody>
          <a:bodyPr lIns="0" tIns="0" rIns="0" bIns="0" rtlCol="0" anchor="t">
            <a:spAutoFit/>
          </a:bodyPr>
          <a:lstStyle/>
          <a:p>
            <a:pPr algn="ctr">
              <a:lnSpc>
                <a:spcPts val="13182"/>
              </a:lnSpc>
              <a:spcBef>
                <a:spcPct val="0"/>
              </a:spcBef>
            </a:pPr>
            <a:r>
              <a:rPr lang="en-US" sz="9415">
                <a:solidFill>
                  <a:srgbClr val="105D22"/>
                </a:solidFill>
                <a:latin typeface="#9Slide05 Aphrodite Pro"/>
                <a:ea typeface="#9Slide05 Aphrodite Pro"/>
                <a:cs typeface="#9Slide05 Aphrodite Pro"/>
                <a:sym typeface="#9Slide05 Aphrodite Pro"/>
              </a:rPr>
              <a:t>Những sắc điệu</a:t>
            </a:r>
          </a:p>
        </p:txBody>
      </p:sp>
      <p:grpSp>
        <p:nvGrpSpPr>
          <p:cNvPr id="4" name="Group 4"/>
          <p:cNvGrpSpPr/>
          <p:nvPr/>
        </p:nvGrpSpPr>
        <p:grpSpPr>
          <a:xfrm>
            <a:off x="9808698" y="1724737"/>
            <a:ext cx="6570347" cy="2145677"/>
            <a:chOff x="0" y="0"/>
            <a:chExt cx="8760463" cy="2860903"/>
          </a:xfrm>
        </p:grpSpPr>
        <p:sp>
          <p:nvSpPr>
            <p:cNvPr id="5" name="TextBox 5"/>
            <p:cNvSpPr txBox="1"/>
            <p:nvPr/>
          </p:nvSpPr>
          <p:spPr>
            <a:xfrm>
              <a:off x="0" y="-542925"/>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6" name="TextBox 6"/>
            <p:cNvSpPr txBox="1"/>
            <p:nvPr/>
          </p:nvSpPr>
          <p:spPr>
            <a:xfrm>
              <a:off x="0"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7" name="TextBox 7"/>
            <p:cNvSpPr txBox="1"/>
            <p:nvPr/>
          </p:nvSpPr>
          <p:spPr>
            <a:xfrm>
              <a:off x="34978"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CF0E0E"/>
                  </a:solidFill>
                  <a:latin typeface="DFVN New Eddy"/>
                  <a:ea typeface="DFVN New Eddy"/>
                  <a:cs typeface="DFVN New Eddy"/>
                  <a:sym typeface="DFVN New Eddy"/>
                </a:rPr>
                <a:t>THƠ CA</a:t>
              </a:r>
            </a:p>
          </p:txBody>
        </p:sp>
        <p:sp>
          <p:nvSpPr>
            <p:cNvPr id="8" name="Freeform 8"/>
            <p:cNvSpPr/>
            <p:nvPr/>
          </p:nvSpPr>
          <p:spPr>
            <a:xfrm>
              <a:off x="7352653" y="52103"/>
              <a:ext cx="1407810" cy="1666047"/>
            </a:xfrm>
            <a:custGeom>
              <a:avLst/>
              <a:gdLst/>
              <a:ahLst/>
              <a:cxnLst/>
              <a:rect l="l" t="t" r="r" b="b"/>
              <a:pathLst>
                <a:path w="1407810" h="1666047">
                  <a:moveTo>
                    <a:pt x="0" y="0"/>
                  </a:moveTo>
                  <a:lnTo>
                    <a:pt x="1407810" y="0"/>
                  </a:lnTo>
                  <a:lnTo>
                    <a:pt x="1407810" y="1666048"/>
                  </a:lnTo>
                  <a:lnTo>
                    <a:pt x="0" y="1666048"/>
                  </a:lnTo>
                  <a:lnTo>
                    <a:pt x="0" y="0"/>
                  </a:lnTo>
                  <a:close/>
                </a:path>
              </a:pathLst>
            </a:custGeom>
            <a:blipFill>
              <a:blip r:embed="rId4"/>
              <a:stretch>
                <a:fillRect/>
              </a:stretch>
            </a:blipFill>
          </p:spPr>
          <p:txBody>
            <a:bodyPr/>
            <a:lstStyle/>
            <a:p>
              <a:endParaRPr lang="vi-VN"/>
            </a:p>
          </p:txBody>
        </p:sp>
      </p:grpSp>
      <p:grpSp>
        <p:nvGrpSpPr>
          <p:cNvPr id="9" name="Group 9"/>
          <p:cNvGrpSpPr/>
          <p:nvPr/>
        </p:nvGrpSpPr>
        <p:grpSpPr>
          <a:xfrm>
            <a:off x="0" y="0"/>
            <a:ext cx="18288000" cy="751535"/>
            <a:chOff x="0" y="0"/>
            <a:chExt cx="4816593" cy="197935"/>
          </a:xfrm>
        </p:grpSpPr>
        <p:sp>
          <p:nvSpPr>
            <p:cNvPr id="10" name="Freeform 10"/>
            <p:cNvSpPr/>
            <p:nvPr/>
          </p:nvSpPr>
          <p:spPr>
            <a:xfrm>
              <a:off x="0" y="0"/>
              <a:ext cx="4816592" cy="197935"/>
            </a:xfrm>
            <a:custGeom>
              <a:avLst/>
              <a:gdLst/>
              <a:ahLst/>
              <a:cxnLst/>
              <a:rect l="l" t="t" r="r" b="b"/>
              <a:pathLst>
                <a:path w="4816592" h="197935">
                  <a:moveTo>
                    <a:pt x="0" y="0"/>
                  </a:moveTo>
                  <a:lnTo>
                    <a:pt x="4816592" y="0"/>
                  </a:lnTo>
                  <a:lnTo>
                    <a:pt x="4816592" y="197935"/>
                  </a:lnTo>
                  <a:lnTo>
                    <a:pt x="0" y="197935"/>
                  </a:lnTo>
                  <a:close/>
                </a:path>
              </a:pathLst>
            </a:custGeom>
            <a:solidFill>
              <a:srgbClr val="022641"/>
            </a:solidFill>
          </p:spPr>
          <p:txBody>
            <a:bodyPr/>
            <a:lstStyle/>
            <a:p>
              <a:endParaRPr lang="vi-VN"/>
            </a:p>
          </p:txBody>
        </p:sp>
        <p:sp>
          <p:nvSpPr>
            <p:cNvPr id="11" name="TextBox 11"/>
            <p:cNvSpPr txBox="1"/>
            <p:nvPr/>
          </p:nvSpPr>
          <p:spPr>
            <a:xfrm>
              <a:off x="0" y="-57150"/>
              <a:ext cx="4816593" cy="255085"/>
            </a:xfrm>
            <a:prstGeom prst="rect">
              <a:avLst/>
            </a:prstGeom>
          </p:spPr>
          <p:txBody>
            <a:bodyPr lIns="50800" tIns="50800" rIns="50800" bIns="50800" rtlCol="0" anchor="ctr"/>
            <a:lstStyle/>
            <a:p>
              <a:pPr algn="ctr">
                <a:lnSpc>
                  <a:spcPts val="4479"/>
                </a:lnSpc>
              </a:pPr>
              <a:r>
                <a:rPr lang="en-US" sz="3199" spc="607">
                  <a:solidFill>
                    <a:srgbClr val="FFFFFF"/>
                  </a:solidFill>
                  <a:latin typeface="UTM Aptima Bold"/>
                  <a:ea typeface="UTM Aptima Bold"/>
                  <a:cs typeface="UTM Aptima Bold"/>
                  <a:sym typeface="UTM Aptima Bold"/>
                </a:rPr>
                <a:t>DỰ ÁN CỘNG ĐỒNG 12 - BỘ SÁCH CHÂN TRỜI SÁNG TẠO</a:t>
              </a:r>
            </a:p>
          </p:txBody>
        </p:sp>
      </p:grpSp>
      <p:sp>
        <p:nvSpPr>
          <p:cNvPr id="12" name="TextBox 12"/>
          <p:cNvSpPr txBox="1"/>
          <p:nvPr/>
        </p:nvSpPr>
        <p:spPr>
          <a:xfrm>
            <a:off x="0" y="714649"/>
            <a:ext cx="2468820" cy="943412"/>
          </a:xfrm>
          <a:prstGeom prst="rect">
            <a:avLst/>
          </a:prstGeom>
        </p:spPr>
        <p:txBody>
          <a:bodyPr lIns="0" tIns="0" rIns="0" bIns="0" rtlCol="0" anchor="t">
            <a:spAutoFit/>
          </a:bodyPr>
          <a:lstStyle/>
          <a:p>
            <a:pPr algn="ctr">
              <a:lnSpc>
                <a:spcPts val="7713"/>
              </a:lnSpc>
              <a:spcBef>
                <a:spcPct val="0"/>
              </a:spcBef>
            </a:pPr>
            <a:r>
              <a:rPr lang="en-US" sz="5509">
                <a:solidFill>
                  <a:srgbClr val="CF0E0E"/>
                </a:solidFill>
                <a:latin typeface="Tex Gyre Pagella Bold"/>
                <a:ea typeface="Tex Gyre Pagella Bold"/>
                <a:cs typeface="Tex Gyre Pagella Bold"/>
                <a:sym typeface="Tex Gyre Pagella Bold"/>
              </a:rPr>
              <a:t>BÀI 1</a:t>
            </a:r>
          </a:p>
        </p:txBody>
      </p:sp>
      <p:sp>
        <p:nvSpPr>
          <p:cNvPr id="13" name="TextBox 13"/>
          <p:cNvSpPr txBox="1"/>
          <p:nvPr/>
        </p:nvSpPr>
        <p:spPr>
          <a:xfrm>
            <a:off x="494084" y="7518407"/>
            <a:ext cx="3374453" cy="726777"/>
          </a:xfrm>
          <a:prstGeom prst="rect">
            <a:avLst/>
          </a:prstGeom>
        </p:spPr>
        <p:txBody>
          <a:bodyPr lIns="0" tIns="0" rIns="0" bIns="0" rtlCol="0" anchor="t">
            <a:spAutoFit/>
          </a:bodyPr>
          <a:lstStyle/>
          <a:p>
            <a:pPr marL="0" lvl="0" indent="0" algn="ctr">
              <a:lnSpc>
                <a:spcPts val="5986"/>
              </a:lnSpc>
            </a:pPr>
            <a:r>
              <a:rPr lang="en-US" sz="4337" spc="8">
                <a:solidFill>
                  <a:srgbClr val="144904"/>
                </a:solidFill>
                <a:latin typeface="UTM Azuki"/>
                <a:ea typeface="UTM Azuki"/>
                <a:cs typeface="UTM Azuki"/>
                <a:sym typeface="UTM Azuki"/>
              </a:rPr>
              <a:t>GV THỰC HIỆN:</a:t>
            </a:r>
          </a:p>
        </p:txBody>
      </p:sp>
      <p:sp>
        <p:nvSpPr>
          <p:cNvPr id="14" name="TextBox 14"/>
          <p:cNvSpPr txBox="1"/>
          <p:nvPr/>
        </p:nvSpPr>
        <p:spPr>
          <a:xfrm>
            <a:off x="3644100" y="8330908"/>
            <a:ext cx="11637447" cy="535560"/>
          </a:xfrm>
          <a:prstGeom prst="rect">
            <a:avLst/>
          </a:prstGeom>
        </p:spPr>
        <p:txBody>
          <a:bodyPr lIns="0" tIns="0" rIns="0" bIns="0" rtlCol="0" anchor="t">
            <a:spAutoFit/>
          </a:bodyPr>
          <a:lstStyle/>
          <a:p>
            <a:pPr marL="0" lvl="0" indent="0" algn="l">
              <a:lnSpc>
                <a:spcPts val="4468"/>
              </a:lnSpc>
            </a:pPr>
            <a:r>
              <a:rPr lang="en-US" sz="3237" spc="6">
                <a:solidFill>
                  <a:srgbClr val="144904"/>
                </a:solidFill>
                <a:latin typeface="UTM Azuki"/>
                <a:ea typeface="UTM Azuki"/>
                <a:cs typeface="UTM Azuki"/>
                <a:sym typeface="UTM Azuki"/>
              </a:rPr>
              <a:t>1. CHẾ THỊ NGỌC HÂN - THPT LƯƠNG VĂN CÙ - CHỢ MỚI - AN GIANG</a:t>
            </a:r>
          </a:p>
        </p:txBody>
      </p:sp>
      <p:sp>
        <p:nvSpPr>
          <p:cNvPr id="15" name="TextBox 15"/>
          <p:cNvSpPr txBox="1"/>
          <p:nvPr/>
        </p:nvSpPr>
        <p:spPr>
          <a:xfrm>
            <a:off x="3644100" y="8856090"/>
            <a:ext cx="11637447" cy="535560"/>
          </a:xfrm>
          <a:prstGeom prst="rect">
            <a:avLst/>
          </a:prstGeom>
        </p:spPr>
        <p:txBody>
          <a:bodyPr lIns="0" tIns="0" rIns="0" bIns="0" rtlCol="0" anchor="t">
            <a:spAutoFit/>
          </a:bodyPr>
          <a:lstStyle/>
          <a:p>
            <a:pPr marL="0" lvl="0" indent="0" algn="l">
              <a:lnSpc>
                <a:spcPts val="4468"/>
              </a:lnSpc>
            </a:pPr>
            <a:r>
              <a:rPr lang="en-US" sz="3237" spc="6">
                <a:solidFill>
                  <a:srgbClr val="144904"/>
                </a:solidFill>
                <a:latin typeface="UTM Azuki"/>
                <a:ea typeface="UTM Azuki"/>
                <a:cs typeface="UTM Azuki"/>
                <a:sym typeface="UTM Azuki"/>
              </a:rPr>
              <a:t>2. BÙI THỊ HẢI PHƯƠNG - THPT CHÂU THÀNH - BÀ RỊA VŨNG TÀU</a:t>
            </a:r>
          </a:p>
        </p:txBody>
      </p:sp>
      <p:sp>
        <p:nvSpPr>
          <p:cNvPr id="16" name="TextBox 16"/>
          <p:cNvSpPr txBox="1"/>
          <p:nvPr/>
        </p:nvSpPr>
        <p:spPr>
          <a:xfrm>
            <a:off x="1648855" y="3721486"/>
            <a:ext cx="15018795" cy="1583384"/>
          </a:xfrm>
          <a:prstGeom prst="rect">
            <a:avLst/>
          </a:prstGeom>
        </p:spPr>
        <p:txBody>
          <a:bodyPr lIns="0" tIns="0" rIns="0" bIns="0" rtlCol="0" anchor="t">
            <a:spAutoFit/>
          </a:bodyPr>
          <a:lstStyle/>
          <a:p>
            <a:pPr algn="ctr">
              <a:lnSpc>
                <a:spcPts val="11449"/>
              </a:lnSpc>
            </a:pPr>
            <a:r>
              <a:rPr lang="en-US" sz="13159">
                <a:solidFill>
                  <a:srgbClr val="64167E"/>
                </a:solidFill>
                <a:latin typeface="UTM Seagull Bold"/>
                <a:ea typeface="UTM Seagull Bold"/>
                <a:cs typeface="UTM Seagull Bold"/>
                <a:sym typeface="UTM Seagull Bold"/>
              </a:rPr>
              <a:t>NÓI VÀ NGHE</a:t>
            </a:r>
          </a:p>
        </p:txBody>
      </p:sp>
      <p:sp>
        <p:nvSpPr>
          <p:cNvPr id="17" name="TextBox 17"/>
          <p:cNvSpPr txBox="1"/>
          <p:nvPr/>
        </p:nvSpPr>
        <p:spPr>
          <a:xfrm>
            <a:off x="1620350" y="5723970"/>
            <a:ext cx="15018795" cy="1583384"/>
          </a:xfrm>
          <a:prstGeom prst="rect">
            <a:avLst/>
          </a:prstGeom>
        </p:spPr>
        <p:txBody>
          <a:bodyPr lIns="0" tIns="0" rIns="0" bIns="0" rtlCol="0" anchor="t">
            <a:spAutoFit/>
          </a:bodyPr>
          <a:lstStyle/>
          <a:p>
            <a:pPr algn="ctr">
              <a:lnSpc>
                <a:spcPts val="11449"/>
              </a:lnSpc>
            </a:pPr>
            <a:r>
              <a:rPr lang="en-US" sz="13159">
                <a:solidFill>
                  <a:srgbClr val="FC8301"/>
                </a:solidFill>
                <a:latin typeface="UTM Iron Gothic"/>
                <a:ea typeface="UTM Iron Gothic"/>
                <a:cs typeface="UTM Iron Gothic"/>
                <a:sym typeface="UTM Iron Gothic"/>
              </a:rPr>
              <a:t>SO SÁNH, ĐÁNH GIÁ HAI TÁC PHẨM THƠ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8769231" flipH="1">
            <a:off x="-5048906" y="-8318054"/>
            <a:ext cx="15823479" cy="10673656"/>
          </a:xfrm>
          <a:custGeom>
            <a:avLst/>
            <a:gdLst/>
            <a:ahLst/>
            <a:cxnLst/>
            <a:rect l="l" t="t" r="r" b="b"/>
            <a:pathLst>
              <a:path w="15823479" h="10673656">
                <a:moveTo>
                  <a:pt x="15823479" y="0"/>
                </a:moveTo>
                <a:lnTo>
                  <a:pt x="0" y="0"/>
                </a:lnTo>
                <a:lnTo>
                  <a:pt x="0" y="10673656"/>
                </a:lnTo>
                <a:lnTo>
                  <a:pt x="15823479" y="10673656"/>
                </a:lnTo>
                <a:lnTo>
                  <a:pt x="1582347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rot="-1597708" flipH="1">
            <a:off x="10798308" y="8663152"/>
            <a:ext cx="9994423" cy="6741693"/>
          </a:xfrm>
          <a:custGeom>
            <a:avLst/>
            <a:gdLst/>
            <a:ahLst/>
            <a:cxnLst/>
            <a:rect l="l" t="t" r="r" b="b"/>
            <a:pathLst>
              <a:path w="9994423" h="6741693">
                <a:moveTo>
                  <a:pt x="9994424" y="0"/>
                </a:moveTo>
                <a:lnTo>
                  <a:pt x="0" y="0"/>
                </a:lnTo>
                <a:lnTo>
                  <a:pt x="0" y="6741692"/>
                </a:lnTo>
                <a:lnTo>
                  <a:pt x="9994424" y="6741692"/>
                </a:lnTo>
                <a:lnTo>
                  <a:pt x="999442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TextBox 5"/>
          <p:cNvSpPr txBox="1"/>
          <p:nvPr/>
        </p:nvSpPr>
        <p:spPr>
          <a:xfrm>
            <a:off x="1028700" y="2971489"/>
            <a:ext cx="15218690" cy="875348"/>
          </a:xfrm>
          <a:prstGeom prst="rect">
            <a:avLst/>
          </a:prstGeom>
        </p:spPr>
        <p:txBody>
          <a:bodyPr lIns="0" tIns="0" rIns="0" bIns="0" rtlCol="0" anchor="t">
            <a:spAutoFit/>
          </a:bodyPr>
          <a:lstStyle/>
          <a:p>
            <a:pPr algn="ctr">
              <a:lnSpc>
                <a:spcPts val="7139"/>
              </a:lnSpc>
              <a:spcBef>
                <a:spcPct val="0"/>
              </a:spcBef>
            </a:pPr>
            <a:r>
              <a:rPr lang="en-US" sz="5099">
                <a:solidFill>
                  <a:srgbClr val="335FFF"/>
                </a:solidFill>
                <a:latin typeface="Tex Gyre Pagella Bold"/>
                <a:ea typeface="Tex Gyre Pagella Bold"/>
                <a:cs typeface="Tex Gyre Pagella Bold"/>
                <a:sym typeface="Tex Gyre Pagella Bold"/>
              </a:rPr>
              <a:t>Để phần trình bày đạt hiệu quả tốt nhất, bạn nên:</a:t>
            </a:r>
          </a:p>
        </p:txBody>
      </p:sp>
      <p:sp>
        <p:nvSpPr>
          <p:cNvPr id="6" name="TextBox 6"/>
          <p:cNvSpPr txBox="1"/>
          <p:nvPr/>
        </p:nvSpPr>
        <p:spPr>
          <a:xfrm>
            <a:off x="2491551" y="311734"/>
            <a:ext cx="9914693" cy="2364624"/>
          </a:xfrm>
          <a:prstGeom prst="rect">
            <a:avLst/>
          </a:prstGeom>
        </p:spPr>
        <p:txBody>
          <a:bodyPr lIns="0" tIns="0" rIns="0" bIns="0" rtlCol="0" anchor="t">
            <a:spAutoFit/>
          </a:bodyPr>
          <a:lstStyle/>
          <a:p>
            <a:pPr algn="l">
              <a:lnSpc>
                <a:spcPts val="19543"/>
              </a:lnSpc>
              <a:spcBef>
                <a:spcPct val="0"/>
              </a:spcBef>
            </a:pPr>
            <a:r>
              <a:rPr lang="en-US" sz="13959">
                <a:solidFill>
                  <a:srgbClr val="BF0202"/>
                </a:solidFill>
                <a:latin typeface="UTM Futura Extra Ultra-Bold"/>
                <a:ea typeface="UTM Futura Extra Ultra-Bold"/>
                <a:cs typeface="UTM Futura Extra Ultra-Bold"/>
                <a:sym typeface="UTM Futura Extra Ultra-Bold"/>
              </a:rPr>
              <a:t>Luyện tập </a:t>
            </a:r>
          </a:p>
        </p:txBody>
      </p:sp>
      <p:sp>
        <p:nvSpPr>
          <p:cNvPr id="7" name="TextBox 7"/>
          <p:cNvSpPr txBox="1"/>
          <p:nvPr/>
        </p:nvSpPr>
        <p:spPr>
          <a:xfrm>
            <a:off x="1291894" y="3972204"/>
            <a:ext cx="16452928" cy="1571625"/>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Tex Gyre Pagella Bold"/>
                <a:ea typeface="Tex Gyre Pagella Bold"/>
                <a:cs typeface="Tex Gyre Pagella Bold"/>
                <a:sym typeface="Tex Gyre Pagella Bold"/>
              </a:rPr>
              <a:t>     Sử dụng một số kĩ thuật như: cách phát âm, sự nhấn mạnh, tốc độ nói, chỗ ngừng nghỉ,...</a:t>
            </a:r>
          </a:p>
        </p:txBody>
      </p:sp>
      <p:sp>
        <p:nvSpPr>
          <p:cNvPr id="8" name="TextBox 8"/>
          <p:cNvSpPr txBox="1"/>
          <p:nvPr/>
        </p:nvSpPr>
        <p:spPr>
          <a:xfrm>
            <a:off x="1291894" y="5667654"/>
            <a:ext cx="16452928" cy="766762"/>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Tex Gyre Pagella Bold"/>
                <a:ea typeface="Tex Gyre Pagella Bold"/>
                <a:cs typeface="Tex Gyre Pagella Bold"/>
                <a:sym typeface="Tex Gyre Pagella Bold"/>
              </a:rPr>
              <a:t>     Dự kiến một số vấn đề mà người nghe có thể trao đổi.</a:t>
            </a:r>
          </a:p>
        </p:txBody>
      </p:sp>
      <p:sp>
        <p:nvSpPr>
          <p:cNvPr id="9" name="TextBox 9"/>
          <p:cNvSpPr txBox="1"/>
          <p:nvPr/>
        </p:nvSpPr>
        <p:spPr>
          <a:xfrm>
            <a:off x="1291894" y="6558242"/>
            <a:ext cx="16452928" cy="3181350"/>
          </a:xfrm>
          <a:prstGeom prst="rect">
            <a:avLst/>
          </a:prstGeom>
        </p:spPr>
        <p:txBody>
          <a:bodyPr lIns="0" tIns="0" rIns="0" bIns="0" rtlCol="0" anchor="t">
            <a:spAutoFit/>
          </a:bodyPr>
          <a:lstStyle/>
          <a:p>
            <a:pPr algn="l">
              <a:lnSpc>
                <a:spcPts val="6299"/>
              </a:lnSpc>
              <a:spcBef>
                <a:spcPct val="0"/>
              </a:spcBef>
            </a:pPr>
            <a:r>
              <a:rPr lang="en-US" sz="4500">
                <a:solidFill>
                  <a:srgbClr val="000000"/>
                </a:solidFill>
                <a:latin typeface="Tex Gyre Pagella Bold"/>
                <a:ea typeface="Tex Gyre Pagella Bold"/>
                <a:cs typeface="Tex Gyre Pagella Bold"/>
                <a:sym typeface="Tex Gyre Pagella Bold"/>
              </a:rPr>
              <a:t>     Ý tưởng về việc sử dụng phương tiện trực quan hỗ trợ cho bài giới thiệu, ví dụ: máy chiếu; hình ảnh minh hoạ cho tác phẩm; đoạn phim/ đoạn nhạc được cắt ra từ tác phẩm thơ, trang phục biểu diễn,..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10673770">
            <a:off x="-2973379" y="-3994582"/>
            <a:ext cx="11537104" cy="7782301"/>
          </a:xfrm>
          <a:custGeom>
            <a:avLst/>
            <a:gdLst/>
            <a:ahLst/>
            <a:cxnLst/>
            <a:rect l="l" t="t" r="r" b="b"/>
            <a:pathLst>
              <a:path w="11537104" h="7782301">
                <a:moveTo>
                  <a:pt x="0" y="0"/>
                </a:moveTo>
                <a:lnTo>
                  <a:pt x="11537104" y="0"/>
                </a:lnTo>
                <a:lnTo>
                  <a:pt x="11537104" y="7782301"/>
                </a:lnTo>
                <a:lnTo>
                  <a:pt x="0" y="77823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9625248" y="7166936"/>
            <a:ext cx="11537104" cy="7782301"/>
          </a:xfrm>
          <a:custGeom>
            <a:avLst/>
            <a:gdLst/>
            <a:ahLst/>
            <a:cxnLst/>
            <a:rect l="l" t="t" r="r" b="b"/>
            <a:pathLst>
              <a:path w="11537104" h="7782301">
                <a:moveTo>
                  <a:pt x="0" y="0"/>
                </a:moveTo>
                <a:lnTo>
                  <a:pt x="11537104" y="0"/>
                </a:lnTo>
                <a:lnTo>
                  <a:pt x="11537104" y="7782301"/>
                </a:lnTo>
                <a:lnTo>
                  <a:pt x="0" y="77823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5" name="Group 5"/>
          <p:cNvGrpSpPr/>
          <p:nvPr/>
        </p:nvGrpSpPr>
        <p:grpSpPr>
          <a:xfrm>
            <a:off x="9114223" y="2602537"/>
            <a:ext cx="8456262" cy="5232779"/>
            <a:chOff x="0" y="0"/>
            <a:chExt cx="2394848" cy="1481944"/>
          </a:xfrm>
        </p:grpSpPr>
        <p:sp>
          <p:nvSpPr>
            <p:cNvPr id="6" name="Freeform 6"/>
            <p:cNvSpPr/>
            <p:nvPr/>
          </p:nvSpPr>
          <p:spPr>
            <a:xfrm>
              <a:off x="0" y="0"/>
              <a:ext cx="2394848" cy="1481944"/>
            </a:xfrm>
            <a:custGeom>
              <a:avLst/>
              <a:gdLst/>
              <a:ahLst/>
              <a:cxnLst/>
              <a:rect l="l" t="t" r="r" b="b"/>
              <a:pathLst>
                <a:path w="2394848" h="1481944">
                  <a:moveTo>
                    <a:pt x="46692" y="0"/>
                  </a:moveTo>
                  <a:lnTo>
                    <a:pt x="2348156" y="0"/>
                  </a:lnTo>
                  <a:cubicBezTo>
                    <a:pt x="2360540" y="0"/>
                    <a:pt x="2372416" y="4919"/>
                    <a:pt x="2381172" y="13676"/>
                  </a:cubicBezTo>
                  <a:cubicBezTo>
                    <a:pt x="2389929" y="22432"/>
                    <a:pt x="2394848" y="34308"/>
                    <a:pt x="2394848" y="46692"/>
                  </a:cubicBezTo>
                  <a:lnTo>
                    <a:pt x="2394848" y="1435253"/>
                  </a:lnTo>
                  <a:cubicBezTo>
                    <a:pt x="2394848" y="1461040"/>
                    <a:pt x="2373943" y="1481944"/>
                    <a:pt x="2348156" y="1481944"/>
                  </a:cubicBezTo>
                  <a:lnTo>
                    <a:pt x="46692" y="1481944"/>
                  </a:lnTo>
                  <a:cubicBezTo>
                    <a:pt x="20905" y="1481944"/>
                    <a:pt x="0" y="1461040"/>
                    <a:pt x="0" y="1435253"/>
                  </a:cubicBezTo>
                  <a:lnTo>
                    <a:pt x="0" y="46692"/>
                  </a:lnTo>
                  <a:cubicBezTo>
                    <a:pt x="0" y="20905"/>
                    <a:pt x="20905" y="0"/>
                    <a:pt x="46692" y="0"/>
                  </a:cubicBezTo>
                  <a:close/>
                </a:path>
              </a:pathLst>
            </a:custGeom>
            <a:solidFill>
              <a:srgbClr val="576586"/>
            </a:solidFill>
          </p:spPr>
          <p:txBody>
            <a:bodyPr/>
            <a:lstStyle/>
            <a:p>
              <a:endParaRPr lang="vi-VN"/>
            </a:p>
          </p:txBody>
        </p:sp>
        <p:sp>
          <p:nvSpPr>
            <p:cNvPr id="7" name="TextBox 7"/>
            <p:cNvSpPr txBox="1"/>
            <p:nvPr/>
          </p:nvSpPr>
          <p:spPr>
            <a:xfrm>
              <a:off x="0" y="-38100"/>
              <a:ext cx="2394848" cy="1520044"/>
            </a:xfrm>
            <a:prstGeom prst="rect">
              <a:avLst/>
            </a:prstGeom>
          </p:spPr>
          <p:txBody>
            <a:bodyPr lIns="50800" tIns="50800" rIns="50800" bIns="50800" rtlCol="0" anchor="ctr"/>
            <a:lstStyle/>
            <a:p>
              <a:pPr algn="ctr">
                <a:lnSpc>
                  <a:spcPts val="2607"/>
                </a:lnSpc>
              </a:pPr>
              <a:endParaRPr/>
            </a:p>
          </p:txBody>
        </p:sp>
      </p:grpSp>
      <p:grpSp>
        <p:nvGrpSpPr>
          <p:cNvPr id="8" name="Group 8"/>
          <p:cNvGrpSpPr/>
          <p:nvPr/>
        </p:nvGrpSpPr>
        <p:grpSpPr>
          <a:xfrm>
            <a:off x="8702682" y="2356435"/>
            <a:ext cx="8697231" cy="5309806"/>
            <a:chOff x="0" y="0"/>
            <a:chExt cx="2463091" cy="1503759"/>
          </a:xfrm>
        </p:grpSpPr>
        <p:sp>
          <p:nvSpPr>
            <p:cNvPr id="9" name="Freeform 9"/>
            <p:cNvSpPr/>
            <p:nvPr/>
          </p:nvSpPr>
          <p:spPr>
            <a:xfrm>
              <a:off x="0" y="0"/>
              <a:ext cx="2463092" cy="1503759"/>
            </a:xfrm>
            <a:custGeom>
              <a:avLst/>
              <a:gdLst/>
              <a:ahLst/>
              <a:cxnLst/>
              <a:rect l="l" t="t" r="r" b="b"/>
              <a:pathLst>
                <a:path w="2463092" h="1503759">
                  <a:moveTo>
                    <a:pt x="45398" y="0"/>
                  </a:moveTo>
                  <a:lnTo>
                    <a:pt x="2417693" y="0"/>
                  </a:lnTo>
                  <a:cubicBezTo>
                    <a:pt x="2442766" y="0"/>
                    <a:pt x="2463092" y="20325"/>
                    <a:pt x="2463092" y="45398"/>
                  </a:cubicBezTo>
                  <a:lnTo>
                    <a:pt x="2463092" y="1458361"/>
                  </a:lnTo>
                  <a:cubicBezTo>
                    <a:pt x="2463092" y="1483433"/>
                    <a:pt x="2442766" y="1503759"/>
                    <a:pt x="2417693" y="1503759"/>
                  </a:cubicBezTo>
                  <a:lnTo>
                    <a:pt x="45398" y="1503759"/>
                  </a:lnTo>
                  <a:cubicBezTo>
                    <a:pt x="20325" y="1503759"/>
                    <a:pt x="0" y="1483433"/>
                    <a:pt x="0" y="1458361"/>
                  </a:cubicBezTo>
                  <a:lnTo>
                    <a:pt x="0" y="45398"/>
                  </a:lnTo>
                  <a:cubicBezTo>
                    <a:pt x="0" y="20325"/>
                    <a:pt x="20325" y="0"/>
                    <a:pt x="45398" y="0"/>
                  </a:cubicBezTo>
                  <a:close/>
                </a:path>
              </a:pathLst>
            </a:custGeom>
            <a:solidFill>
              <a:srgbClr val="FFFFFF"/>
            </a:solidFill>
          </p:spPr>
          <p:txBody>
            <a:bodyPr/>
            <a:lstStyle/>
            <a:p>
              <a:endParaRPr lang="vi-VN"/>
            </a:p>
          </p:txBody>
        </p:sp>
        <p:sp>
          <p:nvSpPr>
            <p:cNvPr id="10" name="TextBox 10"/>
            <p:cNvSpPr txBox="1"/>
            <p:nvPr/>
          </p:nvSpPr>
          <p:spPr>
            <a:xfrm>
              <a:off x="0" y="-38100"/>
              <a:ext cx="2463091" cy="1541859"/>
            </a:xfrm>
            <a:prstGeom prst="rect">
              <a:avLst/>
            </a:prstGeom>
          </p:spPr>
          <p:txBody>
            <a:bodyPr lIns="50800" tIns="50800" rIns="50800" bIns="50800" rtlCol="0" anchor="ctr"/>
            <a:lstStyle/>
            <a:p>
              <a:pPr algn="ctr">
                <a:lnSpc>
                  <a:spcPts val="2607"/>
                </a:lnSpc>
              </a:pPr>
              <a:endParaRPr/>
            </a:p>
          </p:txBody>
        </p:sp>
      </p:grpSp>
      <p:sp>
        <p:nvSpPr>
          <p:cNvPr id="11" name="Freeform 11"/>
          <p:cNvSpPr/>
          <p:nvPr/>
        </p:nvSpPr>
        <p:spPr>
          <a:xfrm flipH="1">
            <a:off x="1283756" y="3858071"/>
            <a:ext cx="6482953" cy="6428929"/>
          </a:xfrm>
          <a:custGeom>
            <a:avLst/>
            <a:gdLst/>
            <a:ahLst/>
            <a:cxnLst/>
            <a:rect l="l" t="t" r="r" b="b"/>
            <a:pathLst>
              <a:path w="6482953" h="6428929">
                <a:moveTo>
                  <a:pt x="6482953" y="0"/>
                </a:moveTo>
                <a:lnTo>
                  <a:pt x="0" y="0"/>
                </a:lnTo>
                <a:lnTo>
                  <a:pt x="0" y="6428929"/>
                </a:lnTo>
                <a:lnTo>
                  <a:pt x="6482953" y="6428929"/>
                </a:lnTo>
                <a:lnTo>
                  <a:pt x="64829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2" name="TextBox 12"/>
          <p:cNvSpPr txBox="1"/>
          <p:nvPr/>
        </p:nvSpPr>
        <p:spPr>
          <a:xfrm>
            <a:off x="9778464" y="2936487"/>
            <a:ext cx="7127780" cy="4006827"/>
          </a:xfrm>
          <a:prstGeom prst="rect">
            <a:avLst/>
          </a:prstGeom>
        </p:spPr>
        <p:txBody>
          <a:bodyPr lIns="0" tIns="0" rIns="0" bIns="0" rtlCol="0" anchor="t">
            <a:spAutoFit/>
          </a:bodyPr>
          <a:lstStyle/>
          <a:p>
            <a:pPr algn="ctr">
              <a:lnSpc>
                <a:spcPts val="10676"/>
              </a:lnSpc>
            </a:pPr>
            <a:r>
              <a:rPr lang="en-US" sz="7625" spc="152">
                <a:solidFill>
                  <a:srgbClr val="3E4677"/>
                </a:solidFill>
                <a:latin typeface="UTM Futura Extra Ultra-Bold"/>
                <a:ea typeface="UTM Futura Extra Ultra-Bold"/>
                <a:cs typeface="UTM Futura Extra Ultra-Bold"/>
                <a:sym typeface="UTM Futura Extra Ultra-Bold"/>
              </a:rPr>
              <a:t>BƯỚC 3. </a:t>
            </a:r>
          </a:p>
          <a:p>
            <a:pPr algn="ctr">
              <a:lnSpc>
                <a:spcPts val="10676"/>
              </a:lnSpc>
            </a:pPr>
            <a:r>
              <a:rPr lang="en-US" sz="7625" spc="152">
                <a:solidFill>
                  <a:srgbClr val="3E4677"/>
                </a:solidFill>
                <a:latin typeface="UTM Futura Extra Ultra-Bold"/>
                <a:ea typeface="UTM Futura Extra Ultra-Bold"/>
                <a:cs typeface="UTM Futura Extra Ultra-Bold"/>
                <a:sym typeface="UTM Futura Extra Ultra-Bold"/>
              </a:rPr>
              <a:t>TRAO ĐỔI,</a:t>
            </a:r>
          </a:p>
          <a:p>
            <a:pPr algn="ctr">
              <a:lnSpc>
                <a:spcPts val="10676"/>
              </a:lnSpc>
            </a:pPr>
            <a:r>
              <a:rPr lang="en-US" sz="7625" spc="152">
                <a:solidFill>
                  <a:srgbClr val="3E4677"/>
                </a:solidFill>
                <a:latin typeface="UTM Futura Extra Ultra-Bold"/>
                <a:ea typeface="UTM Futura Extra Ultra-Bold"/>
                <a:cs typeface="UTM Futura Extra Ultra-Bold"/>
                <a:sym typeface="UTM Futura Extra Ultra-Bold"/>
              </a:rPr>
              <a:t>ĐÁNH GIÁ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grpSp>
        <p:nvGrpSpPr>
          <p:cNvPr id="3" name="Group 3"/>
          <p:cNvGrpSpPr/>
          <p:nvPr/>
        </p:nvGrpSpPr>
        <p:grpSpPr>
          <a:xfrm>
            <a:off x="7091186" y="2502799"/>
            <a:ext cx="10168114" cy="7334081"/>
            <a:chOff x="0" y="0"/>
            <a:chExt cx="2678022" cy="1931610"/>
          </a:xfrm>
        </p:grpSpPr>
        <p:sp>
          <p:nvSpPr>
            <p:cNvPr id="4" name="Freeform 4"/>
            <p:cNvSpPr/>
            <p:nvPr/>
          </p:nvSpPr>
          <p:spPr>
            <a:xfrm>
              <a:off x="0" y="0"/>
              <a:ext cx="2678022" cy="1931610"/>
            </a:xfrm>
            <a:custGeom>
              <a:avLst/>
              <a:gdLst/>
              <a:ahLst/>
              <a:cxnLst/>
              <a:rect l="l" t="t" r="r" b="b"/>
              <a:pathLst>
                <a:path w="2678022" h="1931610">
                  <a:moveTo>
                    <a:pt x="38831" y="0"/>
                  </a:moveTo>
                  <a:lnTo>
                    <a:pt x="2639191" y="0"/>
                  </a:lnTo>
                  <a:cubicBezTo>
                    <a:pt x="2649489" y="0"/>
                    <a:pt x="2659366" y="4091"/>
                    <a:pt x="2666648" y="11373"/>
                  </a:cubicBezTo>
                  <a:cubicBezTo>
                    <a:pt x="2673931" y="18656"/>
                    <a:pt x="2678022" y="28532"/>
                    <a:pt x="2678022" y="38831"/>
                  </a:cubicBezTo>
                  <a:lnTo>
                    <a:pt x="2678022" y="1892779"/>
                  </a:lnTo>
                  <a:cubicBezTo>
                    <a:pt x="2678022" y="1914225"/>
                    <a:pt x="2660637" y="1931610"/>
                    <a:pt x="2639191" y="1931610"/>
                  </a:cubicBezTo>
                  <a:lnTo>
                    <a:pt x="38831" y="1931610"/>
                  </a:lnTo>
                  <a:cubicBezTo>
                    <a:pt x="28532" y="1931610"/>
                    <a:pt x="18656" y="1927519"/>
                    <a:pt x="11373" y="1920236"/>
                  </a:cubicBezTo>
                  <a:cubicBezTo>
                    <a:pt x="4091" y="1912954"/>
                    <a:pt x="0" y="1903077"/>
                    <a:pt x="0" y="1892779"/>
                  </a:cubicBezTo>
                  <a:lnTo>
                    <a:pt x="0" y="38831"/>
                  </a:lnTo>
                  <a:cubicBezTo>
                    <a:pt x="0" y="28532"/>
                    <a:pt x="4091" y="18656"/>
                    <a:pt x="11373" y="11373"/>
                  </a:cubicBezTo>
                  <a:cubicBezTo>
                    <a:pt x="18656" y="4091"/>
                    <a:pt x="28532" y="0"/>
                    <a:pt x="38831" y="0"/>
                  </a:cubicBezTo>
                  <a:close/>
                </a:path>
              </a:pathLst>
            </a:custGeom>
            <a:solidFill>
              <a:srgbClr val="000000">
                <a:alpha val="0"/>
              </a:srgbClr>
            </a:solidFill>
            <a:ln w="28575" cap="rnd">
              <a:solidFill>
                <a:srgbClr val="000000"/>
              </a:solidFill>
              <a:prstDash val="sysDot"/>
              <a:round/>
            </a:ln>
          </p:spPr>
          <p:txBody>
            <a:bodyPr/>
            <a:lstStyle/>
            <a:p>
              <a:endParaRPr lang="vi-VN"/>
            </a:p>
          </p:txBody>
        </p:sp>
        <p:sp>
          <p:nvSpPr>
            <p:cNvPr id="5" name="TextBox 5"/>
            <p:cNvSpPr txBox="1"/>
            <p:nvPr/>
          </p:nvSpPr>
          <p:spPr>
            <a:xfrm>
              <a:off x="0" y="-38100"/>
              <a:ext cx="2678022" cy="1969710"/>
            </a:xfrm>
            <a:prstGeom prst="rect">
              <a:avLst/>
            </a:prstGeom>
          </p:spPr>
          <p:txBody>
            <a:bodyPr lIns="50800" tIns="50800" rIns="50800" bIns="50800" rtlCol="0" anchor="ctr"/>
            <a:lstStyle/>
            <a:p>
              <a:pPr algn="ctr">
                <a:lnSpc>
                  <a:spcPts val="2519"/>
                </a:lnSpc>
              </a:pPr>
              <a:endParaRPr/>
            </a:p>
          </p:txBody>
        </p:sp>
      </p:grpSp>
      <p:sp>
        <p:nvSpPr>
          <p:cNvPr id="6" name="Freeform 6"/>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7" name="Freeform 7"/>
          <p:cNvSpPr/>
          <p:nvPr/>
        </p:nvSpPr>
        <p:spPr>
          <a:xfrm>
            <a:off x="423919" y="3098481"/>
            <a:ext cx="5846253" cy="5846253"/>
          </a:xfrm>
          <a:custGeom>
            <a:avLst/>
            <a:gdLst/>
            <a:ahLst/>
            <a:cxnLst/>
            <a:rect l="l" t="t" r="r" b="b"/>
            <a:pathLst>
              <a:path w="5846253" h="5846253">
                <a:moveTo>
                  <a:pt x="0" y="0"/>
                </a:moveTo>
                <a:lnTo>
                  <a:pt x="5846252" y="0"/>
                </a:lnTo>
                <a:lnTo>
                  <a:pt x="5846252" y="5846253"/>
                </a:lnTo>
                <a:lnTo>
                  <a:pt x="0" y="58462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TextBox 8"/>
          <p:cNvSpPr txBox="1"/>
          <p:nvPr/>
        </p:nvSpPr>
        <p:spPr>
          <a:xfrm>
            <a:off x="7306973" y="2571771"/>
            <a:ext cx="9392425" cy="7119938"/>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Tex Gyre Pagella Bold"/>
                <a:ea typeface="Tex Gyre Pagella Bold"/>
                <a:cs typeface="Tex Gyre Pagella Bold"/>
                <a:sym typeface="Tex Gyre Pagella Bold"/>
              </a:rPr>
              <a:t>Thể hiện thái độ lắng nghe chăm chú, nghiêm túc bằng những tín hiệu không lời (ánh mắt, cái gật đầu, nụ cười,...); nêu rõ những điểm thú vị trong câu chuyện của người nói; phản hồi lịch sự với người nói về những nội dung chưa hiểu rõ, những vấn đề mà bạn cho là chưa hợp lí, chưa đồng tình.</a:t>
            </a:r>
          </a:p>
        </p:txBody>
      </p:sp>
      <p:sp>
        <p:nvSpPr>
          <p:cNvPr id="9" name="Freeform 9"/>
          <p:cNvSpPr/>
          <p:nvPr/>
        </p:nvSpPr>
        <p:spPr>
          <a:xfrm>
            <a:off x="0" y="6172200"/>
            <a:ext cx="6270171" cy="4114800"/>
          </a:xfrm>
          <a:custGeom>
            <a:avLst/>
            <a:gdLst/>
            <a:ahLst/>
            <a:cxnLst/>
            <a:rect l="l" t="t" r="r" b="b"/>
            <a:pathLst>
              <a:path w="6270171" h="4114800">
                <a:moveTo>
                  <a:pt x="0" y="0"/>
                </a:moveTo>
                <a:lnTo>
                  <a:pt x="6270171" y="0"/>
                </a:lnTo>
                <a:lnTo>
                  <a:pt x="627017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0" name="TextBox 10"/>
          <p:cNvSpPr txBox="1"/>
          <p:nvPr/>
        </p:nvSpPr>
        <p:spPr>
          <a:xfrm>
            <a:off x="962444" y="1243873"/>
            <a:ext cx="4345284" cy="1258926"/>
          </a:xfrm>
          <a:prstGeom prst="rect">
            <a:avLst/>
          </a:prstGeom>
        </p:spPr>
        <p:txBody>
          <a:bodyPr lIns="0" tIns="0" rIns="0" bIns="0" rtlCol="0" anchor="t">
            <a:spAutoFit/>
          </a:bodyPr>
          <a:lstStyle/>
          <a:p>
            <a:pPr algn="ctr">
              <a:lnSpc>
                <a:spcPts val="10257"/>
              </a:lnSpc>
            </a:pPr>
            <a:r>
              <a:rPr lang="en-US" sz="7326" spc="146">
                <a:solidFill>
                  <a:srgbClr val="CF0E0E"/>
                </a:solidFill>
                <a:latin typeface="UTM Futura Extra Ultra-Bold"/>
                <a:ea typeface="UTM Futura Extra Ultra-Bold"/>
                <a:cs typeface="UTM Futura Extra Ultra-Bold"/>
                <a:sym typeface="UTM Futura Extra Ultra-Bold"/>
              </a:rPr>
              <a:t>Trao đổi</a:t>
            </a:r>
          </a:p>
        </p:txBody>
      </p:sp>
      <p:sp>
        <p:nvSpPr>
          <p:cNvPr id="11" name="TextBox 11"/>
          <p:cNvSpPr txBox="1"/>
          <p:nvPr/>
        </p:nvSpPr>
        <p:spPr>
          <a:xfrm>
            <a:off x="587201" y="4157218"/>
            <a:ext cx="5095769" cy="1877315"/>
          </a:xfrm>
          <a:prstGeom prst="rect">
            <a:avLst/>
          </a:prstGeom>
        </p:spPr>
        <p:txBody>
          <a:bodyPr lIns="0" tIns="0" rIns="0" bIns="0" rtlCol="0" anchor="t">
            <a:spAutoFit/>
          </a:bodyPr>
          <a:lstStyle/>
          <a:p>
            <a:pPr algn="ctr">
              <a:lnSpc>
                <a:spcPts val="7559"/>
              </a:lnSpc>
            </a:pPr>
            <a:r>
              <a:rPr lang="en-US" sz="5399" spc="107">
                <a:solidFill>
                  <a:srgbClr val="3E4677"/>
                </a:solidFill>
                <a:latin typeface="UTM Futura Extra Ultra-Bold"/>
                <a:ea typeface="UTM Futura Extra Ultra-Bold"/>
                <a:cs typeface="UTM Futura Extra Ultra-Bold"/>
                <a:sym typeface="UTM Futura Extra Ultra-Bold"/>
              </a:rPr>
              <a:t>Trong vai trò người nghe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grpSp>
        <p:nvGrpSpPr>
          <p:cNvPr id="3" name="Group 3"/>
          <p:cNvGrpSpPr/>
          <p:nvPr/>
        </p:nvGrpSpPr>
        <p:grpSpPr>
          <a:xfrm>
            <a:off x="7091186" y="2502799"/>
            <a:ext cx="10168114" cy="7334081"/>
            <a:chOff x="0" y="0"/>
            <a:chExt cx="2678022" cy="1931610"/>
          </a:xfrm>
        </p:grpSpPr>
        <p:sp>
          <p:nvSpPr>
            <p:cNvPr id="4" name="Freeform 4"/>
            <p:cNvSpPr/>
            <p:nvPr/>
          </p:nvSpPr>
          <p:spPr>
            <a:xfrm>
              <a:off x="0" y="0"/>
              <a:ext cx="2678022" cy="1931610"/>
            </a:xfrm>
            <a:custGeom>
              <a:avLst/>
              <a:gdLst/>
              <a:ahLst/>
              <a:cxnLst/>
              <a:rect l="l" t="t" r="r" b="b"/>
              <a:pathLst>
                <a:path w="2678022" h="1931610">
                  <a:moveTo>
                    <a:pt x="38831" y="0"/>
                  </a:moveTo>
                  <a:lnTo>
                    <a:pt x="2639191" y="0"/>
                  </a:lnTo>
                  <a:cubicBezTo>
                    <a:pt x="2649489" y="0"/>
                    <a:pt x="2659366" y="4091"/>
                    <a:pt x="2666648" y="11373"/>
                  </a:cubicBezTo>
                  <a:cubicBezTo>
                    <a:pt x="2673931" y="18656"/>
                    <a:pt x="2678022" y="28532"/>
                    <a:pt x="2678022" y="38831"/>
                  </a:cubicBezTo>
                  <a:lnTo>
                    <a:pt x="2678022" y="1892779"/>
                  </a:lnTo>
                  <a:cubicBezTo>
                    <a:pt x="2678022" y="1914225"/>
                    <a:pt x="2660637" y="1931610"/>
                    <a:pt x="2639191" y="1931610"/>
                  </a:cubicBezTo>
                  <a:lnTo>
                    <a:pt x="38831" y="1931610"/>
                  </a:lnTo>
                  <a:cubicBezTo>
                    <a:pt x="28532" y="1931610"/>
                    <a:pt x="18656" y="1927519"/>
                    <a:pt x="11373" y="1920236"/>
                  </a:cubicBezTo>
                  <a:cubicBezTo>
                    <a:pt x="4091" y="1912954"/>
                    <a:pt x="0" y="1903077"/>
                    <a:pt x="0" y="1892779"/>
                  </a:cubicBezTo>
                  <a:lnTo>
                    <a:pt x="0" y="38831"/>
                  </a:lnTo>
                  <a:cubicBezTo>
                    <a:pt x="0" y="28532"/>
                    <a:pt x="4091" y="18656"/>
                    <a:pt x="11373" y="11373"/>
                  </a:cubicBezTo>
                  <a:cubicBezTo>
                    <a:pt x="18656" y="4091"/>
                    <a:pt x="28532" y="0"/>
                    <a:pt x="38831" y="0"/>
                  </a:cubicBezTo>
                  <a:close/>
                </a:path>
              </a:pathLst>
            </a:custGeom>
            <a:solidFill>
              <a:srgbClr val="000000">
                <a:alpha val="0"/>
              </a:srgbClr>
            </a:solidFill>
            <a:ln w="28575" cap="rnd">
              <a:solidFill>
                <a:srgbClr val="000000"/>
              </a:solidFill>
              <a:prstDash val="sysDot"/>
              <a:round/>
            </a:ln>
          </p:spPr>
          <p:txBody>
            <a:bodyPr/>
            <a:lstStyle/>
            <a:p>
              <a:endParaRPr lang="vi-VN"/>
            </a:p>
          </p:txBody>
        </p:sp>
        <p:sp>
          <p:nvSpPr>
            <p:cNvPr id="5" name="TextBox 5"/>
            <p:cNvSpPr txBox="1"/>
            <p:nvPr/>
          </p:nvSpPr>
          <p:spPr>
            <a:xfrm>
              <a:off x="0" y="-38100"/>
              <a:ext cx="2678022" cy="1969710"/>
            </a:xfrm>
            <a:prstGeom prst="rect">
              <a:avLst/>
            </a:prstGeom>
          </p:spPr>
          <p:txBody>
            <a:bodyPr lIns="50800" tIns="50800" rIns="50800" bIns="50800" rtlCol="0" anchor="ctr"/>
            <a:lstStyle/>
            <a:p>
              <a:pPr algn="ctr">
                <a:lnSpc>
                  <a:spcPts val="2519"/>
                </a:lnSpc>
              </a:pPr>
              <a:endParaRPr/>
            </a:p>
          </p:txBody>
        </p:sp>
      </p:grpSp>
      <p:sp>
        <p:nvSpPr>
          <p:cNvPr id="6" name="Freeform 6"/>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7" name="Freeform 7"/>
          <p:cNvSpPr/>
          <p:nvPr/>
        </p:nvSpPr>
        <p:spPr>
          <a:xfrm>
            <a:off x="423919" y="3098481"/>
            <a:ext cx="5846253" cy="5846253"/>
          </a:xfrm>
          <a:custGeom>
            <a:avLst/>
            <a:gdLst/>
            <a:ahLst/>
            <a:cxnLst/>
            <a:rect l="l" t="t" r="r" b="b"/>
            <a:pathLst>
              <a:path w="5846253" h="5846253">
                <a:moveTo>
                  <a:pt x="0" y="0"/>
                </a:moveTo>
                <a:lnTo>
                  <a:pt x="5846252" y="0"/>
                </a:lnTo>
                <a:lnTo>
                  <a:pt x="5846252" y="5846253"/>
                </a:lnTo>
                <a:lnTo>
                  <a:pt x="0" y="58462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TextBox 8"/>
          <p:cNvSpPr txBox="1"/>
          <p:nvPr/>
        </p:nvSpPr>
        <p:spPr>
          <a:xfrm>
            <a:off x="7306973" y="2571771"/>
            <a:ext cx="9392425" cy="7119938"/>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Tex Gyre Pagella Bold"/>
                <a:ea typeface="Tex Gyre Pagella Bold"/>
                <a:cs typeface="Tex Gyre Pagella Bold"/>
                <a:sym typeface="Tex Gyre Pagella Bold"/>
              </a:rPr>
              <a:t>Kiên nhẫn chờ đến lượt lời của bạn; tránh chỉ trích gay gắt, trao đổi trên tinh thần xây dựng; tôn trọng ý kiến của người khác; giải thích rõ hơn về những điều mà người nghe chưa hiểu về bài trình bày của bạn hoặc khác quan điểm với bạn (nếu có); cầu thị và ghi chép tóm lược câu hỏi hoặc góp ý của người nghe.</a:t>
            </a:r>
          </a:p>
        </p:txBody>
      </p:sp>
      <p:sp>
        <p:nvSpPr>
          <p:cNvPr id="9" name="TextBox 9"/>
          <p:cNvSpPr txBox="1"/>
          <p:nvPr/>
        </p:nvSpPr>
        <p:spPr>
          <a:xfrm>
            <a:off x="962444" y="1243873"/>
            <a:ext cx="4345284" cy="1258926"/>
          </a:xfrm>
          <a:prstGeom prst="rect">
            <a:avLst/>
          </a:prstGeom>
        </p:spPr>
        <p:txBody>
          <a:bodyPr lIns="0" tIns="0" rIns="0" bIns="0" rtlCol="0" anchor="t">
            <a:spAutoFit/>
          </a:bodyPr>
          <a:lstStyle/>
          <a:p>
            <a:pPr algn="ctr">
              <a:lnSpc>
                <a:spcPts val="10257"/>
              </a:lnSpc>
            </a:pPr>
            <a:r>
              <a:rPr lang="en-US" sz="7326" spc="146">
                <a:solidFill>
                  <a:srgbClr val="CF0E0E"/>
                </a:solidFill>
                <a:latin typeface="UTM Futura Extra Ultra-Bold"/>
                <a:ea typeface="UTM Futura Extra Ultra-Bold"/>
                <a:cs typeface="UTM Futura Extra Ultra-Bold"/>
                <a:sym typeface="UTM Futura Extra Ultra-Bold"/>
              </a:rPr>
              <a:t>Trao đổi</a:t>
            </a:r>
          </a:p>
        </p:txBody>
      </p:sp>
      <p:sp>
        <p:nvSpPr>
          <p:cNvPr id="10" name="TextBox 10"/>
          <p:cNvSpPr txBox="1"/>
          <p:nvPr/>
        </p:nvSpPr>
        <p:spPr>
          <a:xfrm>
            <a:off x="587201" y="4157218"/>
            <a:ext cx="5095769" cy="1877315"/>
          </a:xfrm>
          <a:prstGeom prst="rect">
            <a:avLst/>
          </a:prstGeom>
        </p:spPr>
        <p:txBody>
          <a:bodyPr lIns="0" tIns="0" rIns="0" bIns="0" rtlCol="0" anchor="t">
            <a:spAutoFit/>
          </a:bodyPr>
          <a:lstStyle/>
          <a:p>
            <a:pPr algn="ctr">
              <a:lnSpc>
                <a:spcPts val="7559"/>
              </a:lnSpc>
            </a:pPr>
            <a:r>
              <a:rPr lang="en-US" sz="5399" spc="107">
                <a:solidFill>
                  <a:srgbClr val="3E4677"/>
                </a:solidFill>
                <a:latin typeface="UTM Futura Extra Ultra-Bold"/>
                <a:ea typeface="UTM Futura Extra Ultra-Bold"/>
                <a:cs typeface="UTM Futura Extra Ultra-Bold"/>
                <a:sym typeface="UTM Futura Extra Ultra-Bold"/>
              </a:rPr>
              <a:t>Trong vai trò người nói</a:t>
            </a:r>
          </a:p>
        </p:txBody>
      </p:sp>
      <p:sp>
        <p:nvSpPr>
          <p:cNvPr id="11" name="Freeform 11"/>
          <p:cNvSpPr/>
          <p:nvPr/>
        </p:nvSpPr>
        <p:spPr>
          <a:xfrm flipH="1">
            <a:off x="1085401" y="6172200"/>
            <a:ext cx="4099369" cy="4114800"/>
          </a:xfrm>
          <a:custGeom>
            <a:avLst/>
            <a:gdLst/>
            <a:ahLst/>
            <a:cxnLst/>
            <a:rect l="l" t="t" r="r" b="b"/>
            <a:pathLst>
              <a:path w="4099369" h="4114800">
                <a:moveTo>
                  <a:pt x="4099369" y="0"/>
                </a:moveTo>
                <a:lnTo>
                  <a:pt x="0" y="0"/>
                </a:lnTo>
                <a:lnTo>
                  <a:pt x="0" y="4114800"/>
                </a:lnTo>
                <a:lnTo>
                  <a:pt x="4099369" y="4114800"/>
                </a:lnTo>
                <a:lnTo>
                  <a:pt x="409936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grpSp>
        <p:nvGrpSpPr>
          <p:cNvPr id="3" name="Group 3"/>
          <p:cNvGrpSpPr/>
          <p:nvPr/>
        </p:nvGrpSpPr>
        <p:grpSpPr>
          <a:xfrm>
            <a:off x="7091186" y="3365950"/>
            <a:ext cx="10168114" cy="6470931"/>
            <a:chOff x="0" y="0"/>
            <a:chExt cx="2678022" cy="1704278"/>
          </a:xfrm>
        </p:grpSpPr>
        <p:sp>
          <p:nvSpPr>
            <p:cNvPr id="4" name="Freeform 4"/>
            <p:cNvSpPr/>
            <p:nvPr/>
          </p:nvSpPr>
          <p:spPr>
            <a:xfrm>
              <a:off x="0" y="0"/>
              <a:ext cx="2678022" cy="1704278"/>
            </a:xfrm>
            <a:custGeom>
              <a:avLst/>
              <a:gdLst/>
              <a:ahLst/>
              <a:cxnLst/>
              <a:rect l="l" t="t" r="r" b="b"/>
              <a:pathLst>
                <a:path w="2678022" h="1704278">
                  <a:moveTo>
                    <a:pt x="38831" y="0"/>
                  </a:moveTo>
                  <a:lnTo>
                    <a:pt x="2639191" y="0"/>
                  </a:lnTo>
                  <a:cubicBezTo>
                    <a:pt x="2649489" y="0"/>
                    <a:pt x="2659366" y="4091"/>
                    <a:pt x="2666648" y="11373"/>
                  </a:cubicBezTo>
                  <a:cubicBezTo>
                    <a:pt x="2673931" y="18656"/>
                    <a:pt x="2678022" y="28532"/>
                    <a:pt x="2678022" y="38831"/>
                  </a:cubicBezTo>
                  <a:lnTo>
                    <a:pt x="2678022" y="1665447"/>
                  </a:lnTo>
                  <a:cubicBezTo>
                    <a:pt x="2678022" y="1686893"/>
                    <a:pt x="2660637" y="1704278"/>
                    <a:pt x="2639191" y="1704278"/>
                  </a:cubicBezTo>
                  <a:lnTo>
                    <a:pt x="38831" y="1704278"/>
                  </a:lnTo>
                  <a:cubicBezTo>
                    <a:pt x="28532" y="1704278"/>
                    <a:pt x="18656" y="1700187"/>
                    <a:pt x="11373" y="1692905"/>
                  </a:cubicBezTo>
                  <a:cubicBezTo>
                    <a:pt x="4091" y="1685622"/>
                    <a:pt x="0" y="1675746"/>
                    <a:pt x="0" y="1665447"/>
                  </a:cubicBezTo>
                  <a:lnTo>
                    <a:pt x="0" y="38831"/>
                  </a:lnTo>
                  <a:cubicBezTo>
                    <a:pt x="0" y="28532"/>
                    <a:pt x="4091" y="18656"/>
                    <a:pt x="11373" y="11373"/>
                  </a:cubicBezTo>
                  <a:cubicBezTo>
                    <a:pt x="18656" y="4091"/>
                    <a:pt x="28532" y="0"/>
                    <a:pt x="38831" y="0"/>
                  </a:cubicBezTo>
                  <a:close/>
                </a:path>
              </a:pathLst>
            </a:custGeom>
            <a:solidFill>
              <a:srgbClr val="000000">
                <a:alpha val="0"/>
              </a:srgbClr>
            </a:solidFill>
            <a:ln w="28575" cap="rnd">
              <a:solidFill>
                <a:srgbClr val="000000"/>
              </a:solidFill>
              <a:prstDash val="sysDot"/>
              <a:round/>
            </a:ln>
          </p:spPr>
          <p:txBody>
            <a:bodyPr/>
            <a:lstStyle/>
            <a:p>
              <a:endParaRPr lang="vi-VN"/>
            </a:p>
          </p:txBody>
        </p:sp>
        <p:sp>
          <p:nvSpPr>
            <p:cNvPr id="5" name="TextBox 5"/>
            <p:cNvSpPr txBox="1"/>
            <p:nvPr/>
          </p:nvSpPr>
          <p:spPr>
            <a:xfrm>
              <a:off x="0" y="-38100"/>
              <a:ext cx="2678022" cy="1742378"/>
            </a:xfrm>
            <a:prstGeom prst="rect">
              <a:avLst/>
            </a:prstGeom>
          </p:spPr>
          <p:txBody>
            <a:bodyPr lIns="50800" tIns="50800" rIns="50800" bIns="50800" rtlCol="0" anchor="ctr"/>
            <a:lstStyle/>
            <a:p>
              <a:pPr algn="ctr">
                <a:lnSpc>
                  <a:spcPts val="2519"/>
                </a:lnSpc>
              </a:pPr>
              <a:endParaRPr/>
            </a:p>
          </p:txBody>
        </p:sp>
      </p:grpSp>
      <p:sp>
        <p:nvSpPr>
          <p:cNvPr id="6" name="Freeform 6"/>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7" name="Freeform 7"/>
          <p:cNvSpPr/>
          <p:nvPr/>
        </p:nvSpPr>
        <p:spPr>
          <a:xfrm>
            <a:off x="423919" y="3098481"/>
            <a:ext cx="5846253" cy="5846253"/>
          </a:xfrm>
          <a:custGeom>
            <a:avLst/>
            <a:gdLst/>
            <a:ahLst/>
            <a:cxnLst/>
            <a:rect l="l" t="t" r="r" b="b"/>
            <a:pathLst>
              <a:path w="5846253" h="5846253">
                <a:moveTo>
                  <a:pt x="0" y="0"/>
                </a:moveTo>
                <a:lnTo>
                  <a:pt x="5846252" y="0"/>
                </a:lnTo>
                <a:lnTo>
                  <a:pt x="5846252" y="5846253"/>
                </a:lnTo>
                <a:lnTo>
                  <a:pt x="0" y="58462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TextBox 8"/>
          <p:cNvSpPr txBox="1"/>
          <p:nvPr/>
        </p:nvSpPr>
        <p:spPr>
          <a:xfrm>
            <a:off x="7290216" y="3601933"/>
            <a:ext cx="9770053" cy="5960745"/>
          </a:xfrm>
          <a:prstGeom prst="rect">
            <a:avLst/>
          </a:prstGeom>
        </p:spPr>
        <p:txBody>
          <a:bodyPr lIns="0" tIns="0" rIns="0" bIns="0" rtlCol="0" anchor="t">
            <a:spAutoFit/>
          </a:bodyPr>
          <a:lstStyle/>
          <a:p>
            <a:pPr algn="l">
              <a:lnSpc>
                <a:spcPts val="5879"/>
              </a:lnSpc>
            </a:pPr>
            <a:r>
              <a:rPr lang="en-US" sz="4199">
                <a:solidFill>
                  <a:srgbClr val="000000"/>
                </a:solidFill>
                <a:latin typeface="Tex Gyre Pagella Bold"/>
                <a:ea typeface="Tex Gyre Pagella Bold"/>
                <a:cs typeface="Tex Gyre Pagella Bold"/>
                <a:sym typeface="Tex Gyre Pagella Bold"/>
              </a:rPr>
              <a:t>• Tìm hiểu trong sách, báo, Internet về đề tài của bài thuyết trình.</a:t>
            </a:r>
          </a:p>
          <a:p>
            <a:pPr algn="l">
              <a:lnSpc>
                <a:spcPts val="5879"/>
              </a:lnSpc>
            </a:pPr>
            <a:r>
              <a:rPr lang="en-US" sz="4199">
                <a:solidFill>
                  <a:srgbClr val="000000"/>
                </a:solidFill>
                <a:latin typeface="Tex Gyre Pagella Bold"/>
                <a:ea typeface="Tex Gyre Pagella Bold"/>
                <a:cs typeface="Tex Gyre Pagella Bold"/>
                <a:sym typeface="Tex Gyre Pagella Bold"/>
              </a:rPr>
              <a:t>• Suy nghĩ về những gì bạn đã biết và muốn biết thêm về đề tài của bài thuyết trình</a:t>
            </a:r>
          </a:p>
          <a:p>
            <a:pPr algn="l">
              <a:lnSpc>
                <a:spcPts val="5879"/>
              </a:lnSpc>
            </a:pPr>
            <a:r>
              <a:rPr lang="en-US" sz="4199">
                <a:solidFill>
                  <a:srgbClr val="000000"/>
                </a:solidFill>
                <a:latin typeface="Tex Gyre Pagella Bold"/>
                <a:ea typeface="Tex Gyre Pagella Bold"/>
                <a:cs typeface="Tex Gyre Pagella Bold"/>
                <a:sym typeface="Tex Gyre Pagella Bold"/>
              </a:rPr>
              <a:t>• Chuẩn bị bút, giấy để ghi chép.</a:t>
            </a:r>
          </a:p>
          <a:p>
            <a:pPr algn="l">
              <a:lnSpc>
                <a:spcPts val="5879"/>
              </a:lnSpc>
              <a:spcBef>
                <a:spcPct val="0"/>
              </a:spcBef>
            </a:pPr>
            <a:r>
              <a:rPr lang="en-US" sz="4199">
                <a:solidFill>
                  <a:srgbClr val="000000"/>
                </a:solidFill>
                <a:latin typeface="Tex Gyre Pagella Bold"/>
                <a:ea typeface="Tex Gyre Pagella Bold"/>
                <a:cs typeface="Tex Gyre Pagella Bold"/>
                <a:sym typeface="Tex Gyre Pagella Bold"/>
              </a:rPr>
              <a:t>• Tìm vị trí thích hợp để có thể theo dõi và tương tác tốt với người thuyết trình.</a:t>
            </a:r>
          </a:p>
        </p:txBody>
      </p:sp>
      <p:sp>
        <p:nvSpPr>
          <p:cNvPr id="9" name="TextBox 9"/>
          <p:cNvSpPr txBox="1"/>
          <p:nvPr/>
        </p:nvSpPr>
        <p:spPr>
          <a:xfrm>
            <a:off x="962444" y="1243873"/>
            <a:ext cx="4720526" cy="1258926"/>
          </a:xfrm>
          <a:prstGeom prst="rect">
            <a:avLst/>
          </a:prstGeom>
        </p:spPr>
        <p:txBody>
          <a:bodyPr lIns="0" tIns="0" rIns="0" bIns="0" rtlCol="0" anchor="t">
            <a:spAutoFit/>
          </a:bodyPr>
          <a:lstStyle/>
          <a:p>
            <a:pPr algn="ctr">
              <a:lnSpc>
                <a:spcPts val="10257"/>
              </a:lnSpc>
            </a:pPr>
            <a:r>
              <a:rPr lang="en-US" sz="7326" spc="146">
                <a:solidFill>
                  <a:srgbClr val="CF0E0E"/>
                </a:solidFill>
                <a:latin typeface="UTM Futura Extra Ultra-Bold"/>
                <a:ea typeface="UTM Futura Extra Ultra-Bold"/>
                <a:cs typeface="UTM Futura Extra Ultra-Bold"/>
                <a:sym typeface="UTM Futura Extra Ultra-Bold"/>
              </a:rPr>
              <a:t>Đánh giá</a:t>
            </a:r>
          </a:p>
        </p:txBody>
      </p:sp>
      <p:sp>
        <p:nvSpPr>
          <p:cNvPr id="10" name="TextBox 10"/>
          <p:cNvSpPr txBox="1"/>
          <p:nvPr/>
        </p:nvSpPr>
        <p:spPr>
          <a:xfrm>
            <a:off x="1097553" y="4141402"/>
            <a:ext cx="4585417" cy="1541567"/>
          </a:xfrm>
          <a:prstGeom prst="rect">
            <a:avLst/>
          </a:prstGeom>
        </p:spPr>
        <p:txBody>
          <a:bodyPr lIns="0" tIns="0" rIns="0" bIns="0" rtlCol="0" anchor="t">
            <a:spAutoFit/>
          </a:bodyPr>
          <a:lstStyle/>
          <a:p>
            <a:pPr algn="ctr">
              <a:lnSpc>
                <a:spcPts val="6175"/>
              </a:lnSpc>
            </a:pPr>
            <a:r>
              <a:rPr lang="en-US" sz="4411" spc="88">
                <a:solidFill>
                  <a:srgbClr val="3E4677"/>
                </a:solidFill>
                <a:latin typeface="UTM Futura Extra Ultra-Bold"/>
                <a:ea typeface="UTM Futura Extra Ultra-Bold"/>
                <a:cs typeface="UTM Futura Extra Ultra-Bold"/>
                <a:sym typeface="UTM Futura Extra Ultra-Bold"/>
              </a:rPr>
              <a:t>Bước 1.</a:t>
            </a:r>
          </a:p>
          <a:p>
            <a:pPr algn="ctr">
              <a:lnSpc>
                <a:spcPts val="6175"/>
              </a:lnSpc>
            </a:pPr>
            <a:r>
              <a:rPr lang="en-US" sz="4411" spc="88">
                <a:solidFill>
                  <a:srgbClr val="3E4677"/>
                </a:solidFill>
                <a:latin typeface="UTM Futura Extra Ultra-Bold"/>
                <a:ea typeface="UTM Futura Extra Ultra-Bold"/>
                <a:cs typeface="UTM Futura Extra Ultra-Bold"/>
                <a:sym typeface="UTM Futura Extra Ultra-Bold"/>
              </a:rPr>
              <a:t>Chuẩn bị nghe</a:t>
            </a:r>
          </a:p>
        </p:txBody>
      </p:sp>
      <p:sp>
        <p:nvSpPr>
          <p:cNvPr id="11" name="Freeform 11"/>
          <p:cNvSpPr/>
          <p:nvPr/>
        </p:nvSpPr>
        <p:spPr>
          <a:xfrm>
            <a:off x="140116" y="6172200"/>
            <a:ext cx="6130056" cy="4114800"/>
          </a:xfrm>
          <a:custGeom>
            <a:avLst/>
            <a:gdLst/>
            <a:ahLst/>
            <a:cxnLst/>
            <a:rect l="l" t="t" r="r" b="b"/>
            <a:pathLst>
              <a:path w="6130056" h="4114800">
                <a:moveTo>
                  <a:pt x="0" y="0"/>
                </a:moveTo>
                <a:lnTo>
                  <a:pt x="6130055" y="0"/>
                </a:lnTo>
                <a:lnTo>
                  <a:pt x="613005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grpSp>
        <p:nvGrpSpPr>
          <p:cNvPr id="3" name="Group 3"/>
          <p:cNvGrpSpPr/>
          <p:nvPr/>
        </p:nvGrpSpPr>
        <p:grpSpPr>
          <a:xfrm>
            <a:off x="7091186" y="2934375"/>
            <a:ext cx="10168114" cy="6902506"/>
            <a:chOff x="0" y="0"/>
            <a:chExt cx="2678022" cy="1817944"/>
          </a:xfrm>
        </p:grpSpPr>
        <p:sp>
          <p:nvSpPr>
            <p:cNvPr id="4" name="Freeform 4"/>
            <p:cNvSpPr/>
            <p:nvPr/>
          </p:nvSpPr>
          <p:spPr>
            <a:xfrm>
              <a:off x="0" y="0"/>
              <a:ext cx="2678022" cy="1817944"/>
            </a:xfrm>
            <a:custGeom>
              <a:avLst/>
              <a:gdLst/>
              <a:ahLst/>
              <a:cxnLst/>
              <a:rect l="l" t="t" r="r" b="b"/>
              <a:pathLst>
                <a:path w="2678022" h="1817944">
                  <a:moveTo>
                    <a:pt x="38831" y="0"/>
                  </a:moveTo>
                  <a:lnTo>
                    <a:pt x="2639191" y="0"/>
                  </a:lnTo>
                  <a:cubicBezTo>
                    <a:pt x="2649489" y="0"/>
                    <a:pt x="2659366" y="4091"/>
                    <a:pt x="2666648" y="11373"/>
                  </a:cubicBezTo>
                  <a:cubicBezTo>
                    <a:pt x="2673931" y="18656"/>
                    <a:pt x="2678022" y="28532"/>
                    <a:pt x="2678022" y="38831"/>
                  </a:cubicBezTo>
                  <a:lnTo>
                    <a:pt x="2678022" y="1779113"/>
                  </a:lnTo>
                  <a:cubicBezTo>
                    <a:pt x="2678022" y="1800559"/>
                    <a:pt x="2660637" y="1817944"/>
                    <a:pt x="2639191" y="1817944"/>
                  </a:cubicBezTo>
                  <a:lnTo>
                    <a:pt x="38831" y="1817944"/>
                  </a:lnTo>
                  <a:cubicBezTo>
                    <a:pt x="17385" y="1817944"/>
                    <a:pt x="0" y="1800559"/>
                    <a:pt x="0" y="1779113"/>
                  </a:cubicBezTo>
                  <a:lnTo>
                    <a:pt x="0" y="38831"/>
                  </a:lnTo>
                  <a:cubicBezTo>
                    <a:pt x="0" y="28532"/>
                    <a:pt x="4091" y="18656"/>
                    <a:pt x="11373" y="11373"/>
                  </a:cubicBezTo>
                  <a:cubicBezTo>
                    <a:pt x="18656" y="4091"/>
                    <a:pt x="28532" y="0"/>
                    <a:pt x="38831" y="0"/>
                  </a:cubicBezTo>
                  <a:close/>
                </a:path>
              </a:pathLst>
            </a:custGeom>
            <a:solidFill>
              <a:srgbClr val="000000">
                <a:alpha val="0"/>
              </a:srgbClr>
            </a:solidFill>
            <a:ln w="28575" cap="rnd">
              <a:solidFill>
                <a:srgbClr val="000000"/>
              </a:solidFill>
              <a:prstDash val="sysDot"/>
              <a:round/>
            </a:ln>
          </p:spPr>
          <p:txBody>
            <a:bodyPr/>
            <a:lstStyle/>
            <a:p>
              <a:endParaRPr lang="vi-VN"/>
            </a:p>
          </p:txBody>
        </p:sp>
        <p:sp>
          <p:nvSpPr>
            <p:cNvPr id="5" name="TextBox 5"/>
            <p:cNvSpPr txBox="1"/>
            <p:nvPr/>
          </p:nvSpPr>
          <p:spPr>
            <a:xfrm>
              <a:off x="0" y="-38100"/>
              <a:ext cx="2678022" cy="1856044"/>
            </a:xfrm>
            <a:prstGeom prst="rect">
              <a:avLst/>
            </a:prstGeom>
          </p:spPr>
          <p:txBody>
            <a:bodyPr lIns="50800" tIns="50800" rIns="50800" bIns="50800" rtlCol="0" anchor="ctr"/>
            <a:lstStyle/>
            <a:p>
              <a:pPr algn="ctr">
                <a:lnSpc>
                  <a:spcPts val="2519"/>
                </a:lnSpc>
              </a:pPr>
              <a:endParaRPr/>
            </a:p>
          </p:txBody>
        </p:sp>
      </p:grpSp>
      <p:sp>
        <p:nvSpPr>
          <p:cNvPr id="6" name="Freeform 6"/>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7" name="Freeform 7"/>
          <p:cNvSpPr/>
          <p:nvPr/>
        </p:nvSpPr>
        <p:spPr>
          <a:xfrm>
            <a:off x="423919" y="3098481"/>
            <a:ext cx="5846253" cy="5846253"/>
          </a:xfrm>
          <a:custGeom>
            <a:avLst/>
            <a:gdLst/>
            <a:ahLst/>
            <a:cxnLst/>
            <a:rect l="l" t="t" r="r" b="b"/>
            <a:pathLst>
              <a:path w="5846253" h="5846253">
                <a:moveTo>
                  <a:pt x="0" y="0"/>
                </a:moveTo>
                <a:lnTo>
                  <a:pt x="5846252" y="0"/>
                </a:lnTo>
                <a:lnTo>
                  <a:pt x="5846252" y="5846253"/>
                </a:lnTo>
                <a:lnTo>
                  <a:pt x="0" y="58462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TextBox 8"/>
          <p:cNvSpPr txBox="1"/>
          <p:nvPr/>
        </p:nvSpPr>
        <p:spPr>
          <a:xfrm>
            <a:off x="7290216" y="3012756"/>
            <a:ext cx="9770053" cy="6708458"/>
          </a:xfrm>
          <a:prstGeom prst="rect">
            <a:avLst/>
          </a:prstGeom>
        </p:spPr>
        <p:txBody>
          <a:bodyPr lIns="0" tIns="0" rIns="0" bIns="0" rtlCol="0" anchor="t">
            <a:spAutoFit/>
          </a:bodyPr>
          <a:lstStyle/>
          <a:p>
            <a:pPr algn="l">
              <a:lnSpc>
                <a:spcPts val="5879"/>
              </a:lnSpc>
            </a:pPr>
            <a:r>
              <a:rPr lang="en-US" sz="4199">
                <a:solidFill>
                  <a:srgbClr val="000000"/>
                </a:solidFill>
                <a:latin typeface="Tex Gyre Pagella Bold"/>
                <a:ea typeface="Tex Gyre Pagella Bold"/>
                <a:cs typeface="Tex Gyre Pagella Bold"/>
                <a:sym typeface="Tex Gyre Pagella Bold"/>
              </a:rPr>
              <a:t>• Tập trung lắng nghe nội dung thuyết trình để hiểu quan điểm của người nói.</a:t>
            </a:r>
          </a:p>
          <a:p>
            <a:pPr algn="l">
              <a:lnSpc>
                <a:spcPts val="5879"/>
              </a:lnSpc>
            </a:pPr>
            <a:r>
              <a:rPr lang="en-US" sz="4199">
                <a:solidFill>
                  <a:srgbClr val="000000"/>
                </a:solidFill>
                <a:latin typeface="Tex Gyre Pagella Bold"/>
                <a:ea typeface="Tex Gyre Pagella Bold"/>
                <a:cs typeface="Tex Gyre Pagella Bold"/>
                <a:sym typeface="Tex Gyre Pagella Bold"/>
              </a:rPr>
              <a:t>• Tìm kiếm những dấu hiệu ngôn ngữ để nắm bắt nội dung chính của bài thuyết trình và quan điểm của người nói: </a:t>
            </a:r>
          </a:p>
          <a:p>
            <a:pPr algn="l">
              <a:lnSpc>
                <a:spcPts val="5879"/>
              </a:lnSpc>
              <a:spcBef>
                <a:spcPct val="0"/>
              </a:spcBef>
            </a:pPr>
            <a:r>
              <a:rPr lang="en-US" sz="4199">
                <a:solidFill>
                  <a:srgbClr val="000000"/>
                </a:solidFill>
                <a:latin typeface="Tex Gyre Pagella Bold"/>
                <a:ea typeface="Tex Gyre Pagella Bold"/>
                <a:cs typeface="Tex Gyre Pagella Bold"/>
                <a:sym typeface="Tex Gyre Pagella Bold"/>
              </a:rPr>
              <a:t>- Các kiểu câu như: Vấn đề thứ nhất là...; Quan điểm của tôi là...; Tôi nghĩ...; Theo tôi...;...</a:t>
            </a:r>
          </a:p>
        </p:txBody>
      </p:sp>
      <p:sp>
        <p:nvSpPr>
          <p:cNvPr id="9" name="TextBox 9"/>
          <p:cNvSpPr txBox="1"/>
          <p:nvPr/>
        </p:nvSpPr>
        <p:spPr>
          <a:xfrm>
            <a:off x="962444" y="1243873"/>
            <a:ext cx="4720526" cy="1258926"/>
          </a:xfrm>
          <a:prstGeom prst="rect">
            <a:avLst/>
          </a:prstGeom>
        </p:spPr>
        <p:txBody>
          <a:bodyPr lIns="0" tIns="0" rIns="0" bIns="0" rtlCol="0" anchor="t">
            <a:spAutoFit/>
          </a:bodyPr>
          <a:lstStyle/>
          <a:p>
            <a:pPr algn="ctr">
              <a:lnSpc>
                <a:spcPts val="10257"/>
              </a:lnSpc>
            </a:pPr>
            <a:r>
              <a:rPr lang="en-US" sz="7326" spc="146">
                <a:solidFill>
                  <a:srgbClr val="CF0E0E"/>
                </a:solidFill>
                <a:latin typeface="UTM Futura Extra Ultra-Bold"/>
                <a:ea typeface="UTM Futura Extra Ultra-Bold"/>
                <a:cs typeface="UTM Futura Extra Ultra-Bold"/>
                <a:sym typeface="UTM Futura Extra Ultra-Bold"/>
              </a:rPr>
              <a:t>Đánh giá</a:t>
            </a:r>
          </a:p>
        </p:txBody>
      </p:sp>
      <p:sp>
        <p:nvSpPr>
          <p:cNvPr id="10" name="TextBox 10"/>
          <p:cNvSpPr txBox="1"/>
          <p:nvPr/>
        </p:nvSpPr>
        <p:spPr>
          <a:xfrm>
            <a:off x="912435" y="3696100"/>
            <a:ext cx="4585417" cy="2325508"/>
          </a:xfrm>
          <a:prstGeom prst="rect">
            <a:avLst/>
          </a:prstGeom>
        </p:spPr>
        <p:txBody>
          <a:bodyPr lIns="0" tIns="0" rIns="0" bIns="0" rtlCol="0" anchor="t">
            <a:spAutoFit/>
          </a:bodyPr>
          <a:lstStyle/>
          <a:p>
            <a:pPr algn="ctr">
              <a:lnSpc>
                <a:spcPts val="6175"/>
              </a:lnSpc>
            </a:pPr>
            <a:r>
              <a:rPr lang="en-US" sz="4411" spc="88">
                <a:solidFill>
                  <a:srgbClr val="3E4677"/>
                </a:solidFill>
                <a:latin typeface="UTM Futura Extra Ultra-Bold"/>
                <a:ea typeface="UTM Futura Extra Ultra-Bold"/>
                <a:cs typeface="UTM Futura Extra Ultra-Bold"/>
                <a:sym typeface="UTM Futura Extra Ultra-Bold"/>
              </a:rPr>
              <a:t>Bước 2.</a:t>
            </a:r>
          </a:p>
          <a:p>
            <a:pPr algn="ctr">
              <a:lnSpc>
                <a:spcPts val="6175"/>
              </a:lnSpc>
            </a:pPr>
            <a:r>
              <a:rPr lang="en-US" sz="4411" spc="88">
                <a:solidFill>
                  <a:srgbClr val="3E4677"/>
                </a:solidFill>
                <a:latin typeface="UTM Futura Extra Ultra-Bold"/>
                <a:ea typeface="UTM Futura Extra Ultra-Bold"/>
                <a:cs typeface="UTM Futura Extra Ultra-Bold"/>
                <a:sym typeface="UTM Futura Extra Ultra-Bold"/>
              </a:rPr>
              <a:t>Lắng nghe và ghi chép</a:t>
            </a:r>
          </a:p>
        </p:txBody>
      </p:sp>
      <p:sp>
        <p:nvSpPr>
          <p:cNvPr id="11" name="Freeform 11"/>
          <p:cNvSpPr/>
          <p:nvPr/>
        </p:nvSpPr>
        <p:spPr>
          <a:xfrm>
            <a:off x="205976" y="6172200"/>
            <a:ext cx="6282137" cy="4114800"/>
          </a:xfrm>
          <a:custGeom>
            <a:avLst/>
            <a:gdLst/>
            <a:ahLst/>
            <a:cxnLst/>
            <a:rect l="l" t="t" r="r" b="b"/>
            <a:pathLst>
              <a:path w="6282137" h="4114800">
                <a:moveTo>
                  <a:pt x="0" y="0"/>
                </a:moveTo>
                <a:lnTo>
                  <a:pt x="6282138" y="0"/>
                </a:lnTo>
                <a:lnTo>
                  <a:pt x="628213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grpSp>
        <p:nvGrpSpPr>
          <p:cNvPr id="3" name="Group 3"/>
          <p:cNvGrpSpPr/>
          <p:nvPr/>
        </p:nvGrpSpPr>
        <p:grpSpPr>
          <a:xfrm>
            <a:off x="7091186" y="4067259"/>
            <a:ext cx="10168114" cy="5769621"/>
            <a:chOff x="0" y="0"/>
            <a:chExt cx="2678022" cy="1519571"/>
          </a:xfrm>
        </p:grpSpPr>
        <p:sp>
          <p:nvSpPr>
            <p:cNvPr id="4" name="Freeform 4"/>
            <p:cNvSpPr/>
            <p:nvPr/>
          </p:nvSpPr>
          <p:spPr>
            <a:xfrm>
              <a:off x="0" y="0"/>
              <a:ext cx="2678022" cy="1519571"/>
            </a:xfrm>
            <a:custGeom>
              <a:avLst/>
              <a:gdLst/>
              <a:ahLst/>
              <a:cxnLst/>
              <a:rect l="l" t="t" r="r" b="b"/>
              <a:pathLst>
                <a:path w="2678022" h="1519571">
                  <a:moveTo>
                    <a:pt x="38831" y="0"/>
                  </a:moveTo>
                  <a:lnTo>
                    <a:pt x="2639191" y="0"/>
                  </a:lnTo>
                  <a:cubicBezTo>
                    <a:pt x="2649489" y="0"/>
                    <a:pt x="2659366" y="4091"/>
                    <a:pt x="2666648" y="11373"/>
                  </a:cubicBezTo>
                  <a:cubicBezTo>
                    <a:pt x="2673931" y="18656"/>
                    <a:pt x="2678022" y="28532"/>
                    <a:pt x="2678022" y="38831"/>
                  </a:cubicBezTo>
                  <a:lnTo>
                    <a:pt x="2678022" y="1480740"/>
                  </a:lnTo>
                  <a:cubicBezTo>
                    <a:pt x="2678022" y="1491039"/>
                    <a:pt x="2673931" y="1500915"/>
                    <a:pt x="2666648" y="1508198"/>
                  </a:cubicBezTo>
                  <a:cubicBezTo>
                    <a:pt x="2659366" y="1515480"/>
                    <a:pt x="2649489" y="1519571"/>
                    <a:pt x="2639191" y="1519571"/>
                  </a:cubicBezTo>
                  <a:lnTo>
                    <a:pt x="38831" y="1519571"/>
                  </a:lnTo>
                  <a:cubicBezTo>
                    <a:pt x="17385" y="1519571"/>
                    <a:pt x="0" y="1502186"/>
                    <a:pt x="0" y="1480740"/>
                  </a:cubicBezTo>
                  <a:lnTo>
                    <a:pt x="0" y="38831"/>
                  </a:lnTo>
                  <a:cubicBezTo>
                    <a:pt x="0" y="28532"/>
                    <a:pt x="4091" y="18656"/>
                    <a:pt x="11373" y="11373"/>
                  </a:cubicBezTo>
                  <a:cubicBezTo>
                    <a:pt x="18656" y="4091"/>
                    <a:pt x="28532" y="0"/>
                    <a:pt x="38831" y="0"/>
                  </a:cubicBezTo>
                  <a:close/>
                </a:path>
              </a:pathLst>
            </a:custGeom>
            <a:solidFill>
              <a:srgbClr val="000000">
                <a:alpha val="0"/>
              </a:srgbClr>
            </a:solidFill>
            <a:ln w="28575" cap="rnd">
              <a:solidFill>
                <a:srgbClr val="000000"/>
              </a:solidFill>
              <a:prstDash val="sysDot"/>
              <a:round/>
            </a:ln>
          </p:spPr>
          <p:txBody>
            <a:bodyPr/>
            <a:lstStyle/>
            <a:p>
              <a:endParaRPr lang="vi-VN"/>
            </a:p>
          </p:txBody>
        </p:sp>
        <p:sp>
          <p:nvSpPr>
            <p:cNvPr id="5" name="TextBox 5"/>
            <p:cNvSpPr txBox="1"/>
            <p:nvPr/>
          </p:nvSpPr>
          <p:spPr>
            <a:xfrm>
              <a:off x="0" y="-38100"/>
              <a:ext cx="2678022" cy="1557671"/>
            </a:xfrm>
            <a:prstGeom prst="rect">
              <a:avLst/>
            </a:prstGeom>
          </p:spPr>
          <p:txBody>
            <a:bodyPr lIns="50800" tIns="50800" rIns="50800" bIns="50800" rtlCol="0" anchor="ctr"/>
            <a:lstStyle/>
            <a:p>
              <a:pPr algn="ctr">
                <a:lnSpc>
                  <a:spcPts val="2519"/>
                </a:lnSpc>
              </a:pPr>
              <a:endParaRPr/>
            </a:p>
          </p:txBody>
        </p:sp>
      </p:grpSp>
      <p:sp>
        <p:nvSpPr>
          <p:cNvPr id="6" name="Freeform 6"/>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7" name="Freeform 7"/>
          <p:cNvSpPr/>
          <p:nvPr/>
        </p:nvSpPr>
        <p:spPr>
          <a:xfrm>
            <a:off x="423919" y="3098481"/>
            <a:ext cx="5846253" cy="5846253"/>
          </a:xfrm>
          <a:custGeom>
            <a:avLst/>
            <a:gdLst/>
            <a:ahLst/>
            <a:cxnLst/>
            <a:rect l="l" t="t" r="r" b="b"/>
            <a:pathLst>
              <a:path w="5846253" h="5846253">
                <a:moveTo>
                  <a:pt x="0" y="0"/>
                </a:moveTo>
                <a:lnTo>
                  <a:pt x="5846252" y="0"/>
                </a:lnTo>
                <a:lnTo>
                  <a:pt x="5846252" y="5846253"/>
                </a:lnTo>
                <a:lnTo>
                  <a:pt x="0" y="58462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TextBox 8"/>
          <p:cNvSpPr txBox="1"/>
          <p:nvPr/>
        </p:nvSpPr>
        <p:spPr>
          <a:xfrm>
            <a:off x="7489247" y="4280508"/>
            <a:ext cx="9770053" cy="5213033"/>
          </a:xfrm>
          <a:prstGeom prst="rect">
            <a:avLst/>
          </a:prstGeom>
        </p:spPr>
        <p:txBody>
          <a:bodyPr lIns="0" tIns="0" rIns="0" bIns="0" rtlCol="0" anchor="t">
            <a:spAutoFit/>
          </a:bodyPr>
          <a:lstStyle/>
          <a:p>
            <a:pPr algn="l">
              <a:lnSpc>
                <a:spcPts val="5879"/>
              </a:lnSpc>
            </a:pPr>
            <a:r>
              <a:rPr lang="en-US" sz="4199">
                <a:solidFill>
                  <a:srgbClr val="000000"/>
                </a:solidFill>
                <a:latin typeface="Tex Gyre Pagella Bold"/>
                <a:ea typeface="Tex Gyre Pagella Bold"/>
                <a:cs typeface="Tex Gyre Pagella Bold"/>
                <a:sym typeface="Tex Gyre Pagella Bold"/>
              </a:rPr>
              <a:t>- Những nội dung mà người nói nhấn mạnh, nói chậm hoặc kết hợp với phương tiện phi ngôn ngữ.</a:t>
            </a:r>
          </a:p>
          <a:p>
            <a:pPr algn="l">
              <a:lnSpc>
                <a:spcPts val="5879"/>
              </a:lnSpc>
              <a:spcBef>
                <a:spcPct val="0"/>
              </a:spcBef>
            </a:pPr>
            <a:r>
              <a:rPr lang="en-US" sz="4199">
                <a:solidFill>
                  <a:srgbClr val="000000"/>
                </a:solidFill>
                <a:latin typeface="Tex Gyre Pagella Bold"/>
                <a:ea typeface="Tex Gyre Pagella Bold"/>
                <a:cs typeface="Tex Gyre Pagella Bold"/>
                <a:sym typeface="Tex Gyre Pagella Bold"/>
              </a:rPr>
              <a:t>- Quan sát gương mặt, thái độ, cử chỉ, ánh mắt, lắng nghe giọng điệu của người thuyết trình để hiểu quan điểm của họ.</a:t>
            </a:r>
          </a:p>
        </p:txBody>
      </p:sp>
      <p:sp>
        <p:nvSpPr>
          <p:cNvPr id="9" name="TextBox 9"/>
          <p:cNvSpPr txBox="1"/>
          <p:nvPr/>
        </p:nvSpPr>
        <p:spPr>
          <a:xfrm>
            <a:off x="962444" y="1243873"/>
            <a:ext cx="4720526" cy="1258926"/>
          </a:xfrm>
          <a:prstGeom prst="rect">
            <a:avLst/>
          </a:prstGeom>
        </p:spPr>
        <p:txBody>
          <a:bodyPr lIns="0" tIns="0" rIns="0" bIns="0" rtlCol="0" anchor="t">
            <a:spAutoFit/>
          </a:bodyPr>
          <a:lstStyle/>
          <a:p>
            <a:pPr algn="ctr">
              <a:lnSpc>
                <a:spcPts val="10257"/>
              </a:lnSpc>
            </a:pPr>
            <a:r>
              <a:rPr lang="en-US" sz="7326" spc="146">
                <a:solidFill>
                  <a:srgbClr val="CF0E0E"/>
                </a:solidFill>
                <a:latin typeface="UTM Futura Extra Ultra-Bold"/>
                <a:ea typeface="UTM Futura Extra Ultra-Bold"/>
                <a:cs typeface="UTM Futura Extra Ultra-Bold"/>
                <a:sym typeface="UTM Futura Extra Ultra-Bold"/>
              </a:rPr>
              <a:t>Đánh giá</a:t>
            </a:r>
          </a:p>
        </p:txBody>
      </p:sp>
      <p:sp>
        <p:nvSpPr>
          <p:cNvPr id="10" name="TextBox 10"/>
          <p:cNvSpPr txBox="1"/>
          <p:nvPr/>
        </p:nvSpPr>
        <p:spPr>
          <a:xfrm>
            <a:off x="912435" y="3696100"/>
            <a:ext cx="4585417" cy="2325508"/>
          </a:xfrm>
          <a:prstGeom prst="rect">
            <a:avLst/>
          </a:prstGeom>
        </p:spPr>
        <p:txBody>
          <a:bodyPr lIns="0" tIns="0" rIns="0" bIns="0" rtlCol="0" anchor="t">
            <a:spAutoFit/>
          </a:bodyPr>
          <a:lstStyle/>
          <a:p>
            <a:pPr algn="ctr">
              <a:lnSpc>
                <a:spcPts val="6175"/>
              </a:lnSpc>
            </a:pPr>
            <a:r>
              <a:rPr lang="en-US" sz="4411" spc="88">
                <a:solidFill>
                  <a:srgbClr val="3E4677"/>
                </a:solidFill>
                <a:latin typeface="UTM Futura Extra Ultra-Bold"/>
                <a:ea typeface="UTM Futura Extra Ultra-Bold"/>
                <a:cs typeface="UTM Futura Extra Ultra-Bold"/>
                <a:sym typeface="UTM Futura Extra Ultra-Bold"/>
              </a:rPr>
              <a:t>Bước 2.</a:t>
            </a:r>
          </a:p>
          <a:p>
            <a:pPr algn="ctr">
              <a:lnSpc>
                <a:spcPts val="6175"/>
              </a:lnSpc>
            </a:pPr>
            <a:r>
              <a:rPr lang="en-US" sz="4411" spc="88">
                <a:solidFill>
                  <a:srgbClr val="3E4677"/>
                </a:solidFill>
                <a:latin typeface="UTM Futura Extra Ultra-Bold"/>
                <a:ea typeface="UTM Futura Extra Ultra-Bold"/>
                <a:cs typeface="UTM Futura Extra Ultra-Bold"/>
                <a:sym typeface="UTM Futura Extra Ultra-Bold"/>
              </a:rPr>
              <a:t>Lắng nghe và ghi chép</a:t>
            </a:r>
          </a:p>
        </p:txBody>
      </p:sp>
      <p:sp>
        <p:nvSpPr>
          <p:cNvPr id="11" name="Freeform 11"/>
          <p:cNvSpPr/>
          <p:nvPr/>
        </p:nvSpPr>
        <p:spPr>
          <a:xfrm>
            <a:off x="205976" y="6172200"/>
            <a:ext cx="6282137" cy="4114800"/>
          </a:xfrm>
          <a:custGeom>
            <a:avLst/>
            <a:gdLst/>
            <a:ahLst/>
            <a:cxnLst/>
            <a:rect l="l" t="t" r="r" b="b"/>
            <a:pathLst>
              <a:path w="6282137" h="4114800">
                <a:moveTo>
                  <a:pt x="0" y="0"/>
                </a:moveTo>
                <a:lnTo>
                  <a:pt x="6282138" y="0"/>
                </a:lnTo>
                <a:lnTo>
                  <a:pt x="628213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grpSp>
        <p:nvGrpSpPr>
          <p:cNvPr id="3" name="Group 3"/>
          <p:cNvGrpSpPr/>
          <p:nvPr/>
        </p:nvGrpSpPr>
        <p:grpSpPr>
          <a:xfrm>
            <a:off x="7091186" y="4310021"/>
            <a:ext cx="10168114" cy="5526860"/>
            <a:chOff x="0" y="0"/>
            <a:chExt cx="2678022" cy="1455634"/>
          </a:xfrm>
        </p:grpSpPr>
        <p:sp>
          <p:nvSpPr>
            <p:cNvPr id="4" name="Freeform 4"/>
            <p:cNvSpPr/>
            <p:nvPr/>
          </p:nvSpPr>
          <p:spPr>
            <a:xfrm>
              <a:off x="0" y="0"/>
              <a:ext cx="2678022" cy="1455634"/>
            </a:xfrm>
            <a:custGeom>
              <a:avLst/>
              <a:gdLst/>
              <a:ahLst/>
              <a:cxnLst/>
              <a:rect l="l" t="t" r="r" b="b"/>
              <a:pathLst>
                <a:path w="2678022" h="1455634">
                  <a:moveTo>
                    <a:pt x="38831" y="0"/>
                  </a:moveTo>
                  <a:lnTo>
                    <a:pt x="2639191" y="0"/>
                  </a:lnTo>
                  <a:cubicBezTo>
                    <a:pt x="2649489" y="0"/>
                    <a:pt x="2659366" y="4091"/>
                    <a:pt x="2666648" y="11373"/>
                  </a:cubicBezTo>
                  <a:cubicBezTo>
                    <a:pt x="2673931" y="18656"/>
                    <a:pt x="2678022" y="28532"/>
                    <a:pt x="2678022" y="38831"/>
                  </a:cubicBezTo>
                  <a:lnTo>
                    <a:pt x="2678022" y="1416803"/>
                  </a:lnTo>
                  <a:cubicBezTo>
                    <a:pt x="2678022" y="1427102"/>
                    <a:pt x="2673931" y="1436978"/>
                    <a:pt x="2666648" y="1444261"/>
                  </a:cubicBezTo>
                  <a:cubicBezTo>
                    <a:pt x="2659366" y="1451543"/>
                    <a:pt x="2649489" y="1455634"/>
                    <a:pt x="2639191" y="1455634"/>
                  </a:cubicBezTo>
                  <a:lnTo>
                    <a:pt x="38831" y="1455634"/>
                  </a:lnTo>
                  <a:cubicBezTo>
                    <a:pt x="17385" y="1455634"/>
                    <a:pt x="0" y="1438249"/>
                    <a:pt x="0" y="1416803"/>
                  </a:cubicBezTo>
                  <a:lnTo>
                    <a:pt x="0" y="38831"/>
                  </a:lnTo>
                  <a:cubicBezTo>
                    <a:pt x="0" y="28532"/>
                    <a:pt x="4091" y="18656"/>
                    <a:pt x="11373" y="11373"/>
                  </a:cubicBezTo>
                  <a:cubicBezTo>
                    <a:pt x="18656" y="4091"/>
                    <a:pt x="28532" y="0"/>
                    <a:pt x="38831" y="0"/>
                  </a:cubicBezTo>
                  <a:close/>
                </a:path>
              </a:pathLst>
            </a:custGeom>
            <a:solidFill>
              <a:srgbClr val="000000">
                <a:alpha val="0"/>
              </a:srgbClr>
            </a:solidFill>
            <a:ln w="28575" cap="rnd">
              <a:solidFill>
                <a:srgbClr val="000000"/>
              </a:solidFill>
              <a:prstDash val="sysDot"/>
              <a:round/>
            </a:ln>
          </p:spPr>
          <p:txBody>
            <a:bodyPr/>
            <a:lstStyle/>
            <a:p>
              <a:endParaRPr lang="vi-VN"/>
            </a:p>
          </p:txBody>
        </p:sp>
        <p:sp>
          <p:nvSpPr>
            <p:cNvPr id="5" name="TextBox 5"/>
            <p:cNvSpPr txBox="1"/>
            <p:nvPr/>
          </p:nvSpPr>
          <p:spPr>
            <a:xfrm>
              <a:off x="0" y="-38100"/>
              <a:ext cx="2678022" cy="1493734"/>
            </a:xfrm>
            <a:prstGeom prst="rect">
              <a:avLst/>
            </a:prstGeom>
          </p:spPr>
          <p:txBody>
            <a:bodyPr lIns="50800" tIns="50800" rIns="50800" bIns="50800" rtlCol="0" anchor="ctr"/>
            <a:lstStyle/>
            <a:p>
              <a:pPr algn="ctr">
                <a:lnSpc>
                  <a:spcPts val="2519"/>
                </a:lnSpc>
              </a:pPr>
              <a:endParaRPr/>
            </a:p>
          </p:txBody>
        </p:sp>
      </p:grpSp>
      <p:sp>
        <p:nvSpPr>
          <p:cNvPr id="6" name="Freeform 6"/>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7" name="Freeform 7"/>
          <p:cNvSpPr/>
          <p:nvPr/>
        </p:nvSpPr>
        <p:spPr>
          <a:xfrm>
            <a:off x="423919" y="3098481"/>
            <a:ext cx="5846253" cy="5846253"/>
          </a:xfrm>
          <a:custGeom>
            <a:avLst/>
            <a:gdLst/>
            <a:ahLst/>
            <a:cxnLst/>
            <a:rect l="l" t="t" r="r" b="b"/>
            <a:pathLst>
              <a:path w="5846253" h="5846253">
                <a:moveTo>
                  <a:pt x="0" y="0"/>
                </a:moveTo>
                <a:lnTo>
                  <a:pt x="5846252" y="0"/>
                </a:lnTo>
                <a:lnTo>
                  <a:pt x="5846252" y="5846253"/>
                </a:lnTo>
                <a:lnTo>
                  <a:pt x="0" y="58462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TextBox 8"/>
          <p:cNvSpPr txBox="1"/>
          <p:nvPr/>
        </p:nvSpPr>
        <p:spPr>
          <a:xfrm>
            <a:off x="7290216" y="5057775"/>
            <a:ext cx="9770053" cy="3717608"/>
          </a:xfrm>
          <a:prstGeom prst="rect">
            <a:avLst/>
          </a:prstGeom>
        </p:spPr>
        <p:txBody>
          <a:bodyPr lIns="0" tIns="0" rIns="0" bIns="0" rtlCol="0" anchor="t">
            <a:spAutoFit/>
          </a:bodyPr>
          <a:lstStyle/>
          <a:p>
            <a:pPr algn="l">
              <a:lnSpc>
                <a:spcPts val="5879"/>
              </a:lnSpc>
              <a:spcBef>
                <a:spcPct val="0"/>
              </a:spcBef>
            </a:pPr>
            <a:r>
              <a:rPr lang="en-US" sz="4199">
                <a:solidFill>
                  <a:srgbClr val="000000"/>
                </a:solidFill>
                <a:latin typeface="Tex Gyre Pagella Bold"/>
                <a:ea typeface="Tex Gyre Pagella Bold"/>
                <a:cs typeface="Tex Gyre Pagella Bold"/>
                <a:sym typeface="Tex Gyre Pagella Bold"/>
              </a:rPr>
              <a:t>• Dùng các từ khoá, cụm từ, sơ đồ dàn ý,... để ghi chép thông tin chính của bài thuyết trình. Lưu ý sắp xếp thông tin nghe được theo một trật tự logic để hiểu hơn về ý nghĩa của thông tin.</a:t>
            </a:r>
          </a:p>
        </p:txBody>
      </p:sp>
      <p:sp>
        <p:nvSpPr>
          <p:cNvPr id="9" name="TextBox 9"/>
          <p:cNvSpPr txBox="1"/>
          <p:nvPr/>
        </p:nvSpPr>
        <p:spPr>
          <a:xfrm>
            <a:off x="962444" y="1243873"/>
            <a:ext cx="4720526" cy="1258926"/>
          </a:xfrm>
          <a:prstGeom prst="rect">
            <a:avLst/>
          </a:prstGeom>
        </p:spPr>
        <p:txBody>
          <a:bodyPr lIns="0" tIns="0" rIns="0" bIns="0" rtlCol="0" anchor="t">
            <a:spAutoFit/>
          </a:bodyPr>
          <a:lstStyle/>
          <a:p>
            <a:pPr algn="ctr">
              <a:lnSpc>
                <a:spcPts val="10257"/>
              </a:lnSpc>
            </a:pPr>
            <a:r>
              <a:rPr lang="en-US" sz="7326" spc="146">
                <a:solidFill>
                  <a:srgbClr val="CF0E0E"/>
                </a:solidFill>
                <a:latin typeface="UTM Futura Extra Ultra-Bold"/>
                <a:ea typeface="UTM Futura Extra Ultra-Bold"/>
                <a:cs typeface="UTM Futura Extra Ultra-Bold"/>
                <a:sym typeface="UTM Futura Extra Ultra-Bold"/>
              </a:rPr>
              <a:t>Đánh giá</a:t>
            </a:r>
          </a:p>
        </p:txBody>
      </p:sp>
      <p:sp>
        <p:nvSpPr>
          <p:cNvPr id="10" name="TextBox 10"/>
          <p:cNvSpPr txBox="1"/>
          <p:nvPr/>
        </p:nvSpPr>
        <p:spPr>
          <a:xfrm>
            <a:off x="912435" y="3696100"/>
            <a:ext cx="4585417" cy="2325508"/>
          </a:xfrm>
          <a:prstGeom prst="rect">
            <a:avLst/>
          </a:prstGeom>
        </p:spPr>
        <p:txBody>
          <a:bodyPr lIns="0" tIns="0" rIns="0" bIns="0" rtlCol="0" anchor="t">
            <a:spAutoFit/>
          </a:bodyPr>
          <a:lstStyle/>
          <a:p>
            <a:pPr algn="ctr">
              <a:lnSpc>
                <a:spcPts val="6175"/>
              </a:lnSpc>
            </a:pPr>
            <a:r>
              <a:rPr lang="en-US" sz="4411" spc="88">
                <a:solidFill>
                  <a:srgbClr val="3E4677"/>
                </a:solidFill>
                <a:latin typeface="UTM Futura Extra Ultra-Bold"/>
                <a:ea typeface="UTM Futura Extra Ultra-Bold"/>
                <a:cs typeface="UTM Futura Extra Ultra-Bold"/>
                <a:sym typeface="UTM Futura Extra Ultra-Bold"/>
              </a:rPr>
              <a:t>Bước 2.</a:t>
            </a:r>
          </a:p>
          <a:p>
            <a:pPr algn="ctr">
              <a:lnSpc>
                <a:spcPts val="6175"/>
              </a:lnSpc>
            </a:pPr>
            <a:r>
              <a:rPr lang="en-US" sz="4411" spc="88">
                <a:solidFill>
                  <a:srgbClr val="3E4677"/>
                </a:solidFill>
                <a:latin typeface="UTM Futura Extra Ultra-Bold"/>
                <a:ea typeface="UTM Futura Extra Ultra-Bold"/>
                <a:cs typeface="UTM Futura Extra Ultra-Bold"/>
                <a:sym typeface="UTM Futura Extra Ultra-Bold"/>
              </a:rPr>
              <a:t>Lắng nghe và ghi chép</a:t>
            </a:r>
          </a:p>
        </p:txBody>
      </p:sp>
      <p:sp>
        <p:nvSpPr>
          <p:cNvPr id="11" name="Freeform 11"/>
          <p:cNvSpPr/>
          <p:nvPr/>
        </p:nvSpPr>
        <p:spPr>
          <a:xfrm>
            <a:off x="205976" y="6172200"/>
            <a:ext cx="6282137" cy="4114800"/>
          </a:xfrm>
          <a:custGeom>
            <a:avLst/>
            <a:gdLst/>
            <a:ahLst/>
            <a:cxnLst/>
            <a:rect l="l" t="t" r="r" b="b"/>
            <a:pathLst>
              <a:path w="6282137" h="4114800">
                <a:moveTo>
                  <a:pt x="0" y="0"/>
                </a:moveTo>
                <a:lnTo>
                  <a:pt x="6282138" y="0"/>
                </a:lnTo>
                <a:lnTo>
                  <a:pt x="628213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grpSp>
        <p:nvGrpSpPr>
          <p:cNvPr id="3" name="Group 3"/>
          <p:cNvGrpSpPr/>
          <p:nvPr/>
        </p:nvGrpSpPr>
        <p:grpSpPr>
          <a:xfrm>
            <a:off x="6821451" y="3098481"/>
            <a:ext cx="10661639" cy="6900240"/>
            <a:chOff x="0" y="0"/>
            <a:chExt cx="2808004" cy="1817347"/>
          </a:xfrm>
        </p:grpSpPr>
        <p:sp>
          <p:nvSpPr>
            <p:cNvPr id="4" name="Freeform 4"/>
            <p:cNvSpPr/>
            <p:nvPr/>
          </p:nvSpPr>
          <p:spPr>
            <a:xfrm>
              <a:off x="0" y="0"/>
              <a:ext cx="2808004" cy="1817347"/>
            </a:xfrm>
            <a:custGeom>
              <a:avLst/>
              <a:gdLst/>
              <a:ahLst/>
              <a:cxnLst/>
              <a:rect l="l" t="t" r="r" b="b"/>
              <a:pathLst>
                <a:path w="2808004" h="1817347">
                  <a:moveTo>
                    <a:pt x="37034" y="0"/>
                  </a:moveTo>
                  <a:lnTo>
                    <a:pt x="2770970" y="0"/>
                  </a:lnTo>
                  <a:cubicBezTo>
                    <a:pt x="2791423" y="0"/>
                    <a:pt x="2808004" y="16580"/>
                    <a:pt x="2808004" y="37034"/>
                  </a:cubicBezTo>
                  <a:lnTo>
                    <a:pt x="2808004" y="1780314"/>
                  </a:lnTo>
                  <a:cubicBezTo>
                    <a:pt x="2808004" y="1790136"/>
                    <a:pt x="2804102" y="1799555"/>
                    <a:pt x="2797157" y="1806500"/>
                  </a:cubicBezTo>
                  <a:cubicBezTo>
                    <a:pt x="2790212" y="1813446"/>
                    <a:pt x="2780792" y="1817347"/>
                    <a:pt x="2770970" y="1817347"/>
                  </a:cubicBezTo>
                  <a:lnTo>
                    <a:pt x="37034" y="1817347"/>
                  </a:lnTo>
                  <a:cubicBezTo>
                    <a:pt x="27212" y="1817347"/>
                    <a:pt x="17792" y="1813446"/>
                    <a:pt x="10847" y="1806500"/>
                  </a:cubicBezTo>
                  <a:cubicBezTo>
                    <a:pt x="3902" y="1799555"/>
                    <a:pt x="0" y="1790136"/>
                    <a:pt x="0" y="1780314"/>
                  </a:cubicBezTo>
                  <a:lnTo>
                    <a:pt x="0" y="37034"/>
                  </a:lnTo>
                  <a:cubicBezTo>
                    <a:pt x="0" y="27212"/>
                    <a:pt x="3902" y="17792"/>
                    <a:pt x="10847" y="10847"/>
                  </a:cubicBezTo>
                  <a:cubicBezTo>
                    <a:pt x="17792" y="3902"/>
                    <a:pt x="27212" y="0"/>
                    <a:pt x="37034" y="0"/>
                  </a:cubicBezTo>
                  <a:close/>
                </a:path>
              </a:pathLst>
            </a:custGeom>
            <a:solidFill>
              <a:srgbClr val="000000">
                <a:alpha val="0"/>
              </a:srgbClr>
            </a:solidFill>
            <a:ln w="28575" cap="rnd">
              <a:solidFill>
                <a:srgbClr val="000000"/>
              </a:solidFill>
              <a:prstDash val="sysDot"/>
              <a:round/>
            </a:ln>
          </p:spPr>
          <p:txBody>
            <a:bodyPr/>
            <a:lstStyle/>
            <a:p>
              <a:endParaRPr lang="vi-VN"/>
            </a:p>
          </p:txBody>
        </p:sp>
        <p:sp>
          <p:nvSpPr>
            <p:cNvPr id="5" name="TextBox 5"/>
            <p:cNvSpPr txBox="1"/>
            <p:nvPr/>
          </p:nvSpPr>
          <p:spPr>
            <a:xfrm>
              <a:off x="0" y="-38100"/>
              <a:ext cx="2808004" cy="1855447"/>
            </a:xfrm>
            <a:prstGeom prst="rect">
              <a:avLst/>
            </a:prstGeom>
          </p:spPr>
          <p:txBody>
            <a:bodyPr lIns="50800" tIns="50800" rIns="50800" bIns="50800" rtlCol="0" anchor="ctr"/>
            <a:lstStyle/>
            <a:p>
              <a:pPr algn="ctr">
                <a:lnSpc>
                  <a:spcPts val="2519"/>
                </a:lnSpc>
              </a:pPr>
              <a:endParaRPr/>
            </a:p>
          </p:txBody>
        </p:sp>
      </p:grpSp>
      <p:sp>
        <p:nvSpPr>
          <p:cNvPr id="6" name="Freeform 6"/>
          <p:cNvSpPr/>
          <p:nvPr/>
        </p:nvSpPr>
        <p:spPr>
          <a:xfrm rot="-10673770" flipH="1">
            <a:off x="11714538" y="-4303785"/>
            <a:ext cx="11537104" cy="7782301"/>
          </a:xfrm>
          <a:custGeom>
            <a:avLst/>
            <a:gdLst/>
            <a:ahLst/>
            <a:cxnLst/>
            <a:rect l="l" t="t" r="r" b="b"/>
            <a:pathLst>
              <a:path w="11537104" h="7782301">
                <a:moveTo>
                  <a:pt x="11537104" y="0"/>
                </a:moveTo>
                <a:lnTo>
                  <a:pt x="0" y="0"/>
                </a:lnTo>
                <a:lnTo>
                  <a:pt x="0" y="7782301"/>
                </a:lnTo>
                <a:lnTo>
                  <a:pt x="11537104" y="7782301"/>
                </a:lnTo>
                <a:lnTo>
                  <a:pt x="1153710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7" name="Freeform 7"/>
          <p:cNvSpPr/>
          <p:nvPr/>
        </p:nvSpPr>
        <p:spPr>
          <a:xfrm>
            <a:off x="423919" y="3098481"/>
            <a:ext cx="5846253" cy="5846253"/>
          </a:xfrm>
          <a:custGeom>
            <a:avLst/>
            <a:gdLst/>
            <a:ahLst/>
            <a:cxnLst/>
            <a:rect l="l" t="t" r="r" b="b"/>
            <a:pathLst>
              <a:path w="5846253" h="5846253">
                <a:moveTo>
                  <a:pt x="0" y="0"/>
                </a:moveTo>
                <a:lnTo>
                  <a:pt x="5846252" y="0"/>
                </a:lnTo>
                <a:lnTo>
                  <a:pt x="5846252" y="5846253"/>
                </a:lnTo>
                <a:lnTo>
                  <a:pt x="0" y="58462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TextBox 8"/>
          <p:cNvSpPr txBox="1"/>
          <p:nvPr/>
        </p:nvSpPr>
        <p:spPr>
          <a:xfrm>
            <a:off x="7290216" y="3128423"/>
            <a:ext cx="9969084" cy="6708458"/>
          </a:xfrm>
          <a:prstGeom prst="rect">
            <a:avLst/>
          </a:prstGeom>
        </p:spPr>
        <p:txBody>
          <a:bodyPr lIns="0" tIns="0" rIns="0" bIns="0" rtlCol="0" anchor="t">
            <a:spAutoFit/>
          </a:bodyPr>
          <a:lstStyle/>
          <a:p>
            <a:pPr algn="l">
              <a:lnSpc>
                <a:spcPts val="5879"/>
              </a:lnSpc>
            </a:pPr>
            <a:r>
              <a:rPr lang="en-US" sz="4199">
                <a:solidFill>
                  <a:srgbClr val="000000"/>
                </a:solidFill>
                <a:latin typeface="Tex Gyre Pagella Bold"/>
                <a:ea typeface="Tex Gyre Pagella Bold"/>
                <a:cs typeface="Tex Gyre Pagella Bold"/>
                <a:sym typeface="Tex Gyre Pagella Bold"/>
              </a:rPr>
              <a:t>• Đánh dấu những nội dung chính, thông tin quan trọng, thú vị bằng bút màu, gạch chân, dấu sao (*),...</a:t>
            </a:r>
          </a:p>
          <a:p>
            <a:pPr algn="l">
              <a:lnSpc>
                <a:spcPts val="5879"/>
              </a:lnSpc>
            </a:pPr>
            <a:r>
              <a:rPr lang="en-US" sz="4199">
                <a:solidFill>
                  <a:srgbClr val="000000"/>
                </a:solidFill>
                <a:latin typeface="Tex Gyre Pagella Bold"/>
                <a:ea typeface="Tex Gyre Pagella Bold"/>
                <a:cs typeface="Tex Gyre Pagella Bold"/>
                <a:sym typeface="Tex Gyre Pagella Bold"/>
              </a:rPr>
              <a:t>• Ghi chú những điểm mới mẻ, thú vị về nội dung thuyết trình và cách thức thuyết trình (giọng nói, phong cách, các ví dụ, hình ảnh,...).</a:t>
            </a:r>
          </a:p>
          <a:p>
            <a:pPr algn="l">
              <a:lnSpc>
                <a:spcPts val="5879"/>
              </a:lnSpc>
              <a:spcBef>
                <a:spcPct val="0"/>
              </a:spcBef>
            </a:pPr>
            <a:r>
              <a:rPr lang="en-US" sz="4199">
                <a:solidFill>
                  <a:srgbClr val="000000"/>
                </a:solidFill>
                <a:latin typeface="Tex Gyre Pagella Bold"/>
                <a:ea typeface="Tex Gyre Pagella Bold"/>
                <a:cs typeface="Tex Gyre Pagella Bold"/>
                <a:sym typeface="Tex Gyre Pagella Bold"/>
              </a:rPr>
              <a:t>• Ghi những câu hỏi mà bạn muốn trao đổi với người thuyết trình.</a:t>
            </a:r>
          </a:p>
        </p:txBody>
      </p:sp>
      <p:sp>
        <p:nvSpPr>
          <p:cNvPr id="9" name="TextBox 9"/>
          <p:cNvSpPr txBox="1"/>
          <p:nvPr/>
        </p:nvSpPr>
        <p:spPr>
          <a:xfrm>
            <a:off x="962444" y="1243873"/>
            <a:ext cx="4720526" cy="1258926"/>
          </a:xfrm>
          <a:prstGeom prst="rect">
            <a:avLst/>
          </a:prstGeom>
        </p:spPr>
        <p:txBody>
          <a:bodyPr lIns="0" tIns="0" rIns="0" bIns="0" rtlCol="0" anchor="t">
            <a:spAutoFit/>
          </a:bodyPr>
          <a:lstStyle/>
          <a:p>
            <a:pPr algn="ctr">
              <a:lnSpc>
                <a:spcPts val="10257"/>
              </a:lnSpc>
            </a:pPr>
            <a:r>
              <a:rPr lang="en-US" sz="7326" spc="146">
                <a:solidFill>
                  <a:srgbClr val="CF0E0E"/>
                </a:solidFill>
                <a:latin typeface="UTM Futura Extra Ultra-Bold"/>
                <a:ea typeface="UTM Futura Extra Ultra-Bold"/>
                <a:cs typeface="UTM Futura Extra Ultra-Bold"/>
                <a:sym typeface="UTM Futura Extra Ultra-Bold"/>
              </a:rPr>
              <a:t>Đánh giá</a:t>
            </a:r>
          </a:p>
        </p:txBody>
      </p:sp>
      <p:sp>
        <p:nvSpPr>
          <p:cNvPr id="10" name="TextBox 10"/>
          <p:cNvSpPr txBox="1"/>
          <p:nvPr/>
        </p:nvSpPr>
        <p:spPr>
          <a:xfrm>
            <a:off x="912435" y="3696100"/>
            <a:ext cx="4585417" cy="2325508"/>
          </a:xfrm>
          <a:prstGeom prst="rect">
            <a:avLst/>
          </a:prstGeom>
        </p:spPr>
        <p:txBody>
          <a:bodyPr lIns="0" tIns="0" rIns="0" bIns="0" rtlCol="0" anchor="t">
            <a:spAutoFit/>
          </a:bodyPr>
          <a:lstStyle/>
          <a:p>
            <a:pPr algn="ctr">
              <a:lnSpc>
                <a:spcPts val="6175"/>
              </a:lnSpc>
            </a:pPr>
            <a:r>
              <a:rPr lang="en-US" sz="4411" spc="88">
                <a:solidFill>
                  <a:srgbClr val="3E4677"/>
                </a:solidFill>
                <a:latin typeface="UTM Futura Extra Ultra-Bold"/>
                <a:ea typeface="UTM Futura Extra Ultra-Bold"/>
                <a:cs typeface="UTM Futura Extra Ultra-Bold"/>
                <a:sym typeface="UTM Futura Extra Ultra-Bold"/>
              </a:rPr>
              <a:t>Bước 2.</a:t>
            </a:r>
          </a:p>
          <a:p>
            <a:pPr algn="ctr">
              <a:lnSpc>
                <a:spcPts val="6175"/>
              </a:lnSpc>
            </a:pPr>
            <a:r>
              <a:rPr lang="en-US" sz="4411" spc="88">
                <a:solidFill>
                  <a:srgbClr val="3E4677"/>
                </a:solidFill>
                <a:latin typeface="UTM Futura Extra Ultra-Bold"/>
                <a:ea typeface="UTM Futura Extra Ultra-Bold"/>
                <a:cs typeface="UTM Futura Extra Ultra-Bold"/>
                <a:sym typeface="UTM Futura Extra Ultra-Bold"/>
              </a:rPr>
              <a:t>Lắng nghe và ghi chép</a:t>
            </a:r>
          </a:p>
        </p:txBody>
      </p:sp>
      <p:sp>
        <p:nvSpPr>
          <p:cNvPr id="11" name="Freeform 11"/>
          <p:cNvSpPr/>
          <p:nvPr/>
        </p:nvSpPr>
        <p:spPr>
          <a:xfrm>
            <a:off x="205976" y="6172200"/>
            <a:ext cx="6282137" cy="4114800"/>
          </a:xfrm>
          <a:custGeom>
            <a:avLst/>
            <a:gdLst/>
            <a:ahLst/>
            <a:cxnLst/>
            <a:rect l="l" t="t" r="r" b="b"/>
            <a:pathLst>
              <a:path w="6282137" h="4114800">
                <a:moveTo>
                  <a:pt x="0" y="0"/>
                </a:moveTo>
                <a:lnTo>
                  <a:pt x="6282138" y="0"/>
                </a:lnTo>
                <a:lnTo>
                  <a:pt x="628213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4188102539"/>
              </p:ext>
            </p:extLst>
          </p:nvPr>
        </p:nvGraphicFramePr>
        <p:xfrm>
          <a:off x="316294" y="302321"/>
          <a:ext cx="17438306" cy="8881094"/>
        </p:xfrm>
        <a:graphic>
          <a:graphicData uri="http://schemas.openxmlformats.org/drawingml/2006/table">
            <a:tbl>
              <a:tblPr/>
              <a:tblGrid>
                <a:gridCol w="1630409">
                  <a:extLst>
                    <a:ext uri="{9D8B030D-6E8A-4147-A177-3AD203B41FA5}">
                      <a16:colId xmlns:a16="http://schemas.microsoft.com/office/drawing/2014/main" val="20000"/>
                    </a:ext>
                  </a:extLst>
                </a:gridCol>
                <a:gridCol w="13700357">
                  <a:extLst>
                    <a:ext uri="{9D8B030D-6E8A-4147-A177-3AD203B41FA5}">
                      <a16:colId xmlns:a16="http://schemas.microsoft.com/office/drawing/2014/main" val="20001"/>
                    </a:ext>
                  </a:extLst>
                </a:gridCol>
                <a:gridCol w="1013992">
                  <a:extLst>
                    <a:ext uri="{9D8B030D-6E8A-4147-A177-3AD203B41FA5}">
                      <a16:colId xmlns:a16="http://schemas.microsoft.com/office/drawing/2014/main" val="20002"/>
                    </a:ext>
                  </a:extLst>
                </a:gridCol>
                <a:gridCol w="1093548">
                  <a:extLst>
                    <a:ext uri="{9D8B030D-6E8A-4147-A177-3AD203B41FA5}">
                      <a16:colId xmlns:a16="http://schemas.microsoft.com/office/drawing/2014/main" val="20003"/>
                    </a:ext>
                  </a:extLst>
                </a:gridCol>
              </a:tblGrid>
              <a:tr h="750550">
                <a:tc gridSpan="2">
                  <a:txBody>
                    <a:bodyPr/>
                    <a:lstStyle/>
                    <a:p>
                      <a:pPr algn="ctr">
                        <a:lnSpc>
                          <a:spcPts val="4199"/>
                        </a:lnSpc>
                        <a:defRPr/>
                      </a:pPr>
                      <a:r>
                        <a:rPr lang="en-US" sz="2999">
                          <a:solidFill>
                            <a:srgbClr val="C40606"/>
                          </a:solidFill>
                          <a:latin typeface="#9Slide04 Vollkorn Black"/>
                          <a:ea typeface="#9Slide04 Vollkorn Black"/>
                          <a:cs typeface="#9Slide04 Vollkorn Black"/>
                          <a:sym typeface="#9Slide04 Vollkorn Black"/>
                        </a:rPr>
                        <a:t>NỘI DUNG KIỂM TRA</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hMerge="1">
                  <a:txBody>
                    <a:bodyPr/>
                    <a:lstStyle/>
                    <a:p>
                      <a:pPr algn="ctr">
                        <a:lnSpc>
                          <a:spcPts val="4199"/>
                        </a:lnSpc>
                        <a:defRPr/>
                      </a:pPr>
                      <a:r>
                        <a:rPr lang="en-US" sz="2999">
                          <a:solidFill>
                            <a:srgbClr val="C40606"/>
                          </a:solidFill>
                          <a:latin typeface="#9Slide04 Vollkorn Black"/>
                          <a:ea typeface="#9Slide04 Vollkorn Black"/>
                          <a:cs typeface="#9Slide04 Vollkorn Black"/>
                          <a:sym typeface="#9Slide04 Vollkorn Black"/>
                        </a:rPr>
                        <a:t>NỘI DUNG KIỂM TRA</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ctr">
                        <a:lnSpc>
                          <a:spcPts val="2721"/>
                        </a:lnSpc>
                        <a:defRPr/>
                      </a:pPr>
                      <a:r>
                        <a:rPr lang="en-US" sz="1943">
                          <a:solidFill>
                            <a:srgbClr val="000000"/>
                          </a:solidFill>
                          <a:latin typeface="Tex Gyre Pagella Bold"/>
                          <a:ea typeface="Tex Gyre Pagella Bold"/>
                          <a:cs typeface="Tex Gyre Pagella Bold"/>
                          <a:sym typeface="Tex Gyre Pagella Bold"/>
                        </a:rPr>
                        <a:t>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ctr">
                        <a:lnSpc>
                          <a:spcPts val="2446"/>
                        </a:lnSpc>
                        <a:defRPr/>
                      </a:pPr>
                      <a:r>
                        <a:rPr lang="en-US" sz="1747">
                          <a:solidFill>
                            <a:srgbClr val="000000"/>
                          </a:solidFill>
                          <a:latin typeface="Tex Gyre Pagella Bold"/>
                          <a:ea typeface="Tex Gyre Pagella Bold"/>
                          <a:cs typeface="Tex Gyre Pagella Bold"/>
                          <a:sym typeface="Tex Gyre Pagella Bold"/>
                        </a:rPr>
                        <a:t>Chưa  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extLst>
                  <a:ext uri="{0D108BD9-81ED-4DB2-BD59-A6C34878D82A}">
                    <a16:rowId xmlns:a16="http://schemas.microsoft.com/office/drawing/2014/main" val="10000"/>
                  </a:ext>
                </a:extLst>
              </a:tr>
              <a:tr h="599585">
                <a:tc rowSpan="3">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MỞ ĐẦU</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Lời chào ban đầu và tự giới thiệu</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1"/>
                  </a:ext>
                </a:extLst>
              </a:tr>
              <a:tr h="1045736">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MỞ ĐẦU</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Giới thiệu khái quát về hai tác phẩm thơ cần so sánh  (tên tác phẩm, tác giả, xuất xứ, HCST,...)</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2"/>
                  </a:ext>
                </a:extLst>
              </a:tr>
              <a:tr h="599585">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MỞ ĐẦU</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Nêu khái quát nội dung cần so sánh, đánh giá</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3"/>
                  </a:ext>
                </a:extLst>
              </a:tr>
              <a:tr h="599585">
                <a:tc rowSpan="3">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NỘI DUNG CHÍNH</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Trình bày ý kiến so sánh điểm tương đồng của hai tác phẩm thơ</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4"/>
                  </a:ext>
                </a:extLst>
              </a:tr>
              <a:tr h="599585">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NỘI DUNG CHÍNH</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Trình bày ý kiến so sánh điểm khác biệt của hai tác phẩm thơ</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5"/>
                  </a:ext>
                </a:extLst>
              </a:tr>
              <a:tr h="599585">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NỘI DUNG CHÍNH</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Có lí lẽ xác đáng, bằng chứng tiêu biểu lấy từ hai tác phẩm thơ</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6"/>
                  </a:ext>
                </a:extLst>
              </a:tr>
              <a:tr h="599585">
                <a:tc rowSpan="2">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KẾT THÚC</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Tóm tắt được nội dung so sánh, đánh giá hai tác phẩm thơ</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7"/>
                  </a:ext>
                </a:extLst>
              </a:tr>
              <a:tr h="599585">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KẾT THÚC</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Nêu vấn đề thảo luận và mời người nghe phản hồi trao đổi</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8"/>
                  </a:ext>
                </a:extLst>
              </a:tr>
              <a:tr h="599585">
                <a:tc rowSpan="4">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KĨ NĂNG TRÌNH BÀY, DIỄN 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Diễn đạt rõ ràng, gãy gọn, đáp ứng yêu cầu của kiểu bài.</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09"/>
                  </a:ext>
                </a:extLst>
              </a:tr>
              <a:tr h="599585">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KĨ NĂNG TRÌNH BÀY, DIỄN 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Kết hợp sử dụng các phương tiện phi ngôn ngữ để làm rõ nội dung trình bày</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10"/>
                  </a:ext>
                </a:extLst>
              </a:tr>
              <a:tr h="599585">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KĨ NĂNG TRÌNH BÀY, DIỄN 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Tương tác tích cực với người nghe</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11"/>
                  </a:ext>
                </a:extLst>
              </a:tr>
              <a:tr h="1087642">
                <a:tc vMerge="1">
                  <a:txBody>
                    <a:bodyPr/>
                    <a:lstStyle/>
                    <a:p>
                      <a:pPr algn="ctr">
                        <a:lnSpc>
                          <a:spcPts val="3639"/>
                        </a:lnSpc>
                        <a:defRPr/>
                      </a:pPr>
                      <a:r>
                        <a:rPr lang="en-US" sz="2599">
                          <a:solidFill>
                            <a:srgbClr val="F1020B"/>
                          </a:solidFill>
                          <a:latin typeface="#9Slide04 Vollkorn Black"/>
                          <a:ea typeface="#9Slide04 Vollkorn Black"/>
                          <a:cs typeface="#9Slide04 Vollkorn Black"/>
                          <a:sym typeface="#9Slide04 Vollkorn Black"/>
                        </a:rPr>
                        <a:t>KĨ NĂNG TRÌNH BÀY, DIỄN ĐẠT</a:t>
                      </a: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solidFill>
                      <a:srgbClr val="FAFFF5"/>
                    </a:solidFill>
                  </a:tcPr>
                </a:tc>
                <a:tc>
                  <a:txBody>
                    <a:bodyPr/>
                    <a:lstStyle/>
                    <a:p>
                      <a:pPr algn="l">
                        <a:lnSpc>
                          <a:spcPts val="3639"/>
                        </a:lnSpc>
                        <a:defRPr/>
                      </a:pPr>
                      <a:r>
                        <a:rPr lang="en-US" sz="2599">
                          <a:solidFill>
                            <a:srgbClr val="000000"/>
                          </a:solidFill>
                          <a:latin typeface="Tex Gyre Pagella"/>
                          <a:ea typeface="Tex Gyre Pagella"/>
                          <a:cs typeface="Tex Gyre Pagella"/>
                          <a:sym typeface="Tex Gyre Pagella"/>
                        </a:rPr>
                        <a:t>Phản hồi thỏa đáng những câu hỏi, ý kiến của người nghe</a:t>
                      </a:r>
                      <a:endParaRPr lang="en-US" sz="1100"/>
                    </a:p>
                  </a:txBody>
                  <a:tcPr marL="80275" marR="80275" marT="80275" marB="80275">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tc>
                  <a:txBody>
                    <a:bodyPr/>
                    <a:lstStyle/>
                    <a:p>
                      <a:pPr algn="ctr">
                        <a:lnSpc>
                          <a:spcPts val="1041"/>
                        </a:lnSpc>
                        <a:defRPr/>
                      </a:pPr>
                      <a:endParaRPr lang="en-US" sz="1100"/>
                    </a:p>
                  </a:txBody>
                  <a:tcPr marL="80275" marR="80275" marT="80275" marB="80275" anchor="ctr">
                    <a:lnL w="13267" cap="flat" cmpd="sng" algn="ctr">
                      <a:solidFill>
                        <a:srgbClr val="32768A"/>
                      </a:solidFill>
                      <a:prstDash val="solid"/>
                      <a:round/>
                      <a:headEnd type="none" w="med" len="med"/>
                      <a:tailEnd type="none" w="med" len="med"/>
                    </a:lnL>
                    <a:lnR w="13267" cap="flat" cmpd="sng" algn="ctr">
                      <a:solidFill>
                        <a:srgbClr val="32768A"/>
                      </a:solidFill>
                      <a:prstDash val="solid"/>
                      <a:round/>
                      <a:headEnd type="none" w="med" len="med"/>
                      <a:tailEnd type="none" w="med" len="med"/>
                    </a:lnR>
                    <a:lnT w="13267" cap="flat" cmpd="sng" algn="ctr">
                      <a:solidFill>
                        <a:srgbClr val="32768A"/>
                      </a:solidFill>
                      <a:prstDash val="solid"/>
                      <a:round/>
                      <a:headEnd type="none" w="med" len="med"/>
                      <a:tailEnd type="none" w="med" len="med"/>
                    </a:lnT>
                    <a:lnB w="13267" cap="flat" cmpd="sng" algn="ctr">
                      <a:solidFill>
                        <a:srgbClr val="32768A"/>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0" y="2288894"/>
            <a:ext cx="11176864" cy="8047342"/>
          </a:xfrm>
          <a:custGeom>
            <a:avLst/>
            <a:gdLst/>
            <a:ahLst/>
            <a:cxnLst/>
            <a:rect l="l" t="t" r="r" b="b"/>
            <a:pathLst>
              <a:path w="11176864" h="8047342">
                <a:moveTo>
                  <a:pt x="0" y="0"/>
                </a:moveTo>
                <a:lnTo>
                  <a:pt x="11176864" y="0"/>
                </a:lnTo>
                <a:lnTo>
                  <a:pt x="11176864" y="8047342"/>
                </a:lnTo>
                <a:lnTo>
                  <a:pt x="0" y="8047342"/>
                </a:lnTo>
                <a:lnTo>
                  <a:pt x="0" y="0"/>
                </a:lnTo>
                <a:close/>
              </a:path>
            </a:pathLst>
          </a:custGeom>
          <a:blipFill>
            <a:blip r:embed="rId3"/>
            <a:stretch>
              <a:fillRect/>
            </a:stretch>
          </a:blipFill>
        </p:spPr>
        <p:txBody>
          <a:bodyPr/>
          <a:lstStyle/>
          <a:p>
            <a:endParaRPr lang="vi-VN"/>
          </a:p>
        </p:txBody>
      </p:sp>
      <p:sp>
        <p:nvSpPr>
          <p:cNvPr id="4" name="Freeform 4"/>
          <p:cNvSpPr/>
          <p:nvPr/>
        </p:nvSpPr>
        <p:spPr>
          <a:xfrm rot="-1274619" flipH="1">
            <a:off x="666483" y="5361233"/>
            <a:ext cx="19045616" cy="14405411"/>
          </a:xfrm>
          <a:custGeom>
            <a:avLst/>
            <a:gdLst/>
            <a:ahLst/>
            <a:cxnLst/>
            <a:rect l="l" t="t" r="r" b="b"/>
            <a:pathLst>
              <a:path w="19045616" h="14405411">
                <a:moveTo>
                  <a:pt x="19045616" y="0"/>
                </a:moveTo>
                <a:lnTo>
                  <a:pt x="0" y="0"/>
                </a:lnTo>
                <a:lnTo>
                  <a:pt x="0" y="14405412"/>
                </a:lnTo>
                <a:lnTo>
                  <a:pt x="19045616" y="14405412"/>
                </a:lnTo>
                <a:lnTo>
                  <a:pt x="190456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1059389" y="4474933"/>
            <a:ext cx="8484769" cy="5812067"/>
          </a:xfrm>
          <a:custGeom>
            <a:avLst/>
            <a:gdLst/>
            <a:ahLst/>
            <a:cxnLst/>
            <a:rect l="l" t="t" r="r" b="b"/>
            <a:pathLst>
              <a:path w="8484769" h="5812067">
                <a:moveTo>
                  <a:pt x="0" y="0"/>
                </a:moveTo>
                <a:lnTo>
                  <a:pt x="8484769" y="0"/>
                </a:lnTo>
                <a:lnTo>
                  <a:pt x="8484769" y="5812067"/>
                </a:lnTo>
                <a:lnTo>
                  <a:pt x="0" y="5812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5115863" y="6172200"/>
            <a:ext cx="3172137" cy="4114800"/>
          </a:xfrm>
          <a:custGeom>
            <a:avLst/>
            <a:gdLst/>
            <a:ahLst/>
            <a:cxnLst/>
            <a:rect l="l" t="t" r="r" b="b"/>
            <a:pathLst>
              <a:path w="3172137" h="4114800">
                <a:moveTo>
                  <a:pt x="0" y="0"/>
                </a:moveTo>
                <a:lnTo>
                  <a:pt x="3172137" y="0"/>
                </a:lnTo>
                <a:lnTo>
                  <a:pt x="3172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rot="3752733">
            <a:off x="1742729" y="97028"/>
            <a:ext cx="3722577" cy="3731907"/>
          </a:xfrm>
          <a:custGeom>
            <a:avLst/>
            <a:gdLst/>
            <a:ahLst/>
            <a:cxnLst/>
            <a:rect l="l" t="t" r="r" b="b"/>
            <a:pathLst>
              <a:path w="3722577" h="3731907">
                <a:moveTo>
                  <a:pt x="0" y="0"/>
                </a:moveTo>
                <a:lnTo>
                  <a:pt x="3722577" y="0"/>
                </a:lnTo>
                <a:lnTo>
                  <a:pt x="3722577" y="3731907"/>
                </a:lnTo>
                <a:lnTo>
                  <a:pt x="0" y="37319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Freeform 8"/>
          <p:cNvSpPr/>
          <p:nvPr/>
        </p:nvSpPr>
        <p:spPr>
          <a:xfrm>
            <a:off x="13945203" y="49236"/>
            <a:ext cx="4342797" cy="4114800"/>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9" name="Freeform 9"/>
          <p:cNvSpPr/>
          <p:nvPr/>
        </p:nvSpPr>
        <p:spPr>
          <a:xfrm>
            <a:off x="0" y="49236"/>
            <a:ext cx="2904139" cy="3541632"/>
          </a:xfrm>
          <a:custGeom>
            <a:avLst/>
            <a:gdLst/>
            <a:ahLst/>
            <a:cxnLst/>
            <a:rect l="l" t="t" r="r" b="b"/>
            <a:pathLst>
              <a:path w="2904139" h="3541632">
                <a:moveTo>
                  <a:pt x="0" y="0"/>
                </a:moveTo>
                <a:lnTo>
                  <a:pt x="2904139" y="0"/>
                </a:lnTo>
                <a:lnTo>
                  <a:pt x="2904139" y="3541633"/>
                </a:lnTo>
                <a:lnTo>
                  <a:pt x="0" y="35416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0" name="Freeform 10"/>
          <p:cNvSpPr/>
          <p:nvPr/>
        </p:nvSpPr>
        <p:spPr>
          <a:xfrm>
            <a:off x="16157394" y="0"/>
            <a:ext cx="2130606" cy="2106636"/>
          </a:xfrm>
          <a:custGeom>
            <a:avLst/>
            <a:gdLst/>
            <a:ahLst/>
            <a:cxnLst/>
            <a:rect l="l" t="t" r="r" b="b"/>
            <a:pathLst>
              <a:path w="2130606" h="2106636">
                <a:moveTo>
                  <a:pt x="0" y="0"/>
                </a:moveTo>
                <a:lnTo>
                  <a:pt x="2130606" y="0"/>
                </a:lnTo>
                <a:lnTo>
                  <a:pt x="2130606" y="2106636"/>
                </a:lnTo>
                <a:lnTo>
                  <a:pt x="0" y="2106636"/>
                </a:lnTo>
                <a:lnTo>
                  <a:pt x="0" y="0"/>
                </a:lnTo>
                <a:close/>
              </a:path>
            </a:pathLst>
          </a:custGeom>
          <a:blipFill>
            <a:blip r:embed="rId16"/>
            <a:stretch>
              <a:fillRect/>
            </a:stretch>
          </a:blipFill>
        </p:spPr>
        <p:txBody>
          <a:bodyPr/>
          <a:lstStyle/>
          <a:p>
            <a:endParaRPr lang="vi-VN"/>
          </a:p>
        </p:txBody>
      </p:sp>
      <p:sp>
        <p:nvSpPr>
          <p:cNvPr id="11" name="Freeform 11"/>
          <p:cNvSpPr/>
          <p:nvPr/>
        </p:nvSpPr>
        <p:spPr>
          <a:xfrm flipH="1" flipV="1">
            <a:off x="10189291" y="5143500"/>
            <a:ext cx="3172137" cy="4114800"/>
          </a:xfrm>
          <a:custGeom>
            <a:avLst/>
            <a:gdLst/>
            <a:ahLst/>
            <a:cxnLst/>
            <a:rect l="l" t="t" r="r" b="b"/>
            <a:pathLst>
              <a:path w="3172137" h="4114800">
                <a:moveTo>
                  <a:pt x="3172137" y="4114800"/>
                </a:moveTo>
                <a:lnTo>
                  <a:pt x="0" y="4114800"/>
                </a:lnTo>
                <a:lnTo>
                  <a:pt x="0" y="0"/>
                </a:lnTo>
                <a:lnTo>
                  <a:pt x="3172137" y="0"/>
                </a:lnTo>
                <a:lnTo>
                  <a:pt x="3172137" y="411480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2" name="Freeform 12"/>
          <p:cNvSpPr/>
          <p:nvPr/>
        </p:nvSpPr>
        <p:spPr>
          <a:xfrm>
            <a:off x="8739412" y="205444"/>
            <a:ext cx="1582709" cy="1646511"/>
          </a:xfrm>
          <a:custGeom>
            <a:avLst/>
            <a:gdLst/>
            <a:ahLst/>
            <a:cxnLst/>
            <a:rect l="l" t="t" r="r" b="b"/>
            <a:pathLst>
              <a:path w="1582709" h="1646511">
                <a:moveTo>
                  <a:pt x="0" y="0"/>
                </a:moveTo>
                <a:lnTo>
                  <a:pt x="1582709" y="0"/>
                </a:lnTo>
                <a:lnTo>
                  <a:pt x="1582709" y="1646512"/>
                </a:lnTo>
                <a:lnTo>
                  <a:pt x="0" y="164651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13" name="Freeform 13"/>
          <p:cNvSpPr/>
          <p:nvPr/>
        </p:nvSpPr>
        <p:spPr>
          <a:xfrm>
            <a:off x="-740888" y="4979852"/>
            <a:ext cx="3645027" cy="4114800"/>
          </a:xfrm>
          <a:custGeom>
            <a:avLst/>
            <a:gdLst/>
            <a:ahLst/>
            <a:cxnLst/>
            <a:rect l="l" t="t" r="r" b="b"/>
            <a:pathLst>
              <a:path w="3645027" h="4114800">
                <a:moveTo>
                  <a:pt x="0" y="0"/>
                </a:moveTo>
                <a:lnTo>
                  <a:pt x="3645027" y="0"/>
                </a:lnTo>
                <a:lnTo>
                  <a:pt x="3645027"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a:p>
        </p:txBody>
      </p:sp>
      <p:sp>
        <p:nvSpPr>
          <p:cNvPr id="14" name="Freeform 14"/>
          <p:cNvSpPr/>
          <p:nvPr/>
        </p:nvSpPr>
        <p:spPr>
          <a:xfrm>
            <a:off x="8445275" y="8416637"/>
            <a:ext cx="2197765" cy="2197765"/>
          </a:xfrm>
          <a:custGeom>
            <a:avLst/>
            <a:gdLst/>
            <a:ahLst/>
            <a:cxnLst/>
            <a:rect l="l" t="t" r="r" b="b"/>
            <a:pathLst>
              <a:path w="2197765" h="2197765">
                <a:moveTo>
                  <a:pt x="0" y="0"/>
                </a:moveTo>
                <a:lnTo>
                  <a:pt x="2197766" y="0"/>
                </a:lnTo>
                <a:lnTo>
                  <a:pt x="2197766" y="2197765"/>
                </a:lnTo>
                <a:lnTo>
                  <a:pt x="0" y="219776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vi-VN"/>
          </a:p>
        </p:txBody>
      </p:sp>
      <p:sp>
        <p:nvSpPr>
          <p:cNvPr id="15" name="TextBox 15"/>
          <p:cNvSpPr txBox="1"/>
          <p:nvPr/>
        </p:nvSpPr>
        <p:spPr>
          <a:xfrm>
            <a:off x="1090078" y="1466850"/>
            <a:ext cx="16169222" cy="1717722"/>
          </a:xfrm>
          <a:prstGeom prst="rect">
            <a:avLst/>
          </a:prstGeom>
        </p:spPr>
        <p:txBody>
          <a:bodyPr lIns="0" tIns="0" rIns="0" bIns="0" rtlCol="0" anchor="t">
            <a:spAutoFit/>
          </a:bodyPr>
          <a:lstStyle/>
          <a:p>
            <a:pPr algn="ctr">
              <a:lnSpc>
                <a:spcPts val="12325"/>
              </a:lnSpc>
            </a:pPr>
            <a:r>
              <a:rPr lang="en-US" sz="14167">
                <a:solidFill>
                  <a:srgbClr val="64167E"/>
                </a:solidFill>
                <a:latin typeface="UTM Seagull Bold"/>
                <a:ea typeface="UTM Seagull Bold"/>
                <a:cs typeface="UTM Seagull Bold"/>
                <a:sym typeface="UTM Seagull Bold"/>
              </a:rPr>
              <a:t>NÓI VÀ NGHE</a:t>
            </a:r>
          </a:p>
        </p:txBody>
      </p:sp>
      <p:sp>
        <p:nvSpPr>
          <p:cNvPr id="16" name="TextBox 16"/>
          <p:cNvSpPr txBox="1"/>
          <p:nvPr/>
        </p:nvSpPr>
        <p:spPr>
          <a:xfrm>
            <a:off x="1059389" y="3622722"/>
            <a:ext cx="16169222" cy="1717722"/>
          </a:xfrm>
          <a:prstGeom prst="rect">
            <a:avLst/>
          </a:prstGeom>
        </p:spPr>
        <p:txBody>
          <a:bodyPr lIns="0" tIns="0" rIns="0" bIns="0" rtlCol="0" anchor="t">
            <a:spAutoFit/>
          </a:bodyPr>
          <a:lstStyle/>
          <a:p>
            <a:pPr algn="ctr">
              <a:lnSpc>
                <a:spcPts val="12325"/>
              </a:lnSpc>
            </a:pPr>
            <a:r>
              <a:rPr lang="en-US" sz="14167">
                <a:solidFill>
                  <a:srgbClr val="FC8301"/>
                </a:solidFill>
                <a:latin typeface="UTM Iron Gothic"/>
                <a:ea typeface="UTM Iron Gothic"/>
                <a:cs typeface="UTM Iron Gothic"/>
                <a:sym typeface="UTM Iron Gothic"/>
              </a:rPr>
              <a:t>SO SÁNH, ĐÁNH GIÁ HAI TÁC PHẨM THƠ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965953">
            <a:off x="-1201473" y="4638272"/>
            <a:ext cx="19600627" cy="14825201"/>
          </a:xfrm>
          <a:custGeom>
            <a:avLst/>
            <a:gdLst/>
            <a:ahLst/>
            <a:cxnLst/>
            <a:rect l="l" t="t" r="r" b="b"/>
            <a:pathLst>
              <a:path w="19600627" h="14825201">
                <a:moveTo>
                  <a:pt x="0" y="0"/>
                </a:moveTo>
                <a:lnTo>
                  <a:pt x="19600627" y="0"/>
                </a:lnTo>
                <a:lnTo>
                  <a:pt x="19600627" y="14825201"/>
                </a:lnTo>
                <a:lnTo>
                  <a:pt x="0" y="14825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rot="10297632" flipH="1">
            <a:off x="3725694" y="-9219692"/>
            <a:ext cx="17112376" cy="12943179"/>
          </a:xfrm>
          <a:custGeom>
            <a:avLst/>
            <a:gdLst/>
            <a:ahLst/>
            <a:cxnLst/>
            <a:rect l="l" t="t" r="r" b="b"/>
            <a:pathLst>
              <a:path w="17112376" h="12943179">
                <a:moveTo>
                  <a:pt x="17112375" y="0"/>
                </a:moveTo>
                <a:lnTo>
                  <a:pt x="0" y="0"/>
                </a:lnTo>
                <a:lnTo>
                  <a:pt x="0" y="12943178"/>
                </a:lnTo>
                <a:lnTo>
                  <a:pt x="17112375" y="12943178"/>
                </a:lnTo>
                <a:lnTo>
                  <a:pt x="1711237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a:off x="0" y="4900404"/>
            <a:ext cx="8499560" cy="5386596"/>
          </a:xfrm>
          <a:custGeom>
            <a:avLst/>
            <a:gdLst/>
            <a:ahLst/>
            <a:cxnLst/>
            <a:rect l="l" t="t" r="r" b="b"/>
            <a:pathLst>
              <a:path w="8499560" h="5386596">
                <a:moveTo>
                  <a:pt x="0" y="0"/>
                </a:moveTo>
                <a:lnTo>
                  <a:pt x="8499560" y="0"/>
                </a:lnTo>
                <a:lnTo>
                  <a:pt x="8499560" y="5386596"/>
                </a:lnTo>
                <a:lnTo>
                  <a:pt x="0" y="53865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TextBox 6"/>
          <p:cNvSpPr txBox="1"/>
          <p:nvPr/>
        </p:nvSpPr>
        <p:spPr>
          <a:xfrm>
            <a:off x="772089" y="2395891"/>
            <a:ext cx="8156124" cy="1831679"/>
          </a:xfrm>
          <a:prstGeom prst="rect">
            <a:avLst/>
          </a:prstGeom>
        </p:spPr>
        <p:txBody>
          <a:bodyPr lIns="0" tIns="0" rIns="0" bIns="0" rtlCol="0" anchor="t">
            <a:spAutoFit/>
          </a:bodyPr>
          <a:lstStyle/>
          <a:p>
            <a:pPr algn="ctr">
              <a:lnSpc>
                <a:spcPts val="14902"/>
              </a:lnSpc>
            </a:pPr>
            <a:r>
              <a:rPr lang="en-US" sz="10644" spc="212">
                <a:solidFill>
                  <a:srgbClr val="3E4677"/>
                </a:solidFill>
                <a:latin typeface="Montserrat Classic Bold"/>
                <a:ea typeface="Montserrat Classic Bold"/>
                <a:cs typeface="Montserrat Classic Bold"/>
                <a:sym typeface="Montserrat Classic Bold"/>
              </a:rPr>
              <a:t>LUYỆN TẬP</a:t>
            </a:r>
          </a:p>
        </p:txBody>
      </p:sp>
      <p:sp>
        <p:nvSpPr>
          <p:cNvPr id="7" name="TextBox 7"/>
          <p:cNvSpPr txBox="1"/>
          <p:nvPr/>
        </p:nvSpPr>
        <p:spPr>
          <a:xfrm>
            <a:off x="9144000" y="4757529"/>
            <a:ext cx="8115300" cy="2494967"/>
          </a:xfrm>
          <a:prstGeom prst="rect">
            <a:avLst/>
          </a:prstGeom>
        </p:spPr>
        <p:txBody>
          <a:bodyPr lIns="0" tIns="0" rIns="0" bIns="0" rtlCol="0" anchor="t">
            <a:spAutoFit/>
          </a:bodyPr>
          <a:lstStyle/>
          <a:p>
            <a:pPr algn="ctr">
              <a:lnSpc>
                <a:spcPts val="9995"/>
              </a:lnSpc>
            </a:pPr>
            <a:r>
              <a:rPr lang="en-US" sz="7139" spc="142">
                <a:solidFill>
                  <a:srgbClr val="3E4677"/>
                </a:solidFill>
                <a:latin typeface="Montserrat Classic Bold"/>
                <a:ea typeface="Montserrat Classic Bold"/>
                <a:cs typeface="Montserrat Classic Bold"/>
                <a:sym typeface="Montserrat Classic Bold"/>
              </a:rPr>
              <a:t>THỰC HÀNH </a:t>
            </a:r>
          </a:p>
          <a:p>
            <a:pPr algn="ctr">
              <a:lnSpc>
                <a:spcPts val="9995"/>
              </a:lnSpc>
            </a:pPr>
            <a:r>
              <a:rPr lang="en-US" sz="7139" spc="142">
                <a:solidFill>
                  <a:srgbClr val="3E4677"/>
                </a:solidFill>
                <a:latin typeface="Montserrat Classic Bold"/>
                <a:ea typeface="Montserrat Classic Bold"/>
                <a:cs typeface="Montserrat Classic Bold"/>
                <a:sym typeface="Montserrat Classic Bold"/>
              </a:rPr>
              <a:t>NÓI VÀ NGHE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a:off x="0" y="2288894"/>
            <a:ext cx="11176864" cy="8047342"/>
          </a:xfrm>
          <a:custGeom>
            <a:avLst/>
            <a:gdLst/>
            <a:ahLst/>
            <a:cxnLst/>
            <a:rect l="l" t="t" r="r" b="b"/>
            <a:pathLst>
              <a:path w="11176864" h="8047342">
                <a:moveTo>
                  <a:pt x="0" y="0"/>
                </a:moveTo>
                <a:lnTo>
                  <a:pt x="11176864" y="0"/>
                </a:lnTo>
                <a:lnTo>
                  <a:pt x="11176864" y="8047342"/>
                </a:lnTo>
                <a:lnTo>
                  <a:pt x="0" y="8047342"/>
                </a:lnTo>
                <a:lnTo>
                  <a:pt x="0" y="0"/>
                </a:lnTo>
                <a:close/>
              </a:path>
            </a:pathLst>
          </a:custGeom>
          <a:blipFill>
            <a:blip r:embed="rId3"/>
            <a:stretch>
              <a:fillRect/>
            </a:stretch>
          </a:blipFill>
        </p:spPr>
        <p:txBody>
          <a:bodyPr/>
          <a:lstStyle/>
          <a:p>
            <a:endParaRPr lang="vi-VN"/>
          </a:p>
        </p:txBody>
      </p:sp>
      <p:sp>
        <p:nvSpPr>
          <p:cNvPr id="4" name="Freeform 4"/>
          <p:cNvSpPr/>
          <p:nvPr/>
        </p:nvSpPr>
        <p:spPr>
          <a:xfrm rot="-1274619" flipH="1">
            <a:off x="666483" y="5361233"/>
            <a:ext cx="19045616" cy="14405411"/>
          </a:xfrm>
          <a:custGeom>
            <a:avLst/>
            <a:gdLst/>
            <a:ahLst/>
            <a:cxnLst/>
            <a:rect l="l" t="t" r="r" b="b"/>
            <a:pathLst>
              <a:path w="19045616" h="14405411">
                <a:moveTo>
                  <a:pt x="19045616" y="0"/>
                </a:moveTo>
                <a:lnTo>
                  <a:pt x="0" y="0"/>
                </a:lnTo>
                <a:lnTo>
                  <a:pt x="0" y="14405412"/>
                </a:lnTo>
                <a:lnTo>
                  <a:pt x="19045616" y="14405412"/>
                </a:lnTo>
                <a:lnTo>
                  <a:pt x="190456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1059389" y="4474933"/>
            <a:ext cx="8484769" cy="5812067"/>
          </a:xfrm>
          <a:custGeom>
            <a:avLst/>
            <a:gdLst/>
            <a:ahLst/>
            <a:cxnLst/>
            <a:rect l="l" t="t" r="r" b="b"/>
            <a:pathLst>
              <a:path w="8484769" h="5812067">
                <a:moveTo>
                  <a:pt x="0" y="0"/>
                </a:moveTo>
                <a:lnTo>
                  <a:pt x="8484769" y="0"/>
                </a:lnTo>
                <a:lnTo>
                  <a:pt x="8484769" y="5812067"/>
                </a:lnTo>
                <a:lnTo>
                  <a:pt x="0" y="5812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5115863" y="6172200"/>
            <a:ext cx="3172137" cy="4114800"/>
          </a:xfrm>
          <a:custGeom>
            <a:avLst/>
            <a:gdLst/>
            <a:ahLst/>
            <a:cxnLst/>
            <a:rect l="l" t="t" r="r" b="b"/>
            <a:pathLst>
              <a:path w="3172137" h="4114800">
                <a:moveTo>
                  <a:pt x="0" y="0"/>
                </a:moveTo>
                <a:lnTo>
                  <a:pt x="3172137" y="0"/>
                </a:lnTo>
                <a:lnTo>
                  <a:pt x="317213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7" name="Freeform 7"/>
          <p:cNvSpPr/>
          <p:nvPr/>
        </p:nvSpPr>
        <p:spPr>
          <a:xfrm rot="3752733">
            <a:off x="1742729" y="97028"/>
            <a:ext cx="3722577" cy="3731907"/>
          </a:xfrm>
          <a:custGeom>
            <a:avLst/>
            <a:gdLst/>
            <a:ahLst/>
            <a:cxnLst/>
            <a:rect l="l" t="t" r="r" b="b"/>
            <a:pathLst>
              <a:path w="3722577" h="3731907">
                <a:moveTo>
                  <a:pt x="0" y="0"/>
                </a:moveTo>
                <a:lnTo>
                  <a:pt x="3722577" y="0"/>
                </a:lnTo>
                <a:lnTo>
                  <a:pt x="3722577" y="3731907"/>
                </a:lnTo>
                <a:lnTo>
                  <a:pt x="0" y="37319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8" name="Freeform 8"/>
          <p:cNvSpPr/>
          <p:nvPr/>
        </p:nvSpPr>
        <p:spPr>
          <a:xfrm>
            <a:off x="13945203" y="49236"/>
            <a:ext cx="4342797" cy="4114800"/>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9" name="Freeform 9"/>
          <p:cNvSpPr/>
          <p:nvPr/>
        </p:nvSpPr>
        <p:spPr>
          <a:xfrm>
            <a:off x="0" y="49236"/>
            <a:ext cx="2904139" cy="3541632"/>
          </a:xfrm>
          <a:custGeom>
            <a:avLst/>
            <a:gdLst/>
            <a:ahLst/>
            <a:cxnLst/>
            <a:rect l="l" t="t" r="r" b="b"/>
            <a:pathLst>
              <a:path w="2904139" h="3541632">
                <a:moveTo>
                  <a:pt x="0" y="0"/>
                </a:moveTo>
                <a:lnTo>
                  <a:pt x="2904139" y="0"/>
                </a:lnTo>
                <a:lnTo>
                  <a:pt x="2904139" y="3541633"/>
                </a:lnTo>
                <a:lnTo>
                  <a:pt x="0" y="35416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0" name="Freeform 10"/>
          <p:cNvSpPr/>
          <p:nvPr/>
        </p:nvSpPr>
        <p:spPr>
          <a:xfrm>
            <a:off x="16157394" y="0"/>
            <a:ext cx="2130606" cy="2106636"/>
          </a:xfrm>
          <a:custGeom>
            <a:avLst/>
            <a:gdLst/>
            <a:ahLst/>
            <a:cxnLst/>
            <a:rect l="l" t="t" r="r" b="b"/>
            <a:pathLst>
              <a:path w="2130606" h="2106636">
                <a:moveTo>
                  <a:pt x="0" y="0"/>
                </a:moveTo>
                <a:lnTo>
                  <a:pt x="2130606" y="0"/>
                </a:lnTo>
                <a:lnTo>
                  <a:pt x="2130606" y="2106636"/>
                </a:lnTo>
                <a:lnTo>
                  <a:pt x="0" y="2106636"/>
                </a:lnTo>
                <a:lnTo>
                  <a:pt x="0" y="0"/>
                </a:lnTo>
                <a:close/>
              </a:path>
            </a:pathLst>
          </a:custGeom>
          <a:blipFill>
            <a:blip r:embed="rId16"/>
            <a:stretch>
              <a:fillRect/>
            </a:stretch>
          </a:blipFill>
        </p:spPr>
        <p:txBody>
          <a:bodyPr/>
          <a:lstStyle/>
          <a:p>
            <a:endParaRPr lang="vi-VN"/>
          </a:p>
        </p:txBody>
      </p:sp>
      <p:sp>
        <p:nvSpPr>
          <p:cNvPr id="11" name="Freeform 11"/>
          <p:cNvSpPr/>
          <p:nvPr/>
        </p:nvSpPr>
        <p:spPr>
          <a:xfrm flipH="1" flipV="1">
            <a:off x="10189291" y="5143500"/>
            <a:ext cx="3172137" cy="4114800"/>
          </a:xfrm>
          <a:custGeom>
            <a:avLst/>
            <a:gdLst/>
            <a:ahLst/>
            <a:cxnLst/>
            <a:rect l="l" t="t" r="r" b="b"/>
            <a:pathLst>
              <a:path w="3172137" h="4114800">
                <a:moveTo>
                  <a:pt x="3172137" y="4114800"/>
                </a:moveTo>
                <a:lnTo>
                  <a:pt x="0" y="4114800"/>
                </a:lnTo>
                <a:lnTo>
                  <a:pt x="0" y="0"/>
                </a:lnTo>
                <a:lnTo>
                  <a:pt x="3172137" y="0"/>
                </a:lnTo>
                <a:lnTo>
                  <a:pt x="3172137" y="411480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2" name="Freeform 12"/>
          <p:cNvSpPr/>
          <p:nvPr/>
        </p:nvSpPr>
        <p:spPr>
          <a:xfrm>
            <a:off x="8739412" y="205444"/>
            <a:ext cx="1582709" cy="1646511"/>
          </a:xfrm>
          <a:custGeom>
            <a:avLst/>
            <a:gdLst/>
            <a:ahLst/>
            <a:cxnLst/>
            <a:rect l="l" t="t" r="r" b="b"/>
            <a:pathLst>
              <a:path w="1582709" h="1646511">
                <a:moveTo>
                  <a:pt x="0" y="0"/>
                </a:moveTo>
                <a:lnTo>
                  <a:pt x="1582709" y="0"/>
                </a:lnTo>
                <a:lnTo>
                  <a:pt x="1582709" y="1646512"/>
                </a:lnTo>
                <a:lnTo>
                  <a:pt x="0" y="164651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13" name="Freeform 13"/>
          <p:cNvSpPr/>
          <p:nvPr/>
        </p:nvSpPr>
        <p:spPr>
          <a:xfrm>
            <a:off x="-740888" y="4979852"/>
            <a:ext cx="3645027" cy="4114800"/>
          </a:xfrm>
          <a:custGeom>
            <a:avLst/>
            <a:gdLst/>
            <a:ahLst/>
            <a:cxnLst/>
            <a:rect l="l" t="t" r="r" b="b"/>
            <a:pathLst>
              <a:path w="3645027" h="4114800">
                <a:moveTo>
                  <a:pt x="0" y="0"/>
                </a:moveTo>
                <a:lnTo>
                  <a:pt x="3645027" y="0"/>
                </a:lnTo>
                <a:lnTo>
                  <a:pt x="3645027"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a:p>
        </p:txBody>
      </p:sp>
      <p:sp>
        <p:nvSpPr>
          <p:cNvPr id="14" name="Freeform 14"/>
          <p:cNvSpPr/>
          <p:nvPr/>
        </p:nvSpPr>
        <p:spPr>
          <a:xfrm>
            <a:off x="8445275" y="8416637"/>
            <a:ext cx="2197765" cy="2197765"/>
          </a:xfrm>
          <a:custGeom>
            <a:avLst/>
            <a:gdLst/>
            <a:ahLst/>
            <a:cxnLst/>
            <a:rect l="l" t="t" r="r" b="b"/>
            <a:pathLst>
              <a:path w="2197765" h="2197765">
                <a:moveTo>
                  <a:pt x="0" y="0"/>
                </a:moveTo>
                <a:lnTo>
                  <a:pt x="2197766" y="0"/>
                </a:lnTo>
                <a:lnTo>
                  <a:pt x="2197766" y="2197765"/>
                </a:lnTo>
                <a:lnTo>
                  <a:pt x="0" y="219776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vi-VN"/>
          </a:p>
        </p:txBody>
      </p:sp>
      <p:sp>
        <p:nvSpPr>
          <p:cNvPr id="15" name="TextBox 15"/>
          <p:cNvSpPr txBox="1"/>
          <p:nvPr/>
        </p:nvSpPr>
        <p:spPr>
          <a:xfrm>
            <a:off x="1090078" y="1466875"/>
            <a:ext cx="16169222" cy="1717698"/>
          </a:xfrm>
          <a:prstGeom prst="rect">
            <a:avLst/>
          </a:prstGeom>
        </p:spPr>
        <p:txBody>
          <a:bodyPr lIns="0" tIns="0" rIns="0" bIns="0" rtlCol="0" anchor="t">
            <a:spAutoFit/>
          </a:bodyPr>
          <a:lstStyle/>
          <a:p>
            <a:pPr algn="ctr">
              <a:lnSpc>
                <a:spcPts val="12325"/>
              </a:lnSpc>
            </a:pPr>
            <a:r>
              <a:rPr lang="en-US" sz="14167">
                <a:solidFill>
                  <a:srgbClr val="64167E"/>
                </a:solidFill>
                <a:latin typeface="UTM Seagull Bold"/>
                <a:ea typeface="UTM Seagull Bold"/>
                <a:cs typeface="UTM Seagull Bold"/>
                <a:sym typeface="UTM Seagull Bold"/>
              </a:rPr>
              <a:t>XIN CẢM ƠN</a:t>
            </a:r>
          </a:p>
        </p:txBody>
      </p:sp>
      <p:sp>
        <p:nvSpPr>
          <p:cNvPr id="16" name="TextBox 16"/>
          <p:cNvSpPr txBox="1"/>
          <p:nvPr/>
        </p:nvSpPr>
        <p:spPr>
          <a:xfrm>
            <a:off x="1059389" y="3622747"/>
            <a:ext cx="16169222" cy="1717698"/>
          </a:xfrm>
          <a:prstGeom prst="rect">
            <a:avLst/>
          </a:prstGeom>
        </p:spPr>
        <p:txBody>
          <a:bodyPr lIns="0" tIns="0" rIns="0" bIns="0" rtlCol="0" anchor="t">
            <a:spAutoFit/>
          </a:bodyPr>
          <a:lstStyle/>
          <a:p>
            <a:pPr algn="ctr">
              <a:lnSpc>
                <a:spcPts val="12325"/>
              </a:lnSpc>
            </a:pPr>
            <a:r>
              <a:rPr lang="en-US" sz="14167" spc="2082">
                <a:solidFill>
                  <a:srgbClr val="FC8301"/>
                </a:solidFill>
                <a:latin typeface="UTM Iron Gothic"/>
                <a:ea typeface="UTM Iron Gothic"/>
                <a:cs typeface="UTM Iron Gothic"/>
                <a:sym typeface="UTM Iron Gothic"/>
              </a:rPr>
              <a:t>QUÝ THẦY CÔ VÀ CÁC EM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1895345" flipH="1">
            <a:off x="5113569" y="4463163"/>
            <a:ext cx="18155644" cy="12246807"/>
          </a:xfrm>
          <a:custGeom>
            <a:avLst/>
            <a:gdLst/>
            <a:ahLst/>
            <a:cxnLst/>
            <a:rect l="l" t="t" r="r" b="b"/>
            <a:pathLst>
              <a:path w="18155644" h="12246807">
                <a:moveTo>
                  <a:pt x="18155643" y="0"/>
                </a:moveTo>
                <a:lnTo>
                  <a:pt x="0" y="0"/>
                </a:lnTo>
                <a:lnTo>
                  <a:pt x="0" y="12246807"/>
                </a:lnTo>
                <a:lnTo>
                  <a:pt x="18155643" y="12246807"/>
                </a:lnTo>
                <a:lnTo>
                  <a:pt x="1815564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TextBox 4"/>
          <p:cNvSpPr txBox="1"/>
          <p:nvPr/>
        </p:nvSpPr>
        <p:spPr>
          <a:xfrm>
            <a:off x="4276067" y="1736764"/>
            <a:ext cx="11563014" cy="2762130"/>
          </a:xfrm>
          <a:prstGeom prst="rect">
            <a:avLst/>
          </a:prstGeom>
        </p:spPr>
        <p:txBody>
          <a:bodyPr lIns="0" tIns="0" rIns="0" bIns="0" rtlCol="0" anchor="t">
            <a:spAutoFit/>
          </a:bodyPr>
          <a:lstStyle/>
          <a:p>
            <a:pPr algn="l">
              <a:lnSpc>
                <a:spcPts val="22581"/>
              </a:lnSpc>
            </a:pPr>
            <a:r>
              <a:rPr lang="en-US" sz="16129">
                <a:solidFill>
                  <a:srgbClr val="3E4677"/>
                </a:solidFill>
                <a:latin typeface="UTM Showcard"/>
                <a:ea typeface="UTM Showcard"/>
                <a:cs typeface="UTM Showcard"/>
                <a:sym typeface="UTM Showcard"/>
              </a:rPr>
              <a:t>KHỞI ĐỘNG</a:t>
            </a:r>
          </a:p>
        </p:txBody>
      </p:sp>
      <p:sp>
        <p:nvSpPr>
          <p:cNvPr id="5" name="Freeform 5"/>
          <p:cNvSpPr/>
          <p:nvPr/>
        </p:nvSpPr>
        <p:spPr>
          <a:xfrm>
            <a:off x="0" y="4498894"/>
            <a:ext cx="9316870" cy="5788106"/>
          </a:xfrm>
          <a:custGeom>
            <a:avLst/>
            <a:gdLst/>
            <a:ahLst/>
            <a:cxnLst/>
            <a:rect l="l" t="t" r="r" b="b"/>
            <a:pathLst>
              <a:path w="9316870" h="5788106">
                <a:moveTo>
                  <a:pt x="0" y="0"/>
                </a:moveTo>
                <a:lnTo>
                  <a:pt x="9316870" y="0"/>
                </a:lnTo>
                <a:lnTo>
                  <a:pt x="9316870" y="5788106"/>
                </a:lnTo>
                <a:lnTo>
                  <a:pt x="0" y="57881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flipH="1">
            <a:off x="7982591" y="-338501"/>
            <a:ext cx="17470947" cy="14064112"/>
          </a:xfrm>
          <a:custGeom>
            <a:avLst/>
            <a:gdLst/>
            <a:ahLst/>
            <a:cxnLst/>
            <a:rect l="l" t="t" r="r" b="b"/>
            <a:pathLst>
              <a:path w="17470947" h="14064112">
                <a:moveTo>
                  <a:pt x="17470947" y="0"/>
                </a:moveTo>
                <a:lnTo>
                  <a:pt x="0" y="0"/>
                </a:lnTo>
                <a:lnTo>
                  <a:pt x="0" y="14064112"/>
                </a:lnTo>
                <a:lnTo>
                  <a:pt x="17470947" y="14064112"/>
                </a:lnTo>
                <a:lnTo>
                  <a:pt x="174709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8503860" y="3375897"/>
            <a:ext cx="9784140" cy="6885589"/>
          </a:xfrm>
          <a:custGeom>
            <a:avLst/>
            <a:gdLst/>
            <a:ahLst/>
            <a:cxnLst/>
            <a:rect l="l" t="t" r="r" b="b"/>
            <a:pathLst>
              <a:path w="9784140" h="6885589">
                <a:moveTo>
                  <a:pt x="0" y="0"/>
                </a:moveTo>
                <a:lnTo>
                  <a:pt x="9784140" y="0"/>
                </a:lnTo>
                <a:lnTo>
                  <a:pt x="9784140" y="6885589"/>
                </a:lnTo>
                <a:lnTo>
                  <a:pt x="0" y="6885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a:off x="8503860" y="5657861"/>
            <a:ext cx="3079242" cy="4114800"/>
          </a:xfrm>
          <a:custGeom>
            <a:avLst/>
            <a:gdLst/>
            <a:ahLst/>
            <a:cxnLst/>
            <a:rect l="l" t="t" r="r" b="b"/>
            <a:pathLst>
              <a:path w="3079242" h="4114800">
                <a:moveTo>
                  <a:pt x="0" y="0"/>
                </a:moveTo>
                <a:lnTo>
                  <a:pt x="3079242" y="0"/>
                </a:lnTo>
                <a:lnTo>
                  <a:pt x="30792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332537" y="2782165"/>
            <a:ext cx="1392326" cy="1575678"/>
          </a:xfrm>
          <a:custGeom>
            <a:avLst/>
            <a:gdLst/>
            <a:ahLst/>
            <a:cxnLst/>
            <a:rect l="l" t="t" r="r" b="b"/>
            <a:pathLst>
              <a:path w="1392326" h="1575678">
                <a:moveTo>
                  <a:pt x="0" y="0"/>
                </a:moveTo>
                <a:lnTo>
                  <a:pt x="1392326" y="0"/>
                </a:lnTo>
                <a:lnTo>
                  <a:pt x="1392326" y="1575677"/>
                </a:lnTo>
                <a:lnTo>
                  <a:pt x="0" y="15756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TextBox 7"/>
          <p:cNvSpPr txBox="1"/>
          <p:nvPr/>
        </p:nvSpPr>
        <p:spPr>
          <a:xfrm>
            <a:off x="729842" y="2880104"/>
            <a:ext cx="7774018" cy="3938588"/>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Tex Gyre Pagella Bold"/>
                <a:ea typeface="Tex Gyre Pagella Bold"/>
                <a:cs typeface="Tex Gyre Pagella Bold"/>
                <a:sym typeface="Tex Gyre Pagella Bold"/>
              </a:rPr>
              <a:t>❖    Trong thực tế cuộc sống, chúng ta sẽ sử dụng kĩ năng so sánh, đánh giá hai tác phẩm thơ trong những tình huống nào?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flipH="1">
            <a:off x="7982591" y="-338501"/>
            <a:ext cx="17470947" cy="14064112"/>
          </a:xfrm>
          <a:custGeom>
            <a:avLst/>
            <a:gdLst/>
            <a:ahLst/>
            <a:cxnLst/>
            <a:rect l="l" t="t" r="r" b="b"/>
            <a:pathLst>
              <a:path w="17470947" h="14064112">
                <a:moveTo>
                  <a:pt x="17470947" y="0"/>
                </a:moveTo>
                <a:lnTo>
                  <a:pt x="0" y="0"/>
                </a:lnTo>
                <a:lnTo>
                  <a:pt x="0" y="14064112"/>
                </a:lnTo>
                <a:lnTo>
                  <a:pt x="17470947" y="14064112"/>
                </a:lnTo>
                <a:lnTo>
                  <a:pt x="174709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8503860" y="3375897"/>
            <a:ext cx="9784140" cy="6885589"/>
          </a:xfrm>
          <a:custGeom>
            <a:avLst/>
            <a:gdLst/>
            <a:ahLst/>
            <a:cxnLst/>
            <a:rect l="l" t="t" r="r" b="b"/>
            <a:pathLst>
              <a:path w="9784140" h="6885589">
                <a:moveTo>
                  <a:pt x="0" y="0"/>
                </a:moveTo>
                <a:lnTo>
                  <a:pt x="9784140" y="0"/>
                </a:lnTo>
                <a:lnTo>
                  <a:pt x="9784140" y="6885589"/>
                </a:lnTo>
                <a:lnTo>
                  <a:pt x="0" y="6885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a:off x="8503860" y="5657861"/>
            <a:ext cx="3079242" cy="4114800"/>
          </a:xfrm>
          <a:custGeom>
            <a:avLst/>
            <a:gdLst/>
            <a:ahLst/>
            <a:cxnLst/>
            <a:rect l="l" t="t" r="r" b="b"/>
            <a:pathLst>
              <a:path w="3079242" h="4114800">
                <a:moveTo>
                  <a:pt x="0" y="0"/>
                </a:moveTo>
                <a:lnTo>
                  <a:pt x="3079242" y="0"/>
                </a:lnTo>
                <a:lnTo>
                  <a:pt x="30792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332537" y="2782165"/>
            <a:ext cx="1392326" cy="1575678"/>
          </a:xfrm>
          <a:custGeom>
            <a:avLst/>
            <a:gdLst/>
            <a:ahLst/>
            <a:cxnLst/>
            <a:rect l="l" t="t" r="r" b="b"/>
            <a:pathLst>
              <a:path w="1392326" h="1575678">
                <a:moveTo>
                  <a:pt x="0" y="0"/>
                </a:moveTo>
                <a:lnTo>
                  <a:pt x="1392326" y="0"/>
                </a:lnTo>
                <a:lnTo>
                  <a:pt x="1392326" y="1575677"/>
                </a:lnTo>
                <a:lnTo>
                  <a:pt x="0" y="15756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TextBox 7"/>
          <p:cNvSpPr txBox="1"/>
          <p:nvPr/>
        </p:nvSpPr>
        <p:spPr>
          <a:xfrm>
            <a:off x="332537" y="2905136"/>
            <a:ext cx="7774018" cy="4733925"/>
          </a:xfrm>
          <a:prstGeom prst="rect">
            <a:avLst/>
          </a:prstGeom>
        </p:spPr>
        <p:txBody>
          <a:bodyPr lIns="0" tIns="0" rIns="0" bIns="0" rtlCol="0" anchor="t">
            <a:spAutoFit/>
          </a:bodyPr>
          <a:lstStyle/>
          <a:p>
            <a:pPr algn="ctr">
              <a:lnSpc>
                <a:spcPts val="6299"/>
              </a:lnSpc>
            </a:pPr>
            <a:r>
              <a:rPr lang="en-US" sz="4499">
                <a:solidFill>
                  <a:srgbClr val="000000"/>
                </a:solidFill>
                <a:latin typeface="Tex Gyre Pagella Bold"/>
                <a:ea typeface="Tex Gyre Pagella Bold"/>
                <a:cs typeface="Tex Gyre Pagella Bold"/>
                <a:sym typeface="Tex Gyre Pagella Bold"/>
              </a:rPr>
              <a:t>❖    Câu lạc bộ văn học tổ chức giao lưu</a:t>
            </a:r>
          </a:p>
          <a:p>
            <a:pPr algn="ctr">
              <a:lnSpc>
                <a:spcPts val="6299"/>
              </a:lnSpc>
              <a:spcBef>
                <a:spcPct val="0"/>
              </a:spcBef>
            </a:pPr>
            <a:r>
              <a:rPr lang="en-US" sz="4499">
                <a:solidFill>
                  <a:srgbClr val="000000"/>
                </a:solidFill>
                <a:latin typeface="Tex Gyre Pagella Bold"/>
                <a:ea typeface="Tex Gyre Pagella Bold"/>
                <a:cs typeface="Tex Gyre Pagella Bold"/>
                <a:sym typeface="Tex Gyre Pagella Bold"/>
              </a:rPr>
              <a:t>- Kể tên các bài thơ cùng đề tài: người lính, tình yêu đôi lứa, tình yêu quê hương, thiên nhiên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1895345" flipH="1">
            <a:off x="5113569" y="4463163"/>
            <a:ext cx="18155644" cy="12246807"/>
          </a:xfrm>
          <a:custGeom>
            <a:avLst/>
            <a:gdLst/>
            <a:ahLst/>
            <a:cxnLst/>
            <a:rect l="l" t="t" r="r" b="b"/>
            <a:pathLst>
              <a:path w="18155644" h="12246807">
                <a:moveTo>
                  <a:pt x="18155643" y="0"/>
                </a:moveTo>
                <a:lnTo>
                  <a:pt x="0" y="0"/>
                </a:lnTo>
                <a:lnTo>
                  <a:pt x="0" y="12246807"/>
                </a:lnTo>
                <a:lnTo>
                  <a:pt x="18155643" y="12246807"/>
                </a:lnTo>
                <a:lnTo>
                  <a:pt x="1815564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TextBox 4"/>
          <p:cNvSpPr txBox="1"/>
          <p:nvPr/>
        </p:nvSpPr>
        <p:spPr>
          <a:xfrm>
            <a:off x="3035288" y="1247623"/>
            <a:ext cx="12909377" cy="3895877"/>
          </a:xfrm>
          <a:prstGeom prst="rect">
            <a:avLst/>
          </a:prstGeom>
        </p:spPr>
        <p:txBody>
          <a:bodyPr lIns="0" tIns="0" rIns="0" bIns="0" rtlCol="0" anchor="t">
            <a:spAutoFit/>
          </a:bodyPr>
          <a:lstStyle/>
          <a:p>
            <a:pPr algn="ctr">
              <a:lnSpc>
                <a:spcPts val="15288"/>
              </a:lnSpc>
            </a:pPr>
            <a:r>
              <a:rPr lang="en-US" sz="13294">
                <a:solidFill>
                  <a:srgbClr val="3E4677"/>
                </a:solidFill>
                <a:latin typeface="UTM Showcard"/>
                <a:ea typeface="UTM Showcard"/>
                <a:cs typeface="UTM Showcard"/>
                <a:sym typeface="UTM Showcard"/>
              </a:rPr>
              <a:t>HÌNH THÀNH KIẾN THỨC</a:t>
            </a:r>
          </a:p>
        </p:txBody>
      </p:sp>
      <p:sp>
        <p:nvSpPr>
          <p:cNvPr id="5" name="Freeform 5"/>
          <p:cNvSpPr/>
          <p:nvPr/>
        </p:nvSpPr>
        <p:spPr>
          <a:xfrm>
            <a:off x="0" y="4498894"/>
            <a:ext cx="9316870" cy="5788106"/>
          </a:xfrm>
          <a:custGeom>
            <a:avLst/>
            <a:gdLst/>
            <a:ahLst/>
            <a:cxnLst/>
            <a:rect l="l" t="t" r="r" b="b"/>
            <a:pathLst>
              <a:path w="9316870" h="5788106">
                <a:moveTo>
                  <a:pt x="0" y="0"/>
                </a:moveTo>
                <a:lnTo>
                  <a:pt x="9316870" y="0"/>
                </a:lnTo>
                <a:lnTo>
                  <a:pt x="9316870" y="5788106"/>
                </a:lnTo>
                <a:lnTo>
                  <a:pt x="0" y="57881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10673770">
            <a:off x="-2973379" y="-3994582"/>
            <a:ext cx="11537104" cy="7782301"/>
          </a:xfrm>
          <a:custGeom>
            <a:avLst/>
            <a:gdLst/>
            <a:ahLst/>
            <a:cxnLst/>
            <a:rect l="l" t="t" r="r" b="b"/>
            <a:pathLst>
              <a:path w="11537104" h="7782301">
                <a:moveTo>
                  <a:pt x="0" y="0"/>
                </a:moveTo>
                <a:lnTo>
                  <a:pt x="11537104" y="0"/>
                </a:lnTo>
                <a:lnTo>
                  <a:pt x="11537104" y="7782301"/>
                </a:lnTo>
                <a:lnTo>
                  <a:pt x="0" y="77823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9625248" y="7166936"/>
            <a:ext cx="11537104" cy="7782301"/>
          </a:xfrm>
          <a:custGeom>
            <a:avLst/>
            <a:gdLst/>
            <a:ahLst/>
            <a:cxnLst/>
            <a:rect l="l" t="t" r="r" b="b"/>
            <a:pathLst>
              <a:path w="11537104" h="7782301">
                <a:moveTo>
                  <a:pt x="0" y="0"/>
                </a:moveTo>
                <a:lnTo>
                  <a:pt x="11537104" y="0"/>
                </a:lnTo>
                <a:lnTo>
                  <a:pt x="11537104" y="7782301"/>
                </a:lnTo>
                <a:lnTo>
                  <a:pt x="0" y="77823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5" name="Group 5"/>
          <p:cNvGrpSpPr/>
          <p:nvPr/>
        </p:nvGrpSpPr>
        <p:grpSpPr>
          <a:xfrm>
            <a:off x="8496904" y="2164585"/>
            <a:ext cx="9073582" cy="5670730"/>
            <a:chOff x="0" y="0"/>
            <a:chExt cx="2569675" cy="1605974"/>
          </a:xfrm>
        </p:grpSpPr>
        <p:sp>
          <p:nvSpPr>
            <p:cNvPr id="6" name="Freeform 6"/>
            <p:cNvSpPr/>
            <p:nvPr/>
          </p:nvSpPr>
          <p:spPr>
            <a:xfrm>
              <a:off x="0" y="0"/>
              <a:ext cx="2569675" cy="1605974"/>
            </a:xfrm>
            <a:custGeom>
              <a:avLst/>
              <a:gdLst/>
              <a:ahLst/>
              <a:cxnLst/>
              <a:rect l="l" t="t" r="r" b="b"/>
              <a:pathLst>
                <a:path w="2569675" h="1605974">
                  <a:moveTo>
                    <a:pt x="43515" y="0"/>
                  </a:moveTo>
                  <a:lnTo>
                    <a:pt x="2526160" y="0"/>
                  </a:lnTo>
                  <a:cubicBezTo>
                    <a:pt x="2550193" y="0"/>
                    <a:pt x="2569675" y="19482"/>
                    <a:pt x="2569675" y="43515"/>
                  </a:cubicBezTo>
                  <a:lnTo>
                    <a:pt x="2569675" y="1562459"/>
                  </a:lnTo>
                  <a:cubicBezTo>
                    <a:pt x="2569675" y="1586492"/>
                    <a:pt x="2550193" y="1605974"/>
                    <a:pt x="2526160" y="1605974"/>
                  </a:cubicBezTo>
                  <a:lnTo>
                    <a:pt x="43515" y="1605974"/>
                  </a:lnTo>
                  <a:cubicBezTo>
                    <a:pt x="19482" y="1605974"/>
                    <a:pt x="0" y="1586492"/>
                    <a:pt x="0" y="1562459"/>
                  </a:cubicBezTo>
                  <a:lnTo>
                    <a:pt x="0" y="43515"/>
                  </a:lnTo>
                  <a:cubicBezTo>
                    <a:pt x="0" y="19482"/>
                    <a:pt x="19482" y="0"/>
                    <a:pt x="43515" y="0"/>
                  </a:cubicBezTo>
                  <a:close/>
                </a:path>
              </a:pathLst>
            </a:custGeom>
            <a:solidFill>
              <a:srgbClr val="576586"/>
            </a:solidFill>
          </p:spPr>
          <p:txBody>
            <a:bodyPr/>
            <a:lstStyle/>
            <a:p>
              <a:endParaRPr lang="vi-VN"/>
            </a:p>
          </p:txBody>
        </p:sp>
        <p:sp>
          <p:nvSpPr>
            <p:cNvPr id="7" name="TextBox 7"/>
            <p:cNvSpPr txBox="1"/>
            <p:nvPr/>
          </p:nvSpPr>
          <p:spPr>
            <a:xfrm>
              <a:off x="0" y="-38100"/>
              <a:ext cx="2569675" cy="1644074"/>
            </a:xfrm>
            <a:prstGeom prst="rect">
              <a:avLst/>
            </a:prstGeom>
          </p:spPr>
          <p:txBody>
            <a:bodyPr lIns="50800" tIns="50800" rIns="50800" bIns="50800" rtlCol="0" anchor="ctr"/>
            <a:lstStyle/>
            <a:p>
              <a:pPr algn="ctr">
                <a:lnSpc>
                  <a:spcPts val="2607"/>
                </a:lnSpc>
              </a:pPr>
              <a:endParaRPr/>
            </a:p>
          </p:txBody>
        </p:sp>
      </p:grpSp>
      <p:grpSp>
        <p:nvGrpSpPr>
          <p:cNvPr id="8" name="Group 8"/>
          <p:cNvGrpSpPr/>
          <p:nvPr/>
        </p:nvGrpSpPr>
        <p:grpSpPr>
          <a:xfrm>
            <a:off x="8055319" y="1897886"/>
            <a:ext cx="9332142" cy="5754204"/>
            <a:chOff x="0" y="0"/>
            <a:chExt cx="2642901" cy="1629614"/>
          </a:xfrm>
        </p:grpSpPr>
        <p:sp>
          <p:nvSpPr>
            <p:cNvPr id="9" name="Freeform 9"/>
            <p:cNvSpPr/>
            <p:nvPr/>
          </p:nvSpPr>
          <p:spPr>
            <a:xfrm>
              <a:off x="0" y="0"/>
              <a:ext cx="2642901" cy="1629614"/>
            </a:xfrm>
            <a:custGeom>
              <a:avLst/>
              <a:gdLst/>
              <a:ahLst/>
              <a:cxnLst/>
              <a:rect l="l" t="t" r="r" b="b"/>
              <a:pathLst>
                <a:path w="2642901" h="1629614">
                  <a:moveTo>
                    <a:pt x="42309" y="0"/>
                  </a:moveTo>
                  <a:lnTo>
                    <a:pt x="2600591" y="0"/>
                  </a:lnTo>
                  <a:cubicBezTo>
                    <a:pt x="2623958" y="0"/>
                    <a:pt x="2642901" y="18943"/>
                    <a:pt x="2642901" y="42309"/>
                  </a:cubicBezTo>
                  <a:lnTo>
                    <a:pt x="2642901" y="1587305"/>
                  </a:lnTo>
                  <a:cubicBezTo>
                    <a:pt x="2642901" y="1598526"/>
                    <a:pt x="2638443" y="1609287"/>
                    <a:pt x="2630509" y="1617222"/>
                  </a:cubicBezTo>
                  <a:cubicBezTo>
                    <a:pt x="2622574" y="1625157"/>
                    <a:pt x="2611812" y="1629614"/>
                    <a:pt x="2600591" y="1629614"/>
                  </a:cubicBezTo>
                  <a:lnTo>
                    <a:pt x="42309" y="1629614"/>
                  </a:lnTo>
                  <a:cubicBezTo>
                    <a:pt x="31088" y="1629614"/>
                    <a:pt x="20327" y="1625157"/>
                    <a:pt x="12392" y="1617222"/>
                  </a:cubicBezTo>
                  <a:cubicBezTo>
                    <a:pt x="4458" y="1609287"/>
                    <a:pt x="0" y="1598526"/>
                    <a:pt x="0" y="1587305"/>
                  </a:cubicBezTo>
                  <a:lnTo>
                    <a:pt x="0" y="42309"/>
                  </a:lnTo>
                  <a:cubicBezTo>
                    <a:pt x="0" y="31088"/>
                    <a:pt x="4458" y="20327"/>
                    <a:pt x="12392" y="12392"/>
                  </a:cubicBezTo>
                  <a:cubicBezTo>
                    <a:pt x="20327" y="4458"/>
                    <a:pt x="31088" y="0"/>
                    <a:pt x="42309" y="0"/>
                  </a:cubicBezTo>
                  <a:close/>
                </a:path>
              </a:pathLst>
            </a:custGeom>
            <a:solidFill>
              <a:srgbClr val="FFFFFF"/>
            </a:solidFill>
          </p:spPr>
          <p:txBody>
            <a:bodyPr/>
            <a:lstStyle/>
            <a:p>
              <a:endParaRPr lang="vi-VN"/>
            </a:p>
          </p:txBody>
        </p:sp>
        <p:sp>
          <p:nvSpPr>
            <p:cNvPr id="10" name="TextBox 10"/>
            <p:cNvSpPr txBox="1"/>
            <p:nvPr/>
          </p:nvSpPr>
          <p:spPr>
            <a:xfrm>
              <a:off x="0" y="-38100"/>
              <a:ext cx="2642901" cy="1667714"/>
            </a:xfrm>
            <a:prstGeom prst="rect">
              <a:avLst/>
            </a:prstGeom>
          </p:spPr>
          <p:txBody>
            <a:bodyPr lIns="50800" tIns="50800" rIns="50800" bIns="50800" rtlCol="0" anchor="ctr"/>
            <a:lstStyle/>
            <a:p>
              <a:pPr algn="ctr">
                <a:lnSpc>
                  <a:spcPts val="2607"/>
                </a:lnSpc>
              </a:pPr>
              <a:endParaRPr/>
            </a:p>
          </p:txBody>
        </p:sp>
      </p:grpSp>
      <p:sp>
        <p:nvSpPr>
          <p:cNvPr id="11" name="Freeform 11"/>
          <p:cNvSpPr/>
          <p:nvPr/>
        </p:nvSpPr>
        <p:spPr>
          <a:xfrm flipH="1">
            <a:off x="1028700" y="3858071"/>
            <a:ext cx="6482953" cy="6428929"/>
          </a:xfrm>
          <a:custGeom>
            <a:avLst/>
            <a:gdLst/>
            <a:ahLst/>
            <a:cxnLst/>
            <a:rect l="l" t="t" r="r" b="b"/>
            <a:pathLst>
              <a:path w="6482953" h="6428929">
                <a:moveTo>
                  <a:pt x="6482953" y="0"/>
                </a:moveTo>
                <a:lnTo>
                  <a:pt x="0" y="0"/>
                </a:lnTo>
                <a:lnTo>
                  <a:pt x="0" y="6428929"/>
                </a:lnTo>
                <a:lnTo>
                  <a:pt x="6482953" y="6428929"/>
                </a:lnTo>
                <a:lnTo>
                  <a:pt x="64829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2" name="TextBox 12"/>
          <p:cNvSpPr txBox="1"/>
          <p:nvPr/>
        </p:nvSpPr>
        <p:spPr>
          <a:xfrm>
            <a:off x="8157168" y="2100931"/>
            <a:ext cx="9230294" cy="5066005"/>
          </a:xfrm>
          <a:prstGeom prst="rect">
            <a:avLst/>
          </a:prstGeom>
        </p:spPr>
        <p:txBody>
          <a:bodyPr lIns="0" tIns="0" rIns="0" bIns="0" rtlCol="0" anchor="t">
            <a:spAutoFit/>
          </a:bodyPr>
          <a:lstStyle/>
          <a:p>
            <a:pPr algn="ctr">
              <a:lnSpc>
                <a:spcPts val="7736"/>
              </a:lnSpc>
            </a:pPr>
            <a:r>
              <a:rPr lang="en-US" sz="5526" spc="110">
                <a:solidFill>
                  <a:srgbClr val="3E4677"/>
                </a:solidFill>
                <a:latin typeface="UTM Futura Extra Ultra-Bold"/>
                <a:ea typeface="UTM Futura Extra Ultra-Bold"/>
                <a:cs typeface="UTM Futura Extra Ultra-Bold"/>
                <a:sym typeface="UTM Futura Extra Ultra-Bold"/>
              </a:rPr>
              <a:t>BƯỚC 1. CHUẨN BỊ NÓI</a:t>
            </a:r>
          </a:p>
          <a:p>
            <a:pPr algn="ctr">
              <a:lnSpc>
                <a:spcPts val="8156"/>
              </a:lnSpc>
            </a:pPr>
            <a:r>
              <a:rPr lang="en-US" sz="5825" spc="116">
                <a:solidFill>
                  <a:srgbClr val="3E4677"/>
                </a:solidFill>
                <a:latin typeface="UTM Futura Extra Ultra-Bold"/>
                <a:ea typeface="UTM Futura Extra Ultra-Bold"/>
                <a:cs typeface="UTM Futura Extra Ultra-Bold"/>
                <a:sym typeface="UTM Futura Extra Ultra-Bold"/>
              </a:rPr>
              <a:t>Xác định đề tài, người nghe, mục đích, không gian và thời gian nói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vi-VN"/>
          </a:p>
        </p:txBody>
      </p:sp>
      <p:sp>
        <p:nvSpPr>
          <p:cNvPr id="3" name="Freeform 3"/>
          <p:cNvSpPr/>
          <p:nvPr/>
        </p:nvSpPr>
        <p:spPr>
          <a:xfrm rot="8769231" flipH="1">
            <a:off x="-5048906" y="-8318054"/>
            <a:ext cx="15823479" cy="10673656"/>
          </a:xfrm>
          <a:custGeom>
            <a:avLst/>
            <a:gdLst/>
            <a:ahLst/>
            <a:cxnLst/>
            <a:rect l="l" t="t" r="r" b="b"/>
            <a:pathLst>
              <a:path w="15823479" h="10673656">
                <a:moveTo>
                  <a:pt x="15823479" y="0"/>
                </a:moveTo>
                <a:lnTo>
                  <a:pt x="0" y="0"/>
                </a:lnTo>
                <a:lnTo>
                  <a:pt x="0" y="10673656"/>
                </a:lnTo>
                <a:lnTo>
                  <a:pt x="15823479" y="10673656"/>
                </a:lnTo>
                <a:lnTo>
                  <a:pt x="1582347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rot="-1597708" flipH="1">
            <a:off x="7798489" y="7351006"/>
            <a:ext cx="15395861" cy="10385208"/>
          </a:xfrm>
          <a:custGeom>
            <a:avLst/>
            <a:gdLst/>
            <a:ahLst/>
            <a:cxnLst/>
            <a:rect l="l" t="t" r="r" b="b"/>
            <a:pathLst>
              <a:path w="15395861" h="10385208">
                <a:moveTo>
                  <a:pt x="15395860" y="0"/>
                </a:moveTo>
                <a:lnTo>
                  <a:pt x="0" y="0"/>
                </a:lnTo>
                <a:lnTo>
                  <a:pt x="0" y="10385208"/>
                </a:lnTo>
                <a:lnTo>
                  <a:pt x="15395860" y="10385208"/>
                </a:lnTo>
                <a:lnTo>
                  <a:pt x="1539586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TextBox 5"/>
          <p:cNvSpPr txBox="1"/>
          <p:nvPr/>
        </p:nvSpPr>
        <p:spPr>
          <a:xfrm>
            <a:off x="1723469" y="3826521"/>
            <a:ext cx="15218690" cy="3143250"/>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Tex Gyre Pagella Bold"/>
                <a:ea typeface="Tex Gyre Pagella Bold"/>
                <a:cs typeface="Tex Gyre Pagella Bold"/>
                <a:sym typeface="Tex Gyre Pagella Bold"/>
              </a:rPr>
              <a:t>Câu lạc bộ văn học của trường bạn tổ chức buổi tọa đàm với chủ đề Những sắc điệu phong phú của thi ca. Bạn hãy chuẩn bị bài trình bày so sánh, đánh giá hai tác phẩm thơ để tham gia buổi tọa đàm.</a:t>
            </a:r>
          </a:p>
        </p:txBody>
      </p:sp>
      <p:sp>
        <p:nvSpPr>
          <p:cNvPr id="6" name="TextBox 6"/>
          <p:cNvSpPr txBox="1"/>
          <p:nvPr/>
        </p:nvSpPr>
        <p:spPr>
          <a:xfrm>
            <a:off x="2026718" y="2569507"/>
            <a:ext cx="3431884" cy="1068779"/>
          </a:xfrm>
          <a:prstGeom prst="rect">
            <a:avLst/>
          </a:prstGeom>
        </p:spPr>
        <p:txBody>
          <a:bodyPr lIns="0" tIns="0" rIns="0" bIns="0" rtlCol="0" anchor="t">
            <a:spAutoFit/>
          </a:bodyPr>
          <a:lstStyle/>
          <a:p>
            <a:pPr algn="l">
              <a:lnSpc>
                <a:spcPts val="8891"/>
              </a:lnSpc>
              <a:spcBef>
                <a:spcPct val="0"/>
              </a:spcBef>
            </a:pPr>
            <a:r>
              <a:rPr lang="en-US" sz="6351">
                <a:solidFill>
                  <a:srgbClr val="BF0202"/>
                </a:solidFill>
                <a:latin typeface="UTM Futura Extra Ultra-Bold"/>
                <a:ea typeface="UTM Futura Extra Ultra-Bold"/>
                <a:cs typeface="UTM Futura Extra Ultra-Bold"/>
                <a:sym typeface="UTM Futura Extra Ultra-Bold"/>
              </a:rPr>
              <a:t>ĐỀ TÀI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1654</Words>
  <Application>Microsoft Office PowerPoint</Application>
  <PresentationFormat>Custom</PresentationFormat>
  <Paragraphs>132</Paragraphs>
  <Slides>31</Slides>
  <Notes>0</Notes>
  <HiddenSlides>0</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31</vt:i4>
      </vt:variant>
    </vt:vector>
  </HeadingPairs>
  <TitlesOfParts>
    <vt:vector size="49" baseType="lpstr">
      <vt:lpstr>#9Slide04 Vollkorn Black</vt:lpstr>
      <vt:lpstr>Calibri</vt:lpstr>
      <vt:lpstr>#9Slide05 Aphrodite Pro</vt:lpstr>
      <vt:lpstr>UTM Showcard</vt:lpstr>
      <vt:lpstr>Montserrat Classic Bold</vt:lpstr>
      <vt:lpstr>Tex Gyre Pagella Bold</vt:lpstr>
      <vt:lpstr>UTM Futura Extra Ultra-Bold</vt:lpstr>
      <vt:lpstr>UTM Azuki</vt:lpstr>
      <vt:lpstr>DFVN New Eddy</vt:lpstr>
      <vt:lpstr>UTM Alberta Heavy</vt:lpstr>
      <vt:lpstr>#9Slide03 Impact</vt:lpstr>
      <vt:lpstr>Tex Gyre Pagella</vt:lpstr>
      <vt:lpstr>#9Slide03 Helvetica LT Std ExtC</vt:lpstr>
      <vt:lpstr>Arial</vt:lpstr>
      <vt:lpstr>UTM Aptima Bold</vt:lpstr>
      <vt:lpstr>UTM Seagull Bold</vt:lpstr>
      <vt:lpstr>UTM Iron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NHÓM 1. BÀI 1. CTST 12. NHỮNG SẮC ĐIỆU THƠ CA</dc:title>
  <cp:lastModifiedBy>Phương Bùi Thị Hải</cp:lastModifiedBy>
  <cp:revision>4</cp:revision>
  <dcterms:created xsi:type="dcterms:W3CDTF">2006-08-16T00:00:00Z</dcterms:created>
  <dcterms:modified xsi:type="dcterms:W3CDTF">2024-07-28T08:21:43Z</dcterms:modified>
  <dc:identifier>DAGISpgeFv0</dc:identifier>
</cp:coreProperties>
</file>