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407" r:id="rId2"/>
    <p:sldId id="408" r:id="rId3"/>
    <p:sldId id="409" r:id="rId4"/>
    <p:sldId id="410" r:id="rId5"/>
    <p:sldId id="411" r:id="rId6"/>
    <p:sldId id="412" r:id="rId7"/>
    <p:sldId id="413" r:id="rId8"/>
    <p:sldId id="414" r:id="rId9"/>
    <p:sldId id="415" r:id="rId10"/>
    <p:sldId id="416" r:id="rId11"/>
    <p:sldId id="417" r:id="rId12"/>
    <p:sldId id="418" r:id="rId13"/>
    <p:sldId id="419" r:id="rId14"/>
    <p:sldId id="420" r:id="rId15"/>
    <p:sldId id="421" r:id="rId16"/>
    <p:sldId id="422" r:id="rId17"/>
    <p:sldId id="423" r:id="rId18"/>
    <p:sldId id="424" r:id="rId19"/>
    <p:sldId id="425" r:id="rId20"/>
    <p:sldId id="426" r:id="rId21"/>
    <p:sldId id="427" r:id="rId22"/>
    <p:sldId id="428" r:id="rId23"/>
    <p:sldId id="429" r:id="rId24"/>
    <p:sldId id="430" r:id="rId25"/>
    <p:sldId id="431" r:id="rId26"/>
    <p:sldId id="432" r:id="rId27"/>
  </p:sldIdLst>
  <p:sldSz cx="18288000" cy="10287000"/>
  <p:notesSz cx="6858000" cy="9144000"/>
  <p:embeddedFontLst>
    <p:embeddedFont>
      <p:font typeface="#9Slide03 Helvetica LT Std ExtC" panose="020B0708030502060204" pitchFamily="34" charset="0"/>
      <p:regular r:id="rId28"/>
    </p:embeddedFont>
    <p:embeddedFont>
      <p:font typeface="#9Slide03 Impact" panose="02040603050506020204" pitchFamily="18" charset="0"/>
      <p:regular r:id="rId29"/>
    </p:embeddedFont>
    <p:embeddedFont>
      <p:font typeface="#9Slide04 Vollkorn Black" panose="00000A00000000000000" pitchFamily="2" charset="0"/>
      <p:regular r:id="rId30"/>
      <p:bold r:id="rId31"/>
    </p:embeddedFont>
    <p:embeddedFont>
      <p:font typeface="#9Slide05 Aphrodite Pro" panose="02000000000000000000" pitchFamily="2" charset="0"/>
      <p:regular r:id="rId32"/>
    </p:embeddedFont>
    <p:embeddedFont>
      <p:font typeface="DFVN New Eddy" panose="020B0604020202020204" charset="0"/>
      <p:regular r:id="rId33"/>
    </p:embeddedFont>
    <p:embeddedFont>
      <p:font typeface="Oswald Bold" panose="020B0604020202020204" charset="0"/>
      <p:regular r:id="rId34"/>
    </p:embeddedFont>
    <p:embeddedFont>
      <p:font typeface="Tex Gyre Pagella" panose="020B0604020202020204" charset="0"/>
      <p:regular r:id="rId35"/>
    </p:embeddedFont>
    <p:embeddedFont>
      <p:font typeface="Tex Gyre Pagella Bold" panose="020B0604020202020204" charset="0"/>
      <p:regular r:id="rId36"/>
    </p:embeddedFont>
    <p:embeddedFont>
      <p:font typeface="Tex Gyre Pagella Bold Italics" panose="020B0604020202020204" charset="0"/>
      <p:regular r:id="rId37"/>
    </p:embeddedFont>
    <p:embeddedFont>
      <p:font typeface="UTM Alberta Heavy" panose="02040603050506020204" pitchFamily="18" charset="0"/>
      <p:regular r:id="rId38"/>
    </p:embeddedFont>
    <p:embeddedFont>
      <p:font typeface="UTM American Sans" panose="020B0604020202020204"/>
      <p:regular r:id="rId39"/>
    </p:embeddedFont>
    <p:embeddedFont>
      <p:font typeface="UTM Aptima" panose="020B0604020202020204"/>
      <p:regular r:id="rId40"/>
    </p:embeddedFont>
    <p:embeddedFont>
      <p:font typeface="UTM Aptima Bold" panose="020B0604020202020204"/>
      <p:regular r:id="rId41"/>
    </p:embeddedFont>
    <p:embeddedFont>
      <p:font typeface="UTM Azuki" panose="02040603050506020204" pitchFamily="18" charset="0"/>
      <p:regular r:id="rId42"/>
    </p:embeddedFont>
    <p:embeddedFont>
      <p:font typeface="UTM Futura Extra Ultra-Bold" panose="020B0604020202020204"/>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4" d="100"/>
          <a:sy n="34" d="100"/>
        </p:scale>
        <p:origin x="118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svg"/><Relationship Id="rId18" Type="http://schemas.openxmlformats.org/officeDocument/2006/relationships/image" Target="../media/image11.png"/><Relationship Id="rId26" Type="http://schemas.openxmlformats.org/officeDocument/2006/relationships/image" Target="../media/image19.png"/><Relationship Id="rId3" Type="http://schemas.microsoft.com/office/2007/relationships/media" Target="../media/media2.mp4"/><Relationship Id="rId21" Type="http://schemas.openxmlformats.org/officeDocument/2006/relationships/image" Target="../media/image14.svg"/><Relationship Id="rId7" Type="http://schemas.openxmlformats.org/officeDocument/2006/relationships/slideLayout" Target="../slideLayouts/slideLayout7.xml"/><Relationship Id="rId12" Type="http://schemas.openxmlformats.org/officeDocument/2006/relationships/image" Target="../media/image5.png"/><Relationship Id="rId17" Type="http://schemas.openxmlformats.org/officeDocument/2006/relationships/image" Target="../media/image10.svg"/><Relationship Id="rId25" Type="http://schemas.openxmlformats.org/officeDocument/2006/relationships/image" Target="../media/image18.svg"/><Relationship Id="rId2" Type="http://schemas.openxmlformats.org/officeDocument/2006/relationships/video" Target="../media/media1.mp4"/><Relationship Id="rId16" Type="http://schemas.openxmlformats.org/officeDocument/2006/relationships/image" Target="../media/image9.png"/><Relationship Id="rId20" Type="http://schemas.openxmlformats.org/officeDocument/2006/relationships/image" Target="../media/image13.png"/><Relationship Id="rId29" Type="http://schemas.openxmlformats.org/officeDocument/2006/relationships/image" Target="../media/image22.sv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4.jpeg"/><Relationship Id="rId24" Type="http://schemas.openxmlformats.org/officeDocument/2006/relationships/image" Target="../media/image17.png"/><Relationship Id="rId32" Type="http://schemas.openxmlformats.org/officeDocument/2006/relationships/image" Target="../media/image25.png"/><Relationship Id="rId5" Type="http://schemas.microsoft.com/office/2007/relationships/media" Target="../media/media3.mp4"/><Relationship Id="rId15" Type="http://schemas.openxmlformats.org/officeDocument/2006/relationships/image" Target="../media/image8.svg"/><Relationship Id="rId23" Type="http://schemas.openxmlformats.org/officeDocument/2006/relationships/image" Target="../media/image16.svg"/><Relationship Id="rId28" Type="http://schemas.openxmlformats.org/officeDocument/2006/relationships/image" Target="../media/image21.png"/><Relationship Id="rId10" Type="http://schemas.openxmlformats.org/officeDocument/2006/relationships/image" Target="../media/image3.jpeg"/><Relationship Id="rId19" Type="http://schemas.openxmlformats.org/officeDocument/2006/relationships/image" Target="../media/image12.svg"/><Relationship Id="rId31" Type="http://schemas.openxmlformats.org/officeDocument/2006/relationships/image" Target="../media/image24.png"/><Relationship Id="rId4" Type="http://schemas.openxmlformats.org/officeDocument/2006/relationships/video" Target="../media/media2.mp4"/><Relationship Id="rId9" Type="http://schemas.openxmlformats.org/officeDocument/2006/relationships/image" Target="../media/image2.png"/><Relationship Id="rId14" Type="http://schemas.openxmlformats.org/officeDocument/2006/relationships/image" Target="../media/image7.png"/><Relationship Id="rId22" Type="http://schemas.openxmlformats.org/officeDocument/2006/relationships/image" Target="../media/image15.png"/><Relationship Id="rId27" Type="http://schemas.openxmlformats.org/officeDocument/2006/relationships/image" Target="../media/image20.svg"/><Relationship Id="rId30" Type="http://schemas.openxmlformats.org/officeDocument/2006/relationships/image" Target="../media/image23.png"/></Relationships>
</file>

<file path=ppt/slides/_rels/slide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alphaModFix amt="43000"/>
          </a:blip>
          <a:srcRect/>
          <a:stretch>
            <a:fillRect/>
          </a:stretch>
        </p:blipFill>
        <p:spPr>
          <a:xfrm>
            <a:off x="0" y="0"/>
            <a:ext cx="18387207" cy="10376939"/>
          </a:xfrm>
          <a:prstGeom prst="rect">
            <a:avLst/>
          </a:prstGeom>
        </p:spPr>
      </p:pic>
      <p:sp>
        <p:nvSpPr>
          <p:cNvPr id="3" name="Freeform 3"/>
          <p:cNvSpPr/>
          <p:nvPr/>
        </p:nvSpPr>
        <p:spPr>
          <a:xfrm>
            <a:off x="0" y="-26236"/>
            <a:ext cx="18288000" cy="10757544"/>
          </a:xfrm>
          <a:custGeom>
            <a:avLst/>
            <a:gdLst/>
            <a:ahLst/>
            <a:cxnLst/>
            <a:rect l="l" t="t" r="r" b="b"/>
            <a:pathLst>
              <a:path w="18288000" h="10757544">
                <a:moveTo>
                  <a:pt x="0" y="0"/>
                </a:moveTo>
                <a:lnTo>
                  <a:pt x="18288000" y="0"/>
                </a:lnTo>
                <a:lnTo>
                  <a:pt x="18288000" y="10757544"/>
                </a:lnTo>
                <a:lnTo>
                  <a:pt x="0" y="10757544"/>
                </a:lnTo>
                <a:lnTo>
                  <a:pt x="0" y="0"/>
                </a:lnTo>
                <a:close/>
              </a:path>
            </a:pathLst>
          </a:custGeom>
          <a:blipFill>
            <a:blip r:embed="rId9">
              <a:alphaModFix amt="55000"/>
            </a:blip>
            <a:stretch>
              <a:fillRect l="-8947" r="-8947"/>
            </a:stretch>
          </a:blipFill>
        </p:spPr>
        <p:txBody>
          <a:bodyPr/>
          <a:lstStyle/>
          <a:p>
            <a:endParaRPr lang="vi-VN"/>
          </a:p>
        </p:txBody>
      </p:sp>
      <p:pic>
        <p:nvPicPr>
          <p:cNvPr id="4" name="Picture 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alphaModFix amt="10999"/>
          </a:blip>
          <a:srcRect/>
          <a:stretch>
            <a:fillRect/>
          </a:stretch>
        </p:blipFill>
        <p:spPr>
          <a:xfrm>
            <a:off x="-198414" y="0"/>
            <a:ext cx="18486414" cy="10432927"/>
          </a:xfrm>
          <a:prstGeom prst="rect">
            <a:avLst/>
          </a:prstGeom>
        </p:spPr>
      </p:pic>
      <p:pic>
        <p:nvPicPr>
          <p:cNvPr id="5" name="Picture 5">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alphaModFix amt="19999"/>
          </a:blip>
          <a:srcRect/>
          <a:stretch>
            <a:fillRect/>
          </a:stretch>
        </p:blipFill>
        <p:spPr>
          <a:xfrm>
            <a:off x="-99207" y="-72963"/>
            <a:ext cx="18486414" cy="10432927"/>
          </a:xfrm>
          <a:prstGeom prst="rect">
            <a:avLst/>
          </a:prstGeom>
        </p:spPr>
      </p:pic>
      <p:grpSp>
        <p:nvGrpSpPr>
          <p:cNvPr id="6" name="Group 6"/>
          <p:cNvGrpSpPr/>
          <p:nvPr/>
        </p:nvGrpSpPr>
        <p:grpSpPr>
          <a:xfrm>
            <a:off x="8824803" y="7510672"/>
            <a:ext cx="880501" cy="880501"/>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4747"/>
            </a:solidFill>
          </p:spPr>
          <p:txBody>
            <a:bodyPr/>
            <a:lstStyle/>
            <a:p>
              <a:endParaRPr lang="vi-VN"/>
            </a:p>
          </p:txBody>
        </p:sp>
      </p:grpSp>
      <p:grpSp>
        <p:nvGrpSpPr>
          <p:cNvPr id="8" name="Group 8"/>
          <p:cNvGrpSpPr/>
          <p:nvPr/>
        </p:nvGrpSpPr>
        <p:grpSpPr>
          <a:xfrm>
            <a:off x="7817195" y="7636172"/>
            <a:ext cx="661180" cy="661180"/>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grpSp>
        <p:nvGrpSpPr>
          <p:cNvPr id="10" name="Group 10"/>
          <p:cNvGrpSpPr/>
          <p:nvPr/>
        </p:nvGrpSpPr>
        <p:grpSpPr>
          <a:xfrm>
            <a:off x="-99207" y="-114288"/>
            <a:ext cx="10287000" cy="10287000"/>
            <a:chOff x="0" y="0"/>
            <a:chExt cx="13716000" cy="13716000"/>
          </a:xfrm>
        </p:grpSpPr>
        <p:sp>
          <p:nvSpPr>
            <p:cNvPr id="11" name="Freeform 11"/>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sp>
          <p:nvSpPr>
            <p:cNvPr id="12" name="Freeform 12"/>
            <p:cNvSpPr/>
            <p:nvPr/>
          </p:nvSpPr>
          <p:spPr>
            <a:xfrm>
              <a:off x="1069936" y="11981659"/>
              <a:ext cx="4346275" cy="929016"/>
            </a:xfrm>
            <a:custGeom>
              <a:avLst/>
              <a:gdLst/>
              <a:ahLst/>
              <a:cxnLst/>
              <a:rect l="l" t="t" r="r" b="b"/>
              <a:pathLst>
                <a:path w="4346275" h="929016">
                  <a:moveTo>
                    <a:pt x="0" y="0"/>
                  </a:moveTo>
                  <a:lnTo>
                    <a:pt x="4346275" y="0"/>
                  </a:lnTo>
                  <a:lnTo>
                    <a:pt x="4346275" y="929016"/>
                  </a:lnTo>
                  <a:lnTo>
                    <a:pt x="0" y="9290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a:p>
          </p:txBody>
        </p:sp>
      </p:grpSp>
      <p:grpSp>
        <p:nvGrpSpPr>
          <p:cNvPr id="13" name="Group 13"/>
          <p:cNvGrpSpPr/>
          <p:nvPr/>
        </p:nvGrpSpPr>
        <p:grpSpPr>
          <a:xfrm>
            <a:off x="-99207" y="-1115359"/>
            <a:ext cx="23191356" cy="19974632"/>
            <a:chOff x="0" y="0"/>
            <a:chExt cx="30921807" cy="26632842"/>
          </a:xfrm>
        </p:grpSpPr>
        <p:sp>
          <p:nvSpPr>
            <p:cNvPr id="14" name="Freeform 14"/>
            <p:cNvSpPr/>
            <p:nvPr/>
          </p:nvSpPr>
          <p:spPr>
            <a:xfrm rot="-5400000">
              <a:off x="0" y="4355653"/>
              <a:ext cx="22277190" cy="22277190"/>
            </a:xfrm>
            <a:custGeom>
              <a:avLst/>
              <a:gdLst/>
              <a:ahLst/>
              <a:cxnLst/>
              <a:rect l="l" t="t" r="r" b="b"/>
              <a:pathLst>
                <a:path w="22277190" h="22277190">
                  <a:moveTo>
                    <a:pt x="0" y="0"/>
                  </a:moveTo>
                  <a:lnTo>
                    <a:pt x="22277190" y="0"/>
                  </a:lnTo>
                  <a:lnTo>
                    <a:pt x="22277190" y="22277189"/>
                  </a:lnTo>
                  <a:lnTo>
                    <a:pt x="0" y="2227718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a:p>
          </p:txBody>
        </p:sp>
        <p:grpSp>
          <p:nvGrpSpPr>
            <p:cNvPr id="15" name="Group 15"/>
            <p:cNvGrpSpPr>
              <a:grpSpLocks noChangeAspect="1"/>
            </p:cNvGrpSpPr>
            <p:nvPr/>
          </p:nvGrpSpPr>
          <p:grpSpPr>
            <a:xfrm rot="-6049801">
              <a:off x="19483156" y="3262371"/>
              <a:ext cx="8077552" cy="6995160"/>
              <a:chOff x="0" y="0"/>
              <a:chExt cx="6350000" cy="5499100"/>
            </a:xfrm>
          </p:grpSpPr>
          <p:sp>
            <p:nvSpPr>
              <p:cNvPr id="16" name="Freeform 1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85C73"/>
              </a:solidFill>
            </p:spPr>
            <p:txBody>
              <a:bodyPr/>
              <a:lstStyle/>
              <a:p>
                <a:endParaRPr lang="vi-VN"/>
              </a:p>
            </p:txBody>
          </p:sp>
        </p:grpSp>
        <p:sp>
          <p:nvSpPr>
            <p:cNvPr id="17" name="Freeform 17"/>
            <p:cNvSpPr/>
            <p:nvPr/>
          </p:nvSpPr>
          <p:spPr>
            <a:xfrm rot="1088152">
              <a:off x="22095424" y="842380"/>
              <a:ext cx="6288138" cy="5486400"/>
            </a:xfrm>
            <a:custGeom>
              <a:avLst/>
              <a:gdLst/>
              <a:ahLst/>
              <a:cxnLst/>
              <a:rect l="l" t="t" r="r" b="b"/>
              <a:pathLst>
                <a:path w="6288138" h="5486400">
                  <a:moveTo>
                    <a:pt x="0" y="0"/>
                  </a:moveTo>
                  <a:lnTo>
                    <a:pt x="6288138" y="0"/>
                  </a:lnTo>
                  <a:lnTo>
                    <a:pt x="6288138" y="5486400"/>
                  </a:lnTo>
                  <a:lnTo>
                    <a:pt x="0" y="5486400"/>
                  </a:lnTo>
                  <a:lnTo>
                    <a:pt x="0" y="0"/>
                  </a:lnTo>
                  <a:close/>
                </a:path>
              </a:pathLst>
            </a:custGeom>
            <a:blipFill>
              <a:blip r:embed="rId16">
                <a:alphaModFix amt="49000"/>
                <a:extLst>
                  <a:ext uri="{96DAC541-7B7A-43D3-8B79-37D633B846F1}">
                    <asvg:svgBlip xmlns:asvg="http://schemas.microsoft.com/office/drawing/2016/SVG/main" r:embed="rId17"/>
                  </a:ext>
                </a:extLst>
              </a:blip>
              <a:stretch>
                <a:fillRect/>
              </a:stretch>
            </a:blipFill>
          </p:spPr>
          <p:txBody>
            <a:bodyPr/>
            <a:lstStyle/>
            <a:p>
              <a:endParaRPr lang="vi-VN"/>
            </a:p>
          </p:txBody>
        </p:sp>
        <p:sp>
          <p:nvSpPr>
            <p:cNvPr id="18" name="Freeform 18"/>
            <p:cNvSpPr/>
            <p:nvPr/>
          </p:nvSpPr>
          <p:spPr>
            <a:xfrm rot="6495806">
              <a:off x="15360723" y="7541566"/>
              <a:ext cx="13752541" cy="13752541"/>
            </a:xfrm>
            <a:custGeom>
              <a:avLst/>
              <a:gdLst/>
              <a:ahLst/>
              <a:cxnLst/>
              <a:rect l="l" t="t" r="r" b="b"/>
              <a:pathLst>
                <a:path w="13752541" h="13752541">
                  <a:moveTo>
                    <a:pt x="0" y="0"/>
                  </a:moveTo>
                  <a:lnTo>
                    <a:pt x="13752541" y="0"/>
                  </a:lnTo>
                  <a:lnTo>
                    <a:pt x="13752541" y="13752541"/>
                  </a:lnTo>
                  <a:lnTo>
                    <a:pt x="0" y="1375254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a:p>
          </p:txBody>
        </p:sp>
        <p:grpSp>
          <p:nvGrpSpPr>
            <p:cNvPr id="19" name="Group 19"/>
            <p:cNvGrpSpPr/>
            <p:nvPr/>
          </p:nvGrpSpPr>
          <p:grpSpPr>
            <a:xfrm rot="6490316">
              <a:off x="15700066" y="7880910"/>
              <a:ext cx="13073854" cy="13073854"/>
              <a:chOff x="0" y="0"/>
              <a:chExt cx="1913890" cy="1913890"/>
            </a:xfrm>
          </p:grpSpPr>
          <p:sp>
            <p:nvSpPr>
              <p:cNvPr id="20" name="Freeform 20"/>
              <p:cNvSpPr/>
              <p:nvPr/>
            </p:nvSpPr>
            <p:spPr>
              <a:xfrm>
                <a:off x="0" y="0"/>
                <a:ext cx="1913890" cy="1913890"/>
              </a:xfrm>
              <a:custGeom>
                <a:avLst/>
                <a:gdLst/>
                <a:ahLst/>
                <a:cxnLst/>
                <a:rect l="l" t="t" r="r" b="b"/>
                <a:pathLst>
                  <a:path w="1913890" h="1913890">
                    <a:moveTo>
                      <a:pt x="1789430" y="1913890"/>
                    </a:moveTo>
                    <a:lnTo>
                      <a:pt x="124460" y="1913890"/>
                    </a:lnTo>
                    <a:cubicBezTo>
                      <a:pt x="55880" y="1913890"/>
                      <a:pt x="0" y="1858010"/>
                      <a:pt x="0" y="1789430"/>
                    </a:cubicBezTo>
                    <a:lnTo>
                      <a:pt x="0" y="124460"/>
                    </a:lnTo>
                    <a:cubicBezTo>
                      <a:pt x="0" y="55880"/>
                      <a:pt x="55880" y="0"/>
                      <a:pt x="124460" y="0"/>
                    </a:cubicBezTo>
                    <a:lnTo>
                      <a:pt x="1789430" y="0"/>
                    </a:lnTo>
                    <a:cubicBezTo>
                      <a:pt x="1858010" y="0"/>
                      <a:pt x="1913890" y="55880"/>
                      <a:pt x="1913890" y="124460"/>
                    </a:cubicBezTo>
                    <a:lnTo>
                      <a:pt x="1913890" y="1789430"/>
                    </a:lnTo>
                    <a:cubicBezTo>
                      <a:pt x="1913890" y="1858010"/>
                      <a:pt x="1858010" y="1913890"/>
                      <a:pt x="1789430" y="1913890"/>
                    </a:cubicBezTo>
                    <a:close/>
                  </a:path>
                </a:pathLst>
              </a:custGeom>
              <a:solidFill>
                <a:srgbClr val="FFFFFF"/>
              </a:solidFill>
            </p:spPr>
            <p:txBody>
              <a:bodyPr/>
              <a:lstStyle/>
              <a:p>
                <a:endParaRPr lang="vi-VN"/>
              </a:p>
            </p:txBody>
          </p:sp>
        </p:grpSp>
        <p:sp>
          <p:nvSpPr>
            <p:cNvPr id="21" name="Freeform 21"/>
            <p:cNvSpPr/>
            <p:nvPr/>
          </p:nvSpPr>
          <p:spPr>
            <a:xfrm>
              <a:off x="21003781" y="11383003"/>
              <a:ext cx="6712305" cy="1434755"/>
            </a:xfrm>
            <a:custGeom>
              <a:avLst/>
              <a:gdLst/>
              <a:ahLst/>
              <a:cxnLst/>
              <a:rect l="l" t="t" r="r" b="b"/>
              <a:pathLst>
                <a:path w="6712305" h="1434755">
                  <a:moveTo>
                    <a:pt x="0" y="0"/>
                  </a:moveTo>
                  <a:lnTo>
                    <a:pt x="6712305" y="0"/>
                  </a:lnTo>
                  <a:lnTo>
                    <a:pt x="6712305" y="1434755"/>
                  </a:lnTo>
                  <a:lnTo>
                    <a:pt x="0" y="143475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vi-VN"/>
            </a:p>
          </p:txBody>
        </p:sp>
        <p:sp>
          <p:nvSpPr>
            <p:cNvPr id="22" name="Freeform 22"/>
            <p:cNvSpPr/>
            <p:nvPr/>
          </p:nvSpPr>
          <p:spPr>
            <a:xfrm>
              <a:off x="18021550" y="9451827"/>
              <a:ext cx="2894594" cy="2648553"/>
            </a:xfrm>
            <a:custGeom>
              <a:avLst/>
              <a:gdLst/>
              <a:ahLst/>
              <a:cxnLst/>
              <a:rect l="l" t="t" r="r" b="b"/>
              <a:pathLst>
                <a:path w="2894594" h="2648553">
                  <a:moveTo>
                    <a:pt x="0" y="0"/>
                  </a:moveTo>
                  <a:lnTo>
                    <a:pt x="2894594" y="0"/>
                  </a:lnTo>
                  <a:lnTo>
                    <a:pt x="2894594" y="2648553"/>
                  </a:lnTo>
                  <a:lnTo>
                    <a:pt x="0" y="26485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grpSp>
      <p:grpSp>
        <p:nvGrpSpPr>
          <p:cNvPr id="23" name="Group 23"/>
          <p:cNvGrpSpPr/>
          <p:nvPr/>
        </p:nvGrpSpPr>
        <p:grpSpPr>
          <a:xfrm>
            <a:off x="7046651" y="7752939"/>
            <a:ext cx="427644" cy="427644"/>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5C73"/>
            </a:solidFill>
          </p:spPr>
          <p:txBody>
            <a:bodyPr/>
            <a:lstStyle/>
            <a:p>
              <a:endParaRPr lang="vi-VN"/>
            </a:p>
          </p:txBody>
        </p:sp>
      </p:grpSp>
      <p:sp>
        <p:nvSpPr>
          <p:cNvPr id="25" name="Freeform 25"/>
          <p:cNvSpPr/>
          <p:nvPr/>
        </p:nvSpPr>
        <p:spPr>
          <a:xfrm>
            <a:off x="413160" y="425470"/>
            <a:ext cx="1231081" cy="1206459"/>
          </a:xfrm>
          <a:custGeom>
            <a:avLst/>
            <a:gdLst/>
            <a:ahLst/>
            <a:cxnLst/>
            <a:rect l="l" t="t" r="r" b="b"/>
            <a:pathLst>
              <a:path w="1231081" h="1206459">
                <a:moveTo>
                  <a:pt x="0" y="0"/>
                </a:moveTo>
                <a:lnTo>
                  <a:pt x="1231080" y="0"/>
                </a:lnTo>
                <a:lnTo>
                  <a:pt x="1231080" y="1206460"/>
                </a:lnTo>
                <a:lnTo>
                  <a:pt x="0" y="120646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26" name="Freeform 26"/>
          <p:cNvSpPr/>
          <p:nvPr/>
        </p:nvSpPr>
        <p:spPr>
          <a:xfrm>
            <a:off x="11496471" y="1237736"/>
            <a:ext cx="3955352" cy="4114800"/>
          </a:xfrm>
          <a:custGeom>
            <a:avLst/>
            <a:gdLst/>
            <a:ahLst/>
            <a:cxnLst/>
            <a:rect l="l" t="t" r="r" b="b"/>
            <a:pathLst>
              <a:path w="3955352" h="4114800">
                <a:moveTo>
                  <a:pt x="0" y="0"/>
                </a:moveTo>
                <a:lnTo>
                  <a:pt x="3955351" y="0"/>
                </a:lnTo>
                <a:lnTo>
                  <a:pt x="3955351" y="4114800"/>
                </a:lnTo>
                <a:lnTo>
                  <a:pt x="0" y="4114800"/>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27" name="Freeform 27"/>
          <p:cNvSpPr/>
          <p:nvPr/>
        </p:nvSpPr>
        <p:spPr>
          <a:xfrm>
            <a:off x="0" y="1966678"/>
            <a:ext cx="1267075" cy="969888"/>
          </a:xfrm>
          <a:custGeom>
            <a:avLst/>
            <a:gdLst/>
            <a:ahLst/>
            <a:cxnLst/>
            <a:rect l="l" t="t" r="r" b="b"/>
            <a:pathLst>
              <a:path w="1267075" h="969888">
                <a:moveTo>
                  <a:pt x="0" y="0"/>
                </a:moveTo>
                <a:lnTo>
                  <a:pt x="1267075" y="0"/>
                </a:lnTo>
                <a:lnTo>
                  <a:pt x="1267075" y="969888"/>
                </a:lnTo>
                <a:lnTo>
                  <a:pt x="0" y="96988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vi-VN"/>
          </a:p>
        </p:txBody>
      </p:sp>
      <p:sp>
        <p:nvSpPr>
          <p:cNvPr id="28" name="Freeform 28"/>
          <p:cNvSpPr/>
          <p:nvPr/>
        </p:nvSpPr>
        <p:spPr>
          <a:xfrm>
            <a:off x="7046651" y="-3099099"/>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0"/>
            <a:stretch>
              <a:fillRect/>
            </a:stretch>
          </a:blipFill>
        </p:spPr>
        <p:txBody>
          <a:bodyPr/>
          <a:lstStyle/>
          <a:p>
            <a:endParaRPr lang="vi-VN"/>
          </a:p>
        </p:txBody>
      </p:sp>
      <p:sp>
        <p:nvSpPr>
          <p:cNvPr id="29" name="Freeform 29"/>
          <p:cNvSpPr/>
          <p:nvPr/>
        </p:nvSpPr>
        <p:spPr>
          <a:xfrm>
            <a:off x="-2320989" y="3395872"/>
            <a:ext cx="8229600" cy="82296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31"/>
            <a:stretch>
              <a:fillRect/>
            </a:stretch>
          </a:blipFill>
        </p:spPr>
        <p:txBody>
          <a:bodyPr/>
          <a:lstStyle/>
          <a:p>
            <a:endParaRPr lang="vi-VN"/>
          </a:p>
        </p:txBody>
      </p:sp>
      <p:sp>
        <p:nvSpPr>
          <p:cNvPr id="30" name="Freeform 30"/>
          <p:cNvSpPr/>
          <p:nvPr/>
        </p:nvSpPr>
        <p:spPr>
          <a:xfrm>
            <a:off x="2467348" y="1789655"/>
            <a:ext cx="6882527" cy="8229600"/>
          </a:xfrm>
          <a:custGeom>
            <a:avLst/>
            <a:gdLst/>
            <a:ahLst/>
            <a:cxnLst/>
            <a:rect l="l" t="t" r="r" b="b"/>
            <a:pathLst>
              <a:path w="6882527" h="8229600">
                <a:moveTo>
                  <a:pt x="0" y="0"/>
                </a:moveTo>
                <a:lnTo>
                  <a:pt x="6882527" y="0"/>
                </a:lnTo>
                <a:lnTo>
                  <a:pt x="6882527" y="8229600"/>
                </a:lnTo>
                <a:lnTo>
                  <a:pt x="0" y="8229600"/>
                </a:lnTo>
                <a:lnTo>
                  <a:pt x="0" y="0"/>
                </a:lnTo>
                <a:close/>
              </a:path>
            </a:pathLst>
          </a:custGeom>
          <a:blipFill>
            <a:blip r:embed="rId32"/>
            <a:stretch>
              <a:fillRect/>
            </a:stretch>
          </a:blipFill>
        </p:spPr>
        <p:txBody>
          <a:bodyPr/>
          <a:lstStyle/>
          <a:p>
            <a:endParaRPr lang="vi-VN"/>
          </a:p>
        </p:txBody>
      </p:sp>
      <p:sp>
        <p:nvSpPr>
          <p:cNvPr id="31" name="TextBox 31"/>
          <p:cNvSpPr txBox="1"/>
          <p:nvPr/>
        </p:nvSpPr>
        <p:spPr>
          <a:xfrm>
            <a:off x="1363720" y="2552186"/>
            <a:ext cx="9515748" cy="3710709"/>
          </a:xfrm>
          <a:prstGeom prst="rect">
            <a:avLst/>
          </a:prstGeom>
        </p:spPr>
        <p:txBody>
          <a:bodyPr lIns="0" tIns="0" rIns="0" bIns="0" rtlCol="0" anchor="t">
            <a:spAutoFit/>
          </a:bodyPr>
          <a:lstStyle/>
          <a:p>
            <a:pPr algn="l">
              <a:lnSpc>
                <a:spcPts val="27355"/>
              </a:lnSpc>
            </a:pPr>
            <a:r>
              <a:rPr lang="en-US" sz="19539">
                <a:solidFill>
                  <a:srgbClr val="03661E"/>
                </a:solidFill>
                <a:latin typeface="#9Slide03 Helvetica LT Std ExtC"/>
                <a:ea typeface="#9Slide03 Helvetica LT Std ExtC"/>
                <a:cs typeface="#9Slide03 Helvetica LT Std ExtC"/>
                <a:sym typeface="#9Slide03 Helvetica LT Std ExtC"/>
              </a:rPr>
              <a:t>QUÝ THẦY CÔ </a:t>
            </a:r>
          </a:p>
        </p:txBody>
      </p:sp>
      <p:sp>
        <p:nvSpPr>
          <p:cNvPr id="32" name="TextBox 32"/>
          <p:cNvSpPr txBox="1"/>
          <p:nvPr/>
        </p:nvSpPr>
        <p:spPr>
          <a:xfrm>
            <a:off x="1267075" y="1644481"/>
            <a:ext cx="7245731" cy="1567390"/>
          </a:xfrm>
          <a:prstGeom prst="rect">
            <a:avLst/>
          </a:prstGeom>
        </p:spPr>
        <p:txBody>
          <a:bodyPr lIns="0" tIns="0" rIns="0" bIns="0" rtlCol="0" anchor="t">
            <a:spAutoFit/>
          </a:bodyPr>
          <a:lstStyle/>
          <a:p>
            <a:pPr algn="l">
              <a:lnSpc>
                <a:spcPts val="12827"/>
              </a:lnSpc>
            </a:pPr>
            <a:r>
              <a:rPr lang="en-US" sz="9162">
                <a:solidFill>
                  <a:srgbClr val="FFFFFF"/>
                </a:solidFill>
                <a:latin typeface="UTM Alberta Heavy"/>
                <a:ea typeface="UTM Alberta Heavy"/>
                <a:cs typeface="UTM Alberta Heavy"/>
                <a:sym typeface="UTM Alberta Heavy"/>
              </a:rPr>
              <a:t>CHÀO MỪNG</a:t>
            </a:r>
          </a:p>
        </p:txBody>
      </p:sp>
      <p:sp>
        <p:nvSpPr>
          <p:cNvPr id="33" name="TextBox 33"/>
          <p:cNvSpPr txBox="1"/>
          <p:nvPr/>
        </p:nvSpPr>
        <p:spPr>
          <a:xfrm>
            <a:off x="7046651" y="5281920"/>
            <a:ext cx="6289771" cy="2228753"/>
          </a:xfrm>
          <a:prstGeom prst="rect">
            <a:avLst/>
          </a:prstGeom>
        </p:spPr>
        <p:txBody>
          <a:bodyPr lIns="0" tIns="0" rIns="0" bIns="0" rtlCol="0" anchor="t">
            <a:spAutoFit/>
          </a:bodyPr>
          <a:lstStyle/>
          <a:p>
            <a:pPr algn="l">
              <a:lnSpc>
                <a:spcPts val="17168"/>
              </a:lnSpc>
            </a:pPr>
            <a:r>
              <a:rPr lang="en-US" sz="12263">
                <a:solidFill>
                  <a:srgbClr val="03661E"/>
                </a:solidFill>
                <a:latin typeface="#9Slide03 Impact"/>
                <a:ea typeface="#9Slide03 Impact"/>
                <a:cs typeface="#9Slide03 Impact"/>
                <a:sym typeface="#9Slide03 Impact"/>
              </a:rPr>
              <a:t>VỀ DỰ GIỜ</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100000">
                <p:cTn id="2" fill="hold" display="0">
                  <p:stCondLst>
                    <p:cond delay="indefinite"/>
                  </p:stCondLst>
                </p:cTn>
                <p:tgtEl>
                  <p:spTgt spid="2"/>
                </p:tgtEl>
              </p:cMediaNode>
            </p:video>
            <p:video>
              <p:cMediaNode vol="100000">
                <p:cTn id="3" fill="hold" display="0">
                  <p:stCondLst>
                    <p:cond delay="indefinite"/>
                  </p:stCondLst>
                </p:cTn>
                <p:tgtEl>
                  <p:spTgt spid="4"/>
                </p:tgtEl>
              </p:cMediaNode>
            </p:video>
            <p:video>
              <p:cMediaNode vol="100000">
                <p:cTn id="4"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6408380" y="7759129"/>
            <a:ext cx="760897" cy="2998343"/>
            <a:chOff x="0" y="0"/>
            <a:chExt cx="200401" cy="789687"/>
          </a:xfrm>
        </p:grpSpPr>
        <p:sp>
          <p:nvSpPr>
            <p:cNvPr id="3" name="Freeform 3"/>
            <p:cNvSpPr/>
            <p:nvPr/>
          </p:nvSpPr>
          <p:spPr>
            <a:xfrm>
              <a:off x="0" y="0"/>
              <a:ext cx="200401" cy="789687"/>
            </a:xfrm>
            <a:custGeom>
              <a:avLst/>
              <a:gdLst/>
              <a:ahLst/>
              <a:cxnLst/>
              <a:rect l="l" t="t" r="r" b="b"/>
              <a:pathLst>
                <a:path w="200401" h="789687">
                  <a:moveTo>
                    <a:pt x="0" y="0"/>
                  </a:moveTo>
                  <a:lnTo>
                    <a:pt x="200401" y="0"/>
                  </a:lnTo>
                  <a:lnTo>
                    <a:pt x="200401" y="789687"/>
                  </a:lnTo>
                  <a:lnTo>
                    <a:pt x="0" y="789687"/>
                  </a:lnTo>
                  <a:close/>
                </a:path>
              </a:pathLst>
            </a:custGeom>
            <a:solidFill>
              <a:srgbClr val="1F5014"/>
            </a:solidFill>
          </p:spPr>
          <p:txBody>
            <a:bodyPr/>
            <a:lstStyle/>
            <a:p>
              <a:endParaRPr lang="vi-VN"/>
            </a:p>
          </p:txBody>
        </p:sp>
        <p:sp>
          <p:nvSpPr>
            <p:cNvPr id="4" name="TextBox 4"/>
            <p:cNvSpPr txBox="1"/>
            <p:nvPr/>
          </p:nvSpPr>
          <p:spPr>
            <a:xfrm>
              <a:off x="0" y="-76200"/>
              <a:ext cx="200401" cy="865887"/>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rot="5400000">
            <a:off x="1371938" y="-723686"/>
            <a:ext cx="760897" cy="3504772"/>
            <a:chOff x="0" y="0"/>
            <a:chExt cx="200401" cy="923068"/>
          </a:xfrm>
        </p:grpSpPr>
        <p:sp>
          <p:nvSpPr>
            <p:cNvPr id="6" name="Freeform 6"/>
            <p:cNvSpPr/>
            <p:nvPr/>
          </p:nvSpPr>
          <p:spPr>
            <a:xfrm>
              <a:off x="0" y="0"/>
              <a:ext cx="200401" cy="923068"/>
            </a:xfrm>
            <a:custGeom>
              <a:avLst/>
              <a:gdLst/>
              <a:ahLst/>
              <a:cxnLst/>
              <a:rect l="l" t="t" r="r" b="b"/>
              <a:pathLst>
                <a:path w="200401" h="923068">
                  <a:moveTo>
                    <a:pt x="0" y="0"/>
                  </a:moveTo>
                  <a:lnTo>
                    <a:pt x="200401" y="0"/>
                  </a:lnTo>
                  <a:lnTo>
                    <a:pt x="200401" y="923068"/>
                  </a:lnTo>
                  <a:lnTo>
                    <a:pt x="0" y="923068"/>
                  </a:lnTo>
                  <a:close/>
                </a:path>
              </a:pathLst>
            </a:custGeom>
            <a:solidFill>
              <a:srgbClr val="1F5014"/>
            </a:solidFill>
          </p:spPr>
          <p:txBody>
            <a:bodyPr/>
            <a:lstStyle/>
            <a:p>
              <a:endParaRPr lang="vi-VN"/>
            </a:p>
          </p:txBody>
        </p:sp>
        <p:sp>
          <p:nvSpPr>
            <p:cNvPr id="7" name="TextBox 7"/>
            <p:cNvSpPr txBox="1"/>
            <p:nvPr/>
          </p:nvSpPr>
          <p:spPr>
            <a:xfrm>
              <a:off x="0" y="-76200"/>
              <a:ext cx="200401" cy="999268"/>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3504772" y="1019175"/>
            <a:ext cx="10676283"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9" name="Group 9"/>
          <p:cNvGrpSpPr/>
          <p:nvPr/>
        </p:nvGrpSpPr>
        <p:grpSpPr>
          <a:xfrm>
            <a:off x="13744457" y="1095753"/>
            <a:ext cx="6442700" cy="7415421"/>
            <a:chOff x="0" y="0"/>
            <a:chExt cx="1461974" cy="1682704"/>
          </a:xfrm>
        </p:grpSpPr>
        <p:sp>
          <p:nvSpPr>
            <p:cNvPr id="10" name="Freeform 10"/>
            <p:cNvSpPr/>
            <p:nvPr/>
          </p:nvSpPr>
          <p:spPr>
            <a:xfrm>
              <a:off x="0" y="0"/>
              <a:ext cx="1461974" cy="1682704"/>
            </a:xfrm>
            <a:custGeom>
              <a:avLst/>
              <a:gdLst/>
              <a:ahLst/>
              <a:cxnLst/>
              <a:rect l="l" t="t" r="r" b="b"/>
              <a:pathLst>
                <a:path w="1461974" h="1682704">
                  <a:moveTo>
                    <a:pt x="0" y="0"/>
                  </a:moveTo>
                  <a:lnTo>
                    <a:pt x="1461974" y="0"/>
                  </a:lnTo>
                  <a:lnTo>
                    <a:pt x="1461974" y="1682704"/>
                  </a:lnTo>
                  <a:lnTo>
                    <a:pt x="0" y="1682704"/>
                  </a:lnTo>
                  <a:close/>
                </a:path>
              </a:pathLst>
            </a:custGeom>
            <a:solidFill>
              <a:srgbClr val="1F5014"/>
            </a:solidFill>
          </p:spPr>
          <p:txBody>
            <a:bodyPr/>
            <a:lstStyle/>
            <a:p>
              <a:endParaRPr lang="vi-VN"/>
            </a:p>
          </p:txBody>
        </p:sp>
        <p:sp>
          <p:nvSpPr>
            <p:cNvPr id="11" name="TextBox 11"/>
            <p:cNvSpPr txBox="1"/>
            <p:nvPr/>
          </p:nvSpPr>
          <p:spPr>
            <a:xfrm>
              <a:off x="0" y="-76200"/>
              <a:ext cx="1461974" cy="1758904"/>
            </a:xfrm>
            <a:prstGeom prst="rect">
              <a:avLst/>
            </a:prstGeom>
          </p:spPr>
          <p:txBody>
            <a:bodyPr lIns="50800" tIns="50800" rIns="50800" bIns="50800" rtlCol="0" anchor="ctr"/>
            <a:lstStyle/>
            <a:p>
              <a:pPr algn="ctr">
                <a:lnSpc>
                  <a:spcPts val="2800"/>
                </a:lnSpc>
              </a:pPr>
              <a:endParaRPr/>
            </a:p>
          </p:txBody>
        </p:sp>
      </p:grpSp>
      <p:grpSp>
        <p:nvGrpSpPr>
          <p:cNvPr id="12" name="Group 12"/>
          <p:cNvGrpSpPr/>
          <p:nvPr/>
        </p:nvGrpSpPr>
        <p:grpSpPr>
          <a:xfrm>
            <a:off x="12184658" y="1339239"/>
            <a:ext cx="5171077" cy="7216195"/>
            <a:chOff x="0" y="0"/>
            <a:chExt cx="6894769" cy="9621594"/>
          </a:xfrm>
        </p:grpSpPr>
        <p:pic>
          <p:nvPicPr>
            <p:cNvPr id="13" name="Picture 13"/>
            <p:cNvPicPr>
              <a:picLocks noChangeAspect="1"/>
            </p:cNvPicPr>
            <p:nvPr/>
          </p:nvPicPr>
          <p:blipFill>
            <a:blip r:embed="rId2"/>
            <a:srcRect t="9765" b="9765"/>
            <a:stretch>
              <a:fillRect/>
            </a:stretch>
          </p:blipFill>
          <p:spPr>
            <a:xfrm>
              <a:off x="0" y="0"/>
              <a:ext cx="6894769" cy="9621594"/>
            </a:xfrm>
            <a:prstGeom prst="rect">
              <a:avLst/>
            </a:prstGeom>
          </p:spPr>
        </p:pic>
      </p:grpSp>
      <p:sp>
        <p:nvSpPr>
          <p:cNvPr id="14" name="AutoShape 14"/>
          <p:cNvSpPr/>
          <p:nvPr/>
        </p:nvSpPr>
        <p:spPr>
          <a:xfrm>
            <a:off x="1028700" y="9248775"/>
            <a:ext cx="14260957" cy="0"/>
          </a:xfrm>
          <a:prstGeom prst="line">
            <a:avLst/>
          </a:prstGeom>
          <a:ln w="19050" cap="flat">
            <a:solidFill>
              <a:srgbClr val="1F5014"/>
            </a:solidFill>
            <a:prstDash val="solid"/>
            <a:headEnd type="none" w="sm" len="sm"/>
            <a:tailEnd type="none" w="sm" len="sm"/>
          </a:ln>
        </p:spPr>
        <p:txBody>
          <a:bodyPr/>
          <a:lstStyle/>
          <a:p>
            <a:endParaRPr lang="vi-VN"/>
          </a:p>
        </p:txBody>
      </p:sp>
      <p:sp>
        <p:nvSpPr>
          <p:cNvPr id="15" name="TextBox 15"/>
          <p:cNvSpPr txBox="1"/>
          <p:nvPr/>
        </p:nvSpPr>
        <p:spPr>
          <a:xfrm>
            <a:off x="812912" y="3467787"/>
            <a:ext cx="11114570" cy="2797174"/>
          </a:xfrm>
          <a:prstGeom prst="rect">
            <a:avLst/>
          </a:prstGeom>
        </p:spPr>
        <p:txBody>
          <a:bodyPr lIns="0" tIns="0" rIns="0" bIns="0" rtlCol="0" anchor="t">
            <a:spAutoFit/>
          </a:bodyPr>
          <a:lstStyle/>
          <a:p>
            <a:pPr algn="ctr">
              <a:lnSpc>
                <a:spcPts val="11200"/>
              </a:lnSpc>
            </a:pPr>
            <a:r>
              <a:rPr lang="en-US" sz="8000">
                <a:solidFill>
                  <a:srgbClr val="1F5014"/>
                </a:solidFill>
                <a:latin typeface="UTM Aptima Bold"/>
                <a:ea typeface="UTM Aptima Bold"/>
                <a:cs typeface="UTM Aptima Bold"/>
                <a:sym typeface="UTM Aptima Bold"/>
              </a:rPr>
              <a:t>ĐỌC VÀ PHÂN TÍCH </a:t>
            </a:r>
          </a:p>
          <a:p>
            <a:pPr algn="ctr">
              <a:lnSpc>
                <a:spcPts val="11200"/>
              </a:lnSpc>
            </a:pPr>
            <a:r>
              <a:rPr lang="en-US" sz="8000">
                <a:solidFill>
                  <a:srgbClr val="1F5014"/>
                </a:solidFill>
                <a:latin typeface="UTM Aptima Bold"/>
                <a:ea typeface="UTM Aptima Bold"/>
                <a:cs typeface="UTM Aptima Bold"/>
                <a:sym typeface="UTM Aptima Bold"/>
              </a:rPr>
              <a:t>BÀI VIẾT THAM KHẢO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411770"/>
            <a:chOff x="0" y="0"/>
            <a:chExt cx="4816593" cy="371824"/>
          </a:xfrm>
        </p:grpSpPr>
        <p:sp>
          <p:nvSpPr>
            <p:cNvPr id="6" name="Freeform 6"/>
            <p:cNvSpPr/>
            <p:nvPr/>
          </p:nvSpPr>
          <p:spPr>
            <a:xfrm>
              <a:off x="0" y="0"/>
              <a:ext cx="4816592" cy="371824"/>
            </a:xfrm>
            <a:custGeom>
              <a:avLst/>
              <a:gdLst/>
              <a:ahLst/>
              <a:cxnLst/>
              <a:rect l="l" t="t" r="r" b="b"/>
              <a:pathLst>
                <a:path w="4816592" h="371824">
                  <a:moveTo>
                    <a:pt x="0" y="0"/>
                  </a:moveTo>
                  <a:lnTo>
                    <a:pt x="4816592" y="0"/>
                  </a:lnTo>
                  <a:lnTo>
                    <a:pt x="4816592" y="371824"/>
                  </a:lnTo>
                  <a:lnTo>
                    <a:pt x="0" y="371824"/>
                  </a:lnTo>
                  <a:close/>
                </a:path>
              </a:pathLst>
            </a:custGeom>
            <a:solidFill>
              <a:srgbClr val="1F5014"/>
            </a:solidFill>
          </p:spPr>
          <p:txBody>
            <a:bodyPr/>
            <a:lstStyle/>
            <a:p>
              <a:endParaRPr lang="vi-VN"/>
            </a:p>
          </p:txBody>
        </p:sp>
        <p:sp>
          <p:nvSpPr>
            <p:cNvPr id="7" name="TextBox 7"/>
            <p:cNvSpPr txBox="1"/>
            <p:nvPr/>
          </p:nvSpPr>
          <p:spPr>
            <a:xfrm>
              <a:off x="0" y="-57150"/>
              <a:ext cx="4816593" cy="428974"/>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ĐỌC VÀ PHÂN TÍCH BÀI VIẾT THAM KHẢO</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sp>
        <p:nvSpPr>
          <p:cNvPr id="8" name="AutoShape 8"/>
          <p:cNvSpPr/>
          <p:nvPr/>
        </p:nvSpPr>
        <p:spPr>
          <a:xfrm flipV="1">
            <a:off x="5014955" y="3851317"/>
            <a:ext cx="0" cy="3738052"/>
          </a:xfrm>
          <a:prstGeom prst="line">
            <a:avLst/>
          </a:prstGeom>
          <a:ln w="19050" cap="flat">
            <a:solidFill>
              <a:srgbClr val="0F5426"/>
            </a:solidFill>
            <a:prstDash val="solid"/>
            <a:headEnd type="none" w="sm" len="sm"/>
            <a:tailEnd type="none" w="sm" len="sm"/>
          </a:ln>
        </p:spPr>
        <p:txBody>
          <a:bodyPr/>
          <a:lstStyle/>
          <a:p>
            <a:endParaRPr lang="vi-VN"/>
          </a:p>
        </p:txBody>
      </p:sp>
      <p:sp>
        <p:nvSpPr>
          <p:cNvPr id="9" name="TextBox 9"/>
          <p:cNvSpPr txBox="1"/>
          <p:nvPr/>
        </p:nvSpPr>
        <p:spPr>
          <a:xfrm>
            <a:off x="1792597" y="1746084"/>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1</a:t>
            </a:r>
          </a:p>
        </p:txBody>
      </p:sp>
      <p:sp>
        <p:nvSpPr>
          <p:cNvPr id="10" name="TextBox 10"/>
          <p:cNvSpPr txBox="1"/>
          <p:nvPr/>
        </p:nvSpPr>
        <p:spPr>
          <a:xfrm>
            <a:off x="673578" y="2436423"/>
            <a:ext cx="3891595" cy="70135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Phân tích để làm rõ phần mở bài, thân bài, kết bài của ngữ liệu đã đáp ứng yêu cầu của kiểu bài văn nghị luận so sánh, đánh giá hai tác phẩm thơ như thế nào.? </a:t>
            </a:r>
          </a:p>
        </p:txBody>
      </p:sp>
      <p:sp>
        <p:nvSpPr>
          <p:cNvPr id="11" name="TextBox 11"/>
          <p:cNvSpPr txBox="1"/>
          <p:nvPr/>
        </p:nvSpPr>
        <p:spPr>
          <a:xfrm>
            <a:off x="6163560" y="1746084"/>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2</a:t>
            </a:r>
          </a:p>
        </p:txBody>
      </p:sp>
      <p:sp>
        <p:nvSpPr>
          <p:cNvPr id="12" name="TextBox 12"/>
          <p:cNvSpPr txBox="1"/>
          <p:nvPr/>
        </p:nvSpPr>
        <p:spPr>
          <a:xfrm>
            <a:off x="5462630" y="2885068"/>
            <a:ext cx="3055418" cy="348932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Nhận xét về cách sắp xếp các luận điểm ở phần THÂN BÀI?</a:t>
            </a:r>
          </a:p>
        </p:txBody>
      </p:sp>
      <p:sp>
        <p:nvSpPr>
          <p:cNvPr id="13" name="TextBox 13"/>
          <p:cNvSpPr txBox="1"/>
          <p:nvPr/>
        </p:nvSpPr>
        <p:spPr>
          <a:xfrm>
            <a:off x="10531742" y="1746922"/>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3</a:t>
            </a:r>
          </a:p>
        </p:txBody>
      </p:sp>
      <p:sp>
        <p:nvSpPr>
          <p:cNvPr id="14" name="TextBox 14"/>
          <p:cNvSpPr txBox="1"/>
          <p:nvPr/>
        </p:nvSpPr>
        <p:spPr>
          <a:xfrm>
            <a:off x="9601200" y="2462351"/>
            <a:ext cx="3783701" cy="41941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Trong từng luận điểm, sự kết hợp giữa lí lẽ và bằng chứng được thể hiện như thế nào?</a:t>
            </a:r>
          </a:p>
        </p:txBody>
      </p:sp>
      <p:sp>
        <p:nvSpPr>
          <p:cNvPr id="15" name="AutoShape 15"/>
          <p:cNvSpPr/>
          <p:nvPr/>
        </p:nvSpPr>
        <p:spPr>
          <a:xfrm flipV="1">
            <a:off x="9153525" y="3851317"/>
            <a:ext cx="0" cy="3738052"/>
          </a:xfrm>
          <a:prstGeom prst="line">
            <a:avLst/>
          </a:prstGeom>
          <a:ln w="19050" cap="flat">
            <a:solidFill>
              <a:srgbClr val="0F5426"/>
            </a:solidFill>
            <a:prstDash val="solid"/>
            <a:headEnd type="none" w="sm" len="sm"/>
            <a:tailEnd type="none" w="sm" len="sm"/>
          </a:ln>
        </p:spPr>
        <p:txBody>
          <a:bodyPr/>
          <a:lstStyle/>
          <a:p>
            <a:endParaRPr lang="vi-VN"/>
          </a:p>
        </p:txBody>
      </p:sp>
      <p:sp>
        <p:nvSpPr>
          <p:cNvPr id="16" name="AutoShape 16"/>
          <p:cNvSpPr/>
          <p:nvPr/>
        </p:nvSpPr>
        <p:spPr>
          <a:xfrm flipV="1">
            <a:off x="13891412" y="4505367"/>
            <a:ext cx="0" cy="3738052"/>
          </a:xfrm>
          <a:prstGeom prst="line">
            <a:avLst/>
          </a:prstGeom>
          <a:ln w="19050" cap="flat">
            <a:solidFill>
              <a:srgbClr val="0F5426"/>
            </a:solidFill>
            <a:prstDash val="solid"/>
            <a:headEnd type="none" w="sm" len="sm"/>
            <a:tailEnd type="none" w="sm" len="sm"/>
          </a:ln>
        </p:spPr>
        <p:txBody>
          <a:bodyPr/>
          <a:lstStyle/>
          <a:p>
            <a:endParaRPr lang="vi-VN"/>
          </a:p>
        </p:txBody>
      </p:sp>
      <p:sp>
        <p:nvSpPr>
          <p:cNvPr id="17" name="TextBox 17"/>
          <p:cNvSpPr txBox="1"/>
          <p:nvPr/>
        </p:nvSpPr>
        <p:spPr>
          <a:xfrm>
            <a:off x="15026868" y="1746922"/>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3</a:t>
            </a:r>
          </a:p>
        </p:txBody>
      </p:sp>
      <p:sp>
        <p:nvSpPr>
          <p:cNvPr id="18" name="TextBox 18"/>
          <p:cNvSpPr txBox="1"/>
          <p:nvPr/>
        </p:nvSpPr>
        <p:spPr>
          <a:xfrm>
            <a:off x="14339087" y="2462351"/>
            <a:ext cx="3540940" cy="6337300"/>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Từ ngữ liệu trên, bạn rút ra được những </a:t>
            </a:r>
            <a:r>
              <a:rPr lang="en-US" sz="3999">
                <a:solidFill>
                  <a:srgbClr val="1F5014"/>
                </a:solidFill>
                <a:latin typeface="Tex Gyre Pagella Bold"/>
                <a:ea typeface="Tex Gyre Pagella Bold"/>
                <a:cs typeface="Tex Gyre Pagella Bold"/>
                <a:sym typeface="Tex Gyre Pagella Bold"/>
              </a:rPr>
              <a:t>LƯU Ý</a:t>
            </a:r>
            <a:r>
              <a:rPr lang="en-US" sz="3999">
                <a:solidFill>
                  <a:srgbClr val="1F5014"/>
                </a:solidFill>
                <a:latin typeface="Tex Gyre Pagella"/>
                <a:ea typeface="Tex Gyre Pagella"/>
                <a:cs typeface="Tex Gyre Pagella"/>
                <a:sym typeface="Tex Gyre Pagella"/>
              </a:rPr>
              <a:t> gì khi viết </a:t>
            </a:r>
            <a:r>
              <a:rPr lang="en-US" sz="3999">
                <a:solidFill>
                  <a:srgbClr val="1F5014"/>
                </a:solidFill>
                <a:latin typeface="Tex Gyre Pagella Bold Italics"/>
                <a:ea typeface="Tex Gyre Pagella Bold Italics"/>
                <a:cs typeface="Tex Gyre Pagella Bold Italics"/>
                <a:sym typeface="Tex Gyre Pagella Bold Italics"/>
              </a:rPr>
              <a:t>bài văn nghị luận so sánh, đánh giá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411770"/>
            <a:chOff x="0" y="0"/>
            <a:chExt cx="4816593" cy="371824"/>
          </a:xfrm>
        </p:grpSpPr>
        <p:sp>
          <p:nvSpPr>
            <p:cNvPr id="6" name="Freeform 6"/>
            <p:cNvSpPr/>
            <p:nvPr/>
          </p:nvSpPr>
          <p:spPr>
            <a:xfrm>
              <a:off x="0" y="0"/>
              <a:ext cx="4816592" cy="371824"/>
            </a:xfrm>
            <a:custGeom>
              <a:avLst/>
              <a:gdLst/>
              <a:ahLst/>
              <a:cxnLst/>
              <a:rect l="l" t="t" r="r" b="b"/>
              <a:pathLst>
                <a:path w="4816592" h="371824">
                  <a:moveTo>
                    <a:pt x="0" y="0"/>
                  </a:moveTo>
                  <a:lnTo>
                    <a:pt x="4816592" y="0"/>
                  </a:lnTo>
                  <a:lnTo>
                    <a:pt x="4816592" y="371824"/>
                  </a:lnTo>
                  <a:lnTo>
                    <a:pt x="0" y="371824"/>
                  </a:lnTo>
                  <a:close/>
                </a:path>
              </a:pathLst>
            </a:custGeom>
            <a:solidFill>
              <a:srgbClr val="1F5014"/>
            </a:solidFill>
          </p:spPr>
          <p:txBody>
            <a:bodyPr/>
            <a:lstStyle/>
            <a:p>
              <a:endParaRPr lang="vi-VN"/>
            </a:p>
          </p:txBody>
        </p:sp>
        <p:sp>
          <p:nvSpPr>
            <p:cNvPr id="7" name="TextBox 7"/>
            <p:cNvSpPr txBox="1"/>
            <p:nvPr/>
          </p:nvSpPr>
          <p:spPr>
            <a:xfrm>
              <a:off x="0" y="-57150"/>
              <a:ext cx="4816593" cy="428974"/>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ĐỌC VÀ PHÂN TÍCH BÀI VIẾT THAM KHẢO</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sp>
        <p:nvSpPr>
          <p:cNvPr id="8" name="AutoShape 8"/>
          <p:cNvSpPr/>
          <p:nvPr/>
        </p:nvSpPr>
        <p:spPr>
          <a:xfrm flipV="1">
            <a:off x="6012972" y="3664219"/>
            <a:ext cx="0" cy="3738052"/>
          </a:xfrm>
          <a:prstGeom prst="line">
            <a:avLst/>
          </a:prstGeom>
          <a:ln w="19050" cap="flat">
            <a:solidFill>
              <a:srgbClr val="0F5426"/>
            </a:solidFill>
            <a:prstDash val="solid"/>
            <a:headEnd type="none" w="sm" len="sm"/>
            <a:tailEnd type="none" w="sm" len="sm"/>
          </a:ln>
        </p:spPr>
        <p:txBody>
          <a:bodyPr/>
          <a:lstStyle/>
          <a:p>
            <a:endParaRPr lang="vi-VN"/>
          </a:p>
        </p:txBody>
      </p:sp>
      <p:grpSp>
        <p:nvGrpSpPr>
          <p:cNvPr id="9" name="Group 9"/>
          <p:cNvGrpSpPr/>
          <p:nvPr/>
        </p:nvGrpSpPr>
        <p:grpSpPr>
          <a:xfrm>
            <a:off x="10048201" y="2103803"/>
            <a:ext cx="7736557" cy="1602326"/>
            <a:chOff x="0" y="0"/>
            <a:chExt cx="3188628" cy="660400"/>
          </a:xfrm>
        </p:grpSpPr>
        <p:sp>
          <p:nvSpPr>
            <p:cNvPr id="10" name="Freeform 10"/>
            <p:cNvSpPr/>
            <p:nvPr/>
          </p:nvSpPr>
          <p:spPr>
            <a:xfrm>
              <a:off x="0" y="0"/>
              <a:ext cx="3188629" cy="660400"/>
            </a:xfrm>
            <a:custGeom>
              <a:avLst/>
              <a:gdLst/>
              <a:ahLst/>
              <a:cxnLst/>
              <a:rect l="l" t="t" r="r" b="b"/>
              <a:pathLst>
                <a:path w="3188629" h="660400">
                  <a:moveTo>
                    <a:pt x="3064168" y="660400"/>
                  </a:moveTo>
                  <a:lnTo>
                    <a:pt x="124460" y="660400"/>
                  </a:lnTo>
                  <a:cubicBezTo>
                    <a:pt x="55880" y="660400"/>
                    <a:pt x="0" y="604520"/>
                    <a:pt x="0" y="535940"/>
                  </a:cubicBezTo>
                  <a:lnTo>
                    <a:pt x="0" y="124460"/>
                  </a:lnTo>
                  <a:cubicBezTo>
                    <a:pt x="0" y="55880"/>
                    <a:pt x="55880" y="0"/>
                    <a:pt x="124460" y="0"/>
                  </a:cubicBezTo>
                  <a:lnTo>
                    <a:pt x="3064169" y="0"/>
                  </a:lnTo>
                  <a:cubicBezTo>
                    <a:pt x="3132749" y="0"/>
                    <a:pt x="3188629" y="55880"/>
                    <a:pt x="3188629" y="124460"/>
                  </a:cubicBezTo>
                  <a:lnTo>
                    <a:pt x="3188629" y="535940"/>
                  </a:lnTo>
                  <a:cubicBezTo>
                    <a:pt x="3188629" y="604520"/>
                    <a:pt x="3132749" y="660400"/>
                    <a:pt x="3064169" y="660400"/>
                  </a:cubicBezTo>
                  <a:close/>
                </a:path>
              </a:pathLst>
            </a:custGeom>
            <a:solidFill>
              <a:srgbClr val="FFFCEE"/>
            </a:solidFill>
          </p:spPr>
          <p:txBody>
            <a:bodyPr/>
            <a:lstStyle/>
            <a:p>
              <a:endParaRPr lang="vi-VN"/>
            </a:p>
          </p:txBody>
        </p:sp>
      </p:grpSp>
      <p:grpSp>
        <p:nvGrpSpPr>
          <p:cNvPr id="11" name="Group 11"/>
          <p:cNvGrpSpPr/>
          <p:nvPr/>
        </p:nvGrpSpPr>
        <p:grpSpPr>
          <a:xfrm>
            <a:off x="6676183" y="2103803"/>
            <a:ext cx="3205714" cy="1602326"/>
            <a:chOff x="0" y="0"/>
            <a:chExt cx="1321238" cy="660400"/>
          </a:xfrm>
        </p:grpSpPr>
        <p:sp>
          <p:nvSpPr>
            <p:cNvPr id="12" name="Freeform 12"/>
            <p:cNvSpPr/>
            <p:nvPr/>
          </p:nvSpPr>
          <p:spPr>
            <a:xfrm>
              <a:off x="0" y="0"/>
              <a:ext cx="1321238" cy="660400"/>
            </a:xfrm>
            <a:custGeom>
              <a:avLst/>
              <a:gdLst/>
              <a:ahLst/>
              <a:cxnLst/>
              <a:rect l="l" t="t" r="r" b="b"/>
              <a:pathLst>
                <a:path w="1321238" h="660400">
                  <a:moveTo>
                    <a:pt x="1196778" y="660400"/>
                  </a:moveTo>
                  <a:lnTo>
                    <a:pt x="124460" y="660400"/>
                  </a:lnTo>
                  <a:cubicBezTo>
                    <a:pt x="55880" y="660400"/>
                    <a:pt x="0" y="604520"/>
                    <a:pt x="0" y="535940"/>
                  </a:cubicBezTo>
                  <a:lnTo>
                    <a:pt x="0" y="124460"/>
                  </a:lnTo>
                  <a:cubicBezTo>
                    <a:pt x="0" y="55880"/>
                    <a:pt x="55880" y="0"/>
                    <a:pt x="124460" y="0"/>
                  </a:cubicBezTo>
                  <a:lnTo>
                    <a:pt x="1196778" y="0"/>
                  </a:lnTo>
                  <a:cubicBezTo>
                    <a:pt x="1265358" y="0"/>
                    <a:pt x="1321238" y="55880"/>
                    <a:pt x="1321238" y="124460"/>
                  </a:cubicBezTo>
                  <a:lnTo>
                    <a:pt x="1321238" y="535940"/>
                  </a:lnTo>
                  <a:cubicBezTo>
                    <a:pt x="1321238" y="604520"/>
                    <a:pt x="1265358" y="660400"/>
                    <a:pt x="1196778" y="660400"/>
                  </a:cubicBezTo>
                  <a:close/>
                </a:path>
              </a:pathLst>
            </a:custGeom>
            <a:solidFill>
              <a:srgbClr val="0F5426"/>
            </a:solidFill>
          </p:spPr>
          <p:txBody>
            <a:bodyPr/>
            <a:lstStyle/>
            <a:p>
              <a:endParaRPr lang="vi-VN"/>
            </a:p>
          </p:txBody>
        </p:sp>
      </p:grpSp>
      <p:grpSp>
        <p:nvGrpSpPr>
          <p:cNvPr id="13" name="Group 13"/>
          <p:cNvGrpSpPr/>
          <p:nvPr/>
        </p:nvGrpSpPr>
        <p:grpSpPr>
          <a:xfrm>
            <a:off x="6676183" y="3880007"/>
            <a:ext cx="3205714" cy="4421838"/>
            <a:chOff x="0" y="0"/>
            <a:chExt cx="1321238" cy="1822464"/>
          </a:xfrm>
        </p:grpSpPr>
        <p:sp>
          <p:nvSpPr>
            <p:cNvPr id="14" name="Freeform 14"/>
            <p:cNvSpPr/>
            <p:nvPr/>
          </p:nvSpPr>
          <p:spPr>
            <a:xfrm>
              <a:off x="0" y="0"/>
              <a:ext cx="1321238" cy="1822465"/>
            </a:xfrm>
            <a:custGeom>
              <a:avLst/>
              <a:gdLst/>
              <a:ahLst/>
              <a:cxnLst/>
              <a:rect l="l" t="t" r="r" b="b"/>
              <a:pathLst>
                <a:path w="1321238" h="1822465">
                  <a:moveTo>
                    <a:pt x="1196778" y="1822464"/>
                  </a:moveTo>
                  <a:lnTo>
                    <a:pt x="124460" y="1822464"/>
                  </a:lnTo>
                  <a:cubicBezTo>
                    <a:pt x="55880" y="1822464"/>
                    <a:pt x="0" y="1766584"/>
                    <a:pt x="0" y="1698004"/>
                  </a:cubicBezTo>
                  <a:lnTo>
                    <a:pt x="0" y="124460"/>
                  </a:lnTo>
                  <a:cubicBezTo>
                    <a:pt x="0" y="55880"/>
                    <a:pt x="55880" y="0"/>
                    <a:pt x="124460" y="0"/>
                  </a:cubicBezTo>
                  <a:lnTo>
                    <a:pt x="1196778" y="0"/>
                  </a:lnTo>
                  <a:cubicBezTo>
                    <a:pt x="1265358" y="0"/>
                    <a:pt x="1321238" y="55880"/>
                    <a:pt x="1321238" y="124460"/>
                  </a:cubicBezTo>
                  <a:lnTo>
                    <a:pt x="1321238" y="1698004"/>
                  </a:lnTo>
                  <a:cubicBezTo>
                    <a:pt x="1321238" y="1766584"/>
                    <a:pt x="1265358" y="1822465"/>
                    <a:pt x="1196778" y="1822465"/>
                  </a:cubicBezTo>
                  <a:close/>
                </a:path>
              </a:pathLst>
            </a:custGeom>
            <a:solidFill>
              <a:srgbClr val="0F5426"/>
            </a:solidFill>
          </p:spPr>
          <p:txBody>
            <a:bodyPr/>
            <a:lstStyle/>
            <a:p>
              <a:endParaRPr lang="vi-VN"/>
            </a:p>
          </p:txBody>
        </p:sp>
      </p:grpSp>
      <p:grpSp>
        <p:nvGrpSpPr>
          <p:cNvPr id="15" name="Group 15"/>
          <p:cNvGrpSpPr/>
          <p:nvPr/>
        </p:nvGrpSpPr>
        <p:grpSpPr>
          <a:xfrm>
            <a:off x="10048201" y="3880007"/>
            <a:ext cx="7736557" cy="4421838"/>
            <a:chOff x="0" y="0"/>
            <a:chExt cx="2037612" cy="1164599"/>
          </a:xfrm>
        </p:grpSpPr>
        <p:sp>
          <p:nvSpPr>
            <p:cNvPr id="16" name="Freeform 16"/>
            <p:cNvSpPr/>
            <p:nvPr/>
          </p:nvSpPr>
          <p:spPr>
            <a:xfrm>
              <a:off x="0" y="0"/>
              <a:ext cx="2037612" cy="1164599"/>
            </a:xfrm>
            <a:custGeom>
              <a:avLst/>
              <a:gdLst/>
              <a:ahLst/>
              <a:cxnLst/>
              <a:rect l="l" t="t" r="r" b="b"/>
              <a:pathLst>
                <a:path w="2037612" h="1164599">
                  <a:moveTo>
                    <a:pt x="51035" y="0"/>
                  </a:moveTo>
                  <a:lnTo>
                    <a:pt x="1986576" y="0"/>
                  </a:lnTo>
                  <a:cubicBezTo>
                    <a:pt x="2014762" y="0"/>
                    <a:pt x="2037612" y="22849"/>
                    <a:pt x="2037612" y="51035"/>
                  </a:cubicBezTo>
                  <a:lnTo>
                    <a:pt x="2037612" y="1113564"/>
                  </a:lnTo>
                  <a:cubicBezTo>
                    <a:pt x="2037612" y="1127100"/>
                    <a:pt x="2032235" y="1140081"/>
                    <a:pt x="2022664" y="1149652"/>
                  </a:cubicBezTo>
                  <a:cubicBezTo>
                    <a:pt x="2013093" y="1159223"/>
                    <a:pt x="2000112" y="1164599"/>
                    <a:pt x="1986576" y="1164599"/>
                  </a:cubicBezTo>
                  <a:lnTo>
                    <a:pt x="51035" y="1164599"/>
                  </a:lnTo>
                  <a:cubicBezTo>
                    <a:pt x="37500" y="1164599"/>
                    <a:pt x="24519" y="1159223"/>
                    <a:pt x="14948" y="1149652"/>
                  </a:cubicBezTo>
                  <a:cubicBezTo>
                    <a:pt x="5377" y="1140081"/>
                    <a:pt x="0" y="1127100"/>
                    <a:pt x="0" y="1113564"/>
                  </a:cubicBezTo>
                  <a:lnTo>
                    <a:pt x="0" y="51035"/>
                  </a:lnTo>
                  <a:cubicBezTo>
                    <a:pt x="0" y="37500"/>
                    <a:pt x="5377" y="24519"/>
                    <a:pt x="14948" y="14948"/>
                  </a:cubicBezTo>
                  <a:cubicBezTo>
                    <a:pt x="24519" y="5377"/>
                    <a:pt x="37500" y="0"/>
                    <a:pt x="51035"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7" name="TextBox 17"/>
            <p:cNvSpPr txBox="1"/>
            <p:nvPr/>
          </p:nvSpPr>
          <p:spPr>
            <a:xfrm>
              <a:off x="0" y="-38100"/>
              <a:ext cx="2037612" cy="1202699"/>
            </a:xfrm>
            <a:prstGeom prst="rect">
              <a:avLst/>
            </a:prstGeom>
          </p:spPr>
          <p:txBody>
            <a:bodyPr lIns="50800" tIns="50800" rIns="50800" bIns="50800" rtlCol="0" anchor="ctr"/>
            <a:lstStyle/>
            <a:p>
              <a:pPr algn="ctr">
                <a:lnSpc>
                  <a:spcPts val="2519"/>
                </a:lnSpc>
              </a:pPr>
              <a:endParaRPr/>
            </a:p>
          </p:txBody>
        </p:sp>
      </p:grpSp>
      <p:sp>
        <p:nvSpPr>
          <p:cNvPr id="18" name="TextBox 18"/>
          <p:cNvSpPr txBox="1"/>
          <p:nvPr/>
        </p:nvSpPr>
        <p:spPr>
          <a:xfrm>
            <a:off x="2390480" y="1864732"/>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1</a:t>
            </a:r>
          </a:p>
        </p:txBody>
      </p:sp>
      <p:sp>
        <p:nvSpPr>
          <p:cNvPr id="19" name="TextBox 19"/>
          <p:cNvSpPr txBox="1"/>
          <p:nvPr/>
        </p:nvSpPr>
        <p:spPr>
          <a:xfrm>
            <a:off x="408311" y="2697970"/>
            <a:ext cx="4997506" cy="56038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Phân tích để làm rõ phần mở bài, thân bài, kết bài của ngữ liệu đã đáp ứng yêu cầu của kiểu bài văn nghị luận so sánh, đánh giá hai tác phẩm thơ như thế nào. </a:t>
            </a:r>
          </a:p>
        </p:txBody>
      </p:sp>
      <p:sp>
        <p:nvSpPr>
          <p:cNvPr id="20" name="TextBox 20"/>
          <p:cNvSpPr txBox="1"/>
          <p:nvPr/>
        </p:nvSpPr>
        <p:spPr>
          <a:xfrm>
            <a:off x="6880338" y="2299308"/>
            <a:ext cx="2797403" cy="1144640"/>
          </a:xfrm>
          <a:prstGeom prst="rect">
            <a:avLst/>
          </a:prstGeom>
        </p:spPr>
        <p:txBody>
          <a:bodyPr lIns="0" tIns="0" rIns="0" bIns="0" rtlCol="0" anchor="t">
            <a:spAutoFit/>
          </a:bodyPr>
          <a:lstStyle/>
          <a:p>
            <a:pPr algn="l">
              <a:lnSpc>
                <a:spcPts val="4634"/>
              </a:lnSpc>
            </a:pPr>
            <a:r>
              <a:rPr lang="en-US" sz="3310">
                <a:solidFill>
                  <a:srgbClr val="FFFFFF"/>
                </a:solidFill>
                <a:latin typeface="UTM Aptima Bold"/>
                <a:ea typeface="UTM Aptima Bold"/>
                <a:cs typeface="UTM Aptima Bold"/>
                <a:sym typeface="UTM Aptima Bold"/>
              </a:rPr>
              <a:t>YÊU CẦU ĐỐI VỚI KIỂU BÀI</a:t>
            </a:r>
          </a:p>
        </p:txBody>
      </p:sp>
      <p:sp>
        <p:nvSpPr>
          <p:cNvPr id="21" name="TextBox 21"/>
          <p:cNvSpPr txBox="1"/>
          <p:nvPr/>
        </p:nvSpPr>
        <p:spPr>
          <a:xfrm>
            <a:off x="10269552" y="2589821"/>
            <a:ext cx="7205535" cy="563615"/>
          </a:xfrm>
          <a:prstGeom prst="rect">
            <a:avLst/>
          </a:prstGeom>
        </p:spPr>
        <p:txBody>
          <a:bodyPr lIns="0" tIns="0" rIns="0" bIns="0" rtlCol="0" anchor="t">
            <a:spAutoFit/>
          </a:bodyPr>
          <a:lstStyle/>
          <a:p>
            <a:pPr algn="l">
              <a:lnSpc>
                <a:spcPts val="4634"/>
              </a:lnSpc>
            </a:pPr>
            <a:r>
              <a:rPr lang="en-US" sz="3310">
                <a:solidFill>
                  <a:srgbClr val="000000"/>
                </a:solidFill>
                <a:latin typeface="UTM Aptima Bold"/>
                <a:ea typeface="UTM Aptima Bold"/>
                <a:cs typeface="UTM Aptima Bold"/>
                <a:sym typeface="UTM Aptima Bold"/>
              </a:rPr>
              <a:t>PHÂN TÍCH NGỮ LIỆU THAM KHẢO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042966"/>
            <a:chOff x="0" y="0"/>
            <a:chExt cx="4816593" cy="274691"/>
          </a:xfrm>
        </p:grpSpPr>
        <p:sp>
          <p:nvSpPr>
            <p:cNvPr id="6" name="Freeform 6"/>
            <p:cNvSpPr/>
            <p:nvPr/>
          </p:nvSpPr>
          <p:spPr>
            <a:xfrm>
              <a:off x="0" y="0"/>
              <a:ext cx="4816592" cy="274691"/>
            </a:xfrm>
            <a:custGeom>
              <a:avLst/>
              <a:gdLst/>
              <a:ahLst/>
              <a:cxnLst/>
              <a:rect l="l" t="t" r="r" b="b"/>
              <a:pathLst>
                <a:path w="4816592" h="274691">
                  <a:moveTo>
                    <a:pt x="0" y="0"/>
                  </a:moveTo>
                  <a:lnTo>
                    <a:pt x="4816592" y="0"/>
                  </a:lnTo>
                  <a:lnTo>
                    <a:pt x="4816592" y="274691"/>
                  </a:lnTo>
                  <a:lnTo>
                    <a:pt x="0" y="274691"/>
                  </a:lnTo>
                  <a:close/>
                </a:path>
              </a:pathLst>
            </a:custGeom>
            <a:solidFill>
              <a:srgbClr val="1F5014"/>
            </a:solidFill>
          </p:spPr>
          <p:txBody>
            <a:bodyPr/>
            <a:lstStyle/>
            <a:p>
              <a:endParaRPr lang="vi-VN"/>
            </a:p>
          </p:txBody>
        </p:sp>
        <p:sp>
          <p:nvSpPr>
            <p:cNvPr id="7" name="TextBox 7"/>
            <p:cNvSpPr txBox="1"/>
            <p:nvPr/>
          </p:nvSpPr>
          <p:spPr>
            <a:xfrm>
              <a:off x="0" y="-66675"/>
              <a:ext cx="4816593" cy="341366"/>
            </a:xfrm>
            <a:prstGeom prst="rect">
              <a:avLst/>
            </a:prstGeom>
          </p:spPr>
          <p:txBody>
            <a:bodyPr lIns="50800" tIns="50800" rIns="50800" bIns="50800" rtlCol="0" anchor="ctr"/>
            <a:lstStyle/>
            <a:p>
              <a:pPr algn="ctr">
                <a:lnSpc>
                  <a:spcPts val="5599"/>
                </a:lnSpc>
              </a:pPr>
              <a:r>
                <a:rPr lang="en-US" sz="3999">
                  <a:solidFill>
                    <a:srgbClr val="FFFFFF"/>
                  </a:solidFill>
                  <a:latin typeface="UTM Futura Extra Ultra-Bold"/>
                  <a:ea typeface="UTM Futura Extra Ultra-Bold"/>
                  <a:cs typeface="UTM Futura Extra Ultra-Bold"/>
                  <a:sym typeface="UTM Futura Extra Ultra-Bold"/>
                </a:rPr>
                <a:t>ĐỌC VÀ PHÂN TÍCH BÀI VIẾT THAM KHẢO</a:t>
              </a:r>
            </a:p>
          </p:txBody>
        </p:sp>
      </p:grpSp>
      <p:grpSp>
        <p:nvGrpSpPr>
          <p:cNvPr id="8" name="Group 8"/>
          <p:cNvGrpSpPr/>
          <p:nvPr/>
        </p:nvGrpSpPr>
        <p:grpSpPr>
          <a:xfrm>
            <a:off x="4234490" y="1348546"/>
            <a:ext cx="13550267" cy="1602326"/>
            <a:chOff x="0" y="0"/>
            <a:chExt cx="5584754" cy="660400"/>
          </a:xfrm>
        </p:grpSpPr>
        <p:sp>
          <p:nvSpPr>
            <p:cNvPr id="9" name="Freeform 9"/>
            <p:cNvSpPr/>
            <p:nvPr/>
          </p:nvSpPr>
          <p:spPr>
            <a:xfrm>
              <a:off x="0" y="0"/>
              <a:ext cx="5584754" cy="660400"/>
            </a:xfrm>
            <a:custGeom>
              <a:avLst/>
              <a:gdLst/>
              <a:ahLst/>
              <a:cxnLst/>
              <a:rect l="l" t="t" r="r" b="b"/>
              <a:pathLst>
                <a:path w="5584754" h="660400">
                  <a:moveTo>
                    <a:pt x="5460294" y="660400"/>
                  </a:moveTo>
                  <a:lnTo>
                    <a:pt x="124460" y="660400"/>
                  </a:lnTo>
                  <a:cubicBezTo>
                    <a:pt x="55880" y="660400"/>
                    <a:pt x="0" y="604520"/>
                    <a:pt x="0" y="535940"/>
                  </a:cubicBezTo>
                  <a:lnTo>
                    <a:pt x="0" y="124460"/>
                  </a:lnTo>
                  <a:cubicBezTo>
                    <a:pt x="0" y="55880"/>
                    <a:pt x="55880" y="0"/>
                    <a:pt x="124460" y="0"/>
                  </a:cubicBezTo>
                  <a:lnTo>
                    <a:pt x="5460294" y="0"/>
                  </a:lnTo>
                  <a:cubicBezTo>
                    <a:pt x="5528874" y="0"/>
                    <a:pt x="5584754" y="55880"/>
                    <a:pt x="5584754" y="124460"/>
                  </a:cubicBezTo>
                  <a:lnTo>
                    <a:pt x="5584754" y="535940"/>
                  </a:lnTo>
                  <a:cubicBezTo>
                    <a:pt x="5584754" y="604520"/>
                    <a:pt x="5528874" y="660400"/>
                    <a:pt x="5460294" y="660400"/>
                  </a:cubicBezTo>
                  <a:close/>
                </a:path>
              </a:pathLst>
            </a:custGeom>
            <a:solidFill>
              <a:srgbClr val="FFFCEE"/>
            </a:solidFill>
          </p:spPr>
          <p:txBody>
            <a:bodyPr/>
            <a:lstStyle/>
            <a:p>
              <a:endParaRPr lang="vi-VN"/>
            </a:p>
          </p:txBody>
        </p:sp>
      </p:grpSp>
      <p:grpSp>
        <p:nvGrpSpPr>
          <p:cNvPr id="10" name="Group 10"/>
          <p:cNvGrpSpPr/>
          <p:nvPr/>
        </p:nvGrpSpPr>
        <p:grpSpPr>
          <a:xfrm>
            <a:off x="458685" y="1348546"/>
            <a:ext cx="3597341" cy="1602326"/>
            <a:chOff x="0" y="0"/>
            <a:chExt cx="1482647" cy="660400"/>
          </a:xfrm>
        </p:grpSpPr>
        <p:sp>
          <p:nvSpPr>
            <p:cNvPr id="11" name="Freeform 11"/>
            <p:cNvSpPr/>
            <p:nvPr/>
          </p:nvSpPr>
          <p:spPr>
            <a:xfrm>
              <a:off x="0" y="0"/>
              <a:ext cx="1482647" cy="660400"/>
            </a:xfrm>
            <a:custGeom>
              <a:avLst/>
              <a:gdLst/>
              <a:ahLst/>
              <a:cxnLst/>
              <a:rect l="l" t="t" r="r" b="b"/>
              <a:pathLst>
                <a:path w="1482647" h="660400">
                  <a:moveTo>
                    <a:pt x="1358187" y="660400"/>
                  </a:moveTo>
                  <a:lnTo>
                    <a:pt x="124460" y="660400"/>
                  </a:lnTo>
                  <a:cubicBezTo>
                    <a:pt x="55880" y="660400"/>
                    <a:pt x="0" y="604520"/>
                    <a:pt x="0" y="535940"/>
                  </a:cubicBezTo>
                  <a:lnTo>
                    <a:pt x="0" y="124460"/>
                  </a:lnTo>
                  <a:cubicBezTo>
                    <a:pt x="0" y="55880"/>
                    <a:pt x="55880" y="0"/>
                    <a:pt x="124460" y="0"/>
                  </a:cubicBezTo>
                  <a:lnTo>
                    <a:pt x="1358187" y="0"/>
                  </a:lnTo>
                  <a:cubicBezTo>
                    <a:pt x="1426767" y="0"/>
                    <a:pt x="1482647" y="55880"/>
                    <a:pt x="1482647" y="124460"/>
                  </a:cubicBezTo>
                  <a:lnTo>
                    <a:pt x="1482647" y="535940"/>
                  </a:lnTo>
                  <a:cubicBezTo>
                    <a:pt x="1482647" y="604520"/>
                    <a:pt x="1426767" y="660400"/>
                    <a:pt x="1358187" y="660400"/>
                  </a:cubicBezTo>
                  <a:close/>
                </a:path>
              </a:pathLst>
            </a:custGeom>
            <a:solidFill>
              <a:srgbClr val="0F5426"/>
            </a:solidFill>
          </p:spPr>
          <p:txBody>
            <a:bodyPr/>
            <a:lstStyle/>
            <a:p>
              <a:endParaRPr lang="vi-VN"/>
            </a:p>
          </p:txBody>
        </p:sp>
      </p:grpSp>
      <p:grpSp>
        <p:nvGrpSpPr>
          <p:cNvPr id="12" name="Group 12"/>
          <p:cNvGrpSpPr/>
          <p:nvPr/>
        </p:nvGrpSpPr>
        <p:grpSpPr>
          <a:xfrm>
            <a:off x="458685" y="3227097"/>
            <a:ext cx="3597341" cy="4421838"/>
            <a:chOff x="0" y="0"/>
            <a:chExt cx="1482647" cy="1822464"/>
          </a:xfrm>
        </p:grpSpPr>
        <p:sp>
          <p:nvSpPr>
            <p:cNvPr id="13" name="Freeform 13"/>
            <p:cNvSpPr/>
            <p:nvPr/>
          </p:nvSpPr>
          <p:spPr>
            <a:xfrm>
              <a:off x="0" y="0"/>
              <a:ext cx="1482647" cy="1822465"/>
            </a:xfrm>
            <a:custGeom>
              <a:avLst/>
              <a:gdLst/>
              <a:ahLst/>
              <a:cxnLst/>
              <a:rect l="l" t="t" r="r" b="b"/>
              <a:pathLst>
                <a:path w="1482647" h="1822465">
                  <a:moveTo>
                    <a:pt x="1358187" y="1822464"/>
                  </a:moveTo>
                  <a:lnTo>
                    <a:pt x="124460" y="1822464"/>
                  </a:lnTo>
                  <a:cubicBezTo>
                    <a:pt x="55880" y="1822464"/>
                    <a:pt x="0" y="1766584"/>
                    <a:pt x="0" y="1698004"/>
                  </a:cubicBezTo>
                  <a:lnTo>
                    <a:pt x="0" y="124460"/>
                  </a:lnTo>
                  <a:cubicBezTo>
                    <a:pt x="0" y="55880"/>
                    <a:pt x="55880" y="0"/>
                    <a:pt x="124460" y="0"/>
                  </a:cubicBezTo>
                  <a:lnTo>
                    <a:pt x="1358187" y="0"/>
                  </a:lnTo>
                  <a:cubicBezTo>
                    <a:pt x="1426767" y="0"/>
                    <a:pt x="1482647" y="55880"/>
                    <a:pt x="1482647" y="124460"/>
                  </a:cubicBezTo>
                  <a:lnTo>
                    <a:pt x="1482647" y="1698004"/>
                  </a:lnTo>
                  <a:cubicBezTo>
                    <a:pt x="1482647" y="1766584"/>
                    <a:pt x="1426767" y="1822465"/>
                    <a:pt x="1358187" y="1822465"/>
                  </a:cubicBezTo>
                  <a:close/>
                </a:path>
              </a:pathLst>
            </a:custGeom>
            <a:solidFill>
              <a:srgbClr val="0F5426"/>
            </a:solidFill>
          </p:spPr>
          <p:txBody>
            <a:bodyPr/>
            <a:lstStyle/>
            <a:p>
              <a:endParaRPr lang="vi-VN"/>
            </a:p>
          </p:txBody>
        </p:sp>
      </p:grpSp>
      <p:grpSp>
        <p:nvGrpSpPr>
          <p:cNvPr id="14" name="Group 14"/>
          <p:cNvGrpSpPr/>
          <p:nvPr/>
        </p:nvGrpSpPr>
        <p:grpSpPr>
          <a:xfrm>
            <a:off x="4234490" y="3227097"/>
            <a:ext cx="13550267" cy="4421838"/>
            <a:chOff x="0" y="0"/>
            <a:chExt cx="3568795" cy="1164599"/>
          </a:xfrm>
        </p:grpSpPr>
        <p:sp>
          <p:nvSpPr>
            <p:cNvPr id="15" name="Freeform 15"/>
            <p:cNvSpPr/>
            <p:nvPr/>
          </p:nvSpPr>
          <p:spPr>
            <a:xfrm>
              <a:off x="0" y="0"/>
              <a:ext cx="3568795" cy="1164599"/>
            </a:xfrm>
            <a:custGeom>
              <a:avLst/>
              <a:gdLst/>
              <a:ahLst/>
              <a:cxnLst/>
              <a:rect l="l" t="t" r="r" b="b"/>
              <a:pathLst>
                <a:path w="3568795" h="1164599">
                  <a:moveTo>
                    <a:pt x="29139" y="0"/>
                  </a:moveTo>
                  <a:lnTo>
                    <a:pt x="3539656" y="0"/>
                  </a:lnTo>
                  <a:cubicBezTo>
                    <a:pt x="3547384" y="0"/>
                    <a:pt x="3554795" y="3070"/>
                    <a:pt x="3560260" y="8535"/>
                  </a:cubicBezTo>
                  <a:cubicBezTo>
                    <a:pt x="3565725" y="13999"/>
                    <a:pt x="3568795" y="21411"/>
                    <a:pt x="3568795" y="29139"/>
                  </a:cubicBezTo>
                  <a:lnTo>
                    <a:pt x="3568795" y="1135461"/>
                  </a:lnTo>
                  <a:cubicBezTo>
                    <a:pt x="3568795" y="1151554"/>
                    <a:pt x="3555749" y="1164599"/>
                    <a:pt x="3539656" y="1164599"/>
                  </a:cubicBezTo>
                  <a:lnTo>
                    <a:pt x="29139" y="1164599"/>
                  </a:lnTo>
                  <a:cubicBezTo>
                    <a:pt x="13046" y="1164599"/>
                    <a:pt x="0" y="1151554"/>
                    <a:pt x="0" y="1135461"/>
                  </a:cubicBezTo>
                  <a:lnTo>
                    <a:pt x="0" y="29139"/>
                  </a:lnTo>
                  <a:cubicBezTo>
                    <a:pt x="0" y="13046"/>
                    <a:pt x="13046" y="0"/>
                    <a:pt x="29139"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6" name="TextBox 16"/>
            <p:cNvSpPr txBox="1"/>
            <p:nvPr/>
          </p:nvSpPr>
          <p:spPr>
            <a:xfrm>
              <a:off x="0" y="-38100"/>
              <a:ext cx="3568795" cy="1202699"/>
            </a:xfrm>
            <a:prstGeom prst="rect">
              <a:avLst/>
            </a:prstGeom>
          </p:spPr>
          <p:txBody>
            <a:bodyPr lIns="50800" tIns="50800" rIns="50800" bIns="50800" rtlCol="0" anchor="ctr"/>
            <a:lstStyle/>
            <a:p>
              <a:pPr algn="ctr">
                <a:lnSpc>
                  <a:spcPts val="2519"/>
                </a:lnSpc>
              </a:pPr>
              <a:endParaRPr/>
            </a:p>
          </p:txBody>
        </p:sp>
      </p:grpSp>
      <p:sp>
        <p:nvSpPr>
          <p:cNvPr id="17" name="TextBox 17"/>
          <p:cNvSpPr txBox="1"/>
          <p:nvPr/>
        </p:nvSpPr>
        <p:spPr>
          <a:xfrm>
            <a:off x="617896" y="1544052"/>
            <a:ext cx="3278919" cy="1144640"/>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YÊU CẦU ĐỐI VỚI KIỂU BÀI</a:t>
            </a:r>
          </a:p>
        </p:txBody>
      </p:sp>
      <p:sp>
        <p:nvSpPr>
          <p:cNvPr id="18" name="TextBox 18"/>
          <p:cNvSpPr txBox="1"/>
          <p:nvPr/>
        </p:nvSpPr>
        <p:spPr>
          <a:xfrm>
            <a:off x="6063273" y="1834564"/>
            <a:ext cx="11238492" cy="563615"/>
          </a:xfrm>
          <a:prstGeom prst="rect">
            <a:avLst/>
          </a:prstGeom>
        </p:spPr>
        <p:txBody>
          <a:bodyPr lIns="0" tIns="0" rIns="0" bIns="0" rtlCol="0" anchor="t">
            <a:spAutoFit/>
          </a:bodyPr>
          <a:lstStyle/>
          <a:p>
            <a:pPr algn="ctr">
              <a:lnSpc>
                <a:spcPts val="4634"/>
              </a:lnSpc>
            </a:pPr>
            <a:r>
              <a:rPr lang="en-US" sz="3310">
                <a:solidFill>
                  <a:srgbClr val="000000"/>
                </a:solidFill>
                <a:latin typeface="UTM Aptima Bold"/>
                <a:ea typeface="UTM Aptima Bold"/>
                <a:cs typeface="UTM Aptima Bold"/>
                <a:sym typeface="UTM Aptima Bold"/>
              </a:rPr>
              <a:t>PHÂN TÍCH NGỮ LIỆU THAM KHẢO</a:t>
            </a:r>
          </a:p>
        </p:txBody>
      </p:sp>
      <p:sp>
        <p:nvSpPr>
          <p:cNvPr id="19" name="TextBox 19"/>
          <p:cNvSpPr txBox="1"/>
          <p:nvPr/>
        </p:nvSpPr>
        <p:spPr>
          <a:xfrm>
            <a:off x="458685" y="3417597"/>
            <a:ext cx="3278919" cy="563615"/>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MỞ BÀI</a:t>
            </a:r>
          </a:p>
        </p:txBody>
      </p:sp>
      <p:sp>
        <p:nvSpPr>
          <p:cNvPr id="20" name="TextBox 20"/>
          <p:cNvSpPr txBox="1"/>
          <p:nvPr/>
        </p:nvSpPr>
        <p:spPr>
          <a:xfrm>
            <a:off x="617896" y="4190762"/>
            <a:ext cx="3119708" cy="2887715"/>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Giới thiệu hai tác phẩm thơ và nội dung, vấn đề cần so sánh, đánh giá. </a:t>
            </a:r>
          </a:p>
        </p:txBody>
      </p:sp>
      <p:sp>
        <p:nvSpPr>
          <p:cNvPr id="21" name="TextBox 21"/>
          <p:cNvSpPr txBox="1"/>
          <p:nvPr/>
        </p:nvSpPr>
        <p:spPr>
          <a:xfrm>
            <a:off x="4550763" y="3488452"/>
            <a:ext cx="12917722" cy="3813545"/>
          </a:xfrm>
          <a:prstGeom prst="rect">
            <a:avLst/>
          </a:prstGeom>
        </p:spPr>
        <p:txBody>
          <a:bodyPr lIns="0" tIns="0" rIns="0" bIns="0" rtlCol="0" anchor="t">
            <a:spAutoFit/>
          </a:bodyPr>
          <a:lstStyle/>
          <a:p>
            <a:pPr algn="l">
              <a:lnSpc>
                <a:spcPts val="5054"/>
              </a:lnSpc>
            </a:pPr>
            <a:r>
              <a:rPr lang="en-US" sz="3610">
                <a:solidFill>
                  <a:srgbClr val="000000"/>
                </a:solidFill>
                <a:latin typeface="UTM Aptima"/>
                <a:ea typeface="UTM Aptima"/>
                <a:cs typeface="UTM Aptima"/>
                <a:sym typeface="UTM Aptima"/>
              </a:rPr>
              <a:t>– Giới thiệu tên, xuất xứ, hoàn cảnh sáng tác hai tác phẩm thơ cần so sánh, đánh giá: Giang tuyết (Liễu Tông Nguyên) và Mộ (Hồ Chí Minh).</a:t>
            </a:r>
          </a:p>
          <a:p>
            <a:pPr algn="l">
              <a:lnSpc>
                <a:spcPts val="5054"/>
              </a:lnSpc>
            </a:pPr>
            <a:r>
              <a:rPr lang="en-US" sz="3610">
                <a:solidFill>
                  <a:srgbClr val="000000"/>
                </a:solidFill>
                <a:latin typeface="UTM Aptima"/>
                <a:ea typeface="UTM Aptima"/>
                <a:cs typeface="UTM Aptima"/>
                <a:sym typeface="UTM Aptima"/>
              </a:rPr>
              <a:t>– Giới thiệu được vấn đề cần so sánh, đánh giá: Phong vị cổ điển trong bài thơ Giang tuyết (Liễu Tông Nguyên) và tính hiện đạo trong bài thơ Mộ (Hồ Chí Minh).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042966"/>
            <a:chOff x="0" y="0"/>
            <a:chExt cx="4816593" cy="274691"/>
          </a:xfrm>
        </p:grpSpPr>
        <p:sp>
          <p:nvSpPr>
            <p:cNvPr id="6" name="Freeform 6"/>
            <p:cNvSpPr/>
            <p:nvPr/>
          </p:nvSpPr>
          <p:spPr>
            <a:xfrm>
              <a:off x="0" y="0"/>
              <a:ext cx="4816592" cy="274691"/>
            </a:xfrm>
            <a:custGeom>
              <a:avLst/>
              <a:gdLst/>
              <a:ahLst/>
              <a:cxnLst/>
              <a:rect l="l" t="t" r="r" b="b"/>
              <a:pathLst>
                <a:path w="4816592" h="274691">
                  <a:moveTo>
                    <a:pt x="0" y="0"/>
                  </a:moveTo>
                  <a:lnTo>
                    <a:pt x="4816592" y="0"/>
                  </a:lnTo>
                  <a:lnTo>
                    <a:pt x="4816592" y="274691"/>
                  </a:lnTo>
                  <a:lnTo>
                    <a:pt x="0" y="274691"/>
                  </a:lnTo>
                  <a:close/>
                </a:path>
              </a:pathLst>
            </a:custGeom>
            <a:solidFill>
              <a:srgbClr val="1F5014"/>
            </a:solidFill>
          </p:spPr>
          <p:txBody>
            <a:bodyPr/>
            <a:lstStyle/>
            <a:p>
              <a:endParaRPr lang="vi-VN"/>
            </a:p>
          </p:txBody>
        </p:sp>
        <p:sp>
          <p:nvSpPr>
            <p:cNvPr id="7" name="TextBox 7"/>
            <p:cNvSpPr txBox="1"/>
            <p:nvPr/>
          </p:nvSpPr>
          <p:spPr>
            <a:xfrm>
              <a:off x="0" y="-66675"/>
              <a:ext cx="4816593" cy="341366"/>
            </a:xfrm>
            <a:prstGeom prst="rect">
              <a:avLst/>
            </a:prstGeom>
          </p:spPr>
          <p:txBody>
            <a:bodyPr lIns="50800" tIns="50800" rIns="50800" bIns="50800" rtlCol="0" anchor="ctr"/>
            <a:lstStyle/>
            <a:p>
              <a:pPr algn="ctr">
                <a:lnSpc>
                  <a:spcPts val="5599"/>
                </a:lnSpc>
              </a:pPr>
              <a:r>
                <a:rPr lang="en-US" sz="3999">
                  <a:solidFill>
                    <a:srgbClr val="FFFFFF"/>
                  </a:solidFill>
                  <a:latin typeface="UTM Futura Extra Ultra-Bold"/>
                  <a:ea typeface="UTM Futura Extra Ultra-Bold"/>
                  <a:cs typeface="UTM Futura Extra Ultra-Bold"/>
                  <a:sym typeface="UTM Futura Extra Ultra-Bold"/>
                </a:rPr>
                <a:t>ĐỌC VÀ PHÂN TÍCH BÀI VIẾT THAM KHẢO</a:t>
              </a:r>
            </a:p>
          </p:txBody>
        </p:sp>
      </p:grpSp>
      <p:grpSp>
        <p:nvGrpSpPr>
          <p:cNvPr id="8" name="Group 8"/>
          <p:cNvGrpSpPr/>
          <p:nvPr/>
        </p:nvGrpSpPr>
        <p:grpSpPr>
          <a:xfrm>
            <a:off x="4234490" y="1348546"/>
            <a:ext cx="13550267" cy="1602326"/>
            <a:chOff x="0" y="0"/>
            <a:chExt cx="5584754" cy="660400"/>
          </a:xfrm>
        </p:grpSpPr>
        <p:sp>
          <p:nvSpPr>
            <p:cNvPr id="9" name="Freeform 9"/>
            <p:cNvSpPr/>
            <p:nvPr/>
          </p:nvSpPr>
          <p:spPr>
            <a:xfrm>
              <a:off x="0" y="0"/>
              <a:ext cx="5584754" cy="660400"/>
            </a:xfrm>
            <a:custGeom>
              <a:avLst/>
              <a:gdLst/>
              <a:ahLst/>
              <a:cxnLst/>
              <a:rect l="l" t="t" r="r" b="b"/>
              <a:pathLst>
                <a:path w="5584754" h="660400">
                  <a:moveTo>
                    <a:pt x="5460294" y="660400"/>
                  </a:moveTo>
                  <a:lnTo>
                    <a:pt x="124460" y="660400"/>
                  </a:lnTo>
                  <a:cubicBezTo>
                    <a:pt x="55880" y="660400"/>
                    <a:pt x="0" y="604520"/>
                    <a:pt x="0" y="535940"/>
                  </a:cubicBezTo>
                  <a:lnTo>
                    <a:pt x="0" y="124460"/>
                  </a:lnTo>
                  <a:cubicBezTo>
                    <a:pt x="0" y="55880"/>
                    <a:pt x="55880" y="0"/>
                    <a:pt x="124460" y="0"/>
                  </a:cubicBezTo>
                  <a:lnTo>
                    <a:pt x="5460294" y="0"/>
                  </a:lnTo>
                  <a:cubicBezTo>
                    <a:pt x="5528874" y="0"/>
                    <a:pt x="5584754" y="55880"/>
                    <a:pt x="5584754" y="124460"/>
                  </a:cubicBezTo>
                  <a:lnTo>
                    <a:pt x="5584754" y="535940"/>
                  </a:lnTo>
                  <a:cubicBezTo>
                    <a:pt x="5584754" y="604520"/>
                    <a:pt x="5528874" y="660400"/>
                    <a:pt x="5460294" y="660400"/>
                  </a:cubicBezTo>
                  <a:close/>
                </a:path>
              </a:pathLst>
            </a:custGeom>
            <a:solidFill>
              <a:srgbClr val="FFFCEE"/>
            </a:solidFill>
          </p:spPr>
          <p:txBody>
            <a:bodyPr/>
            <a:lstStyle/>
            <a:p>
              <a:endParaRPr lang="vi-VN"/>
            </a:p>
          </p:txBody>
        </p:sp>
      </p:grpSp>
      <p:grpSp>
        <p:nvGrpSpPr>
          <p:cNvPr id="10" name="Group 10"/>
          <p:cNvGrpSpPr/>
          <p:nvPr/>
        </p:nvGrpSpPr>
        <p:grpSpPr>
          <a:xfrm>
            <a:off x="458685" y="1348546"/>
            <a:ext cx="3597341" cy="1602326"/>
            <a:chOff x="0" y="0"/>
            <a:chExt cx="1482647" cy="660400"/>
          </a:xfrm>
        </p:grpSpPr>
        <p:sp>
          <p:nvSpPr>
            <p:cNvPr id="11" name="Freeform 11"/>
            <p:cNvSpPr/>
            <p:nvPr/>
          </p:nvSpPr>
          <p:spPr>
            <a:xfrm>
              <a:off x="0" y="0"/>
              <a:ext cx="1482647" cy="660400"/>
            </a:xfrm>
            <a:custGeom>
              <a:avLst/>
              <a:gdLst/>
              <a:ahLst/>
              <a:cxnLst/>
              <a:rect l="l" t="t" r="r" b="b"/>
              <a:pathLst>
                <a:path w="1482647" h="660400">
                  <a:moveTo>
                    <a:pt x="1358187" y="660400"/>
                  </a:moveTo>
                  <a:lnTo>
                    <a:pt x="124460" y="660400"/>
                  </a:lnTo>
                  <a:cubicBezTo>
                    <a:pt x="55880" y="660400"/>
                    <a:pt x="0" y="604520"/>
                    <a:pt x="0" y="535940"/>
                  </a:cubicBezTo>
                  <a:lnTo>
                    <a:pt x="0" y="124460"/>
                  </a:lnTo>
                  <a:cubicBezTo>
                    <a:pt x="0" y="55880"/>
                    <a:pt x="55880" y="0"/>
                    <a:pt x="124460" y="0"/>
                  </a:cubicBezTo>
                  <a:lnTo>
                    <a:pt x="1358187" y="0"/>
                  </a:lnTo>
                  <a:cubicBezTo>
                    <a:pt x="1426767" y="0"/>
                    <a:pt x="1482647" y="55880"/>
                    <a:pt x="1482647" y="124460"/>
                  </a:cubicBezTo>
                  <a:lnTo>
                    <a:pt x="1482647" y="535940"/>
                  </a:lnTo>
                  <a:cubicBezTo>
                    <a:pt x="1482647" y="604520"/>
                    <a:pt x="1426767" y="660400"/>
                    <a:pt x="1358187" y="660400"/>
                  </a:cubicBezTo>
                  <a:close/>
                </a:path>
              </a:pathLst>
            </a:custGeom>
            <a:solidFill>
              <a:srgbClr val="0F5426"/>
            </a:solidFill>
          </p:spPr>
          <p:txBody>
            <a:bodyPr/>
            <a:lstStyle/>
            <a:p>
              <a:endParaRPr lang="vi-VN"/>
            </a:p>
          </p:txBody>
        </p:sp>
      </p:grpSp>
      <p:grpSp>
        <p:nvGrpSpPr>
          <p:cNvPr id="12" name="Group 12"/>
          <p:cNvGrpSpPr/>
          <p:nvPr/>
        </p:nvGrpSpPr>
        <p:grpSpPr>
          <a:xfrm>
            <a:off x="458685" y="3227097"/>
            <a:ext cx="3597341" cy="6031203"/>
            <a:chOff x="0" y="0"/>
            <a:chExt cx="1482647" cy="2485765"/>
          </a:xfrm>
        </p:grpSpPr>
        <p:sp>
          <p:nvSpPr>
            <p:cNvPr id="13" name="Freeform 13"/>
            <p:cNvSpPr/>
            <p:nvPr/>
          </p:nvSpPr>
          <p:spPr>
            <a:xfrm>
              <a:off x="0" y="0"/>
              <a:ext cx="1482647" cy="2485766"/>
            </a:xfrm>
            <a:custGeom>
              <a:avLst/>
              <a:gdLst/>
              <a:ahLst/>
              <a:cxnLst/>
              <a:rect l="l" t="t" r="r" b="b"/>
              <a:pathLst>
                <a:path w="1482647" h="2485766">
                  <a:moveTo>
                    <a:pt x="1358187" y="2485765"/>
                  </a:moveTo>
                  <a:lnTo>
                    <a:pt x="124460" y="2485765"/>
                  </a:lnTo>
                  <a:cubicBezTo>
                    <a:pt x="55880" y="2485765"/>
                    <a:pt x="0" y="2429885"/>
                    <a:pt x="0" y="2361305"/>
                  </a:cubicBezTo>
                  <a:lnTo>
                    <a:pt x="0" y="124460"/>
                  </a:lnTo>
                  <a:cubicBezTo>
                    <a:pt x="0" y="55880"/>
                    <a:pt x="55880" y="0"/>
                    <a:pt x="124460" y="0"/>
                  </a:cubicBezTo>
                  <a:lnTo>
                    <a:pt x="1358187" y="0"/>
                  </a:lnTo>
                  <a:cubicBezTo>
                    <a:pt x="1426767" y="0"/>
                    <a:pt x="1482647" y="55880"/>
                    <a:pt x="1482647" y="124460"/>
                  </a:cubicBezTo>
                  <a:lnTo>
                    <a:pt x="1482647" y="2361305"/>
                  </a:lnTo>
                  <a:cubicBezTo>
                    <a:pt x="1482647" y="2429885"/>
                    <a:pt x="1426767" y="2485766"/>
                    <a:pt x="1358187" y="2485766"/>
                  </a:cubicBezTo>
                  <a:close/>
                </a:path>
              </a:pathLst>
            </a:custGeom>
            <a:solidFill>
              <a:srgbClr val="0F5426"/>
            </a:solidFill>
          </p:spPr>
          <p:txBody>
            <a:bodyPr/>
            <a:lstStyle/>
            <a:p>
              <a:endParaRPr lang="vi-VN"/>
            </a:p>
          </p:txBody>
        </p:sp>
      </p:grpSp>
      <p:grpSp>
        <p:nvGrpSpPr>
          <p:cNvPr id="14" name="Group 14"/>
          <p:cNvGrpSpPr/>
          <p:nvPr/>
        </p:nvGrpSpPr>
        <p:grpSpPr>
          <a:xfrm>
            <a:off x="4234490" y="3227097"/>
            <a:ext cx="13550267" cy="6031203"/>
            <a:chOff x="0" y="0"/>
            <a:chExt cx="3568795" cy="1588465"/>
          </a:xfrm>
        </p:grpSpPr>
        <p:sp>
          <p:nvSpPr>
            <p:cNvPr id="15" name="Freeform 15"/>
            <p:cNvSpPr/>
            <p:nvPr/>
          </p:nvSpPr>
          <p:spPr>
            <a:xfrm>
              <a:off x="0" y="0"/>
              <a:ext cx="3568795" cy="1588465"/>
            </a:xfrm>
            <a:custGeom>
              <a:avLst/>
              <a:gdLst/>
              <a:ahLst/>
              <a:cxnLst/>
              <a:rect l="l" t="t" r="r" b="b"/>
              <a:pathLst>
                <a:path w="3568795" h="1588465">
                  <a:moveTo>
                    <a:pt x="29139" y="0"/>
                  </a:moveTo>
                  <a:lnTo>
                    <a:pt x="3539656" y="0"/>
                  </a:lnTo>
                  <a:cubicBezTo>
                    <a:pt x="3547384" y="0"/>
                    <a:pt x="3554795" y="3070"/>
                    <a:pt x="3560260" y="8535"/>
                  </a:cubicBezTo>
                  <a:cubicBezTo>
                    <a:pt x="3565725" y="13999"/>
                    <a:pt x="3568795" y="21411"/>
                    <a:pt x="3568795" y="29139"/>
                  </a:cubicBezTo>
                  <a:lnTo>
                    <a:pt x="3568795" y="1559326"/>
                  </a:lnTo>
                  <a:cubicBezTo>
                    <a:pt x="3568795" y="1575419"/>
                    <a:pt x="3555749" y="1588465"/>
                    <a:pt x="3539656" y="1588465"/>
                  </a:cubicBezTo>
                  <a:lnTo>
                    <a:pt x="29139" y="1588465"/>
                  </a:lnTo>
                  <a:cubicBezTo>
                    <a:pt x="13046" y="1588465"/>
                    <a:pt x="0" y="1575419"/>
                    <a:pt x="0" y="1559326"/>
                  </a:cubicBezTo>
                  <a:lnTo>
                    <a:pt x="0" y="29139"/>
                  </a:lnTo>
                  <a:cubicBezTo>
                    <a:pt x="0" y="13046"/>
                    <a:pt x="13046" y="0"/>
                    <a:pt x="29139"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6" name="TextBox 16"/>
            <p:cNvSpPr txBox="1"/>
            <p:nvPr/>
          </p:nvSpPr>
          <p:spPr>
            <a:xfrm>
              <a:off x="0" y="-38100"/>
              <a:ext cx="3568795" cy="1626565"/>
            </a:xfrm>
            <a:prstGeom prst="rect">
              <a:avLst/>
            </a:prstGeom>
          </p:spPr>
          <p:txBody>
            <a:bodyPr lIns="50800" tIns="50800" rIns="50800" bIns="50800" rtlCol="0" anchor="ctr"/>
            <a:lstStyle/>
            <a:p>
              <a:pPr algn="ctr">
                <a:lnSpc>
                  <a:spcPts val="2519"/>
                </a:lnSpc>
              </a:pPr>
              <a:endParaRPr/>
            </a:p>
          </p:txBody>
        </p:sp>
      </p:grpSp>
      <p:sp>
        <p:nvSpPr>
          <p:cNvPr id="17" name="TextBox 17"/>
          <p:cNvSpPr txBox="1"/>
          <p:nvPr/>
        </p:nvSpPr>
        <p:spPr>
          <a:xfrm>
            <a:off x="617896" y="1544052"/>
            <a:ext cx="3278919" cy="1144640"/>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YÊU CẦU ĐỐI VỚI KIỂU BÀI</a:t>
            </a:r>
          </a:p>
        </p:txBody>
      </p:sp>
      <p:sp>
        <p:nvSpPr>
          <p:cNvPr id="18" name="TextBox 18"/>
          <p:cNvSpPr txBox="1"/>
          <p:nvPr/>
        </p:nvSpPr>
        <p:spPr>
          <a:xfrm>
            <a:off x="6063273" y="1834564"/>
            <a:ext cx="11238492" cy="563615"/>
          </a:xfrm>
          <a:prstGeom prst="rect">
            <a:avLst/>
          </a:prstGeom>
        </p:spPr>
        <p:txBody>
          <a:bodyPr lIns="0" tIns="0" rIns="0" bIns="0" rtlCol="0" anchor="t">
            <a:spAutoFit/>
          </a:bodyPr>
          <a:lstStyle/>
          <a:p>
            <a:pPr algn="ctr">
              <a:lnSpc>
                <a:spcPts val="4634"/>
              </a:lnSpc>
            </a:pPr>
            <a:r>
              <a:rPr lang="en-US" sz="3310">
                <a:solidFill>
                  <a:srgbClr val="000000"/>
                </a:solidFill>
                <a:latin typeface="UTM Aptima Bold"/>
                <a:ea typeface="UTM Aptima Bold"/>
                <a:cs typeface="UTM Aptima Bold"/>
                <a:sym typeface="UTM Aptima Bold"/>
              </a:rPr>
              <a:t>PHÂN TÍCH NGỮ LIỆU THAM KHẢO</a:t>
            </a:r>
          </a:p>
        </p:txBody>
      </p:sp>
      <p:sp>
        <p:nvSpPr>
          <p:cNvPr id="19" name="TextBox 19"/>
          <p:cNvSpPr txBox="1"/>
          <p:nvPr/>
        </p:nvSpPr>
        <p:spPr>
          <a:xfrm>
            <a:off x="458685" y="3497977"/>
            <a:ext cx="3278919" cy="563615"/>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THÂN BÀI</a:t>
            </a:r>
          </a:p>
        </p:txBody>
      </p:sp>
      <p:sp>
        <p:nvSpPr>
          <p:cNvPr id="20" name="TextBox 20"/>
          <p:cNvSpPr txBox="1"/>
          <p:nvPr/>
        </p:nvSpPr>
        <p:spPr>
          <a:xfrm>
            <a:off x="538290" y="4447937"/>
            <a:ext cx="3438130" cy="4630790"/>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Phân tích, so sánh hai tác phẩm để làm rõ điểm tương đồng, khác biệt về đặc điểm/ giá trị nội dung và nghệ thuật của hai tác phẩm thơ. </a:t>
            </a:r>
          </a:p>
        </p:txBody>
      </p:sp>
      <p:sp>
        <p:nvSpPr>
          <p:cNvPr id="21" name="TextBox 21"/>
          <p:cNvSpPr txBox="1"/>
          <p:nvPr/>
        </p:nvSpPr>
        <p:spPr>
          <a:xfrm>
            <a:off x="4550763" y="3321513"/>
            <a:ext cx="12917722" cy="5728070"/>
          </a:xfrm>
          <a:prstGeom prst="rect">
            <a:avLst/>
          </a:prstGeom>
        </p:spPr>
        <p:txBody>
          <a:bodyPr lIns="0" tIns="0" rIns="0" bIns="0" rtlCol="0" anchor="t">
            <a:spAutoFit/>
          </a:bodyPr>
          <a:lstStyle/>
          <a:p>
            <a:pPr algn="l">
              <a:lnSpc>
                <a:spcPts val="5054"/>
              </a:lnSpc>
            </a:pPr>
            <a:r>
              <a:rPr lang="en-US" sz="3610">
                <a:solidFill>
                  <a:srgbClr val="000000"/>
                </a:solidFill>
                <a:latin typeface="UTM Aptima"/>
                <a:ea typeface="UTM Aptima"/>
                <a:cs typeface="UTM Aptima"/>
                <a:sym typeface="UTM Aptima"/>
              </a:rPr>
              <a:t>– Phân tích, so sánh hai tác phẩm để làm rõ điểm tương đồng, khác biệt của hai tác phẩm thơ: </a:t>
            </a:r>
          </a:p>
          <a:p>
            <a:pPr algn="l">
              <a:lnSpc>
                <a:spcPts val="5054"/>
              </a:lnSpc>
            </a:pPr>
            <a:r>
              <a:rPr lang="en-US" sz="3610">
                <a:solidFill>
                  <a:srgbClr val="000000"/>
                </a:solidFill>
                <a:latin typeface="UTM Aptima"/>
                <a:ea typeface="UTM Aptima"/>
                <a:cs typeface="UTM Aptima"/>
                <a:sym typeface="UTM Aptima"/>
              </a:rPr>
              <a:t>  + Điểm tương đồng: đề tài, thi liệu và thủ pháp, thể thơ.</a:t>
            </a:r>
          </a:p>
          <a:p>
            <a:pPr algn="l">
              <a:lnSpc>
                <a:spcPts val="5054"/>
              </a:lnSpc>
            </a:pPr>
            <a:r>
              <a:rPr lang="en-US" sz="3610">
                <a:solidFill>
                  <a:srgbClr val="000000"/>
                </a:solidFill>
                <a:latin typeface="UTM Aptima"/>
                <a:ea typeface="UTM Aptima"/>
                <a:cs typeface="UTM Aptima"/>
                <a:sym typeface="UTM Aptima"/>
              </a:rPr>
              <a:t>  + Điểm khác biệt: Bài Giang tuyết mang phong vị cổ điển với đầy đủ ý nghĩa của phong cách thơ cổ điển Trung Hoa; còn Mộ là bài thơ kết hợp giữa phong vị cổ điển và tính hiện đại. Điểm khác biệt này được làm rõ trên hai phương diện là chủ thể trữ tình và cách sử dụng nhãn tự. </a:t>
            </a:r>
          </a:p>
          <a:p>
            <a:pPr algn="l">
              <a:lnSpc>
                <a:spcPts val="5054"/>
              </a:lnSpc>
            </a:pPr>
            <a:r>
              <a:rPr lang="en-US" sz="3610">
                <a:solidFill>
                  <a:srgbClr val="000000"/>
                </a:solidFill>
                <a:latin typeface="UTM Aptima"/>
                <a:ea typeface="UTM Aptima"/>
                <a:cs typeface="UTM Aptima"/>
                <a:sym typeface="UTM Aptima"/>
              </a:rPr>
              <a:t>– Đánh giá phong cách sáng tác của mỗi tác phẩm.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042966"/>
            <a:chOff x="0" y="0"/>
            <a:chExt cx="4816593" cy="274691"/>
          </a:xfrm>
        </p:grpSpPr>
        <p:sp>
          <p:nvSpPr>
            <p:cNvPr id="6" name="Freeform 6"/>
            <p:cNvSpPr/>
            <p:nvPr/>
          </p:nvSpPr>
          <p:spPr>
            <a:xfrm>
              <a:off x="0" y="0"/>
              <a:ext cx="4816592" cy="274691"/>
            </a:xfrm>
            <a:custGeom>
              <a:avLst/>
              <a:gdLst/>
              <a:ahLst/>
              <a:cxnLst/>
              <a:rect l="l" t="t" r="r" b="b"/>
              <a:pathLst>
                <a:path w="4816592" h="274691">
                  <a:moveTo>
                    <a:pt x="0" y="0"/>
                  </a:moveTo>
                  <a:lnTo>
                    <a:pt x="4816592" y="0"/>
                  </a:lnTo>
                  <a:lnTo>
                    <a:pt x="4816592" y="274691"/>
                  </a:lnTo>
                  <a:lnTo>
                    <a:pt x="0" y="274691"/>
                  </a:lnTo>
                  <a:close/>
                </a:path>
              </a:pathLst>
            </a:custGeom>
            <a:solidFill>
              <a:srgbClr val="1F5014"/>
            </a:solidFill>
          </p:spPr>
          <p:txBody>
            <a:bodyPr/>
            <a:lstStyle/>
            <a:p>
              <a:endParaRPr lang="vi-VN"/>
            </a:p>
          </p:txBody>
        </p:sp>
        <p:sp>
          <p:nvSpPr>
            <p:cNvPr id="7" name="TextBox 7"/>
            <p:cNvSpPr txBox="1"/>
            <p:nvPr/>
          </p:nvSpPr>
          <p:spPr>
            <a:xfrm>
              <a:off x="0" y="-66675"/>
              <a:ext cx="4816593" cy="341366"/>
            </a:xfrm>
            <a:prstGeom prst="rect">
              <a:avLst/>
            </a:prstGeom>
          </p:spPr>
          <p:txBody>
            <a:bodyPr lIns="50800" tIns="50800" rIns="50800" bIns="50800" rtlCol="0" anchor="ctr"/>
            <a:lstStyle/>
            <a:p>
              <a:pPr algn="ctr">
                <a:lnSpc>
                  <a:spcPts val="5599"/>
                </a:lnSpc>
              </a:pPr>
              <a:r>
                <a:rPr lang="en-US" sz="3999">
                  <a:solidFill>
                    <a:srgbClr val="FFFFFF"/>
                  </a:solidFill>
                  <a:latin typeface="UTM Futura Extra Ultra-Bold"/>
                  <a:ea typeface="UTM Futura Extra Ultra-Bold"/>
                  <a:cs typeface="UTM Futura Extra Ultra-Bold"/>
                  <a:sym typeface="UTM Futura Extra Ultra-Bold"/>
                </a:rPr>
                <a:t>ĐỌC VÀ PHÂN TÍCH BÀI VIẾT THAM KHẢO</a:t>
              </a:r>
            </a:p>
          </p:txBody>
        </p:sp>
      </p:grpSp>
      <p:grpSp>
        <p:nvGrpSpPr>
          <p:cNvPr id="8" name="Group 8"/>
          <p:cNvGrpSpPr/>
          <p:nvPr/>
        </p:nvGrpSpPr>
        <p:grpSpPr>
          <a:xfrm>
            <a:off x="4234490" y="1348546"/>
            <a:ext cx="13550267" cy="1602326"/>
            <a:chOff x="0" y="0"/>
            <a:chExt cx="5584754" cy="660400"/>
          </a:xfrm>
        </p:grpSpPr>
        <p:sp>
          <p:nvSpPr>
            <p:cNvPr id="9" name="Freeform 9"/>
            <p:cNvSpPr/>
            <p:nvPr/>
          </p:nvSpPr>
          <p:spPr>
            <a:xfrm>
              <a:off x="0" y="0"/>
              <a:ext cx="5584754" cy="660400"/>
            </a:xfrm>
            <a:custGeom>
              <a:avLst/>
              <a:gdLst/>
              <a:ahLst/>
              <a:cxnLst/>
              <a:rect l="l" t="t" r="r" b="b"/>
              <a:pathLst>
                <a:path w="5584754" h="660400">
                  <a:moveTo>
                    <a:pt x="5460294" y="660400"/>
                  </a:moveTo>
                  <a:lnTo>
                    <a:pt x="124460" y="660400"/>
                  </a:lnTo>
                  <a:cubicBezTo>
                    <a:pt x="55880" y="660400"/>
                    <a:pt x="0" y="604520"/>
                    <a:pt x="0" y="535940"/>
                  </a:cubicBezTo>
                  <a:lnTo>
                    <a:pt x="0" y="124460"/>
                  </a:lnTo>
                  <a:cubicBezTo>
                    <a:pt x="0" y="55880"/>
                    <a:pt x="55880" y="0"/>
                    <a:pt x="124460" y="0"/>
                  </a:cubicBezTo>
                  <a:lnTo>
                    <a:pt x="5460294" y="0"/>
                  </a:lnTo>
                  <a:cubicBezTo>
                    <a:pt x="5528874" y="0"/>
                    <a:pt x="5584754" y="55880"/>
                    <a:pt x="5584754" y="124460"/>
                  </a:cubicBezTo>
                  <a:lnTo>
                    <a:pt x="5584754" y="535940"/>
                  </a:lnTo>
                  <a:cubicBezTo>
                    <a:pt x="5584754" y="604520"/>
                    <a:pt x="5528874" y="660400"/>
                    <a:pt x="5460294" y="660400"/>
                  </a:cubicBezTo>
                  <a:close/>
                </a:path>
              </a:pathLst>
            </a:custGeom>
            <a:solidFill>
              <a:srgbClr val="FFFCEE"/>
            </a:solidFill>
          </p:spPr>
          <p:txBody>
            <a:bodyPr/>
            <a:lstStyle/>
            <a:p>
              <a:endParaRPr lang="vi-VN"/>
            </a:p>
          </p:txBody>
        </p:sp>
      </p:grpSp>
      <p:grpSp>
        <p:nvGrpSpPr>
          <p:cNvPr id="10" name="Group 10"/>
          <p:cNvGrpSpPr/>
          <p:nvPr/>
        </p:nvGrpSpPr>
        <p:grpSpPr>
          <a:xfrm>
            <a:off x="458685" y="1348546"/>
            <a:ext cx="3597341" cy="1602326"/>
            <a:chOff x="0" y="0"/>
            <a:chExt cx="1482647" cy="660400"/>
          </a:xfrm>
        </p:grpSpPr>
        <p:sp>
          <p:nvSpPr>
            <p:cNvPr id="11" name="Freeform 11"/>
            <p:cNvSpPr/>
            <p:nvPr/>
          </p:nvSpPr>
          <p:spPr>
            <a:xfrm>
              <a:off x="0" y="0"/>
              <a:ext cx="1482647" cy="660400"/>
            </a:xfrm>
            <a:custGeom>
              <a:avLst/>
              <a:gdLst/>
              <a:ahLst/>
              <a:cxnLst/>
              <a:rect l="l" t="t" r="r" b="b"/>
              <a:pathLst>
                <a:path w="1482647" h="660400">
                  <a:moveTo>
                    <a:pt x="1358187" y="660400"/>
                  </a:moveTo>
                  <a:lnTo>
                    <a:pt x="124460" y="660400"/>
                  </a:lnTo>
                  <a:cubicBezTo>
                    <a:pt x="55880" y="660400"/>
                    <a:pt x="0" y="604520"/>
                    <a:pt x="0" y="535940"/>
                  </a:cubicBezTo>
                  <a:lnTo>
                    <a:pt x="0" y="124460"/>
                  </a:lnTo>
                  <a:cubicBezTo>
                    <a:pt x="0" y="55880"/>
                    <a:pt x="55880" y="0"/>
                    <a:pt x="124460" y="0"/>
                  </a:cubicBezTo>
                  <a:lnTo>
                    <a:pt x="1358187" y="0"/>
                  </a:lnTo>
                  <a:cubicBezTo>
                    <a:pt x="1426767" y="0"/>
                    <a:pt x="1482647" y="55880"/>
                    <a:pt x="1482647" y="124460"/>
                  </a:cubicBezTo>
                  <a:lnTo>
                    <a:pt x="1482647" y="535940"/>
                  </a:lnTo>
                  <a:cubicBezTo>
                    <a:pt x="1482647" y="604520"/>
                    <a:pt x="1426767" y="660400"/>
                    <a:pt x="1358187" y="660400"/>
                  </a:cubicBezTo>
                  <a:close/>
                </a:path>
              </a:pathLst>
            </a:custGeom>
            <a:solidFill>
              <a:srgbClr val="0F5426"/>
            </a:solidFill>
          </p:spPr>
          <p:txBody>
            <a:bodyPr/>
            <a:lstStyle/>
            <a:p>
              <a:endParaRPr lang="vi-VN"/>
            </a:p>
          </p:txBody>
        </p:sp>
      </p:grpSp>
      <p:grpSp>
        <p:nvGrpSpPr>
          <p:cNvPr id="12" name="Group 12"/>
          <p:cNvGrpSpPr/>
          <p:nvPr/>
        </p:nvGrpSpPr>
        <p:grpSpPr>
          <a:xfrm>
            <a:off x="458685" y="3227097"/>
            <a:ext cx="3597341" cy="6031203"/>
            <a:chOff x="0" y="0"/>
            <a:chExt cx="1482647" cy="2485765"/>
          </a:xfrm>
        </p:grpSpPr>
        <p:sp>
          <p:nvSpPr>
            <p:cNvPr id="13" name="Freeform 13"/>
            <p:cNvSpPr/>
            <p:nvPr/>
          </p:nvSpPr>
          <p:spPr>
            <a:xfrm>
              <a:off x="0" y="0"/>
              <a:ext cx="1482647" cy="2485766"/>
            </a:xfrm>
            <a:custGeom>
              <a:avLst/>
              <a:gdLst/>
              <a:ahLst/>
              <a:cxnLst/>
              <a:rect l="l" t="t" r="r" b="b"/>
              <a:pathLst>
                <a:path w="1482647" h="2485766">
                  <a:moveTo>
                    <a:pt x="1358187" y="2485765"/>
                  </a:moveTo>
                  <a:lnTo>
                    <a:pt x="124460" y="2485765"/>
                  </a:lnTo>
                  <a:cubicBezTo>
                    <a:pt x="55880" y="2485765"/>
                    <a:pt x="0" y="2429885"/>
                    <a:pt x="0" y="2361305"/>
                  </a:cubicBezTo>
                  <a:lnTo>
                    <a:pt x="0" y="124460"/>
                  </a:lnTo>
                  <a:cubicBezTo>
                    <a:pt x="0" y="55880"/>
                    <a:pt x="55880" y="0"/>
                    <a:pt x="124460" y="0"/>
                  </a:cubicBezTo>
                  <a:lnTo>
                    <a:pt x="1358187" y="0"/>
                  </a:lnTo>
                  <a:cubicBezTo>
                    <a:pt x="1426767" y="0"/>
                    <a:pt x="1482647" y="55880"/>
                    <a:pt x="1482647" y="124460"/>
                  </a:cubicBezTo>
                  <a:lnTo>
                    <a:pt x="1482647" y="2361305"/>
                  </a:lnTo>
                  <a:cubicBezTo>
                    <a:pt x="1482647" y="2429885"/>
                    <a:pt x="1426767" y="2485766"/>
                    <a:pt x="1358187" y="2485766"/>
                  </a:cubicBezTo>
                  <a:close/>
                </a:path>
              </a:pathLst>
            </a:custGeom>
            <a:solidFill>
              <a:srgbClr val="0F5426"/>
            </a:solidFill>
          </p:spPr>
          <p:txBody>
            <a:bodyPr/>
            <a:lstStyle/>
            <a:p>
              <a:endParaRPr lang="vi-VN"/>
            </a:p>
          </p:txBody>
        </p:sp>
      </p:grpSp>
      <p:grpSp>
        <p:nvGrpSpPr>
          <p:cNvPr id="14" name="Group 14"/>
          <p:cNvGrpSpPr/>
          <p:nvPr/>
        </p:nvGrpSpPr>
        <p:grpSpPr>
          <a:xfrm>
            <a:off x="4234490" y="3227097"/>
            <a:ext cx="13550267" cy="6031203"/>
            <a:chOff x="0" y="0"/>
            <a:chExt cx="3568795" cy="1588465"/>
          </a:xfrm>
        </p:grpSpPr>
        <p:sp>
          <p:nvSpPr>
            <p:cNvPr id="15" name="Freeform 15"/>
            <p:cNvSpPr/>
            <p:nvPr/>
          </p:nvSpPr>
          <p:spPr>
            <a:xfrm>
              <a:off x="0" y="0"/>
              <a:ext cx="3568795" cy="1588465"/>
            </a:xfrm>
            <a:custGeom>
              <a:avLst/>
              <a:gdLst/>
              <a:ahLst/>
              <a:cxnLst/>
              <a:rect l="l" t="t" r="r" b="b"/>
              <a:pathLst>
                <a:path w="3568795" h="1588465">
                  <a:moveTo>
                    <a:pt x="29139" y="0"/>
                  </a:moveTo>
                  <a:lnTo>
                    <a:pt x="3539656" y="0"/>
                  </a:lnTo>
                  <a:cubicBezTo>
                    <a:pt x="3547384" y="0"/>
                    <a:pt x="3554795" y="3070"/>
                    <a:pt x="3560260" y="8535"/>
                  </a:cubicBezTo>
                  <a:cubicBezTo>
                    <a:pt x="3565725" y="13999"/>
                    <a:pt x="3568795" y="21411"/>
                    <a:pt x="3568795" y="29139"/>
                  </a:cubicBezTo>
                  <a:lnTo>
                    <a:pt x="3568795" y="1559326"/>
                  </a:lnTo>
                  <a:cubicBezTo>
                    <a:pt x="3568795" y="1575419"/>
                    <a:pt x="3555749" y="1588465"/>
                    <a:pt x="3539656" y="1588465"/>
                  </a:cubicBezTo>
                  <a:lnTo>
                    <a:pt x="29139" y="1588465"/>
                  </a:lnTo>
                  <a:cubicBezTo>
                    <a:pt x="13046" y="1588465"/>
                    <a:pt x="0" y="1575419"/>
                    <a:pt x="0" y="1559326"/>
                  </a:cubicBezTo>
                  <a:lnTo>
                    <a:pt x="0" y="29139"/>
                  </a:lnTo>
                  <a:cubicBezTo>
                    <a:pt x="0" y="13046"/>
                    <a:pt x="13046" y="0"/>
                    <a:pt x="29139"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6" name="TextBox 16"/>
            <p:cNvSpPr txBox="1"/>
            <p:nvPr/>
          </p:nvSpPr>
          <p:spPr>
            <a:xfrm>
              <a:off x="0" y="-38100"/>
              <a:ext cx="3568795" cy="1626565"/>
            </a:xfrm>
            <a:prstGeom prst="rect">
              <a:avLst/>
            </a:prstGeom>
          </p:spPr>
          <p:txBody>
            <a:bodyPr lIns="50800" tIns="50800" rIns="50800" bIns="50800" rtlCol="0" anchor="ctr"/>
            <a:lstStyle/>
            <a:p>
              <a:pPr algn="ctr">
                <a:lnSpc>
                  <a:spcPts val="2519"/>
                </a:lnSpc>
              </a:pPr>
              <a:endParaRPr/>
            </a:p>
          </p:txBody>
        </p:sp>
      </p:grpSp>
      <p:sp>
        <p:nvSpPr>
          <p:cNvPr id="17" name="TextBox 17"/>
          <p:cNvSpPr txBox="1"/>
          <p:nvPr/>
        </p:nvSpPr>
        <p:spPr>
          <a:xfrm>
            <a:off x="617896" y="1544052"/>
            <a:ext cx="3278919" cy="1144640"/>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YÊU CẦU ĐỐI VỚI KIỂU BÀI</a:t>
            </a:r>
          </a:p>
        </p:txBody>
      </p:sp>
      <p:sp>
        <p:nvSpPr>
          <p:cNvPr id="18" name="TextBox 18"/>
          <p:cNvSpPr txBox="1"/>
          <p:nvPr/>
        </p:nvSpPr>
        <p:spPr>
          <a:xfrm>
            <a:off x="6063273" y="1834564"/>
            <a:ext cx="11238492" cy="563615"/>
          </a:xfrm>
          <a:prstGeom prst="rect">
            <a:avLst/>
          </a:prstGeom>
        </p:spPr>
        <p:txBody>
          <a:bodyPr lIns="0" tIns="0" rIns="0" bIns="0" rtlCol="0" anchor="t">
            <a:spAutoFit/>
          </a:bodyPr>
          <a:lstStyle/>
          <a:p>
            <a:pPr algn="ctr">
              <a:lnSpc>
                <a:spcPts val="4634"/>
              </a:lnSpc>
            </a:pPr>
            <a:r>
              <a:rPr lang="en-US" sz="3310">
                <a:solidFill>
                  <a:srgbClr val="000000"/>
                </a:solidFill>
                <a:latin typeface="UTM Aptima Bold"/>
                <a:ea typeface="UTM Aptima Bold"/>
                <a:cs typeface="UTM Aptima Bold"/>
                <a:sym typeface="UTM Aptima Bold"/>
              </a:rPr>
              <a:t>PHÂN TÍCH NGỮ LIỆU THAM KHẢO</a:t>
            </a:r>
          </a:p>
        </p:txBody>
      </p:sp>
      <p:sp>
        <p:nvSpPr>
          <p:cNvPr id="19" name="TextBox 19"/>
          <p:cNvSpPr txBox="1"/>
          <p:nvPr/>
        </p:nvSpPr>
        <p:spPr>
          <a:xfrm>
            <a:off x="458685" y="3382289"/>
            <a:ext cx="3278919" cy="563615"/>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KẾT BÀI</a:t>
            </a:r>
          </a:p>
        </p:txBody>
      </p:sp>
      <p:sp>
        <p:nvSpPr>
          <p:cNvPr id="20" name="TextBox 20"/>
          <p:cNvSpPr txBox="1"/>
          <p:nvPr/>
        </p:nvSpPr>
        <p:spPr>
          <a:xfrm>
            <a:off x="538290" y="4003054"/>
            <a:ext cx="3438130" cy="5033380"/>
          </a:xfrm>
          <a:prstGeom prst="rect">
            <a:avLst/>
          </a:prstGeom>
        </p:spPr>
        <p:txBody>
          <a:bodyPr lIns="0" tIns="0" rIns="0" bIns="0" rtlCol="0" anchor="t">
            <a:spAutoFit/>
          </a:bodyPr>
          <a:lstStyle/>
          <a:p>
            <a:pPr algn="ctr">
              <a:lnSpc>
                <a:spcPts val="4494"/>
              </a:lnSpc>
            </a:pPr>
            <a:r>
              <a:rPr lang="en-US" sz="3210">
                <a:solidFill>
                  <a:srgbClr val="FFFFFF"/>
                </a:solidFill>
                <a:latin typeface="UTM Aptima Bold"/>
                <a:ea typeface="UTM Aptima Bold"/>
                <a:cs typeface="UTM Aptima Bold"/>
                <a:sym typeface="UTM Aptima Bold"/>
              </a:rPr>
              <a:t>Khẳng định lại đặc điểm thể loại của tác phẩm; những giá trị chung và nét độc đáo ở mỗi tác phẩm; nêu cảm nghĩ về phong cách sáng tác của mỗi tác giả.</a:t>
            </a:r>
          </a:p>
        </p:txBody>
      </p:sp>
      <p:sp>
        <p:nvSpPr>
          <p:cNvPr id="21" name="TextBox 21"/>
          <p:cNvSpPr txBox="1"/>
          <p:nvPr/>
        </p:nvSpPr>
        <p:spPr>
          <a:xfrm>
            <a:off x="4550763" y="3621234"/>
            <a:ext cx="12917722" cy="5089895"/>
          </a:xfrm>
          <a:prstGeom prst="rect">
            <a:avLst/>
          </a:prstGeom>
        </p:spPr>
        <p:txBody>
          <a:bodyPr lIns="0" tIns="0" rIns="0" bIns="0" rtlCol="0" anchor="t">
            <a:spAutoFit/>
          </a:bodyPr>
          <a:lstStyle/>
          <a:p>
            <a:pPr algn="l">
              <a:lnSpc>
                <a:spcPts val="5054"/>
              </a:lnSpc>
            </a:pPr>
            <a:r>
              <a:rPr lang="en-US" sz="3610">
                <a:solidFill>
                  <a:srgbClr val="000000"/>
                </a:solidFill>
                <a:latin typeface="UTM Aptima"/>
                <a:ea typeface="UTM Aptima"/>
                <a:cs typeface="UTM Aptima"/>
                <a:sym typeface="UTM Aptima"/>
              </a:rPr>
              <a:t>– Khẳng định lại những giá trị chung và nét độc đáo ở mỗi tác phẩm: Bài Giang tuyết tiêu biểu cho phong cách cổ điển, bài Mộ tiêu biểu cho phong cách hiện đại (kết hợp giữa cổ điển và lãng mạn). </a:t>
            </a:r>
          </a:p>
          <a:p>
            <a:pPr algn="l">
              <a:lnSpc>
                <a:spcPts val="5054"/>
              </a:lnSpc>
            </a:pPr>
            <a:r>
              <a:rPr lang="en-US" sz="3610">
                <a:solidFill>
                  <a:srgbClr val="000000"/>
                </a:solidFill>
                <a:latin typeface="UTM Aptima"/>
                <a:ea typeface="UTM Aptima"/>
                <a:cs typeface="UTM Aptima"/>
                <a:sym typeface="UTM Aptima"/>
              </a:rPr>
              <a:t>– Nêu cảm nghĩ về phong cách sáng tác của hai tác giả: Mỗi tác giả đều có phong cách sáng tác độc đáo, không chỉ mang dấu ấn cá nhân của nhà thơ mà còn mang dấu ấn của phong cách sáng tác thời đại.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411770"/>
            <a:chOff x="0" y="0"/>
            <a:chExt cx="4816593" cy="371824"/>
          </a:xfrm>
        </p:grpSpPr>
        <p:sp>
          <p:nvSpPr>
            <p:cNvPr id="6" name="Freeform 6"/>
            <p:cNvSpPr/>
            <p:nvPr/>
          </p:nvSpPr>
          <p:spPr>
            <a:xfrm>
              <a:off x="0" y="0"/>
              <a:ext cx="4816592" cy="371824"/>
            </a:xfrm>
            <a:custGeom>
              <a:avLst/>
              <a:gdLst/>
              <a:ahLst/>
              <a:cxnLst/>
              <a:rect l="l" t="t" r="r" b="b"/>
              <a:pathLst>
                <a:path w="4816592" h="371824">
                  <a:moveTo>
                    <a:pt x="0" y="0"/>
                  </a:moveTo>
                  <a:lnTo>
                    <a:pt x="4816592" y="0"/>
                  </a:lnTo>
                  <a:lnTo>
                    <a:pt x="4816592" y="371824"/>
                  </a:lnTo>
                  <a:lnTo>
                    <a:pt x="0" y="371824"/>
                  </a:lnTo>
                  <a:close/>
                </a:path>
              </a:pathLst>
            </a:custGeom>
            <a:solidFill>
              <a:srgbClr val="1F5014"/>
            </a:solidFill>
          </p:spPr>
          <p:txBody>
            <a:bodyPr/>
            <a:lstStyle/>
            <a:p>
              <a:endParaRPr lang="vi-VN"/>
            </a:p>
          </p:txBody>
        </p:sp>
        <p:sp>
          <p:nvSpPr>
            <p:cNvPr id="7" name="TextBox 7"/>
            <p:cNvSpPr txBox="1"/>
            <p:nvPr/>
          </p:nvSpPr>
          <p:spPr>
            <a:xfrm>
              <a:off x="0" y="-57150"/>
              <a:ext cx="4816593" cy="428974"/>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ĐỌC VÀ PHÂN TÍCH BÀI VIẾT THAM KHẢO</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sp>
        <p:nvSpPr>
          <p:cNvPr id="8" name="AutoShape 8"/>
          <p:cNvSpPr/>
          <p:nvPr/>
        </p:nvSpPr>
        <p:spPr>
          <a:xfrm flipV="1">
            <a:off x="6012972" y="3664219"/>
            <a:ext cx="0" cy="3738052"/>
          </a:xfrm>
          <a:prstGeom prst="line">
            <a:avLst/>
          </a:prstGeom>
          <a:ln w="19050" cap="flat">
            <a:solidFill>
              <a:srgbClr val="0F5426"/>
            </a:solidFill>
            <a:prstDash val="solid"/>
            <a:headEnd type="none" w="sm" len="sm"/>
            <a:tailEnd type="none" w="sm" len="sm"/>
          </a:ln>
        </p:spPr>
        <p:txBody>
          <a:bodyPr/>
          <a:lstStyle/>
          <a:p>
            <a:endParaRPr lang="vi-VN"/>
          </a:p>
        </p:txBody>
      </p:sp>
      <p:grpSp>
        <p:nvGrpSpPr>
          <p:cNvPr id="9" name="Group 9"/>
          <p:cNvGrpSpPr/>
          <p:nvPr/>
        </p:nvGrpSpPr>
        <p:grpSpPr>
          <a:xfrm>
            <a:off x="6393972" y="2409549"/>
            <a:ext cx="3345826" cy="2614617"/>
            <a:chOff x="0" y="0"/>
            <a:chExt cx="1378985" cy="1077617"/>
          </a:xfrm>
        </p:grpSpPr>
        <p:sp>
          <p:nvSpPr>
            <p:cNvPr id="10" name="Freeform 10"/>
            <p:cNvSpPr/>
            <p:nvPr/>
          </p:nvSpPr>
          <p:spPr>
            <a:xfrm>
              <a:off x="0" y="0"/>
              <a:ext cx="1378985" cy="1077617"/>
            </a:xfrm>
            <a:custGeom>
              <a:avLst/>
              <a:gdLst/>
              <a:ahLst/>
              <a:cxnLst/>
              <a:rect l="l" t="t" r="r" b="b"/>
              <a:pathLst>
                <a:path w="1378985" h="1077617">
                  <a:moveTo>
                    <a:pt x="1254525" y="1077617"/>
                  </a:moveTo>
                  <a:lnTo>
                    <a:pt x="124460" y="1077617"/>
                  </a:lnTo>
                  <a:cubicBezTo>
                    <a:pt x="55880" y="1077617"/>
                    <a:pt x="0" y="1021737"/>
                    <a:pt x="0" y="953157"/>
                  </a:cubicBezTo>
                  <a:lnTo>
                    <a:pt x="0" y="124460"/>
                  </a:lnTo>
                  <a:cubicBezTo>
                    <a:pt x="0" y="55880"/>
                    <a:pt x="55880" y="0"/>
                    <a:pt x="124460" y="0"/>
                  </a:cubicBezTo>
                  <a:lnTo>
                    <a:pt x="1254525" y="0"/>
                  </a:lnTo>
                  <a:cubicBezTo>
                    <a:pt x="1323105" y="0"/>
                    <a:pt x="1378985" y="55880"/>
                    <a:pt x="1378985" y="124460"/>
                  </a:cubicBezTo>
                  <a:lnTo>
                    <a:pt x="1378985" y="953157"/>
                  </a:lnTo>
                  <a:cubicBezTo>
                    <a:pt x="1378985" y="1021737"/>
                    <a:pt x="1323105" y="1077617"/>
                    <a:pt x="1254525" y="1077617"/>
                  </a:cubicBezTo>
                  <a:close/>
                </a:path>
              </a:pathLst>
            </a:custGeom>
            <a:solidFill>
              <a:srgbClr val="0F5426"/>
            </a:solidFill>
          </p:spPr>
          <p:txBody>
            <a:bodyPr/>
            <a:lstStyle/>
            <a:p>
              <a:endParaRPr lang="vi-VN"/>
            </a:p>
          </p:txBody>
        </p:sp>
      </p:grpSp>
      <p:grpSp>
        <p:nvGrpSpPr>
          <p:cNvPr id="11" name="Group 11"/>
          <p:cNvGrpSpPr/>
          <p:nvPr/>
        </p:nvGrpSpPr>
        <p:grpSpPr>
          <a:xfrm>
            <a:off x="9913371" y="2409549"/>
            <a:ext cx="8074698" cy="2614617"/>
            <a:chOff x="0" y="0"/>
            <a:chExt cx="2126670" cy="688623"/>
          </a:xfrm>
        </p:grpSpPr>
        <p:sp>
          <p:nvSpPr>
            <p:cNvPr id="12" name="Freeform 12"/>
            <p:cNvSpPr/>
            <p:nvPr/>
          </p:nvSpPr>
          <p:spPr>
            <a:xfrm>
              <a:off x="0" y="0"/>
              <a:ext cx="2126670" cy="688623"/>
            </a:xfrm>
            <a:custGeom>
              <a:avLst/>
              <a:gdLst/>
              <a:ahLst/>
              <a:cxnLst/>
              <a:rect l="l" t="t" r="r" b="b"/>
              <a:pathLst>
                <a:path w="2126670" h="688623">
                  <a:moveTo>
                    <a:pt x="48898" y="0"/>
                  </a:moveTo>
                  <a:lnTo>
                    <a:pt x="2077771" y="0"/>
                  </a:lnTo>
                  <a:cubicBezTo>
                    <a:pt x="2090740" y="0"/>
                    <a:pt x="2103177" y="5152"/>
                    <a:pt x="2112348" y="14322"/>
                  </a:cubicBezTo>
                  <a:cubicBezTo>
                    <a:pt x="2121518" y="23492"/>
                    <a:pt x="2126670" y="35930"/>
                    <a:pt x="2126670" y="48898"/>
                  </a:cubicBezTo>
                  <a:lnTo>
                    <a:pt x="2126670" y="639725"/>
                  </a:lnTo>
                  <a:cubicBezTo>
                    <a:pt x="2126670" y="652694"/>
                    <a:pt x="2121518" y="665131"/>
                    <a:pt x="2112348" y="674302"/>
                  </a:cubicBezTo>
                  <a:cubicBezTo>
                    <a:pt x="2103177" y="683472"/>
                    <a:pt x="2090740" y="688623"/>
                    <a:pt x="2077771" y="688623"/>
                  </a:cubicBezTo>
                  <a:lnTo>
                    <a:pt x="48898" y="688623"/>
                  </a:lnTo>
                  <a:cubicBezTo>
                    <a:pt x="35930" y="688623"/>
                    <a:pt x="23492" y="683472"/>
                    <a:pt x="14322" y="674302"/>
                  </a:cubicBezTo>
                  <a:cubicBezTo>
                    <a:pt x="5152" y="665131"/>
                    <a:pt x="0" y="652694"/>
                    <a:pt x="0" y="639725"/>
                  </a:cubicBezTo>
                  <a:lnTo>
                    <a:pt x="0" y="48898"/>
                  </a:lnTo>
                  <a:cubicBezTo>
                    <a:pt x="0" y="35930"/>
                    <a:pt x="5152" y="23492"/>
                    <a:pt x="14322" y="14322"/>
                  </a:cubicBezTo>
                  <a:cubicBezTo>
                    <a:pt x="23492" y="5152"/>
                    <a:pt x="35930" y="0"/>
                    <a:pt x="48898"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3" name="TextBox 13"/>
            <p:cNvSpPr txBox="1"/>
            <p:nvPr/>
          </p:nvSpPr>
          <p:spPr>
            <a:xfrm>
              <a:off x="0" y="-38100"/>
              <a:ext cx="2126670" cy="726723"/>
            </a:xfrm>
            <a:prstGeom prst="rect">
              <a:avLst/>
            </a:prstGeom>
          </p:spPr>
          <p:txBody>
            <a:bodyPr lIns="50800" tIns="50800" rIns="50800" bIns="50800" rtlCol="0" anchor="ctr"/>
            <a:lstStyle/>
            <a:p>
              <a:pPr algn="ctr">
                <a:lnSpc>
                  <a:spcPts val="2519"/>
                </a:lnSpc>
              </a:pPr>
              <a:endParaRPr/>
            </a:p>
          </p:txBody>
        </p:sp>
      </p:grpSp>
      <p:sp>
        <p:nvSpPr>
          <p:cNvPr id="14" name="TextBox 14"/>
          <p:cNvSpPr txBox="1"/>
          <p:nvPr/>
        </p:nvSpPr>
        <p:spPr>
          <a:xfrm>
            <a:off x="2390480" y="1864732"/>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2</a:t>
            </a:r>
          </a:p>
        </p:txBody>
      </p:sp>
      <p:sp>
        <p:nvSpPr>
          <p:cNvPr id="15" name="TextBox 15"/>
          <p:cNvSpPr txBox="1"/>
          <p:nvPr/>
        </p:nvSpPr>
        <p:spPr>
          <a:xfrm>
            <a:off x="198761" y="2759603"/>
            <a:ext cx="5433212" cy="56038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Các luận điểm ở phần thân bài được sắp xếp theo trật tự: nêu điểm tương đồng trước, điểm khác biệt sau; nhằm làm rõ sự khác biệt về phong cách sáng tác của hai tác phẩm. </a:t>
            </a:r>
          </a:p>
        </p:txBody>
      </p:sp>
      <p:sp>
        <p:nvSpPr>
          <p:cNvPr id="16" name="TextBox 16"/>
          <p:cNvSpPr txBox="1"/>
          <p:nvPr/>
        </p:nvSpPr>
        <p:spPr>
          <a:xfrm>
            <a:off x="6741098" y="2863686"/>
            <a:ext cx="2651575" cy="1412026"/>
          </a:xfrm>
          <a:prstGeom prst="rect">
            <a:avLst/>
          </a:prstGeom>
        </p:spPr>
        <p:txBody>
          <a:bodyPr lIns="0" tIns="0" rIns="0" bIns="0" rtlCol="0" anchor="t">
            <a:spAutoFit/>
          </a:bodyPr>
          <a:lstStyle/>
          <a:p>
            <a:pPr algn="ctr">
              <a:lnSpc>
                <a:spcPts val="5646"/>
              </a:lnSpc>
            </a:pPr>
            <a:r>
              <a:rPr lang="en-US" sz="4033">
                <a:solidFill>
                  <a:srgbClr val="FFFFFF"/>
                </a:solidFill>
                <a:latin typeface="UTM Aptima Bold"/>
                <a:ea typeface="UTM Aptima Bold"/>
                <a:cs typeface="UTM Aptima Bold"/>
                <a:sym typeface="UTM Aptima Bold"/>
              </a:rPr>
              <a:t>LUẬN ĐIỂM 1</a:t>
            </a:r>
          </a:p>
        </p:txBody>
      </p:sp>
      <p:sp>
        <p:nvSpPr>
          <p:cNvPr id="17" name="TextBox 17"/>
          <p:cNvSpPr txBox="1"/>
          <p:nvPr/>
        </p:nvSpPr>
        <p:spPr>
          <a:xfrm>
            <a:off x="10454173" y="2648620"/>
            <a:ext cx="7240433" cy="207962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Điểm tương đồng giữa hai tác phẩm trên các phương diện: đề tài, thi liệu và thủ pháp, thể thơ.</a:t>
            </a:r>
          </a:p>
        </p:txBody>
      </p:sp>
      <p:grpSp>
        <p:nvGrpSpPr>
          <p:cNvPr id="18" name="Group 18"/>
          <p:cNvGrpSpPr/>
          <p:nvPr/>
        </p:nvGrpSpPr>
        <p:grpSpPr>
          <a:xfrm>
            <a:off x="6393972" y="5376591"/>
            <a:ext cx="3345826" cy="3315927"/>
            <a:chOff x="0" y="0"/>
            <a:chExt cx="1378985" cy="1366662"/>
          </a:xfrm>
        </p:grpSpPr>
        <p:sp>
          <p:nvSpPr>
            <p:cNvPr id="19" name="Freeform 19"/>
            <p:cNvSpPr/>
            <p:nvPr/>
          </p:nvSpPr>
          <p:spPr>
            <a:xfrm>
              <a:off x="0" y="0"/>
              <a:ext cx="1378985" cy="1366662"/>
            </a:xfrm>
            <a:custGeom>
              <a:avLst/>
              <a:gdLst/>
              <a:ahLst/>
              <a:cxnLst/>
              <a:rect l="l" t="t" r="r" b="b"/>
              <a:pathLst>
                <a:path w="1378985" h="1366662">
                  <a:moveTo>
                    <a:pt x="1254525" y="1366662"/>
                  </a:moveTo>
                  <a:lnTo>
                    <a:pt x="124460" y="1366662"/>
                  </a:lnTo>
                  <a:cubicBezTo>
                    <a:pt x="55880" y="1366662"/>
                    <a:pt x="0" y="1310782"/>
                    <a:pt x="0" y="1242202"/>
                  </a:cubicBezTo>
                  <a:lnTo>
                    <a:pt x="0" y="124460"/>
                  </a:lnTo>
                  <a:cubicBezTo>
                    <a:pt x="0" y="55880"/>
                    <a:pt x="55880" y="0"/>
                    <a:pt x="124460" y="0"/>
                  </a:cubicBezTo>
                  <a:lnTo>
                    <a:pt x="1254525" y="0"/>
                  </a:lnTo>
                  <a:cubicBezTo>
                    <a:pt x="1323105" y="0"/>
                    <a:pt x="1378985" y="55880"/>
                    <a:pt x="1378985" y="124460"/>
                  </a:cubicBezTo>
                  <a:lnTo>
                    <a:pt x="1378985" y="1242202"/>
                  </a:lnTo>
                  <a:cubicBezTo>
                    <a:pt x="1378985" y="1310782"/>
                    <a:pt x="1323105" y="1366662"/>
                    <a:pt x="1254525" y="1366662"/>
                  </a:cubicBezTo>
                  <a:close/>
                </a:path>
              </a:pathLst>
            </a:custGeom>
            <a:solidFill>
              <a:srgbClr val="0F5426"/>
            </a:solidFill>
          </p:spPr>
          <p:txBody>
            <a:bodyPr/>
            <a:lstStyle/>
            <a:p>
              <a:endParaRPr lang="vi-VN"/>
            </a:p>
          </p:txBody>
        </p:sp>
      </p:grpSp>
      <p:grpSp>
        <p:nvGrpSpPr>
          <p:cNvPr id="20" name="Group 20"/>
          <p:cNvGrpSpPr/>
          <p:nvPr/>
        </p:nvGrpSpPr>
        <p:grpSpPr>
          <a:xfrm>
            <a:off x="9913371" y="5376591"/>
            <a:ext cx="8074698" cy="3315927"/>
            <a:chOff x="0" y="0"/>
            <a:chExt cx="2126670" cy="873331"/>
          </a:xfrm>
        </p:grpSpPr>
        <p:sp>
          <p:nvSpPr>
            <p:cNvPr id="21" name="Freeform 21"/>
            <p:cNvSpPr/>
            <p:nvPr/>
          </p:nvSpPr>
          <p:spPr>
            <a:xfrm>
              <a:off x="0" y="0"/>
              <a:ext cx="2126670" cy="873331"/>
            </a:xfrm>
            <a:custGeom>
              <a:avLst/>
              <a:gdLst/>
              <a:ahLst/>
              <a:cxnLst/>
              <a:rect l="l" t="t" r="r" b="b"/>
              <a:pathLst>
                <a:path w="2126670" h="873331">
                  <a:moveTo>
                    <a:pt x="48898" y="0"/>
                  </a:moveTo>
                  <a:lnTo>
                    <a:pt x="2077771" y="0"/>
                  </a:lnTo>
                  <a:cubicBezTo>
                    <a:pt x="2090740" y="0"/>
                    <a:pt x="2103177" y="5152"/>
                    <a:pt x="2112348" y="14322"/>
                  </a:cubicBezTo>
                  <a:cubicBezTo>
                    <a:pt x="2121518" y="23492"/>
                    <a:pt x="2126670" y="35930"/>
                    <a:pt x="2126670" y="48898"/>
                  </a:cubicBezTo>
                  <a:lnTo>
                    <a:pt x="2126670" y="824432"/>
                  </a:lnTo>
                  <a:cubicBezTo>
                    <a:pt x="2126670" y="837401"/>
                    <a:pt x="2121518" y="849838"/>
                    <a:pt x="2112348" y="859009"/>
                  </a:cubicBezTo>
                  <a:cubicBezTo>
                    <a:pt x="2103177" y="868179"/>
                    <a:pt x="2090740" y="873331"/>
                    <a:pt x="2077771" y="873331"/>
                  </a:cubicBezTo>
                  <a:lnTo>
                    <a:pt x="48898" y="873331"/>
                  </a:lnTo>
                  <a:cubicBezTo>
                    <a:pt x="35930" y="873331"/>
                    <a:pt x="23492" y="868179"/>
                    <a:pt x="14322" y="859009"/>
                  </a:cubicBezTo>
                  <a:cubicBezTo>
                    <a:pt x="5152" y="849838"/>
                    <a:pt x="0" y="837401"/>
                    <a:pt x="0" y="824432"/>
                  </a:cubicBezTo>
                  <a:lnTo>
                    <a:pt x="0" y="48898"/>
                  </a:lnTo>
                  <a:cubicBezTo>
                    <a:pt x="0" y="35930"/>
                    <a:pt x="5152" y="23492"/>
                    <a:pt x="14322" y="14322"/>
                  </a:cubicBezTo>
                  <a:cubicBezTo>
                    <a:pt x="23492" y="5152"/>
                    <a:pt x="35930" y="0"/>
                    <a:pt x="48898"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22" name="TextBox 22"/>
            <p:cNvSpPr txBox="1"/>
            <p:nvPr/>
          </p:nvSpPr>
          <p:spPr>
            <a:xfrm>
              <a:off x="0" y="-38100"/>
              <a:ext cx="2126670" cy="911431"/>
            </a:xfrm>
            <a:prstGeom prst="rect">
              <a:avLst/>
            </a:prstGeom>
          </p:spPr>
          <p:txBody>
            <a:bodyPr lIns="50800" tIns="50800" rIns="50800" bIns="50800" rtlCol="0" anchor="ctr"/>
            <a:lstStyle/>
            <a:p>
              <a:pPr algn="ctr">
                <a:lnSpc>
                  <a:spcPts val="2519"/>
                </a:lnSpc>
              </a:pPr>
              <a:endParaRPr/>
            </a:p>
          </p:txBody>
        </p:sp>
      </p:grpSp>
      <p:sp>
        <p:nvSpPr>
          <p:cNvPr id="23" name="TextBox 23"/>
          <p:cNvSpPr txBox="1"/>
          <p:nvPr/>
        </p:nvSpPr>
        <p:spPr>
          <a:xfrm>
            <a:off x="6741098" y="6292362"/>
            <a:ext cx="2651575" cy="1412026"/>
          </a:xfrm>
          <a:prstGeom prst="rect">
            <a:avLst/>
          </a:prstGeom>
        </p:spPr>
        <p:txBody>
          <a:bodyPr lIns="0" tIns="0" rIns="0" bIns="0" rtlCol="0" anchor="t">
            <a:spAutoFit/>
          </a:bodyPr>
          <a:lstStyle/>
          <a:p>
            <a:pPr algn="ctr">
              <a:lnSpc>
                <a:spcPts val="5646"/>
              </a:lnSpc>
            </a:pPr>
            <a:r>
              <a:rPr lang="en-US" sz="4033">
                <a:solidFill>
                  <a:srgbClr val="FFFFFF"/>
                </a:solidFill>
                <a:latin typeface="UTM Aptima Bold"/>
                <a:ea typeface="UTM Aptima Bold"/>
                <a:cs typeface="UTM Aptima Bold"/>
                <a:sym typeface="UTM Aptima Bold"/>
              </a:rPr>
              <a:t>LUẬN ĐIỂM 2</a:t>
            </a:r>
          </a:p>
        </p:txBody>
      </p:sp>
      <p:sp>
        <p:nvSpPr>
          <p:cNvPr id="24" name="TextBox 24"/>
          <p:cNvSpPr txBox="1"/>
          <p:nvPr/>
        </p:nvSpPr>
        <p:spPr>
          <a:xfrm>
            <a:off x="10454173" y="5615662"/>
            <a:ext cx="7240433" cy="27844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Điểm khác biệt giữa hai tác phẩm trên các phương diện: chủ thể trữ tình và cách sử dụng nhãn tự</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411770"/>
            <a:chOff x="0" y="0"/>
            <a:chExt cx="4816593" cy="371824"/>
          </a:xfrm>
        </p:grpSpPr>
        <p:sp>
          <p:nvSpPr>
            <p:cNvPr id="6" name="Freeform 6"/>
            <p:cNvSpPr/>
            <p:nvPr/>
          </p:nvSpPr>
          <p:spPr>
            <a:xfrm>
              <a:off x="0" y="0"/>
              <a:ext cx="4816592" cy="371824"/>
            </a:xfrm>
            <a:custGeom>
              <a:avLst/>
              <a:gdLst/>
              <a:ahLst/>
              <a:cxnLst/>
              <a:rect l="l" t="t" r="r" b="b"/>
              <a:pathLst>
                <a:path w="4816592" h="371824">
                  <a:moveTo>
                    <a:pt x="0" y="0"/>
                  </a:moveTo>
                  <a:lnTo>
                    <a:pt x="4816592" y="0"/>
                  </a:lnTo>
                  <a:lnTo>
                    <a:pt x="4816592" y="371824"/>
                  </a:lnTo>
                  <a:lnTo>
                    <a:pt x="0" y="371824"/>
                  </a:lnTo>
                  <a:close/>
                </a:path>
              </a:pathLst>
            </a:custGeom>
            <a:solidFill>
              <a:srgbClr val="1F5014"/>
            </a:solidFill>
          </p:spPr>
          <p:txBody>
            <a:bodyPr/>
            <a:lstStyle/>
            <a:p>
              <a:endParaRPr lang="vi-VN"/>
            </a:p>
          </p:txBody>
        </p:sp>
        <p:sp>
          <p:nvSpPr>
            <p:cNvPr id="7" name="TextBox 7"/>
            <p:cNvSpPr txBox="1"/>
            <p:nvPr/>
          </p:nvSpPr>
          <p:spPr>
            <a:xfrm>
              <a:off x="0" y="-57150"/>
              <a:ext cx="4816593" cy="428974"/>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ĐỌC VÀ PHÂN TÍCH BÀI VIẾT THAM KHẢO</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sp>
        <p:nvSpPr>
          <p:cNvPr id="8" name="AutoShape 8"/>
          <p:cNvSpPr/>
          <p:nvPr/>
        </p:nvSpPr>
        <p:spPr>
          <a:xfrm flipV="1">
            <a:off x="4184931" y="3725852"/>
            <a:ext cx="0" cy="3738052"/>
          </a:xfrm>
          <a:prstGeom prst="line">
            <a:avLst/>
          </a:prstGeom>
          <a:ln w="19050" cap="flat">
            <a:solidFill>
              <a:srgbClr val="0F5426"/>
            </a:solidFill>
            <a:prstDash val="solid"/>
            <a:headEnd type="none" w="sm" len="sm"/>
            <a:tailEnd type="none" w="sm" len="sm"/>
          </a:ln>
        </p:spPr>
        <p:txBody>
          <a:bodyPr/>
          <a:lstStyle/>
          <a:p>
            <a:endParaRPr lang="vi-VN"/>
          </a:p>
        </p:txBody>
      </p:sp>
      <p:grpSp>
        <p:nvGrpSpPr>
          <p:cNvPr id="9" name="Group 9"/>
          <p:cNvGrpSpPr/>
          <p:nvPr/>
        </p:nvGrpSpPr>
        <p:grpSpPr>
          <a:xfrm>
            <a:off x="4594506" y="2409549"/>
            <a:ext cx="10601684" cy="3134530"/>
            <a:chOff x="0" y="0"/>
            <a:chExt cx="4369493" cy="1291899"/>
          </a:xfrm>
        </p:grpSpPr>
        <p:sp>
          <p:nvSpPr>
            <p:cNvPr id="10" name="Freeform 10"/>
            <p:cNvSpPr/>
            <p:nvPr/>
          </p:nvSpPr>
          <p:spPr>
            <a:xfrm>
              <a:off x="0" y="0"/>
              <a:ext cx="4369493" cy="1291899"/>
            </a:xfrm>
            <a:custGeom>
              <a:avLst/>
              <a:gdLst/>
              <a:ahLst/>
              <a:cxnLst/>
              <a:rect l="l" t="t" r="r" b="b"/>
              <a:pathLst>
                <a:path w="4369493" h="1291899">
                  <a:moveTo>
                    <a:pt x="4245033" y="1291899"/>
                  </a:moveTo>
                  <a:lnTo>
                    <a:pt x="124460" y="1291899"/>
                  </a:lnTo>
                  <a:cubicBezTo>
                    <a:pt x="55880" y="1291899"/>
                    <a:pt x="0" y="1236019"/>
                    <a:pt x="0" y="1167439"/>
                  </a:cubicBezTo>
                  <a:lnTo>
                    <a:pt x="0" y="124460"/>
                  </a:lnTo>
                  <a:cubicBezTo>
                    <a:pt x="0" y="55880"/>
                    <a:pt x="55880" y="0"/>
                    <a:pt x="124460" y="0"/>
                  </a:cubicBezTo>
                  <a:lnTo>
                    <a:pt x="4245033" y="0"/>
                  </a:lnTo>
                  <a:cubicBezTo>
                    <a:pt x="4313613" y="0"/>
                    <a:pt x="4369493" y="55880"/>
                    <a:pt x="4369493" y="124460"/>
                  </a:cubicBezTo>
                  <a:lnTo>
                    <a:pt x="4369493" y="1167439"/>
                  </a:lnTo>
                  <a:cubicBezTo>
                    <a:pt x="4369493" y="1236019"/>
                    <a:pt x="4313613" y="1291899"/>
                    <a:pt x="4245033" y="1291899"/>
                  </a:cubicBezTo>
                  <a:close/>
                </a:path>
              </a:pathLst>
            </a:custGeom>
            <a:solidFill>
              <a:srgbClr val="0F5426"/>
            </a:solidFill>
          </p:spPr>
          <p:txBody>
            <a:bodyPr/>
            <a:lstStyle/>
            <a:p>
              <a:endParaRPr lang="vi-VN"/>
            </a:p>
          </p:txBody>
        </p:sp>
      </p:grpSp>
      <p:grpSp>
        <p:nvGrpSpPr>
          <p:cNvPr id="11" name="Group 11"/>
          <p:cNvGrpSpPr/>
          <p:nvPr/>
        </p:nvGrpSpPr>
        <p:grpSpPr>
          <a:xfrm>
            <a:off x="5879971" y="6063769"/>
            <a:ext cx="11581247" cy="3163337"/>
            <a:chOff x="0" y="0"/>
            <a:chExt cx="3050205" cy="833142"/>
          </a:xfrm>
        </p:grpSpPr>
        <p:sp>
          <p:nvSpPr>
            <p:cNvPr id="12" name="Freeform 12"/>
            <p:cNvSpPr/>
            <p:nvPr/>
          </p:nvSpPr>
          <p:spPr>
            <a:xfrm>
              <a:off x="0" y="0"/>
              <a:ext cx="3050205" cy="833142"/>
            </a:xfrm>
            <a:custGeom>
              <a:avLst/>
              <a:gdLst/>
              <a:ahLst/>
              <a:cxnLst/>
              <a:rect l="l" t="t" r="r" b="b"/>
              <a:pathLst>
                <a:path w="3050205" h="833142">
                  <a:moveTo>
                    <a:pt x="34093" y="0"/>
                  </a:moveTo>
                  <a:lnTo>
                    <a:pt x="3016112" y="0"/>
                  </a:lnTo>
                  <a:cubicBezTo>
                    <a:pt x="3034941" y="0"/>
                    <a:pt x="3050205" y="15264"/>
                    <a:pt x="3050205" y="34093"/>
                  </a:cubicBezTo>
                  <a:lnTo>
                    <a:pt x="3050205" y="799049"/>
                  </a:lnTo>
                  <a:cubicBezTo>
                    <a:pt x="3050205" y="817878"/>
                    <a:pt x="3034941" y="833142"/>
                    <a:pt x="3016112" y="833142"/>
                  </a:cubicBezTo>
                  <a:lnTo>
                    <a:pt x="34093" y="833142"/>
                  </a:lnTo>
                  <a:cubicBezTo>
                    <a:pt x="25051" y="833142"/>
                    <a:pt x="16379" y="829550"/>
                    <a:pt x="9986" y="823157"/>
                  </a:cubicBezTo>
                  <a:cubicBezTo>
                    <a:pt x="3592" y="816763"/>
                    <a:pt x="0" y="808091"/>
                    <a:pt x="0" y="799049"/>
                  </a:cubicBezTo>
                  <a:lnTo>
                    <a:pt x="0" y="34093"/>
                  </a:lnTo>
                  <a:cubicBezTo>
                    <a:pt x="0" y="15264"/>
                    <a:pt x="15264" y="0"/>
                    <a:pt x="34093"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3" name="TextBox 13"/>
            <p:cNvSpPr txBox="1"/>
            <p:nvPr/>
          </p:nvSpPr>
          <p:spPr>
            <a:xfrm>
              <a:off x="0" y="-38100"/>
              <a:ext cx="3050205" cy="871242"/>
            </a:xfrm>
            <a:prstGeom prst="rect">
              <a:avLst/>
            </a:prstGeom>
          </p:spPr>
          <p:txBody>
            <a:bodyPr lIns="50800" tIns="50800" rIns="50800" bIns="50800" rtlCol="0" anchor="ctr"/>
            <a:lstStyle/>
            <a:p>
              <a:pPr algn="ctr">
                <a:lnSpc>
                  <a:spcPts val="2519"/>
                </a:lnSpc>
              </a:pPr>
              <a:endParaRPr/>
            </a:p>
          </p:txBody>
        </p:sp>
      </p:grpSp>
      <p:sp>
        <p:nvSpPr>
          <p:cNvPr id="14" name="TextBox 14"/>
          <p:cNvSpPr txBox="1"/>
          <p:nvPr/>
        </p:nvSpPr>
        <p:spPr>
          <a:xfrm>
            <a:off x="1028700" y="2305238"/>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3</a:t>
            </a:r>
          </a:p>
        </p:txBody>
      </p:sp>
      <p:sp>
        <p:nvSpPr>
          <p:cNvPr id="15" name="TextBox 15"/>
          <p:cNvSpPr txBox="1"/>
          <p:nvPr/>
        </p:nvSpPr>
        <p:spPr>
          <a:xfrm>
            <a:off x="495469" y="3112028"/>
            <a:ext cx="3275336" cy="489902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Trong từng luận điểm, sự kết hợp giữa lí lẽ và bằng chứng được thể hiện như thế nào?</a:t>
            </a:r>
          </a:p>
        </p:txBody>
      </p:sp>
      <p:sp>
        <p:nvSpPr>
          <p:cNvPr id="16" name="TextBox 16"/>
          <p:cNvSpPr txBox="1"/>
          <p:nvPr/>
        </p:nvSpPr>
        <p:spPr>
          <a:xfrm>
            <a:off x="5049525" y="2458584"/>
            <a:ext cx="9799539" cy="2840776"/>
          </a:xfrm>
          <a:prstGeom prst="rect">
            <a:avLst/>
          </a:prstGeom>
        </p:spPr>
        <p:txBody>
          <a:bodyPr lIns="0" tIns="0" rIns="0" bIns="0" rtlCol="0" anchor="t">
            <a:spAutoFit/>
          </a:bodyPr>
          <a:lstStyle/>
          <a:p>
            <a:pPr algn="ctr">
              <a:lnSpc>
                <a:spcPts val="5646"/>
              </a:lnSpc>
            </a:pPr>
            <a:r>
              <a:rPr lang="en-US" sz="4033">
                <a:solidFill>
                  <a:srgbClr val="FFFFFF"/>
                </a:solidFill>
                <a:latin typeface="UTM Aptima Bold"/>
                <a:ea typeface="UTM Aptima Bold"/>
                <a:cs typeface="UTM Aptima Bold"/>
                <a:sym typeface="UTM Aptima Bold"/>
              </a:rPr>
              <a:t>Trong từng luận điểm, lí lẽ và bằng chứng có sự kết hợp chặt chẽ, các bằng chứng được lựa chọn, phân tích để củng cố, làm rõ cho cho lí lẽ. </a:t>
            </a:r>
          </a:p>
        </p:txBody>
      </p:sp>
      <p:sp>
        <p:nvSpPr>
          <p:cNvPr id="17" name="TextBox 17"/>
          <p:cNvSpPr txBox="1"/>
          <p:nvPr/>
        </p:nvSpPr>
        <p:spPr>
          <a:xfrm>
            <a:off x="6128463" y="6302840"/>
            <a:ext cx="11039291" cy="27844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Ví dụ, khi so sánh để làm rõ sự khác biệt về cách sử dụng nhãn tự của hai tác phẩm, người viết đã phân tích chữ “hàn” (Giang tuyết) và từ “hồng” (Mộ) để làm rõ, củng cố cho lí lẽ.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0" y="4004271"/>
            <a:ext cx="18288000" cy="6282729"/>
            <a:chOff x="0" y="0"/>
            <a:chExt cx="4816593" cy="1654711"/>
          </a:xfrm>
        </p:grpSpPr>
        <p:sp>
          <p:nvSpPr>
            <p:cNvPr id="3" name="Freeform 3"/>
            <p:cNvSpPr/>
            <p:nvPr/>
          </p:nvSpPr>
          <p:spPr>
            <a:xfrm>
              <a:off x="0" y="0"/>
              <a:ext cx="4816592" cy="1654711"/>
            </a:xfrm>
            <a:custGeom>
              <a:avLst/>
              <a:gdLst/>
              <a:ahLst/>
              <a:cxnLst/>
              <a:rect l="l" t="t" r="r" b="b"/>
              <a:pathLst>
                <a:path w="4816592" h="1654711">
                  <a:moveTo>
                    <a:pt x="0" y="0"/>
                  </a:moveTo>
                  <a:lnTo>
                    <a:pt x="4816592" y="0"/>
                  </a:lnTo>
                  <a:lnTo>
                    <a:pt x="4816592" y="1654711"/>
                  </a:lnTo>
                  <a:lnTo>
                    <a:pt x="0" y="1654711"/>
                  </a:lnTo>
                  <a:close/>
                </a:path>
              </a:pathLst>
            </a:custGeom>
            <a:solidFill>
              <a:srgbClr val="1F5014"/>
            </a:solidFill>
          </p:spPr>
          <p:txBody>
            <a:bodyPr/>
            <a:lstStyle/>
            <a:p>
              <a:endParaRPr lang="vi-VN"/>
            </a:p>
          </p:txBody>
        </p:sp>
        <p:sp>
          <p:nvSpPr>
            <p:cNvPr id="4" name="TextBox 4"/>
            <p:cNvSpPr txBox="1"/>
            <p:nvPr/>
          </p:nvSpPr>
          <p:spPr>
            <a:xfrm>
              <a:off x="0" y="-76200"/>
              <a:ext cx="4816593" cy="173091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353" y="0"/>
            <a:ext cx="18288000" cy="4004271"/>
            <a:chOff x="0" y="0"/>
            <a:chExt cx="24384000" cy="5339028"/>
          </a:xfrm>
        </p:grpSpPr>
        <p:pic>
          <p:nvPicPr>
            <p:cNvPr id="6" name="Picture 6"/>
            <p:cNvPicPr>
              <a:picLocks noChangeAspect="1"/>
            </p:cNvPicPr>
            <p:nvPr/>
          </p:nvPicPr>
          <p:blipFill>
            <a:blip r:embed="rId2"/>
            <a:srcRect t="33578" b="33578"/>
            <a:stretch>
              <a:fillRect/>
            </a:stretch>
          </p:blipFill>
          <p:spPr>
            <a:xfrm>
              <a:off x="0" y="0"/>
              <a:ext cx="24384000" cy="5339028"/>
            </a:xfrm>
            <a:prstGeom prst="rect">
              <a:avLst/>
            </a:prstGeom>
          </p:spPr>
        </p:pic>
      </p:grpSp>
      <p:grpSp>
        <p:nvGrpSpPr>
          <p:cNvPr id="7" name="Group 7"/>
          <p:cNvGrpSpPr/>
          <p:nvPr/>
        </p:nvGrpSpPr>
        <p:grpSpPr>
          <a:xfrm>
            <a:off x="-2353" y="0"/>
            <a:ext cx="18288000" cy="4004271"/>
            <a:chOff x="0" y="0"/>
            <a:chExt cx="4816593" cy="1054623"/>
          </a:xfrm>
        </p:grpSpPr>
        <p:sp>
          <p:nvSpPr>
            <p:cNvPr id="8" name="Freeform 8"/>
            <p:cNvSpPr/>
            <p:nvPr/>
          </p:nvSpPr>
          <p:spPr>
            <a:xfrm>
              <a:off x="0" y="0"/>
              <a:ext cx="4816592" cy="1054623"/>
            </a:xfrm>
            <a:custGeom>
              <a:avLst/>
              <a:gdLst/>
              <a:ahLst/>
              <a:cxnLst/>
              <a:rect l="l" t="t" r="r" b="b"/>
              <a:pathLst>
                <a:path w="4816592" h="1054623">
                  <a:moveTo>
                    <a:pt x="0" y="0"/>
                  </a:moveTo>
                  <a:lnTo>
                    <a:pt x="4816592" y="0"/>
                  </a:lnTo>
                  <a:lnTo>
                    <a:pt x="4816592" y="1054623"/>
                  </a:lnTo>
                  <a:lnTo>
                    <a:pt x="0" y="1054623"/>
                  </a:lnTo>
                  <a:close/>
                </a:path>
              </a:pathLst>
            </a:custGeom>
            <a:solidFill>
              <a:srgbClr val="303030">
                <a:alpha val="31765"/>
              </a:srgbClr>
            </a:solidFill>
          </p:spPr>
          <p:txBody>
            <a:bodyPr/>
            <a:lstStyle/>
            <a:p>
              <a:endParaRPr lang="vi-VN"/>
            </a:p>
          </p:txBody>
        </p:sp>
        <p:sp>
          <p:nvSpPr>
            <p:cNvPr id="9" name="TextBox 9"/>
            <p:cNvSpPr txBox="1"/>
            <p:nvPr/>
          </p:nvSpPr>
          <p:spPr>
            <a:xfrm>
              <a:off x="0" y="-76200"/>
              <a:ext cx="4816593" cy="1130823"/>
            </a:xfrm>
            <a:prstGeom prst="rect">
              <a:avLst/>
            </a:prstGeom>
          </p:spPr>
          <p:txBody>
            <a:bodyPr lIns="50800" tIns="50800" rIns="50800" bIns="50800" rtlCol="0" anchor="ctr"/>
            <a:lstStyle/>
            <a:p>
              <a:pPr algn="ctr">
                <a:lnSpc>
                  <a:spcPts val="2800"/>
                </a:lnSpc>
              </a:pPr>
              <a:endParaRPr/>
            </a:p>
          </p:txBody>
        </p:sp>
      </p:grpSp>
      <p:sp>
        <p:nvSpPr>
          <p:cNvPr id="10" name="AutoShape 10"/>
          <p:cNvSpPr/>
          <p:nvPr/>
        </p:nvSpPr>
        <p:spPr>
          <a:xfrm>
            <a:off x="4019864" y="9248775"/>
            <a:ext cx="11269793" cy="0"/>
          </a:xfrm>
          <a:prstGeom prst="line">
            <a:avLst/>
          </a:prstGeom>
          <a:ln w="19050" cap="flat">
            <a:solidFill>
              <a:srgbClr val="FFFFFF"/>
            </a:solidFill>
            <a:prstDash val="solid"/>
            <a:headEnd type="none" w="sm" len="sm"/>
            <a:tailEnd type="none" w="sm" len="sm"/>
          </a:ln>
        </p:spPr>
        <p:txBody>
          <a:bodyPr/>
          <a:lstStyle/>
          <a:p>
            <a:endParaRPr lang="vi-VN"/>
          </a:p>
        </p:txBody>
      </p:sp>
      <p:sp>
        <p:nvSpPr>
          <p:cNvPr id="11" name="Freeform 11"/>
          <p:cNvSpPr/>
          <p:nvPr/>
        </p:nvSpPr>
        <p:spPr>
          <a:xfrm rot="5400000">
            <a:off x="7075928" y="-7140688"/>
            <a:ext cx="4133791" cy="18285647"/>
          </a:xfrm>
          <a:custGeom>
            <a:avLst/>
            <a:gdLst/>
            <a:ahLst/>
            <a:cxnLst/>
            <a:rect l="l" t="t" r="r" b="b"/>
            <a:pathLst>
              <a:path w="4133791" h="18285647">
                <a:moveTo>
                  <a:pt x="0" y="0"/>
                </a:moveTo>
                <a:lnTo>
                  <a:pt x="4133791" y="0"/>
                </a:lnTo>
                <a:lnTo>
                  <a:pt x="4133791" y="18285647"/>
                </a:lnTo>
                <a:lnTo>
                  <a:pt x="0" y="18285647"/>
                </a:lnTo>
                <a:lnTo>
                  <a:pt x="0" y="0"/>
                </a:lnTo>
                <a:close/>
              </a:path>
            </a:pathLst>
          </a:custGeom>
          <a:blipFill>
            <a:blip r:embed="rId3"/>
            <a:stretch>
              <a:fillRect l="-141226" r="-54295"/>
            </a:stretch>
          </a:blipFill>
        </p:spPr>
        <p:txBody>
          <a:bodyPr/>
          <a:lstStyle/>
          <a:p>
            <a:endParaRPr lang="vi-VN"/>
          </a:p>
        </p:txBody>
      </p:sp>
      <p:sp>
        <p:nvSpPr>
          <p:cNvPr id="12" name="TextBox 12"/>
          <p:cNvSpPr txBox="1"/>
          <p:nvPr/>
        </p:nvSpPr>
        <p:spPr>
          <a:xfrm>
            <a:off x="3673779" y="5113940"/>
            <a:ext cx="11785977" cy="2775600"/>
          </a:xfrm>
          <a:prstGeom prst="rect">
            <a:avLst/>
          </a:prstGeom>
        </p:spPr>
        <p:txBody>
          <a:bodyPr lIns="0" tIns="0" rIns="0" bIns="0" rtlCol="0" anchor="t">
            <a:spAutoFit/>
          </a:bodyPr>
          <a:lstStyle/>
          <a:p>
            <a:pPr algn="ctr">
              <a:lnSpc>
                <a:spcPts val="22623"/>
              </a:lnSpc>
              <a:spcBef>
                <a:spcPct val="0"/>
              </a:spcBef>
            </a:pPr>
            <a:r>
              <a:rPr lang="en-US" sz="16159">
                <a:solidFill>
                  <a:srgbClr val="FFFFFF"/>
                </a:solidFill>
                <a:latin typeface="Tex Gyre Pagella"/>
                <a:ea typeface="Tex Gyre Pagella"/>
                <a:cs typeface="Tex Gyre Pagella"/>
                <a:sym typeface="Tex Gyre Pagella"/>
              </a:rPr>
              <a:t>LUYỆN TẬP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71938" y="-1332735"/>
            <a:ext cx="760897" cy="3504772"/>
            <a:chOff x="0" y="0"/>
            <a:chExt cx="200401" cy="923068"/>
          </a:xfrm>
        </p:grpSpPr>
        <p:sp>
          <p:nvSpPr>
            <p:cNvPr id="3" name="Freeform 3"/>
            <p:cNvSpPr/>
            <p:nvPr/>
          </p:nvSpPr>
          <p:spPr>
            <a:xfrm>
              <a:off x="0" y="0"/>
              <a:ext cx="200401" cy="923068"/>
            </a:xfrm>
            <a:custGeom>
              <a:avLst/>
              <a:gdLst/>
              <a:ahLst/>
              <a:cxnLst/>
              <a:rect l="l" t="t" r="r" b="b"/>
              <a:pathLst>
                <a:path w="200401" h="923068">
                  <a:moveTo>
                    <a:pt x="0" y="0"/>
                  </a:moveTo>
                  <a:lnTo>
                    <a:pt x="200401" y="0"/>
                  </a:lnTo>
                  <a:lnTo>
                    <a:pt x="200401" y="923068"/>
                  </a:lnTo>
                  <a:lnTo>
                    <a:pt x="0" y="923068"/>
                  </a:lnTo>
                  <a:close/>
                </a:path>
              </a:pathLst>
            </a:custGeom>
            <a:solidFill>
              <a:srgbClr val="1F5014"/>
            </a:solidFill>
          </p:spPr>
          <p:txBody>
            <a:bodyPr/>
            <a:lstStyle/>
            <a:p>
              <a:endParaRPr lang="vi-VN"/>
            </a:p>
          </p:txBody>
        </p:sp>
        <p:sp>
          <p:nvSpPr>
            <p:cNvPr id="4" name="TextBox 4"/>
            <p:cNvSpPr txBox="1"/>
            <p:nvPr/>
          </p:nvSpPr>
          <p:spPr>
            <a:xfrm>
              <a:off x="0" y="-76200"/>
              <a:ext cx="200401" cy="99926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rot="5400000">
            <a:off x="16408380" y="8407380"/>
            <a:ext cx="760897" cy="2998343"/>
            <a:chOff x="0" y="0"/>
            <a:chExt cx="200401" cy="789687"/>
          </a:xfrm>
        </p:grpSpPr>
        <p:sp>
          <p:nvSpPr>
            <p:cNvPr id="6" name="Freeform 6"/>
            <p:cNvSpPr/>
            <p:nvPr/>
          </p:nvSpPr>
          <p:spPr>
            <a:xfrm>
              <a:off x="0" y="0"/>
              <a:ext cx="200401" cy="789687"/>
            </a:xfrm>
            <a:custGeom>
              <a:avLst/>
              <a:gdLst/>
              <a:ahLst/>
              <a:cxnLst/>
              <a:rect l="l" t="t" r="r" b="b"/>
              <a:pathLst>
                <a:path w="200401" h="789687">
                  <a:moveTo>
                    <a:pt x="0" y="0"/>
                  </a:moveTo>
                  <a:lnTo>
                    <a:pt x="200401" y="0"/>
                  </a:lnTo>
                  <a:lnTo>
                    <a:pt x="200401" y="789687"/>
                  </a:lnTo>
                  <a:lnTo>
                    <a:pt x="0" y="789687"/>
                  </a:lnTo>
                  <a:close/>
                </a:path>
              </a:pathLst>
            </a:custGeom>
            <a:solidFill>
              <a:srgbClr val="1F5014"/>
            </a:solidFill>
          </p:spPr>
          <p:txBody>
            <a:bodyPr/>
            <a:lstStyle/>
            <a:p>
              <a:endParaRPr lang="vi-VN"/>
            </a:p>
          </p:txBody>
        </p:sp>
        <p:sp>
          <p:nvSpPr>
            <p:cNvPr id="7" name="TextBox 7"/>
            <p:cNvSpPr txBox="1"/>
            <p:nvPr/>
          </p:nvSpPr>
          <p:spPr>
            <a:xfrm>
              <a:off x="0" y="-76200"/>
              <a:ext cx="200401" cy="865887"/>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4019864" y="9906552"/>
            <a:ext cx="11269793" cy="0"/>
          </a:xfrm>
          <a:prstGeom prst="line">
            <a:avLst/>
          </a:prstGeom>
          <a:ln w="19050" cap="flat">
            <a:solidFill>
              <a:srgbClr val="1F5014"/>
            </a:solidFill>
            <a:prstDash val="solid"/>
            <a:headEnd type="none" w="sm" len="sm"/>
            <a:tailEnd type="none" w="sm" len="sm"/>
          </a:ln>
        </p:spPr>
        <p:txBody>
          <a:bodyPr/>
          <a:lstStyle/>
          <a:p>
            <a:endParaRPr lang="vi-VN"/>
          </a:p>
        </p:txBody>
      </p:sp>
      <p:sp>
        <p:nvSpPr>
          <p:cNvPr id="9" name="AutoShape 9"/>
          <p:cNvSpPr/>
          <p:nvPr/>
        </p:nvSpPr>
        <p:spPr>
          <a:xfrm>
            <a:off x="3504772" y="419652"/>
            <a:ext cx="13754528"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a:off x="9197947" y="5671409"/>
            <a:ext cx="9144000" cy="3454433"/>
            <a:chOff x="0" y="0"/>
            <a:chExt cx="2408296" cy="909810"/>
          </a:xfrm>
        </p:grpSpPr>
        <p:sp>
          <p:nvSpPr>
            <p:cNvPr id="11" name="Freeform 11"/>
            <p:cNvSpPr/>
            <p:nvPr/>
          </p:nvSpPr>
          <p:spPr>
            <a:xfrm>
              <a:off x="0" y="0"/>
              <a:ext cx="2408296" cy="909810"/>
            </a:xfrm>
            <a:custGeom>
              <a:avLst/>
              <a:gdLst/>
              <a:ahLst/>
              <a:cxnLst/>
              <a:rect l="l" t="t" r="r" b="b"/>
              <a:pathLst>
                <a:path w="2408296" h="909810">
                  <a:moveTo>
                    <a:pt x="0" y="0"/>
                  </a:moveTo>
                  <a:lnTo>
                    <a:pt x="2408296" y="0"/>
                  </a:lnTo>
                  <a:lnTo>
                    <a:pt x="2408296" y="909810"/>
                  </a:lnTo>
                  <a:lnTo>
                    <a:pt x="0" y="909810"/>
                  </a:lnTo>
                  <a:close/>
                </a:path>
              </a:pathLst>
            </a:custGeom>
            <a:solidFill>
              <a:srgbClr val="1F5014"/>
            </a:solidFill>
          </p:spPr>
          <p:txBody>
            <a:bodyPr/>
            <a:lstStyle/>
            <a:p>
              <a:endParaRPr lang="vi-VN"/>
            </a:p>
          </p:txBody>
        </p:sp>
        <p:sp>
          <p:nvSpPr>
            <p:cNvPr id="12" name="TextBox 12"/>
            <p:cNvSpPr txBox="1"/>
            <p:nvPr/>
          </p:nvSpPr>
          <p:spPr>
            <a:xfrm>
              <a:off x="0" y="-76200"/>
              <a:ext cx="2408296" cy="986010"/>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9282331" y="5758503"/>
            <a:ext cx="9632053" cy="3279099"/>
            <a:chOff x="0" y="0"/>
            <a:chExt cx="12842737" cy="4372132"/>
          </a:xfrm>
        </p:grpSpPr>
        <p:pic>
          <p:nvPicPr>
            <p:cNvPr id="14" name="Picture 14"/>
            <p:cNvPicPr>
              <a:picLocks noChangeAspect="1"/>
            </p:cNvPicPr>
            <p:nvPr/>
          </p:nvPicPr>
          <p:blipFill>
            <a:blip r:embed="rId2"/>
            <a:srcRect t="69455" b="5011"/>
            <a:stretch>
              <a:fillRect/>
            </a:stretch>
          </p:blipFill>
          <p:spPr>
            <a:xfrm>
              <a:off x="0" y="0"/>
              <a:ext cx="12842737" cy="4372132"/>
            </a:xfrm>
            <a:prstGeom prst="rect">
              <a:avLst/>
            </a:prstGeom>
          </p:spPr>
        </p:pic>
      </p:grpSp>
      <p:sp>
        <p:nvSpPr>
          <p:cNvPr id="15" name="TextBox 15"/>
          <p:cNvSpPr txBox="1"/>
          <p:nvPr/>
        </p:nvSpPr>
        <p:spPr>
          <a:xfrm>
            <a:off x="1028700" y="4461305"/>
            <a:ext cx="1842371" cy="697651"/>
          </a:xfrm>
          <a:prstGeom prst="rect">
            <a:avLst/>
          </a:prstGeom>
        </p:spPr>
        <p:txBody>
          <a:bodyPr lIns="0" tIns="0" rIns="0" bIns="0" rtlCol="0" anchor="t">
            <a:spAutoFit/>
          </a:bodyPr>
          <a:lstStyle/>
          <a:p>
            <a:pPr algn="l">
              <a:lnSpc>
                <a:spcPts val="5646"/>
              </a:lnSpc>
            </a:pPr>
            <a:r>
              <a:rPr lang="en-US" sz="4033">
                <a:solidFill>
                  <a:srgbClr val="1F5014"/>
                </a:solidFill>
                <a:latin typeface="UTM Aptima Bold"/>
                <a:ea typeface="UTM Aptima Bold"/>
                <a:cs typeface="UTM Aptima Bold"/>
                <a:sym typeface="UTM Aptima Bold"/>
              </a:rPr>
              <a:t>ĐỀ BÀI</a:t>
            </a:r>
          </a:p>
        </p:txBody>
      </p:sp>
      <p:sp>
        <p:nvSpPr>
          <p:cNvPr id="16" name="TextBox 16"/>
          <p:cNvSpPr txBox="1"/>
          <p:nvPr/>
        </p:nvSpPr>
        <p:spPr>
          <a:xfrm>
            <a:off x="1446409" y="5297943"/>
            <a:ext cx="6967327" cy="3555151"/>
          </a:xfrm>
          <a:prstGeom prst="rect">
            <a:avLst/>
          </a:prstGeom>
        </p:spPr>
        <p:txBody>
          <a:bodyPr lIns="0" tIns="0" rIns="0" bIns="0" rtlCol="0" anchor="t">
            <a:spAutoFit/>
          </a:bodyPr>
          <a:lstStyle/>
          <a:p>
            <a:pPr algn="ctr">
              <a:lnSpc>
                <a:spcPts val="5646"/>
              </a:lnSpc>
            </a:pPr>
            <a:r>
              <a:rPr lang="en-US" sz="4033">
                <a:solidFill>
                  <a:srgbClr val="1F5014"/>
                </a:solidFill>
                <a:latin typeface="UTM Aptima Bold"/>
                <a:ea typeface="UTM Aptima Bold"/>
                <a:cs typeface="UTM Aptima Bold"/>
                <a:sym typeface="UTM Aptima Bold"/>
              </a:rPr>
              <a:t>Viết bài văn nghị luận so sánh, đánh giá hai tác phẩm thơ cùng phong cách hoặc khác phong cách sáng tác mà bạn yêu thích</a:t>
            </a:r>
          </a:p>
        </p:txBody>
      </p:sp>
      <p:sp>
        <p:nvSpPr>
          <p:cNvPr id="17" name="TextBox 17"/>
          <p:cNvSpPr txBox="1"/>
          <p:nvPr/>
        </p:nvSpPr>
        <p:spPr>
          <a:xfrm>
            <a:off x="4419600" y="571500"/>
            <a:ext cx="11849323" cy="1684456"/>
          </a:xfrm>
          <a:prstGeom prst="rect">
            <a:avLst/>
          </a:prstGeom>
        </p:spPr>
        <p:txBody>
          <a:bodyPr lIns="0" tIns="0" rIns="0" bIns="0" rtlCol="0" anchor="t">
            <a:spAutoFit/>
          </a:bodyPr>
          <a:lstStyle/>
          <a:p>
            <a:pPr algn="ctr">
              <a:lnSpc>
                <a:spcPts val="13730"/>
              </a:lnSpc>
              <a:spcBef>
                <a:spcPct val="0"/>
              </a:spcBef>
            </a:pPr>
            <a:r>
              <a:rPr lang="en-US" sz="9807">
                <a:solidFill>
                  <a:srgbClr val="8D1C06"/>
                </a:solidFill>
                <a:latin typeface="Tex Gyre Pagella Bold"/>
                <a:ea typeface="Tex Gyre Pagella Bold"/>
                <a:cs typeface="Tex Gyre Pagella Bold"/>
                <a:sym typeface="Tex Gyre Pagella Bold"/>
              </a:rPr>
              <a:t>THỰC HÀNH VIẾT </a:t>
            </a:r>
          </a:p>
        </p:txBody>
      </p:sp>
      <p:sp>
        <p:nvSpPr>
          <p:cNvPr id="18" name="TextBox 18"/>
          <p:cNvSpPr txBox="1"/>
          <p:nvPr/>
        </p:nvSpPr>
        <p:spPr>
          <a:xfrm>
            <a:off x="895962" y="2219755"/>
            <a:ext cx="14706035" cy="1927225"/>
          </a:xfrm>
          <a:prstGeom prst="rect">
            <a:avLst/>
          </a:prstGeom>
        </p:spPr>
        <p:txBody>
          <a:bodyPr lIns="0" tIns="0" rIns="0" bIns="0" rtlCol="0" anchor="t">
            <a:spAutoFit/>
          </a:bodyPr>
          <a:lstStyle/>
          <a:p>
            <a:pPr algn="ctr">
              <a:lnSpc>
                <a:spcPts val="7700"/>
              </a:lnSpc>
              <a:spcBef>
                <a:spcPct val="0"/>
              </a:spcBef>
            </a:pPr>
            <a:r>
              <a:rPr lang="en-US" sz="5500">
                <a:solidFill>
                  <a:srgbClr val="8D1C06"/>
                </a:solidFill>
                <a:latin typeface="Tex Gyre Pagella Bold"/>
                <a:ea typeface="Tex Gyre Pagella Bold"/>
                <a:cs typeface="Tex Gyre Pagella Bold"/>
                <a:sym typeface="Tex Gyre Pagella Bold"/>
              </a:rPr>
              <a:t>1. CHUẨN BỊ VIẾT: XÁC ĐỊNH MỤC ĐÍCH, ĐỐI TƯỢNG VÀ ĐỀ TÀI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1028700" y="1639013"/>
            <a:ext cx="9089563" cy="1663373"/>
          </a:xfrm>
          <a:prstGeom prst="rect">
            <a:avLst/>
          </a:prstGeom>
        </p:spPr>
        <p:txBody>
          <a:bodyPr lIns="0" tIns="0" rIns="0" bIns="0" rtlCol="0" anchor="t">
            <a:spAutoFit/>
          </a:bodyPr>
          <a:lstStyle/>
          <a:p>
            <a:pPr algn="ctr">
              <a:lnSpc>
                <a:spcPts val="13182"/>
              </a:lnSpc>
              <a:spcBef>
                <a:spcPct val="0"/>
              </a:spcBef>
            </a:pPr>
            <a:r>
              <a:rPr lang="en-US" sz="9415">
                <a:solidFill>
                  <a:srgbClr val="105D22"/>
                </a:solidFill>
                <a:latin typeface="#9Slide05 Aphrodite Pro"/>
                <a:ea typeface="#9Slide05 Aphrodite Pro"/>
                <a:cs typeface="#9Slide05 Aphrodite Pro"/>
                <a:sym typeface="#9Slide05 Aphrodite Pro"/>
              </a:rPr>
              <a:t>Những sắc điệu</a:t>
            </a:r>
          </a:p>
        </p:txBody>
      </p:sp>
      <p:grpSp>
        <p:nvGrpSpPr>
          <p:cNvPr id="4" name="Group 4"/>
          <p:cNvGrpSpPr/>
          <p:nvPr/>
        </p:nvGrpSpPr>
        <p:grpSpPr>
          <a:xfrm>
            <a:off x="9808698" y="1724737"/>
            <a:ext cx="6570347" cy="2145677"/>
            <a:chOff x="0" y="0"/>
            <a:chExt cx="8760463" cy="2860903"/>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8"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CF0E0E"/>
                  </a:solidFill>
                  <a:latin typeface="DFVN New Eddy"/>
                  <a:ea typeface="DFVN New Eddy"/>
                  <a:cs typeface="DFVN New Eddy"/>
                  <a:sym typeface="DFVN New Eddy"/>
                </a:rPr>
                <a:t>THƠ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grpSp>
        <p:nvGrpSpPr>
          <p:cNvPr id="9" name="Group 9"/>
          <p:cNvGrpSpPr/>
          <p:nvPr/>
        </p:nvGrpSpPr>
        <p:grpSpPr>
          <a:xfrm>
            <a:off x="0" y="0"/>
            <a:ext cx="18288000" cy="751535"/>
            <a:chOff x="0" y="0"/>
            <a:chExt cx="4816593" cy="197935"/>
          </a:xfrm>
        </p:grpSpPr>
        <p:sp>
          <p:nvSpPr>
            <p:cNvPr id="10" name="Freeform 10"/>
            <p:cNvSpPr/>
            <p:nvPr/>
          </p:nvSpPr>
          <p:spPr>
            <a:xfrm>
              <a:off x="0" y="0"/>
              <a:ext cx="4816592" cy="197935"/>
            </a:xfrm>
            <a:custGeom>
              <a:avLst/>
              <a:gdLst/>
              <a:ahLst/>
              <a:cxnLst/>
              <a:rect l="l" t="t" r="r" b="b"/>
              <a:pathLst>
                <a:path w="4816592" h="197935">
                  <a:moveTo>
                    <a:pt x="0" y="0"/>
                  </a:moveTo>
                  <a:lnTo>
                    <a:pt x="4816592" y="0"/>
                  </a:lnTo>
                  <a:lnTo>
                    <a:pt x="4816592" y="197935"/>
                  </a:lnTo>
                  <a:lnTo>
                    <a:pt x="0" y="197935"/>
                  </a:lnTo>
                  <a:close/>
                </a:path>
              </a:pathLst>
            </a:custGeom>
            <a:solidFill>
              <a:srgbClr val="022641"/>
            </a:solidFill>
          </p:spPr>
          <p:txBody>
            <a:bodyPr/>
            <a:lstStyle/>
            <a:p>
              <a:endParaRPr lang="vi-VN"/>
            </a:p>
          </p:txBody>
        </p:sp>
        <p:sp>
          <p:nvSpPr>
            <p:cNvPr id="11" name="TextBox 11"/>
            <p:cNvSpPr txBox="1"/>
            <p:nvPr/>
          </p:nvSpPr>
          <p:spPr>
            <a:xfrm>
              <a:off x="0" y="-57150"/>
              <a:ext cx="4816593" cy="255085"/>
            </a:xfrm>
            <a:prstGeom prst="rect">
              <a:avLst/>
            </a:prstGeom>
          </p:spPr>
          <p:txBody>
            <a:bodyPr lIns="50800" tIns="50800" rIns="50800" bIns="50800" rtlCol="0" anchor="ctr"/>
            <a:lstStyle/>
            <a:p>
              <a:pPr algn="ctr">
                <a:lnSpc>
                  <a:spcPts val="4479"/>
                </a:lnSpc>
              </a:pPr>
              <a:r>
                <a:rPr lang="en-US" sz="3199" spc="607">
                  <a:solidFill>
                    <a:srgbClr val="FFFFFF"/>
                  </a:solidFill>
                  <a:latin typeface="UTM Aptima Bold"/>
                  <a:ea typeface="UTM Aptima Bold"/>
                  <a:cs typeface="UTM Aptima Bold"/>
                  <a:sym typeface="UTM Aptima Bold"/>
                </a:rPr>
                <a:t>DỰ ÁN CỘNG ĐỒNG 12 - BỘ SÁCH CHÂN TRỜI SÁNG TẠO</a:t>
              </a:r>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3" name="TextBox 13"/>
          <p:cNvSpPr txBox="1"/>
          <p:nvPr/>
        </p:nvSpPr>
        <p:spPr>
          <a:xfrm>
            <a:off x="494084" y="7518407"/>
            <a:ext cx="3374453" cy="726777"/>
          </a:xfrm>
          <a:prstGeom prst="rect">
            <a:avLst/>
          </a:prstGeom>
        </p:spPr>
        <p:txBody>
          <a:bodyPr lIns="0" tIns="0" rIns="0" bIns="0" rtlCol="0" anchor="t">
            <a:spAutoFit/>
          </a:bodyPr>
          <a:lstStyle/>
          <a:p>
            <a:pPr marL="0" lvl="0" indent="0" algn="ctr">
              <a:lnSpc>
                <a:spcPts val="5986"/>
              </a:lnSpc>
            </a:pPr>
            <a:r>
              <a:rPr lang="en-US" sz="4337" spc="8">
                <a:solidFill>
                  <a:srgbClr val="144904"/>
                </a:solidFill>
                <a:latin typeface="UTM Azuki"/>
                <a:ea typeface="UTM Azuki"/>
                <a:cs typeface="UTM Azuki"/>
                <a:sym typeface="UTM Azuki"/>
              </a:rPr>
              <a:t>GV THỰC HIỆN:</a:t>
            </a:r>
          </a:p>
        </p:txBody>
      </p:sp>
      <p:sp>
        <p:nvSpPr>
          <p:cNvPr id="14" name="TextBox 14"/>
          <p:cNvSpPr txBox="1"/>
          <p:nvPr/>
        </p:nvSpPr>
        <p:spPr>
          <a:xfrm>
            <a:off x="3644100" y="8330908"/>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1. NGUYỄN THỊ QUÝ - THPT YÊN DŨNG 1 - BẮC GIANG</a:t>
            </a:r>
          </a:p>
        </p:txBody>
      </p:sp>
      <p:sp>
        <p:nvSpPr>
          <p:cNvPr id="15" name="TextBox 15"/>
          <p:cNvSpPr txBox="1"/>
          <p:nvPr/>
        </p:nvSpPr>
        <p:spPr>
          <a:xfrm>
            <a:off x="3644100" y="8856090"/>
            <a:ext cx="11637447" cy="535560"/>
          </a:xfrm>
          <a:prstGeom prst="rect">
            <a:avLst/>
          </a:prstGeom>
        </p:spPr>
        <p:txBody>
          <a:bodyPr lIns="0" tIns="0" rIns="0" bIns="0" rtlCol="0" anchor="t">
            <a:spAutoFit/>
          </a:bodyPr>
          <a:lstStyle/>
          <a:p>
            <a:pPr marL="0" lvl="0" indent="0" algn="l">
              <a:lnSpc>
                <a:spcPts val="4468"/>
              </a:lnSpc>
            </a:pPr>
            <a:r>
              <a:rPr lang="en-US" sz="3237" spc="6">
                <a:solidFill>
                  <a:srgbClr val="144904"/>
                </a:solidFill>
                <a:latin typeface="UTM Azuki"/>
                <a:ea typeface="UTM Azuki"/>
                <a:cs typeface="UTM Azuki"/>
                <a:sym typeface="UTM Azuki"/>
              </a:rPr>
              <a:t>2. BÙI THỊ HẢI PHƯƠNG - THPT CHÂU THÀNH - BÀ RỊA VŨNG TÀU</a:t>
            </a:r>
          </a:p>
        </p:txBody>
      </p:sp>
      <p:sp>
        <p:nvSpPr>
          <p:cNvPr id="16" name="TextBox 16"/>
          <p:cNvSpPr txBox="1"/>
          <p:nvPr/>
        </p:nvSpPr>
        <p:spPr>
          <a:xfrm>
            <a:off x="2181311" y="3650628"/>
            <a:ext cx="13245717" cy="4089635"/>
          </a:xfrm>
          <a:prstGeom prst="rect">
            <a:avLst/>
          </a:prstGeom>
        </p:spPr>
        <p:txBody>
          <a:bodyPr lIns="0" tIns="0" rIns="0" bIns="0" rtlCol="0" anchor="t">
            <a:spAutoFit/>
          </a:bodyPr>
          <a:lstStyle/>
          <a:p>
            <a:pPr algn="ctr">
              <a:lnSpc>
                <a:spcPts val="9017"/>
              </a:lnSpc>
            </a:pPr>
            <a:r>
              <a:rPr lang="en-US" sz="7909">
                <a:solidFill>
                  <a:srgbClr val="C80606"/>
                </a:solidFill>
                <a:latin typeface="Oswald Bold"/>
                <a:ea typeface="Oswald Bold"/>
                <a:cs typeface="Oswald Bold"/>
                <a:sym typeface="Oswald Bold"/>
              </a:rPr>
              <a:t>VIẾT VĂN BẢN NGHỊ LUẬN</a:t>
            </a:r>
          </a:p>
          <a:p>
            <a:pPr algn="ctr">
              <a:lnSpc>
                <a:spcPts val="11507"/>
              </a:lnSpc>
            </a:pPr>
            <a:r>
              <a:rPr lang="en-US" sz="10094">
                <a:solidFill>
                  <a:srgbClr val="C80606"/>
                </a:solidFill>
                <a:latin typeface="Oswald Bold"/>
                <a:ea typeface="Oswald Bold"/>
                <a:cs typeface="Oswald Bold"/>
                <a:sym typeface="Oswald Bold"/>
              </a:rPr>
              <a:t>SO SÁNH/ ĐÁNH GIÁ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288504"/>
            <a:chOff x="0" y="0"/>
            <a:chExt cx="4816593" cy="339359"/>
          </a:xfrm>
        </p:grpSpPr>
        <p:sp>
          <p:nvSpPr>
            <p:cNvPr id="6" name="Freeform 6"/>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7" name="TextBox 7"/>
            <p:cNvSpPr txBox="1"/>
            <p:nvPr/>
          </p:nvSpPr>
          <p:spPr>
            <a:xfrm>
              <a:off x="0" y="-57150"/>
              <a:ext cx="4816593" cy="396509"/>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grpSp>
        <p:nvGrpSpPr>
          <p:cNvPr id="8" name="Group 8"/>
          <p:cNvGrpSpPr/>
          <p:nvPr/>
        </p:nvGrpSpPr>
        <p:grpSpPr>
          <a:xfrm>
            <a:off x="4950256" y="2544416"/>
            <a:ext cx="13037813" cy="6066521"/>
            <a:chOff x="0" y="0"/>
            <a:chExt cx="3433827" cy="1597767"/>
          </a:xfrm>
        </p:grpSpPr>
        <p:sp>
          <p:nvSpPr>
            <p:cNvPr id="9" name="Freeform 9"/>
            <p:cNvSpPr/>
            <p:nvPr/>
          </p:nvSpPr>
          <p:spPr>
            <a:xfrm>
              <a:off x="0" y="0"/>
              <a:ext cx="3433827" cy="1597767"/>
            </a:xfrm>
            <a:custGeom>
              <a:avLst/>
              <a:gdLst/>
              <a:ahLst/>
              <a:cxnLst/>
              <a:rect l="l" t="t" r="r" b="b"/>
              <a:pathLst>
                <a:path w="3433827" h="1597767">
                  <a:moveTo>
                    <a:pt x="30284" y="0"/>
                  </a:moveTo>
                  <a:lnTo>
                    <a:pt x="3403543" y="0"/>
                  </a:lnTo>
                  <a:cubicBezTo>
                    <a:pt x="3411575" y="0"/>
                    <a:pt x="3419278" y="3191"/>
                    <a:pt x="3424957" y="8870"/>
                  </a:cubicBezTo>
                  <a:cubicBezTo>
                    <a:pt x="3430637" y="14549"/>
                    <a:pt x="3433827" y="22252"/>
                    <a:pt x="3433827" y="30284"/>
                  </a:cubicBezTo>
                  <a:lnTo>
                    <a:pt x="3433827" y="1567483"/>
                  </a:lnTo>
                  <a:cubicBezTo>
                    <a:pt x="3433827" y="1575515"/>
                    <a:pt x="3430637" y="1583217"/>
                    <a:pt x="3424957" y="1588897"/>
                  </a:cubicBezTo>
                  <a:cubicBezTo>
                    <a:pt x="3419278" y="1594576"/>
                    <a:pt x="3411575" y="1597767"/>
                    <a:pt x="3403543" y="1597767"/>
                  </a:cubicBezTo>
                  <a:lnTo>
                    <a:pt x="30284" y="1597767"/>
                  </a:lnTo>
                  <a:cubicBezTo>
                    <a:pt x="22252" y="1597767"/>
                    <a:pt x="14549" y="1594576"/>
                    <a:pt x="8870" y="1588897"/>
                  </a:cubicBezTo>
                  <a:cubicBezTo>
                    <a:pt x="3191" y="1583217"/>
                    <a:pt x="0" y="1575515"/>
                    <a:pt x="0" y="1567483"/>
                  </a:cubicBezTo>
                  <a:lnTo>
                    <a:pt x="0" y="30284"/>
                  </a:lnTo>
                  <a:cubicBezTo>
                    <a:pt x="0" y="22252"/>
                    <a:pt x="3191" y="14549"/>
                    <a:pt x="8870" y="8870"/>
                  </a:cubicBezTo>
                  <a:cubicBezTo>
                    <a:pt x="14549" y="3191"/>
                    <a:pt x="22252" y="0"/>
                    <a:pt x="30284" y="0"/>
                  </a:cubicBezTo>
                  <a:close/>
                </a:path>
              </a:pathLst>
            </a:custGeom>
            <a:solidFill>
              <a:srgbClr val="000000">
                <a:alpha val="0"/>
              </a:srgbClr>
            </a:solidFill>
            <a:ln w="19050" cap="rnd">
              <a:solidFill>
                <a:srgbClr val="000000"/>
              </a:solidFill>
              <a:prstDash val="sysDot"/>
              <a:round/>
            </a:ln>
          </p:spPr>
          <p:txBody>
            <a:bodyPr/>
            <a:lstStyle/>
            <a:p>
              <a:endParaRPr lang="vi-VN"/>
            </a:p>
          </p:txBody>
        </p:sp>
        <p:sp>
          <p:nvSpPr>
            <p:cNvPr id="10" name="TextBox 10"/>
            <p:cNvSpPr txBox="1"/>
            <p:nvPr/>
          </p:nvSpPr>
          <p:spPr>
            <a:xfrm>
              <a:off x="0" y="-38100"/>
              <a:ext cx="3433827" cy="1635867"/>
            </a:xfrm>
            <a:prstGeom prst="rect">
              <a:avLst/>
            </a:prstGeom>
          </p:spPr>
          <p:txBody>
            <a:bodyPr lIns="50800" tIns="50800" rIns="50800" bIns="50800" rtlCol="0" anchor="ctr"/>
            <a:lstStyle/>
            <a:p>
              <a:pPr algn="ctr">
                <a:lnSpc>
                  <a:spcPts val="2519"/>
                </a:lnSpc>
              </a:pPr>
              <a:endParaRPr/>
            </a:p>
          </p:txBody>
        </p:sp>
      </p:grpSp>
      <p:sp>
        <p:nvSpPr>
          <p:cNvPr id="11" name="TextBox 11"/>
          <p:cNvSpPr txBox="1"/>
          <p:nvPr/>
        </p:nvSpPr>
        <p:spPr>
          <a:xfrm>
            <a:off x="260589" y="2678920"/>
            <a:ext cx="4130834" cy="5641975"/>
          </a:xfrm>
          <a:prstGeom prst="rect">
            <a:avLst/>
          </a:prstGeom>
        </p:spPr>
        <p:txBody>
          <a:bodyPr lIns="0" tIns="0" rIns="0" bIns="0" rtlCol="0" anchor="t">
            <a:spAutoFit/>
          </a:bodyPr>
          <a:lstStyle/>
          <a:p>
            <a:pPr algn="ctr">
              <a:lnSpc>
                <a:spcPts val="5599"/>
              </a:lnSpc>
              <a:spcBef>
                <a:spcPct val="0"/>
              </a:spcBef>
            </a:pPr>
            <a:r>
              <a:rPr lang="en-US" sz="3999">
                <a:solidFill>
                  <a:srgbClr val="813629"/>
                </a:solidFill>
                <a:latin typeface="Tex Gyre Pagella Bold"/>
                <a:ea typeface="Tex Gyre Pagella Bold"/>
                <a:cs typeface="Tex Gyre Pagella Bold"/>
                <a:sym typeface="Tex Gyre Pagella Bold"/>
              </a:rPr>
              <a:t>Viết bài văn nghị luận so sánh, đánh giá hai tác phẩm thơ cùng phong cách hoặc khác phong cách sáng tác mà bạn yêu thích</a:t>
            </a:r>
          </a:p>
        </p:txBody>
      </p:sp>
      <p:sp>
        <p:nvSpPr>
          <p:cNvPr id="12" name="TextBox 12"/>
          <p:cNvSpPr txBox="1"/>
          <p:nvPr/>
        </p:nvSpPr>
        <p:spPr>
          <a:xfrm>
            <a:off x="5313442" y="2838305"/>
            <a:ext cx="12311442" cy="5313680"/>
          </a:xfrm>
          <a:prstGeom prst="rect">
            <a:avLst/>
          </a:prstGeom>
        </p:spPr>
        <p:txBody>
          <a:bodyPr lIns="0" tIns="0" rIns="0" bIns="0" rtlCol="0" anchor="t">
            <a:spAutoFit/>
          </a:bodyPr>
          <a:lstStyle/>
          <a:p>
            <a:pPr algn="l">
              <a:lnSpc>
                <a:spcPts val="5320"/>
              </a:lnSpc>
            </a:pPr>
            <a:r>
              <a:rPr lang="en-US" sz="3800">
                <a:solidFill>
                  <a:srgbClr val="1F5014"/>
                </a:solidFill>
                <a:latin typeface="Tex Gyre Pagella"/>
                <a:ea typeface="Tex Gyre Pagella"/>
                <a:cs typeface="Tex Gyre Pagella"/>
                <a:sym typeface="Tex Gyre Pagella"/>
              </a:rPr>
              <a:t>1. Bạn sẽ chọn so sánh, đánh giá hai tác phẩm thơ nào? Vì sao bạn chọn tác phẩm ấy?</a:t>
            </a:r>
          </a:p>
          <a:p>
            <a:pPr algn="l">
              <a:lnSpc>
                <a:spcPts val="5320"/>
              </a:lnSpc>
            </a:pPr>
            <a:r>
              <a:rPr lang="en-US" sz="3800">
                <a:solidFill>
                  <a:srgbClr val="1F5014"/>
                </a:solidFill>
                <a:latin typeface="Tex Gyre Pagella"/>
                <a:ea typeface="Tex Gyre Pagella"/>
                <a:cs typeface="Tex Gyre Pagella"/>
                <a:sym typeface="Tex Gyre Pagella"/>
              </a:rPr>
              <a:t>2. Với đề bài này, bạn sẽ viết bài văn cho ai đọc, nhằm mục đích gì?</a:t>
            </a:r>
          </a:p>
          <a:p>
            <a:pPr algn="l">
              <a:lnSpc>
                <a:spcPts val="5320"/>
              </a:lnSpc>
            </a:pPr>
            <a:r>
              <a:rPr lang="en-US" sz="3800">
                <a:solidFill>
                  <a:srgbClr val="1F5014"/>
                </a:solidFill>
                <a:latin typeface="Tex Gyre Pagella"/>
                <a:ea typeface="Tex Gyre Pagella"/>
                <a:cs typeface="Tex Gyre Pagella"/>
                <a:sym typeface="Tex Gyre Pagella"/>
              </a:rPr>
              <a:t>3. Với đối tượng và mục đích ấy, bạn dự định sẽ chọn nội dung và hình thức trình bày như thế nào cho phù hợp?</a:t>
            </a:r>
          </a:p>
          <a:p>
            <a:pPr algn="l">
              <a:lnSpc>
                <a:spcPts val="5320"/>
              </a:lnSpc>
              <a:spcBef>
                <a:spcPct val="0"/>
              </a:spcBef>
            </a:pPr>
            <a:r>
              <a:rPr lang="en-US" sz="3800">
                <a:solidFill>
                  <a:srgbClr val="1F5014"/>
                </a:solidFill>
                <a:latin typeface="Tex Gyre Pagella"/>
                <a:ea typeface="Tex Gyre Pagella"/>
                <a:cs typeface="Tex Gyre Pagella"/>
                <a:sym typeface="Tex Gyre Pagella"/>
              </a:rPr>
              <a:t>4. Tư liệu tham khảo có thể bao gồm những nguồn nào? Có thể tìm được ở đâu?</a:t>
            </a:r>
          </a:p>
        </p:txBody>
      </p:sp>
      <p:grpSp>
        <p:nvGrpSpPr>
          <p:cNvPr id="13" name="Group 13"/>
          <p:cNvGrpSpPr/>
          <p:nvPr/>
        </p:nvGrpSpPr>
        <p:grpSpPr>
          <a:xfrm>
            <a:off x="4391423" y="3558360"/>
            <a:ext cx="161925" cy="4065606"/>
            <a:chOff x="0" y="0"/>
            <a:chExt cx="215900" cy="5420808"/>
          </a:xfrm>
        </p:grpSpPr>
        <p:sp>
          <p:nvSpPr>
            <p:cNvPr id="14" name="AutoShape 14"/>
            <p:cNvSpPr/>
            <p:nvPr/>
          </p:nvSpPr>
          <p:spPr>
            <a:xfrm flipV="1">
              <a:off x="12700" y="0"/>
              <a:ext cx="0" cy="4984069"/>
            </a:xfrm>
            <a:prstGeom prst="line">
              <a:avLst/>
            </a:prstGeom>
            <a:ln w="25400" cap="flat">
              <a:solidFill>
                <a:srgbClr val="0F5426"/>
              </a:solidFill>
              <a:prstDash val="solid"/>
              <a:headEnd type="none" w="sm" len="sm"/>
              <a:tailEnd type="none" w="sm" len="sm"/>
            </a:ln>
          </p:spPr>
          <p:txBody>
            <a:bodyPr/>
            <a:lstStyle/>
            <a:p>
              <a:endParaRPr lang="vi-VN"/>
            </a:p>
          </p:txBody>
        </p:sp>
        <p:sp>
          <p:nvSpPr>
            <p:cNvPr id="15" name="AutoShape 15"/>
            <p:cNvSpPr/>
            <p:nvPr/>
          </p:nvSpPr>
          <p:spPr>
            <a:xfrm flipV="1">
              <a:off x="114300" y="233539"/>
              <a:ext cx="0" cy="4984069"/>
            </a:xfrm>
            <a:prstGeom prst="line">
              <a:avLst/>
            </a:prstGeom>
            <a:ln w="25400" cap="flat">
              <a:solidFill>
                <a:srgbClr val="0F5426"/>
              </a:solidFill>
              <a:prstDash val="solid"/>
              <a:headEnd type="none" w="sm" len="sm"/>
              <a:tailEnd type="none" w="sm" len="sm"/>
            </a:ln>
          </p:spPr>
          <p:txBody>
            <a:bodyPr/>
            <a:lstStyle/>
            <a:p>
              <a:endParaRPr lang="vi-VN"/>
            </a:p>
          </p:txBody>
        </p:sp>
        <p:sp>
          <p:nvSpPr>
            <p:cNvPr id="16" name="AutoShape 16"/>
            <p:cNvSpPr/>
            <p:nvPr/>
          </p:nvSpPr>
          <p:spPr>
            <a:xfrm flipV="1">
              <a:off x="203200" y="436739"/>
              <a:ext cx="0" cy="4984069"/>
            </a:xfrm>
            <a:prstGeom prst="line">
              <a:avLst/>
            </a:prstGeom>
            <a:ln w="25400" cap="flat">
              <a:solidFill>
                <a:srgbClr val="0F5426"/>
              </a:solidFill>
              <a:prstDash val="solid"/>
              <a:headEnd type="none" w="sm" len="sm"/>
              <a:tailEnd type="none" w="sm" len="sm"/>
            </a:ln>
          </p:spPr>
          <p:txBody>
            <a:bodyPr/>
            <a:lstStyle/>
            <a:p>
              <a:endParaRPr lang="vi-VN"/>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71938" y="-1332735"/>
            <a:ext cx="760897" cy="3504772"/>
            <a:chOff x="0" y="0"/>
            <a:chExt cx="200401" cy="923068"/>
          </a:xfrm>
        </p:grpSpPr>
        <p:sp>
          <p:nvSpPr>
            <p:cNvPr id="3" name="Freeform 3"/>
            <p:cNvSpPr/>
            <p:nvPr/>
          </p:nvSpPr>
          <p:spPr>
            <a:xfrm>
              <a:off x="0" y="0"/>
              <a:ext cx="200401" cy="923068"/>
            </a:xfrm>
            <a:custGeom>
              <a:avLst/>
              <a:gdLst/>
              <a:ahLst/>
              <a:cxnLst/>
              <a:rect l="l" t="t" r="r" b="b"/>
              <a:pathLst>
                <a:path w="200401" h="923068">
                  <a:moveTo>
                    <a:pt x="0" y="0"/>
                  </a:moveTo>
                  <a:lnTo>
                    <a:pt x="200401" y="0"/>
                  </a:lnTo>
                  <a:lnTo>
                    <a:pt x="200401" y="923068"/>
                  </a:lnTo>
                  <a:lnTo>
                    <a:pt x="0" y="923068"/>
                  </a:lnTo>
                  <a:close/>
                </a:path>
              </a:pathLst>
            </a:custGeom>
            <a:solidFill>
              <a:srgbClr val="1F5014"/>
            </a:solidFill>
          </p:spPr>
          <p:txBody>
            <a:bodyPr/>
            <a:lstStyle/>
            <a:p>
              <a:endParaRPr lang="vi-VN"/>
            </a:p>
          </p:txBody>
        </p:sp>
        <p:sp>
          <p:nvSpPr>
            <p:cNvPr id="4" name="TextBox 4"/>
            <p:cNvSpPr txBox="1"/>
            <p:nvPr/>
          </p:nvSpPr>
          <p:spPr>
            <a:xfrm>
              <a:off x="0" y="-76200"/>
              <a:ext cx="200401" cy="99926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rot="5400000">
            <a:off x="16408380" y="8407380"/>
            <a:ext cx="760897" cy="2998343"/>
            <a:chOff x="0" y="0"/>
            <a:chExt cx="200401" cy="789687"/>
          </a:xfrm>
        </p:grpSpPr>
        <p:sp>
          <p:nvSpPr>
            <p:cNvPr id="6" name="Freeform 6"/>
            <p:cNvSpPr/>
            <p:nvPr/>
          </p:nvSpPr>
          <p:spPr>
            <a:xfrm>
              <a:off x="0" y="0"/>
              <a:ext cx="200401" cy="789687"/>
            </a:xfrm>
            <a:custGeom>
              <a:avLst/>
              <a:gdLst/>
              <a:ahLst/>
              <a:cxnLst/>
              <a:rect l="l" t="t" r="r" b="b"/>
              <a:pathLst>
                <a:path w="200401" h="789687">
                  <a:moveTo>
                    <a:pt x="0" y="0"/>
                  </a:moveTo>
                  <a:lnTo>
                    <a:pt x="200401" y="0"/>
                  </a:lnTo>
                  <a:lnTo>
                    <a:pt x="200401" y="789687"/>
                  </a:lnTo>
                  <a:lnTo>
                    <a:pt x="0" y="789687"/>
                  </a:lnTo>
                  <a:close/>
                </a:path>
              </a:pathLst>
            </a:custGeom>
            <a:solidFill>
              <a:srgbClr val="1F5014"/>
            </a:solidFill>
          </p:spPr>
          <p:txBody>
            <a:bodyPr/>
            <a:lstStyle/>
            <a:p>
              <a:endParaRPr lang="vi-VN"/>
            </a:p>
          </p:txBody>
        </p:sp>
        <p:sp>
          <p:nvSpPr>
            <p:cNvPr id="7" name="TextBox 7"/>
            <p:cNvSpPr txBox="1"/>
            <p:nvPr/>
          </p:nvSpPr>
          <p:spPr>
            <a:xfrm>
              <a:off x="0" y="-76200"/>
              <a:ext cx="200401" cy="865887"/>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4019864" y="9906552"/>
            <a:ext cx="11269793" cy="0"/>
          </a:xfrm>
          <a:prstGeom prst="line">
            <a:avLst/>
          </a:prstGeom>
          <a:ln w="19050" cap="flat">
            <a:solidFill>
              <a:srgbClr val="1F5014"/>
            </a:solidFill>
            <a:prstDash val="solid"/>
            <a:headEnd type="none" w="sm" len="sm"/>
            <a:tailEnd type="none" w="sm" len="sm"/>
          </a:ln>
        </p:spPr>
        <p:txBody>
          <a:bodyPr/>
          <a:lstStyle/>
          <a:p>
            <a:endParaRPr lang="vi-VN"/>
          </a:p>
        </p:txBody>
      </p:sp>
      <p:sp>
        <p:nvSpPr>
          <p:cNvPr id="9" name="AutoShape 9"/>
          <p:cNvSpPr/>
          <p:nvPr/>
        </p:nvSpPr>
        <p:spPr>
          <a:xfrm>
            <a:off x="3504772" y="419652"/>
            <a:ext cx="13754528"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a:off x="9887540" y="5671409"/>
            <a:ext cx="8454407" cy="3454433"/>
            <a:chOff x="0" y="0"/>
            <a:chExt cx="2226675" cy="909810"/>
          </a:xfrm>
        </p:grpSpPr>
        <p:sp>
          <p:nvSpPr>
            <p:cNvPr id="11" name="Freeform 11"/>
            <p:cNvSpPr/>
            <p:nvPr/>
          </p:nvSpPr>
          <p:spPr>
            <a:xfrm>
              <a:off x="0" y="0"/>
              <a:ext cx="2226675" cy="909810"/>
            </a:xfrm>
            <a:custGeom>
              <a:avLst/>
              <a:gdLst/>
              <a:ahLst/>
              <a:cxnLst/>
              <a:rect l="l" t="t" r="r" b="b"/>
              <a:pathLst>
                <a:path w="2226675" h="909810">
                  <a:moveTo>
                    <a:pt x="0" y="0"/>
                  </a:moveTo>
                  <a:lnTo>
                    <a:pt x="2226675" y="0"/>
                  </a:lnTo>
                  <a:lnTo>
                    <a:pt x="2226675" y="909810"/>
                  </a:lnTo>
                  <a:lnTo>
                    <a:pt x="0" y="909810"/>
                  </a:lnTo>
                  <a:close/>
                </a:path>
              </a:pathLst>
            </a:custGeom>
            <a:solidFill>
              <a:srgbClr val="1F5014"/>
            </a:solidFill>
          </p:spPr>
          <p:txBody>
            <a:bodyPr/>
            <a:lstStyle/>
            <a:p>
              <a:endParaRPr lang="vi-VN"/>
            </a:p>
          </p:txBody>
        </p:sp>
        <p:sp>
          <p:nvSpPr>
            <p:cNvPr id="12" name="TextBox 12"/>
            <p:cNvSpPr txBox="1"/>
            <p:nvPr/>
          </p:nvSpPr>
          <p:spPr>
            <a:xfrm>
              <a:off x="0" y="-76200"/>
              <a:ext cx="2226675" cy="986010"/>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10118508" y="5758503"/>
            <a:ext cx="8795876" cy="3279099"/>
            <a:chOff x="0" y="0"/>
            <a:chExt cx="11727835" cy="4372132"/>
          </a:xfrm>
        </p:grpSpPr>
        <p:pic>
          <p:nvPicPr>
            <p:cNvPr id="14" name="Picture 14"/>
            <p:cNvPicPr>
              <a:picLocks noChangeAspect="1"/>
            </p:cNvPicPr>
            <p:nvPr/>
          </p:nvPicPr>
          <p:blipFill>
            <a:blip r:embed="rId2"/>
            <a:srcRect t="68242" b="3797"/>
            <a:stretch>
              <a:fillRect/>
            </a:stretch>
          </p:blipFill>
          <p:spPr>
            <a:xfrm>
              <a:off x="0" y="0"/>
              <a:ext cx="11727835" cy="4372132"/>
            </a:xfrm>
            <a:prstGeom prst="rect">
              <a:avLst/>
            </a:prstGeom>
          </p:spPr>
        </p:pic>
      </p:grpSp>
      <p:sp>
        <p:nvSpPr>
          <p:cNvPr id="15" name="TextBox 15"/>
          <p:cNvSpPr txBox="1"/>
          <p:nvPr/>
        </p:nvSpPr>
        <p:spPr>
          <a:xfrm>
            <a:off x="4343400" y="571500"/>
            <a:ext cx="11849323" cy="1684456"/>
          </a:xfrm>
          <a:prstGeom prst="rect">
            <a:avLst/>
          </a:prstGeom>
        </p:spPr>
        <p:txBody>
          <a:bodyPr lIns="0" tIns="0" rIns="0" bIns="0" rtlCol="0" anchor="t">
            <a:spAutoFit/>
          </a:bodyPr>
          <a:lstStyle/>
          <a:p>
            <a:pPr algn="ctr">
              <a:lnSpc>
                <a:spcPts val="13730"/>
              </a:lnSpc>
              <a:spcBef>
                <a:spcPct val="0"/>
              </a:spcBef>
            </a:pPr>
            <a:r>
              <a:rPr lang="en-US" sz="9807">
                <a:solidFill>
                  <a:srgbClr val="8D1C06"/>
                </a:solidFill>
                <a:latin typeface="Tex Gyre Pagella Bold"/>
                <a:ea typeface="Tex Gyre Pagella Bold"/>
                <a:cs typeface="Tex Gyre Pagella Bold"/>
                <a:sym typeface="Tex Gyre Pagella Bold"/>
              </a:rPr>
              <a:t>THỰC HÀNH VIẾT </a:t>
            </a:r>
          </a:p>
        </p:txBody>
      </p:sp>
      <p:sp>
        <p:nvSpPr>
          <p:cNvPr id="16" name="TextBox 16"/>
          <p:cNvSpPr txBox="1"/>
          <p:nvPr/>
        </p:nvSpPr>
        <p:spPr>
          <a:xfrm>
            <a:off x="1300564" y="2886934"/>
            <a:ext cx="14706035" cy="1927225"/>
          </a:xfrm>
          <a:prstGeom prst="rect">
            <a:avLst/>
          </a:prstGeom>
        </p:spPr>
        <p:txBody>
          <a:bodyPr lIns="0" tIns="0" rIns="0" bIns="0" rtlCol="0" anchor="t">
            <a:spAutoFit/>
          </a:bodyPr>
          <a:lstStyle/>
          <a:p>
            <a:pPr algn="ctr">
              <a:lnSpc>
                <a:spcPts val="7700"/>
              </a:lnSpc>
              <a:spcBef>
                <a:spcPct val="0"/>
              </a:spcBef>
            </a:pPr>
            <a:r>
              <a:rPr lang="en-US" sz="5500">
                <a:solidFill>
                  <a:srgbClr val="8D1C06"/>
                </a:solidFill>
                <a:latin typeface="Tex Gyre Pagella Bold"/>
                <a:ea typeface="Tex Gyre Pagella Bold"/>
                <a:cs typeface="Tex Gyre Pagella Bold"/>
                <a:sym typeface="Tex Gyre Pagella Bold"/>
              </a:rPr>
              <a:t>2. HOẠT ĐỘNG LÀM MẪU THAO TÁC QUY TRÌNH VIẾT </a:t>
            </a:r>
          </a:p>
        </p:txBody>
      </p:sp>
      <p:sp>
        <p:nvSpPr>
          <p:cNvPr id="17" name="TextBox 17"/>
          <p:cNvSpPr txBox="1"/>
          <p:nvPr/>
        </p:nvSpPr>
        <p:spPr>
          <a:xfrm>
            <a:off x="1028700" y="5994153"/>
            <a:ext cx="8670026" cy="2646680"/>
          </a:xfrm>
          <a:prstGeom prst="rect">
            <a:avLst/>
          </a:prstGeom>
        </p:spPr>
        <p:txBody>
          <a:bodyPr lIns="0" tIns="0" rIns="0" bIns="0" rtlCol="0" anchor="t">
            <a:spAutoFit/>
          </a:bodyPr>
          <a:lstStyle/>
          <a:p>
            <a:pPr algn="l">
              <a:lnSpc>
                <a:spcPts val="5320"/>
              </a:lnSpc>
            </a:pPr>
            <a:r>
              <a:rPr lang="en-US" sz="3800">
                <a:solidFill>
                  <a:srgbClr val="1F5014"/>
                </a:solidFill>
                <a:latin typeface="Tex Gyre Pagella"/>
                <a:ea typeface="Tex Gyre Pagella"/>
                <a:cs typeface="Tex Gyre Pagella"/>
                <a:sym typeface="Tex Gyre Pagella"/>
              </a:rPr>
              <a:t>- Xác định đối tượng cần so sánh.</a:t>
            </a:r>
          </a:p>
          <a:p>
            <a:pPr algn="l">
              <a:lnSpc>
                <a:spcPts val="5320"/>
              </a:lnSpc>
            </a:pPr>
            <a:r>
              <a:rPr lang="en-US" sz="3800">
                <a:solidFill>
                  <a:srgbClr val="1F5014"/>
                </a:solidFill>
                <a:latin typeface="Tex Gyre Pagella"/>
                <a:ea typeface="Tex Gyre Pagella"/>
                <a:cs typeface="Tex Gyre Pagella"/>
                <a:sym typeface="Tex Gyre Pagella"/>
              </a:rPr>
              <a:t>- Tìm hiểu đặc điểm của từng đối tượng.</a:t>
            </a:r>
          </a:p>
          <a:p>
            <a:pPr algn="l">
              <a:lnSpc>
                <a:spcPts val="5320"/>
              </a:lnSpc>
              <a:spcBef>
                <a:spcPct val="0"/>
              </a:spcBef>
            </a:pPr>
            <a:r>
              <a:rPr lang="en-US" sz="3800">
                <a:solidFill>
                  <a:srgbClr val="1F5014"/>
                </a:solidFill>
                <a:latin typeface="Tex Gyre Pagella"/>
                <a:ea typeface="Tex Gyre Pagella"/>
                <a:cs typeface="Tex Gyre Pagella"/>
                <a:sym typeface="Tex Gyre Pagella"/>
              </a:rPr>
              <a:t>- Lần lượt đối chiếu điểm tương đồng hoặc khác biệt của hai đối tượng.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fade">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71938" y="-1332735"/>
            <a:ext cx="760897" cy="3504772"/>
            <a:chOff x="0" y="0"/>
            <a:chExt cx="200401" cy="923068"/>
          </a:xfrm>
        </p:grpSpPr>
        <p:sp>
          <p:nvSpPr>
            <p:cNvPr id="3" name="Freeform 3"/>
            <p:cNvSpPr/>
            <p:nvPr/>
          </p:nvSpPr>
          <p:spPr>
            <a:xfrm>
              <a:off x="0" y="0"/>
              <a:ext cx="200401" cy="923068"/>
            </a:xfrm>
            <a:custGeom>
              <a:avLst/>
              <a:gdLst/>
              <a:ahLst/>
              <a:cxnLst/>
              <a:rect l="l" t="t" r="r" b="b"/>
              <a:pathLst>
                <a:path w="200401" h="923068">
                  <a:moveTo>
                    <a:pt x="0" y="0"/>
                  </a:moveTo>
                  <a:lnTo>
                    <a:pt x="200401" y="0"/>
                  </a:lnTo>
                  <a:lnTo>
                    <a:pt x="200401" y="923068"/>
                  </a:lnTo>
                  <a:lnTo>
                    <a:pt x="0" y="923068"/>
                  </a:lnTo>
                  <a:close/>
                </a:path>
              </a:pathLst>
            </a:custGeom>
            <a:solidFill>
              <a:srgbClr val="1F5014"/>
            </a:solidFill>
          </p:spPr>
          <p:txBody>
            <a:bodyPr/>
            <a:lstStyle/>
            <a:p>
              <a:endParaRPr lang="vi-VN"/>
            </a:p>
          </p:txBody>
        </p:sp>
        <p:sp>
          <p:nvSpPr>
            <p:cNvPr id="4" name="TextBox 4"/>
            <p:cNvSpPr txBox="1"/>
            <p:nvPr/>
          </p:nvSpPr>
          <p:spPr>
            <a:xfrm>
              <a:off x="0" y="-76200"/>
              <a:ext cx="200401" cy="99926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rot="5400000">
            <a:off x="16408380" y="8407380"/>
            <a:ext cx="760897" cy="2998343"/>
            <a:chOff x="0" y="0"/>
            <a:chExt cx="200401" cy="789687"/>
          </a:xfrm>
        </p:grpSpPr>
        <p:sp>
          <p:nvSpPr>
            <p:cNvPr id="6" name="Freeform 6"/>
            <p:cNvSpPr/>
            <p:nvPr/>
          </p:nvSpPr>
          <p:spPr>
            <a:xfrm>
              <a:off x="0" y="0"/>
              <a:ext cx="200401" cy="789687"/>
            </a:xfrm>
            <a:custGeom>
              <a:avLst/>
              <a:gdLst/>
              <a:ahLst/>
              <a:cxnLst/>
              <a:rect l="l" t="t" r="r" b="b"/>
              <a:pathLst>
                <a:path w="200401" h="789687">
                  <a:moveTo>
                    <a:pt x="0" y="0"/>
                  </a:moveTo>
                  <a:lnTo>
                    <a:pt x="200401" y="0"/>
                  </a:lnTo>
                  <a:lnTo>
                    <a:pt x="200401" y="789687"/>
                  </a:lnTo>
                  <a:lnTo>
                    <a:pt x="0" y="789687"/>
                  </a:lnTo>
                  <a:close/>
                </a:path>
              </a:pathLst>
            </a:custGeom>
            <a:solidFill>
              <a:srgbClr val="1F5014"/>
            </a:solidFill>
          </p:spPr>
          <p:txBody>
            <a:bodyPr/>
            <a:lstStyle/>
            <a:p>
              <a:endParaRPr lang="vi-VN"/>
            </a:p>
          </p:txBody>
        </p:sp>
        <p:sp>
          <p:nvSpPr>
            <p:cNvPr id="7" name="TextBox 7"/>
            <p:cNvSpPr txBox="1"/>
            <p:nvPr/>
          </p:nvSpPr>
          <p:spPr>
            <a:xfrm>
              <a:off x="0" y="-76200"/>
              <a:ext cx="200401" cy="865887"/>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4019864" y="9906552"/>
            <a:ext cx="11269793" cy="0"/>
          </a:xfrm>
          <a:prstGeom prst="line">
            <a:avLst/>
          </a:prstGeom>
          <a:ln w="19050" cap="flat">
            <a:solidFill>
              <a:srgbClr val="1F5014"/>
            </a:solidFill>
            <a:prstDash val="solid"/>
            <a:headEnd type="none" w="sm" len="sm"/>
            <a:tailEnd type="none" w="sm" len="sm"/>
          </a:ln>
        </p:spPr>
        <p:txBody>
          <a:bodyPr/>
          <a:lstStyle/>
          <a:p>
            <a:endParaRPr lang="vi-VN"/>
          </a:p>
        </p:txBody>
      </p:sp>
      <p:sp>
        <p:nvSpPr>
          <p:cNvPr id="9" name="AutoShape 9"/>
          <p:cNvSpPr/>
          <p:nvPr/>
        </p:nvSpPr>
        <p:spPr>
          <a:xfrm>
            <a:off x="3504772" y="419652"/>
            <a:ext cx="13754528"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a:off x="9144000" y="4722813"/>
            <a:ext cx="9144000" cy="3454433"/>
            <a:chOff x="0" y="0"/>
            <a:chExt cx="2408296" cy="909810"/>
          </a:xfrm>
        </p:grpSpPr>
        <p:sp>
          <p:nvSpPr>
            <p:cNvPr id="11" name="Freeform 11"/>
            <p:cNvSpPr/>
            <p:nvPr/>
          </p:nvSpPr>
          <p:spPr>
            <a:xfrm>
              <a:off x="0" y="0"/>
              <a:ext cx="2408296" cy="909810"/>
            </a:xfrm>
            <a:custGeom>
              <a:avLst/>
              <a:gdLst/>
              <a:ahLst/>
              <a:cxnLst/>
              <a:rect l="l" t="t" r="r" b="b"/>
              <a:pathLst>
                <a:path w="2408296" h="909810">
                  <a:moveTo>
                    <a:pt x="0" y="0"/>
                  </a:moveTo>
                  <a:lnTo>
                    <a:pt x="2408296" y="0"/>
                  </a:lnTo>
                  <a:lnTo>
                    <a:pt x="2408296" y="909810"/>
                  </a:lnTo>
                  <a:lnTo>
                    <a:pt x="0" y="909810"/>
                  </a:lnTo>
                  <a:close/>
                </a:path>
              </a:pathLst>
            </a:custGeom>
            <a:solidFill>
              <a:srgbClr val="1F5014"/>
            </a:solidFill>
          </p:spPr>
          <p:txBody>
            <a:bodyPr/>
            <a:lstStyle/>
            <a:p>
              <a:endParaRPr lang="vi-VN"/>
            </a:p>
          </p:txBody>
        </p:sp>
        <p:sp>
          <p:nvSpPr>
            <p:cNvPr id="12" name="TextBox 12"/>
            <p:cNvSpPr txBox="1"/>
            <p:nvPr/>
          </p:nvSpPr>
          <p:spPr>
            <a:xfrm>
              <a:off x="0" y="-76200"/>
              <a:ext cx="2408296" cy="986010"/>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9228385" y="4809907"/>
            <a:ext cx="9632053" cy="3279099"/>
            <a:chOff x="0" y="0"/>
            <a:chExt cx="12842737" cy="4372132"/>
          </a:xfrm>
        </p:grpSpPr>
        <p:pic>
          <p:nvPicPr>
            <p:cNvPr id="14" name="Picture 14"/>
            <p:cNvPicPr>
              <a:picLocks noChangeAspect="1"/>
            </p:cNvPicPr>
            <p:nvPr/>
          </p:nvPicPr>
          <p:blipFill>
            <a:blip r:embed="rId2"/>
            <a:srcRect t="69455" b="5011"/>
            <a:stretch>
              <a:fillRect/>
            </a:stretch>
          </p:blipFill>
          <p:spPr>
            <a:xfrm>
              <a:off x="0" y="0"/>
              <a:ext cx="12842737" cy="4372132"/>
            </a:xfrm>
            <a:prstGeom prst="rect">
              <a:avLst/>
            </a:prstGeom>
          </p:spPr>
        </p:pic>
      </p:grpSp>
      <p:sp>
        <p:nvSpPr>
          <p:cNvPr id="15" name="TextBox 15"/>
          <p:cNvSpPr txBox="1"/>
          <p:nvPr/>
        </p:nvSpPr>
        <p:spPr>
          <a:xfrm>
            <a:off x="4419600" y="571500"/>
            <a:ext cx="11849323" cy="1684456"/>
          </a:xfrm>
          <a:prstGeom prst="rect">
            <a:avLst/>
          </a:prstGeom>
        </p:spPr>
        <p:txBody>
          <a:bodyPr lIns="0" tIns="0" rIns="0" bIns="0" rtlCol="0" anchor="t">
            <a:spAutoFit/>
          </a:bodyPr>
          <a:lstStyle/>
          <a:p>
            <a:pPr algn="ctr">
              <a:lnSpc>
                <a:spcPts val="13730"/>
              </a:lnSpc>
              <a:spcBef>
                <a:spcPct val="0"/>
              </a:spcBef>
            </a:pPr>
            <a:r>
              <a:rPr lang="en-US" sz="9807">
                <a:solidFill>
                  <a:srgbClr val="8D1C06"/>
                </a:solidFill>
                <a:latin typeface="Tex Gyre Pagella Bold"/>
                <a:ea typeface="Tex Gyre Pagella Bold"/>
                <a:cs typeface="Tex Gyre Pagella Bold"/>
                <a:sym typeface="Tex Gyre Pagella Bold"/>
              </a:rPr>
              <a:t>THỰC HÀNH VIẾT </a:t>
            </a:r>
          </a:p>
        </p:txBody>
      </p:sp>
      <p:sp>
        <p:nvSpPr>
          <p:cNvPr id="16" name="TextBox 16"/>
          <p:cNvSpPr txBox="1"/>
          <p:nvPr/>
        </p:nvSpPr>
        <p:spPr>
          <a:xfrm>
            <a:off x="1246617" y="2956571"/>
            <a:ext cx="7612017" cy="946150"/>
          </a:xfrm>
          <a:prstGeom prst="rect">
            <a:avLst/>
          </a:prstGeom>
        </p:spPr>
        <p:txBody>
          <a:bodyPr lIns="0" tIns="0" rIns="0" bIns="0" rtlCol="0" anchor="t">
            <a:spAutoFit/>
          </a:bodyPr>
          <a:lstStyle/>
          <a:p>
            <a:pPr algn="ctr">
              <a:lnSpc>
                <a:spcPts val="7700"/>
              </a:lnSpc>
              <a:spcBef>
                <a:spcPct val="0"/>
              </a:spcBef>
            </a:pPr>
            <a:r>
              <a:rPr lang="en-US" sz="5500">
                <a:solidFill>
                  <a:srgbClr val="8D1C06"/>
                </a:solidFill>
                <a:latin typeface="Tex Gyre Pagella Bold"/>
                <a:ea typeface="Tex Gyre Pagella Bold"/>
                <a:cs typeface="Tex Gyre Pagella Bold"/>
                <a:sym typeface="Tex Gyre Pagella Bold"/>
              </a:rPr>
              <a:t>3. TÌM Ý, LẬP DÀN Ý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922551"/>
            <a:chOff x="0" y="0"/>
            <a:chExt cx="4816593" cy="242976"/>
          </a:xfrm>
        </p:grpSpPr>
        <p:sp>
          <p:nvSpPr>
            <p:cNvPr id="6" name="Freeform 6"/>
            <p:cNvSpPr/>
            <p:nvPr/>
          </p:nvSpPr>
          <p:spPr>
            <a:xfrm>
              <a:off x="0" y="0"/>
              <a:ext cx="4816592" cy="242976"/>
            </a:xfrm>
            <a:custGeom>
              <a:avLst/>
              <a:gdLst/>
              <a:ahLst/>
              <a:cxnLst/>
              <a:rect l="l" t="t" r="r" b="b"/>
              <a:pathLst>
                <a:path w="4816592" h="242976">
                  <a:moveTo>
                    <a:pt x="0" y="0"/>
                  </a:moveTo>
                  <a:lnTo>
                    <a:pt x="4816592" y="0"/>
                  </a:lnTo>
                  <a:lnTo>
                    <a:pt x="4816592" y="242976"/>
                  </a:lnTo>
                  <a:lnTo>
                    <a:pt x="0" y="242976"/>
                  </a:lnTo>
                  <a:close/>
                </a:path>
              </a:pathLst>
            </a:custGeom>
            <a:solidFill>
              <a:srgbClr val="1F5014"/>
            </a:solidFill>
          </p:spPr>
          <p:txBody>
            <a:bodyPr/>
            <a:lstStyle/>
            <a:p>
              <a:endParaRPr lang="vi-VN"/>
            </a:p>
          </p:txBody>
        </p:sp>
        <p:sp>
          <p:nvSpPr>
            <p:cNvPr id="7" name="TextBox 7"/>
            <p:cNvSpPr txBox="1"/>
            <p:nvPr/>
          </p:nvSpPr>
          <p:spPr>
            <a:xfrm>
              <a:off x="0" y="-57150"/>
              <a:ext cx="4816593" cy="300126"/>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HOÀN THÀNH PHIẾU HỌC TẬP SAU</a:t>
              </a:r>
            </a:p>
          </p:txBody>
        </p:sp>
      </p:grpSp>
      <p:sp>
        <p:nvSpPr>
          <p:cNvPr id="8" name="TextBox 8"/>
          <p:cNvSpPr txBox="1"/>
          <p:nvPr/>
        </p:nvSpPr>
        <p:spPr>
          <a:xfrm>
            <a:off x="260589" y="1109316"/>
            <a:ext cx="8854008" cy="1216025"/>
          </a:xfrm>
          <a:prstGeom prst="rect">
            <a:avLst/>
          </a:prstGeom>
        </p:spPr>
        <p:txBody>
          <a:bodyPr lIns="0" tIns="0" rIns="0" bIns="0" rtlCol="0" anchor="t">
            <a:spAutoFit/>
          </a:bodyPr>
          <a:lstStyle/>
          <a:p>
            <a:pPr algn="ctr">
              <a:lnSpc>
                <a:spcPts val="4900"/>
              </a:lnSpc>
              <a:spcBef>
                <a:spcPct val="0"/>
              </a:spcBef>
            </a:pPr>
            <a:r>
              <a:rPr lang="en-US" sz="3500">
                <a:solidFill>
                  <a:srgbClr val="813629"/>
                </a:solidFill>
                <a:latin typeface="Tex Gyre Pagella Bold"/>
                <a:ea typeface="Tex Gyre Pagella Bold"/>
                <a:cs typeface="Tex Gyre Pagella Bold"/>
                <a:sym typeface="Tex Gyre Pagella Bold"/>
              </a:rPr>
              <a:t>1. Đặc điểm/ giá trị nội dung và nghệ thuật của hai tác phẩm thơ: </a:t>
            </a:r>
          </a:p>
        </p:txBody>
      </p:sp>
      <p:grpSp>
        <p:nvGrpSpPr>
          <p:cNvPr id="9" name="Group 9"/>
          <p:cNvGrpSpPr/>
          <p:nvPr/>
        </p:nvGrpSpPr>
        <p:grpSpPr>
          <a:xfrm>
            <a:off x="152400" y="2544416"/>
            <a:ext cx="9548602" cy="809204"/>
            <a:chOff x="0" y="0"/>
            <a:chExt cx="12731469" cy="1078938"/>
          </a:xfrm>
        </p:grpSpPr>
        <p:grpSp>
          <p:nvGrpSpPr>
            <p:cNvPr id="10" name="Group 10"/>
            <p:cNvGrpSpPr/>
            <p:nvPr/>
          </p:nvGrpSpPr>
          <p:grpSpPr>
            <a:xfrm>
              <a:off x="8235894" y="0"/>
              <a:ext cx="4495575" cy="1078938"/>
              <a:chOff x="0" y="0"/>
              <a:chExt cx="299705" cy="71929"/>
            </a:xfrm>
          </p:grpSpPr>
          <p:sp>
            <p:nvSpPr>
              <p:cNvPr id="11" name="Freeform 11"/>
              <p:cNvSpPr/>
              <p:nvPr/>
            </p:nvSpPr>
            <p:spPr>
              <a:xfrm>
                <a:off x="0" y="0"/>
                <a:ext cx="299705" cy="71929"/>
              </a:xfrm>
              <a:custGeom>
                <a:avLst/>
                <a:gdLst/>
                <a:ahLst/>
                <a:cxnLst/>
                <a:rect l="l" t="t" r="r" b="b"/>
                <a:pathLst>
                  <a:path w="299705" h="71929">
                    <a:moveTo>
                      <a:pt x="0" y="0"/>
                    </a:moveTo>
                    <a:lnTo>
                      <a:pt x="299705" y="0"/>
                    </a:lnTo>
                    <a:lnTo>
                      <a:pt x="299705" y="71929"/>
                    </a:lnTo>
                    <a:lnTo>
                      <a:pt x="0" y="71929"/>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12" name="TextBox 12"/>
              <p:cNvSpPr txBox="1"/>
              <p:nvPr/>
            </p:nvSpPr>
            <p:spPr>
              <a:xfrm>
                <a:off x="0" y="-38100"/>
                <a:ext cx="299705" cy="110029"/>
              </a:xfrm>
              <a:prstGeom prst="rect">
                <a:avLst/>
              </a:prstGeom>
            </p:spPr>
            <p:txBody>
              <a:bodyPr lIns="50800" tIns="50800" rIns="50800" bIns="50800" rtlCol="0" anchor="ctr"/>
              <a:lstStyle/>
              <a:p>
                <a:pPr algn="ctr">
                  <a:lnSpc>
                    <a:spcPts val="3499"/>
                  </a:lnSpc>
                </a:pPr>
                <a:r>
                  <a:rPr lang="en-US" sz="2499">
                    <a:solidFill>
                      <a:srgbClr val="000000"/>
                    </a:solidFill>
                    <a:latin typeface="UTM Aptima Bold"/>
                    <a:ea typeface="UTM Aptima Bold"/>
                    <a:cs typeface="UTM Aptima Bold"/>
                    <a:sym typeface="UTM Aptima Bold"/>
                  </a:rPr>
                  <a:t>TÁC PHẨM</a:t>
                </a:r>
              </a:p>
            </p:txBody>
          </p:sp>
        </p:grpSp>
        <p:grpSp>
          <p:nvGrpSpPr>
            <p:cNvPr id="13" name="Group 13"/>
            <p:cNvGrpSpPr/>
            <p:nvPr/>
          </p:nvGrpSpPr>
          <p:grpSpPr>
            <a:xfrm>
              <a:off x="3511943" y="0"/>
              <a:ext cx="4495575" cy="1078938"/>
              <a:chOff x="0" y="0"/>
              <a:chExt cx="299705" cy="71929"/>
            </a:xfrm>
          </p:grpSpPr>
          <p:sp>
            <p:nvSpPr>
              <p:cNvPr id="14" name="Freeform 14"/>
              <p:cNvSpPr/>
              <p:nvPr/>
            </p:nvSpPr>
            <p:spPr>
              <a:xfrm>
                <a:off x="0" y="0"/>
                <a:ext cx="299705" cy="71929"/>
              </a:xfrm>
              <a:custGeom>
                <a:avLst/>
                <a:gdLst/>
                <a:ahLst/>
                <a:cxnLst/>
                <a:rect l="l" t="t" r="r" b="b"/>
                <a:pathLst>
                  <a:path w="299705" h="71929">
                    <a:moveTo>
                      <a:pt x="0" y="0"/>
                    </a:moveTo>
                    <a:lnTo>
                      <a:pt x="299705" y="0"/>
                    </a:lnTo>
                    <a:lnTo>
                      <a:pt x="299705" y="71929"/>
                    </a:lnTo>
                    <a:lnTo>
                      <a:pt x="0" y="71929"/>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15" name="TextBox 15"/>
              <p:cNvSpPr txBox="1"/>
              <p:nvPr/>
            </p:nvSpPr>
            <p:spPr>
              <a:xfrm>
                <a:off x="0" y="-38100"/>
                <a:ext cx="299705" cy="110029"/>
              </a:xfrm>
              <a:prstGeom prst="rect">
                <a:avLst/>
              </a:prstGeom>
            </p:spPr>
            <p:txBody>
              <a:bodyPr lIns="50800" tIns="50800" rIns="50800" bIns="50800" rtlCol="0" anchor="ctr"/>
              <a:lstStyle/>
              <a:p>
                <a:pPr algn="ctr">
                  <a:lnSpc>
                    <a:spcPts val="3499"/>
                  </a:lnSpc>
                </a:pPr>
                <a:r>
                  <a:rPr lang="en-US" sz="2499">
                    <a:solidFill>
                      <a:srgbClr val="000000"/>
                    </a:solidFill>
                    <a:latin typeface="UTM Aptima Bold"/>
                    <a:ea typeface="UTM Aptima Bold"/>
                    <a:cs typeface="UTM Aptima Bold"/>
                    <a:sym typeface="UTM Aptima Bold"/>
                  </a:rPr>
                  <a:t>TÁC PHẨM</a:t>
                </a:r>
              </a:p>
            </p:txBody>
          </p:sp>
        </p:grpSp>
        <p:grpSp>
          <p:nvGrpSpPr>
            <p:cNvPr id="16" name="Group 16"/>
            <p:cNvGrpSpPr/>
            <p:nvPr/>
          </p:nvGrpSpPr>
          <p:grpSpPr>
            <a:xfrm>
              <a:off x="0" y="0"/>
              <a:ext cx="3283568" cy="1078938"/>
              <a:chOff x="0" y="0"/>
              <a:chExt cx="218905" cy="71929"/>
            </a:xfrm>
          </p:grpSpPr>
          <p:sp>
            <p:nvSpPr>
              <p:cNvPr id="17" name="Freeform 17"/>
              <p:cNvSpPr/>
              <p:nvPr/>
            </p:nvSpPr>
            <p:spPr>
              <a:xfrm>
                <a:off x="0" y="0"/>
                <a:ext cx="218905" cy="71929"/>
              </a:xfrm>
              <a:custGeom>
                <a:avLst/>
                <a:gdLst/>
                <a:ahLst/>
                <a:cxnLst/>
                <a:rect l="l" t="t" r="r" b="b"/>
                <a:pathLst>
                  <a:path w="218905" h="71929">
                    <a:moveTo>
                      <a:pt x="0" y="0"/>
                    </a:moveTo>
                    <a:lnTo>
                      <a:pt x="218905" y="0"/>
                    </a:lnTo>
                    <a:lnTo>
                      <a:pt x="218905" y="71929"/>
                    </a:lnTo>
                    <a:lnTo>
                      <a:pt x="0" y="71929"/>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18" name="TextBox 18"/>
              <p:cNvSpPr txBox="1"/>
              <p:nvPr/>
            </p:nvSpPr>
            <p:spPr>
              <a:xfrm>
                <a:off x="0" y="-38100"/>
                <a:ext cx="218905" cy="110029"/>
              </a:xfrm>
              <a:prstGeom prst="rect">
                <a:avLst/>
              </a:prstGeom>
            </p:spPr>
            <p:txBody>
              <a:bodyPr lIns="50800" tIns="50800" rIns="50800" bIns="50800" rtlCol="0" anchor="ctr"/>
              <a:lstStyle/>
              <a:p>
                <a:pPr algn="ctr">
                  <a:lnSpc>
                    <a:spcPts val="3499"/>
                  </a:lnSpc>
                </a:pPr>
                <a:r>
                  <a:rPr lang="en-US" sz="2499">
                    <a:solidFill>
                      <a:srgbClr val="000000"/>
                    </a:solidFill>
                    <a:latin typeface="UTM Aptima Bold"/>
                    <a:ea typeface="UTM Aptima Bold"/>
                    <a:cs typeface="UTM Aptima Bold"/>
                    <a:sym typeface="UTM Aptima Bold"/>
                  </a:rPr>
                  <a:t>PHUONG DIỆN</a:t>
                </a:r>
              </a:p>
            </p:txBody>
          </p:sp>
        </p:grpSp>
      </p:grpSp>
      <p:grpSp>
        <p:nvGrpSpPr>
          <p:cNvPr id="19" name="Group 19"/>
          <p:cNvGrpSpPr/>
          <p:nvPr/>
        </p:nvGrpSpPr>
        <p:grpSpPr>
          <a:xfrm>
            <a:off x="152400" y="3382194"/>
            <a:ext cx="9548602" cy="1174843"/>
            <a:chOff x="0" y="0"/>
            <a:chExt cx="12731469" cy="1566457"/>
          </a:xfrm>
        </p:grpSpPr>
        <p:grpSp>
          <p:nvGrpSpPr>
            <p:cNvPr id="20" name="Group 20"/>
            <p:cNvGrpSpPr/>
            <p:nvPr/>
          </p:nvGrpSpPr>
          <p:grpSpPr>
            <a:xfrm>
              <a:off x="8235894" y="0"/>
              <a:ext cx="4495575" cy="1566457"/>
              <a:chOff x="0" y="0"/>
              <a:chExt cx="299705" cy="104430"/>
            </a:xfrm>
          </p:grpSpPr>
          <p:sp>
            <p:nvSpPr>
              <p:cNvPr id="21" name="Freeform 21"/>
              <p:cNvSpPr/>
              <p:nvPr/>
            </p:nvSpPr>
            <p:spPr>
              <a:xfrm>
                <a:off x="0" y="0"/>
                <a:ext cx="299705" cy="104430"/>
              </a:xfrm>
              <a:custGeom>
                <a:avLst/>
                <a:gdLst/>
                <a:ahLst/>
                <a:cxnLst/>
                <a:rect l="l" t="t" r="r" b="b"/>
                <a:pathLst>
                  <a:path w="299705" h="104430">
                    <a:moveTo>
                      <a:pt x="0" y="0"/>
                    </a:moveTo>
                    <a:lnTo>
                      <a:pt x="299705" y="0"/>
                    </a:lnTo>
                    <a:lnTo>
                      <a:pt x="299705" y="104430"/>
                    </a:lnTo>
                    <a:lnTo>
                      <a:pt x="0" y="104430"/>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22" name="TextBox 22"/>
              <p:cNvSpPr txBox="1"/>
              <p:nvPr/>
            </p:nvSpPr>
            <p:spPr>
              <a:xfrm>
                <a:off x="0" y="-38100"/>
                <a:ext cx="299705" cy="142530"/>
              </a:xfrm>
              <a:prstGeom prst="rect">
                <a:avLst/>
              </a:prstGeom>
            </p:spPr>
            <p:txBody>
              <a:bodyPr lIns="50800" tIns="50800" rIns="50800" bIns="50800" rtlCol="0" anchor="ctr"/>
              <a:lstStyle/>
              <a:p>
                <a:pPr algn="ctr">
                  <a:lnSpc>
                    <a:spcPts val="3499"/>
                  </a:lnSpc>
                </a:pPr>
                <a:endParaRPr/>
              </a:p>
            </p:txBody>
          </p:sp>
        </p:grpSp>
        <p:grpSp>
          <p:nvGrpSpPr>
            <p:cNvPr id="23" name="Group 23"/>
            <p:cNvGrpSpPr/>
            <p:nvPr/>
          </p:nvGrpSpPr>
          <p:grpSpPr>
            <a:xfrm>
              <a:off x="3511943" y="0"/>
              <a:ext cx="4495575" cy="1566457"/>
              <a:chOff x="0" y="0"/>
              <a:chExt cx="299705" cy="104430"/>
            </a:xfrm>
          </p:grpSpPr>
          <p:sp>
            <p:nvSpPr>
              <p:cNvPr id="24" name="Freeform 24"/>
              <p:cNvSpPr/>
              <p:nvPr/>
            </p:nvSpPr>
            <p:spPr>
              <a:xfrm>
                <a:off x="0" y="0"/>
                <a:ext cx="299705" cy="104430"/>
              </a:xfrm>
              <a:custGeom>
                <a:avLst/>
                <a:gdLst/>
                <a:ahLst/>
                <a:cxnLst/>
                <a:rect l="l" t="t" r="r" b="b"/>
                <a:pathLst>
                  <a:path w="299705" h="104430">
                    <a:moveTo>
                      <a:pt x="0" y="0"/>
                    </a:moveTo>
                    <a:lnTo>
                      <a:pt x="299705" y="0"/>
                    </a:lnTo>
                    <a:lnTo>
                      <a:pt x="299705" y="104430"/>
                    </a:lnTo>
                    <a:lnTo>
                      <a:pt x="0" y="104430"/>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25" name="TextBox 25"/>
              <p:cNvSpPr txBox="1"/>
              <p:nvPr/>
            </p:nvSpPr>
            <p:spPr>
              <a:xfrm>
                <a:off x="0" y="-38100"/>
                <a:ext cx="299705" cy="142530"/>
              </a:xfrm>
              <a:prstGeom prst="rect">
                <a:avLst/>
              </a:prstGeom>
            </p:spPr>
            <p:txBody>
              <a:bodyPr lIns="50800" tIns="50800" rIns="50800" bIns="50800" rtlCol="0" anchor="ctr"/>
              <a:lstStyle/>
              <a:p>
                <a:pPr algn="ctr">
                  <a:lnSpc>
                    <a:spcPts val="3499"/>
                  </a:lnSpc>
                </a:pPr>
                <a:endParaRPr/>
              </a:p>
            </p:txBody>
          </p:sp>
        </p:grpSp>
        <p:grpSp>
          <p:nvGrpSpPr>
            <p:cNvPr id="26" name="Group 26"/>
            <p:cNvGrpSpPr/>
            <p:nvPr/>
          </p:nvGrpSpPr>
          <p:grpSpPr>
            <a:xfrm>
              <a:off x="0" y="0"/>
              <a:ext cx="3283568" cy="1566457"/>
              <a:chOff x="0" y="0"/>
              <a:chExt cx="218905" cy="104430"/>
            </a:xfrm>
          </p:grpSpPr>
          <p:sp>
            <p:nvSpPr>
              <p:cNvPr id="27" name="Freeform 27"/>
              <p:cNvSpPr/>
              <p:nvPr/>
            </p:nvSpPr>
            <p:spPr>
              <a:xfrm>
                <a:off x="0" y="0"/>
                <a:ext cx="218905" cy="104430"/>
              </a:xfrm>
              <a:custGeom>
                <a:avLst/>
                <a:gdLst/>
                <a:ahLst/>
                <a:cxnLst/>
                <a:rect l="l" t="t" r="r" b="b"/>
                <a:pathLst>
                  <a:path w="218905" h="104430">
                    <a:moveTo>
                      <a:pt x="0" y="0"/>
                    </a:moveTo>
                    <a:lnTo>
                      <a:pt x="218905" y="0"/>
                    </a:lnTo>
                    <a:lnTo>
                      <a:pt x="218905" y="104430"/>
                    </a:lnTo>
                    <a:lnTo>
                      <a:pt x="0" y="104430"/>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28" name="TextBox 28"/>
              <p:cNvSpPr txBox="1"/>
              <p:nvPr/>
            </p:nvSpPr>
            <p:spPr>
              <a:xfrm>
                <a:off x="0" y="-38100"/>
                <a:ext cx="218905" cy="142530"/>
              </a:xfrm>
              <a:prstGeom prst="rect">
                <a:avLst/>
              </a:prstGeom>
            </p:spPr>
            <p:txBody>
              <a:bodyPr lIns="50800" tIns="50800" rIns="50800" bIns="50800" rtlCol="0" anchor="ctr"/>
              <a:lstStyle/>
              <a:p>
                <a:pPr algn="ctr">
                  <a:lnSpc>
                    <a:spcPts val="3499"/>
                  </a:lnSpc>
                </a:pPr>
                <a:r>
                  <a:rPr lang="en-US" sz="2499">
                    <a:solidFill>
                      <a:srgbClr val="000000"/>
                    </a:solidFill>
                    <a:latin typeface="UTM Aptima Bold"/>
                    <a:ea typeface="UTM Aptima Bold"/>
                    <a:cs typeface="UTM Aptima Bold"/>
                    <a:sym typeface="UTM Aptima Bold"/>
                  </a:rPr>
                  <a:t>NỘI DUNG</a:t>
                </a:r>
              </a:p>
            </p:txBody>
          </p:sp>
        </p:grpSp>
      </p:grpSp>
      <p:grpSp>
        <p:nvGrpSpPr>
          <p:cNvPr id="29" name="Group 29"/>
          <p:cNvGrpSpPr/>
          <p:nvPr/>
        </p:nvGrpSpPr>
        <p:grpSpPr>
          <a:xfrm>
            <a:off x="123825" y="4585612"/>
            <a:ext cx="9548602" cy="1105912"/>
            <a:chOff x="0" y="0"/>
            <a:chExt cx="12731469" cy="1474549"/>
          </a:xfrm>
        </p:grpSpPr>
        <p:grpSp>
          <p:nvGrpSpPr>
            <p:cNvPr id="30" name="Group 30"/>
            <p:cNvGrpSpPr/>
            <p:nvPr/>
          </p:nvGrpSpPr>
          <p:grpSpPr>
            <a:xfrm>
              <a:off x="8235894" y="0"/>
              <a:ext cx="4495575" cy="1474549"/>
              <a:chOff x="0" y="0"/>
              <a:chExt cx="299705" cy="98303"/>
            </a:xfrm>
          </p:grpSpPr>
          <p:sp>
            <p:nvSpPr>
              <p:cNvPr id="31" name="Freeform 31"/>
              <p:cNvSpPr/>
              <p:nvPr/>
            </p:nvSpPr>
            <p:spPr>
              <a:xfrm>
                <a:off x="0" y="0"/>
                <a:ext cx="299705" cy="98303"/>
              </a:xfrm>
              <a:custGeom>
                <a:avLst/>
                <a:gdLst/>
                <a:ahLst/>
                <a:cxnLst/>
                <a:rect l="l" t="t" r="r" b="b"/>
                <a:pathLst>
                  <a:path w="299705" h="98303">
                    <a:moveTo>
                      <a:pt x="0" y="0"/>
                    </a:moveTo>
                    <a:lnTo>
                      <a:pt x="299705" y="0"/>
                    </a:lnTo>
                    <a:lnTo>
                      <a:pt x="299705" y="98303"/>
                    </a:lnTo>
                    <a:lnTo>
                      <a:pt x="0" y="98303"/>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32" name="TextBox 32"/>
              <p:cNvSpPr txBox="1"/>
              <p:nvPr/>
            </p:nvSpPr>
            <p:spPr>
              <a:xfrm>
                <a:off x="0" y="-38100"/>
                <a:ext cx="299705" cy="136403"/>
              </a:xfrm>
              <a:prstGeom prst="rect">
                <a:avLst/>
              </a:prstGeom>
            </p:spPr>
            <p:txBody>
              <a:bodyPr lIns="50800" tIns="50800" rIns="50800" bIns="50800" rtlCol="0" anchor="ctr"/>
              <a:lstStyle/>
              <a:p>
                <a:pPr algn="ctr">
                  <a:lnSpc>
                    <a:spcPts val="3499"/>
                  </a:lnSpc>
                </a:pPr>
                <a:endParaRPr/>
              </a:p>
            </p:txBody>
          </p:sp>
        </p:grpSp>
        <p:grpSp>
          <p:nvGrpSpPr>
            <p:cNvPr id="33" name="Group 33"/>
            <p:cNvGrpSpPr/>
            <p:nvPr/>
          </p:nvGrpSpPr>
          <p:grpSpPr>
            <a:xfrm>
              <a:off x="3511943" y="0"/>
              <a:ext cx="4495575" cy="1474549"/>
              <a:chOff x="0" y="0"/>
              <a:chExt cx="299705" cy="98303"/>
            </a:xfrm>
          </p:grpSpPr>
          <p:sp>
            <p:nvSpPr>
              <p:cNvPr id="34" name="Freeform 34"/>
              <p:cNvSpPr/>
              <p:nvPr/>
            </p:nvSpPr>
            <p:spPr>
              <a:xfrm>
                <a:off x="0" y="0"/>
                <a:ext cx="299705" cy="98303"/>
              </a:xfrm>
              <a:custGeom>
                <a:avLst/>
                <a:gdLst/>
                <a:ahLst/>
                <a:cxnLst/>
                <a:rect l="l" t="t" r="r" b="b"/>
                <a:pathLst>
                  <a:path w="299705" h="98303">
                    <a:moveTo>
                      <a:pt x="0" y="0"/>
                    </a:moveTo>
                    <a:lnTo>
                      <a:pt x="299705" y="0"/>
                    </a:lnTo>
                    <a:lnTo>
                      <a:pt x="299705" y="98303"/>
                    </a:lnTo>
                    <a:lnTo>
                      <a:pt x="0" y="98303"/>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35" name="TextBox 35"/>
              <p:cNvSpPr txBox="1"/>
              <p:nvPr/>
            </p:nvSpPr>
            <p:spPr>
              <a:xfrm>
                <a:off x="0" y="-38100"/>
                <a:ext cx="299705" cy="136403"/>
              </a:xfrm>
              <a:prstGeom prst="rect">
                <a:avLst/>
              </a:prstGeom>
            </p:spPr>
            <p:txBody>
              <a:bodyPr lIns="50800" tIns="50800" rIns="50800" bIns="50800" rtlCol="0" anchor="ctr"/>
              <a:lstStyle/>
              <a:p>
                <a:pPr algn="ctr">
                  <a:lnSpc>
                    <a:spcPts val="3499"/>
                  </a:lnSpc>
                </a:pPr>
                <a:endParaRPr/>
              </a:p>
            </p:txBody>
          </p:sp>
        </p:grpSp>
        <p:grpSp>
          <p:nvGrpSpPr>
            <p:cNvPr id="36" name="Group 36"/>
            <p:cNvGrpSpPr/>
            <p:nvPr/>
          </p:nvGrpSpPr>
          <p:grpSpPr>
            <a:xfrm>
              <a:off x="0" y="0"/>
              <a:ext cx="3283568" cy="1474549"/>
              <a:chOff x="0" y="0"/>
              <a:chExt cx="218905" cy="98303"/>
            </a:xfrm>
          </p:grpSpPr>
          <p:sp>
            <p:nvSpPr>
              <p:cNvPr id="37" name="Freeform 37"/>
              <p:cNvSpPr/>
              <p:nvPr/>
            </p:nvSpPr>
            <p:spPr>
              <a:xfrm>
                <a:off x="0" y="0"/>
                <a:ext cx="218905" cy="98303"/>
              </a:xfrm>
              <a:custGeom>
                <a:avLst/>
                <a:gdLst/>
                <a:ahLst/>
                <a:cxnLst/>
                <a:rect l="l" t="t" r="r" b="b"/>
                <a:pathLst>
                  <a:path w="218905" h="98303">
                    <a:moveTo>
                      <a:pt x="0" y="0"/>
                    </a:moveTo>
                    <a:lnTo>
                      <a:pt x="218905" y="0"/>
                    </a:lnTo>
                    <a:lnTo>
                      <a:pt x="218905" y="98303"/>
                    </a:lnTo>
                    <a:lnTo>
                      <a:pt x="0" y="98303"/>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38" name="TextBox 38"/>
              <p:cNvSpPr txBox="1"/>
              <p:nvPr/>
            </p:nvSpPr>
            <p:spPr>
              <a:xfrm>
                <a:off x="0" y="-38100"/>
                <a:ext cx="218905" cy="136403"/>
              </a:xfrm>
              <a:prstGeom prst="rect">
                <a:avLst/>
              </a:prstGeom>
            </p:spPr>
            <p:txBody>
              <a:bodyPr lIns="50800" tIns="50800" rIns="50800" bIns="50800" rtlCol="0" anchor="ctr"/>
              <a:lstStyle/>
              <a:p>
                <a:pPr algn="ctr">
                  <a:lnSpc>
                    <a:spcPts val="3499"/>
                  </a:lnSpc>
                </a:pPr>
                <a:r>
                  <a:rPr lang="en-US" sz="2499">
                    <a:solidFill>
                      <a:srgbClr val="000000"/>
                    </a:solidFill>
                    <a:latin typeface="UTM Aptima Bold"/>
                    <a:ea typeface="UTM Aptima Bold"/>
                    <a:cs typeface="UTM Aptima Bold"/>
                    <a:sym typeface="UTM Aptima Bold"/>
                  </a:rPr>
                  <a:t>NGHỆ THUẬT</a:t>
                </a:r>
              </a:p>
            </p:txBody>
          </p:sp>
        </p:grpSp>
      </p:grpSp>
      <p:sp>
        <p:nvSpPr>
          <p:cNvPr id="39" name="TextBox 39"/>
          <p:cNvSpPr txBox="1"/>
          <p:nvPr/>
        </p:nvSpPr>
        <p:spPr>
          <a:xfrm>
            <a:off x="499697" y="5748674"/>
            <a:ext cx="8854008" cy="596900"/>
          </a:xfrm>
          <a:prstGeom prst="rect">
            <a:avLst/>
          </a:prstGeom>
        </p:spPr>
        <p:txBody>
          <a:bodyPr lIns="0" tIns="0" rIns="0" bIns="0" rtlCol="0" anchor="t">
            <a:spAutoFit/>
          </a:bodyPr>
          <a:lstStyle/>
          <a:p>
            <a:pPr algn="ctr">
              <a:lnSpc>
                <a:spcPts val="4900"/>
              </a:lnSpc>
              <a:spcBef>
                <a:spcPct val="0"/>
              </a:spcBef>
            </a:pPr>
            <a:r>
              <a:rPr lang="en-US" sz="3500">
                <a:solidFill>
                  <a:srgbClr val="813629"/>
                </a:solidFill>
                <a:latin typeface="Tex Gyre Pagella Bold"/>
                <a:ea typeface="Tex Gyre Pagella Bold"/>
                <a:cs typeface="Tex Gyre Pagella Bold"/>
                <a:sym typeface="Tex Gyre Pagella Bold"/>
              </a:rPr>
              <a:t>2. Điểm tương đồng giữa hai tác phẩm thơ:</a:t>
            </a:r>
          </a:p>
        </p:txBody>
      </p:sp>
      <p:grpSp>
        <p:nvGrpSpPr>
          <p:cNvPr id="40" name="Group 40"/>
          <p:cNvGrpSpPr/>
          <p:nvPr/>
        </p:nvGrpSpPr>
        <p:grpSpPr>
          <a:xfrm>
            <a:off x="95250" y="6496444"/>
            <a:ext cx="9605752" cy="1434980"/>
            <a:chOff x="0" y="0"/>
            <a:chExt cx="12807669" cy="1913307"/>
          </a:xfrm>
        </p:grpSpPr>
        <p:grpSp>
          <p:nvGrpSpPr>
            <p:cNvPr id="41" name="Group 41"/>
            <p:cNvGrpSpPr/>
            <p:nvPr/>
          </p:nvGrpSpPr>
          <p:grpSpPr>
            <a:xfrm>
              <a:off x="6123124" y="0"/>
              <a:ext cx="6684545" cy="1913307"/>
              <a:chOff x="0" y="0"/>
              <a:chExt cx="445636" cy="127554"/>
            </a:xfrm>
          </p:grpSpPr>
          <p:sp>
            <p:nvSpPr>
              <p:cNvPr id="42" name="Freeform 42"/>
              <p:cNvSpPr/>
              <p:nvPr/>
            </p:nvSpPr>
            <p:spPr>
              <a:xfrm>
                <a:off x="0" y="0"/>
                <a:ext cx="445636" cy="127554"/>
              </a:xfrm>
              <a:custGeom>
                <a:avLst/>
                <a:gdLst/>
                <a:ahLst/>
                <a:cxnLst/>
                <a:rect l="l" t="t" r="r" b="b"/>
                <a:pathLst>
                  <a:path w="445636" h="127554">
                    <a:moveTo>
                      <a:pt x="0" y="0"/>
                    </a:moveTo>
                    <a:lnTo>
                      <a:pt x="445636" y="0"/>
                    </a:lnTo>
                    <a:lnTo>
                      <a:pt x="445636" y="127554"/>
                    </a:lnTo>
                    <a:lnTo>
                      <a:pt x="0" y="127554"/>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43" name="TextBox 43"/>
              <p:cNvSpPr txBox="1"/>
              <p:nvPr/>
            </p:nvSpPr>
            <p:spPr>
              <a:xfrm>
                <a:off x="0" y="-38100"/>
                <a:ext cx="445636" cy="165654"/>
              </a:xfrm>
              <a:prstGeom prst="rect">
                <a:avLst/>
              </a:prstGeom>
            </p:spPr>
            <p:txBody>
              <a:bodyPr lIns="50800" tIns="50800" rIns="50800" bIns="50800" rtlCol="0" anchor="ctr"/>
              <a:lstStyle/>
              <a:p>
                <a:pPr algn="ctr">
                  <a:lnSpc>
                    <a:spcPts val="3499"/>
                  </a:lnSpc>
                </a:pPr>
                <a:endParaRPr/>
              </a:p>
            </p:txBody>
          </p:sp>
        </p:grpSp>
        <p:grpSp>
          <p:nvGrpSpPr>
            <p:cNvPr id="44" name="Group 44"/>
            <p:cNvGrpSpPr/>
            <p:nvPr/>
          </p:nvGrpSpPr>
          <p:grpSpPr>
            <a:xfrm>
              <a:off x="0" y="0"/>
              <a:ext cx="6046924" cy="1913307"/>
              <a:chOff x="0" y="0"/>
              <a:chExt cx="403128" cy="127554"/>
            </a:xfrm>
          </p:grpSpPr>
          <p:sp>
            <p:nvSpPr>
              <p:cNvPr id="45" name="Freeform 45"/>
              <p:cNvSpPr/>
              <p:nvPr/>
            </p:nvSpPr>
            <p:spPr>
              <a:xfrm>
                <a:off x="0" y="0"/>
                <a:ext cx="403128" cy="127554"/>
              </a:xfrm>
              <a:custGeom>
                <a:avLst/>
                <a:gdLst/>
                <a:ahLst/>
                <a:cxnLst/>
                <a:rect l="l" t="t" r="r" b="b"/>
                <a:pathLst>
                  <a:path w="403128" h="127554">
                    <a:moveTo>
                      <a:pt x="0" y="0"/>
                    </a:moveTo>
                    <a:lnTo>
                      <a:pt x="403128" y="0"/>
                    </a:lnTo>
                    <a:lnTo>
                      <a:pt x="403128" y="127554"/>
                    </a:lnTo>
                    <a:lnTo>
                      <a:pt x="0" y="127554"/>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46" name="TextBox 46"/>
              <p:cNvSpPr txBox="1"/>
              <p:nvPr/>
            </p:nvSpPr>
            <p:spPr>
              <a:xfrm>
                <a:off x="0" y="-38100"/>
                <a:ext cx="403128" cy="165654"/>
              </a:xfrm>
              <a:prstGeom prst="rect">
                <a:avLst/>
              </a:prstGeom>
            </p:spPr>
            <p:txBody>
              <a:bodyPr lIns="50800" tIns="50800" rIns="50800" bIns="50800" rtlCol="0" anchor="ctr"/>
              <a:lstStyle/>
              <a:p>
                <a:pPr algn="ctr">
                  <a:lnSpc>
                    <a:spcPts val="3499"/>
                  </a:lnSpc>
                </a:pPr>
                <a:r>
                  <a:rPr lang="en-US" sz="2499">
                    <a:solidFill>
                      <a:srgbClr val="000000"/>
                    </a:solidFill>
                    <a:latin typeface="UTM Aptima"/>
                    <a:ea typeface="UTM Aptima"/>
                    <a:cs typeface="UTM Aptima"/>
                    <a:sym typeface="UTM Aptima"/>
                  </a:rPr>
                  <a:t>Điểm tương đồng thứ nhất (lí lẽ + bằng chứng)</a:t>
                </a:r>
              </a:p>
            </p:txBody>
          </p:sp>
        </p:grpSp>
      </p:grpSp>
      <p:grpSp>
        <p:nvGrpSpPr>
          <p:cNvPr id="47" name="Group 47"/>
          <p:cNvGrpSpPr/>
          <p:nvPr/>
        </p:nvGrpSpPr>
        <p:grpSpPr>
          <a:xfrm>
            <a:off x="95250" y="7969524"/>
            <a:ext cx="9605752" cy="1456812"/>
            <a:chOff x="0" y="0"/>
            <a:chExt cx="12807669" cy="1942416"/>
          </a:xfrm>
        </p:grpSpPr>
        <p:grpSp>
          <p:nvGrpSpPr>
            <p:cNvPr id="48" name="Group 48"/>
            <p:cNvGrpSpPr/>
            <p:nvPr/>
          </p:nvGrpSpPr>
          <p:grpSpPr>
            <a:xfrm>
              <a:off x="6123124" y="0"/>
              <a:ext cx="6684545" cy="1942416"/>
              <a:chOff x="0" y="0"/>
              <a:chExt cx="445636" cy="129494"/>
            </a:xfrm>
          </p:grpSpPr>
          <p:sp>
            <p:nvSpPr>
              <p:cNvPr id="49" name="Freeform 49"/>
              <p:cNvSpPr/>
              <p:nvPr/>
            </p:nvSpPr>
            <p:spPr>
              <a:xfrm>
                <a:off x="0" y="0"/>
                <a:ext cx="445636" cy="129494"/>
              </a:xfrm>
              <a:custGeom>
                <a:avLst/>
                <a:gdLst/>
                <a:ahLst/>
                <a:cxnLst/>
                <a:rect l="l" t="t" r="r" b="b"/>
                <a:pathLst>
                  <a:path w="445636" h="129494">
                    <a:moveTo>
                      <a:pt x="0" y="0"/>
                    </a:moveTo>
                    <a:lnTo>
                      <a:pt x="445636" y="0"/>
                    </a:lnTo>
                    <a:lnTo>
                      <a:pt x="445636" y="129494"/>
                    </a:lnTo>
                    <a:lnTo>
                      <a:pt x="0" y="129494"/>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50" name="TextBox 50"/>
              <p:cNvSpPr txBox="1"/>
              <p:nvPr/>
            </p:nvSpPr>
            <p:spPr>
              <a:xfrm>
                <a:off x="0" y="-38100"/>
                <a:ext cx="445636" cy="167594"/>
              </a:xfrm>
              <a:prstGeom prst="rect">
                <a:avLst/>
              </a:prstGeom>
            </p:spPr>
            <p:txBody>
              <a:bodyPr lIns="50800" tIns="50800" rIns="50800" bIns="50800" rtlCol="0" anchor="ctr"/>
              <a:lstStyle/>
              <a:p>
                <a:pPr algn="ctr">
                  <a:lnSpc>
                    <a:spcPts val="3499"/>
                  </a:lnSpc>
                </a:pPr>
                <a:endParaRPr/>
              </a:p>
            </p:txBody>
          </p:sp>
        </p:grpSp>
        <p:grpSp>
          <p:nvGrpSpPr>
            <p:cNvPr id="51" name="Group 51"/>
            <p:cNvGrpSpPr/>
            <p:nvPr/>
          </p:nvGrpSpPr>
          <p:grpSpPr>
            <a:xfrm>
              <a:off x="0" y="0"/>
              <a:ext cx="6046924" cy="1942416"/>
              <a:chOff x="0" y="0"/>
              <a:chExt cx="403128" cy="129494"/>
            </a:xfrm>
          </p:grpSpPr>
          <p:sp>
            <p:nvSpPr>
              <p:cNvPr id="52" name="Freeform 52"/>
              <p:cNvSpPr/>
              <p:nvPr/>
            </p:nvSpPr>
            <p:spPr>
              <a:xfrm>
                <a:off x="0" y="0"/>
                <a:ext cx="403128" cy="129494"/>
              </a:xfrm>
              <a:custGeom>
                <a:avLst/>
                <a:gdLst/>
                <a:ahLst/>
                <a:cxnLst/>
                <a:rect l="l" t="t" r="r" b="b"/>
                <a:pathLst>
                  <a:path w="403128" h="129494">
                    <a:moveTo>
                      <a:pt x="0" y="0"/>
                    </a:moveTo>
                    <a:lnTo>
                      <a:pt x="403128" y="0"/>
                    </a:lnTo>
                    <a:lnTo>
                      <a:pt x="403128" y="129494"/>
                    </a:lnTo>
                    <a:lnTo>
                      <a:pt x="0" y="129494"/>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53" name="TextBox 53"/>
              <p:cNvSpPr txBox="1"/>
              <p:nvPr/>
            </p:nvSpPr>
            <p:spPr>
              <a:xfrm>
                <a:off x="0" y="-38100"/>
                <a:ext cx="403128" cy="167594"/>
              </a:xfrm>
              <a:prstGeom prst="rect">
                <a:avLst/>
              </a:prstGeom>
            </p:spPr>
            <p:txBody>
              <a:bodyPr lIns="50800" tIns="50800" rIns="50800" bIns="50800" rtlCol="0" anchor="ctr"/>
              <a:lstStyle/>
              <a:p>
                <a:pPr algn="ctr">
                  <a:lnSpc>
                    <a:spcPts val="3499"/>
                  </a:lnSpc>
                </a:pPr>
                <a:r>
                  <a:rPr lang="en-US" sz="2499">
                    <a:solidFill>
                      <a:srgbClr val="000000"/>
                    </a:solidFill>
                    <a:latin typeface="UTM Aptima"/>
                    <a:ea typeface="UTM Aptima"/>
                    <a:cs typeface="UTM Aptima"/>
                    <a:sym typeface="UTM Aptima"/>
                  </a:rPr>
                  <a:t>Điểm tương đồng thứ hai (lí lẽ + bằng chứng)</a:t>
                </a:r>
              </a:p>
            </p:txBody>
          </p:sp>
        </p:grpSp>
      </p:grpSp>
      <p:sp>
        <p:nvSpPr>
          <p:cNvPr id="54" name="TextBox 54"/>
          <p:cNvSpPr txBox="1"/>
          <p:nvPr/>
        </p:nvSpPr>
        <p:spPr>
          <a:xfrm>
            <a:off x="11032142" y="1175991"/>
            <a:ext cx="6965867" cy="1216025"/>
          </a:xfrm>
          <a:prstGeom prst="rect">
            <a:avLst/>
          </a:prstGeom>
        </p:spPr>
        <p:txBody>
          <a:bodyPr lIns="0" tIns="0" rIns="0" bIns="0" rtlCol="0" anchor="t">
            <a:spAutoFit/>
          </a:bodyPr>
          <a:lstStyle/>
          <a:p>
            <a:pPr algn="ctr">
              <a:lnSpc>
                <a:spcPts val="4900"/>
              </a:lnSpc>
              <a:spcBef>
                <a:spcPct val="0"/>
              </a:spcBef>
            </a:pPr>
            <a:r>
              <a:rPr lang="en-US" sz="3500">
                <a:solidFill>
                  <a:srgbClr val="813629"/>
                </a:solidFill>
                <a:latin typeface="Tex Gyre Pagella Bold"/>
                <a:ea typeface="Tex Gyre Pagella Bold"/>
                <a:cs typeface="Tex Gyre Pagella Bold"/>
                <a:sym typeface="Tex Gyre Pagella Bold"/>
              </a:rPr>
              <a:t>3. Điểm khác biệt giữa hai tác phẩm thơ:</a:t>
            </a:r>
          </a:p>
        </p:txBody>
      </p:sp>
      <p:grpSp>
        <p:nvGrpSpPr>
          <p:cNvPr id="55" name="Group 55"/>
          <p:cNvGrpSpPr/>
          <p:nvPr/>
        </p:nvGrpSpPr>
        <p:grpSpPr>
          <a:xfrm>
            <a:off x="10064611" y="2544416"/>
            <a:ext cx="7933398" cy="1079184"/>
            <a:chOff x="0" y="0"/>
            <a:chExt cx="10577864" cy="1438912"/>
          </a:xfrm>
        </p:grpSpPr>
        <p:grpSp>
          <p:nvGrpSpPr>
            <p:cNvPr id="56" name="Group 56"/>
            <p:cNvGrpSpPr/>
            <p:nvPr/>
          </p:nvGrpSpPr>
          <p:grpSpPr>
            <a:xfrm>
              <a:off x="5057093" y="0"/>
              <a:ext cx="5520771" cy="1438912"/>
              <a:chOff x="0" y="0"/>
              <a:chExt cx="368051" cy="95927"/>
            </a:xfrm>
          </p:grpSpPr>
          <p:sp>
            <p:nvSpPr>
              <p:cNvPr id="57" name="Freeform 57"/>
              <p:cNvSpPr/>
              <p:nvPr/>
            </p:nvSpPr>
            <p:spPr>
              <a:xfrm>
                <a:off x="0" y="0"/>
                <a:ext cx="368051" cy="95927"/>
              </a:xfrm>
              <a:custGeom>
                <a:avLst/>
                <a:gdLst/>
                <a:ahLst/>
                <a:cxnLst/>
                <a:rect l="l" t="t" r="r" b="b"/>
                <a:pathLst>
                  <a:path w="368051" h="95927">
                    <a:moveTo>
                      <a:pt x="0" y="0"/>
                    </a:moveTo>
                    <a:lnTo>
                      <a:pt x="368051" y="0"/>
                    </a:lnTo>
                    <a:lnTo>
                      <a:pt x="368051" y="95927"/>
                    </a:lnTo>
                    <a:lnTo>
                      <a:pt x="0" y="95927"/>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58" name="TextBox 58"/>
              <p:cNvSpPr txBox="1"/>
              <p:nvPr/>
            </p:nvSpPr>
            <p:spPr>
              <a:xfrm>
                <a:off x="0" y="-38100"/>
                <a:ext cx="368051" cy="134027"/>
              </a:xfrm>
              <a:prstGeom prst="rect">
                <a:avLst/>
              </a:prstGeom>
            </p:spPr>
            <p:txBody>
              <a:bodyPr lIns="50800" tIns="50800" rIns="50800" bIns="50800" rtlCol="0" anchor="ctr"/>
              <a:lstStyle/>
              <a:p>
                <a:pPr algn="ctr">
                  <a:lnSpc>
                    <a:spcPts val="3499"/>
                  </a:lnSpc>
                </a:pPr>
                <a:endParaRPr/>
              </a:p>
            </p:txBody>
          </p:sp>
        </p:grpSp>
        <p:grpSp>
          <p:nvGrpSpPr>
            <p:cNvPr id="59" name="Group 59"/>
            <p:cNvGrpSpPr/>
            <p:nvPr/>
          </p:nvGrpSpPr>
          <p:grpSpPr>
            <a:xfrm>
              <a:off x="0" y="0"/>
              <a:ext cx="4994159" cy="1438912"/>
              <a:chOff x="0" y="0"/>
              <a:chExt cx="332944" cy="95927"/>
            </a:xfrm>
          </p:grpSpPr>
          <p:sp>
            <p:nvSpPr>
              <p:cNvPr id="60" name="Freeform 60"/>
              <p:cNvSpPr/>
              <p:nvPr/>
            </p:nvSpPr>
            <p:spPr>
              <a:xfrm>
                <a:off x="0" y="0"/>
                <a:ext cx="332944" cy="95927"/>
              </a:xfrm>
              <a:custGeom>
                <a:avLst/>
                <a:gdLst/>
                <a:ahLst/>
                <a:cxnLst/>
                <a:rect l="l" t="t" r="r" b="b"/>
                <a:pathLst>
                  <a:path w="332944" h="95927">
                    <a:moveTo>
                      <a:pt x="0" y="0"/>
                    </a:moveTo>
                    <a:lnTo>
                      <a:pt x="332944" y="0"/>
                    </a:lnTo>
                    <a:lnTo>
                      <a:pt x="332944" y="95927"/>
                    </a:lnTo>
                    <a:lnTo>
                      <a:pt x="0" y="95927"/>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61" name="TextBox 61"/>
              <p:cNvSpPr txBox="1"/>
              <p:nvPr/>
            </p:nvSpPr>
            <p:spPr>
              <a:xfrm>
                <a:off x="0" y="-38100"/>
                <a:ext cx="332944" cy="134027"/>
              </a:xfrm>
              <a:prstGeom prst="rect">
                <a:avLst/>
              </a:prstGeom>
            </p:spPr>
            <p:txBody>
              <a:bodyPr lIns="50800" tIns="50800" rIns="50800" bIns="50800" rtlCol="0" anchor="ctr"/>
              <a:lstStyle/>
              <a:p>
                <a:pPr algn="ctr">
                  <a:lnSpc>
                    <a:spcPts val="3499"/>
                  </a:lnSpc>
                </a:pPr>
                <a:r>
                  <a:rPr lang="en-US" sz="2499">
                    <a:solidFill>
                      <a:srgbClr val="000000"/>
                    </a:solidFill>
                    <a:latin typeface="UTM Aptima"/>
                    <a:ea typeface="UTM Aptima"/>
                    <a:cs typeface="UTM Aptima"/>
                    <a:sym typeface="UTM Aptima"/>
                  </a:rPr>
                  <a:t>Điểm khác biệt thứ nhất (lí lẽ + bằng chứng)</a:t>
                </a:r>
              </a:p>
            </p:txBody>
          </p:sp>
        </p:grpSp>
      </p:grpSp>
      <p:grpSp>
        <p:nvGrpSpPr>
          <p:cNvPr id="62" name="Group 62"/>
          <p:cNvGrpSpPr/>
          <p:nvPr/>
        </p:nvGrpSpPr>
        <p:grpSpPr>
          <a:xfrm>
            <a:off x="10064611" y="3652175"/>
            <a:ext cx="7933398" cy="1130597"/>
            <a:chOff x="0" y="0"/>
            <a:chExt cx="10577864" cy="1507462"/>
          </a:xfrm>
        </p:grpSpPr>
        <p:grpSp>
          <p:nvGrpSpPr>
            <p:cNvPr id="63" name="Group 63"/>
            <p:cNvGrpSpPr/>
            <p:nvPr/>
          </p:nvGrpSpPr>
          <p:grpSpPr>
            <a:xfrm>
              <a:off x="5057093" y="0"/>
              <a:ext cx="5520771" cy="1507462"/>
              <a:chOff x="0" y="0"/>
              <a:chExt cx="368051" cy="100497"/>
            </a:xfrm>
          </p:grpSpPr>
          <p:sp>
            <p:nvSpPr>
              <p:cNvPr id="64" name="Freeform 64"/>
              <p:cNvSpPr/>
              <p:nvPr/>
            </p:nvSpPr>
            <p:spPr>
              <a:xfrm>
                <a:off x="0" y="0"/>
                <a:ext cx="368051" cy="100497"/>
              </a:xfrm>
              <a:custGeom>
                <a:avLst/>
                <a:gdLst/>
                <a:ahLst/>
                <a:cxnLst/>
                <a:rect l="l" t="t" r="r" b="b"/>
                <a:pathLst>
                  <a:path w="368051" h="100497">
                    <a:moveTo>
                      <a:pt x="0" y="0"/>
                    </a:moveTo>
                    <a:lnTo>
                      <a:pt x="368051" y="0"/>
                    </a:lnTo>
                    <a:lnTo>
                      <a:pt x="368051" y="100497"/>
                    </a:lnTo>
                    <a:lnTo>
                      <a:pt x="0" y="100497"/>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65" name="TextBox 65"/>
              <p:cNvSpPr txBox="1"/>
              <p:nvPr/>
            </p:nvSpPr>
            <p:spPr>
              <a:xfrm>
                <a:off x="0" y="-38100"/>
                <a:ext cx="368051" cy="138597"/>
              </a:xfrm>
              <a:prstGeom prst="rect">
                <a:avLst/>
              </a:prstGeom>
            </p:spPr>
            <p:txBody>
              <a:bodyPr lIns="50800" tIns="50800" rIns="50800" bIns="50800" rtlCol="0" anchor="ctr"/>
              <a:lstStyle/>
              <a:p>
                <a:pPr algn="ctr">
                  <a:lnSpc>
                    <a:spcPts val="3499"/>
                  </a:lnSpc>
                </a:pPr>
                <a:endParaRPr/>
              </a:p>
            </p:txBody>
          </p:sp>
        </p:grpSp>
        <p:grpSp>
          <p:nvGrpSpPr>
            <p:cNvPr id="66" name="Group 66"/>
            <p:cNvGrpSpPr/>
            <p:nvPr/>
          </p:nvGrpSpPr>
          <p:grpSpPr>
            <a:xfrm>
              <a:off x="0" y="0"/>
              <a:ext cx="4994159" cy="1507462"/>
              <a:chOff x="0" y="0"/>
              <a:chExt cx="332944" cy="100497"/>
            </a:xfrm>
          </p:grpSpPr>
          <p:sp>
            <p:nvSpPr>
              <p:cNvPr id="67" name="Freeform 67"/>
              <p:cNvSpPr/>
              <p:nvPr/>
            </p:nvSpPr>
            <p:spPr>
              <a:xfrm>
                <a:off x="0" y="0"/>
                <a:ext cx="332944" cy="100497"/>
              </a:xfrm>
              <a:custGeom>
                <a:avLst/>
                <a:gdLst/>
                <a:ahLst/>
                <a:cxnLst/>
                <a:rect l="l" t="t" r="r" b="b"/>
                <a:pathLst>
                  <a:path w="332944" h="100497">
                    <a:moveTo>
                      <a:pt x="0" y="0"/>
                    </a:moveTo>
                    <a:lnTo>
                      <a:pt x="332944" y="0"/>
                    </a:lnTo>
                    <a:lnTo>
                      <a:pt x="332944" y="100497"/>
                    </a:lnTo>
                    <a:lnTo>
                      <a:pt x="0" y="100497"/>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68" name="TextBox 68"/>
              <p:cNvSpPr txBox="1"/>
              <p:nvPr/>
            </p:nvSpPr>
            <p:spPr>
              <a:xfrm>
                <a:off x="0" y="-38100"/>
                <a:ext cx="332944" cy="138597"/>
              </a:xfrm>
              <a:prstGeom prst="rect">
                <a:avLst/>
              </a:prstGeom>
            </p:spPr>
            <p:txBody>
              <a:bodyPr lIns="50800" tIns="50800" rIns="50800" bIns="50800" rtlCol="0" anchor="ctr"/>
              <a:lstStyle/>
              <a:p>
                <a:pPr algn="ctr">
                  <a:lnSpc>
                    <a:spcPts val="3499"/>
                  </a:lnSpc>
                </a:pPr>
                <a:r>
                  <a:rPr lang="en-US" sz="2499">
                    <a:solidFill>
                      <a:srgbClr val="000000"/>
                    </a:solidFill>
                    <a:latin typeface="UTM Aptima"/>
                    <a:ea typeface="UTM Aptima"/>
                    <a:cs typeface="UTM Aptima"/>
                    <a:sym typeface="UTM Aptima"/>
                  </a:rPr>
                  <a:t>Điểm khác biệt thứ hai (lí lẽ + bằng chứng)</a:t>
                </a:r>
              </a:p>
            </p:txBody>
          </p:sp>
        </p:grpSp>
      </p:grpSp>
      <p:grpSp>
        <p:nvGrpSpPr>
          <p:cNvPr id="69" name="Group 69"/>
          <p:cNvGrpSpPr/>
          <p:nvPr/>
        </p:nvGrpSpPr>
        <p:grpSpPr>
          <a:xfrm>
            <a:off x="10064611" y="4811346"/>
            <a:ext cx="7933398" cy="1178430"/>
            <a:chOff x="0" y="0"/>
            <a:chExt cx="10577864" cy="1571241"/>
          </a:xfrm>
        </p:grpSpPr>
        <p:grpSp>
          <p:nvGrpSpPr>
            <p:cNvPr id="70" name="Group 70"/>
            <p:cNvGrpSpPr/>
            <p:nvPr/>
          </p:nvGrpSpPr>
          <p:grpSpPr>
            <a:xfrm>
              <a:off x="5057093" y="0"/>
              <a:ext cx="5520771" cy="1571241"/>
              <a:chOff x="0" y="0"/>
              <a:chExt cx="368051" cy="104749"/>
            </a:xfrm>
          </p:grpSpPr>
          <p:sp>
            <p:nvSpPr>
              <p:cNvPr id="71" name="Freeform 71"/>
              <p:cNvSpPr/>
              <p:nvPr/>
            </p:nvSpPr>
            <p:spPr>
              <a:xfrm>
                <a:off x="0" y="0"/>
                <a:ext cx="368051" cy="104749"/>
              </a:xfrm>
              <a:custGeom>
                <a:avLst/>
                <a:gdLst/>
                <a:ahLst/>
                <a:cxnLst/>
                <a:rect l="l" t="t" r="r" b="b"/>
                <a:pathLst>
                  <a:path w="368051" h="104749">
                    <a:moveTo>
                      <a:pt x="0" y="0"/>
                    </a:moveTo>
                    <a:lnTo>
                      <a:pt x="368051" y="0"/>
                    </a:lnTo>
                    <a:lnTo>
                      <a:pt x="368051" y="104749"/>
                    </a:lnTo>
                    <a:lnTo>
                      <a:pt x="0" y="104749"/>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72" name="TextBox 72"/>
              <p:cNvSpPr txBox="1"/>
              <p:nvPr/>
            </p:nvSpPr>
            <p:spPr>
              <a:xfrm>
                <a:off x="0" y="-38100"/>
                <a:ext cx="368051" cy="142849"/>
              </a:xfrm>
              <a:prstGeom prst="rect">
                <a:avLst/>
              </a:prstGeom>
            </p:spPr>
            <p:txBody>
              <a:bodyPr lIns="50800" tIns="50800" rIns="50800" bIns="50800" rtlCol="0" anchor="ctr"/>
              <a:lstStyle/>
              <a:p>
                <a:pPr algn="ctr">
                  <a:lnSpc>
                    <a:spcPts val="3499"/>
                  </a:lnSpc>
                </a:pPr>
                <a:endParaRPr/>
              </a:p>
            </p:txBody>
          </p:sp>
        </p:grpSp>
        <p:grpSp>
          <p:nvGrpSpPr>
            <p:cNvPr id="73" name="Group 73"/>
            <p:cNvGrpSpPr/>
            <p:nvPr/>
          </p:nvGrpSpPr>
          <p:grpSpPr>
            <a:xfrm>
              <a:off x="0" y="0"/>
              <a:ext cx="4994159" cy="1571241"/>
              <a:chOff x="0" y="0"/>
              <a:chExt cx="332944" cy="104749"/>
            </a:xfrm>
          </p:grpSpPr>
          <p:sp>
            <p:nvSpPr>
              <p:cNvPr id="74" name="Freeform 74"/>
              <p:cNvSpPr/>
              <p:nvPr/>
            </p:nvSpPr>
            <p:spPr>
              <a:xfrm>
                <a:off x="0" y="0"/>
                <a:ext cx="332944" cy="104749"/>
              </a:xfrm>
              <a:custGeom>
                <a:avLst/>
                <a:gdLst/>
                <a:ahLst/>
                <a:cxnLst/>
                <a:rect l="l" t="t" r="r" b="b"/>
                <a:pathLst>
                  <a:path w="332944" h="104749">
                    <a:moveTo>
                      <a:pt x="0" y="0"/>
                    </a:moveTo>
                    <a:lnTo>
                      <a:pt x="332944" y="0"/>
                    </a:lnTo>
                    <a:lnTo>
                      <a:pt x="332944" y="104749"/>
                    </a:lnTo>
                    <a:lnTo>
                      <a:pt x="0" y="104749"/>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75" name="TextBox 75"/>
              <p:cNvSpPr txBox="1"/>
              <p:nvPr/>
            </p:nvSpPr>
            <p:spPr>
              <a:xfrm>
                <a:off x="0" y="-38100"/>
                <a:ext cx="332944" cy="142849"/>
              </a:xfrm>
              <a:prstGeom prst="rect">
                <a:avLst/>
              </a:prstGeom>
            </p:spPr>
            <p:txBody>
              <a:bodyPr lIns="50800" tIns="50800" rIns="50800" bIns="50800" rtlCol="0" anchor="ctr"/>
              <a:lstStyle/>
              <a:p>
                <a:pPr algn="ctr">
                  <a:lnSpc>
                    <a:spcPts val="3499"/>
                  </a:lnSpc>
                </a:pPr>
                <a:r>
                  <a:rPr lang="en-US" sz="2499">
                    <a:solidFill>
                      <a:srgbClr val="000000"/>
                    </a:solidFill>
                    <a:latin typeface="UTM Aptima"/>
                    <a:ea typeface="UTM Aptima"/>
                    <a:cs typeface="UTM Aptima"/>
                    <a:sym typeface="UTM Aptima"/>
                  </a:rPr>
                  <a:t>Nguyên nhân của sự khác biệt</a:t>
                </a:r>
              </a:p>
            </p:txBody>
          </p:sp>
        </p:grpSp>
      </p:grpSp>
      <p:sp>
        <p:nvSpPr>
          <p:cNvPr id="76" name="TextBox 76"/>
          <p:cNvSpPr txBox="1"/>
          <p:nvPr/>
        </p:nvSpPr>
        <p:spPr>
          <a:xfrm>
            <a:off x="10306493" y="6043848"/>
            <a:ext cx="7449632" cy="1216025"/>
          </a:xfrm>
          <a:prstGeom prst="rect">
            <a:avLst/>
          </a:prstGeom>
        </p:spPr>
        <p:txBody>
          <a:bodyPr lIns="0" tIns="0" rIns="0" bIns="0" rtlCol="0" anchor="t">
            <a:spAutoFit/>
          </a:bodyPr>
          <a:lstStyle/>
          <a:p>
            <a:pPr algn="ctr">
              <a:lnSpc>
                <a:spcPts val="4900"/>
              </a:lnSpc>
              <a:spcBef>
                <a:spcPct val="0"/>
              </a:spcBef>
            </a:pPr>
            <a:r>
              <a:rPr lang="en-US" sz="3500">
                <a:solidFill>
                  <a:srgbClr val="813629"/>
                </a:solidFill>
                <a:latin typeface="Tex Gyre Pagella Bold"/>
                <a:ea typeface="Tex Gyre Pagella Bold"/>
                <a:cs typeface="Tex Gyre Pagella Bold"/>
                <a:sym typeface="Tex Gyre Pagella Bold"/>
              </a:rPr>
              <a:t>4. Đánh giá sự đặc sắc về phong cách sáng tác của hai tác phẩm thơ: </a:t>
            </a:r>
          </a:p>
        </p:txBody>
      </p:sp>
      <p:grpSp>
        <p:nvGrpSpPr>
          <p:cNvPr id="77" name="Group 77"/>
          <p:cNvGrpSpPr/>
          <p:nvPr/>
        </p:nvGrpSpPr>
        <p:grpSpPr>
          <a:xfrm>
            <a:off x="10064611" y="7412273"/>
            <a:ext cx="7933398" cy="2014063"/>
            <a:chOff x="0" y="0"/>
            <a:chExt cx="705191" cy="179028"/>
          </a:xfrm>
        </p:grpSpPr>
        <p:sp>
          <p:nvSpPr>
            <p:cNvPr id="78" name="Freeform 78"/>
            <p:cNvSpPr/>
            <p:nvPr/>
          </p:nvSpPr>
          <p:spPr>
            <a:xfrm>
              <a:off x="0" y="0"/>
              <a:ext cx="705191" cy="179028"/>
            </a:xfrm>
            <a:custGeom>
              <a:avLst/>
              <a:gdLst/>
              <a:ahLst/>
              <a:cxnLst/>
              <a:rect l="l" t="t" r="r" b="b"/>
              <a:pathLst>
                <a:path w="705191" h="179028">
                  <a:moveTo>
                    <a:pt x="0" y="0"/>
                  </a:moveTo>
                  <a:lnTo>
                    <a:pt x="705191" y="0"/>
                  </a:lnTo>
                  <a:lnTo>
                    <a:pt x="705191" y="179028"/>
                  </a:lnTo>
                  <a:lnTo>
                    <a:pt x="0" y="179028"/>
                  </a:lnTo>
                  <a:close/>
                </a:path>
              </a:pathLst>
            </a:custGeom>
            <a:solidFill>
              <a:srgbClr val="000000">
                <a:alpha val="0"/>
              </a:srgbClr>
            </a:solidFill>
            <a:ln w="19050" cap="sq">
              <a:solidFill>
                <a:srgbClr val="000000"/>
              </a:solidFill>
              <a:prstDash val="sysDot"/>
              <a:miter/>
            </a:ln>
          </p:spPr>
          <p:txBody>
            <a:bodyPr/>
            <a:lstStyle/>
            <a:p>
              <a:endParaRPr lang="vi-VN"/>
            </a:p>
          </p:txBody>
        </p:sp>
        <p:sp>
          <p:nvSpPr>
            <p:cNvPr id="79" name="TextBox 79"/>
            <p:cNvSpPr txBox="1"/>
            <p:nvPr/>
          </p:nvSpPr>
          <p:spPr>
            <a:xfrm>
              <a:off x="0" y="-38100"/>
              <a:ext cx="705191" cy="217128"/>
            </a:xfrm>
            <a:prstGeom prst="rect">
              <a:avLst/>
            </a:prstGeom>
          </p:spPr>
          <p:txBody>
            <a:bodyPr lIns="50800" tIns="50800" rIns="50800" bIns="50800" rtlCol="0" anchor="ctr"/>
            <a:lstStyle/>
            <a:p>
              <a:pPr algn="ctr">
                <a:lnSpc>
                  <a:spcPts val="3499"/>
                </a:lnSpc>
              </a:pPr>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371938" y="-1332735"/>
            <a:ext cx="760897" cy="3504772"/>
            <a:chOff x="0" y="0"/>
            <a:chExt cx="200401" cy="923068"/>
          </a:xfrm>
        </p:grpSpPr>
        <p:sp>
          <p:nvSpPr>
            <p:cNvPr id="3" name="Freeform 3"/>
            <p:cNvSpPr/>
            <p:nvPr/>
          </p:nvSpPr>
          <p:spPr>
            <a:xfrm>
              <a:off x="0" y="0"/>
              <a:ext cx="200401" cy="923068"/>
            </a:xfrm>
            <a:custGeom>
              <a:avLst/>
              <a:gdLst/>
              <a:ahLst/>
              <a:cxnLst/>
              <a:rect l="l" t="t" r="r" b="b"/>
              <a:pathLst>
                <a:path w="200401" h="923068">
                  <a:moveTo>
                    <a:pt x="0" y="0"/>
                  </a:moveTo>
                  <a:lnTo>
                    <a:pt x="200401" y="0"/>
                  </a:lnTo>
                  <a:lnTo>
                    <a:pt x="200401" y="923068"/>
                  </a:lnTo>
                  <a:lnTo>
                    <a:pt x="0" y="923068"/>
                  </a:lnTo>
                  <a:close/>
                </a:path>
              </a:pathLst>
            </a:custGeom>
            <a:solidFill>
              <a:srgbClr val="1F5014"/>
            </a:solidFill>
          </p:spPr>
          <p:txBody>
            <a:bodyPr/>
            <a:lstStyle/>
            <a:p>
              <a:endParaRPr lang="vi-VN"/>
            </a:p>
          </p:txBody>
        </p:sp>
        <p:sp>
          <p:nvSpPr>
            <p:cNvPr id="4" name="TextBox 4"/>
            <p:cNvSpPr txBox="1"/>
            <p:nvPr/>
          </p:nvSpPr>
          <p:spPr>
            <a:xfrm>
              <a:off x="0" y="-76200"/>
              <a:ext cx="200401" cy="999268"/>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rot="5400000">
            <a:off x="16408380" y="8407380"/>
            <a:ext cx="760897" cy="2998343"/>
            <a:chOff x="0" y="0"/>
            <a:chExt cx="200401" cy="789687"/>
          </a:xfrm>
        </p:grpSpPr>
        <p:sp>
          <p:nvSpPr>
            <p:cNvPr id="6" name="Freeform 6"/>
            <p:cNvSpPr/>
            <p:nvPr/>
          </p:nvSpPr>
          <p:spPr>
            <a:xfrm>
              <a:off x="0" y="0"/>
              <a:ext cx="200401" cy="789687"/>
            </a:xfrm>
            <a:custGeom>
              <a:avLst/>
              <a:gdLst/>
              <a:ahLst/>
              <a:cxnLst/>
              <a:rect l="l" t="t" r="r" b="b"/>
              <a:pathLst>
                <a:path w="200401" h="789687">
                  <a:moveTo>
                    <a:pt x="0" y="0"/>
                  </a:moveTo>
                  <a:lnTo>
                    <a:pt x="200401" y="0"/>
                  </a:lnTo>
                  <a:lnTo>
                    <a:pt x="200401" y="789687"/>
                  </a:lnTo>
                  <a:lnTo>
                    <a:pt x="0" y="789687"/>
                  </a:lnTo>
                  <a:close/>
                </a:path>
              </a:pathLst>
            </a:custGeom>
            <a:solidFill>
              <a:srgbClr val="1F5014"/>
            </a:solidFill>
          </p:spPr>
          <p:txBody>
            <a:bodyPr/>
            <a:lstStyle/>
            <a:p>
              <a:endParaRPr lang="vi-VN"/>
            </a:p>
          </p:txBody>
        </p:sp>
        <p:sp>
          <p:nvSpPr>
            <p:cNvPr id="7" name="TextBox 7"/>
            <p:cNvSpPr txBox="1"/>
            <p:nvPr/>
          </p:nvSpPr>
          <p:spPr>
            <a:xfrm>
              <a:off x="0" y="-76200"/>
              <a:ext cx="200401" cy="865887"/>
            </a:xfrm>
            <a:prstGeom prst="rect">
              <a:avLst/>
            </a:prstGeom>
          </p:spPr>
          <p:txBody>
            <a:bodyPr lIns="50800" tIns="50800" rIns="50800" bIns="50800" rtlCol="0" anchor="ctr"/>
            <a:lstStyle/>
            <a:p>
              <a:pPr algn="ctr">
                <a:lnSpc>
                  <a:spcPts val="2800"/>
                </a:lnSpc>
              </a:pPr>
              <a:endParaRPr/>
            </a:p>
          </p:txBody>
        </p:sp>
      </p:grpSp>
      <p:sp>
        <p:nvSpPr>
          <p:cNvPr id="8" name="AutoShape 8"/>
          <p:cNvSpPr/>
          <p:nvPr/>
        </p:nvSpPr>
        <p:spPr>
          <a:xfrm>
            <a:off x="4019864" y="9906552"/>
            <a:ext cx="11269793" cy="0"/>
          </a:xfrm>
          <a:prstGeom prst="line">
            <a:avLst/>
          </a:prstGeom>
          <a:ln w="19050" cap="flat">
            <a:solidFill>
              <a:srgbClr val="1F5014"/>
            </a:solidFill>
            <a:prstDash val="solid"/>
            <a:headEnd type="none" w="sm" len="sm"/>
            <a:tailEnd type="none" w="sm" len="sm"/>
          </a:ln>
        </p:spPr>
        <p:txBody>
          <a:bodyPr/>
          <a:lstStyle/>
          <a:p>
            <a:endParaRPr lang="vi-VN"/>
          </a:p>
        </p:txBody>
      </p:sp>
      <p:sp>
        <p:nvSpPr>
          <p:cNvPr id="9" name="AutoShape 9"/>
          <p:cNvSpPr/>
          <p:nvPr/>
        </p:nvSpPr>
        <p:spPr>
          <a:xfrm>
            <a:off x="3504772" y="419652"/>
            <a:ext cx="13754528"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a:off x="9144000" y="4722813"/>
            <a:ext cx="9144000" cy="3454433"/>
            <a:chOff x="0" y="0"/>
            <a:chExt cx="2408296" cy="909810"/>
          </a:xfrm>
        </p:grpSpPr>
        <p:sp>
          <p:nvSpPr>
            <p:cNvPr id="11" name="Freeform 11"/>
            <p:cNvSpPr/>
            <p:nvPr/>
          </p:nvSpPr>
          <p:spPr>
            <a:xfrm>
              <a:off x="0" y="0"/>
              <a:ext cx="2408296" cy="909810"/>
            </a:xfrm>
            <a:custGeom>
              <a:avLst/>
              <a:gdLst/>
              <a:ahLst/>
              <a:cxnLst/>
              <a:rect l="l" t="t" r="r" b="b"/>
              <a:pathLst>
                <a:path w="2408296" h="909810">
                  <a:moveTo>
                    <a:pt x="0" y="0"/>
                  </a:moveTo>
                  <a:lnTo>
                    <a:pt x="2408296" y="0"/>
                  </a:lnTo>
                  <a:lnTo>
                    <a:pt x="2408296" y="909810"/>
                  </a:lnTo>
                  <a:lnTo>
                    <a:pt x="0" y="909810"/>
                  </a:lnTo>
                  <a:close/>
                </a:path>
              </a:pathLst>
            </a:custGeom>
            <a:solidFill>
              <a:srgbClr val="1F5014"/>
            </a:solidFill>
          </p:spPr>
          <p:txBody>
            <a:bodyPr/>
            <a:lstStyle/>
            <a:p>
              <a:endParaRPr lang="vi-VN"/>
            </a:p>
          </p:txBody>
        </p:sp>
        <p:sp>
          <p:nvSpPr>
            <p:cNvPr id="12" name="TextBox 12"/>
            <p:cNvSpPr txBox="1"/>
            <p:nvPr/>
          </p:nvSpPr>
          <p:spPr>
            <a:xfrm>
              <a:off x="0" y="-76200"/>
              <a:ext cx="2408296" cy="986010"/>
            </a:xfrm>
            <a:prstGeom prst="rect">
              <a:avLst/>
            </a:prstGeom>
          </p:spPr>
          <p:txBody>
            <a:bodyPr lIns="50800" tIns="50800" rIns="50800" bIns="50800" rtlCol="0" anchor="ctr"/>
            <a:lstStyle/>
            <a:p>
              <a:pPr algn="ctr">
                <a:lnSpc>
                  <a:spcPts val="2800"/>
                </a:lnSpc>
              </a:pPr>
              <a:endParaRPr/>
            </a:p>
          </p:txBody>
        </p:sp>
      </p:grpSp>
      <p:grpSp>
        <p:nvGrpSpPr>
          <p:cNvPr id="13" name="Group 13"/>
          <p:cNvGrpSpPr/>
          <p:nvPr/>
        </p:nvGrpSpPr>
        <p:grpSpPr>
          <a:xfrm>
            <a:off x="9228385" y="4809907"/>
            <a:ext cx="9632053" cy="3279099"/>
            <a:chOff x="0" y="0"/>
            <a:chExt cx="12842737" cy="4372132"/>
          </a:xfrm>
        </p:grpSpPr>
        <p:pic>
          <p:nvPicPr>
            <p:cNvPr id="14" name="Picture 14"/>
            <p:cNvPicPr>
              <a:picLocks noChangeAspect="1"/>
            </p:cNvPicPr>
            <p:nvPr/>
          </p:nvPicPr>
          <p:blipFill>
            <a:blip r:embed="rId2"/>
            <a:srcRect t="69455" b="5011"/>
            <a:stretch>
              <a:fillRect/>
            </a:stretch>
          </p:blipFill>
          <p:spPr>
            <a:xfrm>
              <a:off x="0" y="0"/>
              <a:ext cx="12842737" cy="4372132"/>
            </a:xfrm>
            <a:prstGeom prst="rect">
              <a:avLst/>
            </a:prstGeom>
          </p:spPr>
        </p:pic>
      </p:grpSp>
      <p:sp>
        <p:nvSpPr>
          <p:cNvPr id="15" name="TextBox 15"/>
          <p:cNvSpPr txBox="1"/>
          <p:nvPr/>
        </p:nvSpPr>
        <p:spPr>
          <a:xfrm>
            <a:off x="4408029" y="238677"/>
            <a:ext cx="11849323" cy="1684456"/>
          </a:xfrm>
          <a:prstGeom prst="rect">
            <a:avLst/>
          </a:prstGeom>
        </p:spPr>
        <p:txBody>
          <a:bodyPr lIns="0" tIns="0" rIns="0" bIns="0" rtlCol="0" anchor="t">
            <a:spAutoFit/>
          </a:bodyPr>
          <a:lstStyle/>
          <a:p>
            <a:pPr algn="ctr">
              <a:lnSpc>
                <a:spcPts val="13730"/>
              </a:lnSpc>
              <a:spcBef>
                <a:spcPct val="0"/>
              </a:spcBef>
            </a:pPr>
            <a:r>
              <a:rPr lang="en-US" sz="9807">
                <a:solidFill>
                  <a:srgbClr val="8D1C06"/>
                </a:solidFill>
                <a:latin typeface="Tex Gyre Pagella Bold"/>
                <a:ea typeface="Tex Gyre Pagella Bold"/>
                <a:cs typeface="Tex Gyre Pagella Bold"/>
                <a:sym typeface="Tex Gyre Pagella Bold"/>
              </a:rPr>
              <a:t>THỰC HÀNH VIẾT </a:t>
            </a:r>
          </a:p>
        </p:txBody>
      </p:sp>
      <p:sp>
        <p:nvSpPr>
          <p:cNvPr id="16" name="TextBox 16"/>
          <p:cNvSpPr txBox="1"/>
          <p:nvPr/>
        </p:nvSpPr>
        <p:spPr>
          <a:xfrm>
            <a:off x="1028700" y="3216275"/>
            <a:ext cx="7612017" cy="1927225"/>
          </a:xfrm>
          <a:prstGeom prst="rect">
            <a:avLst/>
          </a:prstGeom>
        </p:spPr>
        <p:txBody>
          <a:bodyPr lIns="0" tIns="0" rIns="0" bIns="0" rtlCol="0" anchor="t">
            <a:spAutoFit/>
          </a:bodyPr>
          <a:lstStyle/>
          <a:p>
            <a:pPr algn="ctr">
              <a:lnSpc>
                <a:spcPts val="7700"/>
              </a:lnSpc>
              <a:spcBef>
                <a:spcPct val="0"/>
              </a:spcBef>
            </a:pPr>
            <a:r>
              <a:rPr lang="en-US" sz="5500">
                <a:solidFill>
                  <a:srgbClr val="8D1C06"/>
                </a:solidFill>
                <a:latin typeface="Tex Gyre Pagella Bold"/>
                <a:ea typeface="Tex Gyre Pagella Bold"/>
                <a:cs typeface="Tex Gyre Pagella Bold"/>
                <a:sym typeface="Tex Gyre Pagella Bold"/>
              </a:rPr>
              <a:t>4. VIẾT, CHỈNH SỬA, HOÀN THIỆN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14155" y="9965334"/>
            <a:ext cx="17059691" cy="321666"/>
            <a:chOff x="0" y="0"/>
            <a:chExt cx="22746255" cy="428888"/>
          </a:xfrm>
        </p:grpSpPr>
        <p:sp>
          <p:nvSpPr>
            <p:cNvPr id="3" name="AutoShape 3"/>
            <p:cNvSpPr/>
            <p:nvPr/>
          </p:nvSpPr>
          <p:spPr>
            <a:xfrm>
              <a:off x="1755053" y="6350"/>
              <a:ext cx="20341604" cy="0"/>
            </a:xfrm>
            <a:prstGeom prst="line">
              <a:avLst/>
            </a:prstGeom>
            <a:ln w="12700" cap="flat">
              <a:solidFill>
                <a:srgbClr val="144904"/>
              </a:solidFill>
              <a:prstDash val="solid"/>
              <a:headEnd type="none" w="sm" len="sm"/>
              <a:tailEnd type="none" w="sm" len="sm"/>
            </a:ln>
          </p:spPr>
          <p:txBody>
            <a:bodyPr/>
            <a:lstStyle/>
            <a:p>
              <a:endParaRPr lang="vi-VN"/>
            </a:p>
          </p:txBody>
        </p:sp>
        <p:sp>
          <p:nvSpPr>
            <p:cNvPr id="4" name="TextBox 4"/>
            <p:cNvSpPr txBox="1"/>
            <p:nvPr/>
          </p:nvSpPr>
          <p:spPr>
            <a:xfrm>
              <a:off x="0" y="-2010"/>
              <a:ext cx="3082452" cy="430899"/>
            </a:xfrm>
            <a:prstGeom prst="rect">
              <a:avLst/>
            </a:prstGeom>
          </p:spPr>
          <p:txBody>
            <a:bodyPr lIns="0" tIns="0" rIns="0" bIns="0" rtlCol="0" anchor="t">
              <a:spAutoFit/>
            </a:bodyPr>
            <a:lstStyle/>
            <a:p>
              <a:pPr algn="l">
                <a:lnSpc>
                  <a:spcPts val="2851"/>
                </a:lnSpc>
              </a:pPr>
              <a:r>
                <a:rPr lang="en-US" sz="1851" spc="77">
                  <a:solidFill>
                    <a:srgbClr val="00600F"/>
                  </a:solidFill>
                  <a:latin typeface="UTM American Sans"/>
                  <a:ea typeface="UTM American Sans"/>
                  <a:cs typeface="UTM American Sans"/>
                  <a:sym typeface="UTM American Sans"/>
                </a:rPr>
                <a:t>NHÓM ĐỒNG HÀNH</a:t>
              </a:r>
            </a:p>
          </p:txBody>
        </p:sp>
        <p:sp>
          <p:nvSpPr>
            <p:cNvPr id="5" name="TextBox 5"/>
            <p:cNvSpPr txBox="1"/>
            <p:nvPr/>
          </p:nvSpPr>
          <p:spPr>
            <a:xfrm>
              <a:off x="19056182" y="77691"/>
              <a:ext cx="3690072" cy="313097"/>
            </a:xfrm>
            <a:prstGeom prst="rect">
              <a:avLst/>
            </a:prstGeom>
          </p:spPr>
          <p:txBody>
            <a:bodyPr lIns="0" tIns="0" rIns="0" bIns="0" rtlCol="0" anchor="t">
              <a:spAutoFit/>
            </a:bodyPr>
            <a:lstStyle/>
            <a:p>
              <a:pPr algn="l">
                <a:lnSpc>
                  <a:spcPts val="2156"/>
                </a:lnSpc>
              </a:pPr>
              <a:r>
                <a:rPr lang="en-US" sz="1400" spc="58">
                  <a:solidFill>
                    <a:srgbClr val="00600F"/>
                  </a:solidFill>
                  <a:latin typeface="UTM American Sans"/>
                  <a:ea typeface="UTM American Sans"/>
                  <a:cs typeface="UTM American Sans"/>
                  <a:sym typeface="UTM American Sans"/>
                </a:rPr>
                <a:t>DT: 0385840642 / 0908782708</a:t>
              </a:r>
            </a:p>
          </p:txBody>
        </p:sp>
      </p:grpSp>
      <p:sp>
        <p:nvSpPr>
          <p:cNvPr id="6" name="TextBox 6"/>
          <p:cNvSpPr txBox="1"/>
          <p:nvPr/>
        </p:nvSpPr>
        <p:spPr>
          <a:xfrm>
            <a:off x="1395612" y="208505"/>
            <a:ext cx="15391421" cy="462551"/>
          </a:xfrm>
          <a:prstGeom prst="rect">
            <a:avLst/>
          </a:prstGeom>
        </p:spPr>
        <p:txBody>
          <a:bodyPr lIns="0" tIns="0" rIns="0" bIns="0" rtlCol="0" anchor="t">
            <a:spAutoFit/>
          </a:bodyPr>
          <a:lstStyle/>
          <a:p>
            <a:pPr algn="ctr">
              <a:lnSpc>
                <a:spcPts val="3650"/>
              </a:lnSpc>
            </a:pPr>
            <a:r>
              <a:rPr lang="en-US" sz="3202">
                <a:solidFill>
                  <a:srgbClr val="0B03A8"/>
                </a:solidFill>
                <a:latin typeface="UTM American Sans"/>
                <a:ea typeface="UTM American Sans"/>
                <a:cs typeface="UTM American Sans"/>
                <a:sym typeface="UTM American Sans"/>
              </a:rPr>
              <a:t>BẢNG KIỂM VIẾT BÀI VĂN NGHỊ LUẬN SO SÁNH, ĐÁNH GIÁ HAI TÁC PHẨM VĂN HỌC</a:t>
            </a:r>
          </a:p>
        </p:txBody>
      </p:sp>
      <p:graphicFrame>
        <p:nvGraphicFramePr>
          <p:cNvPr id="7" name="Table 7"/>
          <p:cNvGraphicFramePr>
            <a:graphicFrameLocks noGrp="1"/>
          </p:cNvGraphicFramePr>
          <p:nvPr/>
        </p:nvGraphicFramePr>
        <p:xfrm>
          <a:off x="315810" y="955918"/>
          <a:ext cx="17656380" cy="8942100"/>
        </p:xfrm>
        <a:graphic>
          <a:graphicData uri="http://schemas.openxmlformats.org/drawingml/2006/table">
            <a:tbl>
              <a:tblPr/>
              <a:tblGrid>
                <a:gridCol w="2001134">
                  <a:extLst>
                    <a:ext uri="{9D8B030D-6E8A-4147-A177-3AD203B41FA5}">
                      <a16:colId xmlns:a16="http://schemas.microsoft.com/office/drawing/2014/main" val="20000"/>
                    </a:ext>
                  </a:extLst>
                </a:gridCol>
                <a:gridCol w="13891321">
                  <a:extLst>
                    <a:ext uri="{9D8B030D-6E8A-4147-A177-3AD203B41FA5}">
                      <a16:colId xmlns:a16="http://schemas.microsoft.com/office/drawing/2014/main" val="20001"/>
                    </a:ext>
                  </a:extLst>
                </a:gridCol>
                <a:gridCol w="879238">
                  <a:extLst>
                    <a:ext uri="{9D8B030D-6E8A-4147-A177-3AD203B41FA5}">
                      <a16:colId xmlns:a16="http://schemas.microsoft.com/office/drawing/2014/main" val="20002"/>
                    </a:ext>
                  </a:extLst>
                </a:gridCol>
                <a:gridCol w="884687">
                  <a:extLst>
                    <a:ext uri="{9D8B030D-6E8A-4147-A177-3AD203B41FA5}">
                      <a16:colId xmlns:a16="http://schemas.microsoft.com/office/drawing/2014/main" val="20003"/>
                    </a:ext>
                  </a:extLst>
                </a:gridCol>
              </a:tblGrid>
              <a:tr h="839813">
                <a:tc gridSpan="2">
                  <a:txBody>
                    <a:bodyPr/>
                    <a:lstStyle/>
                    <a:p>
                      <a:pPr algn="ctr">
                        <a:lnSpc>
                          <a:spcPts val="3973"/>
                        </a:lnSpc>
                        <a:defRPr/>
                      </a:pPr>
                      <a:r>
                        <a:rPr lang="en-US" sz="2838">
                          <a:solidFill>
                            <a:srgbClr val="FFFFFF"/>
                          </a:solidFill>
                          <a:latin typeface="#9Slide04 Vollkorn Black"/>
                          <a:ea typeface="#9Slide04 Vollkorn Black"/>
                          <a:cs typeface="#9Slide04 Vollkorn Black"/>
                          <a:sym typeface="#9Slide04 Vollkorn Black"/>
                        </a:rPr>
                        <a:t>NỘI DUNG KIỂM TRA</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hMerge="1">
                  <a:txBody>
                    <a:bodyPr/>
                    <a:lstStyle/>
                    <a:p>
                      <a:pPr algn="ctr">
                        <a:lnSpc>
                          <a:spcPts val="3973"/>
                        </a:lnSpc>
                        <a:defRPr/>
                      </a:pPr>
                      <a:r>
                        <a:rPr lang="en-US" sz="2838">
                          <a:solidFill>
                            <a:srgbClr val="FFFFFF"/>
                          </a:solidFill>
                          <a:latin typeface="#9Slide04 Vollkorn Black"/>
                          <a:ea typeface="#9Slide04 Vollkorn Black"/>
                          <a:cs typeface="#9Slide04 Vollkorn Black"/>
                          <a:sym typeface="#9Slide04 Vollkorn Black"/>
                        </a:rPr>
                        <a:t>NỘI DUNG KIỂM TRA</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ctr">
                        <a:lnSpc>
                          <a:spcPts val="2413"/>
                        </a:lnSpc>
                        <a:defRPr/>
                      </a:pPr>
                      <a:r>
                        <a:rPr lang="en-US" sz="1723">
                          <a:solidFill>
                            <a:srgbClr val="FFFFFF"/>
                          </a:solidFill>
                          <a:latin typeface="Tex Gyre Pagella Bold"/>
                          <a:ea typeface="Tex Gyre Pagella Bold"/>
                          <a:cs typeface="Tex Gyre Pagella Bold"/>
                          <a:sym typeface="Tex Gyre Pagella Bold"/>
                        </a:rPr>
                        <a:t>Đạt</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EFD"/>
                      </a:solidFill>
                      <a:prstDash val="solid"/>
                      <a:round/>
                      <a:headEnd type="none" w="med" len="med"/>
                      <a:tailEnd type="none" w="med" len="med"/>
                    </a:lnR>
                    <a:lnT w="17179" cap="flat" cmpd="sng" algn="ctr">
                      <a:solidFill>
                        <a:srgbClr val="FFFEFD"/>
                      </a:solidFill>
                      <a:prstDash val="solid"/>
                      <a:round/>
                      <a:headEnd type="none" w="med" len="med"/>
                      <a:tailEnd type="none" w="med" len="med"/>
                    </a:lnT>
                    <a:lnB w="17179" cap="flat" cmpd="sng" algn="ctr">
                      <a:solidFill>
                        <a:srgbClr val="FFFEFD"/>
                      </a:solidFill>
                      <a:prstDash val="solid"/>
                      <a:round/>
                      <a:headEnd type="none" w="med" len="med"/>
                      <a:tailEnd type="none" w="med" len="med"/>
                    </a:lnB>
                    <a:solidFill>
                      <a:srgbClr val="0F5426"/>
                    </a:solidFill>
                  </a:tcPr>
                </a:tc>
                <a:tc>
                  <a:txBody>
                    <a:bodyPr/>
                    <a:lstStyle/>
                    <a:p>
                      <a:pPr algn="ctr">
                        <a:lnSpc>
                          <a:spcPts val="2269"/>
                        </a:lnSpc>
                        <a:defRPr/>
                      </a:pPr>
                      <a:r>
                        <a:rPr lang="en-US" sz="1620">
                          <a:solidFill>
                            <a:srgbClr val="FFFFFF"/>
                          </a:solidFill>
                          <a:latin typeface="Tex Gyre Pagella Bold"/>
                          <a:ea typeface="Tex Gyre Pagella Bold"/>
                          <a:cs typeface="Tex Gyre Pagella Bold"/>
                          <a:sym typeface="Tex Gyre Pagella Bold"/>
                        </a:rPr>
                        <a:t>Chưa  đạt</a:t>
                      </a:r>
                      <a:endParaRPr lang="en-US" sz="1100"/>
                    </a:p>
                  </a:txBody>
                  <a:tcPr marL="85894" marR="85894" marT="85894" marB="85894" anchor="ctr">
                    <a:lnL w="17179" cap="flat" cmpd="sng" algn="ctr">
                      <a:solidFill>
                        <a:srgbClr val="FFFEFD"/>
                      </a:solidFill>
                      <a:prstDash val="solid"/>
                      <a:round/>
                      <a:headEnd type="none" w="med" len="med"/>
                      <a:tailEnd type="none" w="med" len="med"/>
                    </a:lnL>
                    <a:lnR w="17179" cap="flat" cmpd="sng" algn="ctr">
                      <a:solidFill>
                        <a:srgbClr val="FFFEFD"/>
                      </a:solidFill>
                      <a:prstDash val="solid"/>
                      <a:round/>
                      <a:headEnd type="none" w="med" len="med"/>
                      <a:tailEnd type="none" w="med" len="med"/>
                    </a:lnR>
                    <a:lnT w="17179" cap="flat" cmpd="sng" algn="ctr">
                      <a:solidFill>
                        <a:srgbClr val="FFFEFD"/>
                      </a:solidFill>
                      <a:prstDash val="solid"/>
                      <a:round/>
                      <a:headEnd type="none" w="med" len="med"/>
                      <a:tailEnd type="none" w="med" len="med"/>
                    </a:lnT>
                    <a:lnB w="17179" cap="flat" cmpd="sng" algn="ctr">
                      <a:solidFill>
                        <a:srgbClr val="FFFEFD"/>
                      </a:solidFill>
                      <a:prstDash val="solid"/>
                      <a:round/>
                      <a:headEnd type="none" w="med" len="med"/>
                      <a:tailEnd type="none" w="med" len="med"/>
                    </a:lnB>
                    <a:solidFill>
                      <a:srgbClr val="0F5426"/>
                    </a:solidFill>
                  </a:tcPr>
                </a:tc>
                <a:extLst>
                  <a:ext uri="{0D108BD9-81ED-4DB2-BD59-A6C34878D82A}">
                    <a16:rowId xmlns:a16="http://schemas.microsoft.com/office/drawing/2014/main" val="10000"/>
                  </a:ext>
                </a:extLst>
              </a:tr>
              <a:tr h="696663">
                <a:tc rowSpan="2">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MỞ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Giới thiệu khái quát về hai tác phẩm cần so sánh (tên tác phẩm, tác giả, xuất xứ, HCST,...)</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FFFEFD"/>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FFFEFD"/>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MỞ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Nêu khái quát nội dung, vấn đề cần so sánh, đánh giá</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696663">
                <a:tc rowSpan="4">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THÂN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Phân tích, so sánh điểm tương đồng của hai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THÂN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Phân tích, so sánh điểm khác biệt của hai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THÂN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Lập luận chặt chẽ, thể hiện được những suy nghĩ, cảm nhận riêng của người viết về hai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THÂN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Có lí lẽ xác đáng, bằng chứng tiêu biểu lấy từ hai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696663">
                <a:tc rowSpan="2">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KẾT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Khẳng định những giá trị chung và nét độc đáo ở mỗi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KẾT BÀI</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Nêu cảm nghĩ về phong cách sáng tác của mỗi tác phẩm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696663">
                <a:tc rowSpan="3">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KĨ NĂNG TRÌNH BÀY, DIỄN ĐẠT</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Diễn đạt rõ ràng, gãy gọn, đáp ứng yêu cầu của kiểu bài.</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r h="696663">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KĨ NĂNG TRÌNH BÀY, DIỄN ĐẠT</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Có lí lẽ xác đáng, bằng chứng tin cậy lấy từ tác phẩm.</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10"/>
                  </a:ext>
                </a:extLst>
              </a:tr>
              <a:tr h="1135657">
                <a:tc vMerge="1">
                  <a:txBody>
                    <a:bodyPr/>
                    <a:lstStyle/>
                    <a:p>
                      <a:pPr algn="ctr">
                        <a:lnSpc>
                          <a:spcPts val="3333"/>
                        </a:lnSpc>
                        <a:defRPr/>
                      </a:pPr>
                      <a:r>
                        <a:rPr lang="en-US" sz="2381">
                          <a:solidFill>
                            <a:srgbClr val="FFFFFF"/>
                          </a:solidFill>
                          <a:latin typeface="#9Slide04 Vollkorn Black"/>
                          <a:ea typeface="#9Slide04 Vollkorn Black"/>
                          <a:cs typeface="#9Slide04 Vollkorn Black"/>
                          <a:sym typeface="#9Slide04 Vollkorn Black"/>
                        </a:rPr>
                        <a:t>KĨ NĂNG TRÌNH BÀY, DIỄN ĐẠT</a:t>
                      </a:r>
                      <a:endParaRPr lang="en-US" sz="1100"/>
                    </a:p>
                  </a:txBody>
                  <a:tcPr marL="85894" marR="85894" marT="85894" marB="85894" anchor="ctr">
                    <a:lnL w="17179" cap="flat" cmpd="sng" algn="ctr">
                      <a:solidFill>
                        <a:srgbClr val="FFFFFF"/>
                      </a:solidFill>
                      <a:prstDash val="solid"/>
                      <a:round/>
                      <a:headEnd type="none" w="med" len="med"/>
                      <a:tailEnd type="none" w="med" len="med"/>
                    </a:lnL>
                    <a:lnR w="17179" cap="flat" cmpd="sng" algn="ctr">
                      <a:solidFill>
                        <a:srgbClr val="FFFFFF"/>
                      </a:solidFill>
                      <a:prstDash val="solid"/>
                      <a:round/>
                      <a:headEnd type="none" w="med" len="med"/>
                      <a:tailEnd type="none" w="med" len="med"/>
                    </a:lnR>
                    <a:lnT w="17179" cap="flat" cmpd="sng" algn="ctr">
                      <a:solidFill>
                        <a:srgbClr val="FFFFFF"/>
                      </a:solidFill>
                      <a:prstDash val="solid"/>
                      <a:round/>
                      <a:headEnd type="none" w="med" len="med"/>
                      <a:tailEnd type="none" w="med" len="med"/>
                    </a:lnT>
                    <a:lnB w="17179" cap="flat" cmpd="sng" algn="ctr">
                      <a:solidFill>
                        <a:srgbClr val="FFFFFF"/>
                      </a:solidFill>
                      <a:prstDash val="solid"/>
                      <a:round/>
                      <a:headEnd type="none" w="med" len="med"/>
                      <a:tailEnd type="none" w="med" len="med"/>
                    </a:lnB>
                    <a:solidFill>
                      <a:srgbClr val="0F5426"/>
                    </a:solidFill>
                  </a:tcPr>
                </a:tc>
                <a:tc>
                  <a:txBody>
                    <a:bodyPr/>
                    <a:lstStyle/>
                    <a:p>
                      <a:pPr algn="l">
                        <a:lnSpc>
                          <a:spcPts val="3477"/>
                        </a:lnSpc>
                        <a:defRPr/>
                      </a:pPr>
                      <a:r>
                        <a:rPr lang="en-US" sz="2484">
                          <a:solidFill>
                            <a:srgbClr val="000000"/>
                          </a:solidFill>
                          <a:latin typeface="Tex Gyre Pagella"/>
                          <a:ea typeface="Tex Gyre Pagella"/>
                          <a:cs typeface="Tex Gyre Pagella"/>
                          <a:sym typeface="Tex Gyre Pagella"/>
                        </a:rPr>
                        <a:t>Sử dụng các từ ngữ, câu văn tạo sự gắn kết giữa các luận điểm, giữa bằng chứng với lí lẽ và bảo đảm mạch lạc cho bài viết.</a:t>
                      </a:r>
                      <a:endParaRPr lang="en-US" sz="1100"/>
                    </a:p>
                  </a:txBody>
                  <a:tcPr marL="85894" marR="85894" marT="85894" marB="85894">
                    <a:lnL w="17179" cap="flat" cmpd="sng" algn="ctr">
                      <a:solidFill>
                        <a:srgbClr val="FFFFFF"/>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tc>
                  <a:txBody>
                    <a:bodyPr/>
                    <a:lstStyle/>
                    <a:p>
                      <a:pPr algn="ctr">
                        <a:lnSpc>
                          <a:spcPts val="1713"/>
                        </a:lnSpc>
                        <a:defRPr/>
                      </a:pPr>
                      <a:endParaRPr lang="en-US" sz="1100"/>
                    </a:p>
                  </a:txBody>
                  <a:tcPr marL="85894" marR="85894" marT="85894" marB="85894" anchor="ctr">
                    <a:lnL w="17179" cap="flat" cmpd="sng" algn="ctr">
                      <a:solidFill>
                        <a:srgbClr val="64167E"/>
                      </a:solidFill>
                      <a:prstDash val="solid"/>
                      <a:round/>
                      <a:headEnd type="none" w="med" len="med"/>
                      <a:tailEnd type="none" w="med" len="med"/>
                    </a:lnL>
                    <a:lnR w="17179" cap="flat" cmpd="sng" algn="ctr">
                      <a:solidFill>
                        <a:srgbClr val="64167E"/>
                      </a:solidFill>
                      <a:prstDash val="solid"/>
                      <a:round/>
                      <a:headEnd type="none" w="med" len="med"/>
                      <a:tailEnd type="none" w="med" len="med"/>
                    </a:lnR>
                    <a:lnT w="17179" cap="flat" cmpd="sng" algn="ctr">
                      <a:solidFill>
                        <a:srgbClr val="64167E"/>
                      </a:solidFill>
                      <a:prstDash val="solid"/>
                      <a:round/>
                      <a:headEnd type="none" w="med" len="med"/>
                      <a:tailEnd type="none" w="med" len="med"/>
                    </a:lnT>
                    <a:lnB w="17179" cap="flat" cmpd="sng" algn="ctr">
                      <a:solidFill>
                        <a:srgbClr val="64167E"/>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0" y="4004271"/>
            <a:ext cx="18288000" cy="6282729"/>
            <a:chOff x="0" y="0"/>
            <a:chExt cx="4816593" cy="1654711"/>
          </a:xfrm>
        </p:grpSpPr>
        <p:sp>
          <p:nvSpPr>
            <p:cNvPr id="3" name="Freeform 3"/>
            <p:cNvSpPr/>
            <p:nvPr/>
          </p:nvSpPr>
          <p:spPr>
            <a:xfrm>
              <a:off x="0" y="0"/>
              <a:ext cx="4816592" cy="1654711"/>
            </a:xfrm>
            <a:custGeom>
              <a:avLst/>
              <a:gdLst/>
              <a:ahLst/>
              <a:cxnLst/>
              <a:rect l="l" t="t" r="r" b="b"/>
              <a:pathLst>
                <a:path w="4816592" h="1654711">
                  <a:moveTo>
                    <a:pt x="0" y="0"/>
                  </a:moveTo>
                  <a:lnTo>
                    <a:pt x="4816592" y="0"/>
                  </a:lnTo>
                  <a:lnTo>
                    <a:pt x="4816592" y="1654711"/>
                  </a:lnTo>
                  <a:lnTo>
                    <a:pt x="0" y="1654711"/>
                  </a:lnTo>
                  <a:close/>
                </a:path>
              </a:pathLst>
            </a:custGeom>
            <a:solidFill>
              <a:srgbClr val="1F5014"/>
            </a:solidFill>
          </p:spPr>
          <p:txBody>
            <a:bodyPr/>
            <a:lstStyle/>
            <a:p>
              <a:endParaRPr lang="vi-VN"/>
            </a:p>
          </p:txBody>
        </p:sp>
        <p:sp>
          <p:nvSpPr>
            <p:cNvPr id="4" name="TextBox 4"/>
            <p:cNvSpPr txBox="1"/>
            <p:nvPr/>
          </p:nvSpPr>
          <p:spPr>
            <a:xfrm>
              <a:off x="0" y="-76200"/>
              <a:ext cx="4816593" cy="173091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353" y="0"/>
            <a:ext cx="18288000" cy="4004271"/>
            <a:chOff x="0" y="0"/>
            <a:chExt cx="24384000" cy="5339028"/>
          </a:xfrm>
        </p:grpSpPr>
        <p:pic>
          <p:nvPicPr>
            <p:cNvPr id="6" name="Picture 6"/>
            <p:cNvPicPr>
              <a:picLocks noChangeAspect="1"/>
            </p:cNvPicPr>
            <p:nvPr/>
          </p:nvPicPr>
          <p:blipFill>
            <a:blip r:embed="rId2"/>
            <a:srcRect t="33578" b="33578"/>
            <a:stretch>
              <a:fillRect/>
            </a:stretch>
          </p:blipFill>
          <p:spPr>
            <a:xfrm>
              <a:off x="0" y="0"/>
              <a:ext cx="24384000" cy="5339028"/>
            </a:xfrm>
            <a:prstGeom prst="rect">
              <a:avLst/>
            </a:prstGeom>
          </p:spPr>
        </p:pic>
      </p:grpSp>
      <p:grpSp>
        <p:nvGrpSpPr>
          <p:cNvPr id="7" name="Group 7"/>
          <p:cNvGrpSpPr/>
          <p:nvPr/>
        </p:nvGrpSpPr>
        <p:grpSpPr>
          <a:xfrm>
            <a:off x="-2353" y="0"/>
            <a:ext cx="18288000" cy="4004271"/>
            <a:chOff x="0" y="0"/>
            <a:chExt cx="4816593" cy="1054623"/>
          </a:xfrm>
        </p:grpSpPr>
        <p:sp>
          <p:nvSpPr>
            <p:cNvPr id="8" name="Freeform 8"/>
            <p:cNvSpPr/>
            <p:nvPr/>
          </p:nvSpPr>
          <p:spPr>
            <a:xfrm>
              <a:off x="0" y="0"/>
              <a:ext cx="4816592" cy="1054623"/>
            </a:xfrm>
            <a:custGeom>
              <a:avLst/>
              <a:gdLst/>
              <a:ahLst/>
              <a:cxnLst/>
              <a:rect l="l" t="t" r="r" b="b"/>
              <a:pathLst>
                <a:path w="4816592" h="1054623">
                  <a:moveTo>
                    <a:pt x="0" y="0"/>
                  </a:moveTo>
                  <a:lnTo>
                    <a:pt x="4816592" y="0"/>
                  </a:lnTo>
                  <a:lnTo>
                    <a:pt x="4816592" y="1054623"/>
                  </a:lnTo>
                  <a:lnTo>
                    <a:pt x="0" y="1054623"/>
                  </a:lnTo>
                  <a:close/>
                </a:path>
              </a:pathLst>
            </a:custGeom>
            <a:solidFill>
              <a:srgbClr val="303030">
                <a:alpha val="31765"/>
              </a:srgbClr>
            </a:solidFill>
          </p:spPr>
          <p:txBody>
            <a:bodyPr/>
            <a:lstStyle/>
            <a:p>
              <a:endParaRPr lang="vi-VN"/>
            </a:p>
          </p:txBody>
        </p:sp>
        <p:sp>
          <p:nvSpPr>
            <p:cNvPr id="9" name="TextBox 9"/>
            <p:cNvSpPr txBox="1"/>
            <p:nvPr/>
          </p:nvSpPr>
          <p:spPr>
            <a:xfrm>
              <a:off x="0" y="-76200"/>
              <a:ext cx="4816593" cy="1130823"/>
            </a:xfrm>
            <a:prstGeom prst="rect">
              <a:avLst/>
            </a:prstGeom>
          </p:spPr>
          <p:txBody>
            <a:bodyPr lIns="50800" tIns="50800" rIns="50800" bIns="50800" rtlCol="0" anchor="ctr"/>
            <a:lstStyle/>
            <a:p>
              <a:pPr algn="ctr">
                <a:lnSpc>
                  <a:spcPts val="2800"/>
                </a:lnSpc>
              </a:pPr>
              <a:endParaRPr/>
            </a:p>
          </p:txBody>
        </p:sp>
      </p:grpSp>
      <p:sp>
        <p:nvSpPr>
          <p:cNvPr id="10" name="AutoShape 10"/>
          <p:cNvSpPr/>
          <p:nvPr/>
        </p:nvSpPr>
        <p:spPr>
          <a:xfrm>
            <a:off x="4019864" y="9248775"/>
            <a:ext cx="11269793" cy="0"/>
          </a:xfrm>
          <a:prstGeom prst="line">
            <a:avLst/>
          </a:prstGeom>
          <a:ln w="19050" cap="flat">
            <a:solidFill>
              <a:srgbClr val="FFFFFF"/>
            </a:solidFill>
            <a:prstDash val="solid"/>
            <a:headEnd type="none" w="sm" len="sm"/>
            <a:tailEnd type="none" w="sm" len="sm"/>
          </a:ln>
        </p:spPr>
        <p:txBody>
          <a:bodyPr/>
          <a:lstStyle/>
          <a:p>
            <a:endParaRPr lang="vi-VN"/>
          </a:p>
        </p:txBody>
      </p:sp>
      <p:sp>
        <p:nvSpPr>
          <p:cNvPr id="11" name="Freeform 11"/>
          <p:cNvSpPr/>
          <p:nvPr/>
        </p:nvSpPr>
        <p:spPr>
          <a:xfrm rot="5400000">
            <a:off x="7075928" y="-7140688"/>
            <a:ext cx="4133791" cy="18285647"/>
          </a:xfrm>
          <a:custGeom>
            <a:avLst/>
            <a:gdLst/>
            <a:ahLst/>
            <a:cxnLst/>
            <a:rect l="l" t="t" r="r" b="b"/>
            <a:pathLst>
              <a:path w="4133791" h="18285647">
                <a:moveTo>
                  <a:pt x="0" y="0"/>
                </a:moveTo>
                <a:lnTo>
                  <a:pt x="4133791" y="0"/>
                </a:lnTo>
                <a:lnTo>
                  <a:pt x="4133791" y="18285647"/>
                </a:lnTo>
                <a:lnTo>
                  <a:pt x="0" y="18285647"/>
                </a:lnTo>
                <a:lnTo>
                  <a:pt x="0" y="0"/>
                </a:lnTo>
                <a:close/>
              </a:path>
            </a:pathLst>
          </a:custGeom>
          <a:blipFill>
            <a:blip r:embed="rId3"/>
            <a:stretch>
              <a:fillRect l="-141226" r="-54295"/>
            </a:stretch>
          </a:blipFill>
        </p:spPr>
        <p:txBody>
          <a:bodyPr/>
          <a:lstStyle/>
          <a:p>
            <a:endParaRPr lang="vi-VN"/>
          </a:p>
        </p:txBody>
      </p:sp>
      <p:sp>
        <p:nvSpPr>
          <p:cNvPr id="12" name="TextBox 12"/>
          <p:cNvSpPr txBox="1"/>
          <p:nvPr/>
        </p:nvSpPr>
        <p:spPr>
          <a:xfrm>
            <a:off x="2388585" y="4958066"/>
            <a:ext cx="12998196" cy="2634650"/>
          </a:xfrm>
          <a:prstGeom prst="rect">
            <a:avLst/>
          </a:prstGeom>
        </p:spPr>
        <p:txBody>
          <a:bodyPr lIns="0" tIns="0" rIns="0" bIns="0" rtlCol="0" anchor="t">
            <a:spAutoFit/>
          </a:bodyPr>
          <a:lstStyle/>
          <a:p>
            <a:pPr algn="ctr">
              <a:lnSpc>
                <a:spcPts val="21505"/>
              </a:lnSpc>
              <a:spcBef>
                <a:spcPct val="0"/>
              </a:spcBef>
            </a:pPr>
            <a:r>
              <a:rPr lang="en-US" sz="15360">
                <a:solidFill>
                  <a:srgbClr val="FFFFFF"/>
                </a:solidFill>
                <a:latin typeface="Tex Gyre Pagella"/>
                <a:ea typeface="Tex Gyre Pagella"/>
                <a:cs typeface="Tex Gyre Pagella"/>
                <a:sym typeface="Tex Gyre Pagella"/>
              </a:rPr>
              <a:t>XIN CẢM ƠN!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97B2">
                <a:alpha val="100000"/>
              </a:srgbClr>
            </a:gs>
            <a:gs pos="100000">
              <a:srgbClr val="7ED957">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58663" y="1209038"/>
            <a:ext cx="16970675" cy="7868923"/>
            <a:chOff x="0" y="0"/>
            <a:chExt cx="5028348" cy="2331533"/>
          </a:xfrm>
        </p:grpSpPr>
        <p:sp>
          <p:nvSpPr>
            <p:cNvPr id="3" name="Freeform 3"/>
            <p:cNvSpPr/>
            <p:nvPr/>
          </p:nvSpPr>
          <p:spPr>
            <a:xfrm>
              <a:off x="0" y="0"/>
              <a:ext cx="5028348" cy="2331533"/>
            </a:xfrm>
            <a:custGeom>
              <a:avLst/>
              <a:gdLst/>
              <a:ahLst/>
              <a:cxnLst/>
              <a:rect l="l" t="t" r="r" b="b"/>
              <a:pathLst>
                <a:path w="5028348" h="2331533">
                  <a:moveTo>
                    <a:pt x="0" y="0"/>
                  </a:moveTo>
                  <a:lnTo>
                    <a:pt x="5028348" y="0"/>
                  </a:lnTo>
                  <a:lnTo>
                    <a:pt x="5028348" y="2331533"/>
                  </a:lnTo>
                  <a:lnTo>
                    <a:pt x="0" y="2331533"/>
                  </a:lnTo>
                  <a:close/>
                </a:path>
              </a:pathLst>
            </a:custGeom>
            <a:solidFill>
              <a:srgbClr val="000000">
                <a:alpha val="0"/>
              </a:srgbClr>
            </a:solidFill>
            <a:ln w="57150" cap="sq">
              <a:solidFill>
                <a:srgbClr val="FFFFFF"/>
              </a:solidFill>
              <a:prstDash val="solid"/>
              <a:miter/>
            </a:ln>
          </p:spPr>
          <p:txBody>
            <a:bodyPr/>
            <a:lstStyle/>
            <a:p>
              <a:endParaRPr lang="vi-VN"/>
            </a:p>
          </p:txBody>
        </p:sp>
        <p:sp>
          <p:nvSpPr>
            <p:cNvPr id="4" name="TextBox 4"/>
            <p:cNvSpPr txBox="1"/>
            <p:nvPr/>
          </p:nvSpPr>
          <p:spPr>
            <a:xfrm>
              <a:off x="0" y="-28575"/>
              <a:ext cx="5028348" cy="2360108"/>
            </a:xfrm>
            <a:prstGeom prst="rect">
              <a:avLst/>
            </a:prstGeom>
          </p:spPr>
          <p:txBody>
            <a:bodyPr lIns="14111" tIns="14111" rIns="14111" bIns="14111" rtlCol="0" anchor="ctr"/>
            <a:lstStyle/>
            <a:p>
              <a:pPr algn="ctr">
                <a:lnSpc>
                  <a:spcPts val="2411"/>
                </a:lnSpc>
                <a:spcBef>
                  <a:spcPct val="0"/>
                </a:spcBef>
              </a:pPr>
              <a:endParaRPr/>
            </a:p>
          </p:txBody>
        </p:sp>
      </p:grpSp>
      <p:sp>
        <p:nvSpPr>
          <p:cNvPr id="5" name="TextBox 5"/>
          <p:cNvSpPr txBox="1"/>
          <p:nvPr/>
        </p:nvSpPr>
        <p:spPr>
          <a:xfrm>
            <a:off x="658663" y="2247461"/>
            <a:ext cx="16970675" cy="5231386"/>
          </a:xfrm>
          <a:prstGeom prst="rect">
            <a:avLst/>
          </a:prstGeom>
        </p:spPr>
        <p:txBody>
          <a:bodyPr lIns="0" tIns="0" rIns="0" bIns="0" rtlCol="0" anchor="t">
            <a:spAutoFit/>
          </a:bodyPr>
          <a:lstStyle/>
          <a:p>
            <a:pPr algn="ctr">
              <a:lnSpc>
                <a:spcPts val="11552"/>
              </a:lnSpc>
            </a:pPr>
            <a:r>
              <a:rPr lang="en-US" sz="10134">
                <a:solidFill>
                  <a:srgbClr val="FFFFFF"/>
                </a:solidFill>
                <a:latin typeface="Oswald Bold"/>
                <a:ea typeface="Oswald Bold"/>
                <a:cs typeface="Oswald Bold"/>
                <a:sym typeface="Oswald Bold"/>
              </a:rPr>
              <a:t>VIẾT VĂN BẢN NGHỊ LUẬN</a:t>
            </a:r>
          </a:p>
          <a:p>
            <a:pPr algn="ctr">
              <a:lnSpc>
                <a:spcPts val="14743"/>
              </a:lnSpc>
            </a:pPr>
            <a:r>
              <a:rPr lang="en-US" sz="12933">
                <a:solidFill>
                  <a:srgbClr val="FFFFFF"/>
                </a:solidFill>
                <a:latin typeface="Oswald Bold"/>
                <a:ea typeface="Oswald Bold"/>
                <a:cs typeface="Oswald Bold"/>
                <a:sym typeface="Oswald Bold"/>
              </a:rPr>
              <a:t>SO SÁNH/ ĐÁNH GIÁ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0" y="4004271"/>
            <a:ext cx="18288000" cy="6282729"/>
            <a:chOff x="0" y="0"/>
            <a:chExt cx="4816593" cy="1654711"/>
          </a:xfrm>
        </p:grpSpPr>
        <p:sp>
          <p:nvSpPr>
            <p:cNvPr id="3" name="Freeform 3"/>
            <p:cNvSpPr/>
            <p:nvPr/>
          </p:nvSpPr>
          <p:spPr>
            <a:xfrm>
              <a:off x="0" y="0"/>
              <a:ext cx="4816592" cy="1654711"/>
            </a:xfrm>
            <a:custGeom>
              <a:avLst/>
              <a:gdLst/>
              <a:ahLst/>
              <a:cxnLst/>
              <a:rect l="l" t="t" r="r" b="b"/>
              <a:pathLst>
                <a:path w="4816592" h="1654711">
                  <a:moveTo>
                    <a:pt x="0" y="0"/>
                  </a:moveTo>
                  <a:lnTo>
                    <a:pt x="4816592" y="0"/>
                  </a:lnTo>
                  <a:lnTo>
                    <a:pt x="4816592" y="1654711"/>
                  </a:lnTo>
                  <a:lnTo>
                    <a:pt x="0" y="1654711"/>
                  </a:lnTo>
                  <a:close/>
                </a:path>
              </a:pathLst>
            </a:custGeom>
            <a:solidFill>
              <a:srgbClr val="1F5014"/>
            </a:solidFill>
          </p:spPr>
          <p:txBody>
            <a:bodyPr/>
            <a:lstStyle/>
            <a:p>
              <a:endParaRPr lang="vi-VN"/>
            </a:p>
          </p:txBody>
        </p:sp>
        <p:sp>
          <p:nvSpPr>
            <p:cNvPr id="4" name="TextBox 4"/>
            <p:cNvSpPr txBox="1"/>
            <p:nvPr/>
          </p:nvSpPr>
          <p:spPr>
            <a:xfrm>
              <a:off x="0" y="-76200"/>
              <a:ext cx="4816593" cy="173091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353" y="0"/>
            <a:ext cx="18288000" cy="4004271"/>
            <a:chOff x="0" y="0"/>
            <a:chExt cx="24384000" cy="5339028"/>
          </a:xfrm>
        </p:grpSpPr>
        <p:pic>
          <p:nvPicPr>
            <p:cNvPr id="6" name="Picture 6"/>
            <p:cNvPicPr>
              <a:picLocks noChangeAspect="1"/>
            </p:cNvPicPr>
            <p:nvPr/>
          </p:nvPicPr>
          <p:blipFill>
            <a:blip r:embed="rId2"/>
            <a:srcRect t="33578" b="33578"/>
            <a:stretch>
              <a:fillRect/>
            </a:stretch>
          </p:blipFill>
          <p:spPr>
            <a:xfrm>
              <a:off x="0" y="0"/>
              <a:ext cx="24384000" cy="5339028"/>
            </a:xfrm>
            <a:prstGeom prst="rect">
              <a:avLst/>
            </a:prstGeom>
          </p:spPr>
        </p:pic>
      </p:grpSp>
      <p:grpSp>
        <p:nvGrpSpPr>
          <p:cNvPr id="7" name="Group 7"/>
          <p:cNvGrpSpPr/>
          <p:nvPr/>
        </p:nvGrpSpPr>
        <p:grpSpPr>
          <a:xfrm>
            <a:off x="-2353" y="0"/>
            <a:ext cx="18288000" cy="4004271"/>
            <a:chOff x="0" y="0"/>
            <a:chExt cx="4816593" cy="1054623"/>
          </a:xfrm>
        </p:grpSpPr>
        <p:sp>
          <p:nvSpPr>
            <p:cNvPr id="8" name="Freeform 8"/>
            <p:cNvSpPr/>
            <p:nvPr/>
          </p:nvSpPr>
          <p:spPr>
            <a:xfrm>
              <a:off x="0" y="0"/>
              <a:ext cx="4816592" cy="1054623"/>
            </a:xfrm>
            <a:custGeom>
              <a:avLst/>
              <a:gdLst/>
              <a:ahLst/>
              <a:cxnLst/>
              <a:rect l="l" t="t" r="r" b="b"/>
              <a:pathLst>
                <a:path w="4816592" h="1054623">
                  <a:moveTo>
                    <a:pt x="0" y="0"/>
                  </a:moveTo>
                  <a:lnTo>
                    <a:pt x="4816592" y="0"/>
                  </a:lnTo>
                  <a:lnTo>
                    <a:pt x="4816592" y="1054623"/>
                  </a:lnTo>
                  <a:lnTo>
                    <a:pt x="0" y="1054623"/>
                  </a:lnTo>
                  <a:close/>
                </a:path>
              </a:pathLst>
            </a:custGeom>
            <a:solidFill>
              <a:srgbClr val="303030">
                <a:alpha val="31765"/>
              </a:srgbClr>
            </a:solidFill>
          </p:spPr>
          <p:txBody>
            <a:bodyPr/>
            <a:lstStyle/>
            <a:p>
              <a:endParaRPr lang="vi-VN"/>
            </a:p>
          </p:txBody>
        </p:sp>
        <p:sp>
          <p:nvSpPr>
            <p:cNvPr id="9" name="TextBox 9"/>
            <p:cNvSpPr txBox="1"/>
            <p:nvPr/>
          </p:nvSpPr>
          <p:spPr>
            <a:xfrm>
              <a:off x="0" y="-76200"/>
              <a:ext cx="4816593" cy="1130823"/>
            </a:xfrm>
            <a:prstGeom prst="rect">
              <a:avLst/>
            </a:prstGeom>
          </p:spPr>
          <p:txBody>
            <a:bodyPr lIns="50800" tIns="50800" rIns="50800" bIns="50800" rtlCol="0" anchor="ctr"/>
            <a:lstStyle/>
            <a:p>
              <a:pPr algn="ctr">
                <a:lnSpc>
                  <a:spcPts val="2800"/>
                </a:lnSpc>
              </a:pPr>
              <a:endParaRPr/>
            </a:p>
          </p:txBody>
        </p:sp>
      </p:grpSp>
      <p:sp>
        <p:nvSpPr>
          <p:cNvPr id="10" name="AutoShape 10"/>
          <p:cNvSpPr/>
          <p:nvPr/>
        </p:nvSpPr>
        <p:spPr>
          <a:xfrm>
            <a:off x="4019864" y="9248775"/>
            <a:ext cx="11269793" cy="0"/>
          </a:xfrm>
          <a:prstGeom prst="line">
            <a:avLst/>
          </a:prstGeom>
          <a:ln w="19050" cap="flat">
            <a:solidFill>
              <a:srgbClr val="FFFFFF"/>
            </a:solidFill>
            <a:prstDash val="solid"/>
            <a:headEnd type="none" w="sm" len="sm"/>
            <a:tailEnd type="none" w="sm" len="sm"/>
          </a:ln>
        </p:spPr>
        <p:txBody>
          <a:bodyPr/>
          <a:lstStyle/>
          <a:p>
            <a:endParaRPr lang="vi-VN"/>
          </a:p>
        </p:txBody>
      </p:sp>
      <p:sp>
        <p:nvSpPr>
          <p:cNvPr id="11" name="Freeform 11"/>
          <p:cNvSpPr/>
          <p:nvPr/>
        </p:nvSpPr>
        <p:spPr>
          <a:xfrm rot="5400000">
            <a:off x="7075928" y="-7140688"/>
            <a:ext cx="4133791" cy="18285647"/>
          </a:xfrm>
          <a:custGeom>
            <a:avLst/>
            <a:gdLst/>
            <a:ahLst/>
            <a:cxnLst/>
            <a:rect l="l" t="t" r="r" b="b"/>
            <a:pathLst>
              <a:path w="4133791" h="18285647">
                <a:moveTo>
                  <a:pt x="0" y="0"/>
                </a:moveTo>
                <a:lnTo>
                  <a:pt x="4133791" y="0"/>
                </a:lnTo>
                <a:lnTo>
                  <a:pt x="4133791" y="18285647"/>
                </a:lnTo>
                <a:lnTo>
                  <a:pt x="0" y="18285647"/>
                </a:lnTo>
                <a:lnTo>
                  <a:pt x="0" y="0"/>
                </a:lnTo>
                <a:close/>
              </a:path>
            </a:pathLst>
          </a:custGeom>
          <a:blipFill>
            <a:blip r:embed="rId3"/>
            <a:stretch>
              <a:fillRect l="-141226" r="-54295"/>
            </a:stretch>
          </a:blipFill>
        </p:spPr>
        <p:txBody>
          <a:bodyPr/>
          <a:lstStyle/>
          <a:p>
            <a:endParaRPr lang="vi-VN"/>
          </a:p>
        </p:txBody>
      </p:sp>
      <p:sp>
        <p:nvSpPr>
          <p:cNvPr id="12" name="TextBox 12"/>
          <p:cNvSpPr txBox="1"/>
          <p:nvPr/>
        </p:nvSpPr>
        <p:spPr>
          <a:xfrm>
            <a:off x="2952334" y="4958066"/>
            <a:ext cx="11870700" cy="2529603"/>
          </a:xfrm>
          <a:prstGeom prst="rect">
            <a:avLst/>
          </a:prstGeom>
        </p:spPr>
        <p:txBody>
          <a:bodyPr lIns="0" tIns="0" rIns="0" bIns="0" rtlCol="0" anchor="t">
            <a:spAutoFit/>
          </a:bodyPr>
          <a:lstStyle/>
          <a:p>
            <a:pPr algn="ctr">
              <a:lnSpc>
                <a:spcPts val="21505"/>
              </a:lnSpc>
              <a:spcBef>
                <a:spcPct val="0"/>
              </a:spcBef>
            </a:pPr>
            <a:r>
              <a:rPr lang="en-US" sz="15360" b="1">
                <a:solidFill>
                  <a:srgbClr val="FFFFFF"/>
                </a:solidFill>
                <a:latin typeface="Times New Roman" panose="02020603050405020304" pitchFamily="18" charset="0"/>
                <a:ea typeface="Tex Gyre Pagella"/>
                <a:cs typeface="Times New Roman" panose="02020603050405020304" pitchFamily="18" charset="0"/>
                <a:sym typeface="Tex Gyre Pagella"/>
              </a:rPr>
              <a:t>KHỞI ĐỘNG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0" y="1946862"/>
            <a:ext cx="18288000" cy="8340138"/>
            <a:chOff x="0" y="0"/>
            <a:chExt cx="4816593" cy="2196580"/>
          </a:xfrm>
        </p:grpSpPr>
        <p:sp>
          <p:nvSpPr>
            <p:cNvPr id="3" name="Freeform 3"/>
            <p:cNvSpPr/>
            <p:nvPr/>
          </p:nvSpPr>
          <p:spPr>
            <a:xfrm>
              <a:off x="0" y="0"/>
              <a:ext cx="4816592" cy="2196580"/>
            </a:xfrm>
            <a:custGeom>
              <a:avLst/>
              <a:gdLst/>
              <a:ahLst/>
              <a:cxnLst/>
              <a:rect l="l" t="t" r="r" b="b"/>
              <a:pathLst>
                <a:path w="4816592" h="2196580">
                  <a:moveTo>
                    <a:pt x="0" y="0"/>
                  </a:moveTo>
                  <a:lnTo>
                    <a:pt x="4816592" y="0"/>
                  </a:lnTo>
                  <a:lnTo>
                    <a:pt x="4816592" y="2196580"/>
                  </a:lnTo>
                  <a:lnTo>
                    <a:pt x="0" y="2196580"/>
                  </a:lnTo>
                  <a:close/>
                </a:path>
              </a:pathLst>
            </a:custGeom>
            <a:solidFill>
              <a:srgbClr val="1F5014"/>
            </a:solidFill>
          </p:spPr>
          <p:txBody>
            <a:bodyPr/>
            <a:lstStyle/>
            <a:p>
              <a:endParaRPr lang="vi-VN"/>
            </a:p>
          </p:txBody>
        </p:sp>
        <p:sp>
          <p:nvSpPr>
            <p:cNvPr id="4" name="TextBox 4"/>
            <p:cNvSpPr txBox="1"/>
            <p:nvPr/>
          </p:nvSpPr>
          <p:spPr>
            <a:xfrm>
              <a:off x="0" y="-76200"/>
              <a:ext cx="4816593" cy="227278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353" y="0"/>
            <a:ext cx="18288000" cy="1946862"/>
            <a:chOff x="0" y="0"/>
            <a:chExt cx="24384000" cy="2595816"/>
          </a:xfrm>
        </p:grpSpPr>
        <p:pic>
          <p:nvPicPr>
            <p:cNvPr id="6" name="Picture 6"/>
            <p:cNvPicPr>
              <a:picLocks noChangeAspect="1"/>
            </p:cNvPicPr>
            <p:nvPr/>
          </p:nvPicPr>
          <p:blipFill>
            <a:blip r:embed="rId2"/>
            <a:srcRect t="46455" b="46455"/>
            <a:stretch>
              <a:fillRect/>
            </a:stretch>
          </p:blipFill>
          <p:spPr>
            <a:xfrm>
              <a:off x="0" y="0"/>
              <a:ext cx="24384000" cy="2595816"/>
            </a:xfrm>
            <a:prstGeom prst="rect">
              <a:avLst/>
            </a:prstGeom>
          </p:spPr>
        </p:pic>
      </p:grpSp>
      <p:sp>
        <p:nvSpPr>
          <p:cNvPr id="7" name="AutoShape 7"/>
          <p:cNvSpPr/>
          <p:nvPr/>
        </p:nvSpPr>
        <p:spPr>
          <a:xfrm>
            <a:off x="4019864" y="9248775"/>
            <a:ext cx="11269793" cy="0"/>
          </a:xfrm>
          <a:prstGeom prst="line">
            <a:avLst/>
          </a:prstGeom>
          <a:ln w="19050" cap="flat">
            <a:solidFill>
              <a:srgbClr val="FFFFFF"/>
            </a:solidFill>
            <a:prstDash val="solid"/>
            <a:headEnd type="none" w="sm" len="sm"/>
            <a:tailEnd type="none" w="sm" len="sm"/>
          </a:ln>
        </p:spPr>
        <p:txBody>
          <a:bodyPr/>
          <a:lstStyle/>
          <a:p>
            <a:endParaRPr lang="vi-VN"/>
          </a:p>
        </p:txBody>
      </p:sp>
      <p:sp>
        <p:nvSpPr>
          <p:cNvPr id="8" name="Freeform 8"/>
          <p:cNvSpPr/>
          <p:nvPr/>
        </p:nvSpPr>
        <p:spPr>
          <a:xfrm>
            <a:off x="0" y="3592972"/>
            <a:ext cx="6773811" cy="5275105"/>
          </a:xfrm>
          <a:custGeom>
            <a:avLst/>
            <a:gdLst/>
            <a:ahLst/>
            <a:cxnLst/>
            <a:rect l="l" t="t" r="r" b="b"/>
            <a:pathLst>
              <a:path w="6773811" h="5275105">
                <a:moveTo>
                  <a:pt x="0" y="0"/>
                </a:moveTo>
                <a:lnTo>
                  <a:pt x="6773811" y="0"/>
                </a:lnTo>
                <a:lnTo>
                  <a:pt x="6773811" y="5275105"/>
                </a:lnTo>
                <a:lnTo>
                  <a:pt x="0" y="52751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9" name="TextBox 9"/>
          <p:cNvSpPr txBox="1"/>
          <p:nvPr/>
        </p:nvSpPr>
        <p:spPr>
          <a:xfrm>
            <a:off x="7411344" y="3859360"/>
            <a:ext cx="9847956" cy="5008717"/>
          </a:xfrm>
          <a:prstGeom prst="rect">
            <a:avLst/>
          </a:prstGeom>
        </p:spPr>
        <p:txBody>
          <a:bodyPr lIns="0" tIns="0" rIns="0" bIns="0" rtlCol="0" anchor="t">
            <a:spAutoFit/>
          </a:bodyPr>
          <a:lstStyle/>
          <a:p>
            <a:pPr algn="ctr">
              <a:lnSpc>
                <a:spcPts val="7953"/>
              </a:lnSpc>
              <a:spcBef>
                <a:spcPct val="0"/>
              </a:spcBef>
            </a:pPr>
            <a:r>
              <a:rPr lang="en-US" sz="5681">
                <a:solidFill>
                  <a:srgbClr val="FFFFFF"/>
                </a:solidFill>
                <a:latin typeface="Times New Roman" panose="02020603050405020304" pitchFamily="18" charset="0"/>
                <a:ea typeface="Tex Gyre Pagella"/>
                <a:cs typeface="Times New Roman" panose="02020603050405020304" pitchFamily="18" charset="0"/>
                <a:sym typeface="Tex Gyre Pagella"/>
              </a:rPr>
              <a:t>Dựa vào tên đề mục phần kĩ năng Viết và nội dung phần Tri thức về kiểu bài, cho biết ở bài học này, chúng ta sẽ thực hiện nhiệm vụ viết nào.</a:t>
            </a:r>
          </a:p>
        </p:txBody>
      </p:sp>
      <p:sp>
        <p:nvSpPr>
          <p:cNvPr id="10" name="TextBox 10"/>
          <p:cNvSpPr txBox="1"/>
          <p:nvPr/>
        </p:nvSpPr>
        <p:spPr>
          <a:xfrm>
            <a:off x="7173796" y="2418052"/>
            <a:ext cx="9573146" cy="970117"/>
          </a:xfrm>
          <a:prstGeom prst="rect">
            <a:avLst/>
          </a:prstGeom>
        </p:spPr>
        <p:txBody>
          <a:bodyPr lIns="0" tIns="0" rIns="0" bIns="0" rtlCol="0" anchor="t">
            <a:spAutoFit/>
          </a:bodyPr>
          <a:lstStyle/>
          <a:p>
            <a:pPr algn="ctr">
              <a:lnSpc>
                <a:spcPts val="7953"/>
              </a:lnSpc>
              <a:spcBef>
                <a:spcPct val="0"/>
              </a:spcBef>
            </a:pPr>
            <a:r>
              <a:rPr lang="en-US" sz="5681" b="1">
                <a:solidFill>
                  <a:srgbClr val="FFFFFF"/>
                </a:solidFill>
                <a:latin typeface="Times New Roman" panose="02020603050405020304" pitchFamily="18" charset="0"/>
                <a:ea typeface="Tex Gyre Pagella"/>
                <a:cs typeface="Times New Roman" panose="02020603050405020304" pitchFamily="18" charset="0"/>
                <a:sym typeface="Tex Gyre Pagella"/>
              </a:rPr>
              <a:t>XÁC ĐỊNH NHIỆM VỤ VIẾT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grpSp>
        <p:nvGrpSpPr>
          <p:cNvPr id="2" name="Group 2"/>
          <p:cNvGrpSpPr/>
          <p:nvPr/>
        </p:nvGrpSpPr>
        <p:grpSpPr>
          <a:xfrm>
            <a:off x="0" y="4004271"/>
            <a:ext cx="18288000" cy="6282729"/>
            <a:chOff x="0" y="0"/>
            <a:chExt cx="4816593" cy="1654711"/>
          </a:xfrm>
        </p:grpSpPr>
        <p:sp>
          <p:nvSpPr>
            <p:cNvPr id="3" name="Freeform 3"/>
            <p:cNvSpPr/>
            <p:nvPr/>
          </p:nvSpPr>
          <p:spPr>
            <a:xfrm>
              <a:off x="0" y="0"/>
              <a:ext cx="4816592" cy="1654711"/>
            </a:xfrm>
            <a:custGeom>
              <a:avLst/>
              <a:gdLst/>
              <a:ahLst/>
              <a:cxnLst/>
              <a:rect l="l" t="t" r="r" b="b"/>
              <a:pathLst>
                <a:path w="4816592" h="1654711">
                  <a:moveTo>
                    <a:pt x="0" y="0"/>
                  </a:moveTo>
                  <a:lnTo>
                    <a:pt x="4816592" y="0"/>
                  </a:lnTo>
                  <a:lnTo>
                    <a:pt x="4816592" y="1654711"/>
                  </a:lnTo>
                  <a:lnTo>
                    <a:pt x="0" y="1654711"/>
                  </a:lnTo>
                  <a:close/>
                </a:path>
              </a:pathLst>
            </a:custGeom>
            <a:solidFill>
              <a:srgbClr val="1F5014"/>
            </a:solidFill>
          </p:spPr>
          <p:txBody>
            <a:bodyPr/>
            <a:lstStyle/>
            <a:p>
              <a:endParaRPr lang="vi-VN"/>
            </a:p>
          </p:txBody>
        </p:sp>
        <p:sp>
          <p:nvSpPr>
            <p:cNvPr id="4" name="TextBox 4"/>
            <p:cNvSpPr txBox="1"/>
            <p:nvPr/>
          </p:nvSpPr>
          <p:spPr>
            <a:xfrm>
              <a:off x="0" y="-76200"/>
              <a:ext cx="4816593" cy="1730911"/>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2353" y="0"/>
            <a:ext cx="18288000" cy="4004271"/>
            <a:chOff x="0" y="0"/>
            <a:chExt cx="24384000" cy="5339028"/>
          </a:xfrm>
        </p:grpSpPr>
        <p:pic>
          <p:nvPicPr>
            <p:cNvPr id="6" name="Picture 6"/>
            <p:cNvPicPr>
              <a:picLocks noChangeAspect="1"/>
            </p:cNvPicPr>
            <p:nvPr/>
          </p:nvPicPr>
          <p:blipFill>
            <a:blip r:embed="rId2"/>
            <a:srcRect t="33578" b="33578"/>
            <a:stretch>
              <a:fillRect/>
            </a:stretch>
          </p:blipFill>
          <p:spPr>
            <a:xfrm>
              <a:off x="0" y="0"/>
              <a:ext cx="24384000" cy="5339028"/>
            </a:xfrm>
            <a:prstGeom prst="rect">
              <a:avLst/>
            </a:prstGeom>
          </p:spPr>
        </p:pic>
      </p:grpSp>
      <p:grpSp>
        <p:nvGrpSpPr>
          <p:cNvPr id="7" name="Group 7"/>
          <p:cNvGrpSpPr/>
          <p:nvPr/>
        </p:nvGrpSpPr>
        <p:grpSpPr>
          <a:xfrm>
            <a:off x="-2353" y="0"/>
            <a:ext cx="18288000" cy="4004271"/>
            <a:chOff x="0" y="0"/>
            <a:chExt cx="4816593" cy="1054623"/>
          </a:xfrm>
        </p:grpSpPr>
        <p:sp>
          <p:nvSpPr>
            <p:cNvPr id="8" name="Freeform 8"/>
            <p:cNvSpPr/>
            <p:nvPr/>
          </p:nvSpPr>
          <p:spPr>
            <a:xfrm>
              <a:off x="0" y="0"/>
              <a:ext cx="4816592" cy="1054623"/>
            </a:xfrm>
            <a:custGeom>
              <a:avLst/>
              <a:gdLst/>
              <a:ahLst/>
              <a:cxnLst/>
              <a:rect l="l" t="t" r="r" b="b"/>
              <a:pathLst>
                <a:path w="4816592" h="1054623">
                  <a:moveTo>
                    <a:pt x="0" y="0"/>
                  </a:moveTo>
                  <a:lnTo>
                    <a:pt x="4816592" y="0"/>
                  </a:lnTo>
                  <a:lnTo>
                    <a:pt x="4816592" y="1054623"/>
                  </a:lnTo>
                  <a:lnTo>
                    <a:pt x="0" y="1054623"/>
                  </a:lnTo>
                  <a:close/>
                </a:path>
              </a:pathLst>
            </a:custGeom>
            <a:solidFill>
              <a:srgbClr val="303030">
                <a:alpha val="31765"/>
              </a:srgbClr>
            </a:solidFill>
          </p:spPr>
          <p:txBody>
            <a:bodyPr/>
            <a:lstStyle/>
            <a:p>
              <a:endParaRPr lang="vi-VN"/>
            </a:p>
          </p:txBody>
        </p:sp>
        <p:sp>
          <p:nvSpPr>
            <p:cNvPr id="9" name="TextBox 9"/>
            <p:cNvSpPr txBox="1"/>
            <p:nvPr/>
          </p:nvSpPr>
          <p:spPr>
            <a:xfrm>
              <a:off x="0" y="-76200"/>
              <a:ext cx="4816593" cy="1130823"/>
            </a:xfrm>
            <a:prstGeom prst="rect">
              <a:avLst/>
            </a:prstGeom>
          </p:spPr>
          <p:txBody>
            <a:bodyPr lIns="50800" tIns="50800" rIns="50800" bIns="50800" rtlCol="0" anchor="ctr"/>
            <a:lstStyle/>
            <a:p>
              <a:pPr algn="ctr">
                <a:lnSpc>
                  <a:spcPts val="2800"/>
                </a:lnSpc>
              </a:pPr>
              <a:endParaRPr/>
            </a:p>
          </p:txBody>
        </p:sp>
      </p:grpSp>
      <p:sp>
        <p:nvSpPr>
          <p:cNvPr id="10" name="AutoShape 10"/>
          <p:cNvSpPr/>
          <p:nvPr/>
        </p:nvSpPr>
        <p:spPr>
          <a:xfrm>
            <a:off x="4019864" y="9248775"/>
            <a:ext cx="11269793" cy="0"/>
          </a:xfrm>
          <a:prstGeom prst="line">
            <a:avLst/>
          </a:prstGeom>
          <a:ln w="19050" cap="flat">
            <a:solidFill>
              <a:srgbClr val="FFFFFF"/>
            </a:solidFill>
            <a:prstDash val="solid"/>
            <a:headEnd type="none" w="sm" len="sm"/>
            <a:tailEnd type="none" w="sm" len="sm"/>
          </a:ln>
        </p:spPr>
        <p:txBody>
          <a:bodyPr/>
          <a:lstStyle/>
          <a:p>
            <a:endParaRPr lang="vi-VN"/>
          </a:p>
        </p:txBody>
      </p:sp>
      <p:sp>
        <p:nvSpPr>
          <p:cNvPr id="11" name="Freeform 11"/>
          <p:cNvSpPr/>
          <p:nvPr/>
        </p:nvSpPr>
        <p:spPr>
          <a:xfrm rot="5400000">
            <a:off x="7075928" y="-7140688"/>
            <a:ext cx="4133791" cy="18285647"/>
          </a:xfrm>
          <a:custGeom>
            <a:avLst/>
            <a:gdLst/>
            <a:ahLst/>
            <a:cxnLst/>
            <a:rect l="l" t="t" r="r" b="b"/>
            <a:pathLst>
              <a:path w="4133791" h="18285647">
                <a:moveTo>
                  <a:pt x="0" y="0"/>
                </a:moveTo>
                <a:lnTo>
                  <a:pt x="4133791" y="0"/>
                </a:lnTo>
                <a:lnTo>
                  <a:pt x="4133791" y="18285647"/>
                </a:lnTo>
                <a:lnTo>
                  <a:pt x="0" y="18285647"/>
                </a:lnTo>
                <a:lnTo>
                  <a:pt x="0" y="0"/>
                </a:lnTo>
                <a:close/>
              </a:path>
            </a:pathLst>
          </a:custGeom>
          <a:blipFill>
            <a:blip r:embed="rId3"/>
            <a:stretch>
              <a:fillRect l="-141226" r="-54295"/>
            </a:stretch>
          </a:blipFill>
        </p:spPr>
        <p:txBody>
          <a:bodyPr/>
          <a:lstStyle/>
          <a:p>
            <a:endParaRPr lang="vi-VN"/>
          </a:p>
        </p:txBody>
      </p:sp>
      <p:sp>
        <p:nvSpPr>
          <p:cNvPr id="12" name="TextBox 12"/>
          <p:cNvSpPr txBox="1"/>
          <p:nvPr/>
        </p:nvSpPr>
        <p:spPr>
          <a:xfrm>
            <a:off x="1066800" y="4517775"/>
            <a:ext cx="11732015" cy="2058705"/>
          </a:xfrm>
          <a:prstGeom prst="rect">
            <a:avLst/>
          </a:prstGeom>
        </p:spPr>
        <p:txBody>
          <a:bodyPr wrap="square" lIns="0" tIns="0" rIns="0" bIns="0" rtlCol="0" anchor="t">
            <a:spAutoFit/>
          </a:bodyPr>
          <a:lstStyle/>
          <a:p>
            <a:pPr algn="ctr">
              <a:lnSpc>
                <a:spcPts val="17491"/>
              </a:lnSpc>
              <a:spcBef>
                <a:spcPct val="0"/>
              </a:spcBef>
            </a:pPr>
            <a:r>
              <a:rPr lang="en-US" sz="12494" b="1">
                <a:solidFill>
                  <a:srgbClr val="FFFFFF"/>
                </a:solidFill>
                <a:latin typeface="Times New Roman" panose="02020603050405020304" pitchFamily="18" charset="0"/>
                <a:ea typeface="Tex Gyre Pagella"/>
                <a:cs typeface="Times New Roman" panose="02020603050405020304" pitchFamily="18" charset="0"/>
                <a:sym typeface="Tex Gyre Pagella"/>
              </a:rPr>
              <a:t>HÌNH THÀNH</a:t>
            </a:r>
          </a:p>
        </p:txBody>
      </p:sp>
      <p:sp>
        <p:nvSpPr>
          <p:cNvPr id="13" name="TextBox 13"/>
          <p:cNvSpPr txBox="1"/>
          <p:nvPr/>
        </p:nvSpPr>
        <p:spPr>
          <a:xfrm>
            <a:off x="6858000" y="6420778"/>
            <a:ext cx="9682761" cy="2058705"/>
          </a:xfrm>
          <a:prstGeom prst="rect">
            <a:avLst/>
          </a:prstGeom>
        </p:spPr>
        <p:txBody>
          <a:bodyPr wrap="square" lIns="0" tIns="0" rIns="0" bIns="0" rtlCol="0" anchor="t">
            <a:spAutoFit/>
          </a:bodyPr>
          <a:lstStyle/>
          <a:p>
            <a:pPr algn="ctr">
              <a:lnSpc>
                <a:spcPts val="17491"/>
              </a:lnSpc>
              <a:spcBef>
                <a:spcPct val="0"/>
              </a:spcBef>
            </a:pPr>
            <a:r>
              <a:rPr lang="en-US" sz="12494" b="1">
                <a:solidFill>
                  <a:srgbClr val="FFFFFF"/>
                </a:solidFill>
                <a:latin typeface="Times New Roman" panose="02020603050405020304" pitchFamily="18" charset="0"/>
                <a:ea typeface="Tex Gyre Pagella"/>
                <a:cs typeface="Times New Roman" panose="02020603050405020304" pitchFamily="18" charset="0"/>
                <a:sym typeface="Tex Gyre Pagella"/>
              </a:rPr>
              <a:t>KIẾN THỨC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288504"/>
            <a:chOff x="0" y="0"/>
            <a:chExt cx="4816593" cy="339359"/>
          </a:xfrm>
        </p:grpSpPr>
        <p:sp>
          <p:nvSpPr>
            <p:cNvPr id="6" name="Freeform 6"/>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7" name="TextBox 7"/>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PHIẾU HỌC TẬP SỐ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YÊU CẦU CỦA KIỂU BÀI NGHỊ LUẬN SO SÁNH, ĐÁNH GIÁ HAI TÁC PHẨM THƠ</a:t>
              </a:r>
            </a:p>
          </p:txBody>
        </p:sp>
      </p:grpSp>
      <p:grpSp>
        <p:nvGrpSpPr>
          <p:cNvPr id="8" name="Group 8"/>
          <p:cNvGrpSpPr/>
          <p:nvPr/>
        </p:nvGrpSpPr>
        <p:grpSpPr>
          <a:xfrm>
            <a:off x="362005" y="4139068"/>
            <a:ext cx="7982044" cy="1602326"/>
            <a:chOff x="0" y="0"/>
            <a:chExt cx="10642726" cy="2136435"/>
          </a:xfrm>
        </p:grpSpPr>
        <p:grpSp>
          <p:nvGrpSpPr>
            <p:cNvPr id="9" name="Group 9"/>
            <p:cNvGrpSpPr/>
            <p:nvPr/>
          </p:nvGrpSpPr>
          <p:grpSpPr>
            <a:xfrm>
              <a:off x="0" y="0"/>
              <a:ext cx="10642726" cy="2136435"/>
              <a:chOff x="0" y="0"/>
              <a:chExt cx="3289806" cy="660400"/>
            </a:xfrm>
          </p:grpSpPr>
          <p:sp>
            <p:nvSpPr>
              <p:cNvPr id="10" name="Freeform 10"/>
              <p:cNvSpPr/>
              <p:nvPr/>
            </p:nvSpPr>
            <p:spPr>
              <a:xfrm>
                <a:off x="0" y="0"/>
                <a:ext cx="3289807" cy="660400"/>
              </a:xfrm>
              <a:custGeom>
                <a:avLst/>
                <a:gdLst/>
                <a:ahLst/>
                <a:cxnLst/>
                <a:rect l="l" t="t" r="r" b="b"/>
                <a:pathLst>
                  <a:path w="3289807" h="660400">
                    <a:moveTo>
                      <a:pt x="3165346" y="660400"/>
                    </a:moveTo>
                    <a:lnTo>
                      <a:pt x="124460" y="660400"/>
                    </a:lnTo>
                    <a:cubicBezTo>
                      <a:pt x="55880" y="660400"/>
                      <a:pt x="0" y="604520"/>
                      <a:pt x="0" y="535940"/>
                    </a:cubicBezTo>
                    <a:lnTo>
                      <a:pt x="0" y="124460"/>
                    </a:lnTo>
                    <a:cubicBezTo>
                      <a:pt x="0" y="55880"/>
                      <a:pt x="55880" y="0"/>
                      <a:pt x="124460" y="0"/>
                    </a:cubicBezTo>
                    <a:lnTo>
                      <a:pt x="3165346" y="0"/>
                    </a:lnTo>
                    <a:cubicBezTo>
                      <a:pt x="3233926" y="0"/>
                      <a:pt x="3289807" y="55880"/>
                      <a:pt x="3289807" y="124460"/>
                    </a:cubicBezTo>
                    <a:lnTo>
                      <a:pt x="3289807" y="535940"/>
                    </a:lnTo>
                    <a:cubicBezTo>
                      <a:pt x="3289807" y="604520"/>
                      <a:pt x="3233926" y="660400"/>
                      <a:pt x="3165346" y="660400"/>
                    </a:cubicBezTo>
                    <a:close/>
                  </a:path>
                </a:pathLst>
              </a:custGeom>
              <a:solidFill>
                <a:srgbClr val="FFFCEE"/>
              </a:solidFill>
            </p:spPr>
            <p:txBody>
              <a:bodyPr/>
              <a:lstStyle/>
              <a:p>
                <a:endParaRPr lang="vi-VN"/>
              </a:p>
            </p:txBody>
          </p:sp>
        </p:grpSp>
        <p:grpSp>
          <p:nvGrpSpPr>
            <p:cNvPr id="11" name="Group 11"/>
            <p:cNvGrpSpPr/>
            <p:nvPr/>
          </p:nvGrpSpPr>
          <p:grpSpPr>
            <a:xfrm>
              <a:off x="51115" y="0"/>
              <a:ext cx="3056528" cy="2136435"/>
              <a:chOff x="0" y="0"/>
              <a:chExt cx="944813" cy="660400"/>
            </a:xfrm>
          </p:grpSpPr>
          <p:sp>
            <p:nvSpPr>
              <p:cNvPr id="12" name="Freeform 12"/>
              <p:cNvSpPr/>
              <p:nvPr/>
            </p:nvSpPr>
            <p:spPr>
              <a:xfrm>
                <a:off x="0" y="0"/>
                <a:ext cx="944813" cy="660400"/>
              </a:xfrm>
              <a:custGeom>
                <a:avLst/>
                <a:gdLst/>
                <a:ahLst/>
                <a:cxnLst/>
                <a:rect l="l" t="t" r="r" b="b"/>
                <a:pathLst>
                  <a:path w="944813" h="660400">
                    <a:moveTo>
                      <a:pt x="820353" y="660400"/>
                    </a:moveTo>
                    <a:lnTo>
                      <a:pt x="124460" y="660400"/>
                    </a:lnTo>
                    <a:cubicBezTo>
                      <a:pt x="55880" y="660400"/>
                      <a:pt x="0" y="604520"/>
                      <a:pt x="0" y="535940"/>
                    </a:cubicBezTo>
                    <a:lnTo>
                      <a:pt x="0" y="124460"/>
                    </a:lnTo>
                    <a:cubicBezTo>
                      <a:pt x="0" y="55880"/>
                      <a:pt x="55880" y="0"/>
                      <a:pt x="124460" y="0"/>
                    </a:cubicBezTo>
                    <a:lnTo>
                      <a:pt x="820353" y="0"/>
                    </a:lnTo>
                    <a:cubicBezTo>
                      <a:pt x="888933" y="0"/>
                      <a:pt x="944813" y="55880"/>
                      <a:pt x="944813" y="124460"/>
                    </a:cubicBezTo>
                    <a:lnTo>
                      <a:pt x="944813" y="535940"/>
                    </a:lnTo>
                    <a:cubicBezTo>
                      <a:pt x="944813" y="604520"/>
                      <a:pt x="888933" y="660400"/>
                      <a:pt x="820353" y="660400"/>
                    </a:cubicBezTo>
                    <a:close/>
                  </a:path>
                </a:pathLst>
              </a:custGeom>
              <a:solidFill>
                <a:srgbClr val="0F5426"/>
              </a:solidFill>
            </p:spPr>
            <p:txBody>
              <a:bodyPr/>
              <a:lstStyle/>
              <a:p>
                <a:endParaRPr lang="vi-VN"/>
              </a:p>
            </p:txBody>
          </p:sp>
        </p:grpSp>
        <p:sp>
          <p:nvSpPr>
            <p:cNvPr id="13" name="TextBox 13"/>
            <p:cNvSpPr txBox="1"/>
            <p:nvPr/>
          </p:nvSpPr>
          <p:spPr>
            <a:xfrm>
              <a:off x="527521" y="738153"/>
              <a:ext cx="2152855" cy="612024"/>
            </a:xfrm>
            <a:prstGeom prst="rect">
              <a:avLst/>
            </a:prstGeom>
          </p:spPr>
          <p:txBody>
            <a:bodyPr lIns="0" tIns="0" rIns="0" bIns="0" rtlCol="0" anchor="t">
              <a:spAutoFit/>
            </a:bodyPr>
            <a:lstStyle/>
            <a:p>
              <a:pPr algn="l">
                <a:lnSpc>
                  <a:spcPts val="3310"/>
                </a:lnSpc>
              </a:pPr>
              <a:r>
                <a:rPr lang="en-US" sz="3310">
                  <a:solidFill>
                    <a:srgbClr val="FFFFFF"/>
                  </a:solidFill>
                  <a:latin typeface="UTM Aptima Bold"/>
                  <a:ea typeface="UTM Aptima Bold"/>
                  <a:cs typeface="Times New Roman" panose="02020603050405020304" pitchFamily="18" charset="0"/>
                  <a:sym typeface="UTM Aptima Bold"/>
                </a:rPr>
                <a:t>MỞ BÀI</a:t>
              </a:r>
            </a:p>
          </p:txBody>
        </p:sp>
      </p:grpSp>
      <p:grpSp>
        <p:nvGrpSpPr>
          <p:cNvPr id="14" name="Group 14"/>
          <p:cNvGrpSpPr/>
          <p:nvPr/>
        </p:nvGrpSpPr>
        <p:grpSpPr>
          <a:xfrm>
            <a:off x="408311" y="6008094"/>
            <a:ext cx="7982044" cy="1602326"/>
            <a:chOff x="0" y="0"/>
            <a:chExt cx="10642726" cy="2136435"/>
          </a:xfrm>
        </p:grpSpPr>
        <p:grpSp>
          <p:nvGrpSpPr>
            <p:cNvPr id="15" name="Group 15"/>
            <p:cNvGrpSpPr/>
            <p:nvPr/>
          </p:nvGrpSpPr>
          <p:grpSpPr>
            <a:xfrm>
              <a:off x="0" y="0"/>
              <a:ext cx="10642726" cy="2136435"/>
              <a:chOff x="0" y="0"/>
              <a:chExt cx="3289806" cy="660400"/>
            </a:xfrm>
          </p:grpSpPr>
          <p:sp>
            <p:nvSpPr>
              <p:cNvPr id="16" name="Freeform 16"/>
              <p:cNvSpPr/>
              <p:nvPr/>
            </p:nvSpPr>
            <p:spPr>
              <a:xfrm>
                <a:off x="0" y="0"/>
                <a:ext cx="3289807" cy="660400"/>
              </a:xfrm>
              <a:custGeom>
                <a:avLst/>
                <a:gdLst/>
                <a:ahLst/>
                <a:cxnLst/>
                <a:rect l="l" t="t" r="r" b="b"/>
                <a:pathLst>
                  <a:path w="3289807" h="660400">
                    <a:moveTo>
                      <a:pt x="3165346" y="660400"/>
                    </a:moveTo>
                    <a:lnTo>
                      <a:pt x="124460" y="660400"/>
                    </a:lnTo>
                    <a:cubicBezTo>
                      <a:pt x="55880" y="660400"/>
                      <a:pt x="0" y="604520"/>
                      <a:pt x="0" y="535940"/>
                    </a:cubicBezTo>
                    <a:lnTo>
                      <a:pt x="0" y="124460"/>
                    </a:lnTo>
                    <a:cubicBezTo>
                      <a:pt x="0" y="55880"/>
                      <a:pt x="55880" y="0"/>
                      <a:pt x="124460" y="0"/>
                    </a:cubicBezTo>
                    <a:lnTo>
                      <a:pt x="3165346" y="0"/>
                    </a:lnTo>
                    <a:cubicBezTo>
                      <a:pt x="3233926" y="0"/>
                      <a:pt x="3289807" y="55880"/>
                      <a:pt x="3289807" y="124460"/>
                    </a:cubicBezTo>
                    <a:lnTo>
                      <a:pt x="3289807" y="535940"/>
                    </a:lnTo>
                    <a:cubicBezTo>
                      <a:pt x="3289807" y="604520"/>
                      <a:pt x="3233926" y="660400"/>
                      <a:pt x="3165346" y="660400"/>
                    </a:cubicBezTo>
                    <a:close/>
                  </a:path>
                </a:pathLst>
              </a:custGeom>
              <a:solidFill>
                <a:srgbClr val="FFFCEE"/>
              </a:solidFill>
            </p:spPr>
            <p:txBody>
              <a:bodyPr/>
              <a:lstStyle/>
              <a:p>
                <a:endParaRPr lang="vi-VN"/>
              </a:p>
            </p:txBody>
          </p:sp>
        </p:grpSp>
        <p:grpSp>
          <p:nvGrpSpPr>
            <p:cNvPr id="17" name="Group 17"/>
            <p:cNvGrpSpPr/>
            <p:nvPr/>
          </p:nvGrpSpPr>
          <p:grpSpPr>
            <a:xfrm>
              <a:off x="51115" y="0"/>
              <a:ext cx="3056528" cy="2136435"/>
              <a:chOff x="0" y="0"/>
              <a:chExt cx="944813" cy="660400"/>
            </a:xfrm>
          </p:grpSpPr>
          <p:sp>
            <p:nvSpPr>
              <p:cNvPr id="18" name="Freeform 18"/>
              <p:cNvSpPr/>
              <p:nvPr/>
            </p:nvSpPr>
            <p:spPr>
              <a:xfrm>
                <a:off x="0" y="0"/>
                <a:ext cx="944813" cy="660400"/>
              </a:xfrm>
              <a:custGeom>
                <a:avLst/>
                <a:gdLst/>
                <a:ahLst/>
                <a:cxnLst/>
                <a:rect l="l" t="t" r="r" b="b"/>
                <a:pathLst>
                  <a:path w="944813" h="660400">
                    <a:moveTo>
                      <a:pt x="820353" y="660400"/>
                    </a:moveTo>
                    <a:lnTo>
                      <a:pt x="124460" y="660400"/>
                    </a:lnTo>
                    <a:cubicBezTo>
                      <a:pt x="55880" y="660400"/>
                      <a:pt x="0" y="604520"/>
                      <a:pt x="0" y="535940"/>
                    </a:cubicBezTo>
                    <a:lnTo>
                      <a:pt x="0" y="124460"/>
                    </a:lnTo>
                    <a:cubicBezTo>
                      <a:pt x="0" y="55880"/>
                      <a:pt x="55880" y="0"/>
                      <a:pt x="124460" y="0"/>
                    </a:cubicBezTo>
                    <a:lnTo>
                      <a:pt x="820353" y="0"/>
                    </a:lnTo>
                    <a:cubicBezTo>
                      <a:pt x="888933" y="0"/>
                      <a:pt x="944813" y="55880"/>
                      <a:pt x="944813" y="124460"/>
                    </a:cubicBezTo>
                    <a:lnTo>
                      <a:pt x="944813" y="535940"/>
                    </a:lnTo>
                    <a:cubicBezTo>
                      <a:pt x="944813" y="604520"/>
                      <a:pt x="888933" y="660400"/>
                      <a:pt x="820353" y="660400"/>
                    </a:cubicBezTo>
                    <a:close/>
                  </a:path>
                </a:pathLst>
              </a:custGeom>
              <a:solidFill>
                <a:srgbClr val="0F5426"/>
              </a:solidFill>
            </p:spPr>
            <p:txBody>
              <a:bodyPr/>
              <a:lstStyle/>
              <a:p>
                <a:endParaRPr lang="vi-VN"/>
              </a:p>
            </p:txBody>
          </p:sp>
        </p:grpSp>
        <p:sp>
          <p:nvSpPr>
            <p:cNvPr id="19" name="TextBox 19"/>
            <p:cNvSpPr txBox="1"/>
            <p:nvPr/>
          </p:nvSpPr>
          <p:spPr>
            <a:xfrm>
              <a:off x="51115" y="738153"/>
              <a:ext cx="3056528" cy="613763"/>
            </a:xfrm>
            <a:prstGeom prst="rect">
              <a:avLst/>
            </a:prstGeom>
          </p:spPr>
          <p:txBody>
            <a:bodyPr lIns="0" tIns="0" rIns="0" bIns="0" rtlCol="0" anchor="t">
              <a:spAutoFit/>
            </a:bodyPr>
            <a:lstStyle/>
            <a:p>
              <a:pPr algn="ctr">
                <a:lnSpc>
                  <a:spcPts val="3310"/>
                </a:lnSpc>
              </a:pPr>
              <a:r>
                <a:rPr lang="en-US" sz="3310">
                  <a:solidFill>
                    <a:srgbClr val="FFFFFF"/>
                  </a:solidFill>
                  <a:latin typeface="UTM Aptima Bold"/>
                  <a:ea typeface="UTM Aptima Bold"/>
                  <a:cs typeface="Times New Roman" panose="02020603050405020304" pitchFamily="18" charset="0"/>
                  <a:sym typeface="UTM Aptima Bold"/>
                </a:rPr>
                <a:t>THÂN BÀI</a:t>
              </a:r>
            </a:p>
          </p:txBody>
        </p:sp>
      </p:grpSp>
      <p:grpSp>
        <p:nvGrpSpPr>
          <p:cNvPr id="20" name="Group 20"/>
          <p:cNvGrpSpPr/>
          <p:nvPr/>
        </p:nvGrpSpPr>
        <p:grpSpPr>
          <a:xfrm>
            <a:off x="362005" y="7877120"/>
            <a:ext cx="7982044" cy="1602326"/>
            <a:chOff x="0" y="0"/>
            <a:chExt cx="10642726" cy="2136435"/>
          </a:xfrm>
        </p:grpSpPr>
        <p:grpSp>
          <p:nvGrpSpPr>
            <p:cNvPr id="21" name="Group 21"/>
            <p:cNvGrpSpPr/>
            <p:nvPr/>
          </p:nvGrpSpPr>
          <p:grpSpPr>
            <a:xfrm>
              <a:off x="0" y="0"/>
              <a:ext cx="10642726" cy="2136435"/>
              <a:chOff x="0" y="0"/>
              <a:chExt cx="3289806" cy="660400"/>
            </a:xfrm>
          </p:grpSpPr>
          <p:sp>
            <p:nvSpPr>
              <p:cNvPr id="22" name="Freeform 22"/>
              <p:cNvSpPr/>
              <p:nvPr/>
            </p:nvSpPr>
            <p:spPr>
              <a:xfrm>
                <a:off x="0" y="0"/>
                <a:ext cx="3289807" cy="660400"/>
              </a:xfrm>
              <a:custGeom>
                <a:avLst/>
                <a:gdLst/>
                <a:ahLst/>
                <a:cxnLst/>
                <a:rect l="l" t="t" r="r" b="b"/>
                <a:pathLst>
                  <a:path w="3289807" h="660400">
                    <a:moveTo>
                      <a:pt x="3165346" y="660400"/>
                    </a:moveTo>
                    <a:lnTo>
                      <a:pt x="124460" y="660400"/>
                    </a:lnTo>
                    <a:cubicBezTo>
                      <a:pt x="55880" y="660400"/>
                      <a:pt x="0" y="604520"/>
                      <a:pt x="0" y="535940"/>
                    </a:cubicBezTo>
                    <a:lnTo>
                      <a:pt x="0" y="124460"/>
                    </a:lnTo>
                    <a:cubicBezTo>
                      <a:pt x="0" y="55880"/>
                      <a:pt x="55880" y="0"/>
                      <a:pt x="124460" y="0"/>
                    </a:cubicBezTo>
                    <a:lnTo>
                      <a:pt x="3165346" y="0"/>
                    </a:lnTo>
                    <a:cubicBezTo>
                      <a:pt x="3233926" y="0"/>
                      <a:pt x="3289807" y="55880"/>
                      <a:pt x="3289807" y="124460"/>
                    </a:cubicBezTo>
                    <a:lnTo>
                      <a:pt x="3289807" y="535940"/>
                    </a:lnTo>
                    <a:cubicBezTo>
                      <a:pt x="3289807" y="604520"/>
                      <a:pt x="3233926" y="660400"/>
                      <a:pt x="3165346" y="660400"/>
                    </a:cubicBezTo>
                    <a:close/>
                  </a:path>
                </a:pathLst>
              </a:custGeom>
              <a:solidFill>
                <a:srgbClr val="FFFCEE"/>
              </a:solidFill>
            </p:spPr>
            <p:txBody>
              <a:bodyPr/>
              <a:lstStyle/>
              <a:p>
                <a:endParaRPr lang="vi-VN"/>
              </a:p>
            </p:txBody>
          </p:sp>
        </p:grpSp>
        <p:grpSp>
          <p:nvGrpSpPr>
            <p:cNvPr id="23" name="Group 23"/>
            <p:cNvGrpSpPr/>
            <p:nvPr/>
          </p:nvGrpSpPr>
          <p:grpSpPr>
            <a:xfrm>
              <a:off x="51115" y="0"/>
              <a:ext cx="3056528" cy="2136435"/>
              <a:chOff x="0" y="0"/>
              <a:chExt cx="944813" cy="660400"/>
            </a:xfrm>
          </p:grpSpPr>
          <p:sp>
            <p:nvSpPr>
              <p:cNvPr id="24" name="Freeform 24"/>
              <p:cNvSpPr/>
              <p:nvPr/>
            </p:nvSpPr>
            <p:spPr>
              <a:xfrm>
                <a:off x="0" y="0"/>
                <a:ext cx="944813" cy="660400"/>
              </a:xfrm>
              <a:custGeom>
                <a:avLst/>
                <a:gdLst/>
                <a:ahLst/>
                <a:cxnLst/>
                <a:rect l="l" t="t" r="r" b="b"/>
                <a:pathLst>
                  <a:path w="944813" h="660400">
                    <a:moveTo>
                      <a:pt x="820353" y="660400"/>
                    </a:moveTo>
                    <a:lnTo>
                      <a:pt x="124460" y="660400"/>
                    </a:lnTo>
                    <a:cubicBezTo>
                      <a:pt x="55880" y="660400"/>
                      <a:pt x="0" y="604520"/>
                      <a:pt x="0" y="535940"/>
                    </a:cubicBezTo>
                    <a:lnTo>
                      <a:pt x="0" y="124460"/>
                    </a:lnTo>
                    <a:cubicBezTo>
                      <a:pt x="0" y="55880"/>
                      <a:pt x="55880" y="0"/>
                      <a:pt x="124460" y="0"/>
                    </a:cubicBezTo>
                    <a:lnTo>
                      <a:pt x="820353" y="0"/>
                    </a:lnTo>
                    <a:cubicBezTo>
                      <a:pt x="888933" y="0"/>
                      <a:pt x="944813" y="55880"/>
                      <a:pt x="944813" y="124460"/>
                    </a:cubicBezTo>
                    <a:lnTo>
                      <a:pt x="944813" y="535940"/>
                    </a:lnTo>
                    <a:cubicBezTo>
                      <a:pt x="944813" y="604520"/>
                      <a:pt x="888933" y="660400"/>
                      <a:pt x="820353" y="660400"/>
                    </a:cubicBezTo>
                    <a:close/>
                  </a:path>
                </a:pathLst>
              </a:custGeom>
              <a:solidFill>
                <a:srgbClr val="0F5426"/>
              </a:solidFill>
            </p:spPr>
            <p:txBody>
              <a:bodyPr/>
              <a:lstStyle/>
              <a:p>
                <a:endParaRPr lang="vi-VN"/>
              </a:p>
            </p:txBody>
          </p:sp>
        </p:grpSp>
        <p:sp>
          <p:nvSpPr>
            <p:cNvPr id="25" name="TextBox 25"/>
            <p:cNvSpPr txBox="1"/>
            <p:nvPr/>
          </p:nvSpPr>
          <p:spPr>
            <a:xfrm>
              <a:off x="527521" y="738153"/>
              <a:ext cx="2152855" cy="612024"/>
            </a:xfrm>
            <a:prstGeom prst="rect">
              <a:avLst/>
            </a:prstGeom>
          </p:spPr>
          <p:txBody>
            <a:bodyPr lIns="0" tIns="0" rIns="0" bIns="0" rtlCol="0" anchor="t">
              <a:spAutoFit/>
            </a:bodyPr>
            <a:lstStyle/>
            <a:p>
              <a:pPr algn="l">
                <a:lnSpc>
                  <a:spcPts val="3310"/>
                </a:lnSpc>
              </a:pPr>
              <a:r>
                <a:rPr lang="en-US" sz="3310">
                  <a:solidFill>
                    <a:srgbClr val="FFFFFF"/>
                  </a:solidFill>
                  <a:latin typeface="UTM Aptima Bold"/>
                  <a:ea typeface="UTM Aptima Bold"/>
                  <a:cs typeface="Times New Roman" panose="02020603050405020304" pitchFamily="18" charset="0"/>
                  <a:sym typeface="UTM Aptima Bold"/>
                </a:rPr>
                <a:t>KẾT BÀI</a:t>
              </a:r>
            </a:p>
          </p:txBody>
        </p:sp>
      </p:grpSp>
      <p:sp>
        <p:nvSpPr>
          <p:cNvPr id="26" name="AutoShape 26"/>
          <p:cNvSpPr/>
          <p:nvPr/>
        </p:nvSpPr>
        <p:spPr>
          <a:xfrm flipV="1">
            <a:off x="10355698" y="4282566"/>
            <a:ext cx="0" cy="2917656"/>
          </a:xfrm>
          <a:prstGeom prst="line">
            <a:avLst/>
          </a:prstGeom>
          <a:ln w="19050" cap="flat">
            <a:solidFill>
              <a:srgbClr val="0F5426"/>
            </a:solidFill>
            <a:prstDash val="solid"/>
            <a:headEnd type="none" w="sm" len="sm"/>
            <a:tailEnd type="none" w="sm" len="sm"/>
          </a:ln>
        </p:spPr>
        <p:txBody>
          <a:bodyPr/>
          <a:lstStyle/>
          <a:p>
            <a:endParaRPr lang="vi-VN"/>
          </a:p>
        </p:txBody>
      </p:sp>
      <p:sp>
        <p:nvSpPr>
          <p:cNvPr id="27" name="Freeform 27"/>
          <p:cNvSpPr/>
          <p:nvPr/>
        </p:nvSpPr>
        <p:spPr>
          <a:xfrm>
            <a:off x="8434228" y="5384445"/>
            <a:ext cx="2492676" cy="2492676"/>
          </a:xfrm>
          <a:custGeom>
            <a:avLst/>
            <a:gdLst/>
            <a:ahLst/>
            <a:cxnLst/>
            <a:rect l="l" t="t" r="r" b="b"/>
            <a:pathLst>
              <a:path w="2492676" h="2492676">
                <a:moveTo>
                  <a:pt x="0" y="0"/>
                </a:moveTo>
                <a:lnTo>
                  <a:pt x="2492676" y="0"/>
                </a:lnTo>
                <a:lnTo>
                  <a:pt x="2492676" y="2492675"/>
                </a:lnTo>
                <a:lnTo>
                  <a:pt x="0" y="2492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8" name="Freeform 28"/>
          <p:cNvSpPr/>
          <p:nvPr/>
        </p:nvSpPr>
        <p:spPr>
          <a:xfrm>
            <a:off x="9476603" y="2330664"/>
            <a:ext cx="1279310" cy="2042810"/>
          </a:xfrm>
          <a:custGeom>
            <a:avLst/>
            <a:gdLst/>
            <a:ahLst/>
            <a:cxnLst/>
            <a:rect l="l" t="t" r="r" b="b"/>
            <a:pathLst>
              <a:path w="1279310" h="2042810">
                <a:moveTo>
                  <a:pt x="0" y="0"/>
                </a:moveTo>
                <a:lnTo>
                  <a:pt x="1279309" y="0"/>
                </a:lnTo>
                <a:lnTo>
                  <a:pt x="1279309" y="2042810"/>
                </a:lnTo>
                <a:lnTo>
                  <a:pt x="0" y="2042810"/>
                </a:lnTo>
                <a:lnTo>
                  <a:pt x="0" y="0"/>
                </a:lnTo>
                <a:close/>
              </a:path>
            </a:pathLst>
          </a:custGeom>
          <a:blipFill>
            <a:blip r:embed="rId4"/>
            <a:stretch>
              <a:fillRect/>
            </a:stretch>
          </a:blipFill>
        </p:spPr>
        <p:txBody>
          <a:bodyPr/>
          <a:lstStyle/>
          <a:p>
            <a:endParaRPr lang="vi-VN"/>
          </a:p>
        </p:txBody>
      </p:sp>
      <p:sp>
        <p:nvSpPr>
          <p:cNvPr id="29" name="TextBox 29"/>
          <p:cNvSpPr txBox="1"/>
          <p:nvPr/>
        </p:nvSpPr>
        <p:spPr>
          <a:xfrm>
            <a:off x="408311" y="1714834"/>
            <a:ext cx="1653557"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Times New Roman" panose="02020603050405020304" pitchFamily="18" charset="0"/>
                <a:sym typeface="UTM Aptima Bold"/>
              </a:rPr>
              <a:t>CÂU 1</a:t>
            </a:r>
          </a:p>
        </p:txBody>
      </p:sp>
      <p:sp>
        <p:nvSpPr>
          <p:cNvPr id="30" name="TextBox 30"/>
          <p:cNvSpPr txBox="1"/>
          <p:nvPr/>
        </p:nvSpPr>
        <p:spPr>
          <a:xfrm>
            <a:off x="362005" y="2516826"/>
            <a:ext cx="9114597" cy="13747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imes New Roman" panose="02020603050405020304" pitchFamily="18" charset="0"/>
                <a:sym typeface="Tex Gyre Pagella"/>
              </a:rPr>
              <a:t>Trình bày bố cục của kiểu bài văn nghị luận so sánh, đánh giá hai tác phẩm thơ. </a:t>
            </a:r>
          </a:p>
        </p:txBody>
      </p:sp>
      <p:sp>
        <p:nvSpPr>
          <p:cNvPr id="31" name="TextBox 31"/>
          <p:cNvSpPr txBox="1"/>
          <p:nvPr/>
        </p:nvSpPr>
        <p:spPr>
          <a:xfrm>
            <a:off x="11595861" y="2020580"/>
            <a:ext cx="1758735" cy="544817"/>
          </a:xfrm>
          <a:prstGeom prst="rect">
            <a:avLst/>
          </a:prstGeom>
        </p:spPr>
        <p:txBody>
          <a:bodyPr lIns="0" tIns="0" rIns="0" bIns="0" rtlCol="0" anchor="t">
            <a:spAutoFit/>
          </a:bodyPr>
          <a:lstStyle/>
          <a:p>
            <a:pPr algn="l">
              <a:lnSpc>
                <a:spcPts val="4033"/>
              </a:lnSpc>
            </a:pPr>
            <a:r>
              <a:rPr lang="en-US" sz="4033">
                <a:solidFill>
                  <a:srgbClr val="1F5014"/>
                </a:solidFill>
                <a:latin typeface="UTM Aptima Bold"/>
                <a:ea typeface="UTM Aptima Bold"/>
                <a:cs typeface="UTM Aptima Bold"/>
                <a:sym typeface="UTM Aptima Bold"/>
              </a:rPr>
              <a:t>CÂU 2</a:t>
            </a:r>
          </a:p>
        </p:txBody>
      </p:sp>
      <p:sp>
        <p:nvSpPr>
          <p:cNvPr id="32" name="TextBox 32"/>
          <p:cNvSpPr txBox="1"/>
          <p:nvPr/>
        </p:nvSpPr>
        <p:spPr>
          <a:xfrm>
            <a:off x="10970777" y="2822572"/>
            <a:ext cx="7020515" cy="27844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Khi viết bài văn nghị luận so sánh, đánh giá hai tác phẩm thơ cần lưu ý những gì để đáp ứng yêu cầu về kiểu bài?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997510"/>
            <a:chOff x="0" y="0"/>
            <a:chExt cx="4816593" cy="262719"/>
          </a:xfrm>
        </p:grpSpPr>
        <p:sp>
          <p:nvSpPr>
            <p:cNvPr id="6" name="Freeform 6"/>
            <p:cNvSpPr/>
            <p:nvPr/>
          </p:nvSpPr>
          <p:spPr>
            <a:xfrm>
              <a:off x="0" y="0"/>
              <a:ext cx="4816592" cy="262719"/>
            </a:xfrm>
            <a:custGeom>
              <a:avLst/>
              <a:gdLst/>
              <a:ahLst/>
              <a:cxnLst/>
              <a:rect l="l" t="t" r="r" b="b"/>
              <a:pathLst>
                <a:path w="4816592" h="262719">
                  <a:moveTo>
                    <a:pt x="0" y="0"/>
                  </a:moveTo>
                  <a:lnTo>
                    <a:pt x="4816592" y="0"/>
                  </a:lnTo>
                  <a:lnTo>
                    <a:pt x="4816592" y="262719"/>
                  </a:lnTo>
                  <a:lnTo>
                    <a:pt x="0" y="262719"/>
                  </a:lnTo>
                  <a:close/>
                </a:path>
              </a:pathLst>
            </a:custGeom>
            <a:solidFill>
              <a:srgbClr val="1F5014"/>
            </a:solidFill>
          </p:spPr>
          <p:txBody>
            <a:bodyPr/>
            <a:lstStyle/>
            <a:p>
              <a:endParaRPr lang="vi-VN"/>
            </a:p>
          </p:txBody>
        </p:sp>
        <p:sp>
          <p:nvSpPr>
            <p:cNvPr id="7" name="TextBox 7"/>
            <p:cNvSpPr txBox="1"/>
            <p:nvPr/>
          </p:nvSpPr>
          <p:spPr>
            <a:xfrm>
              <a:off x="0" y="-66675"/>
              <a:ext cx="4816593" cy="329394"/>
            </a:xfrm>
            <a:prstGeom prst="rect">
              <a:avLst/>
            </a:prstGeom>
          </p:spPr>
          <p:txBody>
            <a:bodyPr lIns="50800" tIns="50800" rIns="50800" bIns="50800" rtlCol="0" anchor="ctr"/>
            <a:lstStyle/>
            <a:p>
              <a:pPr algn="ctr">
                <a:lnSpc>
                  <a:spcPts val="4759"/>
                </a:lnSpc>
              </a:pPr>
              <a:r>
                <a:rPr lang="en-US" sz="3399">
                  <a:solidFill>
                    <a:srgbClr val="FFFFFF"/>
                  </a:solidFill>
                  <a:latin typeface="UTM Futura Extra Ultra-Bold"/>
                  <a:ea typeface="UTM Futura Extra Ultra-Bold"/>
                  <a:cs typeface="UTM Futura Extra Ultra-Bold"/>
                  <a:sym typeface="UTM Futura Extra Ultra-Bold"/>
                </a:rPr>
                <a:t>YÊU CẦU CỦA KIỂU BÀI NGHỊ LUẬN SO SÁNH, ĐÁNH GIÁ HAI TÁC PHẨM THƠ</a:t>
              </a:r>
            </a:p>
          </p:txBody>
        </p:sp>
      </p:grpSp>
      <p:grpSp>
        <p:nvGrpSpPr>
          <p:cNvPr id="8" name="Group 8"/>
          <p:cNvGrpSpPr/>
          <p:nvPr/>
        </p:nvGrpSpPr>
        <p:grpSpPr>
          <a:xfrm>
            <a:off x="712660" y="1369174"/>
            <a:ext cx="13533255" cy="1952981"/>
            <a:chOff x="0" y="0"/>
            <a:chExt cx="5577742" cy="804923"/>
          </a:xfrm>
        </p:grpSpPr>
        <p:sp>
          <p:nvSpPr>
            <p:cNvPr id="9" name="Freeform 9"/>
            <p:cNvSpPr/>
            <p:nvPr/>
          </p:nvSpPr>
          <p:spPr>
            <a:xfrm>
              <a:off x="0" y="0"/>
              <a:ext cx="5577742" cy="804923"/>
            </a:xfrm>
            <a:custGeom>
              <a:avLst/>
              <a:gdLst/>
              <a:ahLst/>
              <a:cxnLst/>
              <a:rect l="l" t="t" r="r" b="b"/>
              <a:pathLst>
                <a:path w="5577742" h="804923">
                  <a:moveTo>
                    <a:pt x="5453282" y="804923"/>
                  </a:moveTo>
                  <a:lnTo>
                    <a:pt x="124460" y="804923"/>
                  </a:lnTo>
                  <a:cubicBezTo>
                    <a:pt x="55880" y="804923"/>
                    <a:pt x="0" y="749043"/>
                    <a:pt x="0" y="680463"/>
                  </a:cubicBezTo>
                  <a:lnTo>
                    <a:pt x="0" y="124460"/>
                  </a:lnTo>
                  <a:cubicBezTo>
                    <a:pt x="0" y="55880"/>
                    <a:pt x="55880" y="0"/>
                    <a:pt x="124460" y="0"/>
                  </a:cubicBezTo>
                  <a:lnTo>
                    <a:pt x="5453283" y="0"/>
                  </a:lnTo>
                  <a:cubicBezTo>
                    <a:pt x="5521863" y="0"/>
                    <a:pt x="5577742" y="55880"/>
                    <a:pt x="5577742" y="124460"/>
                  </a:cubicBezTo>
                  <a:lnTo>
                    <a:pt x="5577742" y="680463"/>
                  </a:lnTo>
                  <a:cubicBezTo>
                    <a:pt x="5577742" y="749043"/>
                    <a:pt x="5521863" y="804923"/>
                    <a:pt x="5453283" y="804923"/>
                  </a:cubicBezTo>
                  <a:close/>
                </a:path>
              </a:pathLst>
            </a:custGeom>
            <a:solidFill>
              <a:srgbClr val="FFFCEE"/>
            </a:solidFill>
          </p:spPr>
          <p:txBody>
            <a:bodyPr/>
            <a:lstStyle/>
            <a:p>
              <a:endParaRPr lang="vi-VN"/>
            </a:p>
          </p:txBody>
        </p:sp>
      </p:grpSp>
      <p:grpSp>
        <p:nvGrpSpPr>
          <p:cNvPr id="10" name="Group 10"/>
          <p:cNvGrpSpPr/>
          <p:nvPr/>
        </p:nvGrpSpPr>
        <p:grpSpPr>
          <a:xfrm>
            <a:off x="750997" y="1369174"/>
            <a:ext cx="2292396" cy="1952981"/>
            <a:chOff x="0" y="0"/>
            <a:chExt cx="944813" cy="804923"/>
          </a:xfrm>
        </p:grpSpPr>
        <p:sp>
          <p:nvSpPr>
            <p:cNvPr id="11" name="Freeform 11"/>
            <p:cNvSpPr/>
            <p:nvPr/>
          </p:nvSpPr>
          <p:spPr>
            <a:xfrm>
              <a:off x="0" y="0"/>
              <a:ext cx="944813" cy="804923"/>
            </a:xfrm>
            <a:custGeom>
              <a:avLst/>
              <a:gdLst/>
              <a:ahLst/>
              <a:cxnLst/>
              <a:rect l="l" t="t" r="r" b="b"/>
              <a:pathLst>
                <a:path w="944813" h="804923">
                  <a:moveTo>
                    <a:pt x="820353" y="804923"/>
                  </a:moveTo>
                  <a:lnTo>
                    <a:pt x="124460" y="804923"/>
                  </a:lnTo>
                  <a:cubicBezTo>
                    <a:pt x="55880" y="804923"/>
                    <a:pt x="0" y="749043"/>
                    <a:pt x="0" y="680463"/>
                  </a:cubicBezTo>
                  <a:lnTo>
                    <a:pt x="0" y="124460"/>
                  </a:lnTo>
                  <a:cubicBezTo>
                    <a:pt x="0" y="55880"/>
                    <a:pt x="55880" y="0"/>
                    <a:pt x="124460" y="0"/>
                  </a:cubicBezTo>
                  <a:lnTo>
                    <a:pt x="820353" y="0"/>
                  </a:lnTo>
                  <a:cubicBezTo>
                    <a:pt x="888933" y="0"/>
                    <a:pt x="944813" y="55880"/>
                    <a:pt x="944813" y="124460"/>
                  </a:cubicBezTo>
                  <a:lnTo>
                    <a:pt x="944813" y="680463"/>
                  </a:lnTo>
                  <a:cubicBezTo>
                    <a:pt x="944813" y="749043"/>
                    <a:pt x="888933" y="804923"/>
                    <a:pt x="820353" y="804923"/>
                  </a:cubicBezTo>
                  <a:close/>
                </a:path>
              </a:pathLst>
            </a:custGeom>
            <a:solidFill>
              <a:srgbClr val="0F5426"/>
            </a:solidFill>
          </p:spPr>
          <p:txBody>
            <a:bodyPr/>
            <a:lstStyle/>
            <a:p>
              <a:endParaRPr lang="vi-VN"/>
            </a:p>
          </p:txBody>
        </p:sp>
      </p:grpSp>
      <p:sp>
        <p:nvSpPr>
          <p:cNvPr id="12" name="TextBox 12"/>
          <p:cNvSpPr txBox="1"/>
          <p:nvPr/>
        </p:nvSpPr>
        <p:spPr>
          <a:xfrm>
            <a:off x="1089874" y="2135280"/>
            <a:ext cx="1614641" cy="444730"/>
          </a:xfrm>
          <a:prstGeom prst="rect">
            <a:avLst/>
          </a:prstGeom>
        </p:spPr>
        <p:txBody>
          <a:bodyPr lIns="0" tIns="0" rIns="0" bIns="0" rtlCol="0" anchor="t">
            <a:spAutoFit/>
          </a:bodyPr>
          <a:lstStyle/>
          <a:p>
            <a:pPr algn="l">
              <a:lnSpc>
                <a:spcPts val="3310"/>
              </a:lnSpc>
            </a:pPr>
            <a:r>
              <a:rPr lang="en-US" sz="3310">
                <a:solidFill>
                  <a:srgbClr val="FFFFFF"/>
                </a:solidFill>
                <a:latin typeface="UTM Aptima Bold"/>
                <a:ea typeface="UTM Aptima Bold"/>
                <a:cs typeface="UTM Aptima Bold"/>
                <a:sym typeface="UTM Aptima Bold"/>
              </a:rPr>
              <a:t>MỞ BÀI</a:t>
            </a:r>
          </a:p>
        </p:txBody>
      </p:sp>
      <p:sp>
        <p:nvSpPr>
          <p:cNvPr id="13" name="TextBox 13"/>
          <p:cNvSpPr txBox="1"/>
          <p:nvPr/>
        </p:nvSpPr>
        <p:spPr>
          <a:xfrm>
            <a:off x="4493866" y="1565183"/>
            <a:ext cx="9241462" cy="137477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Giới thiệu hai tác phẩm thơ và nội dung, vấn đề cần so sánh, đánh giá.</a:t>
            </a:r>
          </a:p>
        </p:txBody>
      </p:sp>
      <p:grpSp>
        <p:nvGrpSpPr>
          <p:cNvPr id="14" name="Group 14"/>
          <p:cNvGrpSpPr/>
          <p:nvPr/>
        </p:nvGrpSpPr>
        <p:grpSpPr>
          <a:xfrm>
            <a:off x="1279103" y="3654333"/>
            <a:ext cx="14234644" cy="2399105"/>
            <a:chOff x="0" y="0"/>
            <a:chExt cx="5866821" cy="988793"/>
          </a:xfrm>
        </p:grpSpPr>
        <p:sp>
          <p:nvSpPr>
            <p:cNvPr id="15" name="Freeform 15"/>
            <p:cNvSpPr/>
            <p:nvPr/>
          </p:nvSpPr>
          <p:spPr>
            <a:xfrm>
              <a:off x="0" y="0"/>
              <a:ext cx="5866821" cy="988793"/>
            </a:xfrm>
            <a:custGeom>
              <a:avLst/>
              <a:gdLst/>
              <a:ahLst/>
              <a:cxnLst/>
              <a:rect l="l" t="t" r="r" b="b"/>
              <a:pathLst>
                <a:path w="5866821" h="988793">
                  <a:moveTo>
                    <a:pt x="5742361" y="988793"/>
                  </a:moveTo>
                  <a:lnTo>
                    <a:pt x="124460" y="988793"/>
                  </a:lnTo>
                  <a:cubicBezTo>
                    <a:pt x="55880" y="988793"/>
                    <a:pt x="0" y="932913"/>
                    <a:pt x="0" y="864333"/>
                  </a:cubicBezTo>
                  <a:lnTo>
                    <a:pt x="0" y="124460"/>
                  </a:lnTo>
                  <a:cubicBezTo>
                    <a:pt x="0" y="55880"/>
                    <a:pt x="55880" y="0"/>
                    <a:pt x="124460" y="0"/>
                  </a:cubicBezTo>
                  <a:lnTo>
                    <a:pt x="5742361" y="0"/>
                  </a:lnTo>
                  <a:cubicBezTo>
                    <a:pt x="5810941" y="0"/>
                    <a:pt x="5866821" y="55880"/>
                    <a:pt x="5866821" y="124460"/>
                  </a:cubicBezTo>
                  <a:lnTo>
                    <a:pt x="5866821" y="864333"/>
                  </a:lnTo>
                  <a:cubicBezTo>
                    <a:pt x="5866821" y="932913"/>
                    <a:pt x="5810941" y="988793"/>
                    <a:pt x="5742361" y="988793"/>
                  </a:cubicBezTo>
                  <a:close/>
                </a:path>
              </a:pathLst>
            </a:custGeom>
            <a:solidFill>
              <a:srgbClr val="FFFCEE"/>
            </a:solidFill>
          </p:spPr>
          <p:txBody>
            <a:bodyPr/>
            <a:lstStyle/>
            <a:p>
              <a:endParaRPr lang="vi-VN"/>
            </a:p>
          </p:txBody>
        </p:sp>
      </p:grpSp>
      <p:grpSp>
        <p:nvGrpSpPr>
          <p:cNvPr id="16" name="Group 16"/>
          <p:cNvGrpSpPr/>
          <p:nvPr/>
        </p:nvGrpSpPr>
        <p:grpSpPr>
          <a:xfrm>
            <a:off x="1317439" y="3654333"/>
            <a:ext cx="2292396" cy="2256376"/>
            <a:chOff x="0" y="0"/>
            <a:chExt cx="944813" cy="929967"/>
          </a:xfrm>
        </p:grpSpPr>
        <p:sp>
          <p:nvSpPr>
            <p:cNvPr id="17" name="Freeform 17"/>
            <p:cNvSpPr/>
            <p:nvPr/>
          </p:nvSpPr>
          <p:spPr>
            <a:xfrm>
              <a:off x="0" y="0"/>
              <a:ext cx="944813" cy="929967"/>
            </a:xfrm>
            <a:custGeom>
              <a:avLst/>
              <a:gdLst/>
              <a:ahLst/>
              <a:cxnLst/>
              <a:rect l="l" t="t" r="r" b="b"/>
              <a:pathLst>
                <a:path w="944813" h="929967">
                  <a:moveTo>
                    <a:pt x="820353" y="929967"/>
                  </a:moveTo>
                  <a:lnTo>
                    <a:pt x="124460" y="929967"/>
                  </a:lnTo>
                  <a:cubicBezTo>
                    <a:pt x="55880" y="929967"/>
                    <a:pt x="0" y="874087"/>
                    <a:pt x="0" y="805507"/>
                  </a:cubicBezTo>
                  <a:lnTo>
                    <a:pt x="0" y="124460"/>
                  </a:lnTo>
                  <a:cubicBezTo>
                    <a:pt x="0" y="55880"/>
                    <a:pt x="55880" y="0"/>
                    <a:pt x="124460" y="0"/>
                  </a:cubicBezTo>
                  <a:lnTo>
                    <a:pt x="820353" y="0"/>
                  </a:lnTo>
                  <a:cubicBezTo>
                    <a:pt x="888933" y="0"/>
                    <a:pt x="944813" y="55880"/>
                    <a:pt x="944813" y="124460"/>
                  </a:cubicBezTo>
                  <a:lnTo>
                    <a:pt x="944813" y="805507"/>
                  </a:lnTo>
                  <a:cubicBezTo>
                    <a:pt x="944813" y="874087"/>
                    <a:pt x="888933" y="929967"/>
                    <a:pt x="820353" y="929967"/>
                  </a:cubicBezTo>
                  <a:close/>
                </a:path>
              </a:pathLst>
            </a:custGeom>
            <a:solidFill>
              <a:srgbClr val="0F5426"/>
            </a:solidFill>
          </p:spPr>
          <p:txBody>
            <a:bodyPr/>
            <a:lstStyle/>
            <a:p>
              <a:endParaRPr lang="vi-VN"/>
            </a:p>
          </p:txBody>
        </p:sp>
      </p:grpSp>
      <p:grpSp>
        <p:nvGrpSpPr>
          <p:cNvPr id="18" name="Group 18"/>
          <p:cNvGrpSpPr/>
          <p:nvPr/>
        </p:nvGrpSpPr>
        <p:grpSpPr>
          <a:xfrm>
            <a:off x="1868855" y="6624938"/>
            <a:ext cx="15858038" cy="2546397"/>
            <a:chOff x="0" y="0"/>
            <a:chExt cx="6535904" cy="1049500"/>
          </a:xfrm>
        </p:grpSpPr>
        <p:sp>
          <p:nvSpPr>
            <p:cNvPr id="19" name="Freeform 19"/>
            <p:cNvSpPr/>
            <p:nvPr/>
          </p:nvSpPr>
          <p:spPr>
            <a:xfrm>
              <a:off x="0" y="0"/>
              <a:ext cx="6535904" cy="1049500"/>
            </a:xfrm>
            <a:custGeom>
              <a:avLst/>
              <a:gdLst/>
              <a:ahLst/>
              <a:cxnLst/>
              <a:rect l="l" t="t" r="r" b="b"/>
              <a:pathLst>
                <a:path w="6535904" h="1049500">
                  <a:moveTo>
                    <a:pt x="6411444" y="1049500"/>
                  </a:moveTo>
                  <a:lnTo>
                    <a:pt x="124460" y="1049500"/>
                  </a:lnTo>
                  <a:cubicBezTo>
                    <a:pt x="55880" y="1049500"/>
                    <a:pt x="0" y="993620"/>
                    <a:pt x="0" y="925039"/>
                  </a:cubicBezTo>
                  <a:lnTo>
                    <a:pt x="0" y="124460"/>
                  </a:lnTo>
                  <a:cubicBezTo>
                    <a:pt x="0" y="55880"/>
                    <a:pt x="55880" y="0"/>
                    <a:pt x="124460" y="0"/>
                  </a:cubicBezTo>
                  <a:lnTo>
                    <a:pt x="6411444" y="0"/>
                  </a:lnTo>
                  <a:cubicBezTo>
                    <a:pt x="6480024" y="0"/>
                    <a:pt x="6535904" y="55880"/>
                    <a:pt x="6535904" y="124460"/>
                  </a:cubicBezTo>
                  <a:lnTo>
                    <a:pt x="6535904" y="925040"/>
                  </a:lnTo>
                  <a:cubicBezTo>
                    <a:pt x="6535904" y="993620"/>
                    <a:pt x="6480024" y="1049500"/>
                    <a:pt x="6411444" y="1049500"/>
                  </a:cubicBezTo>
                  <a:close/>
                </a:path>
              </a:pathLst>
            </a:custGeom>
            <a:solidFill>
              <a:srgbClr val="FFFCEE"/>
            </a:solidFill>
          </p:spPr>
          <p:txBody>
            <a:bodyPr/>
            <a:lstStyle/>
            <a:p>
              <a:endParaRPr lang="vi-VN"/>
            </a:p>
          </p:txBody>
        </p:sp>
      </p:grpSp>
      <p:grpSp>
        <p:nvGrpSpPr>
          <p:cNvPr id="20" name="Group 20"/>
          <p:cNvGrpSpPr/>
          <p:nvPr/>
        </p:nvGrpSpPr>
        <p:grpSpPr>
          <a:xfrm>
            <a:off x="1909358" y="6624938"/>
            <a:ext cx="2421946" cy="2546397"/>
            <a:chOff x="0" y="0"/>
            <a:chExt cx="998207" cy="1049500"/>
          </a:xfrm>
        </p:grpSpPr>
        <p:sp>
          <p:nvSpPr>
            <p:cNvPr id="21" name="Freeform 21"/>
            <p:cNvSpPr/>
            <p:nvPr/>
          </p:nvSpPr>
          <p:spPr>
            <a:xfrm>
              <a:off x="0" y="0"/>
              <a:ext cx="998207" cy="1049500"/>
            </a:xfrm>
            <a:custGeom>
              <a:avLst/>
              <a:gdLst/>
              <a:ahLst/>
              <a:cxnLst/>
              <a:rect l="l" t="t" r="r" b="b"/>
              <a:pathLst>
                <a:path w="998207" h="1049500">
                  <a:moveTo>
                    <a:pt x="873747" y="1049500"/>
                  </a:moveTo>
                  <a:lnTo>
                    <a:pt x="124460" y="1049500"/>
                  </a:lnTo>
                  <a:cubicBezTo>
                    <a:pt x="55880" y="1049500"/>
                    <a:pt x="0" y="993620"/>
                    <a:pt x="0" y="925039"/>
                  </a:cubicBezTo>
                  <a:lnTo>
                    <a:pt x="0" y="124460"/>
                  </a:lnTo>
                  <a:cubicBezTo>
                    <a:pt x="0" y="55880"/>
                    <a:pt x="55880" y="0"/>
                    <a:pt x="124460" y="0"/>
                  </a:cubicBezTo>
                  <a:lnTo>
                    <a:pt x="873747" y="0"/>
                  </a:lnTo>
                  <a:cubicBezTo>
                    <a:pt x="942327" y="0"/>
                    <a:pt x="998207" y="55880"/>
                    <a:pt x="998207" y="124460"/>
                  </a:cubicBezTo>
                  <a:lnTo>
                    <a:pt x="998207" y="925040"/>
                  </a:lnTo>
                  <a:cubicBezTo>
                    <a:pt x="998207" y="993620"/>
                    <a:pt x="942327" y="1049500"/>
                    <a:pt x="873747" y="1049500"/>
                  </a:cubicBezTo>
                  <a:close/>
                </a:path>
              </a:pathLst>
            </a:custGeom>
            <a:solidFill>
              <a:srgbClr val="0F5426"/>
            </a:solidFill>
          </p:spPr>
          <p:txBody>
            <a:bodyPr/>
            <a:lstStyle/>
            <a:p>
              <a:endParaRPr lang="vi-VN"/>
            </a:p>
          </p:txBody>
        </p:sp>
      </p:grpSp>
      <p:sp>
        <p:nvSpPr>
          <p:cNvPr id="22" name="TextBox 22"/>
          <p:cNvSpPr txBox="1"/>
          <p:nvPr/>
        </p:nvSpPr>
        <p:spPr>
          <a:xfrm>
            <a:off x="2106513" y="7631980"/>
            <a:ext cx="1705889" cy="444730"/>
          </a:xfrm>
          <a:prstGeom prst="rect">
            <a:avLst/>
          </a:prstGeom>
        </p:spPr>
        <p:txBody>
          <a:bodyPr lIns="0" tIns="0" rIns="0" bIns="0" rtlCol="0" anchor="t">
            <a:spAutoFit/>
          </a:bodyPr>
          <a:lstStyle/>
          <a:p>
            <a:pPr algn="l">
              <a:lnSpc>
                <a:spcPts val="3310"/>
              </a:lnSpc>
            </a:pPr>
            <a:r>
              <a:rPr lang="en-US" sz="3310">
                <a:solidFill>
                  <a:srgbClr val="FFFFFF"/>
                </a:solidFill>
                <a:latin typeface="UTM Aptima Bold"/>
                <a:ea typeface="UTM Aptima Bold"/>
                <a:cs typeface="UTM Aptima Bold"/>
                <a:sym typeface="UTM Aptima Bold"/>
              </a:rPr>
              <a:t>KẾT BÀI</a:t>
            </a:r>
          </a:p>
        </p:txBody>
      </p:sp>
      <p:sp>
        <p:nvSpPr>
          <p:cNvPr id="23" name="TextBox 23"/>
          <p:cNvSpPr txBox="1"/>
          <p:nvPr/>
        </p:nvSpPr>
        <p:spPr>
          <a:xfrm>
            <a:off x="5041739" y="6752620"/>
            <a:ext cx="12521497" cy="207962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Khẳng định lại đặc điểm thể loại của tác phẩm; những giá trị chung và nét độc đáo ở mỗi tác phẩm; nêu cảm nghĩ về phong cách sáng tác của mỗi tác giả. </a:t>
            </a:r>
          </a:p>
        </p:txBody>
      </p:sp>
      <p:sp>
        <p:nvSpPr>
          <p:cNvPr id="24" name="Freeform 24"/>
          <p:cNvSpPr/>
          <p:nvPr/>
        </p:nvSpPr>
        <p:spPr>
          <a:xfrm>
            <a:off x="2621164" y="1512835"/>
            <a:ext cx="1525465" cy="1657363"/>
          </a:xfrm>
          <a:custGeom>
            <a:avLst/>
            <a:gdLst/>
            <a:ahLst/>
            <a:cxnLst/>
            <a:rect l="l" t="t" r="r" b="b"/>
            <a:pathLst>
              <a:path w="1525465" h="1657363">
                <a:moveTo>
                  <a:pt x="0" y="0"/>
                </a:moveTo>
                <a:lnTo>
                  <a:pt x="1525465" y="0"/>
                </a:lnTo>
                <a:lnTo>
                  <a:pt x="1525465" y="1657363"/>
                </a:lnTo>
                <a:lnTo>
                  <a:pt x="0" y="16573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25" name="Freeform 25"/>
          <p:cNvSpPr/>
          <p:nvPr/>
        </p:nvSpPr>
        <p:spPr>
          <a:xfrm>
            <a:off x="3077223" y="3897759"/>
            <a:ext cx="1470358" cy="1549784"/>
          </a:xfrm>
          <a:custGeom>
            <a:avLst/>
            <a:gdLst/>
            <a:ahLst/>
            <a:cxnLst/>
            <a:rect l="l" t="t" r="r" b="b"/>
            <a:pathLst>
              <a:path w="1470358" h="1549784">
                <a:moveTo>
                  <a:pt x="0" y="0"/>
                </a:moveTo>
                <a:lnTo>
                  <a:pt x="1470359" y="0"/>
                </a:lnTo>
                <a:lnTo>
                  <a:pt x="1470359" y="1549784"/>
                </a:lnTo>
                <a:lnTo>
                  <a:pt x="0" y="15497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6" name="Freeform 26"/>
          <p:cNvSpPr/>
          <p:nvPr/>
        </p:nvSpPr>
        <p:spPr>
          <a:xfrm>
            <a:off x="3812403" y="7095263"/>
            <a:ext cx="1471437" cy="1461014"/>
          </a:xfrm>
          <a:custGeom>
            <a:avLst/>
            <a:gdLst/>
            <a:ahLst/>
            <a:cxnLst/>
            <a:rect l="l" t="t" r="r" b="b"/>
            <a:pathLst>
              <a:path w="1471437" h="1461014">
                <a:moveTo>
                  <a:pt x="0" y="0"/>
                </a:moveTo>
                <a:lnTo>
                  <a:pt x="1471436" y="0"/>
                </a:lnTo>
                <a:lnTo>
                  <a:pt x="1471436" y="1461014"/>
                </a:lnTo>
                <a:lnTo>
                  <a:pt x="0" y="14610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27" name="TextBox 27"/>
          <p:cNvSpPr txBox="1"/>
          <p:nvPr/>
        </p:nvSpPr>
        <p:spPr>
          <a:xfrm>
            <a:off x="1641121" y="4177147"/>
            <a:ext cx="1645033" cy="1144640"/>
          </a:xfrm>
          <a:prstGeom prst="rect">
            <a:avLst/>
          </a:prstGeom>
        </p:spPr>
        <p:txBody>
          <a:bodyPr lIns="0" tIns="0" rIns="0" bIns="0" rtlCol="0" anchor="t">
            <a:spAutoFit/>
          </a:bodyPr>
          <a:lstStyle/>
          <a:p>
            <a:pPr algn="ctr">
              <a:lnSpc>
                <a:spcPts val="4634"/>
              </a:lnSpc>
            </a:pPr>
            <a:r>
              <a:rPr lang="en-US" sz="3310">
                <a:solidFill>
                  <a:srgbClr val="FFFFFF"/>
                </a:solidFill>
                <a:latin typeface="UTM Aptima Bold"/>
                <a:ea typeface="UTM Aptima Bold"/>
                <a:cs typeface="UTM Aptima Bold"/>
                <a:sym typeface="UTM Aptima Bold"/>
              </a:rPr>
              <a:t>THÂN BÀI</a:t>
            </a:r>
          </a:p>
        </p:txBody>
      </p:sp>
      <p:sp>
        <p:nvSpPr>
          <p:cNvPr id="28" name="TextBox 28"/>
          <p:cNvSpPr txBox="1"/>
          <p:nvPr/>
        </p:nvSpPr>
        <p:spPr>
          <a:xfrm>
            <a:off x="4728130" y="3831084"/>
            <a:ext cx="10712169" cy="2079625"/>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Phân tích, so sánh hai tác phẩm để làm rõ điểm tương đồng, khác biệt về đặc điểm/ giá trị nội dung và nghệ thuật của hai tác phẩm thơ.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3" grpId="0"/>
      <p:bldP spid="24" grpId="0" animBg="1"/>
      <p:bldP spid="25" grpId="0" animBg="1"/>
      <p:bldP spid="26" grpId="0" animBg="1"/>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46796"/>
            <a:ext cx="18346806" cy="940254"/>
            <a:chOff x="0" y="0"/>
            <a:chExt cx="4832080" cy="247639"/>
          </a:xfrm>
        </p:grpSpPr>
        <p:sp>
          <p:nvSpPr>
            <p:cNvPr id="3" name="Freeform 3"/>
            <p:cNvSpPr/>
            <p:nvPr/>
          </p:nvSpPr>
          <p:spPr>
            <a:xfrm>
              <a:off x="0" y="0"/>
              <a:ext cx="4832081" cy="247639"/>
            </a:xfrm>
            <a:custGeom>
              <a:avLst/>
              <a:gdLst/>
              <a:ahLst/>
              <a:cxnLst/>
              <a:rect l="l" t="t" r="r" b="b"/>
              <a:pathLst>
                <a:path w="4832081" h="247639">
                  <a:moveTo>
                    <a:pt x="0" y="0"/>
                  </a:moveTo>
                  <a:lnTo>
                    <a:pt x="4832081" y="0"/>
                  </a:lnTo>
                  <a:lnTo>
                    <a:pt x="4832081" y="247639"/>
                  </a:lnTo>
                  <a:lnTo>
                    <a:pt x="0" y="247639"/>
                  </a:lnTo>
                  <a:close/>
                </a:path>
              </a:pathLst>
            </a:custGeom>
            <a:solidFill>
              <a:srgbClr val="1F5014"/>
            </a:solidFill>
          </p:spPr>
          <p:txBody>
            <a:bodyPr/>
            <a:lstStyle/>
            <a:p>
              <a:endParaRPr lang="vi-VN"/>
            </a:p>
          </p:txBody>
        </p:sp>
        <p:sp>
          <p:nvSpPr>
            <p:cNvPr id="4" name="TextBox 4"/>
            <p:cNvSpPr txBox="1"/>
            <p:nvPr/>
          </p:nvSpPr>
          <p:spPr>
            <a:xfrm>
              <a:off x="0" y="-47625"/>
              <a:ext cx="4832080" cy="295264"/>
            </a:xfrm>
            <a:prstGeom prst="rect">
              <a:avLst/>
            </a:prstGeom>
          </p:spPr>
          <p:txBody>
            <a:bodyPr lIns="50800" tIns="50800" rIns="50800" bIns="50800" rtlCol="0" anchor="ctr"/>
            <a:lstStyle/>
            <a:p>
              <a:pPr algn="l">
                <a:lnSpc>
                  <a:spcPts val="3219"/>
                </a:lnSpc>
              </a:pPr>
              <a:r>
                <a:rPr lang="en-US" sz="2299">
                  <a:solidFill>
                    <a:srgbClr val="FFFFFF"/>
                  </a:solidFill>
                  <a:latin typeface="UTM Futura Extra Ultra-Bold"/>
                  <a:ea typeface="UTM Futura Extra Ultra-Bold"/>
                  <a:cs typeface="UTM Futura Extra Ultra-Bold"/>
                  <a:sym typeface="UTM Futura Extra Ultra-Bold"/>
                </a:rPr>
                <a:t>  Sản phẩm của nhóm 1                                   VIẾT BÀI VĂN NGHỊ LUẬN SO SÁNH, ĐÁNH GIÁ HAI TÁC PHẨM THƠ</a:t>
              </a:r>
            </a:p>
            <a:p>
              <a:pPr algn="l">
                <a:lnSpc>
                  <a:spcPts val="3219"/>
                </a:lnSpc>
              </a:pPr>
              <a:endParaRPr lang="en-US" sz="2299">
                <a:solidFill>
                  <a:srgbClr val="FFFFFF"/>
                </a:solidFill>
                <a:latin typeface="UTM Futura Extra Ultra-Bold"/>
                <a:ea typeface="UTM Futura Extra Ultra-Bold"/>
                <a:cs typeface="UTM Futura Extra Ultra-Bold"/>
                <a:sym typeface="UTM Futura Extra Ultra-Bold"/>
              </a:endParaRPr>
            </a:p>
          </p:txBody>
        </p:sp>
      </p:grpSp>
      <p:grpSp>
        <p:nvGrpSpPr>
          <p:cNvPr id="5" name="Group 5"/>
          <p:cNvGrpSpPr/>
          <p:nvPr/>
        </p:nvGrpSpPr>
        <p:grpSpPr>
          <a:xfrm>
            <a:off x="0" y="31190"/>
            <a:ext cx="18288000" cy="1721544"/>
            <a:chOff x="0" y="0"/>
            <a:chExt cx="4816593" cy="453411"/>
          </a:xfrm>
        </p:grpSpPr>
        <p:sp>
          <p:nvSpPr>
            <p:cNvPr id="6" name="Freeform 6"/>
            <p:cNvSpPr/>
            <p:nvPr/>
          </p:nvSpPr>
          <p:spPr>
            <a:xfrm>
              <a:off x="0" y="0"/>
              <a:ext cx="4816592" cy="453411"/>
            </a:xfrm>
            <a:custGeom>
              <a:avLst/>
              <a:gdLst/>
              <a:ahLst/>
              <a:cxnLst/>
              <a:rect l="l" t="t" r="r" b="b"/>
              <a:pathLst>
                <a:path w="4816592" h="453411">
                  <a:moveTo>
                    <a:pt x="0" y="0"/>
                  </a:moveTo>
                  <a:lnTo>
                    <a:pt x="4816592" y="0"/>
                  </a:lnTo>
                  <a:lnTo>
                    <a:pt x="4816592" y="453411"/>
                  </a:lnTo>
                  <a:lnTo>
                    <a:pt x="0" y="453411"/>
                  </a:lnTo>
                  <a:close/>
                </a:path>
              </a:pathLst>
            </a:custGeom>
            <a:solidFill>
              <a:srgbClr val="1F5014"/>
            </a:solidFill>
          </p:spPr>
          <p:txBody>
            <a:bodyPr/>
            <a:lstStyle/>
            <a:p>
              <a:endParaRPr lang="vi-VN"/>
            </a:p>
          </p:txBody>
        </p:sp>
        <p:sp>
          <p:nvSpPr>
            <p:cNvPr id="7" name="TextBox 7"/>
            <p:cNvSpPr txBox="1"/>
            <p:nvPr/>
          </p:nvSpPr>
          <p:spPr>
            <a:xfrm>
              <a:off x="0" y="-66675"/>
              <a:ext cx="4816593" cy="520086"/>
            </a:xfrm>
            <a:prstGeom prst="rect">
              <a:avLst/>
            </a:prstGeom>
          </p:spPr>
          <p:txBody>
            <a:bodyPr lIns="50800" tIns="50800" rIns="50800" bIns="50800" rtlCol="0" anchor="ctr"/>
            <a:lstStyle/>
            <a:p>
              <a:pPr algn="ctr">
                <a:lnSpc>
                  <a:spcPts val="5599"/>
                </a:lnSpc>
              </a:pPr>
              <a:r>
                <a:rPr lang="en-US" sz="3999">
                  <a:solidFill>
                    <a:srgbClr val="FFFFFF"/>
                  </a:solidFill>
                  <a:latin typeface="UTM Futura Extra Ultra-Bold"/>
                  <a:ea typeface="UTM Futura Extra Ultra-Bold"/>
                  <a:cs typeface="UTM Futura Extra Ultra-Bold"/>
                  <a:sym typeface="UTM Futura Extra Ultra-Bold"/>
                </a:rPr>
                <a:t>MỘT SỐ LƯU Ý KHI VIẾT BÀI VĂN NGHỊ LUẬN SO SÁNH, ĐÁNH GIÁ HAI TÁC PHẨM THƠ</a:t>
              </a:r>
            </a:p>
          </p:txBody>
        </p:sp>
      </p:grpSp>
      <p:grpSp>
        <p:nvGrpSpPr>
          <p:cNvPr id="8" name="Group 8"/>
          <p:cNvGrpSpPr/>
          <p:nvPr/>
        </p:nvGrpSpPr>
        <p:grpSpPr>
          <a:xfrm>
            <a:off x="739634" y="2278687"/>
            <a:ext cx="16338494" cy="3127388"/>
            <a:chOff x="0" y="0"/>
            <a:chExt cx="21784658" cy="4169851"/>
          </a:xfrm>
        </p:grpSpPr>
        <p:grpSp>
          <p:nvGrpSpPr>
            <p:cNvPr id="9" name="Group 9"/>
            <p:cNvGrpSpPr/>
            <p:nvPr/>
          </p:nvGrpSpPr>
          <p:grpSpPr>
            <a:xfrm>
              <a:off x="0" y="0"/>
              <a:ext cx="21784658" cy="4169851"/>
              <a:chOff x="0" y="0"/>
              <a:chExt cx="6733924" cy="1288956"/>
            </a:xfrm>
          </p:grpSpPr>
          <p:sp>
            <p:nvSpPr>
              <p:cNvPr id="10" name="Freeform 10"/>
              <p:cNvSpPr/>
              <p:nvPr/>
            </p:nvSpPr>
            <p:spPr>
              <a:xfrm>
                <a:off x="0" y="0"/>
                <a:ext cx="6733924" cy="1288956"/>
              </a:xfrm>
              <a:custGeom>
                <a:avLst/>
                <a:gdLst/>
                <a:ahLst/>
                <a:cxnLst/>
                <a:rect l="l" t="t" r="r" b="b"/>
                <a:pathLst>
                  <a:path w="6733924" h="1288956">
                    <a:moveTo>
                      <a:pt x="6609464" y="1288956"/>
                    </a:moveTo>
                    <a:lnTo>
                      <a:pt x="124460" y="1288956"/>
                    </a:lnTo>
                    <a:cubicBezTo>
                      <a:pt x="55880" y="1288956"/>
                      <a:pt x="0" y="1233076"/>
                      <a:pt x="0" y="1164496"/>
                    </a:cubicBezTo>
                    <a:lnTo>
                      <a:pt x="0" y="124460"/>
                    </a:lnTo>
                    <a:cubicBezTo>
                      <a:pt x="0" y="55880"/>
                      <a:pt x="55880" y="0"/>
                      <a:pt x="124460" y="0"/>
                    </a:cubicBezTo>
                    <a:lnTo>
                      <a:pt x="6609464" y="0"/>
                    </a:lnTo>
                    <a:cubicBezTo>
                      <a:pt x="6678044" y="0"/>
                      <a:pt x="6733924" y="55880"/>
                      <a:pt x="6733924" y="124460"/>
                    </a:cubicBezTo>
                    <a:lnTo>
                      <a:pt x="6733924" y="1164496"/>
                    </a:lnTo>
                    <a:cubicBezTo>
                      <a:pt x="6733924" y="1233076"/>
                      <a:pt x="6678044" y="1288956"/>
                      <a:pt x="6609464" y="1288956"/>
                    </a:cubicBezTo>
                    <a:close/>
                  </a:path>
                </a:pathLst>
              </a:custGeom>
              <a:solidFill>
                <a:srgbClr val="FFFCEE"/>
              </a:solidFill>
            </p:spPr>
            <p:txBody>
              <a:bodyPr/>
              <a:lstStyle/>
              <a:p>
                <a:endParaRPr lang="vi-VN"/>
              </a:p>
            </p:txBody>
          </p:sp>
        </p:grpSp>
        <p:grpSp>
          <p:nvGrpSpPr>
            <p:cNvPr id="11" name="Group 11"/>
            <p:cNvGrpSpPr/>
            <p:nvPr/>
          </p:nvGrpSpPr>
          <p:grpSpPr>
            <a:xfrm>
              <a:off x="51115" y="0"/>
              <a:ext cx="3056528" cy="4169851"/>
              <a:chOff x="0" y="0"/>
              <a:chExt cx="944813" cy="1288956"/>
            </a:xfrm>
          </p:grpSpPr>
          <p:sp>
            <p:nvSpPr>
              <p:cNvPr id="12" name="Freeform 12"/>
              <p:cNvSpPr/>
              <p:nvPr/>
            </p:nvSpPr>
            <p:spPr>
              <a:xfrm>
                <a:off x="0" y="0"/>
                <a:ext cx="944813" cy="1288956"/>
              </a:xfrm>
              <a:custGeom>
                <a:avLst/>
                <a:gdLst/>
                <a:ahLst/>
                <a:cxnLst/>
                <a:rect l="l" t="t" r="r" b="b"/>
                <a:pathLst>
                  <a:path w="944813" h="1288956">
                    <a:moveTo>
                      <a:pt x="820353" y="1288956"/>
                    </a:moveTo>
                    <a:lnTo>
                      <a:pt x="124460" y="1288956"/>
                    </a:lnTo>
                    <a:cubicBezTo>
                      <a:pt x="55880" y="1288956"/>
                      <a:pt x="0" y="1233076"/>
                      <a:pt x="0" y="1164496"/>
                    </a:cubicBezTo>
                    <a:lnTo>
                      <a:pt x="0" y="124460"/>
                    </a:lnTo>
                    <a:cubicBezTo>
                      <a:pt x="0" y="55880"/>
                      <a:pt x="55880" y="0"/>
                      <a:pt x="124460" y="0"/>
                    </a:cubicBezTo>
                    <a:lnTo>
                      <a:pt x="820353" y="0"/>
                    </a:lnTo>
                    <a:cubicBezTo>
                      <a:pt x="888933" y="0"/>
                      <a:pt x="944813" y="55880"/>
                      <a:pt x="944813" y="124460"/>
                    </a:cubicBezTo>
                    <a:lnTo>
                      <a:pt x="944813" y="1164496"/>
                    </a:lnTo>
                    <a:cubicBezTo>
                      <a:pt x="944813" y="1233076"/>
                      <a:pt x="888933" y="1288956"/>
                      <a:pt x="820353" y="1288956"/>
                    </a:cubicBezTo>
                    <a:close/>
                  </a:path>
                </a:pathLst>
              </a:custGeom>
              <a:solidFill>
                <a:srgbClr val="0F5426"/>
              </a:solidFill>
            </p:spPr>
            <p:txBody>
              <a:bodyPr/>
              <a:lstStyle/>
              <a:p>
                <a:endParaRPr lang="vi-VN"/>
              </a:p>
            </p:txBody>
          </p:sp>
        </p:grpSp>
        <p:sp>
          <p:nvSpPr>
            <p:cNvPr id="13" name="TextBox 13"/>
            <p:cNvSpPr txBox="1"/>
            <p:nvPr/>
          </p:nvSpPr>
          <p:spPr>
            <a:xfrm>
              <a:off x="482691" y="1178819"/>
              <a:ext cx="2193378" cy="1829506"/>
            </a:xfrm>
            <a:prstGeom prst="rect">
              <a:avLst/>
            </a:prstGeom>
          </p:spPr>
          <p:txBody>
            <a:bodyPr lIns="0" tIns="0" rIns="0" bIns="0" rtlCol="0" anchor="t">
              <a:spAutoFit/>
            </a:bodyPr>
            <a:lstStyle/>
            <a:p>
              <a:pPr algn="ctr">
                <a:lnSpc>
                  <a:spcPts val="5614"/>
                </a:lnSpc>
              </a:pPr>
              <a:r>
                <a:rPr lang="en-US" sz="4010">
                  <a:solidFill>
                    <a:srgbClr val="FFFFFF"/>
                  </a:solidFill>
                  <a:latin typeface="UTM Aptima Bold"/>
                  <a:ea typeface="UTM Aptima Bold"/>
                  <a:cs typeface="UTM Aptima Bold"/>
                  <a:sym typeface="UTM Aptima Bold"/>
                </a:rPr>
                <a:t>NỘI DUNG</a:t>
              </a:r>
            </a:p>
          </p:txBody>
        </p:sp>
        <p:sp>
          <p:nvSpPr>
            <p:cNvPr id="14" name="TextBox 14"/>
            <p:cNvSpPr txBox="1"/>
            <p:nvPr/>
          </p:nvSpPr>
          <p:spPr>
            <a:xfrm>
              <a:off x="3391613" y="257893"/>
              <a:ext cx="18095140" cy="3690408"/>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Chỉ ra một số điểm tương đồng, khác biệt giữa hai tác phẩm theo yêu cầu của đề bài; kết hợp so sánh với nhận xét, đánh giá về giá trị của hai tác phẩm; phân tích sự tương đồng, khác biệt giữa hai tác phẩm. </a:t>
              </a:r>
            </a:p>
          </p:txBody>
        </p:sp>
      </p:grpSp>
      <p:grpSp>
        <p:nvGrpSpPr>
          <p:cNvPr id="15" name="Group 15"/>
          <p:cNvGrpSpPr/>
          <p:nvPr/>
        </p:nvGrpSpPr>
        <p:grpSpPr>
          <a:xfrm>
            <a:off x="739634" y="5929950"/>
            <a:ext cx="16338494" cy="3127388"/>
            <a:chOff x="0" y="0"/>
            <a:chExt cx="21784658" cy="4169851"/>
          </a:xfrm>
        </p:grpSpPr>
        <p:grpSp>
          <p:nvGrpSpPr>
            <p:cNvPr id="16" name="Group 16"/>
            <p:cNvGrpSpPr/>
            <p:nvPr/>
          </p:nvGrpSpPr>
          <p:grpSpPr>
            <a:xfrm>
              <a:off x="0" y="0"/>
              <a:ext cx="21784658" cy="4169851"/>
              <a:chOff x="0" y="0"/>
              <a:chExt cx="6733924" cy="1288956"/>
            </a:xfrm>
          </p:grpSpPr>
          <p:sp>
            <p:nvSpPr>
              <p:cNvPr id="17" name="Freeform 17"/>
              <p:cNvSpPr/>
              <p:nvPr/>
            </p:nvSpPr>
            <p:spPr>
              <a:xfrm>
                <a:off x="0" y="0"/>
                <a:ext cx="6733924" cy="1288956"/>
              </a:xfrm>
              <a:custGeom>
                <a:avLst/>
                <a:gdLst/>
                <a:ahLst/>
                <a:cxnLst/>
                <a:rect l="l" t="t" r="r" b="b"/>
                <a:pathLst>
                  <a:path w="6733924" h="1288956">
                    <a:moveTo>
                      <a:pt x="6609464" y="1288956"/>
                    </a:moveTo>
                    <a:lnTo>
                      <a:pt x="124460" y="1288956"/>
                    </a:lnTo>
                    <a:cubicBezTo>
                      <a:pt x="55880" y="1288956"/>
                      <a:pt x="0" y="1233076"/>
                      <a:pt x="0" y="1164496"/>
                    </a:cubicBezTo>
                    <a:lnTo>
                      <a:pt x="0" y="124460"/>
                    </a:lnTo>
                    <a:cubicBezTo>
                      <a:pt x="0" y="55880"/>
                      <a:pt x="55880" y="0"/>
                      <a:pt x="124460" y="0"/>
                    </a:cubicBezTo>
                    <a:lnTo>
                      <a:pt x="6609464" y="0"/>
                    </a:lnTo>
                    <a:cubicBezTo>
                      <a:pt x="6678044" y="0"/>
                      <a:pt x="6733924" y="55880"/>
                      <a:pt x="6733924" y="124460"/>
                    </a:cubicBezTo>
                    <a:lnTo>
                      <a:pt x="6733924" y="1164496"/>
                    </a:lnTo>
                    <a:cubicBezTo>
                      <a:pt x="6733924" y="1233076"/>
                      <a:pt x="6678044" y="1288956"/>
                      <a:pt x="6609464" y="1288956"/>
                    </a:cubicBezTo>
                    <a:close/>
                  </a:path>
                </a:pathLst>
              </a:custGeom>
              <a:solidFill>
                <a:srgbClr val="FFFCEE"/>
              </a:solidFill>
            </p:spPr>
            <p:txBody>
              <a:bodyPr/>
              <a:lstStyle/>
              <a:p>
                <a:endParaRPr lang="vi-VN"/>
              </a:p>
            </p:txBody>
          </p:sp>
        </p:grpSp>
        <p:grpSp>
          <p:nvGrpSpPr>
            <p:cNvPr id="18" name="Group 18"/>
            <p:cNvGrpSpPr/>
            <p:nvPr/>
          </p:nvGrpSpPr>
          <p:grpSpPr>
            <a:xfrm>
              <a:off x="51115" y="0"/>
              <a:ext cx="3056528" cy="4169851"/>
              <a:chOff x="0" y="0"/>
              <a:chExt cx="944813" cy="1288956"/>
            </a:xfrm>
          </p:grpSpPr>
          <p:sp>
            <p:nvSpPr>
              <p:cNvPr id="19" name="Freeform 19"/>
              <p:cNvSpPr/>
              <p:nvPr/>
            </p:nvSpPr>
            <p:spPr>
              <a:xfrm>
                <a:off x="0" y="0"/>
                <a:ext cx="944813" cy="1288956"/>
              </a:xfrm>
              <a:custGeom>
                <a:avLst/>
                <a:gdLst/>
                <a:ahLst/>
                <a:cxnLst/>
                <a:rect l="l" t="t" r="r" b="b"/>
                <a:pathLst>
                  <a:path w="944813" h="1288956">
                    <a:moveTo>
                      <a:pt x="820353" y="1288956"/>
                    </a:moveTo>
                    <a:lnTo>
                      <a:pt x="124460" y="1288956"/>
                    </a:lnTo>
                    <a:cubicBezTo>
                      <a:pt x="55880" y="1288956"/>
                      <a:pt x="0" y="1233076"/>
                      <a:pt x="0" y="1164496"/>
                    </a:cubicBezTo>
                    <a:lnTo>
                      <a:pt x="0" y="124460"/>
                    </a:lnTo>
                    <a:cubicBezTo>
                      <a:pt x="0" y="55880"/>
                      <a:pt x="55880" y="0"/>
                      <a:pt x="124460" y="0"/>
                    </a:cubicBezTo>
                    <a:lnTo>
                      <a:pt x="820353" y="0"/>
                    </a:lnTo>
                    <a:cubicBezTo>
                      <a:pt x="888933" y="0"/>
                      <a:pt x="944813" y="55880"/>
                      <a:pt x="944813" y="124460"/>
                    </a:cubicBezTo>
                    <a:lnTo>
                      <a:pt x="944813" y="1164496"/>
                    </a:lnTo>
                    <a:cubicBezTo>
                      <a:pt x="944813" y="1233076"/>
                      <a:pt x="888933" y="1288956"/>
                      <a:pt x="820353" y="1288956"/>
                    </a:cubicBezTo>
                    <a:close/>
                  </a:path>
                </a:pathLst>
              </a:custGeom>
              <a:solidFill>
                <a:srgbClr val="0F5426"/>
              </a:solidFill>
            </p:spPr>
            <p:txBody>
              <a:bodyPr/>
              <a:lstStyle/>
              <a:p>
                <a:endParaRPr lang="vi-VN"/>
              </a:p>
            </p:txBody>
          </p:sp>
        </p:grpSp>
        <p:sp>
          <p:nvSpPr>
            <p:cNvPr id="20" name="TextBox 20"/>
            <p:cNvSpPr txBox="1"/>
            <p:nvPr/>
          </p:nvSpPr>
          <p:spPr>
            <a:xfrm>
              <a:off x="392779" y="891103"/>
              <a:ext cx="2373201" cy="1829506"/>
            </a:xfrm>
            <a:prstGeom prst="rect">
              <a:avLst/>
            </a:prstGeom>
          </p:spPr>
          <p:txBody>
            <a:bodyPr lIns="0" tIns="0" rIns="0" bIns="0" rtlCol="0" anchor="t">
              <a:spAutoFit/>
            </a:bodyPr>
            <a:lstStyle/>
            <a:p>
              <a:pPr algn="ctr">
                <a:lnSpc>
                  <a:spcPts val="5614"/>
                </a:lnSpc>
              </a:pPr>
              <a:r>
                <a:rPr lang="en-US" sz="4010">
                  <a:solidFill>
                    <a:srgbClr val="FFFFFF"/>
                  </a:solidFill>
                  <a:latin typeface="UTM Aptima Bold"/>
                  <a:ea typeface="UTM Aptima Bold"/>
                  <a:cs typeface="UTM Aptima Bold"/>
                  <a:sym typeface="UTM Aptima Bold"/>
                </a:rPr>
                <a:t>NGHỆ THUẬT</a:t>
              </a:r>
            </a:p>
          </p:txBody>
        </p:sp>
        <p:sp>
          <p:nvSpPr>
            <p:cNvPr id="21" name="TextBox 21"/>
            <p:cNvSpPr txBox="1"/>
            <p:nvPr/>
          </p:nvSpPr>
          <p:spPr>
            <a:xfrm>
              <a:off x="3391613" y="257893"/>
              <a:ext cx="18095140" cy="3690408"/>
            </a:xfrm>
            <a:prstGeom prst="rect">
              <a:avLst/>
            </a:prstGeom>
          </p:spPr>
          <p:txBody>
            <a:bodyPr lIns="0" tIns="0" rIns="0" bIns="0" rtlCol="0" anchor="t">
              <a:spAutoFit/>
            </a:bodyPr>
            <a:lstStyle/>
            <a:p>
              <a:pPr algn="ctr">
                <a:lnSpc>
                  <a:spcPts val="5599"/>
                </a:lnSpc>
                <a:spcBef>
                  <a:spcPct val="0"/>
                </a:spcBef>
              </a:pPr>
              <a:r>
                <a:rPr lang="en-US" sz="3999">
                  <a:solidFill>
                    <a:srgbClr val="1F5014"/>
                  </a:solidFill>
                  <a:latin typeface="Tex Gyre Pagella"/>
                  <a:ea typeface="Tex Gyre Pagella"/>
                  <a:cs typeface="Tex Gyre Pagella"/>
                  <a:sym typeface="Tex Gyre Pagella"/>
                </a:rPr>
                <a:t>Đảm bảo các yêu cầu của kiểu bài nghị luận như: sử dụng lí lẽ và bằng chứng thuyết phục; lập luận chặt chẽ; sắp xếp luận điểm, lí lẽ, bằng chứng theo trình tự hợp lí; diễn đạt mạch lạc;…</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TotalTime>
  <Words>2201</Words>
  <Application>Microsoft Office PowerPoint</Application>
  <PresentationFormat>Custom</PresentationFormat>
  <Paragraphs>166</Paragraphs>
  <Slides>26</Slides>
  <Notes>0</Notes>
  <HiddenSlides>0</HiddenSlides>
  <MMClips>3</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26</vt:i4>
      </vt:variant>
    </vt:vector>
  </HeadingPairs>
  <TitlesOfParts>
    <vt:vector size="45" baseType="lpstr">
      <vt:lpstr>#9Slide04 Vollkorn Black</vt:lpstr>
      <vt:lpstr>UTM American Sans</vt:lpstr>
      <vt:lpstr>Calibri</vt:lpstr>
      <vt:lpstr>#9Slide05 Aphrodite Pro</vt:lpstr>
      <vt:lpstr>Tex Gyre Pagella Bold</vt:lpstr>
      <vt:lpstr>UTM Futura Extra Ultra-Bold</vt:lpstr>
      <vt:lpstr>UTM Azuki</vt:lpstr>
      <vt:lpstr>Tex Gyre Pagella Bold Italics</vt:lpstr>
      <vt:lpstr>DFVN New Eddy</vt:lpstr>
      <vt:lpstr>UTM Alberta Heavy</vt:lpstr>
      <vt:lpstr>#9Slide03 Impact</vt:lpstr>
      <vt:lpstr>Tex Gyre Pagella</vt:lpstr>
      <vt:lpstr>#9Slide03 Helvetica LT Std ExtC</vt:lpstr>
      <vt:lpstr>Arial</vt:lpstr>
      <vt:lpstr>UTM Aptima Bold</vt:lpstr>
      <vt:lpstr>UTM Aptima</vt:lpstr>
      <vt:lpstr>Times New Roman</vt:lpstr>
      <vt:lpstr>Oswald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cp:lastModifiedBy>Phương Bùi Thị Hải</cp:lastModifiedBy>
  <cp:revision>3</cp:revision>
  <dcterms:created xsi:type="dcterms:W3CDTF">2006-08-16T00:00:00Z</dcterms:created>
  <dcterms:modified xsi:type="dcterms:W3CDTF">2024-07-28T08:14:36Z</dcterms:modified>
  <dc:identifier>DAGISpgeFv0</dc:identifier>
</cp:coreProperties>
</file>