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9" r:id="rId2"/>
    <p:sldId id="290"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Lst>
  <p:sldSz cx="18288000" cy="10287000"/>
  <p:notesSz cx="6858000" cy="9144000"/>
  <p:embeddedFontLst>
    <p:embeddedFont>
      <p:font typeface="#9Slide03 Helvetica LT Std ExtC" panose="020B0708030502060204" pitchFamily="34" charset="0"/>
      <p:regular r:id="rId44"/>
    </p:embeddedFont>
    <p:embeddedFont>
      <p:font typeface="#9Slide03 Impact" panose="02040603050506020204" pitchFamily="18" charset="0"/>
      <p:regular r:id="rId45"/>
    </p:embeddedFont>
    <p:embeddedFont>
      <p:font typeface="#9Slide05 Aphrodite Pro" panose="02000000000000000000" pitchFamily="2" charset="0"/>
      <p:regular r:id="rId46"/>
    </p:embeddedFont>
    <p:embeddedFont>
      <p:font typeface="DFVN New Eddy" panose="020B0604020202020204" charset="0"/>
      <p:regular r:id="rId47"/>
    </p:embeddedFont>
    <p:embeddedFont>
      <p:font typeface="Tex Gyre Pagella" panose="020B0604020202020204" charset="0"/>
      <p:regular r:id="rId48"/>
    </p:embeddedFont>
    <p:embeddedFont>
      <p:font typeface="Tex Gyre Pagella Bold" panose="020B0604020202020204" charset="0"/>
      <p:regular r:id="rId49"/>
    </p:embeddedFont>
    <p:embeddedFont>
      <p:font typeface="Tex Gyre Pagella Bold Italics" panose="020B0604020202020204" charset="0"/>
      <p:regular r:id="rId50"/>
    </p:embeddedFont>
    <p:embeddedFont>
      <p:font typeface="Tex Gyre Pagella Italics" panose="020B0604020202020204" charset="0"/>
      <p:regular r:id="rId51"/>
    </p:embeddedFont>
    <p:embeddedFont>
      <p:font typeface="The Franky Dunkey Personal Use" panose="02000500000000000000" pitchFamily="50" charset="0"/>
      <p:regular r:id="rId52"/>
    </p:embeddedFont>
    <p:embeddedFont>
      <p:font typeface="UTM Alberta Heavy" panose="02040603050506020204" pitchFamily="18" charset="0"/>
      <p:regular r:id="rId53"/>
    </p:embeddedFont>
    <p:embeddedFont>
      <p:font typeface="UTM American Sans" panose="020B0604020202020204"/>
      <p:regular r:id="rId54"/>
    </p:embeddedFont>
    <p:embeddedFont>
      <p:font typeface="UTM Aptima Bold" panose="020B0604020202020204"/>
      <p:regular r:id="rId55"/>
    </p:embeddedFont>
    <p:embeddedFont>
      <p:font typeface="UTM Azuki" panose="0204060305050602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18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svg"/><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p4"/><Relationship Id="rId21" Type="http://schemas.openxmlformats.org/officeDocument/2006/relationships/image" Target="../media/image14.svg"/><Relationship Id="rId7" Type="http://schemas.openxmlformats.org/officeDocument/2006/relationships/slideLayout" Target="../slideLayouts/slideLayout7.xml"/><Relationship Id="rId12" Type="http://schemas.openxmlformats.org/officeDocument/2006/relationships/image" Target="../media/image5.png"/><Relationship Id="rId17" Type="http://schemas.openxmlformats.org/officeDocument/2006/relationships/image" Target="../media/image10.svg"/><Relationship Id="rId25" Type="http://schemas.openxmlformats.org/officeDocument/2006/relationships/image" Target="../media/image18.svg"/><Relationship Id="rId2" Type="http://schemas.openxmlformats.org/officeDocument/2006/relationships/video" Target="../media/media1.mp4"/><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sv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jpeg"/><Relationship Id="rId24" Type="http://schemas.openxmlformats.org/officeDocument/2006/relationships/image" Target="../media/image17.png"/><Relationship Id="rId32" Type="http://schemas.openxmlformats.org/officeDocument/2006/relationships/image" Target="../media/image25.png"/><Relationship Id="rId5" Type="http://schemas.microsoft.com/office/2007/relationships/media" Target="../media/media3.mp4"/><Relationship Id="rId15" Type="http://schemas.openxmlformats.org/officeDocument/2006/relationships/image" Target="../media/image8.svg"/><Relationship Id="rId23" Type="http://schemas.openxmlformats.org/officeDocument/2006/relationships/image" Target="../media/image16.svg"/><Relationship Id="rId28" Type="http://schemas.openxmlformats.org/officeDocument/2006/relationships/image" Target="../media/image21.png"/><Relationship Id="rId10" Type="http://schemas.openxmlformats.org/officeDocument/2006/relationships/image" Target="../media/image3.jpeg"/><Relationship Id="rId19" Type="http://schemas.openxmlformats.org/officeDocument/2006/relationships/image" Target="../media/image12.svg"/><Relationship Id="rId31"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svg"/><Relationship Id="rId30"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alphaModFix amt="43000"/>
          </a:blip>
          <a:srcRect/>
          <a:stretch>
            <a:fillRect/>
          </a:stretch>
        </p:blipFill>
        <p:spPr>
          <a:xfrm>
            <a:off x="0" y="0"/>
            <a:ext cx="18387207" cy="10376939"/>
          </a:xfrm>
          <a:prstGeom prst="rect">
            <a:avLst/>
          </a:prstGeom>
        </p:spPr>
      </p:pic>
      <p:sp>
        <p:nvSpPr>
          <p:cNvPr id="3" name="Freeform 3"/>
          <p:cNvSpPr/>
          <p:nvPr/>
        </p:nvSpPr>
        <p:spPr>
          <a:xfrm>
            <a:off x="0" y="-26236"/>
            <a:ext cx="18288000" cy="10757544"/>
          </a:xfrm>
          <a:custGeom>
            <a:avLst/>
            <a:gdLst/>
            <a:ahLst/>
            <a:cxnLst/>
            <a:rect l="l" t="t" r="r" b="b"/>
            <a:pathLst>
              <a:path w="18288000" h="10757544">
                <a:moveTo>
                  <a:pt x="0" y="0"/>
                </a:moveTo>
                <a:lnTo>
                  <a:pt x="18288000" y="0"/>
                </a:lnTo>
                <a:lnTo>
                  <a:pt x="18288000" y="10757544"/>
                </a:lnTo>
                <a:lnTo>
                  <a:pt x="0" y="10757544"/>
                </a:lnTo>
                <a:lnTo>
                  <a:pt x="0" y="0"/>
                </a:lnTo>
                <a:close/>
              </a:path>
            </a:pathLst>
          </a:custGeom>
          <a:blipFill>
            <a:blip r:embed="rId9">
              <a:alphaModFix amt="55000"/>
            </a:blip>
            <a:stretch>
              <a:fillRect l="-8947" r="-8947"/>
            </a:stretch>
          </a:blipFill>
        </p:spPr>
        <p:txBody>
          <a:bodyPr/>
          <a:lstStyle/>
          <a:p>
            <a:endParaRPr lang="vi-VN"/>
          </a:p>
        </p:txBody>
      </p:sp>
      <p:pic>
        <p:nvPicPr>
          <p:cNvPr id="4" name="Pictur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alphaModFix amt="10999"/>
          </a:blip>
          <a:srcRect/>
          <a:stretch>
            <a:fillRect/>
          </a:stretch>
        </p:blipFill>
        <p:spPr>
          <a:xfrm>
            <a:off x="-198414" y="0"/>
            <a:ext cx="18486414" cy="10432927"/>
          </a:xfrm>
          <a:prstGeom prst="rect">
            <a:avLst/>
          </a:prstGeom>
        </p:spPr>
      </p:pic>
      <p:pic>
        <p:nvPicPr>
          <p:cNvPr id="5" name="Picture 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alphaModFix amt="19999"/>
          </a:blip>
          <a:srcRect/>
          <a:stretch>
            <a:fillRect/>
          </a:stretch>
        </p:blipFill>
        <p:spPr>
          <a:xfrm>
            <a:off x="-99207" y="-72963"/>
            <a:ext cx="18486414" cy="10432927"/>
          </a:xfrm>
          <a:prstGeom prst="rect">
            <a:avLst/>
          </a:prstGeom>
        </p:spPr>
      </p:pic>
      <p:grpSp>
        <p:nvGrpSpPr>
          <p:cNvPr id="6" name="Group 6"/>
          <p:cNvGrpSpPr/>
          <p:nvPr/>
        </p:nvGrpSpPr>
        <p:grpSpPr>
          <a:xfrm>
            <a:off x="8824803" y="7510672"/>
            <a:ext cx="880501" cy="880501"/>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4747"/>
            </a:solidFill>
          </p:spPr>
          <p:txBody>
            <a:bodyPr/>
            <a:lstStyle/>
            <a:p>
              <a:endParaRPr lang="vi-VN"/>
            </a:p>
          </p:txBody>
        </p:sp>
      </p:grpSp>
      <p:grpSp>
        <p:nvGrpSpPr>
          <p:cNvPr id="8" name="Group 8"/>
          <p:cNvGrpSpPr/>
          <p:nvPr/>
        </p:nvGrpSpPr>
        <p:grpSpPr>
          <a:xfrm>
            <a:off x="7817195" y="7636172"/>
            <a:ext cx="661180" cy="66118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grpSp>
        <p:nvGrpSpPr>
          <p:cNvPr id="10" name="Group 10"/>
          <p:cNvGrpSpPr/>
          <p:nvPr/>
        </p:nvGrpSpPr>
        <p:grpSpPr>
          <a:xfrm>
            <a:off x="-99207" y="-114288"/>
            <a:ext cx="10287000" cy="10287000"/>
            <a:chOff x="0" y="0"/>
            <a:chExt cx="13716000" cy="13716000"/>
          </a:xfrm>
        </p:grpSpPr>
        <p:sp>
          <p:nvSpPr>
            <p:cNvPr id="11" name="Freeform 11"/>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1069936" y="11981659"/>
              <a:ext cx="4346275" cy="929016"/>
            </a:xfrm>
            <a:custGeom>
              <a:avLst/>
              <a:gdLst/>
              <a:ahLst/>
              <a:cxnLst/>
              <a:rect l="l" t="t" r="r" b="b"/>
              <a:pathLst>
                <a:path w="4346275" h="929016">
                  <a:moveTo>
                    <a:pt x="0" y="0"/>
                  </a:moveTo>
                  <a:lnTo>
                    <a:pt x="4346275" y="0"/>
                  </a:lnTo>
                  <a:lnTo>
                    <a:pt x="4346275" y="929016"/>
                  </a:lnTo>
                  <a:lnTo>
                    <a:pt x="0" y="9290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13" name="Group 13"/>
          <p:cNvGrpSpPr/>
          <p:nvPr/>
        </p:nvGrpSpPr>
        <p:grpSpPr>
          <a:xfrm>
            <a:off x="-99207" y="-1115359"/>
            <a:ext cx="23191356" cy="19974632"/>
            <a:chOff x="0" y="0"/>
            <a:chExt cx="30921807" cy="26632842"/>
          </a:xfrm>
        </p:grpSpPr>
        <p:sp>
          <p:nvSpPr>
            <p:cNvPr id="14" name="Freeform 14"/>
            <p:cNvSpPr/>
            <p:nvPr/>
          </p:nvSpPr>
          <p:spPr>
            <a:xfrm rot="-5400000">
              <a:off x="0" y="4355653"/>
              <a:ext cx="22277190" cy="22277190"/>
            </a:xfrm>
            <a:custGeom>
              <a:avLst/>
              <a:gdLst/>
              <a:ahLst/>
              <a:cxnLst/>
              <a:rect l="l" t="t" r="r" b="b"/>
              <a:pathLst>
                <a:path w="22277190" h="22277190">
                  <a:moveTo>
                    <a:pt x="0" y="0"/>
                  </a:moveTo>
                  <a:lnTo>
                    <a:pt x="22277190" y="0"/>
                  </a:lnTo>
                  <a:lnTo>
                    <a:pt x="22277190" y="22277189"/>
                  </a:lnTo>
                  <a:lnTo>
                    <a:pt x="0" y="22277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15" name="Group 15"/>
            <p:cNvGrpSpPr>
              <a:grpSpLocks noChangeAspect="1"/>
            </p:cNvGrpSpPr>
            <p:nvPr/>
          </p:nvGrpSpPr>
          <p:grpSpPr>
            <a:xfrm rot="-6049801">
              <a:off x="19483156" y="3262371"/>
              <a:ext cx="8077552" cy="6995160"/>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85C73"/>
              </a:solidFill>
            </p:spPr>
            <p:txBody>
              <a:bodyPr/>
              <a:lstStyle/>
              <a:p>
                <a:endParaRPr lang="vi-VN"/>
              </a:p>
            </p:txBody>
          </p:sp>
        </p:grpSp>
        <p:sp>
          <p:nvSpPr>
            <p:cNvPr id="17" name="Freeform 17"/>
            <p:cNvSpPr/>
            <p:nvPr/>
          </p:nvSpPr>
          <p:spPr>
            <a:xfrm rot="1088152">
              <a:off x="22095424" y="842380"/>
              <a:ext cx="6288138" cy="5486400"/>
            </a:xfrm>
            <a:custGeom>
              <a:avLst/>
              <a:gdLst/>
              <a:ahLst/>
              <a:cxnLst/>
              <a:rect l="l" t="t" r="r" b="b"/>
              <a:pathLst>
                <a:path w="6288138" h="5486400">
                  <a:moveTo>
                    <a:pt x="0" y="0"/>
                  </a:moveTo>
                  <a:lnTo>
                    <a:pt x="6288138" y="0"/>
                  </a:lnTo>
                  <a:lnTo>
                    <a:pt x="6288138" y="5486400"/>
                  </a:lnTo>
                  <a:lnTo>
                    <a:pt x="0" y="5486400"/>
                  </a:lnTo>
                  <a:lnTo>
                    <a:pt x="0" y="0"/>
                  </a:lnTo>
                  <a:close/>
                </a:path>
              </a:pathLst>
            </a:custGeom>
            <a:blipFill>
              <a:blip r:embed="rId16">
                <a:alphaModFix amt="49000"/>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rot="6495806">
              <a:off x="15360723" y="7541566"/>
              <a:ext cx="13752541" cy="13752541"/>
            </a:xfrm>
            <a:custGeom>
              <a:avLst/>
              <a:gdLst/>
              <a:ahLst/>
              <a:cxnLst/>
              <a:rect l="l" t="t" r="r" b="b"/>
              <a:pathLst>
                <a:path w="13752541" h="13752541">
                  <a:moveTo>
                    <a:pt x="0" y="0"/>
                  </a:moveTo>
                  <a:lnTo>
                    <a:pt x="13752541" y="0"/>
                  </a:lnTo>
                  <a:lnTo>
                    <a:pt x="13752541" y="13752541"/>
                  </a:lnTo>
                  <a:lnTo>
                    <a:pt x="0" y="137525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19" name="Group 19"/>
            <p:cNvGrpSpPr/>
            <p:nvPr/>
          </p:nvGrpSpPr>
          <p:grpSpPr>
            <a:xfrm rot="6490316">
              <a:off x="15700066" y="7880910"/>
              <a:ext cx="13073854" cy="13073854"/>
              <a:chOff x="0" y="0"/>
              <a:chExt cx="1913890" cy="1913890"/>
            </a:xfrm>
          </p:grpSpPr>
          <p:sp>
            <p:nvSpPr>
              <p:cNvPr id="20" name="Freeform 2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FFF"/>
              </a:solidFill>
            </p:spPr>
            <p:txBody>
              <a:bodyPr/>
              <a:lstStyle/>
              <a:p>
                <a:endParaRPr lang="vi-VN"/>
              </a:p>
            </p:txBody>
          </p:sp>
        </p:grpSp>
        <p:sp>
          <p:nvSpPr>
            <p:cNvPr id="21" name="Freeform 21"/>
            <p:cNvSpPr/>
            <p:nvPr/>
          </p:nvSpPr>
          <p:spPr>
            <a:xfrm>
              <a:off x="21003781" y="11383003"/>
              <a:ext cx="6712305" cy="1434755"/>
            </a:xfrm>
            <a:custGeom>
              <a:avLst/>
              <a:gdLst/>
              <a:ahLst/>
              <a:cxnLst/>
              <a:rect l="l" t="t" r="r" b="b"/>
              <a:pathLst>
                <a:path w="6712305" h="1434755">
                  <a:moveTo>
                    <a:pt x="0" y="0"/>
                  </a:moveTo>
                  <a:lnTo>
                    <a:pt x="6712305" y="0"/>
                  </a:lnTo>
                  <a:lnTo>
                    <a:pt x="6712305" y="1434755"/>
                  </a:lnTo>
                  <a:lnTo>
                    <a:pt x="0" y="14347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Freeform 22"/>
            <p:cNvSpPr/>
            <p:nvPr/>
          </p:nvSpPr>
          <p:spPr>
            <a:xfrm>
              <a:off x="18021550" y="9451827"/>
              <a:ext cx="2894594" cy="2648553"/>
            </a:xfrm>
            <a:custGeom>
              <a:avLst/>
              <a:gdLst/>
              <a:ahLst/>
              <a:cxnLst/>
              <a:rect l="l" t="t" r="r" b="b"/>
              <a:pathLst>
                <a:path w="2894594" h="2648553">
                  <a:moveTo>
                    <a:pt x="0" y="0"/>
                  </a:moveTo>
                  <a:lnTo>
                    <a:pt x="2894594" y="0"/>
                  </a:lnTo>
                  <a:lnTo>
                    <a:pt x="2894594" y="2648553"/>
                  </a:lnTo>
                  <a:lnTo>
                    <a:pt x="0" y="26485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grpSp>
        <p:nvGrpSpPr>
          <p:cNvPr id="23" name="Group 23"/>
          <p:cNvGrpSpPr/>
          <p:nvPr/>
        </p:nvGrpSpPr>
        <p:grpSpPr>
          <a:xfrm>
            <a:off x="7046651" y="7752939"/>
            <a:ext cx="427644" cy="42764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sp>
        <p:nvSpPr>
          <p:cNvPr id="25" name="Freeform 25"/>
          <p:cNvSpPr/>
          <p:nvPr/>
        </p:nvSpPr>
        <p:spPr>
          <a:xfrm>
            <a:off x="413160" y="425470"/>
            <a:ext cx="1231081" cy="1206459"/>
          </a:xfrm>
          <a:custGeom>
            <a:avLst/>
            <a:gdLst/>
            <a:ahLst/>
            <a:cxnLst/>
            <a:rect l="l" t="t" r="r" b="b"/>
            <a:pathLst>
              <a:path w="1231081" h="1206459">
                <a:moveTo>
                  <a:pt x="0" y="0"/>
                </a:moveTo>
                <a:lnTo>
                  <a:pt x="1231080" y="0"/>
                </a:lnTo>
                <a:lnTo>
                  <a:pt x="1231080" y="1206460"/>
                </a:lnTo>
                <a:lnTo>
                  <a:pt x="0" y="120646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6" name="Freeform 26"/>
          <p:cNvSpPr/>
          <p:nvPr/>
        </p:nvSpPr>
        <p:spPr>
          <a:xfrm>
            <a:off x="11496471" y="1237736"/>
            <a:ext cx="3955352" cy="4114800"/>
          </a:xfrm>
          <a:custGeom>
            <a:avLst/>
            <a:gdLst/>
            <a:ahLst/>
            <a:cxnLst/>
            <a:rect l="l" t="t" r="r" b="b"/>
            <a:pathLst>
              <a:path w="3955352" h="4114800">
                <a:moveTo>
                  <a:pt x="0" y="0"/>
                </a:moveTo>
                <a:lnTo>
                  <a:pt x="3955351" y="0"/>
                </a:lnTo>
                <a:lnTo>
                  <a:pt x="3955351"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27" name="Freeform 27"/>
          <p:cNvSpPr/>
          <p:nvPr/>
        </p:nvSpPr>
        <p:spPr>
          <a:xfrm>
            <a:off x="0" y="1966678"/>
            <a:ext cx="1267075" cy="969888"/>
          </a:xfrm>
          <a:custGeom>
            <a:avLst/>
            <a:gdLst/>
            <a:ahLst/>
            <a:cxnLst/>
            <a:rect l="l" t="t" r="r" b="b"/>
            <a:pathLst>
              <a:path w="1267075" h="969888">
                <a:moveTo>
                  <a:pt x="0" y="0"/>
                </a:moveTo>
                <a:lnTo>
                  <a:pt x="1267075" y="0"/>
                </a:lnTo>
                <a:lnTo>
                  <a:pt x="1267075" y="969888"/>
                </a:lnTo>
                <a:lnTo>
                  <a:pt x="0" y="9698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8" name="Freeform 28"/>
          <p:cNvSpPr/>
          <p:nvPr/>
        </p:nvSpPr>
        <p:spPr>
          <a:xfrm>
            <a:off x="7046651" y="-30990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0"/>
            <a:stretch>
              <a:fillRect/>
            </a:stretch>
          </a:blipFill>
        </p:spPr>
        <p:txBody>
          <a:bodyPr/>
          <a:lstStyle/>
          <a:p>
            <a:endParaRPr lang="vi-VN"/>
          </a:p>
        </p:txBody>
      </p:sp>
      <p:sp>
        <p:nvSpPr>
          <p:cNvPr id="29" name="Freeform 29"/>
          <p:cNvSpPr/>
          <p:nvPr/>
        </p:nvSpPr>
        <p:spPr>
          <a:xfrm>
            <a:off x="-2320989" y="3395872"/>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1"/>
            <a:stretch>
              <a:fillRect/>
            </a:stretch>
          </a:blipFill>
        </p:spPr>
        <p:txBody>
          <a:bodyPr/>
          <a:lstStyle/>
          <a:p>
            <a:endParaRPr lang="vi-VN"/>
          </a:p>
        </p:txBody>
      </p:sp>
      <p:sp>
        <p:nvSpPr>
          <p:cNvPr id="30" name="Freeform 30"/>
          <p:cNvSpPr/>
          <p:nvPr/>
        </p:nvSpPr>
        <p:spPr>
          <a:xfrm>
            <a:off x="2467348" y="1789655"/>
            <a:ext cx="6882527" cy="8229600"/>
          </a:xfrm>
          <a:custGeom>
            <a:avLst/>
            <a:gdLst/>
            <a:ahLst/>
            <a:cxnLst/>
            <a:rect l="l" t="t" r="r" b="b"/>
            <a:pathLst>
              <a:path w="6882527" h="8229600">
                <a:moveTo>
                  <a:pt x="0" y="0"/>
                </a:moveTo>
                <a:lnTo>
                  <a:pt x="6882527" y="0"/>
                </a:lnTo>
                <a:lnTo>
                  <a:pt x="6882527" y="8229600"/>
                </a:lnTo>
                <a:lnTo>
                  <a:pt x="0" y="8229600"/>
                </a:lnTo>
                <a:lnTo>
                  <a:pt x="0" y="0"/>
                </a:lnTo>
                <a:close/>
              </a:path>
            </a:pathLst>
          </a:custGeom>
          <a:blipFill>
            <a:blip r:embed="rId32"/>
            <a:stretch>
              <a:fillRect/>
            </a:stretch>
          </a:blipFill>
        </p:spPr>
        <p:txBody>
          <a:bodyPr/>
          <a:lstStyle/>
          <a:p>
            <a:endParaRPr lang="vi-VN"/>
          </a:p>
        </p:txBody>
      </p:sp>
      <p:sp>
        <p:nvSpPr>
          <p:cNvPr id="31" name="TextBox 31"/>
          <p:cNvSpPr txBox="1"/>
          <p:nvPr/>
        </p:nvSpPr>
        <p:spPr>
          <a:xfrm>
            <a:off x="1363720" y="2552186"/>
            <a:ext cx="9515748" cy="3710709"/>
          </a:xfrm>
          <a:prstGeom prst="rect">
            <a:avLst/>
          </a:prstGeom>
        </p:spPr>
        <p:txBody>
          <a:bodyPr lIns="0" tIns="0" rIns="0" bIns="0" rtlCol="0" anchor="t">
            <a:spAutoFit/>
          </a:bodyPr>
          <a:lstStyle/>
          <a:p>
            <a:pPr algn="l">
              <a:lnSpc>
                <a:spcPts val="27355"/>
              </a:lnSpc>
            </a:pPr>
            <a:r>
              <a:rPr lang="en-US" sz="19539">
                <a:solidFill>
                  <a:srgbClr val="03661E"/>
                </a:solidFill>
                <a:latin typeface="#9Slide03 Helvetica LT Std ExtC"/>
                <a:ea typeface="#9Slide03 Helvetica LT Std ExtC"/>
                <a:cs typeface="#9Slide03 Helvetica LT Std ExtC"/>
                <a:sym typeface="#9Slide03 Helvetica LT Std ExtC"/>
              </a:rPr>
              <a:t>QUÝ THẦY CÔ </a:t>
            </a:r>
          </a:p>
        </p:txBody>
      </p:sp>
      <p:sp>
        <p:nvSpPr>
          <p:cNvPr id="32" name="TextBox 32"/>
          <p:cNvSpPr txBox="1"/>
          <p:nvPr/>
        </p:nvSpPr>
        <p:spPr>
          <a:xfrm>
            <a:off x="1267075" y="1644481"/>
            <a:ext cx="7245731" cy="1567390"/>
          </a:xfrm>
          <a:prstGeom prst="rect">
            <a:avLst/>
          </a:prstGeom>
        </p:spPr>
        <p:txBody>
          <a:bodyPr lIns="0" tIns="0" rIns="0" bIns="0" rtlCol="0" anchor="t">
            <a:spAutoFit/>
          </a:bodyPr>
          <a:lstStyle/>
          <a:p>
            <a:pPr algn="l">
              <a:lnSpc>
                <a:spcPts val="12827"/>
              </a:lnSpc>
            </a:pPr>
            <a:r>
              <a:rPr lang="en-US" sz="9162">
                <a:solidFill>
                  <a:srgbClr val="FFFFFF"/>
                </a:solidFill>
                <a:latin typeface="UTM Alberta Heavy"/>
                <a:ea typeface="UTM Alberta Heavy"/>
                <a:cs typeface="UTM Alberta Heavy"/>
                <a:sym typeface="UTM Alberta Heavy"/>
              </a:rPr>
              <a:t>CHÀO MỪNG</a:t>
            </a:r>
          </a:p>
        </p:txBody>
      </p:sp>
      <p:sp>
        <p:nvSpPr>
          <p:cNvPr id="33" name="TextBox 33"/>
          <p:cNvSpPr txBox="1"/>
          <p:nvPr/>
        </p:nvSpPr>
        <p:spPr>
          <a:xfrm>
            <a:off x="7046651" y="5281920"/>
            <a:ext cx="6289771" cy="2228753"/>
          </a:xfrm>
          <a:prstGeom prst="rect">
            <a:avLst/>
          </a:prstGeom>
        </p:spPr>
        <p:txBody>
          <a:bodyPr lIns="0" tIns="0" rIns="0" bIns="0" rtlCol="0" anchor="t">
            <a:spAutoFit/>
          </a:bodyPr>
          <a:lstStyle/>
          <a:p>
            <a:pPr algn="l">
              <a:lnSpc>
                <a:spcPts val="17168"/>
              </a:lnSpc>
            </a:pPr>
            <a:r>
              <a:rPr lang="en-US" sz="12263">
                <a:solidFill>
                  <a:srgbClr val="03661E"/>
                </a:solidFill>
                <a:latin typeface="#9Slide03 Impact"/>
                <a:ea typeface="#9Slide03 Impact"/>
                <a:cs typeface="#9Slide03 Impact"/>
                <a:sym typeface="#9Slide03 Impact"/>
              </a:rPr>
              <a:t>VỀ DỰ GIỜ</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4"/>
                </p:tgtEl>
              </p:cMediaNode>
            </p:video>
            <p:video>
              <p:cMediaNode vol="100000">
                <p:cTn id="4"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3405253"/>
            <a:ext cx="13931227" cy="1738247"/>
            <a:chOff x="0" y="0"/>
            <a:chExt cx="3669130" cy="457810"/>
          </a:xfrm>
        </p:grpSpPr>
        <p:sp>
          <p:nvSpPr>
            <p:cNvPr id="3" name="Freeform 3"/>
            <p:cNvSpPr/>
            <p:nvPr/>
          </p:nvSpPr>
          <p:spPr>
            <a:xfrm>
              <a:off x="0" y="0"/>
              <a:ext cx="3669130" cy="457810"/>
            </a:xfrm>
            <a:custGeom>
              <a:avLst/>
              <a:gdLst/>
              <a:ahLst/>
              <a:cxnLst/>
              <a:rect l="l" t="t" r="r" b="b"/>
              <a:pathLst>
                <a:path w="3669130" h="457810">
                  <a:moveTo>
                    <a:pt x="0" y="0"/>
                  </a:moveTo>
                  <a:lnTo>
                    <a:pt x="3669130" y="0"/>
                  </a:lnTo>
                  <a:lnTo>
                    <a:pt x="3669130" y="457810"/>
                  </a:lnTo>
                  <a:lnTo>
                    <a:pt x="0" y="457810"/>
                  </a:lnTo>
                  <a:close/>
                </a:path>
              </a:pathLst>
            </a:custGeom>
            <a:solidFill>
              <a:srgbClr val="0A4400"/>
            </a:solidFill>
          </p:spPr>
          <p:txBody>
            <a:bodyPr/>
            <a:lstStyle/>
            <a:p>
              <a:endParaRPr lang="vi-VN"/>
            </a:p>
          </p:txBody>
        </p:sp>
        <p:sp>
          <p:nvSpPr>
            <p:cNvPr id="4" name="TextBox 4"/>
            <p:cNvSpPr txBox="1"/>
            <p:nvPr/>
          </p:nvSpPr>
          <p:spPr>
            <a:xfrm>
              <a:off x="0" y="-38100"/>
              <a:ext cx="3669130" cy="49591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256548" y="5143500"/>
            <a:ext cx="2214188" cy="4412486"/>
            <a:chOff x="0" y="0"/>
            <a:chExt cx="515801" cy="1027900"/>
          </a:xfrm>
        </p:grpSpPr>
        <p:sp>
          <p:nvSpPr>
            <p:cNvPr id="6" name="Freeform 6"/>
            <p:cNvSpPr/>
            <p:nvPr/>
          </p:nvSpPr>
          <p:spPr>
            <a:xfrm>
              <a:off x="0" y="0"/>
              <a:ext cx="515801" cy="1027900"/>
            </a:xfrm>
            <a:custGeom>
              <a:avLst/>
              <a:gdLst/>
              <a:ahLst/>
              <a:cxnLst/>
              <a:rect l="l" t="t" r="r" b="b"/>
              <a:pathLst>
                <a:path w="515801" h="1027900">
                  <a:moveTo>
                    <a:pt x="0" y="0"/>
                  </a:moveTo>
                  <a:lnTo>
                    <a:pt x="515801" y="0"/>
                  </a:lnTo>
                  <a:lnTo>
                    <a:pt x="515801"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7" name="TextBox 7"/>
            <p:cNvSpPr txBox="1"/>
            <p:nvPr/>
          </p:nvSpPr>
          <p:spPr>
            <a:xfrm>
              <a:off x="0" y="-38100"/>
              <a:ext cx="515801"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133978" cy="8229600"/>
            <a:chOff x="0" y="0"/>
            <a:chExt cx="6845305" cy="10972800"/>
          </a:xfrm>
        </p:grpSpPr>
        <p:pic>
          <p:nvPicPr>
            <p:cNvPr id="9" name="Picture 9"/>
            <p:cNvPicPr>
              <a:picLocks noChangeAspect="1"/>
            </p:cNvPicPr>
            <p:nvPr/>
          </p:nvPicPr>
          <p:blipFill>
            <a:blip r:embed="rId2"/>
            <a:srcRect l="29205" r="29205"/>
            <a:stretch>
              <a:fillRect/>
            </a:stretch>
          </p:blipFill>
          <p:spPr>
            <a:xfrm>
              <a:off x="0" y="0"/>
              <a:ext cx="6845305" cy="10972800"/>
            </a:xfrm>
            <a:prstGeom prst="rect">
              <a:avLst/>
            </a:prstGeom>
          </p:spPr>
        </p:pic>
      </p:grpSp>
      <p:grpSp>
        <p:nvGrpSpPr>
          <p:cNvPr id="10" name="Group 10"/>
          <p:cNvGrpSpPr/>
          <p:nvPr/>
        </p:nvGrpSpPr>
        <p:grpSpPr>
          <a:xfrm>
            <a:off x="16744950" y="-1543050"/>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989578" y="720090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244041" y="5996061"/>
            <a:ext cx="9835063" cy="2333478"/>
          </a:xfrm>
          <a:prstGeom prst="rect">
            <a:avLst/>
          </a:prstGeom>
        </p:spPr>
        <p:txBody>
          <a:bodyPr lIns="0" tIns="0" rIns="0" bIns="0" rtlCol="0" anchor="t">
            <a:spAutoFit/>
          </a:bodyPr>
          <a:lstStyle/>
          <a:p>
            <a:pPr algn="ctr">
              <a:lnSpc>
                <a:spcPts val="6299"/>
              </a:lnSpc>
            </a:pPr>
            <a:r>
              <a:rPr lang="en-US" sz="4499">
                <a:solidFill>
                  <a:srgbClr val="000000"/>
                </a:solidFill>
                <a:latin typeface="Tex Gyre Pagella"/>
                <a:ea typeface="Tex Gyre Pagella"/>
                <a:cs typeface="Tex Gyre Pagella"/>
                <a:sym typeface="Tex Gyre Pagella"/>
              </a:rPr>
              <a:t>Qua cảnh "</a:t>
            </a:r>
            <a:r>
              <a:rPr lang="en-US" sz="4499">
                <a:solidFill>
                  <a:srgbClr val="000000"/>
                </a:solidFill>
                <a:latin typeface="Tex Gyre Pagella Italics"/>
                <a:ea typeface="Tex Gyre Pagella Italics"/>
                <a:cs typeface="Tex Gyre Pagella Italics"/>
                <a:sym typeface="Tex Gyre Pagella Italics"/>
              </a:rPr>
              <a:t>sông dài, trời rộng</a:t>
            </a:r>
            <a:r>
              <a:rPr lang="en-US" sz="4499">
                <a:solidFill>
                  <a:srgbClr val="000000"/>
                </a:solidFill>
                <a:latin typeface="Tex Gyre Pagella"/>
                <a:ea typeface="Tex Gyre Pagella"/>
                <a:cs typeface="Tex Gyre Pagella"/>
                <a:sym typeface="Tex Gyre Pagella"/>
              </a:rPr>
              <a:t>" gửi nỗi cô đơn, lẻ loi và lòng yêu nước kín của tác giả.</a:t>
            </a:r>
          </a:p>
        </p:txBody>
      </p:sp>
      <p:sp>
        <p:nvSpPr>
          <p:cNvPr id="17" name="TextBox 17"/>
          <p:cNvSpPr txBox="1"/>
          <p:nvPr/>
        </p:nvSpPr>
        <p:spPr>
          <a:xfrm>
            <a:off x="6614278" y="3708328"/>
            <a:ext cx="7017775" cy="1017797"/>
          </a:xfrm>
          <a:prstGeom prst="rect">
            <a:avLst/>
          </a:prstGeom>
        </p:spPr>
        <p:txBody>
          <a:bodyPr lIns="0" tIns="0" rIns="0" bIns="0" rtlCol="0" anchor="t">
            <a:spAutoFit/>
          </a:bodyPr>
          <a:lstStyle/>
          <a:p>
            <a:pPr algn="ctr">
              <a:lnSpc>
                <a:spcPts val="8319"/>
              </a:lnSpc>
              <a:spcBef>
                <a:spcPct val="0"/>
              </a:spcBef>
            </a:pPr>
            <a:r>
              <a:rPr lang="en-US" sz="5942">
                <a:solidFill>
                  <a:srgbClr val="FEFFFE"/>
                </a:solidFill>
                <a:latin typeface="UTM American Sans"/>
                <a:ea typeface="UTM American Sans"/>
                <a:cs typeface="UTM American Sans"/>
                <a:sym typeface="UTM American Sans"/>
              </a:rPr>
              <a:t>NỘI DUNG BAO QUÁT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2651927"/>
            <a:ext cx="15482653" cy="1427962"/>
            <a:chOff x="0" y="0"/>
            <a:chExt cx="4077736" cy="376089"/>
          </a:xfrm>
        </p:grpSpPr>
        <p:sp>
          <p:nvSpPr>
            <p:cNvPr id="3" name="Freeform 3"/>
            <p:cNvSpPr/>
            <p:nvPr/>
          </p:nvSpPr>
          <p:spPr>
            <a:xfrm>
              <a:off x="0" y="0"/>
              <a:ext cx="4077736" cy="376089"/>
            </a:xfrm>
            <a:custGeom>
              <a:avLst/>
              <a:gdLst/>
              <a:ahLst/>
              <a:cxnLst/>
              <a:rect l="l" t="t" r="r" b="b"/>
              <a:pathLst>
                <a:path w="4077736" h="376089">
                  <a:moveTo>
                    <a:pt x="0" y="0"/>
                  </a:moveTo>
                  <a:lnTo>
                    <a:pt x="4077736" y="0"/>
                  </a:lnTo>
                  <a:lnTo>
                    <a:pt x="4077736" y="376089"/>
                  </a:lnTo>
                  <a:lnTo>
                    <a:pt x="0" y="376089"/>
                  </a:lnTo>
                  <a:close/>
                </a:path>
              </a:pathLst>
            </a:custGeom>
            <a:solidFill>
              <a:srgbClr val="0A4400"/>
            </a:solidFill>
          </p:spPr>
          <p:txBody>
            <a:bodyPr/>
            <a:lstStyle/>
            <a:p>
              <a:endParaRPr lang="vi-VN"/>
            </a:p>
          </p:txBody>
        </p:sp>
        <p:sp>
          <p:nvSpPr>
            <p:cNvPr id="4" name="TextBox 4"/>
            <p:cNvSpPr txBox="1"/>
            <p:nvPr/>
          </p:nvSpPr>
          <p:spPr>
            <a:xfrm>
              <a:off x="0" y="-38100"/>
              <a:ext cx="4077736" cy="4141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683714" y="5232782"/>
            <a:ext cx="2214188" cy="4412486"/>
            <a:chOff x="0" y="0"/>
            <a:chExt cx="515801" cy="1027900"/>
          </a:xfrm>
        </p:grpSpPr>
        <p:sp>
          <p:nvSpPr>
            <p:cNvPr id="6" name="Freeform 6"/>
            <p:cNvSpPr/>
            <p:nvPr/>
          </p:nvSpPr>
          <p:spPr>
            <a:xfrm>
              <a:off x="0" y="0"/>
              <a:ext cx="515801" cy="1027900"/>
            </a:xfrm>
            <a:custGeom>
              <a:avLst/>
              <a:gdLst/>
              <a:ahLst/>
              <a:cxnLst/>
              <a:rect l="l" t="t" r="r" b="b"/>
              <a:pathLst>
                <a:path w="515801" h="1027900">
                  <a:moveTo>
                    <a:pt x="0" y="0"/>
                  </a:moveTo>
                  <a:lnTo>
                    <a:pt x="515801" y="0"/>
                  </a:lnTo>
                  <a:lnTo>
                    <a:pt x="515801"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7" name="TextBox 7"/>
            <p:cNvSpPr txBox="1"/>
            <p:nvPr/>
          </p:nvSpPr>
          <p:spPr>
            <a:xfrm>
              <a:off x="0" y="-38100"/>
              <a:ext cx="515801"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55866" y="1117982"/>
            <a:ext cx="5133978" cy="8229600"/>
            <a:chOff x="0" y="0"/>
            <a:chExt cx="6845305" cy="10972800"/>
          </a:xfrm>
        </p:grpSpPr>
        <p:pic>
          <p:nvPicPr>
            <p:cNvPr id="9" name="Picture 9"/>
            <p:cNvPicPr>
              <a:picLocks noChangeAspect="1"/>
            </p:cNvPicPr>
            <p:nvPr/>
          </p:nvPicPr>
          <p:blipFill>
            <a:blip r:embed="rId2"/>
            <a:srcRect l="29205" r="29205"/>
            <a:stretch>
              <a:fillRect/>
            </a:stretch>
          </p:blipFill>
          <p:spPr>
            <a:xfrm>
              <a:off x="0" y="0"/>
              <a:ext cx="6845305" cy="10972800"/>
            </a:xfrm>
            <a:prstGeom prst="rect">
              <a:avLst/>
            </a:prstGeom>
          </p:spPr>
        </p:pic>
      </p:grpSp>
      <p:grpSp>
        <p:nvGrpSpPr>
          <p:cNvPr id="10" name="Group 10"/>
          <p:cNvGrpSpPr/>
          <p:nvPr/>
        </p:nvGrpSpPr>
        <p:grpSpPr>
          <a:xfrm>
            <a:off x="16744950" y="-1543050"/>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7989578" y="7200900"/>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124700" y="4391073"/>
            <a:ext cx="9835063" cy="752427"/>
          </a:xfrm>
          <a:prstGeom prst="rect">
            <a:avLst/>
          </a:prstGeom>
        </p:spPr>
        <p:txBody>
          <a:bodyPr lIns="0" tIns="0" rIns="0" bIns="0" rtlCol="0" anchor="t">
            <a:spAutoFit/>
          </a:bodyPr>
          <a:lstStyle/>
          <a:p>
            <a:pPr algn="ctr">
              <a:lnSpc>
                <a:spcPts val="6299"/>
              </a:lnSpc>
            </a:pPr>
            <a:r>
              <a:rPr lang="en-US" sz="4499">
                <a:solidFill>
                  <a:srgbClr val="000000"/>
                </a:solidFill>
                <a:latin typeface="Tex Gyre Pagella"/>
                <a:ea typeface="Tex Gyre Pagella"/>
                <a:cs typeface="Tex Gyre Pagella"/>
                <a:sym typeface="Tex Gyre Pagella"/>
              </a:rPr>
              <a:t>Khổ 1: Dòng sông đìu hiu, vắng lặng.</a:t>
            </a:r>
          </a:p>
        </p:txBody>
      </p:sp>
      <p:sp>
        <p:nvSpPr>
          <p:cNvPr id="17" name="TextBox 17"/>
          <p:cNvSpPr txBox="1"/>
          <p:nvPr/>
        </p:nvSpPr>
        <p:spPr>
          <a:xfrm>
            <a:off x="6232389" y="2811793"/>
            <a:ext cx="8507448" cy="920872"/>
          </a:xfrm>
          <a:prstGeom prst="rect">
            <a:avLst/>
          </a:prstGeom>
        </p:spPr>
        <p:txBody>
          <a:bodyPr lIns="0" tIns="0" rIns="0" bIns="0" rtlCol="0" anchor="t">
            <a:spAutoFit/>
          </a:bodyPr>
          <a:lstStyle/>
          <a:p>
            <a:pPr algn="ctr">
              <a:lnSpc>
                <a:spcPts val="7426"/>
              </a:lnSpc>
              <a:spcBef>
                <a:spcPct val="0"/>
              </a:spcBef>
            </a:pPr>
            <a:r>
              <a:rPr lang="en-US" sz="5304">
                <a:solidFill>
                  <a:srgbClr val="FEFFFE"/>
                </a:solidFill>
                <a:latin typeface="UTM American Sans"/>
                <a:ea typeface="UTM American Sans"/>
                <a:cs typeface="UTM American Sans"/>
                <a:sym typeface="UTM American Sans"/>
              </a:rPr>
              <a:t>NỘI DUNG CHÍNH TỪNG KHỔ</a:t>
            </a:r>
          </a:p>
        </p:txBody>
      </p:sp>
      <p:sp>
        <p:nvSpPr>
          <p:cNvPr id="18" name="TextBox 18"/>
          <p:cNvSpPr txBox="1"/>
          <p:nvPr/>
        </p:nvSpPr>
        <p:spPr>
          <a:xfrm>
            <a:off x="7291777" y="5322259"/>
            <a:ext cx="10464825" cy="669901"/>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Khổ 2: Dòng sông chất chứa nỗi buồn.</a:t>
            </a:r>
          </a:p>
        </p:txBody>
      </p:sp>
      <p:sp>
        <p:nvSpPr>
          <p:cNvPr id="19" name="TextBox 19"/>
          <p:cNvSpPr txBox="1"/>
          <p:nvPr/>
        </p:nvSpPr>
        <p:spPr>
          <a:xfrm>
            <a:off x="7291777" y="6173135"/>
            <a:ext cx="10464825" cy="669901"/>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Khổ 3: Dòng sông cô quạnh.</a:t>
            </a:r>
          </a:p>
        </p:txBody>
      </p:sp>
      <p:sp>
        <p:nvSpPr>
          <p:cNvPr id="20" name="TextBox 20"/>
          <p:cNvSpPr txBox="1"/>
          <p:nvPr/>
        </p:nvSpPr>
        <p:spPr>
          <a:xfrm>
            <a:off x="7291777" y="7024011"/>
            <a:ext cx="10464825" cy="669901"/>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Khổ 4: Tâm trạng cô đơn và nỗi nhớ nhà.</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9738561"/>
            <a:ext cx="6445237" cy="548439"/>
            <a:chOff x="0" y="0"/>
            <a:chExt cx="1697511" cy="144445"/>
          </a:xfrm>
        </p:grpSpPr>
        <p:sp>
          <p:nvSpPr>
            <p:cNvPr id="3" name="Freeform 3"/>
            <p:cNvSpPr/>
            <p:nvPr/>
          </p:nvSpPr>
          <p:spPr>
            <a:xfrm>
              <a:off x="0" y="0"/>
              <a:ext cx="1697511" cy="144445"/>
            </a:xfrm>
            <a:custGeom>
              <a:avLst/>
              <a:gdLst/>
              <a:ahLst/>
              <a:cxnLst/>
              <a:rect l="l" t="t" r="r" b="b"/>
              <a:pathLst>
                <a:path w="1697511" h="144445">
                  <a:moveTo>
                    <a:pt x="0" y="0"/>
                  </a:moveTo>
                  <a:lnTo>
                    <a:pt x="1697511" y="0"/>
                  </a:lnTo>
                  <a:lnTo>
                    <a:pt x="1697511" y="144445"/>
                  </a:lnTo>
                  <a:lnTo>
                    <a:pt x="0" y="144445"/>
                  </a:lnTo>
                  <a:close/>
                </a:path>
              </a:pathLst>
            </a:custGeom>
            <a:solidFill>
              <a:srgbClr val="0A4400"/>
            </a:solidFill>
          </p:spPr>
          <p:txBody>
            <a:bodyPr/>
            <a:lstStyle/>
            <a:p>
              <a:endParaRPr lang="vi-VN"/>
            </a:p>
          </p:txBody>
        </p:sp>
        <p:sp>
          <p:nvSpPr>
            <p:cNvPr id="4" name="TextBox 4"/>
            <p:cNvSpPr txBox="1"/>
            <p:nvPr/>
          </p:nvSpPr>
          <p:spPr>
            <a:xfrm>
              <a:off x="0" y="-38100"/>
              <a:ext cx="1697511" cy="1825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01900" y="0"/>
            <a:ext cx="3086100" cy="725288"/>
            <a:chOff x="0" y="0"/>
            <a:chExt cx="812800" cy="191022"/>
          </a:xfrm>
        </p:grpSpPr>
        <p:sp>
          <p:nvSpPr>
            <p:cNvPr id="6" name="Freeform 6"/>
            <p:cNvSpPr/>
            <p:nvPr/>
          </p:nvSpPr>
          <p:spPr>
            <a:xfrm>
              <a:off x="0" y="0"/>
              <a:ext cx="812800" cy="191022"/>
            </a:xfrm>
            <a:custGeom>
              <a:avLst/>
              <a:gdLst/>
              <a:ahLst/>
              <a:cxnLst/>
              <a:rect l="l" t="t" r="r" b="b"/>
              <a:pathLst>
                <a:path w="812800" h="191022">
                  <a:moveTo>
                    <a:pt x="0" y="0"/>
                  </a:moveTo>
                  <a:lnTo>
                    <a:pt x="812800" y="0"/>
                  </a:lnTo>
                  <a:lnTo>
                    <a:pt x="812800" y="191022"/>
                  </a:lnTo>
                  <a:lnTo>
                    <a:pt x="0" y="191022"/>
                  </a:lnTo>
                  <a:close/>
                </a:path>
              </a:pathLst>
            </a:custGeom>
            <a:solidFill>
              <a:srgbClr val="0A4400"/>
            </a:solidFill>
          </p:spPr>
          <p:txBody>
            <a:bodyPr/>
            <a:lstStyle/>
            <a:p>
              <a:endParaRPr lang="vi-VN"/>
            </a:p>
          </p:txBody>
        </p:sp>
        <p:sp>
          <p:nvSpPr>
            <p:cNvPr id="7" name="TextBox 7"/>
            <p:cNvSpPr txBox="1"/>
            <p:nvPr/>
          </p:nvSpPr>
          <p:spPr>
            <a:xfrm>
              <a:off x="0" y="-38100"/>
              <a:ext cx="812800" cy="22912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0053" y="2136217"/>
            <a:ext cx="3722781" cy="2455247"/>
            <a:chOff x="0" y="0"/>
            <a:chExt cx="741857" cy="489269"/>
          </a:xfrm>
        </p:grpSpPr>
        <p:sp>
          <p:nvSpPr>
            <p:cNvPr id="9" name="Freeform 9"/>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1</a:t>
              </a:r>
            </a:p>
            <a:p>
              <a:pPr algn="ctr">
                <a:lnSpc>
                  <a:spcPts val="4900"/>
                </a:lnSpc>
              </a:pPr>
              <a:r>
                <a:rPr lang="en-US" sz="3500">
                  <a:solidFill>
                    <a:srgbClr val="000000"/>
                  </a:solidFill>
                  <a:latin typeface="Tex Gyre Pagella Bold"/>
                  <a:ea typeface="Tex Gyre Pagella Bold"/>
                  <a:cs typeface="Tex Gyre Pagella Bold"/>
                  <a:sym typeface="Tex Gyre Pagella Bold"/>
                </a:rPr>
                <a:t>Dòng sông đìu hiu, vắng lặng</a:t>
              </a:r>
            </a:p>
          </p:txBody>
        </p:sp>
      </p:grpSp>
      <p:grpSp>
        <p:nvGrpSpPr>
          <p:cNvPr id="11" name="Group 11"/>
          <p:cNvGrpSpPr/>
          <p:nvPr/>
        </p:nvGrpSpPr>
        <p:grpSpPr>
          <a:xfrm>
            <a:off x="5045091" y="2136217"/>
            <a:ext cx="3722781" cy="2455247"/>
            <a:chOff x="0" y="0"/>
            <a:chExt cx="741857" cy="489269"/>
          </a:xfrm>
        </p:grpSpPr>
        <p:sp>
          <p:nvSpPr>
            <p:cNvPr id="12" name="Freeform 12"/>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2</a:t>
              </a:r>
            </a:p>
            <a:p>
              <a:pPr algn="ctr">
                <a:lnSpc>
                  <a:spcPts val="4900"/>
                </a:lnSpc>
              </a:pPr>
              <a:r>
                <a:rPr lang="en-US" sz="3500">
                  <a:solidFill>
                    <a:srgbClr val="000000"/>
                  </a:solidFill>
                  <a:latin typeface="Tex Gyre Pagella Bold"/>
                  <a:ea typeface="Tex Gyre Pagella Bold"/>
                  <a:cs typeface="Tex Gyre Pagella Bold"/>
                  <a:sym typeface="Tex Gyre Pagella Bold"/>
                </a:rPr>
                <a:t>Dòng sông chất chứa nỗi buồn</a:t>
              </a:r>
            </a:p>
          </p:txBody>
        </p:sp>
      </p:grpSp>
      <p:grpSp>
        <p:nvGrpSpPr>
          <p:cNvPr id="14" name="Group 14"/>
          <p:cNvGrpSpPr/>
          <p:nvPr/>
        </p:nvGrpSpPr>
        <p:grpSpPr>
          <a:xfrm>
            <a:off x="9520128" y="2136217"/>
            <a:ext cx="3722781" cy="2455247"/>
            <a:chOff x="0" y="0"/>
            <a:chExt cx="741857" cy="489269"/>
          </a:xfrm>
        </p:grpSpPr>
        <p:sp>
          <p:nvSpPr>
            <p:cNvPr id="15" name="Freeform 15"/>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3</a:t>
              </a:r>
            </a:p>
            <a:p>
              <a:pPr algn="ctr">
                <a:lnSpc>
                  <a:spcPts val="4900"/>
                </a:lnSpc>
              </a:pPr>
              <a:r>
                <a:rPr lang="en-US" sz="3500">
                  <a:solidFill>
                    <a:srgbClr val="000000"/>
                  </a:solidFill>
                  <a:latin typeface="Tex Gyre Pagella Bold"/>
                  <a:ea typeface="Tex Gyre Pagella Bold"/>
                  <a:cs typeface="Tex Gyre Pagella Bold"/>
                  <a:sym typeface="Tex Gyre Pagella Bold"/>
                </a:rPr>
                <a:t>Dòng sông cô quạnh</a:t>
              </a:r>
            </a:p>
          </p:txBody>
        </p:sp>
      </p:grpSp>
      <p:grpSp>
        <p:nvGrpSpPr>
          <p:cNvPr id="17" name="Group 17"/>
          <p:cNvGrpSpPr/>
          <p:nvPr/>
        </p:nvGrpSpPr>
        <p:grpSpPr>
          <a:xfrm>
            <a:off x="13995166" y="2136217"/>
            <a:ext cx="3722781" cy="2455247"/>
            <a:chOff x="0" y="0"/>
            <a:chExt cx="741857" cy="489269"/>
          </a:xfrm>
        </p:grpSpPr>
        <p:sp>
          <p:nvSpPr>
            <p:cNvPr id="18" name="Freeform 18"/>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9" name="TextBox 19"/>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4</a:t>
              </a:r>
            </a:p>
            <a:p>
              <a:pPr algn="ctr">
                <a:lnSpc>
                  <a:spcPts val="4900"/>
                </a:lnSpc>
              </a:pPr>
              <a:r>
                <a:rPr lang="en-US" sz="3500">
                  <a:solidFill>
                    <a:srgbClr val="000000"/>
                  </a:solidFill>
                  <a:latin typeface="Tex Gyre Pagella Bold"/>
                  <a:ea typeface="Tex Gyre Pagella Bold"/>
                  <a:cs typeface="Tex Gyre Pagella Bold"/>
                  <a:sym typeface="Tex Gyre Pagella Bold"/>
                </a:rPr>
                <a:t>Tâm trạng cô đơn và nỗi nhớ nhà</a:t>
              </a:r>
            </a:p>
          </p:txBody>
        </p:sp>
      </p:grpSp>
      <p:grpSp>
        <p:nvGrpSpPr>
          <p:cNvPr id="20" name="Group 20"/>
          <p:cNvGrpSpPr/>
          <p:nvPr/>
        </p:nvGrpSpPr>
        <p:grpSpPr>
          <a:xfrm>
            <a:off x="570053" y="6466691"/>
            <a:ext cx="17147893" cy="2536638"/>
            <a:chOff x="0" y="0"/>
            <a:chExt cx="3994646" cy="590916"/>
          </a:xfrm>
        </p:grpSpPr>
        <p:sp>
          <p:nvSpPr>
            <p:cNvPr id="21" name="Freeform 21"/>
            <p:cNvSpPr/>
            <p:nvPr/>
          </p:nvSpPr>
          <p:spPr>
            <a:xfrm>
              <a:off x="0" y="0"/>
              <a:ext cx="3994646" cy="590916"/>
            </a:xfrm>
            <a:custGeom>
              <a:avLst/>
              <a:gdLst/>
              <a:ahLst/>
              <a:cxnLst/>
              <a:rect l="l" t="t" r="r" b="b"/>
              <a:pathLst>
                <a:path w="3994646" h="590916">
                  <a:moveTo>
                    <a:pt x="0" y="0"/>
                  </a:moveTo>
                  <a:lnTo>
                    <a:pt x="3994646" y="0"/>
                  </a:lnTo>
                  <a:lnTo>
                    <a:pt x="3994646" y="590916"/>
                  </a:lnTo>
                  <a:lnTo>
                    <a:pt x="0" y="590916"/>
                  </a:lnTo>
                  <a:close/>
                </a:path>
              </a:pathLst>
            </a:custGeom>
            <a:solidFill>
              <a:srgbClr val="FEFFFE"/>
            </a:solidFill>
            <a:ln w="38100" cap="sq">
              <a:solidFill>
                <a:srgbClr val="0A4400"/>
              </a:solidFill>
              <a:prstDash val="solid"/>
              <a:miter/>
            </a:ln>
          </p:spPr>
          <p:txBody>
            <a:bodyPr/>
            <a:lstStyle/>
            <a:p>
              <a:endParaRPr lang="vi-VN"/>
            </a:p>
          </p:txBody>
        </p:sp>
        <p:sp>
          <p:nvSpPr>
            <p:cNvPr id="22" name="TextBox 22"/>
            <p:cNvSpPr txBox="1"/>
            <p:nvPr/>
          </p:nvSpPr>
          <p:spPr>
            <a:xfrm>
              <a:off x="0" y="-66675"/>
              <a:ext cx="3994646" cy="657591"/>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NỘI DUNG BÀI THƠ</a:t>
              </a:r>
            </a:p>
            <a:p>
              <a:pPr algn="ctr">
                <a:lnSpc>
                  <a:spcPts val="6579"/>
                </a:lnSpc>
              </a:pPr>
              <a:r>
                <a:rPr lang="en-US" sz="4699">
                  <a:solidFill>
                    <a:srgbClr val="000000"/>
                  </a:solidFill>
                  <a:latin typeface="Tex Gyre Pagella Bold"/>
                  <a:ea typeface="Tex Gyre Pagella Bold"/>
                  <a:cs typeface="Tex Gyre Pagella Bold"/>
                  <a:sym typeface="Tex Gyre Pagella Bold"/>
                </a:rPr>
                <a:t>Qua cảnh "sông dài, trời rộng" gửi nỗi cô đơn, lẻ loi và lòng yêu nước kín của tác giả.</a:t>
              </a:r>
            </a:p>
          </p:txBody>
        </p:sp>
      </p:grpSp>
      <p:sp>
        <p:nvSpPr>
          <p:cNvPr id="23" name="Freeform 23"/>
          <p:cNvSpPr/>
          <p:nvPr/>
        </p:nvSpPr>
        <p:spPr>
          <a:xfrm>
            <a:off x="4362226" y="2889717"/>
            <a:ext cx="613473" cy="575898"/>
          </a:xfrm>
          <a:custGeom>
            <a:avLst/>
            <a:gdLst/>
            <a:ahLst/>
            <a:cxnLst/>
            <a:rect l="l" t="t" r="r" b="b"/>
            <a:pathLst>
              <a:path w="613473" h="575898">
                <a:moveTo>
                  <a:pt x="0" y="0"/>
                </a:moveTo>
                <a:lnTo>
                  <a:pt x="613473" y="0"/>
                </a:lnTo>
                <a:lnTo>
                  <a:pt x="613473" y="575897"/>
                </a:lnTo>
                <a:lnTo>
                  <a:pt x="0" y="575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24"/>
          <p:cNvSpPr/>
          <p:nvPr/>
        </p:nvSpPr>
        <p:spPr>
          <a:xfrm>
            <a:off x="8834547" y="2889717"/>
            <a:ext cx="613473" cy="575898"/>
          </a:xfrm>
          <a:custGeom>
            <a:avLst/>
            <a:gdLst/>
            <a:ahLst/>
            <a:cxnLst/>
            <a:rect l="l" t="t" r="r" b="b"/>
            <a:pathLst>
              <a:path w="613473" h="575898">
                <a:moveTo>
                  <a:pt x="0" y="0"/>
                </a:moveTo>
                <a:lnTo>
                  <a:pt x="613473" y="0"/>
                </a:lnTo>
                <a:lnTo>
                  <a:pt x="613473" y="575897"/>
                </a:lnTo>
                <a:lnTo>
                  <a:pt x="0" y="575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5" name="Freeform 25"/>
          <p:cNvSpPr/>
          <p:nvPr/>
        </p:nvSpPr>
        <p:spPr>
          <a:xfrm>
            <a:off x="13306867" y="2889717"/>
            <a:ext cx="613473" cy="575898"/>
          </a:xfrm>
          <a:custGeom>
            <a:avLst/>
            <a:gdLst/>
            <a:ahLst/>
            <a:cxnLst/>
            <a:rect l="l" t="t" r="r" b="b"/>
            <a:pathLst>
              <a:path w="613473" h="575898">
                <a:moveTo>
                  <a:pt x="0" y="0"/>
                </a:moveTo>
                <a:lnTo>
                  <a:pt x="613473" y="0"/>
                </a:lnTo>
                <a:lnTo>
                  <a:pt x="613473" y="575897"/>
                </a:lnTo>
                <a:lnTo>
                  <a:pt x="0" y="575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6" name="Freeform 26"/>
          <p:cNvSpPr/>
          <p:nvPr/>
        </p:nvSpPr>
        <p:spPr>
          <a:xfrm rot="-5400000">
            <a:off x="8577081" y="-534420"/>
            <a:ext cx="1741877" cy="12126995"/>
          </a:xfrm>
          <a:custGeom>
            <a:avLst/>
            <a:gdLst/>
            <a:ahLst/>
            <a:cxnLst/>
            <a:rect l="l" t="t" r="r" b="b"/>
            <a:pathLst>
              <a:path w="1741877" h="12126995">
                <a:moveTo>
                  <a:pt x="0" y="0"/>
                </a:moveTo>
                <a:lnTo>
                  <a:pt x="1741877" y="0"/>
                </a:lnTo>
                <a:lnTo>
                  <a:pt x="1741877" y="12126995"/>
                </a:lnTo>
                <a:lnTo>
                  <a:pt x="0" y="121269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7" name="TextBox 27"/>
          <p:cNvSpPr txBox="1"/>
          <p:nvPr/>
        </p:nvSpPr>
        <p:spPr>
          <a:xfrm>
            <a:off x="570053" y="942975"/>
            <a:ext cx="17147893" cy="721947"/>
          </a:xfrm>
          <a:prstGeom prst="rect">
            <a:avLst/>
          </a:prstGeom>
        </p:spPr>
        <p:txBody>
          <a:bodyPr lIns="0" tIns="0" rIns="0" bIns="0" rtlCol="0" anchor="t">
            <a:spAutoFit/>
          </a:bodyPr>
          <a:lstStyle/>
          <a:p>
            <a:pPr algn="ctr">
              <a:lnSpc>
                <a:spcPts val="5879"/>
              </a:lnSpc>
            </a:pPr>
            <a:r>
              <a:rPr lang="en-US" sz="4199">
                <a:solidFill>
                  <a:srgbClr val="BF0202"/>
                </a:solidFill>
                <a:latin typeface="Tex Gyre Pagella Bold"/>
                <a:ea typeface="Tex Gyre Pagella Bold"/>
                <a:cs typeface="Tex Gyre Pagella Bold"/>
                <a:sym typeface="Tex Gyre Pagella Bold"/>
              </a:rPr>
              <a:t>Nội dung bao quát của bài thơ và nội dung chính của từng khổ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2487597"/>
            <a:ext cx="17259300" cy="1236554"/>
            <a:chOff x="0" y="0"/>
            <a:chExt cx="4545659" cy="325677"/>
          </a:xfrm>
        </p:grpSpPr>
        <p:sp>
          <p:nvSpPr>
            <p:cNvPr id="3" name="Freeform 3"/>
            <p:cNvSpPr/>
            <p:nvPr/>
          </p:nvSpPr>
          <p:spPr>
            <a:xfrm>
              <a:off x="0" y="0"/>
              <a:ext cx="4545659" cy="325677"/>
            </a:xfrm>
            <a:custGeom>
              <a:avLst/>
              <a:gdLst/>
              <a:ahLst/>
              <a:cxnLst/>
              <a:rect l="l" t="t" r="r" b="b"/>
              <a:pathLst>
                <a:path w="4545659" h="325677">
                  <a:moveTo>
                    <a:pt x="0" y="0"/>
                  </a:moveTo>
                  <a:lnTo>
                    <a:pt x="4545659" y="0"/>
                  </a:lnTo>
                  <a:lnTo>
                    <a:pt x="4545659" y="325677"/>
                  </a:lnTo>
                  <a:lnTo>
                    <a:pt x="0" y="325677"/>
                  </a:lnTo>
                  <a:close/>
                </a:path>
              </a:pathLst>
            </a:custGeom>
            <a:solidFill>
              <a:srgbClr val="0A4400"/>
            </a:solidFill>
          </p:spPr>
          <p:txBody>
            <a:bodyPr/>
            <a:lstStyle/>
            <a:p>
              <a:endParaRPr lang="vi-VN"/>
            </a:p>
          </p:txBody>
        </p:sp>
        <p:sp>
          <p:nvSpPr>
            <p:cNvPr id="4" name="TextBox 4"/>
            <p:cNvSpPr txBox="1"/>
            <p:nvPr/>
          </p:nvSpPr>
          <p:spPr>
            <a:xfrm>
              <a:off x="0" y="-38100"/>
              <a:ext cx="4545659"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626572" y="6135407"/>
            <a:ext cx="4212628" cy="3007283"/>
            <a:chOff x="0" y="0"/>
            <a:chExt cx="981343" cy="700554"/>
          </a:xfrm>
        </p:grpSpPr>
        <p:sp>
          <p:nvSpPr>
            <p:cNvPr id="6" name="Freeform 6"/>
            <p:cNvSpPr/>
            <p:nvPr/>
          </p:nvSpPr>
          <p:spPr>
            <a:xfrm>
              <a:off x="0" y="0"/>
              <a:ext cx="981343" cy="700554"/>
            </a:xfrm>
            <a:custGeom>
              <a:avLst/>
              <a:gdLst/>
              <a:ahLst/>
              <a:cxnLst/>
              <a:rect l="l" t="t" r="r" b="b"/>
              <a:pathLst>
                <a:path w="981343" h="700554">
                  <a:moveTo>
                    <a:pt x="0" y="0"/>
                  </a:moveTo>
                  <a:lnTo>
                    <a:pt x="981343" y="0"/>
                  </a:lnTo>
                  <a:lnTo>
                    <a:pt x="981343"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7" name="TextBox 7"/>
            <p:cNvSpPr txBox="1"/>
            <p:nvPr/>
          </p:nvSpPr>
          <p:spPr>
            <a:xfrm>
              <a:off x="0" y="-38100"/>
              <a:ext cx="981343"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311407" cy="6481594"/>
            <a:chOff x="0" y="0"/>
            <a:chExt cx="7081876" cy="8642126"/>
          </a:xfrm>
        </p:grpSpPr>
        <p:pic>
          <p:nvPicPr>
            <p:cNvPr id="9" name="Picture 9"/>
            <p:cNvPicPr>
              <a:picLocks noChangeAspect="1"/>
            </p:cNvPicPr>
            <p:nvPr/>
          </p:nvPicPr>
          <p:blipFill>
            <a:blip r:embed="rId2"/>
            <a:srcRect r="54240" b="16238"/>
            <a:stretch>
              <a:fillRect/>
            </a:stretch>
          </p:blipFill>
          <p:spPr>
            <a:xfrm>
              <a:off x="0" y="0"/>
              <a:ext cx="7081876" cy="8642126"/>
            </a:xfrm>
            <a:prstGeom prst="rect">
              <a:avLst/>
            </a:prstGeom>
          </p:spPr>
        </p:pic>
      </p:grpSp>
      <p:grpSp>
        <p:nvGrpSpPr>
          <p:cNvPr id="10" name="Group 10"/>
          <p:cNvGrpSpPr/>
          <p:nvPr/>
        </p:nvGrpSpPr>
        <p:grpSpPr>
          <a:xfrm>
            <a:off x="3901252" y="4387808"/>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txBody>
            <a:bodyPr/>
            <a:lstStyle/>
            <a:p>
              <a:endParaRPr lang="vi-VN"/>
            </a:p>
          </p:txBody>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000659" y="4509117"/>
            <a:ext cx="3499307" cy="4270260"/>
            <a:chOff x="0" y="0"/>
            <a:chExt cx="4665743" cy="5693680"/>
          </a:xfrm>
        </p:grpSpPr>
        <p:pic>
          <p:nvPicPr>
            <p:cNvPr id="14" name="Picture 14"/>
            <p:cNvPicPr>
              <a:picLocks noChangeAspect="1"/>
            </p:cNvPicPr>
            <p:nvPr/>
          </p:nvPicPr>
          <p:blipFill>
            <a:blip r:embed="rId2"/>
            <a:srcRect l="25095" t="44642" r="44662"/>
            <a:stretch>
              <a:fillRect/>
            </a:stretch>
          </p:blipFill>
          <p:spPr>
            <a:xfrm>
              <a:off x="0" y="0"/>
              <a:ext cx="4665743" cy="5693680"/>
            </a:xfrm>
            <a:prstGeom prst="rect">
              <a:avLst/>
            </a:prstGeom>
          </p:spPr>
        </p:pic>
      </p:grpSp>
      <p:grpSp>
        <p:nvGrpSpPr>
          <p:cNvPr id="15" name="Group 15"/>
          <p:cNvGrpSpPr/>
          <p:nvPr/>
        </p:nvGrpSpPr>
        <p:grpSpPr>
          <a:xfrm>
            <a:off x="17989578" y="7200900"/>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839200" y="1596035"/>
            <a:ext cx="3572876" cy="854025"/>
          </a:xfrm>
          <a:prstGeom prst="rect">
            <a:avLst/>
          </a:prstGeom>
        </p:spPr>
        <p:txBody>
          <a:bodyPr lIns="0" tIns="0" rIns="0" bIns="0" rtlCol="0" anchor="t">
            <a:spAutoFit/>
          </a:bodyPr>
          <a:lstStyle/>
          <a:p>
            <a:pPr algn="l">
              <a:lnSpc>
                <a:spcPts val="7000"/>
              </a:lnSpc>
            </a:pPr>
            <a:r>
              <a:rPr lang="en-US" sz="5000" spc="-150">
                <a:solidFill>
                  <a:srgbClr val="000000"/>
                </a:solidFill>
                <a:latin typeface="UTM American Sans"/>
                <a:ea typeface="UTM American Sans"/>
                <a:cs typeface="UTM American Sans"/>
                <a:sym typeface="UTM American Sans"/>
              </a:rPr>
              <a:t>NHAN ĐỀ</a:t>
            </a:r>
          </a:p>
        </p:txBody>
      </p:sp>
      <p:sp>
        <p:nvSpPr>
          <p:cNvPr id="19" name="TextBox 19"/>
          <p:cNvSpPr txBox="1"/>
          <p:nvPr/>
        </p:nvSpPr>
        <p:spPr>
          <a:xfrm>
            <a:off x="7839200" y="2638482"/>
            <a:ext cx="8309560" cy="863550"/>
          </a:xfrm>
          <a:prstGeom prst="rect">
            <a:avLst/>
          </a:prstGeom>
        </p:spPr>
        <p:txBody>
          <a:bodyPr lIns="0" tIns="0" rIns="0" bIns="0" rtlCol="0" anchor="t">
            <a:spAutoFit/>
          </a:bodyPr>
          <a:lstStyle/>
          <a:p>
            <a:pPr algn="l">
              <a:lnSpc>
                <a:spcPts val="7000"/>
              </a:lnSpc>
            </a:pPr>
            <a:r>
              <a:rPr lang="en-US" sz="5000" spc="-150">
                <a:solidFill>
                  <a:srgbClr val="FFFFFF"/>
                </a:solidFill>
                <a:latin typeface="Tex Gyre Pagella"/>
                <a:ea typeface="Tex Gyre Pagella"/>
                <a:cs typeface="Tex Gyre Pagella"/>
                <a:sym typeface="Tex Gyre Pagella"/>
              </a:rPr>
              <a:t>TÁC DỤNG CỦA LỜI ĐỀ TỪ</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2487597"/>
            <a:ext cx="17259300" cy="1236554"/>
            <a:chOff x="0" y="0"/>
            <a:chExt cx="4545659" cy="325677"/>
          </a:xfrm>
        </p:grpSpPr>
        <p:sp>
          <p:nvSpPr>
            <p:cNvPr id="3" name="Freeform 3"/>
            <p:cNvSpPr/>
            <p:nvPr/>
          </p:nvSpPr>
          <p:spPr>
            <a:xfrm>
              <a:off x="0" y="0"/>
              <a:ext cx="4545659" cy="325677"/>
            </a:xfrm>
            <a:custGeom>
              <a:avLst/>
              <a:gdLst/>
              <a:ahLst/>
              <a:cxnLst/>
              <a:rect l="l" t="t" r="r" b="b"/>
              <a:pathLst>
                <a:path w="4545659" h="325677">
                  <a:moveTo>
                    <a:pt x="0" y="0"/>
                  </a:moveTo>
                  <a:lnTo>
                    <a:pt x="4545659" y="0"/>
                  </a:lnTo>
                  <a:lnTo>
                    <a:pt x="4545659" y="325677"/>
                  </a:lnTo>
                  <a:lnTo>
                    <a:pt x="0" y="325677"/>
                  </a:lnTo>
                  <a:close/>
                </a:path>
              </a:pathLst>
            </a:custGeom>
            <a:solidFill>
              <a:srgbClr val="0A4400"/>
            </a:solidFill>
          </p:spPr>
          <p:txBody>
            <a:bodyPr/>
            <a:lstStyle/>
            <a:p>
              <a:endParaRPr lang="vi-VN"/>
            </a:p>
          </p:txBody>
        </p:sp>
        <p:sp>
          <p:nvSpPr>
            <p:cNvPr id="4" name="TextBox 4"/>
            <p:cNvSpPr txBox="1"/>
            <p:nvPr/>
          </p:nvSpPr>
          <p:spPr>
            <a:xfrm>
              <a:off x="0" y="-38100"/>
              <a:ext cx="4545659"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96947" y="6135407"/>
            <a:ext cx="4212628" cy="3007283"/>
            <a:chOff x="0" y="0"/>
            <a:chExt cx="981343" cy="700554"/>
          </a:xfrm>
        </p:grpSpPr>
        <p:sp>
          <p:nvSpPr>
            <p:cNvPr id="6" name="Freeform 6"/>
            <p:cNvSpPr/>
            <p:nvPr/>
          </p:nvSpPr>
          <p:spPr>
            <a:xfrm>
              <a:off x="0" y="0"/>
              <a:ext cx="981343" cy="700554"/>
            </a:xfrm>
            <a:custGeom>
              <a:avLst/>
              <a:gdLst/>
              <a:ahLst/>
              <a:cxnLst/>
              <a:rect l="l" t="t" r="r" b="b"/>
              <a:pathLst>
                <a:path w="981343" h="700554">
                  <a:moveTo>
                    <a:pt x="0" y="0"/>
                  </a:moveTo>
                  <a:lnTo>
                    <a:pt x="981343" y="0"/>
                  </a:lnTo>
                  <a:lnTo>
                    <a:pt x="981343"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7" name="TextBox 7"/>
            <p:cNvSpPr txBox="1"/>
            <p:nvPr/>
          </p:nvSpPr>
          <p:spPr>
            <a:xfrm>
              <a:off x="0" y="-38100"/>
              <a:ext cx="981343"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99074" y="1028700"/>
            <a:ext cx="5311407" cy="6481594"/>
            <a:chOff x="0" y="0"/>
            <a:chExt cx="7081876" cy="8642126"/>
          </a:xfrm>
        </p:grpSpPr>
        <p:pic>
          <p:nvPicPr>
            <p:cNvPr id="9" name="Picture 9"/>
            <p:cNvPicPr>
              <a:picLocks noChangeAspect="1"/>
            </p:cNvPicPr>
            <p:nvPr/>
          </p:nvPicPr>
          <p:blipFill>
            <a:blip r:embed="rId2"/>
            <a:srcRect r="54240" b="16238"/>
            <a:stretch>
              <a:fillRect/>
            </a:stretch>
          </p:blipFill>
          <p:spPr>
            <a:xfrm>
              <a:off x="0" y="0"/>
              <a:ext cx="7081876" cy="8642126"/>
            </a:xfrm>
            <a:prstGeom prst="rect">
              <a:avLst/>
            </a:prstGeom>
          </p:spPr>
        </p:pic>
      </p:grpSp>
      <p:grpSp>
        <p:nvGrpSpPr>
          <p:cNvPr id="10" name="Group 10"/>
          <p:cNvGrpSpPr/>
          <p:nvPr/>
        </p:nvGrpSpPr>
        <p:grpSpPr>
          <a:xfrm>
            <a:off x="3471626" y="4387808"/>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txBody>
            <a:bodyPr/>
            <a:lstStyle/>
            <a:p>
              <a:endParaRPr lang="vi-VN"/>
            </a:p>
          </p:txBody>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571034" y="4509117"/>
            <a:ext cx="3499307" cy="4270260"/>
            <a:chOff x="0" y="0"/>
            <a:chExt cx="4665743" cy="5693680"/>
          </a:xfrm>
        </p:grpSpPr>
        <p:pic>
          <p:nvPicPr>
            <p:cNvPr id="14" name="Picture 14"/>
            <p:cNvPicPr>
              <a:picLocks noChangeAspect="1"/>
            </p:cNvPicPr>
            <p:nvPr/>
          </p:nvPicPr>
          <p:blipFill>
            <a:blip r:embed="rId2"/>
            <a:srcRect l="25095" t="44642" r="44662"/>
            <a:stretch>
              <a:fillRect/>
            </a:stretch>
          </p:blipFill>
          <p:spPr>
            <a:xfrm>
              <a:off x="0" y="0"/>
              <a:ext cx="4665743" cy="5693680"/>
            </a:xfrm>
            <a:prstGeom prst="rect">
              <a:avLst/>
            </a:prstGeom>
          </p:spPr>
        </p:pic>
      </p:grpSp>
      <p:grpSp>
        <p:nvGrpSpPr>
          <p:cNvPr id="15" name="Group 15"/>
          <p:cNvGrpSpPr/>
          <p:nvPr/>
        </p:nvGrpSpPr>
        <p:grpSpPr>
          <a:xfrm>
            <a:off x="17989578" y="7200900"/>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983634" y="4948663"/>
            <a:ext cx="9192058" cy="419402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Vừa gợi sự liên tưởng đến con sông Trường Giang (ở Trung Quốc), vừa mang âm hưởng thơ Đường, tạo cảm giác như một dòng uốn miên man từ quá khứ đến hiện tại, khiến cho khoảng thời gian được kéo dài và mở rộng. </a:t>
            </a:r>
          </a:p>
        </p:txBody>
      </p:sp>
      <p:sp>
        <p:nvSpPr>
          <p:cNvPr id="19" name="TextBox 19"/>
          <p:cNvSpPr txBox="1"/>
          <p:nvPr/>
        </p:nvSpPr>
        <p:spPr>
          <a:xfrm>
            <a:off x="7839200" y="2631237"/>
            <a:ext cx="3572876" cy="854025"/>
          </a:xfrm>
          <a:prstGeom prst="rect">
            <a:avLst/>
          </a:prstGeom>
        </p:spPr>
        <p:txBody>
          <a:bodyPr lIns="0" tIns="0" rIns="0" bIns="0" rtlCol="0" anchor="t">
            <a:spAutoFit/>
          </a:bodyPr>
          <a:lstStyle/>
          <a:p>
            <a:pPr algn="l">
              <a:lnSpc>
                <a:spcPts val="7000"/>
              </a:lnSpc>
            </a:pPr>
            <a:r>
              <a:rPr lang="en-US" sz="5000" spc="-150">
                <a:solidFill>
                  <a:srgbClr val="FFFFFF"/>
                </a:solidFill>
                <a:latin typeface="UTM American Sans"/>
                <a:ea typeface="UTM American Sans"/>
                <a:cs typeface="UTM American Sans"/>
                <a:sym typeface="UTM American Sans"/>
              </a:rPr>
              <a:t>NHAN ĐỀ</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2487597"/>
            <a:ext cx="17259300" cy="1236554"/>
            <a:chOff x="0" y="0"/>
            <a:chExt cx="4545659" cy="325677"/>
          </a:xfrm>
        </p:grpSpPr>
        <p:sp>
          <p:nvSpPr>
            <p:cNvPr id="3" name="Freeform 3"/>
            <p:cNvSpPr/>
            <p:nvPr/>
          </p:nvSpPr>
          <p:spPr>
            <a:xfrm>
              <a:off x="0" y="0"/>
              <a:ext cx="4545659" cy="325677"/>
            </a:xfrm>
            <a:custGeom>
              <a:avLst/>
              <a:gdLst/>
              <a:ahLst/>
              <a:cxnLst/>
              <a:rect l="l" t="t" r="r" b="b"/>
              <a:pathLst>
                <a:path w="4545659" h="325677">
                  <a:moveTo>
                    <a:pt x="0" y="0"/>
                  </a:moveTo>
                  <a:lnTo>
                    <a:pt x="4545659" y="0"/>
                  </a:lnTo>
                  <a:lnTo>
                    <a:pt x="4545659" y="325677"/>
                  </a:lnTo>
                  <a:lnTo>
                    <a:pt x="0" y="325677"/>
                  </a:lnTo>
                  <a:close/>
                </a:path>
              </a:pathLst>
            </a:custGeom>
            <a:solidFill>
              <a:srgbClr val="0A4400"/>
            </a:solidFill>
          </p:spPr>
          <p:txBody>
            <a:bodyPr/>
            <a:lstStyle/>
            <a:p>
              <a:endParaRPr lang="vi-VN"/>
            </a:p>
          </p:txBody>
        </p:sp>
        <p:sp>
          <p:nvSpPr>
            <p:cNvPr id="4" name="TextBox 4"/>
            <p:cNvSpPr txBox="1"/>
            <p:nvPr/>
          </p:nvSpPr>
          <p:spPr>
            <a:xfrm>
              <a:off x="0" y="-38100"/>
              <a:ext cx="4545659" cy="3637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96947" y="6135407"/>
            <a:ext cx="4212628" cy="3007283"/>
            <a:chOff x="0" y="0"/>
            <a:chExt cx="981343" cy="700554"/>
          </a:xfrm>
        </p:grpSpPr>
        <p:sp>
          <p:nvSpPr>
            <p:cNvPr id="6" name="Freeform 6"/>
            <p:cNvSpPr/>
            <p:nvPr/>
          </p:nvSpPr>
          <p:spPr>
            <a:xfrm>
              <a:off x="0" y="0"/>
              <a:ext cx="981343" cy="700554"/>
            </a:xfrm>
            <a:custGeom>
              <a:avLst/>
              <a:gdLst/>
              <a:ahLst/>
              <a:cxnLst/>
              <a:rect l="l" t="t" r="r" b="b"/>
              <a:pathLst>
                <a:path w="981343" h="700554">
                  <a:moveTo>
                    <a:pt x="0" y="0"/>
                  </a:moveTo>
                  <a:lnTo>
                    <a:pt x="981343" y="0"/>
                  </a:lnTo>
                  <a:lnTo>
                    <a:pt x="981343"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7" name="TextBox 7"/>
            <p:cNvSpPr txBox="1"/>
            <p:nvPr/>
          </p:nvSpPr>
          <p:spPr>
            <a:xfrm>
              <a:off x="0" y="-38100"/>
              <a:ext cx="981343"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99074" y="1028700"/>
            <a:ext cx="5311407" cy="6481594"/>
            <a:chOff x="0" y="0"/>
            <a:chExt cx="7081876" cy="8642126"/>
          </a:xfrm>
        </p:grpSpPr>
        <p:pic>
          <p:nvPicPr>
            <p:cNvPr id="9" name="Picture 9"/>
            <p:cNvPicPr>
              <a:picLocks noChangeAspect="1"/>
            </p:cNvPicPr>
            <p:nvPr/>
          </p:nvPicPr>
          <p:blipFill>
            <a:blip r:embed="rId2"/>
            <a:srcRect r="54240" b="16238"/>
            <a:stretch>
              <a:fillRect/>
            </a:stretch>
          </p:blipFill>
          <p:spPr>
            <a:xfrm>
              <a:off x="0" y="0"/>
              <a:ext cx="7081876" cy="8642126"/>
            </a:xfrm>
            <a:prstGeom prst="rect">
              <a:avLst/>
            </a:prstGeom>
          </p:spPr>
        </p:pic>
      </p:grpSp>
      <p:grpSp>
        <p:nvGrpSpPr>
          <p:cNvPr id="10" name="Group 10"/>
          <p:cNvGrpSpPr/>
          <p:nvPr/>
        </p:nvGrpSpPr>
        <p:grpSpPr>
          <a:xfrm>
            <a:off x="3471626" y="4387808"/>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txBody>
            <a:bodyPr/>
            <a:lstStyle/>
            <a:p>
              <a:endParaRPr lang="vi-VN"/>
            </a:p>
          </p:txBody>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571034" y="4509117"/>
            <a:ext cx="3499307" cy="4270260"/>
            <a:chOff x="0" y="0"/>
            <a:chExt cx="4665743" cy="5693680"/>
          </a:xfrm>
        </p:grpSpPr>
        <p:pic>
          <p:nvPicPr>
            <p:cNvPr id="14" name="Picture 14"/>
            <p:cNvPicPr>
              <a:picLocks noChangeAspect="1"/>
            </p:cNvPicPr>
            <p:nvPr/>
          </p:nvPicPr>
          <p:blipFill>
            <a:blip r:embed="rId2"/>
            <a:srcRect l="25095" t="44642" r="44662"/>
            <a:stretch>
              <a:fillRect/>
            </a:stretch>
          </p:blipFill>
          <p:spPr>
            <a:xfrm>
              <a:off x="0" y="0"/>
              <a:ext cx="4665743" cy="5693680"/>
            </a:xfrm>
            <a:prstGeom prst="rect">
              <a:avLst/>
            </a:prstGeom>
          </p:spPr>
        </p:pic>
      </p:grpSp>
      <p:grpSp>
        <p:nvGrpSpPr>
          <p:cNvPr id="15" name="Group 15"/>
          <p:cNvGrpSpPr/>
          <p:nvPr/>
        </p:nvGrpSpPr>
        <p:grpSpPr>
          <a:xfrm>
            <a:off x="17989578" y="7200900"/>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983634" y="4948663"/>
            <a:ext cx="9192058" cy="207955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Một lời đề từ hay, độc đáo có thể giúp khơi gợi, dẫn dắt người đọc tìm hiểu, khám phá tác phẩm.</a:t>
            </a:r>
          </a:p>
        </p:txBody>
      </p:sp>
      <p:sp>
        <p:nvSpPr>
          <p:cNvPr id="19" name="TextBox 19"/>
          <p:cNvSpPr txBox="1"/>
          <p:nvPr/>
        </p:nvSpPr>
        <p:spPr>
          <a:xfrm>
            <a:off x="7839200" y="2631237"/>
            <a:ext cx="8155551" cy="854025"/>
          </a:xfrm>
          <a:prstGeom prst="rect">
            <a:avLst/>
          </a:prstGeom>
        </p:spPr>
        <p:txBody>
          <a:bodyPr lIns="0" tIns="0" rIns="0" bIns="0" rtlCol="0" anchor="t">
            <a:spAutoFit/>
          </a:bodyPr>
          <a:lstStyle/>
          <a:p>
            <a:pPr algn="l">
              <a:lnSpc>
                <a:spcPts val="7000"/>
              </a:lnSpc>
            </a:pPr>
            <a:r>
              <a:rPr lang="en-US" sz="5000" spc="-150">
                <a:solidFill>
                  <a:srgbClr val="FFFFFF"/>
                </a:solidFill>
                <a:latin typeface="UTM American Sans"/>
                <a:ea typeface="UTM American Sans"/>
                <a:cs typeface="UTM American Sans"/>
                <a:sym typeface="UTM American Sans"/>
              </a:rPr>
              <a:t>TÁC DỤNG CỦA LỜI ĐỀ TỪ</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2392391" cy="4412486"/>
            <a:chOff x="0" y="0"/>
            <a:chExt cx="557314" cy="1027900"/>
          </a:xfrm>
        </p:grpSpPr>
        <p:sp>
          <p:nvSpPr>
            <p:cNvPr id="3" name="Freeform 3"/>
            <p:cNvSpPr/>
            <p:nvPr/>
          </p:nvSpPr>
          <p:spPr>
            <a:xfrm>
              <a:off x="0" y="0"/>
              <a:ext cx="557314" cy="1027900"/>
            </a:xfrm>
            <a:custGeom>
              <a:avLst/>
              <a:gdLst/>
              <a:ahLst/>
              <a:cxnLst/>
              <a:rect l="l" t="t" r="r" b="b"/>
              <a:pathLst>
                <a:path w="557314" h="1027900">
                  <a:moveTo>
                    <a:pt x="0" y="0"/>
                  </a:moveTo>
                  <a:lnTo>
                    <a:pt x="557314" y="0"/>
                  </a:lnTo>
                  <a:lnTo>
                    <a:pt x="557314"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557314"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280269" cy="8229600"/>
            <a:chOff x="0" y="0"/>
            <a:chExt cx="7040358" cy="10972800"/>
          </a:xfrm>
        </p:grpSpPr>
        <p:pic>
          <p:nvPicPr>
            <p:cNvPr id="9" name="Picture 9"/>
            <p:cNvPicPr>
              <a:picLocks noChangeAspect="1"/>
            </p:cNvPicPr>
            <p:nvPr/>
          </p:nvPicPr>
          <p:blipFill>
            <a:blip r:embed="rId2"/>
            <a:srcRect l="28733" r="28733"/>
            <a:stretch>
              <a:fillRect/>
            </a:stretch>
          </p:blipFill>
          <p:spPr>
            <a:xfrm>
              <a:off x="0" y="0"/>
              <a:ext cx="7040358" cy="10972800"/>
            </a:xfrm>
            <a:prstGeom prst="rect">
              <a:avLst/>
            </a:prstGeom>
          </p:spPr>
        </p:pic>
      </p:grpSp>
      <p:sp>
        <p:nvSpPr>
          <p:cNvPr id="10" name="TextBox 10"/>
          <p:cNvSpPr txBox="1"/>
          <p:nvPr/>
        </p:nvSpPr>
        <p:spPr>
          <a:xfrm>
            <a:off x="7820514" y="2744408"/>
            <a:ext cx="8985558" cy="4091947"/>
          </a:xfrm>
          <a:prstGeom prst="rect">
            <a:avLst/>
          </a:prstGeom>
        </p:spPr>
        <p:txBody>
          <a:bodyPr lIns="0" tIns="0" rIns="0" bIns="0" rtlCol="0" anchor="t">
            <a:spAutoFit/>
          </a:bodyPr>
          <a:lstStyle/>
          <a:p>
            <a:pPr algn="ctr">
              <a:lnSpc>
                <a:spcPts val="8170"/>
              </a:lnSpc>
            </a:pPr>
            <a:r>
              <a:rPr lang="en-US" sz="5835">
                <a:solidFill>
                  <a:srgbClr val="0A4400"/>
                </a:solidFill>
                <a:latin typeface="UTM American Sans"/>
                <a:ea typeface="UTM American Sans"/>
                <a:cs typeface="UTM American Sans"/>
                <a:sym typeface="UTM American Sans"/>
              </a:rPr>
              <a:t>VAI TRÒ CỦA VẦN/NHỊP THƠ TRONG VIỆC THỂ HIỆN TÂM TRẠNG, CẢM XÚC CỦA CHỦ THỂ TRỮ TÌNH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113563"/>
            <a:ext cx="7830700" cy="2020983"/>
            <a:chOff x="0" y="0"/>
            <a:chExt cx="2062407" cy="532275"/>
          </a:xfrm>
        </p:grpSpPr>
        <p:sp>
          <p:nvSpPr>
            <p:cNvPr id="3" name="Freeform 3"/>
            <p:cNvSpPr/>
            <p:nvPr/>
          </p:nvSpPr>
          <p:spPr>
            <a:xfrm>
              <a:off x="0" y="0"/>
              <a:ext cx="2062407" cy="532276"/>
            </a:xfrm>
            <a:custGeom>
              <a:avLst/>
              <a:gdLst/>
              <a:ahLst/>
              <a:cxnLst/>
              <a:rect l="l" t="t" r="r" b="b"/>
              <a:pathLst>
                <a:path w="2062407" h="532276">
                  <a:moveTo>
                    <a:pt x="0" y="0"/>
                  </a:moveTo>
                  <a:lnTo>
                    <a:pt x="2062407" y="0"/>
                  </a:lnTo>
                  <a:lnTo>
                    <a:pt x="2062407" y="532276"/>
                  </a:lnTo>
                  <a:lnTo>
                    <a:pt x="0" y="532276"/>
                  </a:lnTo>
                  <a:close/>
                </a:path>
              </a:pathLst>
            </a:custGeom>
            <a:solidFill>
              <a:srgbClr val="0A4400"/>
            </a:solidFill>
          </p:spPr>
          <p:txBody>
            <a:bodyPr/>
            <a:lstStyle/>
            <a:p>
              <a:endParaRPr lang="vi-VN"/>
            </a:p>
          </p:txBody>
        </p:sp>
        <p:sp>
          <p:nvSpPr>
            <p:cNvPr id="4" name="TextBox 4"/>
            <p:cNvSpPr txBox="1"/>
            <p:nvPr/>
          </p:nvSpPr>
          <p:spPr>
            <a:xfrm>
              <a:off x="0" y="-57150"/>
              <a:ext cx="2062407" cy="589425"/>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CÁCH GIEO VẦN/ NHẮT NHỊP</a:t>
              </a:r>
            </a:p>
          </p:txBody>
        </p:sp>
      </p:grpSp>
      <p:grpSp>
        <p:nvGrpSpPr>
          <p:cNvPr id="5" name="Group 5"/>
          <p:cNvGrpSpPr/>
          <p:nvPr/>
        </p:nvGrpSpPr>
        <p:grpSpPr>
          <a:xfrm>
            <a:off x="1028700" y="4188030"/>
            <a:ext cx="7830700" cy="2849221"/>
            <a:chOff x="0" y="0"/>
            <a:chExt cx="1560462" cy="567778"/>
          </a:xfrm>
        </p:grpSpPr>
        <p:sp>
          <p:nvSpPr>
            <p:cNvPr id="6" name="Freeform 6"/>
            <p:cNvSpPr/>
            <p:nvPr/>
          </p:nvSpPr>
          <p:spPr>
            <a:xfrm>
              <a:off x="0" y="0"/>
              <a:ext cx="1560463" cy="567778"/>
            </a:xfrm>
            <a:custGeom>
              <a:avLst/>
              <a:gdLst/>
              <a:ahLst/>
              <a:cxnLst/>
              <a:rect l="l" t="t" r="r" b="b"/>
              <a:pathLst>
                <a:path w="1560463" h="567778">
                  <a:moveTo>
                    <a:pt x="0" y="0"/>
                  </a:moveTo>
                  <a:lnTo>
                    <a:pt x="1560463" y="0"/>
                  </a:lnTo>
                  <a:lnTo>
                    <a:pt x="1560463" y="567778"/>
                  </a:lnTo>
                  <a:lnTo>
                    <a:pt x="0" y="567778"/>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66675"/>
              <a:ext cx="1560462" cy="634453"/>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Xác định vần được sử dụng trong khổ 1, 3, 4</a:t>
              </a:r>
            </a:p>
          </p:txBody>
        </p:sp>
      </p:grpSp>
      <p:grpSp>
        <p:nvGrpSpPr>
          <p:cNvPr id="8" name="Group 8"/>
          <p:cNvGrpSpPr/>
          <p:nvPr/>
        </p:nvGrpSpPr>
        <p:grpSpPr>
          <a:xfrm>
            <a:off x="8938233" y="2113563"/>
            <a:ext cx="8321067" cy="2020983"/>
            <a:chOff x="0" y="0"/>
            <a:chExt cx="2191557" cy="532275"/>
          </a:xfrm>
        </p:grpSpPr>
        <p:sp>
          <p:nvSpPr>
            <p:cNvPr id="9" name="Freeform 9"/>
            <p:cNvSpPr/>
            <p:nvPr/>
          </p:nvSpPr>
          <p:spPr>
            <a:xfrm>
              <a:off x="0" y="0"/>
              <a:ext cx="2191557" cy="532276"/>
            </a:xfrm>
            <a:custGeom>
              <a:avLst/>
              <a:gdLst/>
              <a:ahLst/>
              <a:cxnLst/>
              <a:rect l="l" t="t" r="r" b="b"/>
              <a:pathLst>
                <a:path w="2191557" h="532276">
                  <a:moveTo>
                    <a:pt x="0" y="0"/>
                  </a:moveTo>
                  <a:lnTo>
                    <a:pt x="2191557" y="0"/>
                  </a:lnTo>
                  <a:lnTo>
                    <a:pt x="2191557" y="532276"/>
                  </a:lnTo>
                  <a:lnTo>
                    <a:pt x="0" y="532276"/>
                  </a:lnTo>
                  <a:close/>
                </a:path>
              </a:pathLst>
            </a:custGeom>
            <a:solidFill>
              <a:srgbClr val="0A4400"/>
            </a:solidFill>
          </p:spPr>
          <p:txBody>
            <a:bodyPr/>
            <a:lstStyle/>
            <a:p>
              <a:endParaRPr lang="vi-VN"/>
            </a:p>
          </p:txBody>
        </p:sp>
        <p:sp>
          <p:nvSpPr>
            <p:cNvPr id="10" name="TextBox 10"/>
            <p:cNvSpPr txBox="1"/>
            <p:nvPr/>
          </p:nvSpPr>
          <p:spPr>
            <a:xfrm>
              <a:off x="0" y="-57150"/>
              <a:ext cx="2191557" cy="589425"/>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CÁCH GIEO VẦN/ NHẮT NHỊP</a:t>
              </a:r>
            </a:p>
          </p:txBody>
        </p:sp>
      </p:grpSp>
      <p:grpSp>
        <p:nvGrpSpPr>
          <p:cNvPr id="11" name="Group 11"/>
          <p:cNvGrpSpPr/>
          <p:nvPr/>
        </p:nvGrpSpPr>
        <p:grpSpPr>
          <a:xfrm>
            <a:off x="8938233" y="4188030"/>
            <a:ext cx="8321067" cy="2849221"/>
            <a:chOff x="0" y="0"/>
            <a:chExt cx="1658180" cy="567778"/>
          </a:xfrm>
        </p:grpSpPr>
        <p:sp>
          <p:nvSpPr>
            <p:cNvPr id="12" name="Freeform 12"/>
            <p:cNvSpPr/>
            <p:nvPr/>
          </p:nvSpPr>
          <p:spPr>
            <a:xfrm>
              <a:off x="0" y="0"/>
              <a:ext cx="1658180" cy="567778"/>
            </a:xfrm>
            <a:custGeom>
              <a:avLst/>
              <a:gdLst/>
              <a:ahLst/>
              <a:cxnLst/>
              <a:rect l="l" t="t" r="r" b="b"/>
              <a:pathLst>
                <a:path w="1658180" h="567778">
                  <a:moveTo>
                    <a:pt x="0" y="0"/>
                  </a:moveTo>
                  <a:lnTo>
                    <a:pt x="1658180" y="0"/>
                  </a:lnTo>
                  <a:lnTo>
                    <a:pt x="1658180" y="567778"/>
                  </a:lnTo>
                  <a:lnTo>
                    <a:pt x="0" y="567778"/>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1658180" cy="634453"/>
            </a:xfrm>
            <a:prstGeom prst="rect">
              <a:avLst/>
            </a:prstGeom>
          </p:spPr>
          <p:txBody>
            <a:bodyPr lIns="50800" tIns="50800" rIns="50800" bIns="50800" rtlCol="0" anchor="ctr"/>
            <a:lstStyle/>
            <a:p>
              <a:pPr algn="ctr">
                <a:lnSpc>
                  <a:spcPts val="4900"/>
                </a:lnSpc>
              </a:pPr>
              <a:endParaRPr/>
            </a:p>
          </p:txBody>
        </p:sp>
      </p:grpSp>
      <p:grpSp>
        <p:nvGrpSpPr>
          <p:cNvPr id="14" name="Group 14"/>
          <p:cNvGrpSpPr/>
          <p:nvPr/>
        </p:nvGrpSpPr>
        <p:grpSpPr>
          <a:xfrm>
            <a:off x="1028700" y="7090202"/>
            <a:ext cx="7830700" cy="2849221"/>
            <a:chOff x="0" y="0"/>
            <a:chExt cx="1560462" cy="567778"/>
          </a:xfrm>
        </p:grpSpPr>
        <p:sp>
          <p:nvSpPr>
            <p:cNvPr id="15" name="Freeform 15"/>
            <p:cNvSpPr/>
            <p:nvPr/>
          </p:nvSpPr>
          <p:spPr>
            <a:xfrm>
              <a:off x="0" y="0"/>
              <a:ext cx="1560463" cy="567778"/>
            </a:xfrm>
            <a:custGeom>
              <a:avLst/>
              <a:gdLst/>
              <a:ahLst/>
              <a:cxnLst/>
              <a:rect l="l" t="t" r="r" b="b"/>
              <a:pathLst>
                <a:path w="1560463" h="567778">
                  <a:moveTo>
                    <a:pt x="0" y="0"/>
                  </a:moveTo>
                  <a:lnTo>
                    <a:pt x="1560463" y="0"/>
                  </a:lnTo>
                  <a:lnTo>
                    <a:pt x="1560463" y="567778"/>
                  </a:lnTo>
                  <a:lnTo>
                    <a:pt x="0" y="567778"/>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1560462" cy="634453"/>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Nêu cách ngắt nhịp chủ yếu trong toàn bộ bài thơ</a:t>
              </a:r>
            </a:p>
          </p:txBody>
        </p:sp>
      </p:grpSp>
      <p:grpSp>
        <p:nvGrpSpPr>
          <p:cNvPr id="17" name="Group 17"/>
          <p:cNvGrpSpPr/>
          <p:nvPr/>
        </p:nvGrpSpPr>
        <p:grpSpPr>
          <a:xfrm>
            <a:off x="8938233" y="7090202"/>
            <a:ext cx="8321067" cy="2849221"/>
            <a:chOff x="0" y="0"/>
            <a:chExt cx="1658180" cy="567778"/>
          </a:xfrm>
        </p:grpSpPr>
        <p:sp>
          <p:nvSpPr>
            <p:cNvPr id="18" name="Freeform 18"/>
            <p:cNvSpPr/>
            <p:nvPr/>
          </p:nvSpPr>
          <p:spPr>
            <a:xfrm>
              <a:off x="0" y="0"/>
              <a:ext cx="1658180" cy="567778"/>
            </a:xfrm>
            <a:custGeom>
              <a:avLst/>
              <a:gdLst/>
              <a:ahLst/>
              <a:cxnLst/>
              <a:rect l="l" t="t" r="r" b="b"/>
              <a:pathLst>
                <a:path w="1658180" h="567778">
                  <a:moveTo>
                    <a:pt x="0" y="0"/>
                  </a:moveTo>
                  <a:lnTo>
                    <a:pt x="1658180" y="0"/>
                  </a:lnTo>
                  <a:lnTo>
                    <a:pt x="1658180" y="567778"/>
                  </a:lnTo>
                  <a:lnTo>
                    <a:pt x="0" y="567778"/>
                  </a:lnTo>
                  <a:close/>
                </a:path>
              </a:pathLst>
            </a:custGeom>
            <a:solidFill>
              <a:srgbClr val="FEFFFE"/>
            </a:solidFill>
            <a:ln w="38100" cap="sq">
              <a:solidFill>
                <a:srgbClr val="0A4400"/>
              </a:solidFill>
              <a:prstDash val="solid"/>
              <a:miter/>
            </a:ln>
          </p:spPr>
          <p:txBody>
            <a:bodyPr/>
            <a:lstStyle/>
            <a:p>
              <a:endParaRPr lang="vi-VN"/>
            </a:p>
          </p:txBody>
        </p:sp>
        <p:sp>
          <p:nvSpPr>
            <p:cNvPr id="19" name="TextBox 19"/>
            <p:cNvSpPr txBox="1"/>
            <p:nvPr/>
          </p:nvSpPr>
          <p:spPr>
            <a:xfrm>
              <a:off x="0" y="-66675"/>
              <a:ext cx="1658180" cy="634453"/>
            </a:xfrm>
            <a:prstGeom prst="rect">
              <a:avLst/>
            </a:prstGeom>
          </p:spPr>
          <p:txBody>
            <a:bodyPr lIns="50800" tIns="50800" rIns="50800" bIns="50800" rtlCol="0" anchor="ctr"/>
            <a:lstStyle/>
            <a:p>
              <a:pPr algn="ctr">
                <a:lnSpc>
                  <a:spcPts val="4900"/>
                </a:lnSpc>
              </a:pPr>
              <a:endParaRPr/>
            </a:p>
          </p:txBody>
        </p:sp>
      </p:grpSp>
      <p:sp>
        <p:nvSpPr>
          <p:cNvPr id="20" name="TextBox 20"/>
          <p:cNvSpPr txBox="1"/>
          <p:nvPr/>
        </p:nvSpPr>
        <p:spPr>
          <a:xfrm>
            <a:off x="1028700" y="298474"/>
            <a:ext cx="16230600" cy="1542267"/>
          </a:xfrm>
          <a:prstGeom prst="rect">
            <a:avLst/>
          </a:prstGeom>
        </p:spPr>
        <p:txBody>
          <a:bodyPr lIns="0" tIns="0" rIns="0" bIns="0" rtlCol="0" anchor="t">
            <a:spAutoFit/>
          </a:bodyPr>
          <a:lstStyle/>
          <a:p>
            <a:pPr algn="ctr">
              <a:lnSpc>
                <a:spcPts val="6159"/>
              </a:lnSpc>
            </a:pPr>
            <a:r>
              <a:rPr lang="en-US" sz="4399">
                <a:solidFill>
                  <a:srgbClr val="BF0202"/>
                </a:solidFill>
                <a:latin typeface="Tex Gyre Pagella Bold"/>
                <a:ea typeface="Tex Gyre Pagella Bold"/>
                <a:cs typeface="Tex Gyre Pagella Bold"/>
                <a:sym typeface="Tex Gyre Pagella Bold"/>
              </a:rPr>
              <a:t>Điền vào bảng sau để làm rõ vai trò của vần và nhịp thơ trong việc thể hiện tâm trạng, cảm xúc của chủ thể trữ tình: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2392391" cy="4412486"/>
            <a:chOff x="0" y="0"/>
            <a:chExt cx="557314" cy="1027900"/>
          </a:xfrm>
        </p:grpSpPr>
        <p:sp>
          <p:nvSpPr>
            <p:cNvPr id="3" name="Freeform 3"/>
            <p:cNvSpPr/>
            <p:nvPr/>
          </p:nvSpPr>
          <p:spPr>
            <a:xfrm>
              <a:off x="0" y="0"/>
              <a:ext cx="557314" cy="1027900"/>
            </a:xfrm>
            <a:custGeom>
              <a:avLst/>
              <a:gdLst/>
              <a:ahLst/>
              <a:cxnLst/>
              <a:rect l="l" t="t" r="r" b="b"/>
              <a:pathLst>
                <a:path w="557314" h="1027900">
                  <a:moveTo>
                    <a:pt x="0" y="0"/>
                  </a:moveTo>
                  <a:lnTo>
                    <a:pt x="557314" y="0"/>
                  </a:lnTo>
                  <a:lnTo>
                    <a:pt x="557314"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557314"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280269" cy="8229600"/>
            <a:chOff x="0" y="0"/>
            <a:chExt cx="7040358" cy="10972800"/>
          </a:xfrm>
        </p:grpSpPr>
        <p:pic>
          <p:nvPicPr>
            <p:cNvPr id="9" name="Picture 9"/>
            <p:cNvPicPr>
              <a:picLocks noChangeAspect="1"/>
            </p:cNvPicPr>
            <p:nvPr/>
          </p:nvPicPr>
          <p:blipFill>
            <a:blip r:embed="rId2"/>
            <a:srcRect l="28733" r="28733"/>
            <a:stretch>
              <a:fillRect/>
            </a:stretch>
          </p:blipFill>
          <p:spPr>
            <a:xfrm>
              <a:off x="0" y="0"/>
              <a:ext cx="7040358" cy="10972800"/>
            </a:xfrm>
            <a:prstGeom prst="rect">
              <a:avLst/>
            </a:prstGeom>
          </p:spPr>
        </p:pic>
      </p:grpSp>
      <p:sp>
        <p:nvSpPr>
          <p:cNvPr id="10" name="TextBox 10"/>
          <p:cNvSpPr txBox="1"/>
          <p:nvPr/>
        </p:nvSpPr>
        <p:spPr>
          <a:xfrm>
            <a:off x="7332890" y="3005211"/>
            <a:ext cx="9926410" cy="420990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Tác giả sử dụng những vần thơ có độ vang như "</a:t>
            </a:r>
            <a:r>
              <a:rPr lang="en-US" sz="3999">
                <a:solidFill>
                  <a:srgbClr val="000000"/>
                </a:solidFill>
                <a:latin typeface="Tex Gyre Pagella Bold Italics"/>
                <a:ea typeface="Tex Gyre Pagella Bold Italics"/>
                <a:cs typeface="Tex Gyre Pagella Bold Italics"/>
                <a:sym typeface="Tex Gyre Pagella Bold Italics"/>
              </a:rPr>
              <a:t>ong</a:t>
            </a:r>
            <a:r>
              <a:rPr lang="en-US" sz="3999">
                <a:solidFill>
                  <a:srgbClr val="000000"/>
                </a:solidFill>
                <a:latin typeface="Tex Gyre Pagella"/>
                <a:ea typeface="Tex Gyre Pagella"/>
                <a:cs typeface="Tex Gyre Pagella"/>
                <a:sym typeface="Tex Gyre Pagella"/>
              </a:rPr>
              <a:t>" trong khổ 1, "</a:t>
            </a:r>
            <a:r>
              <a:rPr lang="en-US" sz="3999">
                <a:solidFill>
                  <a:srgbClr val="000000"/>
                </a:solidFill>
                <a:latin typeface="Tex Gyre Pagella Bold Italics"/>
                <a:ea typeface="Tex Gyre Pagella Bold Italics"/>
                <a:cs typeface="Tex Gyre Pagella Bold Italics"/>
                <a:sym typeface="Tex Gyre Pagella Bold Italics"/>
              </a:rPr>
              <a:t>ang</a:t>
            </a:r>
            <a:r>
              <a:rPr lang="en-US" sz="3999">
                <a:solidFill>
                  <a:srgbClr val="000000"/>
                </a:solidFill>
                <a:latin typeface="Tex Gyre Pagella"/>
                <a:ea typeface="Tex Gyre Pagella"/>
                <a:cs typeface="Tex Gyre Pagella"/>
                <a:sym typeface="Tex Gyre Pagella"/>
              </a:rPr>
              <a:t>" trong khổ 3, "</a:t>
            </a:r>
            <a:r>
              <a:rPr lang="en-US" sz="3999">
                <a:solidFill>
                  <a:srgbClr val="000000"/>
                </a:solidFill>
                <a:latin typeface="Tex Gyre Pagella Bold Italics"/>
                <a:ea typeface="Tex Gyre Pagella Bold Italics"/>
                <a:cs typeface="Tex Gyre Pagella Bold Italics"/>
                <a:sym typeface="Tex Gyre Pagella Bold Italics"/>
              </a:rPr>
              <a:t>a"</a:t>
            </a:r>
            <a:r>
              <a:rPr lang="en-US" sz="3999">
                <a:solidFill>
                  <a:srgbClr val="000000"/>
                </a:solidFill>
                <a:latin typeface="Tex Gyre Pagella"/>
                <a:ea typeface="Tex Gyre Pagella"/>
                <a:cs typeface="Tex Gyre Pagella"/>
                <a:sym typeface="Tex Gyre Pagella"/>
              </a:rPr>
              <a:t> trong khổ 4, tạo bài thơ có âm hưởng vang vọng, kéo dài, hỗ trợ thêm cho nỗi buồn dài dằng đặc, mênh mang được thể hiện trong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2392391" cy="4412486"/>
            <a:chOff x="0" y="0"/>
            <a:chExt cx="557314" cy="1027900"/>
          </a:xfrm>
        </p:grpSpPr>
        <p:sp>
          <p:nvSpPr>
            <p:cNvPr id="3" name="Freeform 3"/>
            <p:cNvSpPr/>
            <p:nvPr/>
          </p:nvSpPr>
          <p:spPr>
            <a:xfrm>
              <a:off x="0" y="0"/>
              <a:ext cx="557314" cy="1027900"/>
            </a:xfrm>
            <a:custGeom>
              <a:avLst/>
              <a:gdLst/>
              <a:ahLst/>
              <a:cxnLst/>
              <a:rect l="l" t="t" r="r" b="b"/>
              <a:pathLst>
                <a:path w="557314" h="1027900">
                  <a:moveTo>
                    <a:pt x="0" y="0"/>
                  </a:moveTo>
                  <a:lnTo>
                    <a:pt x="557314" y="0"/>
                  </a:lnTo>
                  <a:lnTo>
                    <a:pt x="557314"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557314"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5280269" cy="8229600"/>
            <a:chOff x="0" y="0"/>
            <a:chExt cx="7040358" cy="10972800"/>
          </a:xfrm>
        </p:grpSpPr>
        <p:pic>
          <p:nvPicPr>
            <p:cNvPr id="9" name="Picture 9"/>
            <p:cNvPicPr>
              <a:picLocks noChangeAspect="1"/>
            </p:cNvPicPr>
            <p:nvPr/>
          </p:nvPicPr>
          <p:blipFill>
            <a:blip r:embed="rId2"/>
            <a:srcRect l="28733" r="28733"/>
            <a:stretch>
              <a:fillRect/>
            </a:stretch>
          </p:blipFill>
          <p:spPr>
            <a:xfrm>
              <a:off x="0" y="0"/>
              <a:ext cx="7040358" cy="10972800"/>
            </a:xfrm>
            <a:prstGeom prst="rect">
              <a:avLst/>
            </a:prstGeom>
          </p:spPr>
        </p:pic>
      </p:grpSp>
      <p:sp>
        <p:nvSpPr>
          <p:cNvPr id="10" name="TextBox 10"/>
          <p:cNvSpPr txBox="1"/>
          <p:nvPr/>
        </p:nvSpPr>
        <p:spPr>
          <a:xfrm>
            <a:off x="7332890" y="3005211"/>
            <a:ext cx="9926410" cy="350507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Nhịp thơ chậm rãi, nhịp nhàng, mãnh liệt 4/3 hoặc 2/2/3. Cũng cần chú ý đến những cách tân trong nhịp thơ để tăng chất nhạc, như: “</a:t>
            </a:r>
            <a:r>
              <a:rPr lang="en-US" sz="3999">
                <a:solidFill>
                  <a:srgbClr val="000000"/>
                </a:solidFill>
                <a:latin typeface="Tex Gyre Pagella Bold Italics"/>
                <a:ea typeface="Tex Gyre Pagella Bold Italics"/>
                <a:cs typeface="Tex Gyre Pagella Bold Italics"/>
                <a:sym typeface="Tex Gyre Pagella Bold Italics"/>
              </a:rPr>
              <a:t>Mênh mông/ không một chuyến đi ngang</a:t>
            </a:r>
            <a:r>
              <a:rPr lang="en-US" sz="3999">
                <a:solidFill>
                  <a:srgbClr val="000000"/>
                </a:solidFill>
                <a:latin typeface="Tex Gyre Pagella"/>
                <a:ea typeface="Tex Gyre Pagella"/>
                <a:cs typeface="Tex Gyre Pagella"/>
                <a:sym typeface="Tex Gyre Pagella"/>
              </a:rPr>
              <a:t>” trong khổ 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881761" y="2041410"/>
            <a:ext cx="9089563" cy="1663373"/>
          </a:xfrm>
          <a:prstGeom prst="rect">
            <a:avLst/>
          </a:prstGeom>
        </p:spPr>
        <p:txBody>
          <a:bodyPr lIns="0" tIns="0" rIns="0" bIns="0" rtlCol="0" anchor="t">
            <a:spAutoFit/>
          </a:bodyPr>
          <a:lstStyle/>
          <a:p>
            <a:pPr algn="ctr">
              <a:lnSpc>
                <a:spcPts val="13182"/>
              </a:lnSpc>
              <a:spcBef>
                <a:spcPct val="0"/>
              </a:spcBef>
            </a:pPr>
            <a:r>
              <a:rPr lang="en-US" sz="9415">
                <a:solidFill>
                  <a:srgbClr val="105D22"/>
                </a:solidFill>
                <a:latin typeface="#9Slide05 Aphrodite Pro"/>
                <a:ea typeface="#9Slide05 Aphrodite Pro"/>
                <a:cs typeface="#9Slide05 Aphrodite Pro"/>
                <a:sym typeface="#9Slide05 Aphrodite Pro"/>
              </a:rPr>
              <a:t>Những sắc điệu</a:t>
            </a:r>
          </a:p>
        </p:txBody>
      </p:sp>
      <p:grpSp>
        <p:nvGrpSpPr>
          <p:cNvPr id="4" name="Group 4"/>
          <p:cNvGrpSpPr/>
          <p:nvPr/>
        </p:nvGrpSpPr>
        <p:grpSpPr>
          <a:xfrm>
            <a:off x="9661759" y="2127134"/>
            <a:ext cx="6570347" cy="2145677"/>
            <a:chOff x="0" y="0"/>
            <a:chExt cx="8760463" cy="2860903"/>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8"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CF0E0E"/>
                  </a:solidFill>
                  <a:latin typeface="DFVN New Eddy"/>
                  <a:ea typeface="DFVN New Eddy"/>
                  <a:cs typeface="DFVN New Eddy"/>
                  <a:sym typeface="DFVN New Eddy"/>
                </a:rPr>
                <a:t>THƠ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grpSp>
        <p:nvGrpSpPr>
          <p:cNvPr id="9" name="Group 9"/>
          <p:cNvGrpSpPr/>
          <p:nvPr/>
        </p:nvGrpSpPr>
        <p:grpSpPr>
          <a:xfrm>
            <a:off x="0" y="0"/>
            <a:ext cx="18288000" cy="751535"/>
            <a:chOff x="0" y="0"/>
            <a:chExt cx="4816593" cy="197935"/>
          </a:xfrm>
        </p:grpSpPr>
        <p:sp>
          <p:nvSpPr>
            <p:cNvPr id="10" name="Freeform 10"/>
            <p:cNvSpPr/>
            <p:nvPr/>
          </p:nvSpPr>
          <p:spPr>
            <a:xfrm>
              <a:off x="0" y="0"/>
              <a:ext cx="4816592" cy="197935"/>
            </a:xfrm>
            <a:custGeom>
              <a:avLst/>
              <a:gdLst/>
              <a:ahLst/>
              <a:cxnLst/>
              <a:rect l="l" t="t" r="r" b="b"/>
              <a:pathLst>
                <a:path w="4816592" h="197935">
                  <a:moveTo>
                    <a:pt x="0" y="0"/>
                  </a:moveTo>
                  <a:lnTo>
                    <a:pt x="4816592" y="0"/>
                  </a:lnTo>
                  <a:lnTo>
                    <a:pt x="4816592" y="197935"/>
                  </a:lnTo>
                  <a:lnTo>
                    <a:pt x="0" y="197935"/>
                  </a:lnTo>
                  <a:close/>
                </a:path>
              </a:pathLst>
            </a:custGeom>
            <a:solidFill>
              <a:srgbClr val="022641"/>
            </a:solidFill>
          </p:spPr>
          <p:txBody>
            <a:bodyPr/>
            <a:lstStyle/>
            <a:p>
              <a:endParaRPr lang="vi-VN"/>
            </a:p>
          </p:txBody>
        </p:sp>
        <p:sp>
          <p:nvSpPr>
            <p:cNvPr id="11" name="TextBox 11"/>
            <p:cNvSpPr txBox="1"/>
            <p:nvPr/>
          </p:nvSpPr>
          <p:spPr>
            <a:xfrm>
              <a:off x="0" y="-57150"/>
              <a:ext cx="4816593" cy="255085"/>
            </a:xfrm>
            <a:prstGeom prst="rect">
              <a:avLst/>
            </a:prstGeom>
          </p:spPr>
          <p:txBody>
            <a:bodyPr lIns="50800" tIns="50800" rIns="50800" bIns="50800" rtlCol="0" anchor="ctr"/>
            <a:lstStyle/>
            <a:p>
              <a:pPr algn="ctr">
                <a:lnSpc>
                  <a:spcPts val="4479"/>
                </a:lnSpc>
              </a:pPr>
              <a:r>
                <a:rPr lang="en-US" sz="3199" spc="607">
                  <a:solidFill>
                    <a:srgbClr val="FFFFFF"/>
                  </a:solidFill>
                  <a:latin typeface="UTM Aptima Bold"/>
                  <a:ea typeface="UTM Aptima Bold"/>
                  <a:cs typeface="UTM Aptima Bold"/>
                  <a:sym typeface="UTM Aptima Bold"/>
                </a:rPr>
                <a:t>DỰ ÁN CỘNG ĐỒNG 12 - BỘ SÁCH CHÂN TRỜI SÁNG TẠO</a:t>
              </a:r>
            </a:p>
          </p:txBody>
        </p:sp>
      </p:gr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3" name="TextBox 13"/>
          <p:cNvSpPr txBox="1"/>
          <p:nvPr/>
        </p:nvSpPr>
        <p:spPr>
          <a:xfrm>
            <a:off x="494084" y="7518407"/>
            <a:ext cx="3374453" cy="726777"/>
          </a:xfrm>
          <a:prstGeom prst="rect">
            <a:avLst/>
          </a:prstGeom>
        </p:spPr>
        <p:txBody>
          <a:bodyPr lIns="0" tIns="0" rIns="0" bIns="0" rtlCol="0" anchor="t">
            <a:spAutoFit/>
          </a:bodyPr>
          <a:lstStyle/>
          <a:p>
            <a:pPr marL="0" lvl="0" indent="0" algn="ctr">
              <a:lnSpc>
                <a:spcPts val="5986"/>
              </a:lnSpc>
            </a:pPr>
            <a:r>
              <a:rPr lang="en-US" sz="4337" spc="8">
                <a:solidFill>
                  <a:srgbClr val="144904"/>
                </a:solidFill>
                <a:latin typeface="UTM Azuki"/>
                <a:ea typeface="UTM Azuki"/>
                <a:cs typeface="UTM Azuki"/>
                <a:sym typeface="UTM Azuki"/>
              </a:rPr>
              <a:t>GV THỰC HIỆN:</a:t>
            </a:r>
          </a:p>
        </p:txBody>
      </p:sp>
      <p:sp>
        <p:nvSpPr>
          <p:cNvPr id="14" name="TextBox 14"/>
          <p:cNvSpPr txBox="1"/>
          <p:nvPr/>
        </p:nvSpPr>
        <p:spPr>
          <a:xfrm>
            <a:off x="3644100" y="8330908"/>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1. NGUYỄN LINH HOÀNG VY - THCS HÒA HƯNG - Q 10, TPHCM</a:t>
            </a:r>
          </a:p>
        </p:txBody>
      </p:sp>
      <p:sp>
        <p:nvSpPr>
          <p:cNvPr id="15" name="TextBox 15"/>
          <p:cNvSpPr txBox="1"/>
          <p:nvPr/>
        </p:nvSpPr>
        <p:spPr>
          <a:xfrm>
            <a:off x="3644100" y="8856090"/>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2. BÙI THỊ HẢI PHƯƠNG - THPT CHÂU THÀNH - BÀ RỊA VŨNG TÀU</a:t>
            </a:r>
          </a:p>
        </p:txBody>
      </p:sp>
      <p:sp>
        <p:nvSpPr>
          <p:cNvPr id="16" name="TextBox 16"/>
          <p:cNvSpPr txBox="1"/>
          <p:nvPr/>
        </p:nvSpPr>
        <p:spPr>
          <a:xfrm>
            <a:off x="11850375" y="6576714"/>
            <a:ext cx="3816254" cy="1008368"/>
          </a:xfrm>
          <a:prstGeom prst="rect">
            <a:avLst/>
          </a:prstGeom>
        </p:spPr>
        <p:txBody>
          <a:bodyPr lIns="0" tIns="0" rIns="0" bIns="0" rtlCol="0" anchor="t">
            <a:spAutoFit/>
          </a:bodyPr>
          <a:lstStyle/>
          <a:p>
            <a:pPr algn="ctr">
              <a:lnSpc>
                <a:spcPts val="8232"/>
              </a:lnSpc>
              <a:spcBef>
                <a:spcPct val="0"/>
              </a:spcBef>
            </a:pPr>
            <a:r>
              <a:rPr lang="en-US" sz="5880">
                <a:solidFill>
                  <a:srgbClr val="0A4400"/>
                </a:solidFill>
                <a:latin typeface="UTM American Sans"/>
                <a:ea typeface="UTM American Sans"/>
                <a:cs typeface="UTM American Sans"/>
                <a:sym typeface="UTM American Sans"/>
              </a:rPr>
              <a:t>- Huy Cận - </a:t>
            </a:r>
          </a:p>
        </p:txBody>
      </p:sp>
      <p:sp>
        <p:nvSpPr>
          <p:cNvPr id="17" name="TextBox 17"/>
          <p:cNvSpPr txBox="1"/>
          <p:nvPr/>
        </p:nvSpPr>
        <p:spPr>
          <a:xfrm>
            <a:off x="2324187" y="4053736"/>
            <a:ext cx="12147351" cy="2570603"/>
          </a:xfrm>
          <a:prstGeom prst="rect">
            <a:avLst/>
          </a:prstGeom>
        </p:spPr>
        <p:txBody>
          <a:bodyPr lIns="0" tIns="0" rIns="0" bIns="0" rtlCol="0" anchor="t">
            <a:spAutoFit/>
          </a:bodyPr>
          <a:lstStyle/>
          <a:p>
            <a:pPr algn="ctr">
              <a:lnSpc>
                <a:spcPts val="21038"/>
              </a:lnSpc>
              <a:spcBef>
                <a:spcPct val="0"/>
              </a:spcBef>
            </a:pPr>
            <a:r>
              <a:rPr lang="en-US" sz="15027">
                <a:solidFill>
                  <a:srgbClr val="DD3E3E"/>
                </a:solidFill>
                <a:latin typeface="The Franky Dunkey Personal Use"/>
                <a:ea typeface="The Franky Dunkey Personal Use"/>
                <a:cs typeface="The Franky Dunkey Personal Use"/>
                <a:sym typeface="The Franky Dunkey Personal Use"/>
              </a:rPr>
              <a:t>Tràng giang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515472" y="1028700"/>
            <a:ext cx="6743828" cy="3978707"/>
            <a:chOff x="0" y="0"/>
            <a:chExt cx="8991770" cy="5304943"/>
          </a:xfrm>
        </p:grpSpPr>
        <p:pic>
          <p:nvPicPr>
            <p:cNvPr id="3" name="Picture 3"/>
            <p:cNvPicPr>
              <a:picLocks noChangeAspect="1"/>
            </p:cNvPicPr>
            <p:nvPr/>
          </p:nvPicPr>
          <p:blipFill>
            <a:blip r:embed="rId2"/>
            <a:srcRect l="33152" r="11686" b="53756"/>
            <a:stretch>
              <a:fillRect/>
            </a:stretch>
          </p:blipFill>
          <p:spPr>
            <a:xfrm>
              <a:off x="0" y="0"/>
              <a:ext cx="8991770" cy="5304943"/>
            </a:xfrm>
            <a:prstGeom prst="rect">
              <a:avLst/>
            </a:prstGeom>
          </p:spPr>
        </p:pic>
      </p:grpSp>
      <p:grpSp>
        <p:nvGrpSpPr>
          <p:cNvPr id="4" name="Group 4"/>
          <p:cNvGrpSpPr/>
          <p:nvPr/>
        </p:nvGrpSpPr>
        <p:grpSpPr>
          <a:xfrm>
            <a:off x="12283089" y="6583911"/>
            <a:ext cx="5287193" cy="3007283"/>
            <a:chOff x="0" y="0"/>
            <a:chExt cx="1231665" cy="700554"/>
          </a:xfrm>
        </p:grpSpPr>
        <p:sp>
          <p:nvSpPr>
            <p:cNvPr id="5" name="Freeform 5"/>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6" name="TextBox 6"/>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515472" y="5279593"/>
            <a:ext cx="6743828" cy="3978707"/>
            <a:chOff x="0" y="0"/>
            <a:chExt cx="8991770" cy="5304943"/>
          </a:xfrm>
        </p:grpSpPr>
        <p:pic>
          <p:nvPicPr>
            <p:cNvPr id="8" name="Picture 8"/>
            <p:cNvPicPr>
              <a:picLocks noChangeAspect="1"/>
            </p:cNvPicPr>
            <p:nvPr/>
          </p:nvPicPr>
          <p:blipFill>
            <a:blip r:embed="rId2"/>
            <a:srcRect l="32688" t="50072" r="12089" b="3632"/>
            <a:stretch>
              <a:fillRect/>
            </a:stretch>
          </p:blipFill>
          <p:spPr>
            <a:xfrm>
              <a:off x="0" y="0"/>
              <a:ext cx="8991770" cy="5304943"/>
            </a:xfrm>
            <a:prstGeom prst="rect">
              <a:avLst/>
            </a:prstGeom>
          </p:spPr>
        </p:pic>
      </p:grpSp>
      <p:sp>
        <p:nvSpPr>
          <p:cNvPr id="9" name="TextBox 9"/>
          <p:cNvSpPr txBox="1"/>
          <p:nvPr/>
        </p:nvSpPr>
        <p:spPr>
          <a:xfrm>
            <a:off x="1028700" y="4437111"/>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HÌNH ẢNH TƯỢNG TRƯNG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515472" y="1028700"/>
            <a:ext cx="6743828" cy="3978707"/>
            <a:chOff x="0" y="0"/>
            <a:chExt cx="8991770" cy="5304943"/>
          </a:xfrm>
        </p:grpSpPr>
        <p:pic>
          <p:nvPicPr>
            <p:cNvPr id="3" name="Picture 3"/>
            <p:cNvPicPr>
              <a:picLocks noChangeAspect="1"/>
            </p:cNvPicPr>
            <p:nvPr/>
          </p:nvPicPr>
          <p:blipFill>
            <a:blip r:embed="rId2"/>
            <a:srcRect l="33152" r="11686" b="53756"/>
            <a:stretch>
              <a:fillRect/>
            </a:stretch>
          </p:blipFill>
          <p:spPr>
            <a:xfrm>
              <a:off x="0" y="0"/>
              <a:ext cx="8991770" cy="5304943"/>
            </a:xfrm>
            <a:prstGeom prst="rect">
              <a:avLst/>
            </a:prstGeom>
          </p:spPr>
        </p:pic>
      </p:grpSp>
      <p:grpSp>
        <p:nvGrpSpPr>
          <p:cNvPr id="4" name="Group 4"/>
          <p:cNvGrpSpPr/>
          <p:nvPr/>
        </p:nvGrpSpPr>
        <p:grpSpPr>
          <a:xfrm>
            <a:off x="12283089" y="6583911"/>
            <a:ext cx="5287193" cy="3007283"/>
            <a:chOff x="0" y="0"/>
            <a:chExt cx="1231665" cy="700554"/>
          </a:xfrm>
        </p:grpSpPr>
        <p:sp>
          <p:nvSpPr>
            <p:cNvPr id="5" name="Freeform 5"/>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6" name="TextBox 6"/>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515472" y="5279593"/>
            <a:ext cx="6743828" cy="3978707"/>
            <a:chOff x="0" y="0"/>
            <a:chExt cx="8991770" cy="5304943"/>
          </a:xfrm>
        </p:grpSpPr>
        <p:pic>
          <p:nvPicPr>
            <p:cNvPr id="8" name="Picture 8"/>
            <p:cNvPicPr>
              <a:picLocks noChangeAspect="1"/>
            </p:cNvPicPr>
            <p:nvPr/>
          </p:nvPicPr>
          <p:blipFill>
            <a:blip r:embed="rId2"/>
            <a:srcRect l="32688" t="50072" r="12089" b="3632"/>
            <a:stretch>
              <a:fillRect/>
            </a:stretch>
          </p:blipFill>
          <p:spPr>
            <a:xfrm>
              <a:off x="0" y="0"/>
              <a:ext cx="8991770" cy="5304943"/>
            </a:xfrm>
            <a:prstGeom prst="rect">
              <a:avLst/>
            </a:prstGeom>
          </p:spPr>
        </p:pic>
      </p:grpSp>
      <p:sp>
        <p:nvSpPr>
          <p:cNvPr id="9" name="TextBox 9"/>
          <p:cNvSpPr txBox="1"/>
          <p:nvPr/>
        </p:nvSpPr>
        <p:spPr>
          <a:xfrm>
            <a:off x="711573" y="3225500"/>
            <a:ext cx="9425728" cy="3497139"/>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a:t>
            </a:r>
            <a:r>
              <a:rPr lang="en-US" sz="3999">
                <a:solidFill>
                  <a:srgbClr val="000000"/>
                </a:solidFill>
                <a:latin typeface="Tex Gyre Pagella Bold"/>
                <a:ea typeface="Tex Gyre Pagella Bold"/>
                <a:cs typeface="Tex Gyre Pagella Bold"/>
                <a:sym typeface="Tex Gyre Pagella Bold"/>
              </a:rPr>
              <a:t>Phân tích sự tương phản:</a:t>
            </a:r>
            <a:r>
              <a:rPr lang="en-US" sz="3999">
                <a:solidFill>
                  <a:srgbClr val="000000"/>
                </a:solidFill>
                <a:latin typeface="Tex Gyre Pagella"/>
                <a:ea typeface="Tex Gyre Pagella"/>
                <a:cs typeface="Tex Gyre Pagella"/>
                <a:sym typeface="Tex Gyre Pagella"/>
              </a:rPr>
              <a:t> lớn - nhỏ, vô cùng - hữu hạn. </a:t>
            </a:r>
          </a:p>
          <a:p>
            <a:pPr algn="just">
              <a:lnSpc>
                <a:spcPts val="5599"/>
              </a:lnSpc>
            </a:pPr>
            <a:r>
              <a:rPr lang="en-US" sz="3999">
                <a:solidFill>
                  <a:srgbClr val="000000"/>
                </a:solidFill>
                <a:latin typeface="Tex Gyre Pagella Bold Italics"/>
                <a:ea typeface="Tex Gyre Pagella Bold Italics"/>
                <a:cs typeface="Tex Gyre Pagella Bold Italics"/>
                <a:sym typeface="Tex Gyre Pagella Bold Italics"/>
              </a:rPr>
              <a:t>Ví dụ:</a:t>
            </a:r>
            <a:r>
              <a:rPr lang="en-US" sz="3999">
                <a:solidFill>
                  <a:srgbClr val="000000"/>
                </a:solidFill>
                <a:latin typeface="Tex Gyre Pagella"/>
                <a:ea typeface="Tex Gyre Pagella"/>
                <a:cs typeface="Tex Gyre Pagella"/>
                <a:sym typeface="Tex Gyre Pagella"/>
              </a:rPr>
              <a:t> hình ảnh con thuyền nhỏ bé trên dòng sông rộng lớn tạo cảm giác lạc lõng và cô đơn.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515472" y="1028700"/>
            <a:ext cx="6743828" cy="3978707"/>
            <a:chOff x="0" y="0"/>
            <a:chExt cx="8991770" cy="5304943"/>
          </a:xfrm>
        </p:grpSpPr>
        <p:pic>
          <p:nvPicPr>
            <p:cNvPr id="3" name="Picture 3"/>
            <p:cNvPicPr>
              <a:picLocks noChangeAspect="1"/>
            </p:cNvPicPr>
            <p:nvPr/>
          </p:nvPicPr>
          <p:blipFill>
            <a:blip r:embed="rId2"/>
            <a:srcRect l="33152" r="11686" b="53756"/>
            <a:stretch>
              <a:fillRect/>
            </a:stretch>
          </p:blipFill>
          <p:spPr>
            <a:xfrm>
              <a:off x="0" y="0"/>
              <a:ext cx="8991770" cy="5304943"/>
            </a:xfrm>
            <a:prstGeom prst="rect">
              <a:avLst/>
            </a:prstGeom>
          </p:spPr>
        </p:pic>
      </p:grpSp>
      <p:grpSp>
        <p:nvGrpSpPr>
          <p:cNvPr id="4" name="Group 4"/>
          <p:cNvGrpSpPr/>
          <p:nvPr/>
        </p:nvGrpSpPr>
        <p:grpSpPr>
          <a:xfrm>
            <a:off x="12283089" y="6583911"/>
            <a:ext cx="5287193" cy="3007283"/>
            <a:chOff x="0" y="0"/>
            <a:chExt cx="1231665" cy="700554"/>
          </a:xfrm>
        </p:grpSpPr>
        <p:sp>
          <p:nvSpPr>
            <p:cNvPr id="5" name="Freeform 5"/>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6" name="TextBox 6"/>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515472" y="5279593"/>
            <a:ext cx="6743828" cy="3978707"/>
            <a:chOff x="0" y="0"/>
            <a:chExt cx="8991770" cy="5304943"/>
          </a:xfrm>
        </p:grpSpPr>
        <p:pic>
          <p:nvPicPr>
            <p:cNvPr id="8" name="Picture 8"/>
            <p:cNvPicPr>
              <a:picLocks noChangeAspect="1"/>
            </p:cNvPicPr>
            <p:nvPr/>
          </p:nvPicPr>
          <p:blipFill>
            <a:blip r:embed="rId2"/>
            <a:srcRect l="32688" t="50072" r="12089" b="3632"/>
            <a:stretch>
              <a:fillRect/>
            </a:stretch>
          </p:blipFill>
          <p:spPr>
            <a:xfrm>
              <a:off x="0" y="0"/>
              <a:ext cx="8991770" cy="5304943"/>
            </a:xfrm>
            <a:prstGeom prst="rect">
              <a:avLst/>
            </a:prstGeom>
          </p:spPr>
        </p:pic>
      </p:grpSp>
      <p:sp>
        <p:nvSpPr>
          <p:cNvPr id="9" name="TextBox 9"/>
          <p:cNvSpPr txBox="1"/>
          <p:nvPr/>
        </p:nvSpPr>
        <p:spPr>
          <a:xfrm>
            <a:off x="711573" y="3225500"/>
            <a:ext cx="9425728" cy="207955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a:t>
            </a:r>
            <a:r>
              <a:rPr lang="en-US" sz="3999">
                <a:solidFill>
                  <a:srgbClr val="000000"/>
                </a:solidFill>
                <a:latin typeface="Tex Gyre Pagella Bold"/>
                <a:ea typeface="Tex Gyre Pagella Bold"/>
                <a:cs typeface="Tex Gyre Pagella Bold"/>
                <a:sym typeface="Tex Gyre Pagella Bold"/>
              </a:rPr>
              <a:t>Ví dụ từ thơ Đường:</a:t>
            </a:r>
            <a:r>
              <a:rPr lang="en-US" sz="3999">
                <a:solidFill>
                  <a:srgbClr val="000000"/>
                </a:solidFill>
                <a:latin typeface="Tex Gyre Pagella"/>
                <a:ea typeface="Tex Gyre Pagella"/>
                <a:cs typeface="Tex Gyre Pagella"/>
                <a:sym typeface="Tex Gyre Pagella"/>
              </a:rPr>
              <a:t> So sánh với bài thơ "Hoàng Hạc Lâu" của Thôi Hiệu để thấy sự tương đồng về cảm giác cô đơn.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515472" y="1028700"/>
            <a:ext cx="6743828" cy="3978707"/>
            <a:chOff x="0" y="0"/>
            <a:chExt cx="8991770" cy="5304943"/>
          </a:xfrm>
        </p:grpSpPr>
        <p:pic>
          <p:nvPicPr>
            <p:cNvPr id="3" name="Picture 3"/>
            <p:cNvPicPr>
              <a:picLocks noChangeAspect="1"/>
            </p:cNvPicPr>
            <p:nvPr/>
          </p:nvPicPr>
          <p:blipFill>
            <a:blip r:embed="rId2"/>
            <a:srcRect l="33152" r="11686" b="53756"/>
            <a:stretch>
              <a:fillRect/>
            </a:stretch>
          </p:blipFill>
          <p:spPr>
            <a:xfrm>
              <a:off x="0" y="0"/>
              <a:ext cx="8991770" cy="5304943"/>
            </a:xfrm>
            <a:prstGeom prst="rect">
              <a:avLst/>
            </a:prstGeom>
          </p:spPr>
        </p:pic>
      </p:grpSp>
      <p:grpSp>
        <p:nvGrpSpPr>
          <p:cNvPr id="4" name="Group 4"/>
          <p:cNvGrpSpPr/>
          <p:nvPr/>
        </p:nvGrpSpPr>
        <p:grpSpPr>
          <a:xfrm>
            <a:off x="12283089" y="6583911"/>
            <a:ext cx="5287193" cy="3007283"/>
            <a:chOff x="0" y="0"/>
            <a:chExt cx="1231665" cy="700554"/>
          </a:xfrm>
        </p:grpSpPr>
        <p:sp>
          <p:nvSpPr>
            <p:cNvPr id="5" name="Freeform 5"/>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6" name="TextBox 6"/>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515472" y="5279593"/>
            <a:ext cx="6743828" cy="3978707"/>
            <a:chOff x="0" y="0"/>
            <a:chExt cx="8991770" cy="5304943"/>
          </a:xfrm>
        </p:grpSpPr>
        <p:pic>
          <p:nvPicPr>
            <p:cNvPr id="8" name="Picture 8"/>
            <p:cNvPicPr>
              <a:picLocks noChangeAspect="1"/>
            </p:cNvPicPr>
            <p:nvPr/>
          </p:nvPicPr>
          <p:blipFill>
            <a:blip r:embed="rId2"/>
            <a:srcRect l="32688" t="50072" r="12089" b="3632"/>
            <a:stretch>
              <a:fillRect/>
            </a:stretch>
          </p:blipFill>
          <p:spPr>
            <a:xfrm>
              <a:off x="0" y="0"/>
              <a:ext cx="8991770" cy="5304943"/>
            </a:xfrm>
            <a:prstGeom prst="rect">
              <a:avLst/>
            </a:prstGeom>
          </p:spPr>
        </p:pic>
      </p:grpSp>
      <p:sp>
        <p:nvSpPr>
          <p:cNvPr id="9" name="TextBox 9"/>
          <p:cNvSpPr txBox="1"/>
          <p:nvPr/>
        </p:nvSpPr>
        <p:spPr>
          <a:xfrm>
            <a:off x="711573" y="3225500"/>
            <a:ext cx="9425728" cy="348920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a:t>
            </a:r>
            <a:r>
              <a:rPr lang="en-US" sz="3999">
                <a:solidFill>
                  <a:srgbClr val="000000"/>
                </a:solidFill>
                <a:latin typeface="Tex Gyre Pagella Bold"/>
                <a:ea typeface="Tex Gyre Pagella Bold"/>
                <a:cs typeface="Tex Gyre Pagella Bold"/>
                <a:sym typeface="Tex Gyre Pagella Bold"/>
              </a:rPr>
              <a:t>Liên hệ với bài thơ khác: </a:t>
            </a:r>
            <a:r>
              <a:rPr lang="en-US" sz="3999">
                <a:solidFill>
                  <a:srgbClr val="000000"/>
                </a:solidFill>
                <a:latin typeface="Tex Gyre Pagella"/>
                <a:ea typeface="Tex Gyre Pagella"/>
                <a:cs typeface="Tex Gyre Pagella"/>
                <a:sym typeface="Tex Gyre Pagella"/>
              </a:rPr>
              <a:t>Nêu bật sự cô đơn và tình yêu quê hương trong bài thơ "Tràng giang" thông qua các hình ảnh như con thuyền, nước sông, cánh chim, bến bờ.</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0515472" y="1028700"/>
            <a:ext cx="6743828" cy="3978707"/>
            <a:chOff x="0" y="0"/>
            <a:chExt cx="8991770" cy="5304943"/>
          </a:xfrm>
        </p:grpSpPr>
        <p:pic>
          <p:nvPicPr>
            <p:cNvPr id="3" name="Picture 3"/>
            <p:cNvPicPr>
              <a:picLocks noChangeAspect="1"/>
            </p:cNvPicPr>
            <p:nvPr/>
          </p:nvPicPr>
          <p:blipFill>
            <a:blip r:embed="rId2"/>
            <a:srcRect l="33152" r="11686" b="53756"/>
            <a:stretch>
              <a:fillRect/>
            </a:stretch>
          </p:blipFill>
          <p:spPr>
            <a:xfrm>
              <a:off x="0" y="0"/>
              <a:ext cx="8991770" cy="5304943"/>
            </a:xfrm>
            <a:prstGeom prst="rect">
              <a:avLst/>
            </a:prstGeom>
          </p:spPr>
        </p:pic>
      </p:grpSp>
      <p:grpSp>
        <p:nvGrpSpPr>
          <p:cNvPr id="4" name="Group 4"/>
          <p:cNvGrpSpPr/>
          <p:nvPr/>
        </p:nvGrpSpPr>
        <p:grpSpPr>
          <a:xfrm>
            <a:off x="12283089" y="6583911"/>
            <a:ext cx="5287193" cy="3007283"/>
            <a:chOff x="0" y="0"/>
            <a:chExt cx="1231665" cy="700554"/>
          </a:xfrm>
        </p:grpSpPr>
        <p:sp>
          <p:nvSpPr>
            <p:cNvPr id="5" name="Freeform 5"/>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6" name="TextBox 6"/>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515472" y="5279593"/>
            <a:ext cx="6743828" cy="3978707"/>
            <a:chOff x="0" y="0"/>
            <a:chExt cx="8991770" cy="5304943"/>
          </a:xfrm>
        </p:grpSpPr>
        <p:pic>
          <p:nvPicPr>
            <p:cNvPr id="8" name="Picture 8"/>
            <p:cNvPicPr>
              <a:picLocks noChangeAspect="1"/>
            </p:cNvPicPr>
            <p:nvPr/>
          </p:nvPicPr>
          <p:blipFill>
            <a:blip r:embed="rId2"/>
            <a:srcRect l="32688" t="50072" r="12089" b="3632"/>
            <a:stretch>
              <a:fillRect/>
            </a:stretch>
          </p:blipFill>
          <p:spPr>
            <a:xfrm>
              <a:off x="0" y="0"/>
              <a:ext cx="8991770" cy="5304943"/>
            </a:xfrm>
            <a:prstGeom prst="rect">
              <a:avLst/>
            </a:prstGeom>
          </p:spPr>
        </p:pic>
      </p:grpSp>
      <p:sp>
        <p:nvSpPr>
          <p:cNvPr id="9" name="TextBox 9"/>
          <p:cNvSpPr txBox="1"/>
          <p:nvPr/>
        </p:nvSpPr>
        <p:spPr>
          <a:xfrm>
            <a:off x="1028700" y="962025"/>
            <a:ext cx="4155391" cy="669901"/>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Bold"/>
                <a:ea typeface="Tex Gyre Pagella Bold"/>
                <a:cs typeface="Tex Gyre Pagella Bold"/>
                <a:sym typeface="Tex Gyre Pagella Bold"/>
              </a:rPr>
              <a:t>Phân tích cụ thể:</a:t>
            </a:r>
          </a:p>
        </p:txBody>
      </p:sp>
      <p:sp>
        <p:nvSpPr>
          <p:cNvPr id="10" name="TextBox 10"/>
          <p:cNvSpPr txBox="1"/>
          <p:nvPr/>
        </p:nvSpPr>
        <p:spPr>
          <a:xfrm>
            <a:off x="1686585" y="2015695"/>
            <a:ext cx="8477068" cy="207955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Hình ảnh con thuyền lẻ loi trên dòng sông rộng lớn tượng trưng cho sự cô đơn, lạc lõng của con người</a:t>
            </a:r>
          </a:p>
        </p:txBody>
      </p:sp>
      <p:sp>
        <p:nvSpPr>
          <p:cNvPr id="11" name="TextBox 11"/>
          <p:cNvSpPr txBox="1"/>
          <p:nvPr/>
        </p:nvSpPr>
        <p:spPr>
          <a:xfrm>
            <a:off x="1686585" y="4206480"/>
            <a:ext cx="8477068" cy="278437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Hình ảnh cánh chim nhỏ bé giữa trời rộng lớn biểu hiện cho nỗi nhớ quê hương và tình cảm sâu sắc với quê nhà</a:t>
            </a:r>
          </a:p>
        </p:txBody>
      </p:sp>
      <p:sp>
        <p:nvSpPr>
          <p:cNvPr id="12" name="TextBox 12"/>
          <p:cNvSpPr txBox="1"/>
          <p:nvPr/>
        </p:nvSpPr>
        <p:spPr>
          <a:xfrm>
            <a:off x="1686585" y="7105156"/>
            <a:ext cx="8477068" cy="207955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Hình ảnh sóng gợn, nước sông trôi lững lờ thể hiện sự trôi chảy của thời gian và cuộc đời con người.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30167" y="6615833"/>
            <a:ext cx="5287193" cy="3007283"/>
            <a:chOff x="0" y="0"/>
            <a:chExt cx="1231665" cy="700554"/>
          </a:xfrm>
        </p:grpSpPr>
        <p:sp>
          <p:nvSpPr>
            <p:cNvPr id="6" name="Freeform 6"/>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868802" y="1028700"/>
            <a:ext cx="3592855" cy="8229600"/>
            <a:chOff x="0" y="0"/>
            <a:chExt cx="4790473" cy="10972800"/>
          </a:xfrm>
        </p:grpSpPr>
        <p:pic>
          <p:nvPicPr>
            <p:cNvPr id="9" name="Picture 9"/>
            <p:cNvPicPr>
              <a:picLocks noChangeAspect="1"/>
            </p:cNvPicPr>
            <p:nvPr/>
          </p:nvPicPr>
          <p:blipFill>
            <a:blip r:embed="rId2"/>
            <a:srcRect l="35447" r="35447"/>
            <a:stretch>
              <a:fillRect/>
            </a:stretch>
          </p:blipFill>
          <p:spPr>
            <a:xfrm>
              <a:off x="0" y="0"/>
              <a:ext cx="4790473" cy="10972800"/>
            </a:xfrm>
            <a:prstGeom prst="rect">
              <a:avLst/>
            </a:prstGeom>
          </p:spPr>
        </p:pic>
      </p:grpSp>
      <p:grpSp>
        <p:nvGrpSpPr>
          <p:cNvPr id="10" name="Group 10"/>
          <p:cNvGrpSpPr/>
          <p:nvPr/>
        </p:nvGrpSpPr>
        <p:grpSpPr>
          <a:xfrm>
            <a:off x="13666445" y="1028700"/>
            <a:ext cx="3592855" cy="8229600"/>
            <a:chOff x="0" y="0"/>
            <a:chExt cx="4790473" cy="10972800"/>
          </a:xfrm>
        </p:grpSpPr>
        <p:pic>
          <p:nvPicPr>
            <p:cNvPr id="11" name="Picture 11"/>
            <p:cNvPicPr>
              <a:picLocks noChangeAspect="1"/>
            </p:cNvPicPr>
            <p:nvPr/>
          </p:nvPicPr>
          <p:blipFill>
            <a:blip r:embed="rId2"/>
            <a:srcRect l="61875" r="9019"/>
            <a:stretch>
              <a:fillRect/>
            </a:stretch>
          </p:blipFill>
          <p:spPr>
            <a:xfrm>
              <a:off x="0" y="0"/>
              <a:ext cx="4790473" cy="10972800"/>
            </a:xfrm>
            <a:prstGeom prst="rect">
              <a:avLst/>
            </a:prstGeom>
          </p:spPr>
        </p:pic>
      </p:grpSp>
      <p:sp>
        <p:nvSpPr>
          <p:cNvPr id="12" name="TextBox 12"/>
          <p:cNvSpPr txBox="1"/>
          <p:nvPr/>
        </p:nvSpPr>
        <p:spPr>
          <a:xfrm>
            <a:off x="550651" y="3394252"/>
            <a:ext cx="9108601" cy="2229747"/>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CHỦ ĐỀ</a:t>
            </a:r>
          </a:p>
          <a:p>
            <a:pPr algn="ctr">
              <a:lnSpc>
                <a:spcPts val="8991"/>
              </a:lnSpc>
            </a:pPr>
            <a:r>
              <a:rPr lang="en-US" sz="6422">
                <a:solidFill>
                  <a:srgbClr val="0A4400"/>
                </a:solidFill>
                <a:latin typeface="UTM American Sans"/>
                <a:ea typeface="UTM American Sans"/>
                <a:cs typeface="UTM American Sans"/>
                <a:sym typeface="UTM American Sans"/>
              </a:rPr>
              <a:t>CẢM HỨNG CHỦ ĐẠO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30167" y="6615833"/>
            <a:ext cx="5287193" cy="3007283"/>
            <a:chOff x="0" y="0"/>
            <a:chExt cx="1231665" cy="700554"/>
          </a:xfrm>
        </p:grpSpPr>
        <p:sp>
          <p:nvSpPr>
            <p:cNvPr id="6" name="Freeform 6"/>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868802" y="1028700"/>
            <a:ext cx="3592855" cy="8229600"/>
            <a:chOff x="0" y="0"/>
            <a:chExt cx="4790473" cy="10972800"/>
          </a:xfrm>
        </p:grpSpPr>
        <p:pic>
          <p:nvPicPr>
            <p:cNvPr id="9" name="Picture 9"/>
            <p:cNvPicPr>
              <a:picLocks noChangeAspect="1"/>
            </p:cNvPicPr>
            <p:nvPr/>
          </p:nvPicPr>
          <p:blipFill>
            <a:blip r:embed="rId2"/>
            <a:srcRect l="35447" r="35447"/>
            <a:stretch>
              <a:fillRect/>
            </a:stretch>
          </p:blipFill>
          <p:spPr>
            <a:xfrm>
              <a:off x="0" y="0"/>
              <a:ext cx="4790473" cy="10972800"/>
            </a:xfrm>
            <a:prstGeom prst="rect">
              <a:avLst/>
            </a:prstGeom>
          </p:spPr>
        </p:pic>
      </p:grpSp>
      <p:grpSp>
        <p:nvGrpSpPr>
          <p:cNvPr id="10" name="Group 10"/>
          <p:cNvGrpSpPr/>
          <p:nvPr/>
        </p:nvGrpSpPr>
        <p:grpSpPr>
          <a:xfrm>
            <a:off x="13666445" y="1028700"/>
            <a:ext cx="3592855" cy="8229600"/>
            <a:chOff x="0" y="0"/>
            <a:chExt cx="4790473" cy="10972800"/>
          </a:xfrm>
        </p:grpSpPr>
        <p:pic>
          <p:nvPicPr>
            <p:cNvPr id="11" name="Picture 11"/>
            <p:cNvPicPr>
              <a:picLocks noChangeAspect="1"/>
            </p:cNvPicPr>
            <p:nvPr/>
          </p:nvPicPr>
          <p:blipFill>
            <a:blip r:embed="rId2"/>
            <a:srcRect l="61875" r="9019"/>
            <a:stretch>
              <a:fillRect/>
            </a:stretch>
          </p:blipFill>
          <p:spPr>
            <a:xfrm>
              <a:off x="0" y="0"/>
              <a:ext cx="4790473" cy="10972800"/>
            </a:xfrm>
            <a:prstGeom prst="rect">
              <a:avLst/>
            </a:prstGeom>
          </p:spPr>
        </p:pic>
      </p:grpSp>
      <p:sp>
        <p:nvSpPr>
          <p:cNvPr id="12" name="TextBox 12"/>
          <p:cNvSpPr txBox="1"/>
          <p:nvPr/>
        </p:nvSpPr>
        <p:spPr>
          <a:xfrm>
            <a:off x="550651" y="1995644"/>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CHỦ ĐỀ</a:t>
            </a:r>
          </a:p>
        </p:txBody>
      </p:sp>
      <p:sp>
        <p:nvSpPr>
          <p:cNvPr id="13" name="TextBox 13"/>
          <p:cNvSpPr txBox="1"/>
          <p:nvPr/>
        </p:nvSpPr>
        <p:spPr>
          <a:xfrm>
            <a:off x="866418" y="3768774"/>
            <a:ext cx="8477068" cy="1374726"/>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Nỗi buồn cô đơn trước vũ trụ, nỗi sầu nhân thế.</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30167" y="6615833"/>
            <a:ext cx="5287193" cy="3007283"/>
            <a:chOff x="0" y="0"/>
            <a:chExt cx="1231665" cy="700554"/>
          </a:xfrm>
        </p:grpSpPr>
        <p:sp>
          <p:nvSpPr>
            <p:cNvPr id="6" name="Freeform 6"/>
            <p:cNvSpPr/>
            <p:nvPr/>
          </p:nvSpPr>
          <p:spPr>
            <a:xfrm>
              <a:off x="0" y="0"/>
              <a:ext cx="1231665" cy="700554"/>
            </a:xfrm>
            <a:custGeom>
              <a:avLst/>
              <a:gdLst/>
              <a:ahLst/>
              <a:cxnLst/>
              <a:rect l="l" t="t" r="r" b="b"/>
              <a:pathLst>
                <a:path w="1231665" h="700554">
                  <a:moveTo>
                    <a:pt x="0" y="0"/>
                  </a:moveTo>
                  <a:lnTo>
                    <a:pt x="1231665" y="0"/>
                  </a:lnTo>
                  <a:lnTo>
                    <a:pt x="1231665"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38100"/>
              <a:ext cx="1231665" cy="7386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868802" y="1028700"/>
            <a:ext cx="3592855" cy="8229600"/>
            <a:chOff x="0" y="0"/>
            <a:chExt cx="4790473" cy="10972800"/>
          </a:xfrm>
        </p:grpSpPr>
        <p:pic>
          <p:nvPicPr>
            <p:cNvPr id="9" name="Picture 9"/>
            <p:cNvPicPr>
              <a:picLocks noChangeAspect="1"/>
            </p:cNvPicPr>
            <p:nvPr/>
          </p:nvPicPr>
          <p:blipFill>
            <a:blip r:embed="rId2"/>
            <a:srcRect l="35447" r="35447"/>
            <a:stretch>
              <a:fillRect/>
            </a:stretch>
          </p:blipFill>
          <p:spPr>
            <a:xfrm>
              <a:off x="0" y="0"/>
              <a:ext cx="4790473" cy="10972800"/>
            </a:xfrm>
            <a:prstGeom prst="rect">
              <a:avLst/>
            </a:prstGeom>
          </p:spPr>
        </p:pic>
      </p:grpSp>
      <p:grpSp>
        <p:nvGrpSpPr>
          <p:cNvPr id="10" name="Group 10"/>
          <p:cNvGrpSpPr/>
          <p:nvPr/>
        </p:nvGrpSpPr>
        <p:grpSpPr>
          <a:xfrm>
            <a:off x="13666445" y="1028700"/>
            <a:ext cx="3592855" cy="8229600"/>
            <a:chOff x="0" y="0"/>
            <a:chExt cx="4790473" cy="10972800"/>
          </a:xfrm>
        </p:grpSpPr>
        <p:pic>
          <p:nvPicPr>
            <p:cNvPr id="11" name="Picture 11"/>
            <p:cNvPicPr>
              <a:picLocks noChangeAspect="1"/>
            </p:cNvPicPr>
            <p:nvPr/>
          </p:nvPicPr>
          <p:blipFill>
            <a:blip r:embed="rId2"/>
            <a:srcRect l="61875" r="9019"/>
            <a:stretch>
              <a:fillRect/>
            </a:stretch>
          </p:blipFill>
          <p:spPr>
            <a:xfrm>
              <a:off x="0" y="0"/>
              <a:ext cx="4790473" cy="10972800"/>
            </a:xfrm>
            <a:prstGeom prst="rect">
              <a:avLst/>
            </a:prstGeom>
          </p:spPr>
        </p:pic>
      </p:grpSp>
      <p:sp>
        <p:nvSpPr>
          <p:cNvPr id="12" name="TextBox 12"/>
          <p:cNvSpPr txBox="1"/>
          <p:nvPr/>
        </p:nvSpPr>
        <p:spPr>
          <a:xfrm>
            <a:off x="550651" y="1995644"/>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CẢM HỨNG CHỦ ĐẠO</a:t>
            </a:r>
          </a:p>
        </p:txBody>
      </p:sp>
      <p:sp>
        <p:nvSpPr>
          <p:cNvPr id="13" name="TextBox 13"/>
          <p:cNvSpPr txBox="1"/>
          <p:nvPr/>
        </p:nvSpPr>
        <p:spPr>
          <a:xfrm>
            <a:off x="866418" y="3768774"/>
            <a:ext cx="8477068" cy="278437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Tâm sự yêu nước kín đáo, lòng thương nhớ quê hương, sự nhỏ bé của con người trước vũ trụ bao la cùng nỗi sầu nhân thế.</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2796317" y="6106641"/>
            <a:ext cx="5287193" cy="3506916"/>
            <a:chOff x="0" y="0"/>
            <a:chExt cx="1231665" cy="816945"/>
          </a:xfrm>
        </p:grpSpPr>
        <p:sp>
          <p:nvSpPr>
            <p:cNvPr id="3" name="Freeform 3"/>
            <p:cNvSpPr/>
            <p:nvPr/>
          </p:nvSpPr>
          <p:spPr>
            <a:xfrm>
              <a:off x="0" y="0"/>
              <a:ext cx="1231665" cy="816945"/>
            </a:xfrm>
            <a:custGeom>
              <a:avLst/>
              <a:gdLst/>
              <a:ahLst/>
              <a:cxnLst/>
              <a:rect l="l" t="t" r="r" b="b"/>
              <a:pathLst>
                <a:path w="1231665" h="816945">
                  <a:moveTo>
                    <a:pt x="0" y="0"/>
                  </a:moveTo>
                  <a:lnTo>
                    <a:pt x="1231665" y="0"/>
                  </a:lnTo>
                  <a:lnTo>
                    <a:pt x="1231665" y="816945"/>
                  </a:lnTo>
                  <a:lnTo>
                    <a:pt x="0" y="816945"/>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1231665" cy="8550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5226158"/>
            <a:ext cx="6743828" cy="4032142"/>
            <a:chOff x="0" y="0"/>
            <a:chExt cx="8991770" cy="5376189"/>
          </a:xfrm>
        </p:grpSpPr>
        <p:pic>
          <p:nvPicPr>
            <p:cNvPr id="6" name="Picture 6"/>
            <p:cNvPicPr>
              <a:picLocks noChangeAspect="1"/>
            </p:cNvPicPr>
            <p:nvPr/>
          </p:nvPicPr>
          <p:blipFill>
            <a:blip r:embed="rId2"/>
            <a:srcRect t="49410" r="46802" b="2608"/>
            <a:stretch>
              <a:fillRect/>
            </a:stretch>
          </p:blipFill>
          <p:spPr>
            <a:xfrm>
              <a:off x="0" y="0"/>
              <a:ext cx="8991770" cy="5376189"/>
            </a:xfrm>
            <a:prstGeom prst="rect">
              <a:avLst/>
            </a:prstGeom>
          </p:spPr>
        </p:pic>
      </p:grpSp>
      <p:grpSp>
        <p:nvGrpSpPr>
          <p:cNvPr id="7" name="Group 7"/>
          <p:cNvGrpSpPr/>
          <p:nvPr/>
        </p:nvGrpSpPr>
        <p:grpSpPr>
          <a:xfrm>
            <a:off x="1028700" y="1028700"/>
            <a:ext cx="6743828" cy="3978707"/>
            <a:chOff x="0" y="0"/>
            <a:chExt cx="8991770" cy="5304943"/>
          </a:xfrm>
        </p:grpSpPr>
        <p:pic>
          <p:nvPicPr>
            <p:cNvPr id="8" name="Picture 8"/>
            <p:cNvPicPr>
              <a:picLocks noChangeAspect="1"/>
            </p:cNvPicPr>
            <p:nvPr/>
          </p:nvPicPr>
          <p:blipFill>
            <a:blip r:embed="rId2"/>
            <a:srcRect t="2905" r="47182" b="50087"/>
            <a:stretch>
              <a:fillRect/>
            </a:stretch>
          </p:blipFill>
          <p:spPr>
            <a:xfrm>
              <a:off x="0" y="0"/>
              <a:ext cx="8991770" cy="5304943"/>
            </a:xfrm>
            <a:prstGeom prst="rect">
              <a:avLst/>
            </a:prstGeom>
          </p:spPr>
        </p:pic>
      </p:grpSp>
      <p:sp>
        <p:nvSpPr>
          <p:cNvPr id="9" name="TextBox 9"/>
          <p:cNvSpPr txBox="1"/>
          <p:nvPr/>
        </p:nvSpPr>
        <p:spPr>
          <a:xfrm>
            <a:off x="8150699" y="3561402"/>
            <a:ext cx="9108601" cy="2229747"/>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SO SÁNH/ ĐÁNH GIÁ</a:t>
            </a:r>
          </a:p>
          <a:p>
            <a:pPr algn="ctr">
              <a:lnSpc>
                <a:spcPts val="8991"/>
              </a:lnSpc>
            </a:pPr>
            <a:r>
              <a:rPr lang="en-US" sz="6422">
                <a:solidFill>
                  <a:srgbClr val="0A4400"/>
                </a:solidFill>
                <a:latin typeface="UTM American Sans"/>
                <a:ea typeface="UTM American Sans"/>
                <a:cs typeface="UTM American Sans"/>
                <a:sym typeface="UTM American Sans"/>
              </a:rPr>
              <a:t>2 TÁC PHẨM TRỮ TÌNH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066680" y="2839635"/>
            <a:ext cx="7197346" cy="788605"/>
            <a:chOff x="0" y="0"/>
            <a:chExt cx="1895597" cy="207699"/>
          </a:xfrm>
        </p:grpSpPr>
        <p:sp>
          <p:nvSpPr>
            <p:cNvPr id="3" name="Freeform 3"/>
            <p:cNvSpPr/>
            <p:nvPr/>
          </p:nvSpPr>
          <p:spPr>
            <a:xfrm>
              <a:off x="0" y="0"/>
              <a:ext cx="1895597" cy="207699"/>
            </a:xfrm>
            <a:custGeom>
              <a:avLst/>
              <a:gdLst/>
              <a:ahLst/>
              <a:cxnLst/>
              <a:rect l="l" t="t" r="r" b="b"/>
              <a:pathLst>
                <a:path w="1895597" h="207699">
                  <a:moveTo>
                    <a:pt x="0" y="0"/>
                  </a:moveTo>
                  <a:lnTo>
                    <a:pt x="1895597" y="0"/>
                  </a:lnTo>
                  <a:lnTo>
                    <a:pt x="1895597" y="207699"/>
                  </a:lnTo>
                  <a:lnTo>
                    <a:pt x="0" y="207699"/>
                  </a:lnTo>
                  <a:close/>
                </a:path>
              </a:pathLst>
            </a:custGeom>
            <a:solidFill>
              <a:srgbClr val="0A4400"/>
            </a:solidFill>
          </p:spPr>
          <p:txBody>
            <a:bodyPr/>
            <a:lstStyle/>
            <a:p>
              <a:endParaRPr lang="vi-VN"/>
            </a:p>
          </p:txBody>
        </p:sp>
        <p:sp>
          <p:nvSpPr>
            <p:cNvPr id="4" name="TextBox 4"/>
            <p:cNvSpPr txBox="1"/>
            <p:nvPr/>
          </p:nvSpPr>
          <p:spPr>
            <a:xfrm>
              <a:off x="0" y="-57150"/>
              <a:ext cx="1895597"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TRÀNG GIANG</a:t>
              </a:r>
            </a:p>
          </p:txBody>
        </p:sp>
      </p:grpSp>
      <p:grpSp>
        <p:nvGrpSpPr>
          <p:cNvPr id="5" name="Group 5"/>
          <p:cNvGrpSpPr/>
          <p:nvPr/>
        </p:nvGrpSpPr>
        <p:grpSpPr>
          <a:xfrm>
            <a:off x="10336483" y="2839635"/>
            <a:ext cx="7648052" cy="788605"/>
            <a:chOff x="0" y="0"/>
            <a:chExt cx="2014302" cy="207699"/>
          </a:xfrm>
        </p:grpSpPr>
        <p:sp>
          <p:nvSpPr>
            <p:cNvPr id="6" name="Freeform 6"/>
            <p:cNvSpPr/>
            <p:nvPr/>
          </p:nvSpPr>
          <p:spPr>
            <a:xfrm>
              <a:off x="0" y="0"/>
              <a:ext cx="2014302" cy="207699"/>
            </a:xfrm>
            <a:custGeom>
              <a:avLst/>
              <a:gdLst/>
              <a:ahLst/>
              <a:cxnLst/>
              <a:rect l="l" t="t" r="r" b="b"/>
              <a:pathLst>
                <a:path w="2014302" h="207699">
                  <a:moveTo>
                    <a:pt x="0" y="0"/>
                  </a:moveTo>
                  <a:lnTo>
                    <a:pt x="2014302" y="0"/>
                  </a:lnTo>
                  <a:lnTo>
                    <a:pt x="2014302" y="207699"/>
                  </a:lnTo>
                  <a:lnTo>
                    <a:pt x="0" y="207699"/>
                  </a:lnTo>
                  <a:close/>
                </a:path>
              </a:pathLst>
            </a:custGeom>
            <a:solidFill>
              <a:srgbClr val="0A4400"/>
            </a:solidFill>
          </p:spPr>
          <p:txBody>
            <a:bodyPr/>
            <a:lstStyle/>
            <a:p>
              <a:endParaRPr lang="vi-VN"/>
            </a:p>
          </p:txBody>
        </p:sp>
        <p:sp>
          <p:nvSpPr>
            <p:cNvPr id="7" name="TextBox 7"/>
            <p:cNvSpPr txBox="1"/>
            <p:nvPr/>
          </p:nvSpPr>
          <p:spPr>
            <a:xfrm>
              <a:off x="0" y="-57150"/>
              <a:ext cx="2014302"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HOÀNG HẠC LÂU</a:t>
              </a:r>
            </a:p>
          </p:txBody>
        </p:sp>
      </p:grpSp>
      <p:grpSp>
        <p:nvGrpSpPr>
          <p:cNvPr id="8" name="Group 8"/>
          <p:cNvGrpSpPr/>
          <p:nvPr/>
        </p:nvGrpSpPr>
        <p:grpSpPr>
          <a:xfrm>
            <a:off x="3066680" y="4652263"/>
            <a:ext cx="7197346" cy="1104876"/>
            <a:chOff x="0" y="0"/>
            <a:chExt cx="1434251" cy="220174"/>
          </a:xfrm>
        </p:grpSpPr>
        <p:sp>
          <p:nvSpPr>
            <p:cNvPr id="9" name="Freeform 9"/>
            <p:cNvSpPr/>
            <p:nvPr/>
          </p:nvSpPr>
          <p:spPr>
            <a:xfrm>
              <a:off x="0" y="0"/>
              <a:ext cx="1434251" cy="220174"/>
            </a:xfrm>
            <a:custGeom>
              <a:avLst/>
              <a:gdLst/>
              <a:ahLst/>
              <a:cxnLst/>
              <a:rect l="l" t="t" r="r" b="b"/>
              <a:pathLst>
                <a:path w="1434251" h="220174">
                  <a:moveTo>
                    <a:pt x="0" y="0"/>
                  </a:moveTo>
                  <a:lnTo>
                    <a:pt x="1434251" y="0"/>
                  </a:lnTo>
                  <a:lnTo>
                    <a:pt x="1434251" y="220174"/>
                  </a:lnTo>
                  <a:lnTo>
                    <a:pt x="0" y="220174"/>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66675"/>
              <a:ext cx="1434251" cy="286849"/>
            </a:xfrm>
            <a:prstGeom prst="rect">
              <a:avLst/>
            </a:prstGeom>
          </p:spPr>
          <p:txBody>
            <a:bodyPr lIns="50800" tIns="50800" rIns="50800" bIns="50800" rtlCol="0" anchor="ctr"/>
            <a:lstStyle/>
            <a:p>
              <a:pPr algn="ctr">
                <a:lnSpc>
                  <a:spcPts val="4900"/>
                </a:lnSpc>
              </a:pPr>
              <a:endParaRPr/>
            </a:p>
          </p:txBody>
        </p:sp>
      </p:grpSp>
      <p:grpSp>
        <p:nvGrpSpPr>
          <p:cNvPr id="11" name="Group 11"/>
          <p:cNvGrpSpPr/>
          <p:nvPr/>
        </p:nvGrpSpPr>
        <p:grpSpPr>
          <a:xfrm>
            <a:off x="10336483" y="4652263"/>
            <a:ext cx="7648052" cy="1104876"/>
            <a:chOff x="0" y="0"/>
            <a:chExt cx="1524065" cy="220174"/>
          </a:xfrm>
        </p:grpSpPr>
        <p:sp>
          <p:nvSpPr>
            <p:cNvPr id="12" name="Freeform 12"/>
            <p:cNvSpPr/>
            <p:nvPr/>
          </p:nvSpPr>
          <p:spPr>
            <a:xfrm>
              <a:off x="0" y="0"/>
              <a:ext cx="1524065" cy="220174"/>
            </a:xfrm>
            <a:custGeom>
              <a:avLst/>
              <a:gdLst/>
              <a:ahLst/>
              <a:cxnLst/>
              <a:rect l="l" t="t" r="r" b="b"/>
              <a:pathLst>
                <a:path w="1524065" h="220174">
                  <a:moveTo>
                    <a:pt x="0" y="0"/>
                  </a:moveTo>
                  <a:lnTo>
                    <a:pt x="1524065" y="0"/>
                  </a:lnTo>
                  <a:lnTo>
                    <a:pt x="1524065" y="220174"/>
                  </a:lnTo>
                  <a:lnTo>
                    <a:pt x="0" y="220174"/>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1524065" cy="286849"/>
            </a:xfrm>
            <a:prstGeom prst="rect">
              <a:avLst/>
            </a:prstGeom>
          </p:spPr>
          <p:txBody>
            <a:bodyPr lIns="50800" tIns="50800" rIns="50800" bIns="50800" rtlCol="0" anchor="ctr"/>
            <a:lstStyle/>
            <a:p>
              <a:pPr algn="ctr">
                <a:lnSpc>
                  <a:spcPts val="4900"/>
                </a:lnSpc>
              </a:pPr>
              <a:endParaRPr/>
            </a:p>
          </p:txBody>
        </p:sp>
      </p:grpSp>
      <p:sp>
        <p:nvSpPr>
          <p:cNvPr id="14" name="TextBox 14"/>
          <p:cNvSpPr txBox="1"/>
          <p:nvPr/>
        </p:nvSpPr>
        <p:spPr>
          <a:xfrm>
            <a:off x="1028700" y="288949"/>
            <a:ext cx="16230600" cy="1464847"/>
          </a:xfrm>
          <a:prstGeom prst="rect">
            <a:avLst/>
          </a:prstGeom>
        </p:spPr>
        <p:txBody>
          <a:bodyPr lIns="0" tIns="0" rIns="0" bIns="0" rtlCol="0" anchor="t">
            <a:spAutoFit/>
          </a:bodyPr>
          <a:lstStyle/>
          <a:p>
            <a:pPr algn="ctr">
              <a:lnSpc>
                <a:spcPts val="5879"/>
              </a:lnSpc>
            </a:pPr>
            <a:r>
              <a:rPr lang="en-US" sz="4199">
                <a:solidFill>
                  <a:srgbClr val="BF0202"/>
                </a:solidFill>
                <a:latin typeface="Tex Gyre Pagella Bold"/>
                <a:ea typeface="Tex Gyre Pagella Bold"/>
                <a:cs typeface="Tex Gyre Pagella Bold"/>
                <a:sym typeface="Tex Gyre Pagella Bold"/>
              </a:rPr>
              <a:t>Điền vào bảng sau để làm rõ những điểm tương đồng và khác biệt giữa Tràng giang (Huy Cận) và Hoàng Hạc lâu (Thôi Hiệu): </a:t>
            </a:r>
          </a:p>
        </p:txBody>
      </p:sp>
      <p:grpSp>
        <p:nvGrpSpPr>
          <p:cNvPr id="15" name="Group 15"/>
          <p:cNvGrpSpPr/>
          <p:nvPr/>
        </p:nvGrpSpPr>
        <p:grpSpPr>
          <a:xfrm>
            <a:off x="211699" y="1924839"/>
            <a:ext cx="17772835" cy="886220"/>
            <a:chOff x="0" y="0"/>
            <a:chExt cx="3541681" cy="176602"/>
          </a:xfrm>
        </p:grpSpPr>
        <p:sp>
          <p:nvSpPr>
            <p:cNvPr id="16" name="Freeform 16"/>
            <p:cNvSpPr/>
            <p:nvPr/>
          </p:nvSpPr>
          <p:spPr>
            <a:xfrm>
              <a:off x="0" y="0"/>
              <a:ext cx="3541681" cy="176602"/>
            </a:xfrm>
            <a:custGeom>
              <a:avLst/>
              <a:gdLst/>
              <a:ahLst/>
              <a:cxnLst/>
              <a:rect l="l" t="t" r="r" b="b"/>
              <a:pathLst>
                <a:path w="3541681" h="176602">
                  <a:moveTo>
                    <a:pt x="0" y="0"/>
                  </a:moveTo>
                  <a:lnTo>
                    <a:pt x="3541681" y="0"/>
                  </a:lnTo>
                  <a:lnTo>
                    <a:pt x="3541681" y="176602"/>
                  </a:lnTo>
                  <a:lnTo>
                    <a:pt x="0" y="176602"/>
                  </a:lnTo>
                  <a:close/>
                </a:path>
              </a:pathLst>
            </a:custGeom>
            <a:solidFill>
              <a:srgbClr val="FEFFFE"/>
            </a:solidFill>
            <a:ln w="38100" cap="sq">
              <a:solidFill>
                <a:srgbClr val="0A4400"/>
              </a:solidFill>
              <a:prstDash val="solid"/>
              <a:miter/>
            </a:ln>
          </p:spPr>
          <p:txBody>
            <a:bodyPr/>
            <a:lstStyle/>
            <a:p>
              <a:endParaRPr lang="vi-VN"/>
            </a:p>
          </p:txBody>
        </p:sp>
        <p:sp>
          <p:nvSpPr>
            <p:cNvPr id="17" name="TextBox 17"/>
            <p:cNvSpPr txBox="1"/>
            <p:nvPr/>
          </p:nvSpPr>
          <p:spPr>
            <a:xfrm>
              <a:off x="0" y="-76200"/>
              <a:ext cx="3541681" cy="252802"/>
            </a:xfrm>
            <a:prstGeom prst="rect">
              <a:avLst/>
            </a:prstGeom>
          </p:spPr>
          <p:txBody>
            <a:bodyPr lIns="50800" tIns="50800" rIns="50800" bIns="50800" rtlCol="0" anchor="ctr"/>
            <a:lstStyle/>
            <a:p>
              <a:pPr algn="ctr">
                <a:lnSpc>
                  <a:spcPts val="5040"/>
                </a:lnSpc>
              </a:pPr>
              <a:r>
                <a:rPr lang="en-US" sz="3600">
                  <a:solidFill>
                    <a:srgbClr val="105D22"/>
                  </a:solidFill>
                  <a:latin typeface="Tex Gyre Pagella Bold"/>
                  <a:ea typeface="Tex Gyre Pagella Bold"/>
                  <a:cs typeface="Tex Gyre Pagella Bold"/>
                  <a:sym typeface="Tex Gyre Pagella Bold"/>
                </a:rPr>
                <a:t>a. Những điểm tương đồng và khác biệt trong khổ thơ cuối:</a:t>
              </a:r>
            </a:p>
          </p:txBody>
        </p:sp>
      </p:grpSp>
      <p:grpSp>
        <p:nvGrpSpPr>
          <p:cNvPr id="18" name="Group 18"/>
          <p:cNvGrpSpPr/>
          <p:nvPr/>
        </p:nvGrpSpPr>
        <p:grpSpPr>
          <a:xfrm>
            <a:off x="211699" y="2839635"/>
            <a:ext cx="2778781" cy="1793578"/>
            <a:chOff x="0" y="0"/>
            <a:chExt cx="553741" cy="357415"/>
          </a:xfrm>
        </p:grpSpPr>
        <p:sp>
          <p:nvSpPr>
            <p:cNvPr id="19" name="Freeform 19"/>
            <p:cNvSpPr/>
            <p:nvPr/>
          </p:nvSpPr>
          <p:spPr>
            <a:xfrm>
              <a:off x="0" y="0"/>
              <a:ext cx="553741" cy="357415"/>
            </a:xfrm>
            <a:custGeom>
              <a:avLst/>
              <a:gdLst/>
              <a:ahLst/>
              <a:cxnLst/>
              <a:rect l="l" t="t" r="r" b="b"/>
              <a:pathLst>
                <a:path w="553741" h="357415">
                  <a:moveTo>
                    <a:pt x="0" y="0"/>
                  </a:moveTo>
                  <a:lnTo>
                    <a:pt x="553741" y="0"/>
                  </a:lnTo>
                  <a:lnTo>
                    <a:pt x="553741" y="357415"/>
                  </a:lnTo>
                  <a:lnTo>
                    <a:pt x="0" y="357415"/>
                  </a:lnTo>
                  <a:close/>
                </a:path>
              </a:pathLst>
            </a:custGeom>
            <a:solidFill>
              <a:srgbClr val="FEFFFE"/>
            </a:solidFill>
            <a:ln w="38100" cap="sq">
              <a:solidFill>
                <a:srgbClr val="0A4400"/>
              </a:solidFill>
              <a:prstDash val="solid"/>
              <a:miter/>
            </a:ln>
          </p:spPr>
          <p:txBody>
            <a:bodyPr/>
            <a:lstStyle/>
            <a:p>
              <a:endParaRPr lang="vi-VN"/>
            </a:p>
          </p:txBody>
        </p:sp>
        <p:sp>
          <p:nvSpPr>
            <p:cNvPr id="20" name="TextBox 20"/>
            <p:cNvSpPr txBox="1"/>
            <p:nvPr/>
          </p:nvSpPr>
          <p:spPr>
            <a:xfrm>
              <a:off x="0" y="-66675"/>
              <a:ext cx="553741" cy="424090"/>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 TƯƠNG ĐỒNG</a:t>
              </a:r>
            </a:p>
          </p:txBody>
        </p:sp>
      </p:grpSp>
      <p:grpSp>
        <p:nvGrpSpPr>
          <p:cNvPr id="21" name="Group 21"/>
          <p:cNvGrpSpPr/>
          <p:nvPr/>
        </p:nvGrpSpPr>
        <p:grpSpPr>
          <a:xfrm>
            <a:off x="3066680" y="3647290"/>
            <a:ext cx="14917854" cy="985923"/>
            <a:chOff x="0" y="0"/>
            <a:chExt cx="2972755" cy="196470"/>
          </a:xfrm>
        </p:grpSpPr>
        <p:sp>
          <p:nvSpPr>
            <p:cNvPr id="22" name="Freeform 22"/>
            <p:cNvSpPr/>
            <p:nvPr/>
          </p:nvSpPr>
          <p:spPr>
            <a:xfrm>
              <a:off x="0" y="0"/>
              <a:ext cx="2972755" cy="196470"/>
            </a:xfrm>
            <a:custGeom>
              <a:avLst/>
              <a:gdLst/>
              <a:ahLst/>
              <a:cxnLst/>
              <a:rect l="l" t="t" r="r" b="b"/>
              <a:pathLst>
                <a:path w="2972755" h="196470">
                  <a:moveTo>
                    <a:pt x="0" y="0"/>
                  </a:moveTo>
                  <a:lnTo>
                    <a:pt x="2972755" y="0"/>
                  </a:lnTo>
                  <a:lnTo>
                    <a:pt x="2972755" y="196470"/>
                  </a:lnTo>
                  <a:lnTo>
                    <a:pt x="0" y="196470"/>
                  </a:lnTo>
                  <a:close/>
                </a:path>
              </a:pathLst>
            </a:custGeom>
            <a:solidFill>
              <a:srgbClr val="FEFFFE"/>
            </a:solidFill>
            <a:ln w="38100" cap="sq">
              <a:solidFill>
                <a:srgbClr val="0A4400"/>
              </a:solidFill>
              <a:prstDash val="solid"/>
              <a:miter/>
            </a:ln>
          </p:spPr>
          <p:txBody>
            <a:bodyPr/>
            <a:lstStyle/>
            <a:p>
              <a:endParaRPr lang="vi-VN"/>
            </a:p>
          </p:txBody>
        </p:sp>
        <p:sp>
          <p:nvSpPr>
            <p:cNvPr id="23" name="TextBox 23"/>
            <p:cNvSpPr txBox="1"/>
            <p:nvPr/>
          </p:nvSpPr>
          <p:spPr>
            <a:xfrm>
              <a:off x="0" y="-66675"/>
              <a:ext cx="2972755" cy="263145"/>
            </a:xfrm>
            <a:prstGeom prst="rect">
              <a:avLst/>
            </a:prstGeom>
          </p:spPr>
          <p:txBody>
            <a:bodyPr lIns="50800" tIns="50800" rIns="50800" bIns="50800" rtlCol="0" anchor="ctr"/>
            <a:lstStyle/>
            <a:p>
              <a:pPr algn="ctr">
                <a:lnSpc>
                  <a:spcPts val="4900"/>
                </a:lnSpc>
              </a:pPr>
              <a:endParaRPr/>
            </a:p>
          </p:txBody>
        </p:sp>
      </p:grpSp>
      <p:grpSp>
        <p:nvGrpSpPr>
          <p:cNvPr id="24" name="Group 24"/>
          <p:cNvGrpSpPr/>
          <p:nvPr/>
        </p:nvGrpSpPr>
        <p:grpSpPr>
          <a:xfrm>
            <a:off x="211699" y="4652263"/>
            <a:ext cx="2778781" cy="1104876"/>
            <a:chOff x="0" y="0"/>
            <a:chExt cx="553741" cy="220174"/>
          </a:xfrm>
        </p:grpSpPr>
        <p:sp>
          <p:nvSpPr>
            <p:cNvPr id="25" name="Freeform 25"/>
            <p:cNvSpPr/>
            <p:nvPr/>
          </p:nvSpPr>
          <p:spPr>
            <a:xfrm>
              <a:off x="0" y="0"/>
              <a:ext cx="553741" cy="220174"/>
            </a:xfrm>
            <a:custGeom>
              <a:avLst/>
              <a:gdLst/>
              <a:ahLst/>
              <a:cxnLst/>
              <a:rect l="l" t="t" r="r" b="b"/>
              <a:pathLst>
                <a:path w="553741" h="220174">
                  <a:moveTo>
                    <a:pt x="0" y="0"/>
                  </a:moveTo>
                  <a:lnTo>
                    <a:pt x="553741" y="0"/>
                  </a:lnTo>
                  <a:lnTo>
                    <a:pt x="553741" y="220174"/>
                  </a:lnTo>
                  <a:lnTo>
                    <a:pt x="0" y="220174"/>
                  </a:lnTo>
                  <a:close/>
                </a:path>
              </a:pathLst>
            </a:custGeom>
            <a:solidFill>
              <a:srgbClr val="FEFFFE"/>
            </a:solidFill>
            <a:ln w="38100" cap="sq">
              <a:solidFill>
                <a:srgbClr val="0A4400"/>
              </a:solidFill>
              <a:prstDash val="solid"/>
              <a:miter/>
            </a:ln>
          </p:spPr>
          <p:txBody>
            <a:bodyPr/>
            <a:lstStyle/>
            <a:p>
              <a:endParaRPr lang="vi-VN"/>
            </a:p>
          </p:txBody>
        </p:sp>
        <p:sp>
          <p:nvSpPr>
            <p:cNvPr id="26" name="TextBox 26"/>
            <p:cNvSpPr txBox="1"/>
            <p:nvPr/>
          </p:nvSpPr>
          <p:spPr>
            <a:xfrm>
              <a:off x="0" y="-66675"/>
              <a:ext cx="553741" cy="286849"/>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KHÁC BIỆT</a:t>
              </a:r>
            </a:p>
          </p:txBody>
        </p:sp>
      </p:grpSp>
      <p:grpSp>
        <p:nvGrpSpPr>
          <p:cNvPr id="27" name="Group 27"/>
          <p:cNvGrpSpPr/>
          <p:nvPr/>
        </p:nvGrpSpPr>
        <p:grpSpPr>
          <a:xfrm>
            <a:off x="3066680" y="6690985"/>
            <a:ext cx="7197346" cy="788605"/>
            <a:chOff x="0" y="0"/>
            <a:chExt cx="1895597" cy="207699"/>
          </a:xfrm>
        </p:grpSpPr>
        <p:sp>
          <p:nvSpPr>
            <p:cNvPr id="28" name="Freeform 28"/>
            <p:cNvSpPr/>
            <p:nvPr/>
          </p:nvSpPr>
          <p:spPr>
            <a:xfrm>
              <a:off x="0" y="0"/>
              <a:ext cx="1895597" cy="207699"/>
            </a:xfrm>
            <a:custGeom>
              <a:avLst/>
              <a:gdLst/>
              <a:ahLst/>
              <a:cxnLst/>
              <a:rect l="l" t="t" r="r" b="b"/>
              <a:pathLst>
                <a:path w="1895597" h="207699">
                  <a:moveTo>
                    <a:pt x="0" y="0"/>
                  </a:moveTo>
                  <a:lnTo>
                    <a:pt x="1895597" y="0"/>
                  </a:lnTo>
                  <a:lnTo>
                    <a:pt x="1895597" y="207699"/>
                  </a:lnTo>
                  <a:lnTo>
                    <a:pt x="0" y="207699"/>
                  </a:lnTo>
                  <a:close/>
                </a:path>
              </a:pathLst>
            </a:custGeom>
            <a:solidFill>
              <a:srgbClr val="0A4400"/>
            </a:solidFill>
          </p:spPr>
          <p:txBody>
            <a:bodyPr/>
            <a:lstStyle/>
            <a:p>
              <a:endParaRPr lang="vi-VN"/>
            </a:p>
          </p:txBody>
        </p:sp>
        <p:sp>
          <p:nvSpPr>
            <p:cNvPr id="29" name="TextBox 29"/>
            <p:cNvSpPr txBox="1"/>
            <p:nvPr/>
          </p:nvSpPr>
          <p:spPr>
            <a:xfrm>
              <a:off x="0" y="-57150"/>
              <a:ext cx="1895597"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TRÀNG GIANG</a:t>
              </a:r>
            </a:p>
          </p:txBody>
        </p:sp>
      </p:grpSp>
      <p:grpSp>
        <p:nvGrpSpPr>
          <p:cNvPr id="30" name="Group 30"/>
          <p:cNvGrpSpPr/>
          <p:nvPr/>
        </p:nvGrpSpPr>
        <p:grpSpPr>
          <a:xfrm>
            <a:off x="10336483" y="6690985"/>
            <a:ext cx="7648052" cy="788605"/>
            <a:chOff x="0" y="0"/>
            <a:chExt cx="2014302" cy="207699"/>
          </a:xfrm>
        </p:grpSpPr>
        <p:sp>
          <p:nvSpPr>
            <p:cNvPr id="31" name="Freeform 31"/>
            <p:cNvSpPr/>
            <p:nvPr/>
          </p:nvSpPr>
          <p:spPr>
            <a:xfrm>
              <a:off x="0" y="0"/>
              <a:ext cx="2014302" cy="207699"/>
            </a:xfrm>
            <a:custGeom>
              <a:avLst/>
              <a:gdLst/>
              <a:ahLst/>
              <a:cxnLst/>
              <a:rect l="l" t="t" r="r" b="b"/>
              <a:pathLst>
                <a:path w="2014302" h="207699">
                  <a:moveTo>
                    <a:pt x="0" y="0"/>
                  </a:moveTo>
                  <a:lnTo>
                    <a:pt x="2014302" y="0"/>
                  </a:lnTo>
                  <a:lnTo>
                    <a:pt x="2014302" y="207699"/>
                  </a:lnTo>
                  <a:lnTo>
                    <a:pt x="0" y="207699"/>
                  </a:lnTo>
                  <a:close/>
                </a:path>
              </a:pathLst>
            </a:custGeom>
            <a:solidFill>
              <a:srgbClr val="0A4400"/>
            </a:solidFill>
          </p:spPr>
          <p:txBody>
            <a:bodyPr/>
            <a:lstStyle/>
            <a:p>
              <a:endParaRPr lang="vi-VN"/>
            </a:p>
          </p:txBody>
        </p:sp>
        <p:sp>
          <p:nvSpPr>
            <p:cNvPr id="32" name="TextBox 32"/>
            <p:cNvSpPr txBox="1"/>
            <p:nvPr/>
          </p:nvSpPr>
          <p:spPr>
            <a:xfrm>
              <a:off x="0" y="-57150"/>
              <a:ext cx="2014302"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HOÀNG HẠC LÂU</a:t>
              </a:r>
            </a:p>
          </p:txBody>
        </p:sp>
      </p:grpSp>
      <p:grpSp>
        <p:nvGrpSpPr>
          <p:cNvPr id="33" name="Group 33"/>
          <p:cNvGrpSpPr/>
          <p:nvPr/>
        </p:nvGrpSpPr>
        <p:grpSpPr>
          <a:xfrm>
            <a:off x="3066680" y="7359184"/>
            <a:ext cx="7197346" cy="919604"/>
            <a:chOff x="0" y="0"/>
            <a:chExt cx="1434251" cy="183254"/>
          </a:xfrm>
        </p:grpSpPr>
        <p:sp>
          <p:nvSpPr>
            <p:cNvPr id="34" name="Freeform 34"/>
            <p:cNvSpPr/>
            <p:nvPr/>
          </p:nvSpPr>
          <p:spPr>
            <a:xfrm>
              <a:off x="0" y="0"/>
              <a:ext cx="1434251" cy="183254"/>
            </a:xfrm>
            <a:custGeom>
              <a:avLst/>
              <a:gdLst/>
              <a:ahLst/>
              <a:cxnLst/>
              <a:rect l="l" t="t" r="r" b="b"/>
              <a:pathLst>
                <a:path w="1434251" h="183254">
                  <a:moveTo>
                    <a:pt x="0" y="0"/>
                  </a:moveTo>
                  <a:lnTo>
                    <a:pt x="1434251" y="0"/>
                  </a:lnTo>
                  <a:lnTo>
                    <a:pt x="1434251"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35" name="TextBox 35"/>
            <p:cNvSpPr txBox="1"/>
            <p:nvPr/>
          </p:nvSpPr>
          <p:spPr>
            <a:xfrm>
              <a:off x="0" y="-66675"/>
              <a:ext cx="1434251" cy="249929"/>
            </a:xfrm>
            <a:prstGeom prst="rect">
              <a:avLst/>
            </a:prstGeom>
          </p:spPr>
          <p:txBody>
            <a:bodyPr lIns="50800" tIns="50800" rIns="50800" bIns="50800" rtlCol="0" anchor="ctr"/>
            <a:lstStyle/>
            <a:p>
              <a:pPr algn="ctr">
                <a:lnSpc>
                  <a:spcPts val="4900"/>
                </a:lnSpc>
              </a:pPr>
              <a:endParaRPr/>
            </a:p>
          </p:txBody>
        </p:sp>
      </p:grpSp>
      <p:grpSp>
        <p:nvGrpSpPr>
          <p:cNvPr id="36" name="Group 36"/>
          <p:cNvGrpSpPr/>
          <p:nvPr/>
        </p:nvGrpSpPr>
        <p:grpSpPr>
          <a:xfrm>
            <a:off x="10336483" y="7359184"/>
            <a:ext cx="7648052" cy="919604"/>
            <a:chOff x="0" y="0"/>
            <a:chExt cx="1524065" cy="183254"/>
          </a:xfrm>
        </p:grpSpPr>
        <p:sp>
          <p:nvSpPr>
            <p:cNvPr id="37" name="Freeform 37"/>
            <p:cNvSpPr/>
            <p:nvPr/>
          </p:nvSpPr>
          <p:spPr>
            <a:xfrm>
              <a:off x="0" y="0"/>
              <a:ext cx="1524065" cy="183254"/>
            </a:xfrm>
            <a:custGeom>
              <a:avLst/>
              <a:gdLst/>
              <a:ahLst/>
              <a:cxnLst/>
              <a:rect l="l" t="t" r="r" b="b"/>
              <a:pathLst>
                <a:path w="1524065" h="183254">
                  <a:moveTo>
                    <a:pt x="0" y="0"/>
                  </a:moveTo>
                  <a:lnTo>
                    <a:pt x="1524065" y="0"/>
                  </a:lnTo>
                  <a:lnTo>
                    <a:pt x="1524065"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38" name="TextBox 38"/>
            <p:cNvSpPr txBox="1"/>
            <p:nvPr/>
          </p:nvSpPr>
          <p:spPr>
            <a:xfrm>
              <a:off x="0" y="-66675"/>
              <a:ext cx="1524065" cy="249929"/>
            </a:xfrm>
            <a:prstGeom prst="rect">
              <a:avLst/>
            </a:prstGeom>
          </p:spPr>
          <p:txBody>
            <a:bodyPr lIns="50800" tIns="50800" rIns="50800" bIns="50800" rtlCol="0" anchor="ctr"/>
            <a:lstStyle/>
            <a:p>
              <a:pPr algn="ctr">
                <a:lnSpc>
                  <a:spcPts val="4900"/>
                </a:lnSpc>
              </a:pPr>
              <a:endParaRPr/>
            </a:p>
          </p:txBody>
        </p:sp>
      </p:grpSp>
      <p:grpSp>
        <p:nvGrpSpPr>
          <p:cNvPr id="39" name="Group 39"/>
          <p:cNvGrpSpPr/>
          <p:nvPr/>
        </p:nvGrpSpPr>
        <p:grpSpPr>
          <a:xfrm>
            <a:off x="211699" y="5776189"/>
            <a:ext cx="17772835" cy="886220"/>
            <a:chOff x="0" y="0"/>
            <a:chExt cx="3541681" cy="176602"/>
          </a:xfrm>
        </p:grpSpPr>
        <p:sp>
          <p:nvSpPr>
            <p:cNvPr id="40" name="Freeform 40"/>
            <p:cNvSpPr/>
            <p:nvPr/>
          </p:nvSpPr>
          <p:spPr>
            <a:xfrm>
              <a:off x="0" y="0"/>
              <a:ext cx="3541681" cy="176602"/>
            </a:xfrm>
            <a:custGeom>
              <a:avLst/>
              <a:gdLst/>
              <a:ahLst/>
              <a:cxnLst/>
              <a:rect l="l" t="t" r="r" b="b"/>
              <a:pathLst>
                <a:path w="3541681" h="176602">
                  <a:moveTo>
                    <a:pt x="0" y="0"/>
                  </a:moveTo>
                  <a:lnTo>
                    <a:pt x="3541681" y="0"/>
                  </a:lnTo>
                  <a:lnTo>
                    <a:pt x="3541681" y="176602"/>
                  </a:lnTo>
                  <a:lnTo>
                    <a:pt x="0" y="176602"/>
                  </a:lnTo>
                  <a:close/>
                </a:path>
              </a:pathLst>
            </a:custGeom>
            <a:solidFill>
              <a:srgbClr val="FEFFFE"/>
            </a:solidFill>
            <a:ln w="38100" cap="sq">
              <a:solidFill>
                <a:srgbClr val="0A4400"/>
              </a:solidFill>
              <a:prstDash val="solid"/>
              <a:miter/>
            </a:ln>
          </p:spPr>
          <p:txBody>
            <a:bodyPr/>
            <a:lstStyle/>
            <a:p>
              <a:endParaRPr lang="vi-VN"/>
            </a:p>
          </p:txBody>
        </p:sp>
        <p:sp>
          <p:nvSpPr>
            <p:cNvPr id="41" name="TextBox 41"/>
            <p:cNvSpPr txBox="1"/>
            <p:nvPr/>
          </p:nvSpPr>
          <p:spPr>
            <a:xfrm>
              <a:off x="0" y="-76200"/>
              <a:ext cx="3541681" cy="252802"/>
            </a:xfrm>
            <a:prstGeom prst="rect">
              <a:avLst/>
            </a:prstGeom>
          </p:spPr>
          <p:txBody>
            <a:bodyPr lIns="50800" tIns="50800" rIns="50800" bIns="50800" rtlCol="0" anchor="ctr"/>
            <a:lstStyle/>
            <a:p>
              <a:pPr algn="ctr">
                <a:lnSpc>
                  <a:spcPts val="5040"/>
                </a:lnSpc>
              </a:pPr>
              <a:r>
                <a:rPr lang="en-US" sz="3600">
                  <a:solidFill>
                    <a:srgbClr val="105D22"/>
                  </a:solidFill>
                  <a:latin typeface="Tex Gyre Pagella Bold"/>
                  <a:ea typeface="Tex Gyre Pagella Bold"/>
                  <a:cs typeface="Tex Gyre Pagella Bold"/>
                  <a:sym typeface="Tex Gyre Pagella Bold"/>
                </a:rPr>
                <a:t>b. Những điểm khác biệt về đề tài và hình thức thể loại giữa hai bài thơ:</a:t>
              </a:r>
            </a:p>
          </p:txBody>
        </p:sp>
      </p:grpSp>
      <p:grpSp>
        <p:nvGrpSpPr>
          <p:cNvPr id="42" name="Group 42"/>
          <p:cNvGrpSpPr/>
          <p:nvPr/>
        </p:nvGrpSpPr>
        <p:grpSpPr>
          <a:xfrm>
            <a:off x="211699" y="6690985"/>
            <a:ext cx="2778781" cy="1587804"/>
            <a:chOff x="0" y="0"/>
            <a:chExt cx="553741" cy="316410"/>
          </a:xfrm>
        </p:grpSpPr>
        <p:sp>
          <p:nvSpPr>
            <p:cNvPr id="43" name="Freeform 43"/>
            <p:cNvSpPr/>
            <p:nvPr/>
          </p:nvSpPr>
          <p:spPr>
            <a:xfrm>
              <a:off x="0" y="0"/>
              <a:ext cx="553741" cy="316409"/>
            </a:xfrm>
            <a:custGeom>
              <a:avLst/>
              <a:gdLst/>
              <a:ahLst/>
              <a:cxnLst/>
              <a:rect l="l" t="t" r="r" b="b"/>
              <a:pathLst>
                <a:path w="553741" h="316409">
                  <a:moveTo>
                    <a:pt x="0" y="0"/>
                  </a:moveTo>
                  <a:lnTo>
                    <a:pt x="553741" y="0"/>
                  </a:lnTo>
                  <a:lnTo>
                    <a:pt x="553741" y="316409"/>
                  </a:lnTo>
                  <a:lnTo>
                    <a:pt x="0" y="316409"/>
                  </a:lnTo>
                  <a:close/>
                </a:path>
              </a:pathLst>
            </a:custGeom>
            <a:solidFill>
              <a:srgbClr val="FEFFFE"/>
            </a:solidFill>
            <a:ln w="38100" cap="sq">
              <a:solidFill>
                <a:srgbClr val="0A4400"/>
              </a:solidFill>
              <a:prstDash val="solid"/>
              <a:miter/>
            </a:ln>
          </p:spPr>
          <p:txBody>
            <a:bodyPr/>
            <a:lstStyle/>
            <a:p>
              <a:endParaRPr lang="vi-VN"/>
            </a:p>
          </p:txBody>
        </p:sp>
        <p:sp>
          <p:nvSpPr>
            <p:cNvPr id="44" name="TextBox 44"/>
            <p:cNvSpPr txBox="1"/>
            <p:nvPr/>
          </p:nvSpPr>
          <p:spPr>
            <a:xfrm>
              <a:off x="0" y="-57150"/>
              <a:ext cx="553741" cy="373560"/>
            </a:xfrm>
            <a:prstGeom prst="rect">
              <a:avLst/>
            </a:prstGeom>
          </p:spPr>
          <p:txBody>
            <a:bodyPr lIns="50800" tIns="50800" rIns="50800" bIns="50800" rtlCol="0" anchor="ctr"/>
            <a:lstStyle/>
            <a:p>
              <a:pPr algn="ctr">
                <a:lnSpc>
                  <a:spcPts val="4480"/>
                </a:lnSpc>
              </a:pPr>
              <a:r>
                <a:rPr lang="en-US" sz="3200">
                  <a:solidFill>
                    <a:srgbClr val="000000"/>
                  </a:solidFill>
                  <a:latin typeface="Tex Gyre Pagella Bold"/>
                  <a:ea typeface="Tex Gyre Pagella Bold"/>
                  <a:cs typeface="Tex Gyre Pagella Bold"/>
                  <a:sym typeface="Tex Gyre Pagella Bold"/>
                </a:rPr>
                <a:t>VẦN/ NHỊP</a:t>
              </a:r>
            </a:p>
          </p:txBody>
        </p:sp>
      </p:grpSp>
      <p:grpSp>
        <p:nvGrpSpPr>
          <p:cNvPr id="45" name="Group 45"/>
          <p:cNvGrpSpPr/>
          <p:nvPr/>
        </p:nvGrpSpPr>
        <p:grpSpPr>
          <a:xfrm>
            <a:off x="211699" y="8297838"/>
            <a:ext cx="2778781" cy="919604"/>
            <a:chOff x="0" y="0"/>
            <a:chExt cx="553741" cy="183254"/>
          </a:xfrm>
        </p:grpSpPr>
        <p:sp>
          <p:nvSpPr>
            <p:cNvPr id="46" name="Freeform 46"/>
            <p:cNvSpPr/>
            <p:nvPr/>
          </p:nvSpPr>
          <p:spPr>
            <a:xfrm>
              <a:off x="0" y="0"/>
              <a:ext cx="553741" cy="183254"/>
            </a:xfrm>
            <a:custGeom>
              <a:avLst/>
              <a:gdLst/>
              <a:ahLst/>
              <a:cxnLst/>
              <a:rect l="l" t="t" r="r" b="b"/>
              <a:pathLst>
                <a:path w="553741" h="183254">
                  <a:moveTo>
                    <a:pt x="0" y="0"/>
                  </a:moveTo>
                  <a:lnTo>
                    <a:pt x="553741" y="0"/>
                  </a:lnTo>
                  <a:lnTo>
                    <a:pt x="553741"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47" name="TextBox 47"/>
            <p:cNvSpPr txBox="1"/>
            <p:nvPr/>
          </p:nvSpPr>
          <p:spPr>
            <a:xfrm>
              <a:off x="0" y="-47625"/>
              <a:ext cx="553741" cy="230879"/>
            </a:xfrm>
            <a:prstGeom prst="rect">
              <a:avLst/>
            </a:prstGeom>
          </p:spPr>
          <p:txBody>
            <a:bodyPr lIns="50800" tIns="50800" rIns="50800" bIns="50800" rtlCol="0" anchor="ctr"/>
            <a:lstStyle/>
            <a:p>
              <a:pPr algn="ctr">
                <a:lnSpc>
                  <a:spcPts val="3360"/>
                </a:lnSpc>
              </a:pPr>
              <a:r>
                <a:rPr lang="en-US" sz="2400">
                  <a:solidFill>
                    <a:srgbClr val="000000"/>
                  </a:solidFill>
                  <a:latin typeface="Tex Gyre Pagella Bold"/>
                  <a:ea typeface="Tex Gyre Pagella Bold"/>
                  <a:cs typeface="Tex Gyre Pagella Bold"/>
                  <a:sym typeface="Tex Gyre Pagella Bold"/>
                </a:rPr>
                <a:t>TỪ NGỮ/ H.ẢNH</a:t>
              </a:r>
            </a:p>
          </p:txBody>
        </p:sp>
      </p:grpSp>
      <p:grpSp>
        <p:nvGrpSpPr>
          <p:cNvPr id="48" name="Group 48"/>
          <p:cNvGrpSpPr/>
          <p:nvPr/>
        </p:nvGrpSpPr>
        <p:grpSpPr>
          <a:xfrm>
            <a:off x="3066680" y="8297838"/>
            <a:ext cx="7197346" cy="919604"/>
            <a:chOff x="0" y="0"/>
            <a:chExt cx="1434251" cy="183254"/>
          </a:xfrm>
        </p:grpSpPr>
        <p:sp>
          <p:nvSpPr>
            <p:cNvPr id="49" name="Freeform 49"/>
            <p:cNvSpPr/>
            <p:nvPr/>
          </p:nvSpPr>
          <p:spPr>
            <a:xfrm>
              <a:off x="0" y="0"/>
              <a:ext cx="1434251" cy="183254"/>
            </a:xfrm>
            <a:custGeom>
              <a:avLst/>
              <a:gdLst/>
              <a:ahLst/>
              <a:cxnLst/>
              <a:rect l="l" t="t" r="r" b="b"/>
              <a:pathLst>
                <a:path w="1434251" h="183254">
                  <a:moveTo>
                    <a:pt x="0" y="0"/>
                  </a:moveTo>
                  <a:lnTo>
                    <a:pt x="1434251" y="0"/>
                  </a:lnTo>
                  <a:lnTo>
                    <a:pt x="1434251"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50" name="TextBox 50"/>
            <p:cNvSpPr txBox="1"/>
            <p:nvPr/>
          </p:nvSpPr>
          <p:spPr>
            <a:xfrm>
              <a:off x="0" y="-66675"/>
              <a:ext cx="1434251" cy="249929"/>
            </a:xfrm>
            <a:prstGeom prst="rect">
              <a:avLst/>
            </a:prstGeom>
          </p:spPr>
          <p:txBody>
            <a:bodyPr lIns="50800" tIns="50800" rIns="50800" bIns="50800" rtlCol="0" anchor="ctr"/>
            <a:lstStyle/>
            <a:p>
              <a:pPr algn="ctr">
                <a:lnSpc>
                  <a:spcPts val="4900"/>
                </a:lnSpc>
              </a:pPr>
              <a:endParaRPr/>
            </a:p>
          </p:txBody>
        </p:sp>
      </p:grpSp>
      <p:grpSp>
        <p:nvGrpSpPr>
          <p:cNvPr id="51" name="Group 51"/>
          <p:cNvGrpSpPr/>
          <p:nvPr/>
        </p:nvGrpSpPr>
        <p:grpSpPr>
          <a:xfrm>
            <a:off x="10336483" y="8297838"/>
            <a:ext cx="7648052" cy="919604"/>
            <a:chOff x="0" y="0"/>
            <a:chExt cx="1524065" cy="183254"/>
          </a:xfrm>
        </p:grpSpPr>
        <p:sp>
          <p:nvSpPr>
            <p:cNvPr id="52" name="Freeform 52"/>
            <p:cNvSpPr/>
            <p:nvPr/>
          </p:nvSpPr>
          <p:spPr>
            <a:xfrm>
              <a:off x="0" y="0"/>
              <a:ext cx="1524065" cy="183254"/>
            </a:xfrm>
            <a:custGeom>
              <a:avLst/>
              <a:gdLst/>
              <a:ahLst/>
              <a:cxnLst/>
              <a:rect l="l" t="t" r="r" b="b"/>
              <a:pathLst>
                <a:path w="1524065" h="183254">
                  <a:moveTo>
                    <a:pt x="0" y="0"/>
                  </a:moveTo>
                  <a:lnTo>
                    <a:pt x="1524065" y="0"/>
                  </a:lnTo>
                  <a:lnTo>
                    <a:pt x="1524065"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53" name="TextBox 53"/>
            <p:cNvSpPr txBox="1"/>
            <p:nvPr/>
          </p:nvSpPr>
          <p:spPr>
            <a:xfrm>
              <a:off x="0" y="-66675"/>
              <a:ext cx="1524065" cy="249929"/>
            </a:xfrm>
            <a:prstGeom prst="rect">
              <a:avLst/>
            </a:prstGeom>
          </p:spPr>
          <p:txBody>
            <a:bodyPr lIns="50800" tIns="50800" rIns="50800" bIns="50800" rtlCol="0" anchor="ctr"/>
            <a:lstStyle/>
            <a:p>
              <a:pPr algn="ctr">
                <a:lnSpc>
                  <a:spcPts val="4900"/>
                </a:lnSpc>
              </a:pPr>
              <a:endParaRPr/>
            </a:p>
          </p:txBody>
        </p:sp>
      </p:grpSp>
      <p:grpSp>
        <p:nvGrpSpPr>
          <p:cNvPr id="54" name="Group 54"/>
          <p:cNvGrpSpPr/>
          <p:nvPr/>
        </p:nvGrpSpPr>
        <p:grpSpPr>
          <a:xfrm>
            <a:off x="211699" y="9236493"/>
            <a:ext cx="2778781" cy="919604"/>
            <a:chOff x="0" y="0"/>
            <a:chExt cx="553741" cy="183254"/>
          </a:xfrm>
        </p:grpSpPr>
        <p:sp>
          <p:nvSpPr>
            <p:cNvPr id="55" name="Freeform 55"/>
            <p:cNvSpPr/>
            <p:nvPr/>
          </p:nvSpPr>
          <p:spPr>
            <a:xfrm>
              <a:off x="0" y="0"/>
              <a:ext cx="553741" cy="183254"/>
            </a:xfrm>
            <a:custGeom>
              <a:avLst/>
              <a:gdLst/>
              <a:ahLst/>
              <a:cxnLst/>
              <a:rect l="l" t="t" r="r" b="b"/>
              <a:pathLst>
                <a:path w="553741" h="183254">
                  <a:moveTo>
                    <a:pt x="0" y="0"/>
                  </a:moveTo>
                  <a:lnTo>
                    <a:pt x="553741" y="0"/>
                  </a:lnTo>
                  <a:lnTo>
                    <a:pt x="553741"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56" name="TextBox 56"/>
            <p:cNvSpPr txBox="1"/>
            <p:nvPr/>
          </p:nvSpPr>
          <p:spPr>
            <a:xfrm>
              <a:off x="0" y="-47625"/>
              <a:ext cx="553741" cy="230879"/>
            </a:xfrm>
            <a:prstGeom prst="rect">
              <a:avLst/>
            </a:prstGeom>
          </p:spPr>
          <p:txBody>
            <a:bodyPr lIns="50800" tIns="50800" rIns="50800" bIns="50800" rtlCol="0" anchor="ctr"/>
            <a:lstStyle/>
            <a:p>
              <a:pPr algn="ctr">
                <a:lnSpc>
                  <a:spcPts val="2940"/>
                </a:lnSpc>
              </a:pPr>
              <a:r>
                <a:rPr lang="en-US" sz="2100">
                  <a:solidFill>
                    <a:srgbClr val="000000"/>
                  </a:solidFill>
                  <a:latin typeface="Tex Gyre Pagella Bold"/>
                  <a:ea typeface="Tex Gyre Pagella Bold"/>
                  <a:cs typeface="Tex Gyre Pagella Bold"/>
                  <a:sym typeface="Tex Gyre Pagella Bold"/>
                </a:rPr>
                <a:t>CÁI TÔI TRỮ TÌNH</a:t>
              </a:r>
            </a:p>
          </p:txBody>
        </p:sp>
      </p:grpSp>
      <p:grpSp>
        <p:nvGrpSpPr>
          <p:cNvPr id="57" name="Group 57"/>
          <p:cNvGrpSpPr/>
          <p:nvPr/>
        </p:nvGrpSpPr>
        <p:grpSpPr>
          <a:xfrm>
            <a:off x="3066680" y="9236493"/>
            <a:ext cx="7197346" cy="919604"/>
            <a:chOff x="0" y="0"/>
            <a:chExt cx="1434251" cy="183254"/>
          </a:xfrm>
        </p:grpSpPr>
        <p:sp>
          <p:nvSpPr>
            <p:cNvPr id="58" name="Freeform 58"/>
            <p:cNvSpPr/>
            <p:nvPr/>
          </p:nvSpPr>
          <p:spPr>
            <a:xfrm>
              <a:off x="0" y="0"/>
              <a:ext cx="1434251" cy="183254"/>
            </a:xfrm>
            <a:custGeom>
              <a:avLst/>
              <a:gdLst/>
              <a:ahLst/>
              <a:cxnLst/>
              <a:rect l="l" t="t" r="r" b="b"/>
              <a:pathLst>
                <a:path w="1434251" h="183254">
                  <a:moveTo>
                    <a:pt x="0" y="0"/>
                  </a:moveTo>
                  <a:lnTo>
                    <a:pt x="1434251" y="0"/>
                  </a:lnTo>
                  <a:lnTo>
                    <a:pt x="1434251"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59" name="TextBox 59"/>
            <p:cNvSpPr txBox="1"/>
            <p:nvPr/>
          </p:nvSpPr>
          <p:spPr>
            <a:xfrm>
              <a:off x="0" y="-66675"/>
              <a:ext cx="1434251" cy="249929"/>
            </a:xfrm>
            <a:prstGeom prst="rect">
              <a:avLst/>
            </a:prstGeom>
          </p:spPr>
          <p:txBody>
            <a:bodyPr lIns="50800" tIns="50800" rIns="50800" bIns="50800" rtlCol="0" anchor="ctr"/>
            <a:lstStyle/>
            <a:p>
              <a:pPr algn="ctr">
                <a:lnSpc>
                  <a:spcPts val="4900"/>
                </a:lnSpc>
              </a:pPr>
              <a:endParaRPr/>
            </a:p>
          </p:txBody>
        </p:sp>
      </p:grpSp>
      <p:grpSp>
        <p:nvGrpSpPr>
          <p:cNvPr id="60" name="Group 60"/>
          <p:cNvGrpSpPr/>
          <p:nvPr/>
        </p:nvGrpSpPr>
        <p:grpSpPr>
          <a:xfrm>
            <a:off x="10336483" y="9236493"/>
            <a:ext cx="7648052" cy="919604"/>
            <a:chOff x="0" y="0"/>
            <a:chExt cx="1524065" cy="183254"/>
          </a:xfrm>
        </p:grpSpPr>
        <p:sp>
          <p:nvSpPr>
            <p:cNvPr id="61" name="Freeform 61"/>
            <p:cNvSpPr/>
            <p:nvPr/>
          </p:nvSpPr>
          <p:spPr>
            <a:xfrm>
              <a:off x="0" y="0"/>
              <a:ext cx="1524065" cy="183254"/>
            </a:xfrm>
            <a:custGeom>
              <a:avLst/>
              <a:gdLst/>
              <a:ahLst/>
              <a:cxnLst/>
              <a:rect l="l" t="t" r="r" b="b"/>
              <a:pathLst>
                <a:path w="1524065" h="183254">
                  <a:moveTo>
                    <a:pt x="0" y="0"/>
                  </a:moveTo>
                  <a:lnTo>
                    <a:pt x="1524065" y="0"/>
                  </a:lnTo>
                  <a:lnTo>
                    <a:pt x="1524065" y="183254"/>
                  </a:lnTo>
                  <a:lnTo>
                    <a:pt x="0" y="183254"/>
                  </a:lnTo>
                  <a:close/>
                </a:path>
              </a:pathLst>
            </a:custGeom>
            <a:solidFill>
              <a:srgbClr val="FEFFFE"/>
            </a:solidFill>
            <a:ln w="38100" cap="sq">
              <a:solidFill>
                <a:srgbClr val="0A4400"/>
              </a:solidFill>
              <a:prstDash val="solid"/>
              <a:miter/>
            </a:ln>
          </p:spPr>
          <p:txBody>
            <a:bodyPr/>
            <a:lstStyle/>
            <a:p>
              <a:endParaRPr lang="vi-VN"/>
            </a:p>
          </p:txBody>
        </p:sp>
        <p:sp>
          <p:nvSpPr>
            <p:cNvPr id="62" name="TextBox 62"/>
            <p:cNvSpPr txBox="1"/>
            <p:nvPr/>
          </p:nvSpPr>
          <p:spPr>
            <a:xfrm>
              <a:off x="0" y="-66675"/>
              <a:ext cx="1524065" cy="249929"/>
            </a:xfrm>
            <a:prstGeom prst="rect">
              <a:avLst/>
            </a:prstGeom>
          </p:spPr>
          <p:txBody>
            <a:bodyPr lIns="50800" tIns="50800" rIns="50800" bIns="50800" rtlCol="0" anchor="ctr"/>
            <a:lstStyle/>
            <a:p>
              <a:pPr algn="ctr">
                <a:lnSpc>
                  <a:spcPts val="4900"/>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963930"/>
            <a:ext cx="18288000" cy="1294370"/>
            <a:chOff x="0" y="0"/>
            <a:chExt cx="4816593" cy="340904"/>
          </a:xfrm>
        </p:grpSpPr>
        <p:sp>
          <p:nvSpPr>
            <p:cNvPr id="3" name="Freeform 3"/>
            <p:cNvSpPr/>
            <p:nvPr/>
          </p:nvSpPr>
          <p:spPr>
            <a:xfrm>
              <a:off x="0" y="0"/>
              <a:ext cx="4816592" cy="340904"/>
            </a:xfrm>
            <a:custGeom>
              <a:avLst/>
              <a:gdLst/>
              <a:ahLst/>
              <a:cxnLst/>
              <a:rect l="l" t="t" r="r" b="b"/>
              <a:pathLst>
                <a:path w="4816592" h="340904">
                  <a:moveTo>
                    <a:pt x="0" y="0"/>
                  </a:moveTo>
                  <a:lnTo>
                    <a:pt x="4816592" y="0"/>
                  </a:lnTo>
                  <a:lnTo>
                    <a:pt x="4816592" y="340904"/>
                  </a:lnTo>
                  <a:lnTo>
                    <a:pt x="0" y="340904"/>
                  </a:lnTo>
                  <a:close/>
                </a:path>
              </a:pathLst>
            </a:custGeom>
            <a:solidFill>
              <a:srgbClr val="0A4400"/>
            </a:solidFill>
          </p:spPr>
          <p:txBody>
            <a:bodyPr/>
            <a:lstStyle/>
            <a:p>
              <a:endParaRPr lang="vi-VN"/>
            </a:p>
          </p:txBody>
        </p:sp>
        <p:sp>
          <p:nvSpPr>
            <p:cNvPr id="4" name="TextBox 4"/>
            <p:cNvSpPr txBox="1"/>
            <p:nvPr/>
          </p:nvSpPr>
          <p:spPr>
            <a:xfrm>
              <a:off x="0" y="-38100"/>
              <a:ext cx="4816593"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25716" y="706471"/>
            <a:ext cx="5355608" cy="6198826"/>
            <a:chOff x="0" y="0"/>
            <a:chExt cx="888076" cy="1027900"/>
          </a:xfrm>
        </p:grpSpPr>
        <p:sp>
          <p:nvSpPr>
            <p:cNvPr id="6" name="Freeform 6"/>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515472" y="1028700"/>
            <a:ext cx="6743828" cy="8229600"/>
            <a:chOff x="0" y="0"/>
            <a:chExt cx="8991770" cy="10972800"/>
          </a:xfrm>
        </p:grpSpPr>
        <p:pic>
          <p:nvPicPr>
            <p:cNvPr id="9" name="Picture 9"/>
            <p:cNvPicPr>
              <a:picLocks noChangeAspect="1"/>
            </p:cNvPicPr>
            <p:nvPr/>
          </p:nvPicPr>
          <p:blipFill>
            <a:blip r:embed="rId2"/>
            <a:srcRect l="36664" r="4757"/>
            <a:stretch>
              <a:fillRect/>
            </a:stretch>
          </p:blipFill>
          <p:spPr>
            <a:xfrm>
              <a:off x="0" y="0"/>
              <a:ext cx="8991770" cy="10972800"/>
            </a:xfrm>
            <a:prstGeom prst="rect">
              <a:avLst/>
            </a:prstGeom>
          </p:spPr>
        </p:pic>
      </p:grpSp>
      <p:grpSp>
        <p:nvGrpSpPr>
          <p:cNvPr id="10" name="Group 10"/>
          <p:cNvGrpSpPr/>
          <p:nvPr/>
        </p:nvGrpSpPr>
        <p:grpSpPr>
          <a:xfrm>
            <a:off x="8641894" y="5331785"/>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txBody>
            <a:bodyPr/>
            <a:lstStyle/>
            <a:p>
              <a:endParaRPr lang="vi-VN"/>
            </a:p>
          </p:txBody>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741301" y="5453093"/>
            <a:ext cx="3499307" cy="4270260"/>
            <a:chOff x="0" y="0"/>
            <a:chExt cx="4665743" cy="5693680"/>
          </a:xfrm>
        </p:grpSpPr>
        <p:pic>
          <p:nvPicPr>
            <p:cNvPr id="14" name="Picture 14"/>
            <p:cNvPicPr>
              <a:picLocks noChangeAspect="1"/>
            </p:cNvPicPr>
            <p:nvPr/>
          </p:nvPicPr>
          <p:blipFill>
            <a:blip r:embed="rId2"/>
            <a:srcRect l="24080" t="50595" r="46978"/>
            <a:stretch>
              <a:fillRect/>
            </a:stretch>
          </p:blipFill>
          <p:spPr>
            <a:xfrm>
              <a:off x="0" y="0"/>
              <a:ext cx="4665743" cy="5693680"/>
            </a:xfrm>
            <a:prstGeom prst="rect">
              <a:avLst/>
            </a:prstGeom>
          </p:spPr>
        </p:pic>
      </p:grpSp>
      <p:sp>
        <p:nvSpPr>
          <p:cNvPr id="15" name="TextBox 15"/>
          <p:cNvSpPr txBox="1"/>
          <p:nvPr/>
        </p:nvSpPr>
        <p:spPr>
          <a:xfrm>
            <a:off x="5182281" y="5319743"/>
            <a:ext cx="3459613" cy="1228384"/>
          </a:xfrm>
          <a:prstGeom prst="rect">
            <a:avLst/>
          </a:prstGeom>
        </p:spPr>
        <p:txBody>
          <a:bodyPr lIns="0" tIns="0" rIns="0" bIns="0" rtlCol="0" anchor="t">
            <a:spAutoFit/>
          </a:bodyPr>
          <a:lstStyle/>
          <a:p>
            <a:pPr algn="ctr">
              <a:lnSpc>
                <a:spcPts val="10083"/>
              </a:lnSpc>
              <a:spcBef>
                <a:spcPct val="0"/>
              </a:spcBef>
            </a:pPr>
            <a:r>
              <a:rPr lang="en-US" sz="7202">
                <a:solidFill>
                  <a:srgbClr val="0A4400"/>
                </a:solidFill>
                <a:latin typeface="UTM American Sans"/>
                <a:ea typeface="UTM American Sans"/>
                <a:cs typeface="UTM American Sans"/>
                <a:sym typeface="UTM American Sans"/>
              </a:rPr>
              <a:t>Huy Cận</a:t>
            </a:r>
          </a:p>
        </p:txBody>
      </p:sp>
      <p:sp>
        <p:nvSpPr>
          <p:cNvPr id="16" name="TextBox 16"/>
          <p:cNvSpPr txBox="1"/>
          <p:nvPr/>
        </p:nvSpPr>
        <p:spPr>
          <a:xfrm>
            <a:off x="1204913" y="2612870"/>
            <a:ext cx="10153286" cy="2147905"/>
          </a:xfrm>
          <a:prstGeom prst="rect">
            <a:avLst/>
          </a:prstGeom>
        </p:spPr>
        <p:txBody>
          <a:bodyPr lIns="0" tIns="0" rIns="0" bIns="0" rtlCol="0" anchor="t">
            <a:spAutoFit/>
          </a:bodyPr>
          <a:lstStyle/>
          <a:p>
            <a:pPr algn="ctr">
              <a:lnSpc>
                <a:spcPts val="17585"/>
              </a:lnSpc>
              <a:spcBef>
                <a:spcPct val="0"/>
              </a:spcBef>
            </a:pPr>
            <a:r>
              <a:rPr lang="en-US" sz="12560">
                <a:solidFill>
                  <a:srgbClr val="DD3E3E"/>
                </a:solidFill>
                <a:latin typeface="The Franky Dunkey Personal Use"/>
                <a:ea typeface="The Franky Dunkey Personal Use"/>
                <a:cs typeface="The Franky Dunkey Personal Use"/>
                <a:sym typeface="The Franky Dunkey Personal Use"/>
              </a:rPr>
              <a:t>Tràng giang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112563" y="1538987"/>
            <a:ext cx="7197346" cy="788605"/>
            <a:chOff x="0" y="0"/>
            <a:chExt cx="1895597" cy="207699"/>
          </a:xfrm>
        </p:grpSpPr>
        <p:sp>
          <p:nvSpPr>
            <p:cNvPr id="3" name="Freeform 3"/>
            <p:cNvSpPr/>
            <p:nvPr/>
          </p:nvSpPr>
          <p:spPr>
            <a:xfrm>
              <a:off x="0" y="0"/>
              <a:ext cx="1895597" cy="207699"/>
            </a:xfrm>
            <a:custGeom>
              <a:avLst/>
              <a:gdLst/>
              <a:ahLst/>
              <a:cxnLst/>
              <a:rect l="l" t="t" r="r" b="b"/>
              <a:pathLst>
                <a:path w="1895597" h="207699">
                  <a:moveTo>
                    <a:pt x="0" y="0"/>
                  </a:moveTo>
                  <a:lnTo>
                    <a:pt x="1895597" y="0"/>
                  </a:lnTo>
                  <a:lnTo>
                    <a:pt x="1895597" y="207699"/>
                  </a:lnTo>
                  <a:lnTo>
                    <a:pt x="0" y="207699"/>
                  </a:lnTo>
                  <a:close/>
                </a:path>
              </a:pathLst>
            </a:custGeom>
            <a:solidFill>
              <a:srgbClr val="0A4400"/>
            </a:solidFill>
          </p:spPr>
          <p:txBody>
            <a:bodyPr/>
            <a:lstStyle/>
            <a:p>
              <a:endParaRPr lang="vi-VN"/>
            </a:p>
          </p:txBody>
        </p:sp>
        <p:sp>
          <p:nvSpPr>
            <p:cNvPr id="4" name="TextBox 4"/>
            <p:cNvSpPr txBox="1"/>
            <p:nvPr/>
          </p:nvSpPr>
          <p:spPr>
            <a:xfrm>
              <a:off x="0" y="-57150"/>
              <a:ext cx="1895597"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TRÀNG GIANG</a:t>
              </a:r>
            </a:p>
          </p:txBody>
        </p:sp>
      </p:grpSp>
      <p:grpSp>
        <p:nvGrpSpPr>
          <p:cNvPr id="5" name="Group 5"/>
          <p:cNvGrpSpPr/>
          <p:nvPr/>
        </p:nvGrpSpPr>
        <p:grpSpPr>
          <a:xfrm>
            <a:off x="10382366" y="1538987"/>
            <a:ext cx="7648052" cy="788605"/>
            <a:chOff x="0" y="0"/>
            <a:chExt cx="2014302" cy="207699"/>
          </a:xfrm>
        </p:grpSpPr>
        <p:sp>
          <p:nvSpPr>
            <p:cNvPr id="6" name="Freeform 6"/>
            <p:cNvSpPr/>
            <p:nvPr/>
          </p:nvSpPr>
          <p:spPr>
            <a:xfrm>
              <a:off x="0" y="0"/>
              <a:ext cx="2014302" cy="207699"/>
            </a:xfrm>
            <a:custGeom>
              <a:avLst/>
              <a:gdLst/>
              <a:ahLst/>
              <a:cxnLst/>
              <a:rect l="l" t="t" r="r" b="b"/>
              <a:pathLst>
                <a:path w="2014302" h="207699">
                  <a:moveTo>
                    <a:pt x="0" y="0"/>
                  </a:moveTo>
                  <a:lnTo>
                    <a:pt x="2014302" y="0"/>
                  </a:lnTo>
                  <a:lnTo>
                    <a:pt x="2014302" y="207699"/>
                  </a:lnTo>
                  <a:lnTo>
                    <a:pt x="0" y="207699"/>
                  </a:lnTo>
                  <a:close/>
                </a:path>
              </a:pathLst>
            </a:custGeom>
            <a:solidFill>
              <a:srgbClr val="0A4400"/>
            </a:solidFill>
          </p:spPr>
          <p:txBody>
            <a:bodyPr/>
            <a:lstStyle/>
            <a:p>
              <a:endParaRPr lang="vi-VN"/>
            </a:p>
          </p:txBody>
        </p:sp>
        <p:sp>
          <p:nvSpPr>
            <p:cNvPr id="7" name="TextBox 7"/>
            <p:cNvSpPr txBox="1"/>
            <p:nvPr/>
          </p:nvSpPr>
          <p:spPr>
            <a:xfrm>
              <a:off x="0" y="-57150"/>
              <a:ext cx="2014302"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HOÀNG HẠC LÂU</a:t>
              </a:r>
            </a:p>
          </p:txBody>
        </p:sp>
      </p:grpSp>
      <p:grpSp>
        <p:nvGrpSpPr>
          <p:cNvPr id="8" name="Group 8"/>
          <p:cNvGrpSpPr/>
          <p:nvPr/>
        </p:nvGrpSpPr>
        <p:grpSpPr>
          <a:xfrm>
            <a:off x="257582" y="303608"/>
            <a:ext cx="17772835" cy="997713"/>
            <a:chOff x="0" y="0"/>
            <a:chExt cx="3541681" cy="198819"/>
          </a:xfrm>
        </p:grpSpPr>
        <p:sp>
          <p:nvSpPr>
            <p:cNvPr id="9" name="Freeform 9"/>
            <p:cNvSpPr/>
            <p:nvPr/>
          </p:nvSpPr>
          <p:spPr>
            <a:xfrm>
              <a:off x="0" y="0"/>
              <a:ext cx="3541681" cy="198819"/>
            </a:xfrm>
            <a:custGeom>
              <a:avLst/>
              <a:gdLst/>
              <a:ahLst/>
              <a:cxnLst/>
              <a:rect l="l" t="t" r="r" b="b"/>
              <a:pathLst>
                <a:path w="3541681" h="198819">
                  <a:moveTo>
                    <a:pt x="0" y="0"/>
                  </a:moveTo>
                  <a:lnTo>
                    <a:pt x="3541681" y="0"/>
                  </a:lnTo>
                  <a:lnTo>
                    <a:pt x="3541681" y="198819"/>
                  </a:lnTo>
                  <a:lnTo>
                    <a:pt x="0" y="198819"/>
                  </a:lnTo>
                  <a:close/>
                </a:path>
              </a:pathLst>
            </a:custGeom>
            <a:solidFill>
              <a:srgbClr val="FFFEFE"/>
            </a:solidFill>
            <a:ln w="38100" cap="sq">
              <a:gradFill>
                <a:gsLst>
                  <a:gs pos="0">
                    <a:srgbClr val="FFFFFF">
                      <a:alpha val="100000"/>
                    </a:srgbClr>
                  </a:gs>
                  <a:gs pos="100000">
                    <a:srgbClr val="D9D9D9">
                      <a:alpha val="100000"/>
                    </a:srgbClr>
                  </a:gs>
                </a:gsLst>
                <a:lin ang="2700000"/>
              </a:gradFill>
              <a:prstDash val="solid"/>
              <a:miter/>
            </a:ln>
          </p:spPr>
          <p:txBody>
            <a:bodyPr/>
            <a:lstStyle/>
            <a:p>
              <a:endParaRPr lang="vi-VN"/>
            </a:p>
          </p:txBody>
        </p:sp>
        <p:sp>
          <p:nvSpPr>
            <p:cNvPr id="10" name="TextBox 10"/>
            <p:cNvSpPr txBox="1"/>
            <p:nvPr/>
          </p:nvSpPr>
          <p:spPr>
            <a:xfrm>
              <a:off x="0" y="-85725"/>
              <a:ext cx="3541681" cy="284544"/>
            </a:xfrm>
            <a:prstGeom prst="rect">
              <a:avLst/>
            </a:prstGeom>
          </p:spPr>
          <p:txBody>
            <a:bodyPr lIns="50800" tIns="50800" rIns="50800" bIns="50800" rtlCol="0" anchor="ctr"/>
            <a:lstStyle/>
            <a:p>
              <a:pPr algn="ctr">
                <a:lnSpc>
                  <a:spcPts val="5879"/>
                </a:lnSpc>
              </a:pPr>
              <a:r>
                <a:rPr lang="en-US" sz="4199">
                  <a:solidFill>
                    <a:srgbClr val="CF0E0E"/>
                  </a:solidFill>
                  <a:latin typeface="Tex Gyre Pagella Bold"/>
                  <a:ea typeface="Tex Gyre Pagella Bold"/>
                  <a:cs typeface="Tex Gyre Pagella Bold"/>
                  <a:sym typeface="Tex Gyre Pagella Bold"/>
                </a:rPr>
                <a:t>a. Những điểm tương đồng và khác biệt trong khổ thơ cuối:</a:t>
              </a:r>
            </a:p>
          </p:txBody>
        </p:sp>
      </p:grpSp>
      <p:grpSp>
        <p:nvGrpSpPr>
          <p:cNvPr id="11" name="Group 11"/>
          <p:cNvGrpSpPr/>
          <p:nvPr/>
        </p:nvGrpSpPr>
        <p:grpSpPr>
          <a:xfrm>
            <a:off x="257582" y="1538987"/>
            <a:ext cx="2778781" cy="2926587"/>
            <a:chOff x="0" y="0"/>
            <a:chExt cx="553741" cy="583195"/>
          </a:xfrm>
        </p:grpSpPr>
        <p:sp>
          <p:nvSpPr>
            <p:cNvPr id="12" name="Freeform 12"/>
            <p:cNvSpPr/>
            <p:nvPr/>
          </p:nvSpPr>
          <p:spPr>
            <a:xfrm>
              <a:off x="0" y="0"/>
              <a:ext cx="553741" cy="583196"/>
            </a:xfrm>
            <a:custGeom>
              <a:avLst/>
              <a:gdLst/>
              <a:ahLst/>
              <a:cxnLst/>
              <a:rect l="l" t="t" r="r" b="b"/>
              <a:pathLst>
                <a:path w="553741" h="583196">
                  <a:moveTo>
                    <a:pt x="0" y="0"/>
                  </a:moveTo>
                  <a:lnTo>
                    <a:pt x="553741" y="0"/>
                  </a:lnTo>
                  <a:lnTo>
                    <a:pt x="553741" y="583196"/>
                  </a:lnTo>
                  <a:lnTo>
                    <a:pt x="0" y="583196"/>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553741" cy="649870"/>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 TƯƠNG ĐỒNG</a:t>
              </a:r>
            </a:p>
          </p:txBody>
        </p:sp>
      </p:grpSp>
      <p:grpSp>
        <p:nvGrpSpPr>
          <p:cNvPr id="14" name="Group 14"/>
          <p:cNvGrpSpPr/>
          <p:nvPr/>
        </p:nvGrpSpPr>
        <p:grpSpPr>
          <a:xfrm>
            <a:off x="3112563" y="2346642"/>
            <a:ext cx="14917854" cy="2118932"/>
            <a:chOff x="0" y="0"/>
            <a:chExt cx="2972755" cy="422250"/>
          </a:xfrm>
        </p:grpSpPr>
        <p:sp>
          <p:nvSpPr>
            <p:cNvPr id="15" name="Freeform 15"/>
            <p:cNvSpPr/>
            <p:nvPr/>
          </p:nvSpPr>
          <p:spPr>
            <a:xfrm>
              <a:off x="0" y="0"/>
              <a:ext cx="2972755" cy="422250"/>
            </a:xfrm>
            <a:custGeom>
              <a:avLst/>
              <a:gdLst/>
              <a:ahLst/>
              <a:cxnLst/>
              <a:rect l="l" t="t" r="r" b="b"/>
              <a:pathLst>
                <a:path w="2972755" h="422250">
                  <a:moveTo>
                    <a:pt x="0" y="0"/>
                  </a:moveTo>
                  <a:lnTo>
                    <a:pt x="2972755" y="0"/>
                  </a:lnTo>
                  <a:lnTo>
                    <a:pt x="2972755" y="422250"/>
                  </a:lnTo>
                  <a:lnTo>
                    <a:pt x="0" y="422250"/>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2972755" cy="488925"/>
            </a:xfrm>
            <a:prstGeom prst="rect">
              <a:avLst/>
            </a:prstGeom>
          </p:spPr>
          <p:txBody>
            <a:bodyPr lIns="50800" tIns="50800" rIns="50800" bIns="50800" rtlCol="0" anchor="ctr"/>
            <a:lstStyle/>
            <a:p>
              <a:pPr algn="l">
                <a:lnSpc>
                  <a:spcPts val="4900"/>
                </a:lnSpc>
              </a:pPr>
              <a:r>
                <a:rPr lang="en-US" sz="3500">
                  <a:solidFill>
                    <a:srgbClr val="000000"/>
                  </a:solidFill>
                  <a:latin typeface="Tex Gyre Pagella Bold"/>
                  <a:ea typeface="Tex Gyre Pagella Bold"/>
                  <a:cs typeface="Tex Gyre Pagella Bold"/>
                  <a:sym typeface="Tex Gyre Pagella Bold"/>
                </a:rPr>
                <a:t>– Thơ bảy chữ.</a:t>
              </a:r>
            </a:p>
            <a:p>
              <a:pPr algn="l">
                <a:lnSpc>
                  <a:spcPts val="4900"/>
                </a:lnSpc>
              </a:pPr>
              <a:r>
                <a:rPr lang="en-US" sz="3500">
                  <a:solidFill>
                    <a:srgbClr val="000000"/>
                  </a:solidFill>
                  <a:latin typeface="Tex Gyre Pagella Bold"/>
                  <a:ea typeface="Tex Gyre Pagella Bold"/>
                  <a:cs typeface="Tex Gyre Pagella Bold"/>
                  <a:sym typeface="Tex Gyre Pagella Bold"/>
                </a:rPr>
                <a:t>– Cùng thể hiện nỗi buồn man mác của người lữ khách tha hương trước cảnh trời rộng sông dài (Không khói hoàng hôn cũng nhớ nhà).</a:t>
              </a:r>
            </a:p>
          </p:txBody>
        </p:sp>
      </p:grpSp>
      <p:grpSp>
        <p:nvGrpSpPr>
          <p:cNvPr id="17" name="Group 17"/>
          <p:cNvGrpSpPr/>
          <p:nvPr/>
        </p:nvGrpSpPr>
        <p:grpSpPr>
          <a:xfrm>
            <a:off x="3112563" y="4494149"/>
            <a:ext cx="7197346" cy="5254244"/>
            <a:chOff x="0" y="0"/>
            <a:chExt cx="1434251" cy="1047039"/>
          </a:xfrm>
        </p:grpSpPr>
        <p:sp>
          <p:nvSpPr>
            <p:cNvPr id="18" name="Freeform 18"/>
            <p:cNvSpPr/>
            <p:nvPr/>
          </p:nvSpPr>
          <p:spPr>
            <a:xfrm>
              <a:off x="0" y="0"/>
              <a:ext cx="1434251" cy="1047039"/>
            </a:xfrm>
            <a:custGeom>
              <a:avLst/>
              <a:gdLst/>
              <a:ahLst/>
              <a:cxnLst/>
              <a:rect l="l" t="t" r="r" b="b"/>
              <a:pathLst>
                <a:path w="1434251" h="1047039">
                  <a:moveTo>
                    <a:pt x="0" y="0"/>
                  </a:moveTo>
                  <a:lnTo>
                    <a:pt x="1434251" y="0"/>
                  </a:lnTo>
                  <a:lnTo>
                    <a:pt x="1434251" y="1047039"/>
                  </a:lnTo>
                  <a:lnTo>
                    <a:pt x="0" y="1047039"/>
                  </a:lnTo>
                  <a:close/>
                </a:path>
              </a:pathLst>
            </a:custGeom>
            <a:solidFill>
              <a:srgbClr val="FEFFFE"/>
            </a:solidFill>
            <a:ln w="38100" cap="sq">
              <a:solidFill>
                <a:srgbClr val="0A4400"/>
              </a:solidFill>
              <a:prstDash val="solid"/>
              <a:miter/>
            </a:ln>
          </p:spPr>
          <p:txBody>
            <a:bodyPr/>
            <a:lstStyle/>
            <a:p>
              <a:endParaRPr lang="vi-VN"/>
            </a:p>
          </p:txBody>
        </p:sp>
        <p:sp>
          <p:nvSpPr>
            <p:cNvPr id="19" name="TextBox 19"/>
            <p:cNvSpPr txBox="1"/>
            <p:nvPr/>
          </p:nvSpPr>
          <p:spPr>
            <a:xfrm>
              <a:off x="0" y="-66675"/>
              <a:ext cx="1434251" cy="1113714"/>
            </a:xfrm>
            <a:prstGeom prst="rect">
              <a:avLst/>
            </a:prstGeom>
          </p:spPr>
          <p:txBody>
            <a:bodyPr lIns="50800" tIns="50800" rIns="50800" bIns="50800" rtlCol="0" anchor="ctr"/>
            <a:lstStyle/>
            <a:p>
              <a:pPr algn="l">
                <a:lnSpc>
                  <a:spcPts val="4900"/>
                </a:lnSpc>
              </a:pPr>
              <a:r>
                <a:rPr lang="en-US" sz="3500">
                  <a:solidFill>
                    <a:srgbClr val="000000"/>
                  </a:solidFill>
                  <a:latin typeface="Tex Gyre Pagella Bold"/>
                  <a:ea typeface="Tex Gyre Pagella Bold"/>
                  <a:cs typeface="Tex Gyre Pagella Bold"/>
                  <a:sym typeface="Tex Gyre Pagella Bold"/>
                </a:rPr>
                <a:t>– Vần, nhịp có sự cách tân để tăng cường nhạc điệu cho bài thơ.</a:t>
              </a:r>
            </a:p>
            <a:p>
              <a:pPr algn="l">
                <a:lnSpc>
                  <a:spcPts val="4900"/>
                </a:lnSpc>
              </a:pPr>
              <a:r>
                <a:rPr lang="en-US" sz="3500">
                  <a:solidFill>
                    <a:srgbClr val="000000"/>
                  </a:solidFill>
                  <a:latin typeface="Tex Gyre Pagella Bold"/>
                  <a:ea typeface="Tex Gyre Pagella Bold"/>
                  <a:cs typeface="Tex Gyre Pagella Bold"/>
                  <a:sym typeface="Tex Gyre Pagella Bold"/>
                </a:rPr>
                <a:t>– Hình ảnh, ngôn ngữ mới mẻ: mây cao, núi bạc, lòng quê dợn dợn vời con nước.</a:t>
              </a:r>
            </a:p>
            <a:p>
              <a:pPr algn="l">
                <a:lnSpc>
                  <a:spcPts val="4900"/>
                </a:lnSpc>
              </a:pPr>
              <a:r>
                <a:rPr lang="en-US" sz="3500">
                  <a:solidFill>
                    <a:srgbClr val="000000"/>
                  </a:solidFill>
                  <a:latin typeface="Tex Gyre Pagella Bold"/>
                  <a:ea typeface="Tex Gyre Pagella Bold"/>
                  <a:cs typeface="Tex Gyre Pagella Bold"/>
                  <a:sym typeface="Tex Gyre Pagella Bold"/>
                </a:rPr>
                <a:t>– Cái tôi lãng mạn phá vỡ quy tắc ước lệ truyền thống để đem đến một phong cách trữ tình mới.</a:t>
              </a:r>
            </a:p>
          </p:txBody>
        </p:sp>
      </p:grpSp>
      <p:grpSp>
        <p:nvGrpSpPr>
          <p:cNvPr id="20" name="Group 20"/>
          <p:cNvGrpSpPr/>
          <p:nvPr/>
        </p:nvGrpSpPr>
        <p:grpSpPr>
          <a:xfrm>
            <a:off x="10382366" y="4494149"/>
            <a:ext cx="7648052" cy="5274438"/>
            <a:chOff x="0" y="0"/>
            <a:chExt cx="1524065" cy="1051063"/>
          </a:xfrm>
        </p:grpSpPr>
        <p:sp>
          <p:nvSpPr>
            <p:cNvPr id="21" name="Freeform 21"/>
            <p:cNvSpPr/>
            <p:nvPr/>
          </p:nvSpPr>
          <p:spPr>
            <a:xfrm>
              <a:off x="0" y="0"/>
              <a:ext cx="1524065" cy="1051063"/>
            </a:xfrm>
            <a:custGeom>
              <a:avLst/>
              <a:gdLst/>
              <a:ahLst/>
              <a:cxnLst/>
              <a:rect l="l" t="t" r="r" b="b"/>
              <a:pathLst>
                <a:path w="1524065" h="1051063">
                  <a:moveTo>
                    <a:pt x="0" y="0"/>
                  </a:moveTo>
                  <a:lnTo>
                    <a:pt x="1524065" y="0"/>
                  </a:lnTo>
                  <a:lnTo>
                    <a:pt x="1524065" y="1051063"/>
                  </a:lnTo>
                  <a:lnTo>
                    <a:pt x="0" y="1051063"/>
                  </a:lnTo>
                  <a:close/>
                </a:path>
              </a:pathLst>
            </a:custGeom>
            <a:solidFill>
              <a:srgbClr val="FEFFFE"/>
            </a:solidFill>
            <a:ln w="38100" cap="sq">
              <a:solidFill>
                <a:srgbClr val="0A4400"/>
              </a:solidFill>
              <a:prstDash val="solid"/>
              <a:miter/>
            </a:ln>
          </p:spPr>
          <p:txBody>
            <a:bodyPr/>
            <a:lstStyle/>
            <a:p>
              <a:endParaRPr lang="vi-VN"/>
            </a:p>
          </p:txBody>
        </p:sp>
        <p:sp>
          <p:nvSpPr>
            <p:cNvPr id="22" name="TextBox 22"/>
            <p:cNvSpPr txBox="1"/>
            <p:nvPr/>
          </p:nvSpPr>
          <p:spPr>
            <a:xfrm>
              <a:off x="0" y="-66675"/>
              <a:ext cx="1524065" cy="1117738"/>
            </a:xfrm>
            <a:prstGeom prst="rect">
              <a:avLst/>
            </a:prstGeom>
          </p:spPr>
          <p:txBody>
            <a:bodyPr lIns="50800" tIns="50800" rIns="50800" bIns="50800" rtlCol="0" anchor="ctr"/>
            <a:lstStyle/>
            <a:p>
              <a:pPr algn="l">
                <a:lnSpc>
                  <a:spcPts val="4900"/>
                </a:lnSpc>
              </a:pPr>
              <a:r>
                <a:rPr lang="en-US" sz="3500">
                  <a:solidFill>
                    <a:srgbClr val="000000"/>
                  </a:solidFill>
                  <a:latin typeface="Tex Gyre Pagella Bold"/>
                  <a:ea typeface="Tex Gyre Pagella Bold"/>
                  <a:cs typeface="Tex Gyre Pagella Bold"/>
                  <a:sym typeface="Tex Gyre Pagella Bold"/>
                </a:rPr>
                <a:t>– Ngắt nhịp theo quy định: 4/3.</a:t>
              </a:r>
            </a:p>
            <a:p>
              <a:pPr algn="l">
                <a:lnSpc>
                  <a:spcPts val="4900"/>
                </a:lnSpc>
              </a:pPr>
              <a:r>
                <a:rPr lang="en-US" sz="3500">
                  <a:solidFill>
                    <a:srgbClr val="000000"/>
                  </a:solidFill>
                  <a:latin typeface="Tex Gyre Pagella Bold"/>
                  <a:ea typeface="Tex Gyre Pagella Bold"/>
                  <a:cs typeface="Tex Gyre Pagella Bold"/>
                  <a:sym typeface="Tex Gyre Pagella Bold"/>
                </a:rPr>
                <a:t>– Sử dụng hình ảnh ước lệ tượng trưng, điển tích, điển cố.</a:t>
              </a:r>
            </a:p>
            <a:p>
              <a:pPr algn="l">
                <a:lnSpc>
                  <a:spcPts val="4900"/>
                </a:lnSpc>
              </a:pPr>
              <a:r>
                <a:rPr lang="en-US" sz="3500">
                  <a:solidFill>
                    <a:srgbClr val="000000"/>
                  </a:solidFill>
                  <a:latin typeface="Tex Gyre Pagella Bold"/>
                  <a:ea typeface="Tex Gyre Pagella Bold"/>
                  <a:cs typeface="Tex Gyre Pagella Bold"/>
                  <a:sym typeface="Tex Gyre Pagella Bold"/>
                </a:rPr>
                <a:t>– Tình cảm có tính chuẩn mực.</a:t>
              </a:r>
            </a:p>
          </p:txBody>
        </p:sp>
      </p:grpSp>
      <p:grpSp>
        <p:nvGrpSpPr>
          <p:cNvPr id="23" name="Group 23"/>
          <p:cNvGrpSpPr/>
          <p:nvPr/>
        </p:nvGrpSpPr>
        <p:grpSpPr>
          <a:xfrm>
            <a:off x="257582" y="4494149"/>
            <a:ext cx="2778781" cy="5254244"/>
            <a:chOff x="0" y="0"/>
            <a:chExt cx="553741" cy="1047039"/>
          </a:xfrm>
        </p:grpSpPr>
        <p:sp>
          <p:nvSpPr>
            <p:cNvPr id="24" name="Freeform 24"/>
            <p:cNvSpPr/>
            <p:nvPr/>
          </p:nvSpPr>
          <p:spPr>
            <a:xfrm>
              <a:off x="0" y="0"/>
              <a:ext cx="553741" cy="1047039"/>
            </a:xfrm>
            <a:custGeom>
              <a:avLst/>
              <a:gdLst/>
              <a:ahLst/>
              <a:cxnLst/>
              <a:rect l="l" t="t" r="r" b="b"/>
              <a:pathLst>
                <a:path w="553741" h="1047039">
                  <a:moveTo>
                    <a:pt x="0" y="0"/>
                  </a:moveTo>
                  <a:lnTo>
                    <a:pt x="553741" y="0"/>
                  </a:lnTo>
                  <a:lnTo>
                    <a:pt x="553741" y="1047039"/>
                  </a:lnTo>
                  <a:lnTo>
                    <a:pt x="0" y="1047039"/>
                  </a:lnTo>
                  <a:close/>
                </a:path>
              </a:pathLst>
            </a:custGeom>
            <a:solidFill>
              <a:srgbClr val="FEFFFE"/>
            </a:solidFill>
            <a:ln w="38100" cap="sq">
              <a:solidFill>
                <a:srgbClr val="0A4400"/>
              </a:solidFill>
              <a:prstDash val="solid"/>
              <a:miter/>
            </a:ln>
          </p:spPr>
          <p:txBody>
            <a:bodyPr/>
            <a:lstStyle/>
            <a:p>
              <a:endParaRPr lang="vi-VN"/>
            </a:p>
          </p:txBody>
        </p:sp>
        <p:sp>
          <p:nvSpPr>
            <p:cNvPr id="25" name="TextBox 25"/>
            <p:cNvSpPr txBox="1"/>
            <p:nvPr/>
          </p:nvSpPr>
          <p:spPr>
            <a:xfrm>
              <a:off x="0" y="-66675"/>
              <a:ext cx="553741" cy="1113714"/>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KHÁC BIỆT</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112563" y="1538987"/>
            <a:ext cx="7197346" cy="788605"/>
            <a:chOff x="0" y="0"/>
            <a:chExt cx="1895597" cy="207699"/>
          </a:xfrm>
        </p:grpSpPr>
        <p:sp>
          <p:nvSpPr>
            <p:cNvPr id="3" name="Freeform 3"/>
            <p:cNvSpPr/>
            <p:nvPr/>
          </p:nvSpPr>
          <p:spPr>
            <a:xfrm>
              <a:off x="0" y="0"/>
              <a:ext cx="1895597" cy="207699"/>
            </a:xfrm>
            <a:custGeom>
              <a:avLst/>
              <a:gdLst/>
              <a:ahLst/>
              <a:cxnLst/>
              <a:rect l="l" t="t" r="r" b="b"/>
              <a:pathLst>
                <a:path w="1895597" h="207699">
                  <a:moveTo>
                    <a:pt x="0" y="0"/>
                  </a:moveTo>
                  <a:lnTo>
                    <a:pt x="1895597" y="0"/>
                  </a:lnTo>
                  <a:lnTo>
                    <a:pt x="1895597" y="207699"/>
                  </a:lnTo>
                  <a:lnTo>
                    <a:pt x="0" y="207699"/>
                  </a:lnTo>
                  <a:close/>
                </a:path>
              </a:pathLst>
            </a:custGeom>
            <a:solidFill>
              <a:srgbClr val="0A4400"/>
            </a:solidFill>
          </p:spPr>
          <p:txBody>
            <a:bodyPr/>
            <a:lstStyle/>
            <a:p>
              <a:endParaRPr lang="vi-VN"/>
            </a:p>
          </p:txBody>
        </p:sp>
        <p:sp>
          <p:nvSpPr>
            <p:cNvPr id="4" name="TextBox 4"/>
            <p:cNvSpPr txBox="1"/>
            <p:nvPr/>
          </p:nvSpPr>
          <p:spPr>
            <a:xfrm>
              <a:off x="0" y="-57150"/>
              <a:ext cx="1895597"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TRÀNG GIANG</a:t>
              </a:r>
            </a:p>
          </p:txBody>
        </p:sp>
      </p:grpSp>
      <p:grpSp>
        <p:nvGrpSpPr>
          <p:cNvPr id="5" name="Group 5"/>
          <p:cNvGrpSpPr/>
          <p:nvPr/>
        </p:nvGrpSpPr>
        <p:grpSpPr>
          <a:xfrm>
            <a:off x="10382366" y="1538987"/>
            <a:ext cx="7648052" cy="788605"/>
            <a:chOff x="0" y="0"/>
            <a:chExt cx="2014302" cy="207699"/>
          </a:xfrm>
        </p:grpSpPr>
        <p:sp>
          <p:nvSpPr>
            <p:cNvPr id="6" name="Freeform 6"/>
            <p:cNvSpPr/>
            <p:nvPr/>
          </p:nvSpPr>
          <p:spPr>
            <a:xfrm>
              <a:off x="0" y="0"/>
              <a:ext cx="2014302" cy="207699"/>
            </a:xfrm>
            <a:custGeom>
              <a:avLst/>
              <a:gdLst/>
              <a:ahLst/>
              <a:cxnLst/>
              <a:rect l="l" t="t" r="r" b="b"/>
              <a:pathLst>
                <a:path w="2014302" h="207699">
                  <a:moveTo>
                    <a:pt x="0" y="0"/>
                  </a:moveTo>
                  <a:lnTo>
                    <a:pt x="2014302" y="0"/>
                  </a:lnTo>
                  <a:lnTo>
                    <a:pt x="2014302" y="207699"/>
                  </a:lnTo>
                  <a:lnTo>
                    <a:pt x="0" y="207699"/>
                  </a:lnTo>
                  <a:close/>
                </a:path>
              </a:pathLst>
            </a:custGeom>
            <a:solidFill>
              <a:srgbClr val="0A4400"/>
            </a:solidFill>
          </p:spPr>
          <p:txBody>
            <a:bodyPr/>
            <a:lstStyle/>
            <a:p>
              <a:endParaRPr lang="vi-VN"/>
            </a:p>
          </p:txBody>
        </p:sp>
        <p:sp>
          <p:nvSpPr>
            <p:cNvPr id="7" name="TextBox 7"/>
            <p:cNvSpPr txBox="1"/>
            <p:nvPr/>
          </p:nvSpPr>
          <p:spPr>
            <a:xfrm>
              <a:off x="0" y="-57150"/>
              <a:ext cx="2014302" cy="264849"/>
            </a:xfrm>
            <a:prstGeom prst="rect">
              <a:avLst/>
            </a:prstGeom>
          </p:spPr>
          <p:txBody>
            <a:bodyPr lIns="50800" tIns="50800" rIns="50800" bIns="50800" rtlCol="0" anchor="ctr"/>
            <a:lstStyle/>
            <a:p>
              <a:pPr algn="ctr">
                <a:lnSpc>
                  <a:spcPts val="4899"/>
                </a:lnSpc>
              </a:pPr>
              <a:r>
                <a:rPr lang="en-US" sz="3499">
                  <a:solidFill>
                    <a:srgbClr val="FFFFFF"/>
                  </a:solidFill>
                  <a:latin typeface="Tex Gyre Pagella Bold"/>
                  <a:ea typeface="Tex Gyre Pagella Bold"/>
                  <a:cs typeface="Tex Gyre Pagella Bold"/>
                  <a:sym typeface="Tex Gyre Pagella Bold"/>
                </a:rPr>
                <a:t>HOÀNG HẠC LÂU</a:t>
              </a:r>
            </a:p>
          </p:txBody>
        </p:sp>
      </p:grpSp>
      <p:grpSp>
        <p:nvGrpSpPr>
          <p:cNvPr id="8" name="Group 8"/>
          <p:cNvGrpSpPr/>
          <p:nvPr/>
        </p:nvGrpSpPr>
        <p:grpSpPr>
          <a:xfrm>
            <a:off x="257582" y="303608"/>
            <a:ext cx="17772835" cy="997713"/>
            <a:chOff x="0" y="0"/>
            <a:chExt cx="3541681" cy="198819"/>
          </a:xfrm>
        </p:grpSpPr>
        <p:sp>
          <p:nvSpPr>
            <p:cNvPr id="9" name="Freeform 9"/>
            <p:cNvSpPr/>
            <p:nvPr/>
          </p:nvSpPr>
          <p:spPr>
            <a:xfrm>
              <a:off x="0" y="0"/>
              <a:ext cx="3541681" cy="198819"/>
            </a:xfrm>
            <a:custGeom>
              <a:avLst/>
              <a:gdLst/>
              <a:ahLst/>
              <a:cxnLst/>
              <a:rect l="l" t="t" r="r" b="b"/>
              <a:pathLst>
                <a:path w="3541681" h="198819">
                  <a:moveTo>
                    <a:pt x="0" y="0"/>
                  </a:moveTo>
                  <a:lnTo>
                    <a:pt x="3541681" y="0"/>
                  </a:lnTo>
                  <a:lnTo>
                    <a:pt x="3541681" y="198819"/>
                  </a:lnTo>
                  <a:lnTo>
                    <a:pt x="0" y="198819"/>
                  </a:lnTo>
                  <a:close/>
                </a:path>
              </a:pathLst>
            </a:custGeom>
            <a:solidFill>
              <a:srgbClr val="FFFEFE"/>
            </a:solidFill>
            <a:ln w="38100" cap="sq">
              <a:gradFill>
                <a:gsLst>
                  <a:gs pos="0">
                    <a:srgbClr val="FFFFFF">
                      <a:alpha val="100000"/>
                    </a:srgbClr>
                  </a:gs>
                  <a:gs pos="100000">
                    <a:srgbClr val="D9D9D9">
                      <a:alpha val="100000"/>
                    </a:srgbClr>
                  </a:gs>
                </a:gsLst>
                <a:lin ang="2700000"/>
              </a:gradFill>
              <a:prstDash val="solid"/>
              <a:miter/>
            </a:ln>
          </p:spPr>
          <p:txBody>
            <a:bodyPr/>
            <a:lstStyle/>
            <a:p>
              <a:endParaRPr lang="vi-VN"/>
            </a:p>
          </p:txBody>
        </p:sp>
        <p:sp>
          <p:nvSpPr>
            <p:cNvPr id="10" name="TextBox 10"/>
            <p:cNvSpPr txBox="1"/>
            <p:nvPr/>
          </p:nvSpPr>
          <p:spPr>
            <a:xfrm>
              <a:off x="0" y="-85725"/>
              <a:ext cx="3541681" cy="284544"/>
            </a:xfrm>
            <a:prstGeom prst="rect">
              <a:avLst/>
            </a:prstGeom>
          </p:spPr>
          <p:txBody>
            <a:bodyPr lIns="50800" tIns="50800" rIns="50800" bIns="50800" rtlCol="0" anchor="ctr"/>
            <a:lstStyle/>
            <a:p>
              <a:pPr algn="ctr">
                <a:lnSpc>
                  <a:spcPts val="5879"/>
                </a:lnSpc>
              </a:pPr>
              <a:r>
                <a:rPr lang="en-US" sz="4199">
                  <a:solidFill>
                    <a:srgbClr val="CF0E0E"/>
                  </a:solidFill>
                  <a:latin typeface="Tex Gyre Pagella Bold"/>
                  <a:ea typeface="Tex Gyre Pagella Bold"/>
                  <a:cs typeface="Tex Gyre Pagella Bold"/>
                  <a:sym typeface="Tex Gyre Pagella Bold"/>
                </a:rPr>
                <a:t>b. Những điểm khác biệt về đề tài và hình thức thể loại giữa hai bài thơ. </a:t>
              </a:r>
            </a:p>
          </p:txBody>
        </p:sp>
      </p:grpSp>
      <p:grpSp>
        <p:nvGrpSpPr>
          <p:cNvPr id="11" name="Group 11"/>
          <p:cNvGrpSpPr/>
          <p:nvPr/>
        </p:nvGrpSpPr>
        <p:grpSpPr>
          <a:xfrm>
            <a:off x="3112563" y="2356112"/>
            <a:ext cx="7197346" cy="1491869"/>
            <a:chOff x="0" y="0"/>
            <a:chExt cx="1434251" cy="297292"/>
          </a:xfrm>
        </p:grpSpPr>
        <p:sp>
          <p:nvSpPr>
            <p:cNvPr id="12" name="Freeform 12"/>
            <p:cNvSpPr/>
            <p:nvPr/>
          </p:nvSpPr>
          <p:spPr>
            <a:xfrm>
              <a:off x="0" y="0"/>
              <a:ext cx="1434251" cy="297292"/>
            </a:xfrm>
            <a:custGeom>
              <a:avLst/>
              <a:gdLst/>
              <a:ahLst/>
              <a:cxnLst/>
              <a:rect l="l" t="t" r="r" b="b"/>
              <a:pathLst>
                <a:path w="1434251" h="297292">
                  <a:moveTo>
                    <a:pt x="0" y="0"/>
                  </a:moveTo>
                  <a:lnTo>
                    <a:pt x="1434251" y="0"/>
                  </a:lnTo>
                  <a:lnTo>
                    <a:pt x="1434251" y="297292"/>
                  </a:lnTo>
                  <a:lnTo>
                    <a:pt x="0" y="297292"/>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1434251" cy="363967"/>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Có sáng tạo về vần, nhịp (câu 3).</a:t>
              </a:r>
            </a:p>
          </p:txBody>
        </p:sp>
      </p:grpSp>
      <p:grpSp>
        <p:nvGrpSpPr>
          <p:cNvPr id="14" name="Group 14"/>
          <p:cNvGrpSpPr/>
          <p:nvPr/>
        </p:nvGrpSpPr>
        <p:grpSpPr>
          <a:xfrm>
            <a:off x="10382366" y="2356112"/>
            <a:ext cx="7648052" cy="1491869"/>
            <a:chOff x="0" y="0"/>
            <a:chExt cx="1524065" cy="297292"/>
          </a:xfrm>
        </p:grpSpPr>
        <p:sp>
          <p:nvSpPr>
            <p:cNvPr id="15" name="Freeform 15"/>
            <p:cNvSpPr/>
            <p:nvPr/>
          </p:nvSpPr>
          <p:spPr>
            <a:xfrm>
              <a:off x="0" y="0"/>
              <a:ext cx="1524065" cy="297292"/>
            </a:xfrm>
            <a:custGeom>
              <a:avLst/>
              <a:gdLst/>
              <a:ahLst/>
              <a:cxnLst/>
              <a:rect l="l" t="t" r="r" b="b"/>
              <a:pathLst>
                <a:path w="1524065" h="297292">
                  <a:moveTo>
                    <a:pt x="0" y="0"/>
                  </a:moveTo>
                  <a:lnTo>
                    <a:pt x="1524065" y="0"/>
                  </a:lnTo>
                  <a:lnTo>
                    <a:pt x="1524065" y="297292"/>
                  </a:lnTo>
                  <a:lnTo>
                    <a:pt x="0" y="297292"/>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1524065" cy="363967"/>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Tuân thủ thi luật của thơ Đường luật </a:t>
              </a:r>
            </a:p>
          </p:txBody>
        </p:sp>
      </p:grpSp>
      <p:grpSp>
        <p:nvGrpSpPr>
          <p:cNvPr id="17" name="Group 17"/>
          <p:cNvGrpSpPr/>
          <p:nvPr/>
        </p:nvGrpSpPr>
        <p:grpSpPr>
          <a:xfrm>
            <a:off x="257582" y="1538987"/>
            <a:ext cx="2778781" cy="2308994"/>
            <a:chOff x="0" y="0"/>
            <a:chExt cx="553741" cy="460125"/>
          </a:xfrm>
        </p:grpSpPr>
        <p:sp>
          <p:nvSpPr>
            <p:cNvPr id="18" name="Freeform 18"/>
            <p:cNvSpPr/>
            <p:nvPr/>
          </p:nvSpPr>
          <p:spPr>
            <a:xfrm>
              <a:off x="0" y="0"/>
              <a:ext cx="553741" cy="460125"/>
            </a:xfrm>
            <a:custGeom>
              <a:avLst/>
              <a:gdLst/>
              <a:ahLst/>
              <a:cxnLst/>
              <a:rect l="l" t="t" r="r" b="b"/>
              <a:pathLst>
                <a:path w="553741" h="460125">
                  <a:moveTo>
                    <a:pt x="0" y="0"/>
                  </a:moveTo>
                  <a:lnTo>
                    <a:pt x="553741" y="0"/>
                  </a:lnTo>
                  <a:lnTo>
                    <a:pt x="553741" y="460125"/>
                  </a:lnTo>
                  <a:lnTo>
                    <a:pt x="0" y="460125"/>
                  </a:lnTo>
                  <a:close/>
                </a:path>
              </a:pathLst>
            </a:custGeom>
            <a:solidFill>
              <a:srgbClr val="FEFFFE"/>
            </a:solidFill>
            <a:ln w="38100" cap="sq">
              <a:solidFill>
                <a:srgbClr val="0A4400"/>
              </a:solidFill>
              <a:prstDash val="solid"/>
              <a:miter/>
            </a:ln>
          </p:spPr>
          <p:txBody>
            <a:bodyPr/>
            <a:lstStyle/>
            <a:p>
              <a:endParaRPr lang="vi-VN"/>
            </a:p>
          </p:txBody>
        </p:sp>
        <p:sp>
          <p:nvSpPr>
            <p:cNvPr id="19" name="TextBox 19"/>
            <p:cNvSpPr txBox="1"/>
            <p:nvPr/>
          </p:nvSpPr>
          <p:spPr>
            <a:xfrm>
              <a:off x="0" y="-57150"/>
              <a:ext cx="553741" cy="517275"/>
            </a:xfrm>
            <a:prstGeom prst="rect">
              <a:avLst/>
            </a:prstGeom>
          </p:spPr>
          <p:txBody>
            <a:bodyPr lIns="50800" tIns="50800" rIns="50800" bIns="50800" rtlCol="0" anchor="ctr"/>
            <a:lstStyle/>
            <a:p>
              <a:pPr algn="ctr">
                <a:lnSpc>
                  <a:spcPts val="4480"/>
                </a:lnSpc>
              </a:pPr>
              <a:r>
                <a:rPr lang="en-US" sz="3200">
                  <a:solidFill>
                    <a:srgbClr val="000000"/>
                  </a:solidFill>
                  <a:latin typeface="Tex Gyre Pagella Bold"/>
                  <a:ea typeface="Tex Gyre Pagella Bold"/>
                  <a:cs typeface="Tex Gyre Pagella Bold"/>
                  <a:sym typeface="Tex Gyre Pagella Bold"/>
                </a:rPr>
                <a:t>VẦN/ NHỊP</a:t>
              </a:r>
            </a:p>
          </p:txBody>
        </p:sp>
      </p:grpSp>
      <p:grpSp>
        <p:nvGrpSpPr>
          <p:cNvPr id="20" name="Group 20"/>
          <p:cNvGrpSpPr/>
          <p:nvPr/>
        </p:nvGrpSpPr>
        <p:grpSpPr>
          <a:xfrm>
            <a:off x="257582" y="3876556"/>
            <a:ext cx="2778781" cy="2745994"/>
            <a:chOff x="0" y="0"/>
            <a:chExt cx="553741" cy="547208"/>
          </a:xfrm>
        </p:grpSpPr>
        <p:sp>
          <p:nvSpPr>
            <p:cNvPr id="21" name="Freeform 21"/>
            <p:cNvSpPr/>
            <p:nvPr/>
          </p:nvSpPr>
          <p:spPr>
            <a:xfrm>
              <a:off x="0" y="0"/>
              <a:ext cx="553741" cy="547208"/>
            </a:xfrm>
            <a:custGeom>
              <a:avLst/>
              <a:gdLst/>
              <a:ahLst/>
              <a:cxnLst/>
              <a:rect l="l" t="t" r="r" b="b"/>
              <a:pathLst>
                <a:path w="553741" h="547208">
                  <a:moveTo>
                    <a:pt x="0" y="0"/>
                  </a:moveTo>
                  <a:lnTo>
                    <a:pt x="553741" y="0"/>
                  </a:lnTo>
                  <a:lnTo>
                    <a:pt x="553741" y="547208"/>
                  </a:lnTo>
                  <a:lnTo>
                    <a:pt x="0" y="547208"/>
                  </a:lnTo>
                  <a:close/>
                </a:path>
              </a:pathLst>
            </a:custGeom>
            <a:solidFill>
              <a:srgbClr val="FEFFFE"/>
            </a:solidFill>
            <a:ln w="38100" cap="sq">
              <a:solidFill>
                <a:srgbClr val="0A4400"/>
              </a:solidFill>
              <a:prstDash val="solid"/>
              <a:miter/>
            </a:ln>
          </p:spPr>
          <p:txBody>
            <a:bodyPr/>
            <a:lstStyle/>
            <a:p>
              <a:endParaRPr lang="vi-VN"/>
            </a:p>
          </p:txBody>
        </p:sp>
        <p:sp>
          <p:nvSpPr>
            <p:cNvPr id="22" name="TextBox 22"/>
            <p:cNvSpPr txBox="1"/>
            <p:nvPr/>
          </p:nvSpPr>
          <p:spPr>
            <a:xfrm>
              <a:off x="0" y="-57150"/>
              <a:ext cx="553741" cy="604358"/>
            </a:xfrm>
            <a:prstGeom prst="rect">
              <a:avLst/>
            </a:prstGeom>
          </p:spPr>
          <p:txBody>
            <a:bodyPr lIns="50800" tIns="50800" rIns="50800" bIns="50800" rtlCol="0" anchor="ctr"/>
            <a:lstStyle/>
            <a:p>
              <a:pPr algn="ctr">
                <a:lnSpc>
                  <a:spcPts val="4480"/>
                </a:lnSpc>
              </a:pPr>
              <a:r>
                <a:rPr lang="en-US" sz="3200">
                  <a:solidFill>
                    <a:srgbClr val="000000"/>
                  </a:solidFill>
                  <a:latin typeface="Tex Gyre Pagella Bold"/>
                  <a:ea typeface="Tex Gyre Pagella Bold"/>
                  <a:cs typeface="Tex Gyre Pagella Bold"/>
                  <a:sym typeface="Tex Gyre Pagella Bold"/>
                </a:rPr>
                <a:t>TỪ NGỮ/ HÌNH ẢNH</a:t>
              </a:r>
            </a:p>
          </p:txBody>
        </p:sp>
      </p:grpSp>
      <p:grpSp>
        <p:nvGrpSpPr>
          <p:cNvPr id="23" name="Group 23"/>
          <p:cNvGrpSpPr/>
          <p:nvPr/>
        </p:nvGrpSpPr>
        <p:grpSpPr>
          <a:xfrm>
            <a:off x="3112563" y="3876556"/>
            <a:ext cx="7197346" cy="2745994"/>
            <a:chOff x="0" y="0"/>
            <a:chExt cx="1434251" cy="547208"/>
          </a:xfrm>
        </p:grpSpPr>
        <p:sp>
          <p:nvSpPr>
            <p:cNvPr id="24" name="Freeform 24"/>
            <p:cNvSpPr/>
            <p:nvPr/>
          </p:nvSpPr>
          <p:spPr>
            <a:xfrm>
              <a:off x="0" y="0"/>
              <a:ext cx="1434251" cy="547208"/>
            </a:xfrm>
            <a:custGeom>
              <a:avLst/>
              <a:gdLst/>
              <a:ahLst/>
              <a:cxnLst/>
              <a:rect l="l" t="t" r="r" b="b"/>
              <a:pathLst>
                <a:path w="1434251" h="547208">
                  <a:moveTo>
                    <a:pt x="0" y="0"/>
                  </a:moveTo>
                  <a:lnTo>
                    <a:pt x="1434251" y="0"/>
                  </a:lnTo>
                  <a:lnTo>
                    <a:pt x="1434251" y="547208"/>
                  </a:lnTo>
                  <a:lnTo>
                    <a:pt x="0" y="547208"/>
                  </a:lnTo>
                  <a:close/>
                </a:path>
              </a:pathLst>
            </a:custGeom>
            <a:solidFill>
              <a:srgbClr val="FEFFFE"/>
            </a:solidFill>
            <a:ln w="38100" cap="sq">
              <a:solidFill>
                <a:srgbClr val="0A4400"/>
              </a:solidFill>
              <a:prstDash val="solid"/>
              <a:miter/>
            </a:ln>
          </p:spPr>
          <p:txBody>
            <a:bodyPr/>
            <a:lstStyle/>
            <a:p>
              <a:endParaRPr lang="vi-VN"/>
            </a:p>
          </p:txBody>
        </p:sp>
        <p:sp>
          <p:nvSpPr>
            <p:cNvPr id="25" name="TextBox 25"/>
            <p:cNvSpPr txBox="1"/>
            <p:nvPr/>
          </p:nvSpPr>
          <p:spPr>
            <a:xfrm>
              <a:off x="0" y="-66675"/>
              <a:ext cx="1434251" cy="613883"/>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Sử dụng kết hợp thi liệu cổ điển và hình ảnh quen thuộc, đời thường (củi một cành khô, bèo dạt,…).</a:t>
              </a:r>
            </a:p>
          </p:txBody>
        </p:sp>
      </p:grpSp>
      <p:grpSp>
        <p:nvGrpSpPr>
          <p:cNvPr id="26" name="Group 26"/>
          <p:cNvGrpSpPr/>
          <p:nvPr/>
        </p:nvGrpSpPr>
        <p:grpSpPr>
          <a:xfrm>
            <a:off x="10382366" y="3876556"/>
            <a:ext cx="7648052" cy="2745994"/>
            <a:chOff x="0" y="0"/>
            <a:chExt cx="1524065" cy="547208"/>
          </a:xfrm>
        </p:grpSpPr>
        <p:sp>
          <p:nvSpPr>
            <p:cNvPr id="27" name="Freeform 27"/>
            <p:cNvSpPr/>
            <p:nvPr/>
          </p:nvSpPr>
          <p:spPr>
            <a:xfrm>
              <a:off x="0" y="0"/>
              <a:ext cx="1524065" cy="547208"/>
            </a:xfrm>
            <a:custGeom>
              <a:avLst/>
              <a:gdLst/>
              <a:ahLst/>
              <a:cxnLst/>
              <a:rect l="l" t="t" r="r" b="b"/>
              <a:pathLst>
                <a:path w="1524065" h="547208">
                  <a:moveTo>
                    <a:pt x="0" y="0"/>
                  </a:moveTo>
                  <a:lnTo>
                    <a:pt x="1524065" y="0"/>
                  </a:lnTo>
                  <a:lnTo>
                    <a:pt x="1524065" y="547208"/>
                  </a:lnTo>
                  <a:lnTo>
                    <a:pt x="0" y="547208"/>
                  </a:lnTo>
                  <a:close/>
                </a:path>
              </a:pathLst>
            </a:custGeom>
            <a:solidFill>
              <a:srgbClr val="FEFFFE"/>
            </a:solidFill>
            <a:ln w="38100" cap="sq">
              <a:solidFill>
                <a:srgbClr val="0A4400"/>
              </a:solidFill>
              <a:prstDash val="solid"/>
              <a:miter/>
            </a:ln>
          </p:spPr>
          <p:txBody>
            <a:bodyPr/>
            <a:lstStyle/>
            <a:p>
              <a:endParaRPr lang="vi-VN"/>
            </a:p>
          </p:txBody>
        </p:sp>
        <p:sp>
          <p:nvSpPr>
            <p:cNvPr id="28" name="TextBox 28"/>
            <p:cNvSpPr txBox="1"/>
            <p:nvPr/>
          </p:nvSpPr>
          <p:spPr>
            <a:xfrm>
              <a:off x="0" y="-66675"/>
              <a:ext cx="1524065" cy="613883"/>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Tuân thủ quy cách chặt chẽ về thi liệu và ngôn ngữ của thơ cổ điển.</a:t>
              </a:r>
            </a:p>
          </p:txBody>
        </p:sp>
      </p:grpSp>
      <p:grpSp>
        <p:nvGrpSpPr>
          <p:cNvPr id="29" name="Group 29"/>
          <p:cNvGrpSpPr/>
          <p:nvPr/>
        </p:nvGrpSpPr>
        <p:grpSpPr>
          <a:xfrm>
            <a:off x="257582" y="6651125"/>
            <a:ext cx="2778781" cy="2118932"/>
            <a:chOff x="0" y="0"/>
            <a:chExt cx="553741" cy="422250"/>
          </a:xfrm>
        </p:grpSpPr>
        <p:sp>
          <p:nvSpPr>
            <p:cNvPr id="30" name="Freeform 30"/>
            <p:cNvSpPr/>
            <p:nvPr/>
          </p:nvSpPr>
          <p:spPr>
            <a:xfrm>
              <a:off x="0" y="0"/>
              <a:ext cx="553741" cy="422250"/>
            </a:xfrm>
            <a:custGeom>
              <a:avLst/>
              <a:gdLst/>
              <a:ahLst/>
              <a:cxnLst/>
              <a:rect l="l" t="t" r="r" b="b"/>
              <a:pathLst>
                <a:path w="553741" h="422250">
                  <a:moveTo>
                    <a:pt x="0" y="0"/>
                  </a:moveTo>
                  <a:lnTo>
                    <a:pt x="553741" y="0"/>
                  </a:lnTo>
                  <a:lnTo>
                    <a:pt x="553741" y="422250"/>
                  </a:lnTo>
                  <a:lnTo>
                    <a:pt x="0" y="422250"/>
                  </a:lnTo>
                  <a:close/>
                </a:path>
              </a:pathLst>
            </a:custGeom>
            <a:solidFill>
              <a:srgbClr val="FEFFFE"/>
            </a:solidFill>
            <a:ln w="38100" cap="sq">
              <a:solidFill>
                <a:srgbClr val="0A4400"/>
              </a:solidFill>
              <a:prstDash val="solid"/>
              <a:miter/>
            </a:ln>
          </p:spPr>
          <p:txBody>
            <a:bodyPr/>
            <a:lstStyle/>
            <a:p>
              <a:endParaRPr lang="vi-VN"/>
            </a:p>
          </p:txBody>
        </p:sp>
        <p:sp>
          <p:nvSpPr>
            <p:cNvPr id="31" name="TextBox 31"/>
            <p:cNvSpPr txBox="1"/>
            <p:nvPr/>
          </p:nvSpPr>
          <p:spPr>
            <a:xfrm>
              <a:off x="0" y="-57150"/>
              <a:ext cx="553741" cy="479400"/>
            </a:xfrm>
            <a:prstGeom prst="rect">
              <a:avLst/>
            </a:prstGeom>
          </p:spPr>
          <p:txBody>
            <a:bodyPr lIns="50800" tIns="50800" rIns="50800" bIns="50800" rtlCol="0" anchor="ctr"/>
            <a:lstStyle/>
            <a:p>
              <a:pPr algn="ctr">
                <a:lnSpc>
                  <a:spcPts val="4480"/>
                </a:lnSpc>
              </a:pPr>
              <a:r>
                <a:rPr lang="en-US" sz="3200">
                  <a:solidFill>
                    <a:srgbClr val="000000"/>
                  </a:solidFill>
                  <a:latin typeface="Tex Gyre Pagella Bold"/>
                  <a:ea typeface="Tex Gyre Pagella Bold"/>
                  <a:cs typeface="Tex Gyre Pagella Bold"/>
                  <a:sym typeface="Tex Gyre Pagella Bold"/>
                </a:rPr>
                <a:t>CÁI TÔI TRỮ TÌNH</a:t>
              </a:r>
            </a:p>
          </p:txBody>
        </p:sp>
      </p:grpSp>
      <p:grpSp>
        <p:nvGrpSpPr>
          <p:cNvPr id="32" name="Group 32"/>
          <p:cNvGrpSpPr/>
          <p:nvPr/>
        </p:nvGrpSpPr>
        <p:grpSpPr>
          <a:xfrm>
            <a:off x="3112563" y="6651125"/>
            <a:ext cx="7197346" cy="2118932"/>
            <a:chOff x="0" y="0"/>
            <a:chExt cx="1434251" cy="422250"/>
          </a:xfrm>
        </p:grpSpPr>
        <p:sp>
          <p:nvSpPr>
            <p:cNvPr id="33" name="Freeform 33"/>
            <p:cNvSpPr/>
            <p:nvPr/>
          </p:nvSpPr>
          <p:spPr>
            <a:xfrm>
              <a:off x="0" y="0"/>
              <a:ext cx="1434251" cy="422250"/>
            </a:xfrm>
            <a:custGeom>
              <a:avLst/>
              <a:gdLst/>
              <a:ahLst/>
              <a:cxnLst/>
              <a:rect l="l" t="t" r="r" b="b"/>
              <a:pathLst>
                <a:path w="1434251" h="422250">
                  <a:moveTo>
                    <a:pt x="0" y="0"/>
                  </a:moveTo>
                  <a:lnTo>
                    <a:pt x="1434251" y="0"/>
                  </a:lnTo>
                  <a:lnTo>
                    <a:pt x="1434251" y="422250"/>
                  </a:lnTo>
                  <a:lnTo>
                    <a:pt x="0" y="422250"/>
                  </a:lnTo>
                  <a:close/>
                </a:path>
              </a:pathLst>
            </a:custGeom>
            <a:solidFill>
              <a:srgbClr val="FEFFFE"/>
            </a:solidFill>
            <a:ln w="38100" cap="sq">
              <a:solidFill>
                <a:srgbClr val="0A4400"/>
              </a:solidFill>
              <a:prstDash val="solid"/>
              <a:miter/>
            </a:ln>
          </p:spPr>
          <p:txBody>
            <a:bodyPr/>
            <a:lstStyle/>
            <a:p>
              <a:endParaRPr lang="vi-VN"/>
            </a:p>
          </p:txBody>
        </p:sp>
        <p:sp>
          <p:nvSpPr>
            <p:cNvPr id="34" name="TextBox 34"/>
            <p:cNvSpPr txBox="1"/>
            <p:nvPr/>
          </p:nvSpPr>
          <p:spPr>
            <a:xfrm>
              <a:off x="0" y="-66675"/>
              <a:ext cx="1434251" cy="488925"/>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“Cái tôi” lãng mạn được thể hiện trực tiếp qua những từ ngữ, hình ảnh mang đậm dấu ấn cá nhân.</a:t>
              </a:r>
            </a:p>
          </p:txBody>
        </p:sp>
      </p:grpSp>
      <p:grpSp>
        <p:nvGrpSpPr>
          <p:cNvPr id="35" name="Group 35"/>
          <p:cNvGrpSpPr/>
          <p:nvPr/>
        </p:nvGrpSpPr>
        <p:grpSpPr>
          <a:xfrm>
            <a:off x="10382366" y="6651125"/>
            <a:ext cx="7648052" cy="2118932"/>
            <a:chOff x="0" y="0"/>
            <a:chExt cx="1524065" cy="422250"/>
          </a:xfrm>
        </p:grpSpPr>
        <p:sp>
          <p:nvSpPr>
            <p:cNvPr id="36" name="Freeform 36"/>
            <p:cNvSpPr/>
            <p:nvPr/>
          </p:nvSpPr>
          <p:spPr>
            <a:xfrm>
              <a:off x="0" y="0"/>
              <a:ext cx="1524065" cy="422250"/>
            </a:xfrm>
            <a:custGeom>
              <a:avLst/>
              <a:gdLst/>
              <a:ahLst/>
              <a:cxnLst/>
              <a:rect l="l" t="t" r="r" b="b"/>
              <a:pathLst>
                <a:path w="1524065" h="422250">
                  <a:moveTo>
                    <a:pt x="0" y="0"/>
                  </a:moveTo>
                  <a:lnTo>
                    <a:pt x="1524065" y="0"/>
                  </a:lnTo>
                  <a:lnTo>
                    <a:pt x="1524065" y="422250"/>
                  </a:lnTo>
                  <a:lnTo>
                    <a:pt x="0" y="422250"/>
                  </a:lnTo>
                  <a:close/>
                </a:path>
              </a:pathLst>
            </a:custGeom>
            <a:solidFill>
              <a:srgbClr val="FEFFFE"/>
            </a:solidFill>
            <a:ln w="38100" cap="sq">
              <a:solidFill>
                <a:srgbClr val="0A4400"/>
              </a:solidFill>
              <a:prstDash val="solid"/>
              <a:miter/>
            </a:ln>
          </p:spPr>
          <p:txBody>
            <a:bodyPr/>
            <a:lstStyle/>
            <a:p>
              <a:endParaRPr lang="vi-VN"/>
            </a:p>
          </p:txBody>
        </p:sp>
        <p:sp>
          <p:nvSpPr>
            <p:cNvPr id="37" name="TextBox 37"/>
            <p:cNvSpPr txBox="1"/>
            <p:nvPr/>
          </p:nvSpPr>
          <p:spPr>
            <a:xfrm>
              <a:off x="0" y="-66675"/>
              <a:ext cx="1524065" cy="488925"/>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Tình cảm có tính chuẩn mực, cổ điển.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2796317" y="6106641"/>
            <a:ext cx="5287193" cy="3506916"/>
            <a:chOff x="0" y="0"/>
            <a:chExt cx="1231665" cy="816945"/>
          </a:xfrm>
        </p:grpSpPr>
        <p:sp>
          <p:nvSpPr>
            <p:cNvPr id="3" name="Freeform 3"/>
            <p:cNvSpPr/>
            <p:nvPr/>
          </p:nvSpPr>
          <p:spPr>
            <a:xfrm>
              <a:off x="0" y="0"/>
              <a:ext cx="1231665" cy="816945"/>
            </a:xfrm>
            <a:custGeom>
              <a:avLst/>
              <a:gdLst/>
              <a:ahLst/>
              <a:cxnLst/>
              <a:rect l="l" t="t" r="r" b="b"/>
              <a:pathLst>
                <a:path w="1231665" h="816945">
                  <a:moveTo>
                    <a:pt x="0" y="0"/>
                  </a:moveTo>
                  <a:lnTo>
                    <a:pt x="1231665" y="0"/>
                  </a:lnTo>
                  <a:lnTo>
                    <a:pt x="1231665" y="816945"/>
                  </a:lnTo>
                  <a:lnTo>
                    <a:pt x="0" y="816945"/>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1231665" cy="8550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5226158"/>
            <a:ext cx="6743828" cy="4032142"/>
            <a:chOff x="0" y="0"/>
            <a:chExt cx="8991770" cy="5376189"/>
          </a:xfrm>
        </p:grpSpPr>
        <p:pic>
          <p:nvPicPr>
            <p:cNvPr id="6" name="Picture 6"/>
            <p:cNvPicPr>
              <a:picLocks noChangeAspect="1"/>
            </p:cNvPicPr>
            <p:nvPr/>
          </p:nvPicPr>
          <p:blipFill>
            <a:blip r:embed="rId2"/>
            <a:srcRect t="49410" r="46802" b="2608"/>
            <a:stretch>
              <a:fillRect/>
            </a:stretch>
          </p:blipFill>
          <p:spPr>
            <a:xfrm>
              <a:off x="0" y="0"/>
              <a:ext cx="8991770" cy="5376189"/>
            </a:xfrm>
            <a:prstGeom prst="rect">
              <a:avLst/>
            </a:prstGeom>
          </p:spPr>
        </p:pic>
      </p:grpSp>
      <p:grpSp>
        <p:nvGrpSpPr>
          <p:cNvPr id="7" name="Group 7"/>
          <p:cNvGrpSpPr/>
          <p:nvPr/>
        </p:nvGrpSpPr>
        <p:grpSpPr>
          <a:xfrm>
            <a:off x="1028700" y="1028700"/>
            <a:ext cx="6743828" cy="3978707"/>
            <a:chOff x="0" y="0"/>
            <a:chExt cx="8991770" cy="5304943"/>
          </a:xfrm>
        </p:grpSpPr>
        <p:pic>
          <p:nvPicPr>
            <p:cNvPr id="8" name="Picture 8"/>
            <p:cNvPicPr>
              <a:picLocks noChangeAspect="1"/>
            </p:cNvPicPr>
            <p:nvPr/>
          </p:nvPicPr>
          <p:blipFill>
            <a:blip r:embed="rId2"/>
            <a:srcRect t="2905" r="47182" b="50087"/>
            <a:stretch>
              <a:fillRect/>
            </a:stretch>
          </p:blipFill>
          <p:spPr>
            <a:xfrm>
              <a:off x="0" y="0"/>
              <a:ext cx="8991770" cy="5304943"/>
            </a:xfrm>
            <a:prstGeom prst="rect">
              <a:avLst/>
            </a:prstGeom>
          </p:spPr>
        </p:pic>
      </p:grpSp>
      <p:sp>
        <p:nvSpPr>
          <p:cNvPr id="9" name="TextBox 9"/>
          <p:cNvSpPr txBox="1"/>
          <p:nvPr/>
        </p:nvSpPr>
        <p:spPr>
          <a:xfrm>
            <a:off x="8150699" y="914400"/>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SO SÁNH CHI TIẾT</a:t>
            </a:r>
          </a:p>
        </p:txBody>
      </p:sp>
      <p:sp>
        <p:nvSpPr>
          <p:cNvPr id="10" name="TextBox 10"/>
          <p:cNvSpPr txBox="1"/>
          <p:nvPr/>
        </p:nvSpPr>
        <p:spPr>
          <a:xfrm>
            <a:off x="8150699" y="2209273"/>
            <a:ext cx="4876562" cy="808780"/>
          </a:xfrm>
          <a:prstGeom prst="rect">
            <a:avLst/>
          </a:prstGeom>
        </p:spPr>
        <p:txBody>
          <a:bodyPr lIns="0" tIns="0" rIns="0" bIns="0" rtlCol="0" anchor="t">
            <a:spAutoFit/>
          </a:bodyPr>
          <a:lstStyle/>
          <a:p>
            <a:pPr algn="l">
              <a:lnSpc>
                <a:spcPts val="6612"/>
              </a:lnSpc>
            </a:pPr>
            <a:r>
              <a:rPr lang="en-US" sz="4722">
                <a:solidFill>
                  <a:srgbClr val="0A4400"/>
                </a:solidFill>
                <a:latin typeface="UTM American Sans"/>
                <a:ea typeface="UTM American Sans"/>
                <a:cs typeface="UTM American Sans"/>
                <a:sym typeface="UTM American Sans"/>
              </a:rPr>
              <a:t>Điểm tương đồng: </a:t>
            </a:r>
          </a:p>
        </p:txBody>
      </p:sp>
      <p:sp>
        <p:nvSpPr>
          <p:cNvPr id="11" name="TextBox 11"/>
          <p:cNvSpPr txBox="1"/>
          <p:nvPr/>
        </p:nvSpPr>
        <p:spPr>
          <a:xfrm>
            <a:off x="8782232" y="3428178"/>
            <a:ext cx="8477068" cy="348920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Khổ cuối của bài </a:t>
            </a:r>
            <a:r>
              <a:rPr lang="en-US" sz="3999">
                <a:solidFill>
                  <a:srgbClr val="000000"/>
                </a:solidFill>
                <a:latin typeface="Tex Gyre Pagella Bold"/>
                <a:ea typeface="Tex Gyre Pagella Bold"/>
                <a:cs typeface="Tex Gyre Pagella Bold"/>
                <a:sym typeface="Tex Gyre Pagella Bold"/>
              </a:rPr>
              <a:t>"Tràng giang" </a:t>
            </a:r>
            <a:r>
              <a:rPr lang="en-US" sz="3999">
                <a:solidFill>
                  <a:srgbClr val="000000"/>
                </a:solidFill>
                <a:latin typeface="Tex Gyre Pagella"/>
                <a:ea typeface="Tex Gyre Pagella"/>
                <a:cs typeface="Tex Gyre Pagella"/>
                <a:sym typeface="Tex Gyre Pagella"/>
              </a:rPr>
              <a:t>thường được so sánh với </a:t>
            </a:r>
            <a:r>
              <a:rPr lang="en-US" sz="3999">
                <a:solidFill>
                  <a:srgbClr val="000000"/>
                </a:solidFill>
                <a:latin typeface="Tex Gyre Pagella Bold"/>
                <a:ea typeface="Tex Gyre Pagella Bold"/>
                <a:cs typeface="Tex Gyre Pagella Bold"/>
                <a:sym typeface="Tex Gyre Pagella Bold"/>
              </a:rPr>
              <a:t>"Hoàng Hạc Lâu"</a:t>
            </a:r>
            <a:r>
              <a:rPr lang="en-US" sz="3999">
                <a:solidFill>
                  <a:srgbClr val="000000"/>
                </a:solidFill>
                <a:latin typeface="Tex Gyre Pagella"/>
                <a:ea typeface="Tex Gyre Pagella"/>
                <a:cs typeface="Tex Gyre Pagella"/>
                <a:sym typeface="Tex Gyre Pagella"/>
              </a:rPr>
              <a:t> của Thôi Hiệu. Cả hai bài thơ đều thể hiện nỗi buồn man mác và sự cô đơn trước thiên nhiên rộng lớn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2796317" y="6106641"/>
            <a:ext cx="5287193" cy="3506916"/>
            <a:chOff x="0" y="0"/>
            <a:chExt cx="1231665" cy="816945"/>
          </a:xfrm>
        </p:grpSpPr>
        <p:sp>
          <p:nvSpPr>
            <p:cNvPr id="3" name="Freeform 3"/>
            <p:cNvSpPr/>
            <p:nvPr/>
          </p:nvSpPr>
          <p:spPr>
            <a:xfrm>
              <a:off x="0" y="0"/>
              <a:ext cx="1231665" cy="816945"/>
            </a:xfrm>
            <a:custGeom>
              <a:avLst/>
              <a:gdLst/>
              <a:ahLst/>
              <a:cxnLst/>
              <a:rect l="l" t="t" r="r" b="b"/>
              <a:pathLst>
                <a:path w="1231665" h="816945">
                  <a:moveTo>
                    <a:pt x="0" y="0"/>
                  </a:moveTo>
                  <a:lnTo>
                    <a:pt x="1231665" y="0"/>
                  </a:lnTo>
                  <a:lnTo>
                    <a:pt x="1231665" y="816945"/>
                  </a:lnTo>
                  <a:lnTo>
                    <a:pt x="0" y="816945"/>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1231665" cy="8550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5226158"/>
            <a:ext cx="6743828" cy="4032142"/>
            <a:chOff x="0" y="0"/>
            <a:chExt cx="8991770" cy="5376189"/>
          </a:xfrm>
        </p:grpSpPr>
        <p:pic>
          <p:nvPicPr>
            <p:cNvPr id="6" name="Picture 6"/>
            <p:cNvPicPr>
              <a:picLocks noChangeAspect="1"/>
            </p:cNvPicPr>
            <p:nvPr/>
          </p:nvPicPr>
          <p:blipFill>
            <a:blip r:embed="rId2"/>
            <a:srcRect t="49410" r="46802" b="2608"/>
            <a:stretch>
              <a:fillRect/>
            </a:stretch>
          </p:blipFill>
          <p:spPr>
            <a:xfrm>
              <a:off x="0" y="0"/>
              <a:ext cx="8991770" cy="5376189"/>
            </a:xfrm>
            <a:prstGeom prst="rect">
              <a:avLst/>
            </a:prstGeom>
          </p:spPr>
        </p:pic>
      </p:grpSp>
      <p:grpSp>
        <p:nvGrpSpPr>
          <p:cNvPr id="7" name="Group 7"/>
          <p:cNvGrpSpPr/>
          <p:nvPr/>
        </p:nvGrpSpPr>
        <p:grpSpPr>
          <a:xfrm>
            <a:off x="1028700" y="1028700"/>
            <a:ext cx="6743828" cy="3978707"/>
            <a:chOff x="0" y="0"/>
            <a:chExt cx="8991770" cy="5304943"/>
          </a:xfrm>
        </p:grpSpPr>
        <p:pic>
          <p:nvPicPr>
            <p:cNvPr id="8" name="Picture 8"/>
            <p:cNvPicPr>
              <a:picLocks noChangeAspect="1"/>
            </p:cNvPicPr>
            <p:nvPr/>
          </p:nvPicPr>
          <p:blipFill>
            <a:blip r:embed="rId2"/>
            <a:srcRect t="2905" r="47182" b="50087"/>
            <a:stretch>
              <a:fillRect/>
            </a:stretch>
          </p:blipFill>
          <p:spPr>
            <a:xfrm>
              <a:off x="0" y="0"/>
              <a:ext cx="8991770" cy="5304943"/>
            </a:xfrm>
            <a:prstGeom prst="rect">
              <a:avLst/>
            </a:prstGeom>
          </p:spPr>
        </p:pic>
      </p:grpSp>
      <p:sp>
        <p:nvSpPr>
          <p:cNvPr id="9" name="TextBox 9"/>
          <p:cNvSpPr txBox="1"/>
          <p:nvPr/>
        </p:nvSpPr>
        <p:spPr>
          <a:xfrm>
            <a:off x="8150699" y="914400"/>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SO SÁNH CHI TIẾT</a:t>
            </a:r>
          </a:p>
        </p:txBody>
      </p:sp>
      <p:sp>
        <p:nvSpPr>
          <p:cNvPr id="10" name="TextBox 10"/>
          <p:cNvSpPr txBox="1"/>
          <p:nvPr/>
        </p:nvSpPr>
        <p:spPr>
          <a:xfrm>
            <a:off x="8150699" y="2209273"/>
            <a:ext cx="4876562" cy="808780"/>
          </a:xfrm>
          <a:prstGeom prst="rect">
            <a:avLst/>
          </a:prstGeom>
        </p:spPr>
        <p:txBody>
          <a:bodyPr lIns="0" tIns="0" rIns="0" bIns="0" rtlCol="0" anchor="t">
            <a:spAutoFit/>
          </a:bodyPr>
          <a:lstStyle/>
          <a:p>
            <a:pPr algn="l">
              <a:lnSpc>
                <a:spcPts val="6612"/>
              </a:lnSpc>
            </a:pPr>
            <a:r>
              <a:rPr lang="en-US" sz="4722">
                <a:solidFill>
                  <a:srgbClr val="0A4400"/>
                </a:solidFill>
                <a:latin typeface="UTM American Sans"/>
                <a:ea typeface="UTM American Sans"/>
                <a:cs typeface="UTM American Sans"/>
                <a:sym typeface="UTM American Sans"/>
              </a:rPr>
              <a:t>Điểm khác biệt:</a:t>
            </a:r>
          </a:p>
        </p:txBody>
      </p:sp>
      <p:sp>
        <p:nvSpPr>
          <p:cNvPr id="11" name="TextBox 11"/>
          <p:cNvSpPr txBox="1"/>
          <p:nvPr/>
        </p:nvSpPr>
        <p:spPr>
          <a:xfrm>
            <a:off x="8782232" y="3428178"/>
            <a:ext cx="8477068" cy="348920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a:t>
            </a:r>
            <a:r>
              <a:rPr lang="en-US" sz="3999">
                <a:solidFill>
                  <a:srgbClr val="000000"/>
                </a:solidFill>
                <a:latin typeface="Tex Gyre Pagella Bold"/>
                <a:ea typeface="Tex Gyre Pagella Bold"/>
                <a:cs typeface="Tex Gyre Pagella Bold"/>
                <a:sym typeface="Tex Gyre Pagella Bold"/>
              </a:rPr>
              <a:t>"Tràng giang"</a:t>
            </a:r>
            <a:r>
              <a:rPr lang="en-US" sz="3999">
                <a:solidFill>
                  <a:srgbClr val="000000"/>
                </a:solidFill>
                <a:latin typeface="Tex Gyre Pagella"/>
                <a:ea typeface="Tex Gyre Pagella"/>
                <a:cs typeface="Tex Gyre Pagella"/>
                <a:sym typeface="Tex Gyre Pagella"/>
              </a:rPr>
              <a:t> thể hiện sự cô đơn qua những hình ảnh thiên nhiên và tình cảm cá nhân, trong khi </a:t>
            </a:r>
            <a:r>
              <a:rPr lang="en-US" sz="3999">
                <a:solidFill>
                  <a:srgbClr val="000000"/>
                </a:solidFill>
                <a:latin typeface="Tex Gyre Pagella Bold"/>
                <a:ea typeface="Tex Gyre Pagella Bold"/>
                <a:cs typeface="Tex Gyre Pagella Bold"/>
                <a:sym typeface="Tex Gyre Pagella Bold"/>
              </a:rPr>
              <a:t>"Hoàng Hạc Lâu"</a:t>
            </a:r>
            <a:r>
              <a:rPr lang="en-US" sz="3999">
                <a:solidFill>
                  <a:srgbClr val="000000"/>
                </a:solidFill>
                <a:latin typeface="Tex Gyre Pagella"/>
                <a:ea typeface="Tex Gyre Pagella"/>
                <a:cs typeface="Tex Gyre Pagella"/>
                <a:sym typeface="Tex Gyre Pagella"/>
              </a:rPr>
              <a:t> lại nhấn mạnh sự nhớ nhung và cảnh chia ly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2796317" y="6106641"/>
            <a:ext cx="5287193" cy="3506916"/>
            <a:chOff x="0" y="0"/>
            <a:chExt cx="1231665" cy="816945"/>
          </a:xfrm>
        </p:grpSpPr>
        <p:sp>
          <p:nvSpPr>
            <p:cNvPr id="3" name="Freeform 3"/>
            <p:cNvSpPr/>
            <p:nvPr/>
          </p:nvSpPr>
          <p:spPr>
            <a:xfrm>
              <a:off x="0" y="0"/>
              <a:ext cx="1231665" cy="816945"/>
            </a:xfrm>
            <a:custGeom>
              <a:avLst/>
              <a:gdLst/>
              <a:ahLst/>
              <a:cxnLst/>
              <a:rect l="l" t="t" r="r" b="b"/>
              <a:pathLst>
                <a:path w="1231665" h="816945">
                  <a:moveTo>
                    <a:pt x="0" y="0"/>
                  </a:moveTo>
                  <a:lnTo>
                    <a:pt x="1231665" y="0"/>
                  </a:lnTo>
                  <a:lnTo>
                    <a:pt x="1231665" y="816945"/>
                  </a:lnTo>
                  <a:lnTo>
                    <a:pt x="0" y="816945"/>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1231665" cy="8550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5226158"/>
            <a:ext cx="6743828" cy="4032142"/>
            <a:chOff x="0" y="0"/>
            <a:chExt cx="8991770" cy="5376189"/>
          </a:xfrm>
        </p:grpSpPr>
        <p:pic>
          <p:nvPicPr>
            <p:cNvPr id="6" name="Picture 6"/>
            <p:cNvPicPr>
              <a:picLocks noChangeAspect="1"/>
            </p:cNvPicPr>
            <p:nvPr/>
          </p:nvPicPr>
          <p:blipFill>
            <a:blip r:embed="rId2"/>
            <a:srcRect t="49410" r="46802" b="2608"/>
            <a:stretch>
              <a:fillRect/>
            </a:stretch>
          </p:blipFill>
          <p:spPr>
            <a:xfrm>
              <a:off x="0" y="0"/>
              <a:ext cx="8991770" cy="5376189"/>
            </a:xfrm>
            <a:prstGeom prst="rect">
              <a:avLst/>
            </a:prstGeom>
          </p:spPr>
        </p:pic>
      </p:grpSp>
      <p:grpSp>
        <p:nvGrpSpPr>
          <p:cNvPr id="7" name="Group 7"/>
          <p:cNvGrpSpPr/>
          <p:nvPr/>
        </p:nvGrpSpPr>
        <p:grpSpPr>
          <a:xfrm>
            <a:off x="1028700" y="1028700"/>
            <a:ext cx="6743828" cy="3978707"/>
            <a:chOff x="0" y="0"/>
            <a:chExt cx="8991770" cy="5304943"/>
          </a:xfrm>
        </p:grpSpPr>
        <p:pic>
          <p:nvPicPr>
            <p:cNvPr id="8" name="Picture 8"/>
            <p:cNvPicPr>
              <a:picLocks noChangeAspect="1"/>
            </p:cNvPicPr>
            <p:nvPr/>
          </p:nvPicPr>
          <p:blipFill>
            <a:blip r:embed="rId2"/>
            <a:srcRect t="2905" r="47182" b="50087"/>
            <a:stretch>
              <a:fillRect/>
            </a:stretch>
          </p:blipFill>
          <p:spPr>
            <a:xfrm>
              <a:off x="0" y="0"/>
              <a:ext cx="8991770" cy="5304943"/>
            </a:xfrm>
            <a:prstGeom prst="rect">
              <a:avLst/>
            </a:prstGeom>
          </p:spPr>
        </p:pic>
      </p:grpSp>
      <p:sp>
        <p:nvSpPr>
          <p:cNvPr id="9" name="TextBox 9"/>
          <p:cNvSpPr txBox="1"/>
          <p:nvPr/>
        </p:nvSpPr>
        <p:spPr>
          <a:xfrm>
            <a:off x="8150699" y="914400"/>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PHÂN TÍCH CHI TIẾT</a:t>
            </a:r>
          </a:p>
        </p:txBody>
      </p:sp>
      <p:sp>
        <p:nvSpPr>
          <p:cNvPr id="10" name="TextBox 10"/>
          <p:cNvSpPr txBox="1"/>
          <p:nvPr/>
        </p:nvSpPr>
        <p:spPr>
          <a:xfrm>
            <a:off x="8150699" y="2209273"/>
            <a:ext cx="8302281" cy="1642272"/>
          </a:xfrm>
          <a:prstGeom prst="rect">
            <a:avLst/>
          </a:prstGeom>
        </p:spPr>
        <p:txBody>
          <a:bodyPr lIns="0" tIns="0" rIns="0" bIns="0" rtlCol="0" anchor="t">
            <a:spAutoFit/>
          </a:bodyPr>
          <a:lstStyle/>
          <a:p>
            <a:pPr algn="l">
              <a:lnSpc>
                <a:spcPts val="6612"/>
              </a:lnSpc>
            </a:pPr>
            <a:r>
              <a:rPr lang="en-US" sz="4722">
                <a:solidFill>
                  <a:srgbClr val="0A4400"/>
                </a:solidFill>
                <a:latin typeface="UTM American Sans"/>
                <a:ea typeface="UTM American Sans"/>
                <a:cs typeface="UTM American Sans"/>
                <a:sym typeface="UTM American Sans"/>
              </a:rPr>
              <a:t>Điểm tương đồng và khác biệt trong khổ cuối: </a:t>
            </a:r>
          </a:p>
        </p:txBody>
      </p:sp>
      <p:sp>
        <p:nvSpPr>
          <p:cNvPr id="11" name="TextBox 11"/>
          <p:cNvSpPr txBox="1"/>
          <p:nvPr/>
        </p:nvSpPr>
        <p:spPr>
          <a:xfrm>
            <a:off x="8782232" y="4080146"/>
            <a:ext cx="8477068" cy="419402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Khổ thơ cuối của </a:t>
            </a:r>
            <a:r>
              <a:rPr lang="en-US" sz="3999">
                <a:solidFill>
                  <a:srgbClr val="000000"/>
                </a:solidFill>
                <a:latin typeface="Tex Gyre Pagella Bold"/>
                <a:ea typeface="Tex Gyre Pagella Bold"/>
                <a:cs typeface="Tex Gyre Pagella Bold"/>
                <a:sym typeface="Tex Gyre Pagella Bold"/>
              </a:rPr>
              <a:t>"Tràng giang" </a:t>
            </a:r>
            <a:r>
              <a:rPr lang="en-US" sz="3999">
                <a:solidFill>
                  <a:srgbClr val="000000"/>
                </a:solidFill>
                <a:latin typeface="Tex Gyre Pagella"/>
                <a:ea typeface="Tex Gyre Pagella"/>
                <a:cs typeface="Tex Gyre Pagella"/>
                <a:sym typeface="Tex Gyre Pagella"/>
              </a:rPr>
              <a:t>thường được so sánh với </a:t>
            </a:r>
            <a:r>
              <a:rPr lang="en-US" sz="3999">
                <a:solidFill>
                  <a:srgbClr val="000000"/>
                </a:solidFill>
                <a:latin typeface="Tex Gyre Pagella Bold"/>
                <a:ea typeface="Tex Gyre Pagella Bold"/>
                <a:cs typeface="Tex Gyre Pagella Bold"/>
                <a:sym typeface="Tex Gyre Pagella Bold"/>
              </a:rPr>
              <a:t>"Hoàng Hạc Lâu"</a:t>
            </a:r>
            <a:r>
              <a:rPr lang="en-US" sz="3999">
                <a:solidFill>
                  <a:srgbClr val="000000"/>
                </a:solidFill>
                <a:latin typeface="Tex Gyre Pagella"/>
                <a:ea typeface="Tex Gyre Pagella"/>
                <a:cs typeface="Tex Gyre Pagella"/>
                <a:sym typeface="Tex Gyre Pagella"/>
              </a:rPr>
              <a:t> của Thôi Hiệu, do cùng thể hiện nỗi buồn man mác của người lữ khách tha hương trước trời rộng sông dài trong cảnh hoàng hôn.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42931" y="6106641"/>
            <a:ext cx="5287193" cy="3506916"/>
            <a:chOff x="0" y="0"/>
            <a:chExt cx="1231665" cy="816945"/>
          </a:xfrm>
        </p:grpSpPr>
        <p:sp>
          <p:nvSpPr>
            <p:cNvPr id="3" name="Freeform 3"/>
            <p:cNvSpPr/>
            <p:nvPr/>
          </p:nvSpPr>
          <p:spPr>
            <a:xfrm>
              <a:off x="0" y="0"/>
              <a:ext cx="1231665" cy="816945"/>
            </a:xfrm>
            <a:custGeom>
              <a:avLst/>
              <a:gdLst/>
              <a:ahLst/>
              <a:cxnLst/>
              <a:rect l="l" t="t" r="r" b="b"/>
              <a:pathLst>
                <a:path w="1231665" h="816945">
                  <a:moveTo>
                    <a:pt x="0" y="0"/>
                  </a:moveTo>
                  <a:lnTo>
                    <a:pt x="1231665" y="0"/>
                  </a:lnTo>
                  <a:lnTo>
                    <a:pt x="1231665" y="816945"/>
                  </a:lnTo>
                  <a:lnTo>
                    <a:pt x="0" y="816945"/>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1231665" cy="8550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75315" y="5226158"/>
            <a:ext cx="6743828" cy="4032142"/>
            <a:chOff x="0" y="0"/>
            <a:chExt cx="8991770" cy="5376189"/>
          </a:xfrm>
        </p:grpSpPr>
        <p:pic>
          <p:nvPicPr>
            <p:cNvPr id="6" name="Picture 6"/>
            <p:cNvPicPr>
              <a:picLocks noChangeAspect="1"/>
            </p:cNvPicPr>
            <p:nvPr/>
          </p:nvPicPr>
          <p:blipFill>
            <a:blip r:embed="rId2"/>
            <a:srcRect t="49410" r="46802" b="2608"/>
            <a:stretch>
              <a:fillRect/>
            </a:stretch>
          </p:blipFill>
          <p:spPr>
            <a:xfrm>
              <a:off x="0" y="0"/>
              <a:ext cx="8991770" cy="5376189"/>
            </a:xfrm>
            <a:prstGeom prst="rect">
              <a:avLst/>
            </a:prstGeom>
          </p:spPr>
        </p:pic>
      </p:grpSp>
      <p:grpSp>
        <p:nvGrpSpPr>
          <p:cNvPr id="7" name="Group 7"/>
          <p:cNvGrpSpPr/>
          <p:nvPr/>
        </p:nvGrpSpPr>
        <p:grpSpPr>
          <a:xfrm>
            <a:off x="475315" y="1028700"/>
            <a:ext cx="6743828" cy="3978707"/>
            <a:chOff x="0" y="0"/>
            <a:chExt cx="8991770" cy="5304943"/>
          </a:xfrm>
        </p:grpSpPr>
        <p:pic>
          <p:nvPicPr>
            <p:cNvPr id="8" name="Picture 8"/>
            <p:cNvPicPr>
              <a:picLocks noChangeAspect="1"/>
            </p:cNvPicPr>
            <p:nvPr/>
          </p:nvPicPr>
          <p:blipFill>
            <a:blip r:embed="rId2"/>
            <a:srcRect t="2905" r="47182" b="50087"/>
            <a:stretch>
              <a:fillRect/>
            </a:stretch>
          </p:blipFill>
          <p:spPr>
            <a:xfrm>
              <a:off x="0" y="0"/>
              <a:ext cx="8991770" cy="5304943"/>
            </a:xfrm>
            <a:prstGeom prst="rect">
              <a:avLst/>
            </a:prstGeom>
          </p:spPr>
        </p:pic>
      </p:grpSp>
      <p:sp>
        <p:nvSpPr>
          <p:cNvPr id="9" name="TextBox 9"/>
          <p:cNvSpPr txBox="1"/>
          <p:nvPr/>
        </p:nvSpPr>
        <p:spPr>
          <a:xfrm>
            <a:off x="8150699" y="914400"/>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PHÂN TÍCH CHI TIẾT</a:t>
            </a:r>
          </a:p>
        </p:txBody>
      </p:sp>
      <p:sp>
        <p:nvSpPr>
          <p:cNvPr id="10" name="TextBox 10"/>
          <p:cNvSpPr txBox="1"/>
          <p:nvPr/>
        </p:nvSpPr>
        <p:spPr>
          <a:xfrm>
            <a:off x="7560379" y="2149292"/>
            <a:ext cx="9698921" cy="1642272"/>
          </a:xfrm>
          <a:prstGeom prst="rect">
            <a:avLst/>
          </a:prstGeom>
        </p:spPr>
        <p:txBody>
          <a:bodyPr lIns="0" tIns="0" rIns="0" bIns="0" rtlCol="0" anchor="t">
            <a:spAutoFit/>
          </a:bodyPr>
          <a:lstStyle/>
          <a:p>
            <a:pPr algn="l">
              <a:lnSpc>
                <a:spcPts val="6612"/>
              </a:lnSpc>
            </a:pPr>
            <a:r>
              <a:rPr lang="en-US" sz="4722">
                <a:solidFill>
                  <a:srgbClr val="0A4400"/>
                </a:solidFill>
                <a:latin typeface="UTM American Sans"/>
                <a:ea typeface="UTM American Sans"/>
                <a:cs typeface="UTM American Sans"/>
                <a:sym typeface="UTM American Sans"/>
              </a:rPr>
              <a:t>Điểm khác biệt về đề tài và hình thức thể loại: </a:t>
            </a:r>
          </a:p>
        </p:txBody>
      </p:sp>
      <p:sp>
        <p:nvSpPr>
          <p:cNvPr id="11" name="TextBox 11"/>
          <p:cNvSpPr txBox="1"/>
          <p:nvPr/>
        </p:nvSpPr>
        <p:spPr>
          <a:xfrm>
            <a:off x="8782232" y="3976290"/>
            <a:ext cx="8477068" cy="419402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a:t>
            </a:r>
            <a:r>
              <a:rPr lang="en-US" sz="3999">
                <a:solidFill>
                  <a:srgbClr val="000000"/>
                </a:solidFill>
                <a:latin typeface="Tex Gyre Pagella Bold"/>
                <a:ea typeface="Tex Gyre Pagella Bold"/>
                <a:cs typeface="Tex Gyre Pagella Bold"/>
                <a:sym typeface="Tex Gyre Pagella Bold"/>
              </a:rPr>
              <a:t>"Hoàng Hạc Lâu"</a:t>
            </a:r>
            <a:r>
              <a:rPr lang="en-US" sz="3999">
                <a:solidFill>
                  <a:srgbClr val="000000"/>
                </a:solidFill>
                <a:latin typeface="Tex Gyre Pagella"/>
                <a:ea typeface="Tex Gyre Pagella"/>
                <a:cs typeface="Tex Gyre Pagella"/>
                <a:sym typeface="Tex Gyre Pagella"/>
              </a:rPr>
              <a:t> viết về "đăng cao", "vọng viễn", đề tài quen thuộc của Đường thi.</a:t>
            </a:r>
          </a:p>
          <a:p>
            <a:pPr algn="just">
              <a:lnSpc>
                <a:spcPts val="5599"/>
              </a:lnSpc>
            </a:pPr>
            <a:r>
              <a:rPr lang="en-US" sz="3999">
                <a:solidFill>
                  <a:srgbClr val="000000"/>
                </a:solidFill>
                <a:latin typeface="Tex Gyre Pagella"/>
                <a:ea typeface="Tex Gyre Pagella"/>
                <a:cs typeface="Tex Gyre Pagella"/>
                <a:sym typeface="Tex Gyre Pagella"/>
              </a:rPr>
              <a:t>    </a:t>
            </a:r>
            <a:r>
              <a:rPr lang="en-US" sz="3999">
                <a:solidFill>
                  <a:srgbClr val="000000"/>
                </a:solidFill>
                <a:latin typeface="Tex Gyre Pagella Bold"/>
                <a:ea typeface="Tex Gyre Pagella Bold"/>
                <a:cs typeface="Tex Gyre Pagella Bold"/>
                <a:sym typeface="Tex Gyre Pagella Bold"/>
              </a:rPr>
              <a:t>"Tràng giang" </a:t>
            </a:r>
            <a:r>
              <a:rPr lang="en-US" sz="3999">
                <a:solidFill>
                  <a:srgbClr val="000000"/>
                </a:solidFill>
                <a:latin typeface="Tex Gyre Pagella"/>
                <a:ea typeface="Tex Gyre Pagella"/>
                <a:cs typeface="Tex Gyre Pagella"/>
                <a:sym typeface="Tex Gyre Pagella"/>
              </a:rPr>
              <a:t>viết về nỗi sầu của con người bé nhỏ, hữu hạn trước không gian rộng lớn.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256548" y="5143500"/>
            <a:ext cx="3812261" cy="4412486"/>
            <a:chOff x="0" y="0"/>
            <a:chExt cx="888076" cy="1027900"/>
          </a:xfrm>
        </p:grpSpPr>
        <p:sp>
          <p:nvSpPr>
            <p:cNvPr id="3" name="Freeform 3"/>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028700"/>
            <a:ext cx="6743828" cy="8229600"/>
            <a:chOff x="0" y="0"/>
            <a:chExt cx="8991770" cy="10972800"/>
          </a:xfrm>
        </p:grpSpPr>
        <p:pic>
          <p:nvPicPr>
            <p:cNvPr id="9" name="Picture 9"/>
            <p:cNvPicPr>
              <a:picLocks noChangeAspect="1"/>
            </p:cNvPicPr>
            <p:nvPr/>
          </p:nvPicPr>
          <p:blipFill>
            <a:blip r:embed="rId2"/>
            <a:srcRect l="19701" r="19701"/>
            <a:stretch>
              <a:fillRect/>
            </a:stretch>
          </p:blipFill>
          <p:spPr>
            <a:xfrm>
              <a:off x="0" y="0"/>
              <a:ext cx="8991770" cy="10972800"/>
            </a:xfrm>
            <a:prstGeom prst="rect">
              <a:avLst/>
            </a:prstGeom>
          </p:spPr>
        </p:pic>
      </p:grpSp>
      <p:sp>
        <p:nvSpPr>
          <p:cNvPr id="10" name="TextBox 10"/>
          <p:cNvSpPr txBox="1"/>
          <p:nvPr/>
        </p:nvSpPr>
        <p:spPr>
          <a:xfrm>
            <a:off x="8150699" y="2401403"/>
            <a:ext cx="9108601" cy="4508327"/>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PHONG CÁCH THƠ VÀ NHẬN BIẾT ĐẶC ĐIỂM CƠ BẢN CỦA PHONG CÁCH LÃNG MẠN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597756" y="5143500"/>
            <a:ext cx="3812261" cy="4412486"/>
            <a:chOff x="0" y="0"/>
            <a:chExt cx="888076" cy="1027900"/>
          </a:xfrm>
        </p:grpSpPr>
        <p:sp>
          <p:nvSpPr>
            <p:cNvPr id="3" name="Freeform 3"/>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69908" y="1028700"/>
            <a:ext cx="6743828" cy="8229600"/>
            <a:chOff x="0" y="0"/>
            <a:chExt cx="8991770" cy="10972800"/>
          </a:xfrm>
        </p:grpSpPr>
        <p:pic>
          <p:nvPicPr>
            <p:cNvPr id="9" name="Picture 9"/>
            <p:cNvPicPr>
              <a:picLocks noChangeAspect="1"/>
            </p:cNvPicPr>
            <p:nvPr/>
          </p:nvPicPr>
          <p:blipFill>
            <a:blip r:embed="rId2"/>
            <a:srcRect l="19701" r="19701"/>
            <a:stretch>
              <a:fillRect/>
            </a:stretch>
          </p:blipFill>
          <p:spPr>
            <a:xfrm>
              <a:off x="0" y="0"/>
              <a:ext cx="8991770" cy="10972800"/>
            </a:xfrm>
            <a:prstGeom prst="rect">
              <a:avLst/>
            </a:prstGeom>
          </p:spPr>
        </p:pic>
      </p:grpSp>
      <p:sp>
        <p:nvSpPr>
          <p:cNvPr id="10" name="TextBox 10"/>
          <p:cNvSpPr txBox="1"/>
          <p:nvPr/>
        </p:nvSpPr>
        <p:spPr>
          <a:xfrm>
            <a:off x="7650017" y="914400"/>
            <a:ext cx="9108601" cy="1090456"/>
          </a:xfrm>
          <a:prstGeom prst="rect">
            <a:avLst/>
          </a:prstGeom>
        </p:spPr>
        <p:txBody>
          <a:bodyPr lIns="0" tIns="0" rIns="0" bIns="0" rtlCol="0" anchor="t">
            <a:spAutoFit/>
          </a:bodyPr>
          <a:lstStyle/>
          <a:p>
            <a:pPr algn="ctr">
              <a:lnSpc>
                <a:spcPts val="8991"/>
              </a:lnSpc>
            </a:pPr>
            <a:r>
              <a:rPr lang="en-US" sz="6422">
                <a:solidFill>
                  <a:srgbClr val="0A4400"/>
                </a:solidFill>
                <a:latin typeface="UTM American Sans"/>
                <a:ea typeface="UTM American Sans"/>
                <a:cs typeface="UTM American Sans"/>
                <a:sym typeface="UTM American Sans"/>
              </a:rPr>
              <a:t>PHONG CÁCH THƠ:</a:t>
            </a:r>
          </a:p>
        </p:txBody>
      </p:sp>
      <p:sp>
        <p:nvSpPr>
          <p:cNvPr id="11" name="TextBox 11"/>
          <p:cNvSpPr txBox="1"/>
          <p:nvPr/>
        </p:nvSpPr>
        <p:spPr>
          <a:xfrm>
            <a:off x="7650017" y="2380146"/>
            <a:ext cx="9926410" cy="2079552"/>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Phong cách thơ lãng mạn, đề cao cái tôi cá nhân, biểu hiện rõ nét qua từ ngữ, hình ảnh và cảm xúc.</a:t>
            </a:r>
          </a:p>
        </p:txBody>
      </p:sp>
      <p:sp>
        <p:nvSpPr>
          <p:cNvPr id="12" name="TextBox 12"/>
          <p:cNvSpPr txBox="1"/>
          <p:nvPr/>
        </p:nvSpPr>
        <p:spPr>
          <a:xfrm>
            <a:off x="7650017" y="4831173"/>
            <a:ext cx="9926410" cy="2784377"/>
          </a:xfrm>
          <a:prstGeom prst="rect">
            <a:avLst/>
          </a:prstGeom>
        </p:spPr>
        <p:txBody>
          <a:bodyPr lIns="0" tIns="0" rIns="0" bIns="0" rtlCol="0" anchor="t">
            <a:spAutoFit/>
          </a:bodyPr>
          <a:lstStyle/>
          <a:p>
            <a:pPr algn="just">
              <a:lnSpc>
                <a:spcPts val="5599"/>
              </a:lnSpc>
            </a:pPr>
            <a:r>
              <a:rPr lang="en-US" sz="3999">
                <a:solidFill>
                  <a:srgbClr val="000000"/>
                </a:solidFill>
                <a:latin typeface="Tex Gyre Pagella"/>
                <a:ea typeface="Tex Gyre Pagella"/>
                <a:cs typeface="Tex Gyre Pagella"/>
                <a:sym typeface="Tex Gyre Pagella"/>
              </a:rPr>
              <a:t>   Từ ngữ và hình ảnh như </a:t>
            </a:r>
            <a:r>
              <a:rPr lang="en-US" sz="3999">
                <a:solidFill>
                  <a:srgbClr val="000000"/>
                </a:solidFill>
                <a:latin typeface="Tex Gyre Pagella Italics"/>
                <a:ea typeface="Tex Gyre Pagella Italics"/>
                <a:cs typeface="Tex Gyre Pagella Italics"/>
                <a:sym typeface="Tex Gyre Pagella Italics"/>
              </a:rPr>
              <a:t>"buồn điệp điệp", "sóng gợn tràng giang", "nước song song",</a:t>
            </a:r>
            <a:r>
              <a:rPr lang="en-US" sz="3999">
                <a:solidFill>
                  <a:srgbClr val="000000"/>
                </a:solidFill>
                <a:latin typeface="Tex Gyre Pagella"/>
                <a:ea typeface="Tex Gyre Pagella"/>
                <a:cs typeface="Tex Gyre Pagella"/>
                <a:sym typeface="Tex Gyre Pagella"/>
              </a:rPr>
              <a:t>... thể hiện cảm xúc cá nhân và tình yêu quê hương đất nước.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597756" y="5143500"/>
            <a:ext cx="3812261" cy="4412486"/>
            <a:chOff x="0" y="0"/>
            <a:chExt cx="888076" cy="1027900"/>
          </a:xfrm>
        </p:grpSpPr>
        <p:sp>
          <p:nvSpPr>
            <p:cNvPr id="3" name="Freeform 3"/>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69908" y="1028700"/>
            <a:ext cx="6743828" cy="8229600"/>
            <a:chOff x="0" y="0"/>
            <a:chExt cx="8991770" cy="10972800"/>
          </a:xfrm>
        </p:grpSpPr>
        <p:pic>
          <p:nvPicPr>
            <p:cNvPr id="9" name="Picture 9"/>
            <p:cNvPicPr>
              <a:picLocks noChangeAspect="1"/>
            </p:cNvPicPr>
            <p:nvPr/>
          </p:nvPicPr>
          <p:blipFill>
            <a:blip r:embed="rId2"/>
            <a:srcRect l="19701" r="19701"/>
            <a:stretch>
              <a:fillRect/>
            </a:stretch>
          </p:blipFill>
          <p:spPr>
            <a:xfrm>
              <a:off x="0" y="0"/>
              <a:ext cx="8991770" cy="10972800"/>
            </a:xfrm>
            <a:prstGeom prst="rect">
              <a:avLst/>
            </a:prstGeom>
          </p:spPr>
        </p:pic>
      </p:grpSp>
      <p:sp>
        <p:nvSpPr>
          <p:cNvPr id="10" name="TextBox 10"/>
          <p:cNvSpPr txBox="1"/>
          <p:nvPr/>
        </p:nvSpPr>
        <p:spPr>
          <a:xfrm>
            <a:off x="7597313" y="4058906"/>
            <a:ext cx="9661987" cy="1084594"/>
          </a:xfrm>
          <a:prstGeom prst="rect">
            <a:avLst/>
          </a:prstGeom>
        </p:spPr>
        <p:txBody>
          <a:bodyPr lIns="0" tIns="0" rIns="0" bIns="0" rtlCol="0" anchor="t">
            <a:spAutoFit/>
          </a:bodyPr>
          <a:lstStyle/>
          <a:p>
            <a:pPr algn="ctr">
              <a:lnSpc>
                <a:spcPts val="8992"/>
              </a:lnSpc>
            </a:pPr>
            <a:r>
              <a:rPr lang="en-US" sz="6423">
                <a:solidFill>
                  <a:srgbClr val="0A4400"/>
                </a:solidFill>
                <a:latin typeface="UTM American Sans"/>
                <a:ea typeface="UTM American Sans"/>
                <a:cs typeface="UTM American Sans"/>
                <a:sym typeface="UTM American Sans"/>
              </a:rPr>
              <a:t>LIÊN HỆ VỚI THƠ HIỆN ĐẠI: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597756" y="5143500"/>
            <a:ext cx="3812261" cy="4412486"/>
            <a:chOff x="0" y="0"/>
            <a:chExt cx="888076" cy="1027900"/>
          </a:xfrm>
        </p:grpSpPr>
        <p:sp>
          <p:nvSpPr>
            <p:cNvPr id="3" name="Freeform 3"/>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000000">
                <a:alpha val="0"/>
              </a:srgbClr>
            </a:solidFill>
            <a:ln w="38100" cap="sq">
              <a:solidFill>
                <a:srgbClr val="0A4400"/>
              </a:solidFill>
              <a:prstDash val="solid"/>
              <a:miter/>
            </a:ln>
          </p:spPr>
          <p:txBody>
            <a:bodyPr/>
            <a:lstStyle/>
            <a:p>
              <a:endParaRPr lang="vi-VN"/>
            </a:p>
          </p:txBody>
        </p:sp>
        <p:sp>
          <p:nvSpPr>
            <p:cNvPr id="4" name="TextBox 4"/>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69908" y="1028700"/>
            <a:ext cx="6743828" cy="8229600"/>
            <a:chOff x="0" y="0"/>
            <a:chExt cx="8991770" cy="10972800"/>
          </a:xfrm>
        </p:grpSpPr>
        <p:pic>
          <p:nvPicPr>
            <p:cNvPr id="9" name="Picture 9"/>
            <p:cNvPicPr>
              <a:picLocks noChangeAspect="1"/>
            </p:cNvPicPr>
            <p:nvPr/>
          </p:nvPicPr>
          <p:blipFill>
            <a:blip r:embed="rId2"/>
            <a:srcRect l="19701" r="19701"/>
            <a:stretch>
              <a:fillRect/>
            </a:stretch>
          </p:blipFill>
          <p:spPr>
            <a:xfrm>
              <a:off x="0" y="0"/>
              <a:ext cx="8991770" cy="10972800"/>
            </a:xfrm>
            <a:prstGeom prst="rect">
              <a:avLst/>
            </a:prstGeom>
          </p:spPr>
        </p:pic>
      </p:grpSp>
      <p:sp>
        <p:nvSpPr>
          <p:cNvPr id="10" name="TextBox 10"/>
          <p:cNvSpPr txBox="1"/>
          <p:nvPr/>
        </p:nvSpPr>
        <p:spPr>
          <a:xfrm>
            <a:off x="7597313" y="3568925"/>
            <a:ext cx="9661987" cy="2218044"/>
          </a:xfrm>
          <a:prstGeom prst="rect">
            <a:avLst/>
          </a:prstGeom>
        </p:spPr>
        <p:txBody>
          <a:bodyPr lIns="0" tIns="0" rIns="0" bIns="0" rtlCol="0" anchor="t">
            <a:spAutoFit/>
          </a:bodyPr>
          <a:lstStyle/>
          <a:p>
            <a:pPr algn="ctr">
              <a:lnSpc>
                <a:spcPts val="8992"/>
              </a:lnSpc>
            </a:pPr>
            <a:r>
              <a:rPr lang="en-US" sz="6423">
                <a:solidFill>
                  <a:srgbClr val="0A4400"/>
                </a:solidFill>
                <a:latin typeface="UTM American Sans"/>
                <a:ea typeface="UTM American Sans"/>
                <a:cs typeface="UTM American Sans"/>
                <a:sym typeface="UTM American Sans"/>
              </a:rPr>
              <a:t>KHÁI QUÁT ĐẶC ĐIỂM THỂ LOẠI VÀ KINH NGHIỆM ĐỌC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873244"/>
            <a:ext cx="6445237" cy="1294370"/>
            <a:chOff x="0" y="0"/>
            <a:chExt cx="1697511" cy="340904"/>
          </a:xfrm>
        </p:grpSpPr>
        <p:sp>
          <p:nvSpPr>
            <p:cNvPr id="3" name="Freeform 3"/>
            <p:cNvSpPr/>
            <p:nvPr/>
          </p:nvSpPr>
          <p:spPr>
            <a:xfrm>
              <a:off x="0" y="0"/>
              <a:ext cx="1697511" cy="340904"/>
            </a:xfrm>
            <a:custGeom>
              <a:avLst/>
              <a:gdLst/>
              <a:ahLst/>
              <a:cxnLst/>
              <a:rect l="l" t="t" r="r" b="b"/>
              <a:pathLst>
                <a:path w="1697511" h="340904">
                  <a:moveTo>
                    <a:pt x="0" y="0"/>
                  </a:moveTo>
                  <a:lnTo>
                    <a:pt x="1697511" y="0"/>
                  </a:lnTo>
                  <a:lnTo>
                    <a:pt x="1697511" y="340904"/>
                  </a:lnTo>
                  <a:lnTo>
                    <a:pt x="0" y="340904"/>
                  </a:lnTo>
                  <a:close/>
                </a:path>
              </a:pathLst>
            </a:custGeom>
            <a:solidFill>
              <a:srgbClr val="0A4400"/>
            </a:solidFill>
          </p:spPr>
          <p:txBody>
            <a:bodyPr/>
            <a:lstStyle/>
            <a:p>
              <a:endParaRPr lang="vi-VN"/>
            </a:p>
          </p:txBody>
        </p:sp>
        <p:sp>
          <p:nvSpPr>
            <p:cNvPr id="4" name="TextBox 4"/>
            <p:cNvSpPr txBox="1"/>
            <p:nvPr/>
          </p:nvSpPr>
          <p:spPr>
            <a:xfrm>
              <a:off x="0" y="-38100"/>
              <a:ext cx="1697511"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0190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219899" y="6584941"/>
            <a:ext cx="4377988" cy="3007283"/>
            <a:chOff x="0" y="0"/>
            <a:chExt cx="1019864" cy="700554"/>
          </a:xfrm>
        </p:grpSpPr>
        <p:sp>
          <p:nvSpPr>
            <p:cNvPr id="9" name="Freeform 9"/>
            <p:cNvSpPr/>
            <p:nvPr/>
          </p:nvSpPr>
          <p:spPr>
            <a:xfrm>
              <a:off x="0" y="0"/>
              <a:ext cx="1019864" cy="700554"/>
            </a:xfrm>
            <a:custGeom>
              <a:avLst/>
              <a:gdLst/>
              <a:ahLst/>
              <a:cxnLst/>
              <a:rect l="l" t="t" r="r" b="b"/>
              <a:pathLst>
                <a:path w="1019864" h="700554">
                  <a:moveTo>
                    <a:pt x="0" y="0"/>
                  </a:moveTo>
                  <a:lnTo>
                    <a:pt x="1019864" y="0"/>
                  </a:lnTo>
                  <a:lnTo>
                    <a:pt x="1019864"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38100"/>
              <a:ext cx="1019864" cy="73865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447875" y="1028700"/>
            <a:ext cx="6811425" cy="8229600"/>
            <a:chOff x="0" y="0"/>
            <a:chExt cx="9081900" cy="10972800"/>
          </a:xfrm>
        </p:grpSpPr>
        <p:pic>
          <p:nvPicPr>
            <p:cNvPr id="12" name="Picture 12"/>
            <p:cNvPicPr>
              <a:picLocks noChangeAspect="1"/>
            </p:cNvPicPr>
            <p:nvPr/>
          </p:nvPicPr>
          <p:blipFill>
            <a:blip r:embed="rId2"/>
            <a:srcRect l="20876" r="20876"/>
            <a:stretch>
              <a:fillRect/>
            </a:stretch>
          </p:blipFill>
          <p:spPr>
            <a:xfrm>
              <a:off x="0" y="0"/>
              <a:ext cx="9081900" cy="10972800"/>
            </a:xfrm>
            <a:prstGeom prst="rect">
              <a:avLst/>
            </a:prstGeom>
          </p:spPr>
        </p:pic>
      </p:grpSp>
      <p:sp>
        <p:nvSpPr>
          <p:cNvPr id="13" name="TextBox 13"/>
          <p:cNvSpPr txBox="1"/>
          <p:nvPr/>
        </p:nvSpPr>
        <p:spPr>
          <a:xfrm>
            <a:off x="1028700" y="3619501"/>
            <a:ext cx="9140564" cy="2080371"/>
          </a:xfrm>
          <a:prstGeom prst="rect">
            <a:avLst/>
          </a:prstGeom>
        </p:spPr>
        <p:txBody>
          <a:bodyPr lIns="0" tIns="0" rIns="0" bIns="0" rtlCol="0" anchor="t">
            <a:spAutoFit/>
          </a:bodyPr>
          <a:lstStyle/>
          <a:p>
            <a:pPr algn="ctr">
              <a:lnSpc>
                <a:spcPts val="17051"/>
              </a:lnSpc>
              <a:spcBef>
                <a:spcPct val="0"/>
              </a:spcBef>
            </a:pPr>
            <a:r>
              <a:rPr lang="en-US" sz="12179">
                <a:solidFill>
                  <a:srgbClr val="0A4400"/>
                </a:solidFill>
                <a:latin typeface="UTM American Sans"/>
                <a:ea typeface="UTM American Sans"/>
                <a:cs typeface="UTM American Sans"/>
                <a:sym typeface="UTM American Sans"/>
              </a:rPr>
              <a:t>KĨ NĂNG ĐỌC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334190" y="1028700"/>
            <a:ext cx="2778781" cy="2926587"/>
            <a:chOff x="0" y="0"/>
            <a:chExt cx="553741" cy="583195"/>
          </a:xfrm>
        </p:grpSpPr>
        <p:sp>
          <p:nvSpPr>
            <p:cNvPr id="3" name="Freeform 3"/>
            <p:cNvSpPr/>
            <p:nvPr/>
          </p:nvSpPr>
          <p:spPr>
            <a:xfrm>
              <a:off x="0" y="0"/>
              <a:ext cx="553741" cy="583196"/>
            </a:xfrm>
            <a:custGeom>
              <a:avLst/>
              <a:gdLst/>
              <a:ahLst/>
              <a:cxnLst/>
              <a:rect l="l" t="t" r="r" b="b"/>
              <a:pathLst>
                <a:path w="553741" h="583196">
                  <a:moveTo>
                    <a:pt x="0" y="0"/>
                  </a:moveTo>
                  <a:lnTo>
                    <a:pt x="553741" y="0"/>
                  </a:lnTo>
                  <a:lnTo>
                    <a:pt x="553741" y="583196"/>
                  </a:lnTo>
                  <a:lnTo>
                    <a:pt x="0" y="583196"/>
                  </a:lnTo>
                  <a:close/>
                </a:path>
              </a:pathLst>
            </a:custGeom>
            <a:solidFill>
              <a:srgbClr val="FEFFFE"/>
            </a:solidFill>
            <a:ln w="38100" cap="sq">
              <a:solidFill>
                <a:srgbClr val="0A4400"/>
              </a:solidFill>
              <a:prstDash val="solid"/>
              <a:miter/>
            </a:ln>
          </p:spPr>
          <p:txBody>
            <a:bodyPr/>
            <a:lstStyle/>
            <a:p>
              <a:endParaRPr lang="vi-VN"/>
            </a:p>
          </p:txBody>
        </p:sp>
        <p:sp>
          <p:nvSpPr>
            <p:cNvPr id="4" name="TextBox 4"/>
            <p:cNvSpPr txBox="1"/>
            <p:nvPr/>
          </p:nvSpPr>
          <p:spPr>
            <a:xfrm>
              <a:off x="0" y="-66675"/>
              <a:ext cx="553741" cy="649870"/>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Một số đặc điểm của THƠ nói chung</a:t>
              </a:r>
            </a:p>
          </p:txBody>
        </p:sp>
      </p:grpSp>
      <p:grpSp>
        <p:nvGrpSpPr>
          <p:cNvPr id="5" name="Group 5"/>
          <p:cNvGrpSpPr/>
          <p:nvPr/>
        </p:nvGrpSpPr>
        <p:grpSpPr>
          <a:xfrm>
            <a:off x="3189171" y="1028700"/>
            <a:ext cx="14917854" cy="2926587"/>
            <a:chOff x="0" y="0"/>
            <a:chExt cx="2972755" cy="583195"/>
          </a:xfrm>
        </p:grpSpPr>
        <p:sp>
          <p:nvSpPr>
            <p:cNvPr id="6" name="Freeform 6"/>
            <p:cNvSpPr/>
            <p:nvPr/>
          </p:nvSpPr>
          <p:spPr>
            <a:xfrm>
              <a:off x="0" y="0"/>
              <a:ext cx="2972755" cy="583196"/>
            </a:xfrm>
            <a:custGeom>
              <a:avLst/>
              <a:gdLst/>
              <a:ahLst/>
              <a:cxnLst/>
              <a:rect l="l" t="t" r="r" b="b"/>
              <a:pathLst>
                <a:path w="2972755" h="583196">
                  <a:moveTo>
                    <a:pt x="0" y="0"/>
                  </a:moveTo>
                  <a:lnTo>
                    <a:pt x="2972755" y="0"/>
                  </a:lnTo>
                  <a:lnTo>
                    <a:pt x="2972755" y="583196"/>
                  </a:lnTo>
                  <a:lnTo>
                    <a:pt x="0" y="583196"/>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66675"/>
              <a:ext cx="2972755" cy="649870"/>
            </a:xfrm>
            <a:prstGeom prst="rect">
              <a:avLst/>
            </a:prstGeom>
          </p:spPr>
          <p:txBody>
            <a:bodyPr lIns="50800" tIns="50800" rIns="50800" bIns="50800" rtlCol="0" anchor="ctr"/>
            <a:lstStyle/>
            <a:p>
              <a:pPr algn="l">
                <a:lnSpc>
                  <a:spcPts val="4900"/>
                </a:lnSpc>
              </a:pPr>
              <a:endParaRPr/>
            </a:p>
          </p:txBody>
        </p:sp>
      </p:grpSp>
      <p:grpSp>
        <p:nvGrpSpPr>
          <p:cNvPr id="8" name="Group 8"/>
          <p:cNvGrpSpPr/>
          <p:nvPr/>
        </p:nvGrpSpPr>
        <p:grpSpPr>
          <a:xfrm>
            <a:off x="3189171" y="3983862"/>
            <a:ext cx="7197346" cy="1141823"/>
            <a:chOff x="0" y="0"/>
            <a:chExt cx="1434251" cy="227537"/>
          </a:xfrm>
        </p:grpSpPr>
        <p:sp>
          <p:nvSpPr>
            <p:cNvPr id="9" name="Freeform 9"/>
            <p:cNvSpPr/>
            <p:nvPr/>
          </p:nvSpPr>
          <p:spPr>
            <a:xfrm>
              <a:off x="0" y="0"/>
              <a:ext cx="1434251" cy="227537"/>
            </a:xfrm>
            <a:custGeom>
              <a:avLst/>
              <a:gdLst/>
              <a:ahLst/>
              <a:cxnLst/>
              <a:rect l="l" t="t" r="r" b="b"/>
              <a:pathLst>
                <a:path w="1434251" h="227537">
                  <a:moveTo>
                    <a:pt x="0" y="0"/>
                  </a:moveTo>
                  <a:lnTo>
                    <a:pt x="1434251" y="0"/>
                  </a:lnTo>
                  <a:lnTo>
                    <a:pt x="1434251" y="227537"/>
                  </a:lnTo>
                  <a:lnTo>
                    <a:pt x="0" y="227537"/>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66675"/>
              <a:ext cx="1434251" cy="294212"/>
            </a:xfrm>
            <a:prstGeom prst="rect">
              <a:avLst/>
            </a:prstGeom>
          </p:spPr>
          <p:txBody>
            <a:bodyPr lIns="50800" tIns="50800" rIns="50800" bIns="50800" rtlCol="0" anchor="ctr"/>
            <a:lstStyle/>
            <a:p>
              <a:pPr algn="l">
                <a:lnSpc>
                  <a:spcPts val="4900"/>
                </a:lnSpc>
              </a:pPr>
              <a:r>
                <a:rPr lang="en-US" sz="3500">
                  <a:solidFill>
                    <a:srgbClr val="000000"/>
                  </a:solidFill>
                  <a:latin typeface="Tex Gyre Pagella"/>
                  <a:ea typeface="Tex Gyre Pagella"/>
                  <a:cs typeface="Tex Gyre Pagella"/>
                  <a:sym typeface="Tex Gyre Pagella"/>
                </a:rPr>
                <a:t>Đặc điểm</a:t>
              </a:r>
            </a:p>
          </p:txBody>
        </p:sp>
      </p:grpSp>
      <p:grpSp>
        <p:nvGrpSpPr>
          <p:cNvPr id="11" name="Group 11"/>
          <p:cNvGrpSpPr/>
          <p:nvPr/>
        </p:nvGrpSpPr>
        <p:grpSpPr>
          <a:xfrm>
            <a:off x="10458973" y="3983862"/>
            <a:ext cx="7648052" cy="1141823"/>
            <a:chOff x="0" y="0"/>
            <a:chExt cx="1524065" cy="227537"/>
          </a:xfrm>
        </p:grpSpPr>
        <p:sp>
          <p:nvSpPr>
            <p:cNvPr id="12" name="Freeform 12"/>
            <p:cNvSpPr/>
            <p:nvPr/>
          </p:nvSpPr>
          <p:spPr>
            <a:xfrm>
              <a:off x="0" y="0"/>
              <a:ext cx="1524065" cy="227537"/>
            </a:xfrm>
            <a:custGeom>
              <a:avLst/>
              <a:gdLst/>
              <a:ahLst/>
              <a:cxnLst/>
              <a:rect l="l" t="t" r="r" b="b"/>
              <a:pathLst>
                <a:path w="1524065" h="227537">
                  <a:moveTo>
                    <a:pt x="0" y="0"/>
                  </a:moveTo>
                  <a:lnTo>
                    <a:pt x="1524065" y="0"/>
                  </a:lnTo>
                  <a:lnTo>
                    <a:pt x="1524065" y="227537"/>
                  </a:lnTo>
                  <a:lnTo>
                    <a:pt x="0" y="227537"/>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1524065" cy="294212"/>
            </a:xfrm>
            <a:prstGeom prst="rect">
              <a:avLst/>
            </a:prstGeom>
          </p:spPr>
          <p:txBody>
            <a:bodyPr lIns="50800" tIns="50800" rIns="50800" bIns="50800" rtlCol="0" anchor="ctr"/>
            <a:lstStyle/>
            <a:p>
              <a:pPr algn="l">
                <a:lnSpc>
                  <a:spcPts val="4900"/>
                </a:lnSpc>
              </a:pPr>
              <a:r>
                <a:rPr lang="en-US" sz="3500">
                  <a:solidFill>
                    <a:srgbClr val="000000"/>
                  </a:solidFill>
                  <a:latin typeface="Tex Gyre Pagella"/>
                  <a:ea typeface="Tex Gyre Pagella"/>
                  <a:cs typeface="Tex Gyre Pagella"/>
                  <a:sym typeface="Tex Gyre Pagella"/>
                </a:rPr>
                <a:t>Cách đọc</a:t>
              </a:r>
            </a:p>
          </p:txBody>
        </p:sp>
      </p:grpSp>
      <p:grpSp>
        <p:nvGrpSpPr>
          <p:cNvPr id="14" name="Group 14"/>
          <p:cNvGrpSpPr/>
          <p:nvPr/>
        </p:nvGrpSpPr>
        <p:grpSpPr>
          <a:xfrm>
            <a:off x="334190" y="3983862"/>
            <a:ext cx="2778781" cy="3192655"/>
            <a:chOff x="0" y="0"/>
            <a:chExt cx="553741" cy="636216"/>
          </a:xfrm>
        </p:grpSpPr>
        <p:sp>
          <p:nvSpPr>
            <p:cNvPr id="15" name="Freeform 15"/>
            <p:cNvSpPr/>
            <p:nvPr/>
          </p:nvSpPr>
          <p:spPr>
            <a:xfrm>
              <a:off x="0" y="0"/>
              <a:ext cx="553741" cy="636216"/>
            </a:xfrm>
            <a:custGeom>
              <a:avLst/>
              <a:gdLst/>
              <a:ahLst/>
              <a:cxnLst/>
              <a:rect l="l" t="t" r="r" b="b"/>
              <a:pathLst>
                <a:path w="553741" h="636216">
                  <a:moveTo>
                    <a:pt x="0" y="0"/>
                  </a:moveTo>
                  <a:lnTo>
                    <a:pt x="553741" y="0"/>
                  </a:lnTo>
                  <a:lnTo>
                    <a:pt x="553741" y="636216"/>
                  </a:lnTo>
                  <a:lnTo>
                    <a:pt x="0" y="636216"/>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553741" cy="702891"/>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THƠ CỔ ĐIỂN</a:t>
              </a:r>
            </a:p>
          </p:txBody>
        </p:sp>
      </p:grpSp>
      <p:sp>
        <p:nvSpPr>
          <p:cNvPr id="17" name="TextBox 17"/>
          <p:cNvSpPr txBox="1"/>
          <p:nvPr/>
        </p:nvSpPr>
        <p:spPr>
          <a:xfrm>
            <a:off x="334190" y="0"/>
            <a:ext cx="17772835" cy="869988"/>
          </a:xfrm>
          <a:prstGeom prst="rect">
            <a:avLst/>
          </a:prstGeom>
        </p:spPr>
        <p:txBody>
          <a:bodyPr lIns="0" tIns="0" rIns="0" bIns="0" rtlCol="0" anchor="t">
            <a:spAutoFit/>
          </a:bodyPr>
          <a:lstStyle/>
          <a:p>
            <a:pPr algn="ctr">
              <a:lnSpc>
                <a:spcPts val="7172"/>
              </a:lnSpc>
            </a:pPr>
            <a:r>
              <a:rPr lang="en-US" sz="5123">
                <a:solidFill>
                  <a:srgbClr val="BF0202"/>
                </a:solidFill>
                <a:latin typeface="UTM American Sans"/>
                <a:ea typeface="UTM American Sans"/>
                <a:cs typeface="UTM American Sans"/>
                <a:sym typeface="UTM American Sans"/>
              </a:rPr>
              <a:t>HOÀN THÀNH PHIẾU HỌC TẬP</a:t>
            </a:r>
          </a:p>
        </p:txBody>
      </p:sp>
      <p:grpSp>
        <p:nvGrpSpPr>
          <p:cNvPr id="18" name="Group 18"/>
          <p:cNvGrpSpPr/>
          <p:nvPr/>
        </p:nvGrpSpPr>
        <p:grpSpPr>
          <a:xfrm>
            <a:off x="3189171" y="5155216"/>
            <a:ext cx="7197346" cy="2021301"/>
            <a:chOff x="0" y="0"/>
            <a:chExt cx="1434251" cy="402795"/>
          </a:xfrm>
        </p:grpSpPr>
        <p:sp>
          <p:nvSpPr>
            <p:cNvPr id="19" name="Freeform 19"/>
            <p:cNvSpPr/>
            <p:nvPr/>
          </p:nvSpPr>
          <p:spPr>
            <a:xfrm>
              <a:off x="0" y="0"/>
              <a:ext cx="1434251" cy="402795"/>
            </a:xfrm>
            <a:custGeom>
              <a:avLst/>
              <a:gdLst/>
              <a:ahLst/>
              <a:cxnLst/>
              <a:rect l="l" t="t" r="r" b="b"/>
              <a:pathLst>
                <a:path w="1434251" h="402795">
                  <a:moveTo>
                    <a:pt x="0" y="0"/>
                  </a:moveTo>
                  <a:lnTo>
                    <a:pt x="1434251" y="0"/>
                  </a:lnTo>
                  <a:lnTo>
                    <a:pt x="1434251" y="402795"/>
                  </a:lnTo>
                  <a:lnTo>
                    <a:pt x="0" y="402795"/>
                  </a:lnTo>
                  <a:close/>
                </a:path>
              </a:pathLst>
            </a:custGeom>
            <a:solidFill>
              <a:srgbClr val="FEFFFE"/>
            </a:solidFill>
            <a:ln w="38100" cap="sq">
              <a:solidFill>
                <a:srgbClr val="0A4400"/>
              </a:solidFill>
              <a:prstDash val="solid"/>
              <a:miter/>
            </a:ln>
          </p:spPr>
          <p:txBody>
            <a:bodyPr/>
            <a:lstStyle/>
            <a:p>
              <a:endParaRPr lang="vi-VN"/>
            </a:p>
          </p:txBody>
        </p:sp>
        <p:sp>
          <p:nvSpPr>
            <p:cNvPr id="20" name="TextBox 20"/>
            <p:cNvSpPr txBox="1"/>
            <p:nvPr/>
          </p:nvSpPr>
          <p:spPr>
            <a:xfrm>
              <a:off x="0" y="-66675"/>
              <a:ext cx="1434251" cy="469470"/>
            </a:xfrm>
            <a:prstGeom prst="rect">
              <a:avLst/>
            </a:prstGeom>
          </p:spPr>
          <p:txBody>
            <a:bodyPr lIns="50800" tIns="50800" rIns="50800" bIns="50800" rtlCol="0" anchor="ctr"/>
            <a:lstStyle/>
            <a:p>
              <a:pPr algn="l">
                <a:lnSpc>
                  <a:spcPts val="4900"/>
                </a:lnSpc>
              </a:pPr>
              <a:endParaRPr/>
            </a:p>
          </p:txBody>
        </p:sp>
      </p:grpSp>
      <p:grpSp>
        <p:nvGrpSpPr>
          <p:cNvPr id="21" name="Group 21"/>
          <p:cNvGrpSpPr/>
          <p:nvPr/>
        </p:nvGrpSpPr>
        <p:grpSpPr>
          <a:xfrm>
            <a:off x="10458973" y="5155216"/>
            <a:ext cx="7648052" cy="2021301"/>
            <a:chOff x="0" y="0"/>
            <a:chExt cx="1524065" cy="402795"/>
          </a:xfrm>
        </p:grpSpPr>
        <p:sp>
          <p:nvSpPr>
            <p:cNvPr id="22" name="Freeform 22"/>
            <p:cNvSpPr/>
            <p:nvPr/>
          </p:nvSpPr>
          <p:spPr>
            <a:xfrm>
              <a:off x="0" y="0"/>
              <a:ext cx="1524065" cy="402795"/>
            </a:xfrm>
            <a:custGeom>
              <a:avLst/>
              <a:gdLst/>
              <a:ahLst/>
              <a:cxnLst/>
              <a:rect l="l" t="t" r="r" b="b"/>
              <a:pathLst>
                <a:path w="1524065" h="402795">
                  <a:moveTo>
                    <a:pt x="0" y="0"/>
                  </a:moveTo>
                  <a:lnTo>
                    <a:pt x="1524065" y="0"/>
                  </a:lnTo>
                  <a:lnTo>
                    <a:pt x="1524065" y="402795"/>
                  </a:lnTo>
                  <a:lnTo>
                    <a:pt x="0" y="402795"/>
                  </a:lnTo>
                  <a:close/>
                </a:path>
              </a:pathLst>
            </a:custGeom>
            <a:solidFill>
              <a:srgbClr val="FEFFFE"/>
            </a:solidFill>
            <a:ln w="38100" cap="sq">
              <a:solidFill>
                <a:srgbClr val="0A4400"/>
              </a:solidFill>
              <a:prstDash val="solid"/>
              <a:miter/>
            </a:ln>
          </p:spPr>
          <p:txBody>
            <a:bodyPr/>
            <a:lstStyle/>
            <a:p>
              <a:endParaRPr lang="vi-VN"/>
            </a:p>
          </p:txBody>
        </p:sp>
        <p:sp>
          <p:nvSpPr>
            <p:cNvPr id="23" name="TextBox 23"/>
            <p:cNvSpPr txBox="1"/>
            <p:nvPr/>
          </p:nvSpPr>
          <p:spPr>
            <a:xfrm>
              <a:off x="0" y="-66675"/>
              <a:ext cx="1524065" cy="469470"/>
            </a:xfrm>
            <a:prstGeom prst="rect">
              <a:avLst/>
            </a:prstGeom>
          </p:spPr>
          <p:txBody>
            <a:bodyPr lIns="50800" tIns="50800" rIns="50800" bIns="50800" rtlCol="0" anchor="ctr"/>
            <a:lstStyle/>
            <a:p>
              <a:pPr algn="l">
                <a:lnSpc>
                  <a:spcPts val="4900"/>
                </a:lnSpc>
              </a:pPr>
              <a:endParaRPr/>
            </a:p>
          </p:txBody>
        </p:sp>
      </p:grpSp>
      <p:grpSp>
        <p:nvGrpSpPr>
          <p:cNvPr id="24" name="Group 24"/>
          <p:cNvGrpSpPr/>
          <p:nvPr/>
        </p:nvGrpSpPr>
        <p:grpSpPr>
          <a:xfrm>
            <a:off x="3189171" y="7205092"/>
            <a:ext cx="7197346" cy="1102216"/>
            <a:chOff x="0" y="0"/>
            <a:chExt cx="1434251" cy="219644"/>
          </a:xfrm>
        </p:grpSpPr>
        <p:sp>
          <p:nvSpPr>
            <p:cNvPr id="25" name="Freeform 25"/>
            <p:cNvSpPr/>
            <p:nvPr/>
          </p:nvSpPr>
          <p:spPr>
            <a:xfrm>
              <a:off x="0" y="0"/>
              <a:ext cx="1434251" cy="219644"/>
            </a:xfrm>
            <a:custGeom>
              <a:avLst/>
              <a:gdLst/>
              <a:ahLst/>
              <a:cxnLst/>
              <a:rect l="l" t="t" r="r" b="b"/>
              <a:pathLst>
                <a:path w="1434251" h="219644">
                  <a:moveTo>
                    <a:pt x="0" y="0"/>
                  </a:moveTo>
                  <a:lnTo>
                    <a:pt x="1434251" y="0"/>
                  </a:lnTo>
                  <a:lnTo>
                    <a:pt x="1434251" y="219644"/>
                  </a:lnTo>
                  <a:lnTo>
                    <a:pt x="0" y="219644"/>
                  </a:lnTo>
                  <a:close/>
                </a:path>
              </a:pathLst>
            </a:custGeom>
            <a:solidFill>
              <a:srgbClr val="FEFFFE"/>
            </a:solidFill>
            <a:ln w="38100" cap="sq">
              <a:solidFill>
                <a:srgbClr val="0A4400"/>
              </a:solidFill>
              <a:prstDash val="solid"/>
              <a:miter/>
            </a:ln>
          </p:spPr>
          <p:txBody>
            <a:bodyPr/>
            <a:lstStyle/>
            <a:p>
              <a:endParaRPr lang="vi-VN"/>
            </a:p>
          </p:txBody>
        </p:sp>
        <p:sp>
          <p:nvSpPr>
            <p:cNvPr id="26" name="TextBox 26"/>
            <p:cNvSpPr txBox="1"/>
            <p:nvPr/>
          </p:nvSpPr>
          <p:spPr>
            <a:xfrm>
              <a:off x="0" y="-66675"/>
              <a:ext cx="1434251" cy="286319"/>
            </a:xfrm>
            <a:prstGeom prst="rect">
              <a:avLst/>
            </a:prstGeom>
          </p:spPr>
          <p:txBody>
            <a:bodyPr lIns="50800" tIns="50800" rIns="50800" bIns="50800" rtlCol="0" anchor="ctr"/>
            <a:lstStyle/>
            <a:p>
              <a:pPr algn="l">
                <a:lnSpc>
                  <a:spcPts val="4900"/>
                </a:lnSpc>
              </a:pPr>
              <a:r>
                <a:rPr lang="en-US" sz="3500">
                  <a:solidFill>
                    <a:srgbClr val="000000"/>
                  </a:solidFill>
                  <a:latin typeface="Tex Gyre Pagella"/>
                  <a:ea typeface="Tex Gyre Pagella"/>
                  <a:cs typeface="Tex Gyre Pagella"/>
                  <a:sym typeface="Tex Gyre Pagella"/>
                </a:rPr>
                <a:t>Đặc điểm</a:t>
              </a:r>
            </a:p>
          </p:txBody>
        </p:sp>
      </p:grpSp>
      <p:grpSp>
        <p:nvGrpSpPr>
          <p:cNvPr id="27" name="Group 27"/>
          <p:cNvGrpSpPr/>
          <p:nvPr/>
        </p:nvGrpSpPr>
        <p:grpSpPr>
          <a:xfrm>
            <a:off x="10458973" y="7205092"/>
            <a:ext cx="7648052" cy="1102216"/>
            <a:chOff x="0" y="0"/>
            <a:chExt cx="1524065" cy="219644"/>
          </a:xfrm>
        </p:grpSpPr>
        <p:sp>
          <p:nvSpPr>
            <p:cNvPr id="28" name="Freeform 28"/>
            <p:cNvSpPr/>
            <p:nvPr/>
          </p:nvSpPr>
          <p:spPr>
            <a:xfrm>
              <a:off x="0" y="0"/>
              <a:ext cx="1524065" cy="219644"/>
            </a:xfrm>
            <a:custGeom>
              <a:avLst/>
              <a:gdLst/>
              <a:ahLst/>
              <a:cxnLst/>
              <a:rect l="l" t="t" r="r" b="b"/>
              <a:pathLst>
                <a:path w="1524065" h="219644">
                  <a:moveTo>
                    <a:pt x="0" y="0"/>
                  </a:moveTo>
                  <a:lnTo>
                    <a:pt x="1524065" y="0"/>
                  </a:lnTo>
                  <a:lnTo>
                    <a:pt x="1524065" y="219644"/>
                  </a:lnTo>
                  <a:lnTo>
                    <a:pt x="0" y="219644"/>
                  </a:lnTo>
                  <a:close/>
                </a:path>
              </a:pathLst>
            </a:custGeom>
            <a:solidFill>
              <a:srgbClr val="FEFFFE"/>
            </a:solidFill>
            <a:ln w="38100" cap="sq">
              <a:solidFill>
                <a:srgbClr val="0A4400"/>
              </a:solidFill>
              <a:prstDash val="solid"/>
              <a:miter/>
            </a:ln>
          </p:spPr>
          <p:txBody>
            <a:bodyPr/>
            <a:lstStyle/>
            <a:p>
              <a:endParaRPr lang="vi-VN"/>
            </a:p>
          </p:txBody>
        </p:sp>
        <p:sp>
          <p:nvSpPr>
            <p:cNvPr id="29" name="TextBox 29"/>
            <p:cNvSpPr txBox="1"/>
            <p:nvPr/>
          </p:nvSpPr>
          <p:spPr>
            <a:xfrm>
              <a:off x="0" y="-66675"/>
              <a:ext cx="1524065" cy="286319"/>
            </a:xfrm>
            <a:prstGeom prst="rect">
              <a:avLst/>
            </a:prstGeom>
          </p:spPr>
          <p:txBody>
            <a:bodyPr lIns="50800" tIns="50800" rIns="50800" bIns="50800" rtlCol="0" anchor="ctr"/>
            <a:lstStyle/>
            <a:p>
              <a:pPr algn="l">
                <a:lnSpc>
                  <a:spcPts val="4900"/>
                </a:lnSpc>
              </a:pPr>
              <a:r>
                <a:rPr lang="en-US" sz="3500">
                  <a:solidFill>
                    <a:srgbClr val="000000"/>
                  </a:solidFill>
                  <a:latin typeface="Tex Gyre Pagella"/>
                  <a:ea typeface="Tex Gyre Pagella"/>
                  <a:cs typeface="Tex Gyre Pagella"/>
                  <a:sym typeface="Tex Gyre Pagella"/>
                </a:rPr>
                <a:t>Cách đọc</a:t>
              </a:r>
            </a:p>
          </p:txBody>
        </p:sp>
      </p:grpSp>
      <p:grpSp>
        <p:nvGrpSpPr>
          <p:cNvPr id="30" name="Group 30"/>
          <p:cNvGrpSpPr/>
          <p:nvPr/>
        </p:nvGrpSpPr>
        <p:grpSpPr>
          <a:xfrm>
            <a:off x="334190" y="7205092"/>
            <a:ext cx="2778781" cy="3081908"/>
            <a:chOff x="0" y="0"/>
            <a:chExt cx="553741" cy="614147"/>
          </a:xfrm>
        </p:grpSpPr>
        <p:sp>
          <p:nvSpPr>
            <p:cNvPr id="31" name="Freeform 31"/>
            <p:cNvSpPr/>
            <p:nvPr/>
          </p:nvSpPr>
          <p:spPr>
            <a:xfrm>
              <a:off x="0" y="0"/>
              <a:ext cx="553741" cy="614147"/>
            </a:xfrm>
            <a:custGeom>
              <a:avLst/>
              <a:gdLst/>
              <a:ahLst/>
              <a:cxnLst/>
              <a:rect l="l" t="t" r="r" b="b"/>
              <a:pathLst>
                <a:path w="553741" h="614147">
                  <a:moveTo>
                    <a:pt x="0" y="0"/>
                  </a:moveTo>
                  <a:lnTo>
                    <a:pt x="553741" y="0"/>
                  </a:lnTo>
                  <a:lnTo>
                    <a:pt x="553741" y="614147"/>
                  </a:lnTo>
                  <a:lnTo>
                    <a:pt x="0" y="614147"/>
                  </a:lnTo>
                  <a:close/>
                </a:path>
              </a:pathLst>
            </a:custGeom>
            <a:solidFill>
              <a:srgbClr val="FEFFFE"/>
            </a:solidFill>
            <a:ln w="38100" cap="sq">
              <a:solidFill>
                <a:srgbClr val="0A4400"/>
              </a:solidFill>
              <a:prstDash val="solid"/>
              <a:miter/>
            </a:ln>
          </p:spPr>
          <p:txBody>
            <a:bodyPr/>
            <a:lstStyle/>
            <a:p>
              <a:endParaRPr lang="vi-VN"/>
            </a:p>
          </p:txBody>
        </p:sp>
        <p:sp>
          <p:nvSpPr>
            <p:cNvPr id="32" name="TextBox 32"/>
            <p:cNvSpPr txBox="1"/>
            <p:nvPr/>
          </p:nvSpPr>
          <p:spPr>
            <a:xfrm>
              <a:off x="0" y="-66675"/>
              <a:ext cx="553741" cy="680822"/>
            </a:xfrm>
            <a:prstGeom prst="rect">
              <a:avLst/>
            </a:prstGeom>
          </p:spPr>
          <p:txBody>
            <a:bodyPr lIns="50800" tIns="50800" rIns="50800" bIns="50800" rtlCol="0" anchor="ctr"/>
            <a:lstStyle/>
            <a:p>
              <a:pPr algn="ctr">
                <a:lnSpc>
                  <a:spcPts val="4200"/>
                </a:lnSpc>
              </a:pPr>
              <a:r>
                <a:rPr lang="en-US" sz="3000">
                  <a:solidFill>
                    <a:srgbClr val="000000"/>
                  </a:solidFill>
                  <a:latin typeface="Tex Gyre Pagella Bold"/>
                  <a:ea typeface="Tex Gyre Pagella Bold"/>
                  <a:cs typeface="Tex Gyre Pagella Bold"/>
                  <a:sym typeface="Tex Gyre Pagella Bold"/>
                </a:rPr>
                <a:t>THƠ LÃNG MẠN</a:t>
              </a:r>
            </a:p>
          </p:txBody>
        </p:sp>
      </p:grpSp>
      <p:grpSp>
        <p:nvGrpSpPr>
          <p:cNvPr id="33" name="Group 33"/>
          <p:cNvGrpSpPr/>
          <p:nvPr/>
        </p:nvGrpSpPr>
        <p:grpSpPr>
          <a:xfrm>
            <a:off x="3189171" y="8335814"/>
            <a:ext cx="7197346" cy="1951186"/>
            <a:chOff x="0" y="0"/>
            <a:chExt cx="1434251" cy="388823"/>
          </a:xfrm>
        </p:grpSpPr>
        <p:sp>
          <p:nvSpPr>
            <p:cNvPr id="34" name="Freeform 34"/>
            <p:cNvSpPr/>
            <p:nvPr/>
          </p:nvSpPr>
          <p:spPr>
            <a:xfrm>
              <a:off x="0" y="0"/>
              <a:ext cx="1434251" cy="388823"/>
            </a:xfrm>
            <a:custGeom>
              <a:avLst/>
              <a:gdLst/>
              <a:ahLst/>
              <a:cxnLst/>
              <a:rect l="l" t="t" r="r" b="b"/>
              <a:pathLst>
                <a:path w="1434251" h="388823">
                  <a:moveTo>
                    <a:pt x="0" y="0"/>
                  </a:moveTo>
                  <a:lnTo>
                    <a:pt x="1434251" y="0"/>
                  </a:lnTo>
                  <a:lnTo>
                    <a:pt x="1434251" y="388823"/>
                  </a:lnTo>
                  <a:lnTo>
                    <a:pt x="0" y="388823"/>
                  </a:lnTo>
                  <a:close/>
                </a:path>
              </a:pathLst>
            </a:custGeom>
            <a:solidFill>
              <a:srgbClr val="FEFFFE"/>
            </a:solidFill>
            <a:ln w="38100" cap="sq">
              <a:solidFill>
                <a:srgbClr val="0A4400"/>
              </a:solidFill>
              <a:prstDash val="solid"/>
              <a:miter/>
            </a:ln>
          </p:spPr>
          <p:txBody>
            <a:bodyPr/>
            <a:lstStyle/>
            <a:p>
              <a:endParaRPr lang="vi-VN"/>
            </a:p>
          </p:txBody>
        </p:sp>
        <p:sp>
          <p:nvSpPr>
            <p:cNvPr id="35" name="TextBox 35"/>
            <p:cNvSpPr txBox="1"/>
            <p:nvPr/>
          </p:nvSpPr>
          <p:spPr>
            <a:xfrm>
              <a:off x="0" y="-66675"/>
              <a:ext cx="1434251" cy="455498"/>
            </a:xfrm>
            <a:prstGeom prst="rect">
              <a:avLst/>
            </a:prstGeom>
          </p:spPr>
          <p:txBody>
            <a:bodyPr lIns="50800" tIns="50800" rIns="50800" bIns="50800" rtlCol="0" anchor="ctr"/>
            <a:lstStyle/>
            <a:p>
              <a:pPr algn="l">
                <a:lnSpc>
                  <a:spcPts val="4900"/>
                </a:lnSpc>
              </a:pPr>
              <a:endParaRPr/>
            </a:p>
          </p:txBody>
        </p:sp>
      </p:grpSp>
      <p:grpSp>
        <p:nvGrpSpPr>
          <p:cNvPr id="36" name="Group 36"/>
          <p:cNvGrpSpPr/>
          <p:nvPr/>
        </p:nvGrpSpPr>
        <p:grpSpPr>
          <a:xfrm>
            <a:off x="10458973" y="8335814"/>
            <a:ext cx="7648052" cy="1951186"/>
            <a:chOff x="0" y="0"/>
            <a:chExt cx="1524065" cy="388823"/>
          </a:xfrm>
        </p:grpSpPr>
        <p:sp>
          <p:nvSpPr>
            <p:cNvPr id="37" name="Freeform 37"/>
            <p:cNvSpPr/>
            <p:nvPr/>
          </p:nvSpPr>
          <p:spPr>
            <a:xfrm>
              <a:off x="0" y="0"/>
              <a:ext cx="1524065" cy="388823"/>
            </a:xfrm>
            <a:custGeom>
              <a:avLst/>
              <a:gdLst/>
              <a:ahLst/>
              <a:cxnLst/>
              <a:rect l="l" t="t" r="r" b="b"/>
              <a:pathLst>
                <a:path w="1524065" h="388823">
                  <a:moveTo>
                    <a:pt x="0" y="0"/>
                  </a:moveTo>
                  <a:lnTo>
                    <a:pt x="1524065" y="0"/>
                  </a:lnTo>
                  <a:lnTo>
                    <a:pt x="1524065" y="388823"/>
                  </a:lnTo>
                  <a:lnTo>
                    <a:pt x="0" y="388823"/>
                  </a:lnTo>
                  <a:close/>
                </a:path>
              </a:pathLst>
            </a:custGeom>
            <a:solidFill>
              <a:srgbClr val="FEFFFE"/>
            </a:solidFill>
            <a:ln w="38100" cap="sq">
              <a:solidFill>
                <a:srgbClr val="0A4400"/>
              </a:solidFill>
              <a:prstDash val="solid"/>
              <a:miter/>
            </a:ln>
          </p:spPr>
          <p:txBody>
            <a:bodyPr/>
            <a:lstStyle/>
            <a:p>
              <a:endParaRPr lang="vi-VN"/>
            </a:p>
          </p:txBody>
        </p:sp>
        <p:sp>
          <p:nvSpPr>
            <p:cNvPr id="38" name="TextBox 38"/>
            <p:cNvSpPr txBox="1"/>
            <p:nvPr/>
          </p:nvSpPr>
          <p:spPr>
            <a:xfrm>
              <a:off x="0" y="-66675"/>
              <a:ext cx="1524065" cy="455498"/>
            </a:xfrm>
            <a:prstGeom prst="rect">
              <a:avLst/>
            </a:prstGeom>
          </p:spPr>
          <p:txBody>
            <a:bodyPr lIns="50800" tIns="50800" rIns="50800" bIns="50800" rtlCol="0" anchor="ctr"/>
            <a:lstStyle/>
            <a:p>
              <a:pPr algn="l">
                <a:lnSpc>
                  <a:spcPts val="4900"/>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257582" y="139951"/>
            <a:ext cx="2007663" cy="2818231"/>
            <a:chOff x="0" y="0"/>
            <a:chExt cx="400077" cy="561603"/>
          </a:xfrm>
        </p:grpSpPr>
        <p:sp>
          <p:nvSpPr>
            <p:cNvPr id="3" name="Freeform 3"/>
            <p:cNvSpPr/>
            <p:nvPr/>
          </p:nvSpPr>
          <p:spPr>
            <a:xfrm>
              <a:off x="0" y="0"/>
              <a:ext cx="400077" cy="561603"/>
            </a:xfrm>
            <a:custGeom>
              <a:avLst/>
              <a:gdLst/>
              <a:ahLst/>
              <a:cxnLst/>
              <a:rect l="l" t="t" r="r" b="b"/>
              <a:pathLst>
                <a:path w="400077" h="561603">
                  <a:moveTo>
                    <a:pt x="0" y="0"/>
                  </a:moveTo>
                  <a:lnTo>
                    <a:pt x="400077" y="0"/>
                  </a:lnTo>
                  <a:lnTo>
                    <a:pt x="400077" y="561603"/>
                  </a:lnTo>
                  <a:lnTo>
                    <a:pt x="0" y="561603"/>
                  </a:lnTo>
                  <a:close/>
                </a:path>
              </a:pathLst>
            </a:custGeom>
            <a:solidFill>
              <a:srgbClr val="FEFFFE"/>
            </a:solidFill>
            <a:ln w="38100" cap="sq">
              <a:solidFill>
                <a:srgbClr val="0A4400"/>
              </a:solidFill>
              <a:prstDash val="solid"/>
              <a:miter/>
            </a:ln>
          </p:spPr>
          <p:txBody>
            <a:bodyPr/>
            <a:lstStyle/>
            <a:p>
              <a:endParaRPr lang="vi-VN"/>
            </a:p>
          </p:txBody>
        </p:sp>
        <p:sp>
          <p:nvSpPr>
            <p:cNvPr id="4" name="TextBox 4"/>
            <p:cNvSpPr txBox="1"/>
            <p:nvPr/>
          </p:nvSpPr>
          <p:spPr>
            <a:xfrm>
              <a:off x="0" y="-66675"/>
              <a:ext cx="400077" cy="628278"/>
            </a:xfrm>
            <a:prstGeom prst="rect">
              <a:avLst/>
            </a:prstGeom>
          </p:spPr>
          <p:txBody>
            <a:bodyPr lIns="50800" tIns="50800" rIns="50800" bIns="50800" rtlCol="0" anchor="ctr"/>
            <a:lstStyle/>
            <a:p>
              <a:pPr algn="ctr">
                <a:lnSpc>
                  <a:spcPts val="4200"/>
                </a:lnSpc>
              </a:pPr>
              <a:r>
                <a:rPr lang="en-US" sz="3000">
                  <a:solidFill>
                    <a:srgbClr val="E61C2C"/>
                  </a:solidFill>
                  <a:latin typeface="Tex Gyre Pagella Bold"/>
                  <a:ea typeface="Tex Gyre Pagella Bold"/>
                  <a:cs typeface="Tex Gyre Pagella Bold"/>
                  <a:sym typeface="Tex Gyre Pagella Bold"/>
                </a:rPr>
                <a:t>Một số đặc điểm của THƠ nói chung</a:t>
              </a:r>
            </a:p>
          </p:txBody>
        </p:sp>
      </p:grpSp>
      <p:grpSp>
        <p:nvGrpSpPr>
          <p:cNvPr id="5" name="Group 5"/>
          <p:cNvGrpSpPr/>
          <p:nvPr/>
        </p:nvGrpSpPr>
        <p:grpSpPr>
          <a:xfrm>
            <a:off x="2341446" y="130779"/>
            <a:ext cx="15743086" cy="2841665"/>
            <a:chOff x="0" y="0"/>
            <a:chExt cx="3137203" cy="566273"/>
          </a:xfrm>
        </p:grpSpPr>
        <p:sp>
          <p:nvSpPr>
            <p:cNvPr id="6" name="Freeform 6"/>
            <p:cNvSpPr/>
            <p:nvPr/>
          </p:nvSpPr>
          <p:spPr>
            <a:xfrm>
              <a:off x="0" y="0"/>
              <a:ext cx="3137203" cy="566273"/>
            </a:xfrm>
            <a:custGeom>
              <a:avLst/>
              <a:gdLst/>
              <a:ahLst/>
              <a:cxnLst/>
              <a:rect l="l" t="t" r="r" b="b"/>
              <a:pathLst>
                <a:path w="3137203" h="566273">
                  <a:moveTo>
                    <a:pt x="0" y="0"/>
                  </a:moveTo>
                  <a:lnTo>
                    <a:pt x="3137203" y="0"/>
                  </a:lnTo>
                  <a:lnTo>
                    <a:pt x="3137203" y="566273"/>
                  </a:lnTo>
                  <a:lnTo>
                    <a:pt x="0" y="566273"/>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57150"/>
              <a:ext cx="3137203" cy="623423"/>
            </a:xfrm>
            <a:prstGeom prst="rect">
              <a:avLst/>
            </a:prstGeom>
          </p:spPr>
          <p:txBody>
            <a:bodyPr lIns="50800" tIns="50800" rIns="50800" bIns="50800" rtlCol="0" anchor="ctr"/>
            <a:lstStyle/>
            <a:p>
              <a:pPr algn="l">
                <a:lnSpc>
                  <a:spcPts val="3500"/>
                </a:lnSpc>
              </a:pPr>
              <a:r>
                <a:rPr lang="en-US" sz="2500">
                  <a:solidFill>
                    <a:srgbClr val="000000"/>
                  </a:solidFill>
                  <a:latin typeface="Tex Gyre Pagella"/>
                  <a:ea typeface="Tex Gyre Pagella"/>
                  <a:cs typeface="Tex Gyre Pagella"/>
                  <a:sym typeface="Tex Gyre Pagella"/>
                </a:rPr>
                <a:t> – Tìm các từ ngữ, hình ảnh tiêu biểu ––&gt; suy luận ý nghĩa của chúng.</a:t>
              </a:r>
            </a:p>
            <a:p>
              <a:pPr algn="l">
                <a:lnSpc>
                  <a:spcPts val="3500"/>
                </a:lnSpc>
              </a:pPr>
              <a:r>
                <a:rPr lang="en-US" sz="2500">
                  <a:solidFill>
                    <a:srgbClr val="000000"/>
                  </a:solidFill>
                  <a:latin typeface="Tex Gyre Pagella"/>
                  <a:ea typeface="Tex Gyre Pagella"/>
                  <a:cs typeface="Tex Gyre Pagella"/>
                  <a:sym typeface="Tex Gyre Pagella"/>
                </a:rPr>
                <a:t> – Phân tích bố cục ––&gt; làm rõ mạch cảm xúc ––&gt; cảm hứng chủ đạo.</a:t>
              </a:r>
            </a:p>
            <a:p>
              <a:pPr algn="l">
                <a:lnSpc>
                  <a:spcPts val="3500"/>
                </a:lnSpc>
              </a:pPr>
              <a:r>
                <a:rPr lang="en-US" sz="2500">
                  <a:solidFill>
                    <a:srgbClr val="000000"/>
                  </a:solidFill>
                  <a:latin typeface="Tex Gyre Pagella"/>
                  <a:ea typeface="Tex Gyre Pagella"/>
                  <a:cs typeface="Tex Gyre Pagella"/>
                  <a:sym typeface="Tex Gyre Pagella"/>
                </a:rPr>
                <a:t> – Phân tích nét đặc sắc của hình thức nghệ thuật (thể thơ, cách gieo vần, ngắt nhịp, các biện pháp tu từ, cách triển khai mạch cảm xúc,...) ––&gt; làm rõ tác dụng đối với việc thể hiện nội dung tác phẩm.</a:t>
              </a:r>
            </a:p>
            <a:p>
              <a:pPr algn="l">
                <a:lnSpc>
                  <a:spcPts val="3500"/>
                </a:lnSpc>
              </a:pPr>
              <a:r>
                <a:rPr lang="en-US" sz="2500">
                  <a:solidFill>
                    <a:srgbClr val="000000"/>
                  </a:solidFill>
                  <a:latin typeface="Tex Gyre Pagella"/>
                  <a:ea typeface="Tex Gyre Pagella"/>
                  <a:cs typeface="Tex Gyre Pagella"/>
                  <a:sym typeface="Tex Gyre Pagella"/>
                </a:rPr>
                <a:t> – Phân tích nét độc đáo của kết cấu tác phẩm.</a:t>
              </a:r>
            </a:p>
            <a:p>
              <a:pPr algn="l">
                <a:lnSpc>
                  <a:spcPts val="3500"/>
                </a:lnSpc>
              </a:pPr>
              <a:r>
                <a:rPr lang="en-US" sz="2500">
                  <a:solidFill>
                    <a:srgbClr val="000000"/>
                  </a:solidFill>
                  <a:latin typeface="Tex Gyre Pagella"/>
                  <a:ea typeface="Tex Gyre Pagella"/>
                  <a:cs typeface="Tex Gyre Pagella"/>
                  <a:sym typeface="Tex Gyre Pagella"/>
                </a:rPr>
                <a:t>– Khái quát về chủ đề, thông điệp ––&gt; làm rõ chủ đề, thông điệp được thể hiện qua những yếu tố hình thức.</a:t>
              </a:r>
            </a:p>
          </p:txBody>
        </p:sp>
      </p:grpSp>
      <p:grpSp>
        <p:nvGrpSpPr>
          <p:cNvPr id="8" name="Group 8"/>
          <p:cNvGrpSpPr/>
          <p:nvPr/>
        </p:nvGrpSpPr>
        <p:grpSpPr>
          <a:xfrm>
            <a:off x="2341446" y="2967354"/>
            <a:ext cx="8930368" cy="833412"/>
            <a:chOff x="0" y="0"/>
            <a:chExt cx="1779599" cy="166078"/>
          </a:xfrm>
        </p:grpSpPr>
        <p:sp>
          <p:nvSpPr>
            <p:cNvPr id="9" name="Freeform 9"/>
            <p:cNvSpPr/>
            <p:nvPr/>
          </p:nvSpPr>
          <p:spPr>
            <a:xfrm>
              <a:off x="0" y="0"/>
              <a:ext cx="1779599" cy="166078"/>
            </a:xfrm>
            <a:custGeom>
              <a:avLst/>
              <a:gdLst/>
              <a:ahLst/>
              <a:cxnLst/>
              <a:rect l="l" t="t" r="r" b="b"/>
              <a:pathLst>
                <a:path w="1779599" h="166078">
                  <a:moveTo>
                    <a:pt x="0" y="0"/>
                  </a:moveTo>
                  <a:lnTo>
                    <a:pt x="1779599" y="0"/>
                  </a:lnTo>
                  <a:lnTo>
                    <a:pt x="1779599" y="166078"/>
                  </a:lnTo>
                  <a:lnTo>
                    <a:pt x="0" y="166078"/>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66675"/>
              <a:ext cx="1779599" cy="232753"/>
            </a:xfrm>
            <a:prstGeom prst="rect">
              <a:avLst/>
            </a:prstGeom>
          </p:spPr>
          <p:txBody>
            <a:bodyPr lIns="50800" tIns="50800" rIns="50800" bIns="50800" rtlCol="0" anchor="ctr"/>
            <a:lstStyle/>
            <a:p>
              <a:pPr algn="ctr">
                <a:lnSpc>
                  <a:spcPts val="4200"/>
                </a:lnSpc>
              </a:pPr>
              <a:r>
                <a:rPr lang="en-US" sz="3000">
                  <a:solidFill>
                    <a:srgbClr val="AF400E"/>
                  </a:solidFill>
                  <a:latin typeface="Tex Gyre Pagella Bold"/>
                  <a:ea typeface="Tex Gyre Pagella Bold"/>
                  <a:cs typeface="Tex Gyre Pagella Bold"/>
                  <a:sym typeface="Tex Gyre Pagella Bold"/>
                </a:rPr>
                <a:t>Đặc điểm</a:t>
              </a:r>
            </a:p>
          </p:txBody>
        </p:sp>
      </p:grpSp>
      <p:grpSp>
        <p:nvGrpSpPr>
          <p:cNvPr id="11" name="Group 11"/>
          <p:cNvGrpSpPr/>
          <p:nvPr/>
        </p:nvGrpSpPr>
        <p:grpSpPr>
          <a:xfrm>
            <a:off x="11328964" y="2967354"/>
            <a:ext cx="6749079" cy="833412"/>
            <a:chOff x="0" y="0"/>
            <a:chExt cx="1344922" cy="166078"/>
          </a:xfrm>
        </p:grpSpPr>
        <p:sp>
          <p:nvSpPr>
            <p:cNvPr id="12" name="Freeform 12"/>
            <p:cNvSpPr/>
            <p:nvPr/>
          </p:nvSpPr>
          <p:spPr>
            <a:xfrm>
              <a:off x="0" y="0"/>
              <a:ext cx="1344922" cy="166078"/>
            </a:xfrm>
            <a:custGeom>
              <a:avLst/>
              <a:gdLst/>
              <a:ahLst/>
              <a:cxnLst/>
              <a:rect l="l" t="t" r="r" b="b"/>
              <a:pathLst>
                <a:path w="1344922" h="166078">
                  <a:moveTo>
                    <a:pt x="0" y="0"/>
                  </a:moveTo>
                  <a:lnTo>
                    <a:pt x="1344922" y="0"/>
                  </a:lnTo>
                  <a:lnTo>
                    <a:pt x="1344922" y="166078"/>
                  </a:lnTo>
                  <a:lnTo>
                    <a:pt x="0" y="166078"/>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1344922" cy="232753"/>
            </a:xfrm>
            <a:prstGeom prst="rect">
              <a:avLst/>
            </a:prstGeom>
          </p:spPr>
          <p:txBody>
            <a:bodyPr lIns="50800" tIns="50800" rIns="50800" bIns="50800" rtlCol="0" anchor="ctr"/>
            <a:lstStyle/>
            <a:p>
              <a:pPr algn="ctr">
                <a:lnSpc>
                  <a:spcPts val="4200"/>
                </a:lnSpc>
              </a:pPr>
              <a:r>
                <a:rPr lang="en-US" sz="3000">
                  <a:solidFill>
                    <a:srgbClr val="AF400E"/>
                  </a:solidFill>
                  <a:latin typeface="Tex Gyre Pagella Bold"/>
                  <a:ea typeface="Tex Gyre Pagella Bold"/>
                  <a:cs typeface="Tex Gyre Pagella Bold"/>
                  <a:sym typeface="Tex Gyre Pagella Bold"/>
                </a:rPr>
                <a:t>Cách đọc</a:t>
              </a:r>
            </a:p>
          </p:txBody>
        </p:sp>
      </p:grpSp>
      <p:grpSp>
        <p:nvGrpSpPr>
          <p:cNvPr id="14" name="Group 14"/>
          <p:cNvGrpSpPr/>
          <p:nvPr/>
        </p:nvGrpSpPr>
        <p:grpSpPr>
          <a:xfrm>
            <a:off x="248057" y="2967354"/>
            <a:ext cx="2017188" cy="3694126"/>
            <a:chOff x="0" y="0"/>
            <a:chExt cx="401975" cy="736147"/>
          </a:xfrm>
        </p:grpSpPr>
        <p:sp>
          <p:nvSpPr>
            <p:cNvPr id="15" name="Freeform 15"/>
            <p:cNvSpPr/>
            <p:nvPr/>
          </p:nvSpPr>
          <p:spPr>
            <a:xfrm>
              <a:off x="0" y="0"/>
              <a:ext cx="401975" cy="736147"/>
            </a:xfrm>
            <a:custGeom>
              <a:avLst/>
              <a:gdLst/>
              <a:ahLst/>
              <a:cxnLst/>
              <a:rect l="l" t="t" r="r" b="b"/>
              <a:pathLst>
                <a:path w="401975" h="736147">
                  <a:moveTo>
                    <a:pt x="0" y="0"/>
                  </a:moveTo>
                  <a:lnTo>
                    <a:pt x="401975" y="0"/>
                  </a:lnTo>
                  <a:lnTo>
                    <a:pt x="401975" y="736147"/>
                  </a:lnTo>
                  <a:lnTo>
                    <a:pt x="0" y="736147"/>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401975" cy="802822"/>
            </a:xfrm>
            <a:prstGeom prst="rect">
              <a:avLst/>
            </a:prstGeom>
          </p:spPr>
          <p:txBody>
            <a:bodyPr lIns="50800" tIns="50800" rIns="50800" bIns="50800" rtlCol="0" anchor="ctr"/>
            <a:lstStyle/>
            <a:p>
              <a:pPr algn="ctr">
                <a:lnSpc>
                  <a:spcPts val="4200"/>
                </a:lnSpc>
              </a:pPr>
              <a:r>
                <a:rPr lang="en-US" sz="3000">
                  <a:solidFill>
                    <a:srgbClr val="E61C2C"/>
                  </a:solidFill>
                  <a:latin typeface="Tex Gyre Pagella Bold"/>
                  <a:ea typeface="Tex Gyre Pagella Bold"/>
                  <a:cs typeface="Tex Gyre Pagella Bold"/>
                  <a:sym typeface="Tex Gyre Pagella Bold"/>
                </a:rPr>
                <a:t>THƠ CỔ ĐIỂN</a:t>
              </a:r>
            </a:p>
          </p:txBody>
        </p:sp>
      </p:grpSp>
      <p:grpSp>
        <p:nvGrpSpPr>
          <p:cNvPr id="17" name="Group 17"/>
          <p:cNvGrpSpPr/>
          <p:nvPr/>
        </p:nvGrpSpPr>
        <p:grpSpPr>
          <a:xfrm>
            <a:off x="2341446" y="3810291"/>
            <a:ext cx="8930368" cy="2841665"/>
            <a:chOff x="0" y="0"/>
            <a:chExt cx="1779599" cy="566273"/>
          </a:xfrm>
        </p:grpSpPr>
        <p:sp>
          <p:nvSpPr>
            <p:cNvPr id="18" name="Freeform 18"/>
            <p:cNvSpPr/>
            <p:nvPr/>
          </p:nvSpPr>
          <p:spPr>
            <a:xfrm>
              <a:off x="0" y="0"/>
              <a:ext cx="1779599" cy="566273"/>
            </a:xfrm>
            <a:custGeom>
              <a:avLst/>
              <a:gdLst/>
              <a:ahLst/>
              <a:cxnLst/>
              <a:rect l="l" t="t" r="r" b="b"/>
              <a:pathLst>
                <a:path w="1779599" h="566273">
                  <a:moveTo>
                    <a:pt x="0" y="0"/>
                  </a:moveTo>
                  <a:lnTo>
                    <a:pt x="1779599" y="0"/>
                  </a:lnTo>
                  <a:lnTo>
                    <a:pt x="1779599" y="566273"/>
                  </a:lnTo>
                  <a:lnTo>
                    <a:pt x="0" y="566273"/>
                  </a:lnTo>
                  <a:close/>
                </a:path>
              </a:pathLst>
            </a:custGeom>
            <a:solidFill>
              <a:srgbClr val="FEFFFE"/>
            </a:solidFill>
            <a:ln w="38100" cap="sq">
              <a:solidFill>
                <a:srgbClr val="0A4400"/>
              </a:solidFill>
              <a:prstDash val="solid"/>
              <a:miter/>
            </a:ln>
          </p:spPr>
          <p:txBody>
            <a:bodyPr/>
            <a:lstStyle/>
            <a:p>
              <a:endParaRPr lang="vi-VN"/>
            </a:p>
          </p:txBody>
        </p:sp>
        <p:sp>
          <p:nvSpPr>
            <p:cNvPr id="19" name="TextBox 19"/>
            <p:cNvSpPr txBox="1"/>
            <p:nvPr/>
          </p:nvSpPr>
          <p:spPr>
            <a:xfrm>
              <a:off x="0" y="-47625"/>
              <a:ext cx="1779599" cy="613898"/>
            </a:xfrm>
            <a:prstGeom prst="rect">
              <a:avLst/>
            </a:prstGeom>
          </p:spPr>
          <p:txBody>
            <a:bodyPr lIns="50800" tIns="50800" rIns="50800" bIns="50800" rtlCol="0" anchor="ctr"/>
            <a:lstStyle/>
            <a:p>
              <a:pPr algn="l">
                <a:lnSpc>
                  <a:spcPts val="3499"/>
                </a:lnSpc>
              </a:pPr>
              <a:r>
                <a:rPr lang="en-US" sz="2499">
                  <a:solidFill>
                    <a:srgbClr val="000000"/>
                  </a:solidFill>
                  <a:latin typeface="Tex Gyre Pagella"/>
                  <a:ea typeface="Tex Gyre Pagella"/>
                  <a:cs typeface="Tex Gyre Pagella"/>
                  <a:sym typeface="Tex Gyre Pagella"/>
                </a:rPr>
                <a:t>– Đề tài và cảm hứng: Những tư tưởng đạo lí, lí tưởng sống có tính chất khuôn mẫu, chuẩn mực.</a:t>
              </a:r>
            </a:p>
            <a:p>
              <a:pPr algn="l">
                <a:lnSpc>
                  <a:spcPts val="3499"/>
                </a:lnSpc>
              </a:pPr>
              <a:r>
                <a:rPr lang="en-US" sz="2499">
                  <a:solidFill>
                    <a:srgbClr val="000000"/>
                  </a:solidFill>
                  <a:latin typeface="Tex Gyre Pagella"/>
                  <a:ea typeface="Tex Gyre Pagella"/>
                  <a:cs typeface="Tex Gyre Pagella"/>
                  <a:sym typeface="Tex Gyre Pagella"/>
                </a:rPr>
                <a:t>– Nguyên tắc tổ chức hệ thống hình ảnh, từ ngữ: tính tao nhã, ước lệ; sử dụng nhiều điển cố, điển tích; tôn trọng các chuẩn mực và quy phạm (ví dụ: tuân thủ chặt chẽ niêm luật, bố cục, nghệ thuật đối,...).</a:t>
              </a:r>
            </a:p>
          </p:txBody>
        </p:sp>
      </p:grpSp>
      <p:grpSp>
        <p:nvGrpSpPr>
          <p:cNvPr id="20" name="Group 20"/>
          <p:cNvGrpSpPr/>
          <p:nvPr/>
        </p:nvGrpSpPr>
        <p:grpSpPr>
          <a:xfrm>
            <a:off x="11328964" y="3810291"/>
            <a:ext cx="6749079" cy="2841665"/>
            <a:chOff x="0" y="0"/>
            <a:chExt cx="1344922" cy="566273"/>
          </a:xfrm>
        </p:grpSpPr>
        <p:sp>
          <p:nvSpPr>
            <p:cNvPr id="21" name="Freeform 21"/>
            <p:cNvSpPr/>
            <p:nvPr/>
          </p:nvSpPr>
          <p:spPr>
            <a:xfrm>
              <a:off x="0" y="0"/>
              <a:ext cx="1344922" cy="566273"/>
            </a:xfrm>
            <a:custGeom>
              <a:avLst/>
              <a:gdLst/>
              <a:ahLst/>
              <a:cxnLst/>
              <a:rect l="l" t="t" r="r" b="b"/>
              <a:pathLst>
                <a:path w="1344922" h="566273">
                  <a:moveTo>
                    <a:pt x="0" y="0"/>
                  </a:moveTo>
                  <a:lnTo>
                    <a:pt x="1344922" y="0"/>
                  </a:lnTo>
                  <a:lnTo>
                    <a:pt x="1344922" y="566273"/>
                  </a:lnTo>
                  <a:lnTo>
                    <a:pt x="0" y="566273"/>
                  </a:lnTo>
                  <a:close/>
                </a:path>
              </a:pathLst>
            </a:custGeom>
            <a:solidFill>
              <a:srgbClr val="FEFFFE"/>
            </a:solidFill>
            <a:ln w="38100" cap="sq">
              <a:solidFill>
                <a:srgbClr val="0A4400"/>
              </a:solidFill>
              <a:prstDash val="solid"/>
              <a:miter/>
            </a:ln>
          </p:spPr>
          <p:txBody>
            <a:bodyPr/>
            <a:lstStyle/>
            <a:p>
              <a:endParaRPr lang="vi-VN"/>
            </a:p>
          </p:txBody>
        </p:sp>
        <p:sp>
          <p:nvSpPr>
            <p:cNvPr id="22" name="TextBox 22"/>
            <p:cNvSpPr txBox="1"/>
            <p:nvPr/>
          </p:nvSpPr>
          <p:spPr>
            <a:xfrm>
              <a:off x="0" y="-47625"/>
              <a:ext cx="1344922" cy="613898"/>
            </a:xfrm>
            <a:prstGeom prst="rect">
              <a:avLst/>
            </a:prstGeom>
          </p:spPr>
          <p:txBody>
            <a:bodyPr lIns="50800" tIns="50800" rIns="50800" bIns="50800" rtlCol="0" anchor="ctr"/>
            <a:lstStyle/>
            <a:p>
              <a:pPr algn="l">
                <a:lnSpc>
                  <a:spcPts val="3499"/>
                </a:lnSpc>
              </a:pPr>
              <a:r>
                <a:rPr lang="en-US" sz="2499">
                  <a:solidFill>
                    <a:srgbClr val="000000"/>
                  </a:solidFill>
                  <a:latin typeface="Tex Gyre Pagella"/>
                  <a:ea typeface="Tex Gyre Pagella"/>
                  <a:cs typeface="Tex Gyre Pagella"/>
                  <a:sym typeface="Tex Gyre Pagella"/>
                </a:rPr>
                <a:t>– Xác định và phân tích thi luật (thể thơ, bố cục, cách gieo vần, nghệ thuật đối lập,...).</a:t>
              </a:r>
            </a:p>
            <a:p>
              <a:pPr algn="l">
                <a:lnSpc>
                  <a:spcPts val="3499"/>
                </a:lnSpc>
              </a:pPr>
              <a:r>
                <a:rPr lang="en-US" sz="2499">
                  <a:solidFill>
                    <a:srgbClr val="000000"/>
                  </a:solidFill>
                  <a:latin typeface="Tex Gyre Pagella"/>
                  <a:ea typeface="Tex Gyre Pagella"/>
                  <a:cs typeface="Tex Gyre Pagella"/>
                  <a:sym typeface="Tex Gyre Pagella"/>
                </a:rPr>
                <a:t>– Tìm và phân tích ý nghĩa của các hình ảnh ước lệ, tượng trưng, điển cố, điển tích ––&gt; làm rõ tình cảm, cảm xúc của tác giả (tả cảnh ngụ tình, ý tại ngôn ngoại).</a:t>
              </a:r>
            </a:p>
          </p:txBody>
        </p:sp>
      </p:grpSp>
      <p:grpSp>
        <p:nvGrpSpPr>
          <p:cNvPr id="23" name="Group 23"/>
          <p:cNvGrpSpPr/>
          <p:nvPr/>
        </p:nvGrpSpPr>
        <p:grpSpPr>
          <a:xfrm>
            <a:off x="2322396" y="6661480"/>
            <a:ext cx="8930368" cy="758853"/>
            <a:chOff x="0" y="0"/>
            <a:chExt cx="1779599" cy="151220"/>
          </a:xfrm>
        </p:grpSpPr>
        <p:sp>
          <p:nvSpPr>
            <p:cNvPr id="24" name="Freeform 24"/>
            <p:cNvSpPr/>
            <p:nvPr/>
          </p:nvSpPr>
          <p:spPr>
            <a:xfrm>
              <a:off x="0" y="0"/>
              <a:ext cx="1779599" cy="151220"/>
            </a:xfrm>
            <a:custGeom>
              <a:avLst/>
              <a:gdLst/>
              <a:ahLst/>
              <a:cxnLst/>
              <a:rect l="l" t="t" r="r" b="b"/>
              <a:pathLst>
                <a:path w="1779599" h="151220">
                  <a:moveTo>
                    <a:pt x="0" y="0"/>
                  </a:moveTo>
                  <a:lnTo>
                    <a:pt x="1779599" y="0"/>
                  </a:lnTo>
                  <a:lnTo>
                    <a:pt x="1779599" y="151220"/>
                  </a:lnTo>
                  <a:lnTo>
                    <a:pt x="0" y="151220"/>
                  </a:lnTo>
                  <a:close/>
                </a:path>
              </a:pathLst>
            </a:custGeom>
            <a:solidFill>
              <a:srgbClr val="FEFFFE"/>
            </a:solidFill>
            <a:ln w="38100" cap="sq">
              <a:solidFill>
                <a:srgbClr val="0A4400"/>
              </a:solidFill>
              <a:prstDash val="solid"/>
              <a:miter/>
            </a:ln>
          </p:spPr>
          <p:txBody>
            <a:bodyPr/>
            <a:lstStyle/>
            <a:p>
              <a:endParaRPr lang="vi-VN"/>
            </a:p>
          </p:txBody>
        </p:sp>
        <p:sp>
          <p:nvSpPr>
            <p:cNvPr id="25" name="TextBox 25"/>
            <p:cNvSpPr txBox="1"/>
            <p:nvPr/>
          </p:nvSpPr>
          <p:spPr>
            <a:xfrm>
              <a:off x="0" y="-66675"/>
              <a:ext cx="1779599" cy="217895"/>
            </a:xfrm>
            <a:prstGeom prst="rect">
              <a:avLst/>
            </a:prstGeom>
          </p:spPr>
          <p:txBody>
            <a:bodyPr lIns="50800" tIns="50800" rIns="50800" bIns="50800" rtlCol="0" anchor="ctr"/>
            <a:lstStyle/>
            <a:p>
              <a:pPr algn="ctr">
                <a:lnSpc>
                  <a:spcPts val="4200"/>
                </a:lnSpc>
              </a:pPr>
              <a:r>
                <a:rPr lang="en-US" sz="3000">
                  <a:solidFill>
                    <a:srgbClr val="AF400E"/>
                  </a:solidFill>
                  <a:latin typeface="Tex Gyre Pagella Bold"/>
                  <a:ea typeface="Tex Gyre Pagella Bold"/>
                  <a:cs typeface="Tex Gyre Pagella Bold"/>
                  <a:sym typeface="Tex Gyre Pagella Bold"/>
                </a:rPr>
                <a:t>Đặc điểm</a:t>
              </a:r>
            </a:p>
          </p:txBody>
        </p:sp>
      </p:grpSp>
      <p:grpSp>
        <p:nvGrpSpPr>
          <p:cNvPr id="26" name="Group 26"/>
          <p:cNvGrpSpPr/>
          <p:nvPr/>
        </p:nvGrpSpPr>
        <p:grpSpPr>
          <a:xfrm>
            <a:off x="11309914" y="6661480"/>
            <a:ext cx="6749079" cy="758853"/>
            <a:chOff x="0" y="0"/>
            <a:chExt cx="1344922" cy="151220"/>
          </a:xfrm>
        </p:grpSpPr>
        <p:sp>
          <p:nvSpPr>
            <p:cNvPr id="27" name="Freeform 27"/>
            <p:cNvSpPr/>
            <p:nvPr/>
          </p:nvSpPr>
          <p:spPr>
            <a:xfrm>
              <a:off x="0" y="0"/>
              <a:ext cx="1344922" cy="151220"/>
            </a:xfrm>
            <a:custGeom>
              <a:avLst/>
              <a:gdLst/>
              <a:ahLst/>
              <a:cxnLst/>
              <a:rect l="l" t="t" r="r" b="b"/>
              <a:pathLst>
                <a:path w="1344922" h="151220">
                  <a:moveTo>
                    <a:pt x="0" y="0"/>
                  </a:moveTo>
                  <a:lnTo>
                    <a:pt x="1344922" y="0"/>
                  </a:lnTo>
                  <a:lnTo>
                    <a:pt x="1344922" y="151220"/>
                  </a:lnTo>
                  <a:lnTo>
                    <a:pt x="0" y="151220"/>
                  </a:lnTo>
                  <a:close/>
                </a:path>
              </a:pathLst>
            </a:custGeom>
            <a:solidFill>
              <a:srgbClr val="FEFFFE"/>
            </a:solidFill>
            <a:ln w="38100" cap="sq">
              <a:solidFill>
                <a:srgbClr val="0A4400"/>
              </a:solidFill>
              <a:prstDash val="solid"/>
              <a:miter/>
            </a:ln>
          </p:spPr>
          <p:txBody>
            <a:bodyPr/>
            <a:lstStyle/>
            <a:p>
              <a:endParaRPr lang="vi-VN"/>
            </a:p>
          </p:txBody>
        </p:sp>
        <p:sp>
          <p:nvSpPr>
            <p:cNvPr id="28" name="TextBox 28"/>
            <p:cNvSpPr txBox="1"/>
            <p:nvPr/>
          </p:nvSpPr>
          <p:spPr>
            <a:xfrm>
              <a:off x="0" y="-66675"/>
              <a:ext cx="1344922" cy="217895"/>
            </a:xfrm>
            <a:prstGeom prst="rect">
              <a:avLst/>
            </a:prstGeom>
          </p:spPr>
          <p:txBody>
            <a:bodyPr lIns="50800" tIns="50800" rIns="50800" bIns="50800" rtlCol="0" anchor="ctr"/>
            <a:lstStyle/>
            <a:p>
              <a:pPr algn="ctr">
                <a:lnSpc>
                  <a:spcPts val="4200"/>
                </a:lnSpc>
              </a:pPr>
              <a:r>
                <a:rPr lang="en-US" sz="3000">
                  <a:solidFill>
                    <a:srgbClr val="AF400E"/>
                  </a:solidFill>
                  <a:latin typeface="Tex Gyre Pagella Bold"/>
                  <a:ea typeface="Tex Gyre Pagella Bold"/>
                  <a:cs typeface="Tex Gyre Pagella Bold"/>
                  <a:sym typeface="Tex Gyre Pagella Bold"/>
                </a:rPr>
                <a:t>Cách đọc</a:t>
              </a:r>
            </a:p>
          </p:txBody>
        </p:sp>
      </p:grpSp>
      <p:grpSp>
        <p:nvGrpSpPr>
          <p:cNvPr id="29" name="Group 29"/>
          <p:cNvGrpSpPr/>
          <p:nvPr/>
        </p:nvGrpSpPr>
        <p:grpSpPr>
          <a:xfrm>
            <a:off x="229007" y="6661480"/>
            <a:ext cx="2017188" cy="3530270"/>
            <a:chOff x="0" y="0"/>
            <a:chExt cx="401975" cy="703494"/>
          </a:xfrm>
        </p:grpSpPr>
        <p:sp>
          <p:nvSpPr>
            <p:cNvPr id="30" name="Freeform 30"/>
            <p:cNvSpPr/>
            <p:nvPr/>
          </p:nvSpPr>
          <p:spPr>
            <a:xfrm>
              <a:off x="0" y="0"/>
              <a:ext cx="401975" cy="703494"/>
            </a:xfrm>
            <a:custGeom>
              <a:avLst/>
              <a:gdLst/>
              <a:ahLst/>
              <a:cxnLst/>
              <a:rect l="l" t="t" r="r" b="b"/>
              <a:pathLst>
                <a:path w="401975" h="703494">
                  <a:moveTo>
                    <a:pt x="0" y="0"/>
                  </a:moveTo>
                  <a:lnTo>
                    <a:pt x="401975" y="0"/>
                  </a:lnTo>
                  <a:lnTo>
                    <a:pt x="401975" y="703494"/>
                  </a:lnTo>
                  <a:lnTo>
                    <a:pt x="0" y="703494"/>
                  </a:lnTo>
                  <a:close/>
                </a:path>
              </a:pathLst>
            </a:custGeom>
            <a:solidFill>
              <a:srgbClr val="FEFFFE"/>
            </a:solidFill>
            <a:ln w="38100" cap="sq">
              <a:solidFill>
                <a:srgbClr val="0A4400"/>
              </a:solidFill>
              <a:prstDash val="solid"/>
              <a:miter/>
            </a:ln>
          </p:spPr>
          <p:txBody>
            <a:bodyPr/>
            <a:lstStyle/>
            <a:p>
              <a:endParaRPr lang="vi-VN"/>
            </a:p>
          </p:txBody>
        </p:sp>
        <p:sp>
          <p:nvSpPr>
            <p:cNvPr id="31" name="TextBox 31"/>
            <p:cNvSpPr txBox="1"/>
            <p:nvPr/>
          </p:nvSpPr>
          <p:spPr>
            <a:xfrm>
              <a:off x="0" y="-66675"/>
              <a:ext cx="401975" cy="770169"/>
            </a:xfrm>
            <a:prstGeom prst="rect">
              <a:avLst/>
            </a:prstGeom>
          </p:spPr>
          <p:txBody>
            <a:bodyPr lIns="50800" tIns="50800" rIns="50800" bIns="50800" rtlCol="0" anchor="ctr"/>
            <a:lstStyle/>
            <a:p>
              <a:pPr algn="ctr">
                <a:lnSpc>
                  <a:spcPts val="4200"/>
                </a:lnSpc>
              </a:pPr>
              <a:r>
                <a:rPr lang="en-US" sz="3000">
                  <a:solidFill>
                    <a:srgbClr val="E61C2C"/>
                  </a:solidFill>
                  <a:latin typeface="Tex Gyre Pagella Bold"/>
                  <a:ea typeface="Tex Gyre Pagella Bold"/>
                  <a:cs typeface="Tex Gyre Pagella Bold"/>
                  <a:sym typeface="Tex Gyre Pagella Bold"/>
                </a:rPr>
                <a:t>THƠ CỔ ĐIỂN</a:t>
              </a:r>
            </a:p>
          </p:txBody>
        </p:sp>
      </p:grpSp>
      <p:grpSp>
        <p:nvGrpSpPr>
          <p:cNvPr id="32" name="Group 32"/>
          <p:cNvGrpSpPr/>
          <p:nvPr/>
        </p:nvGrpSpPr>
        <p:grpSpPr>
          <a:xfrm>
            <a:off x="2322396" y="7429858"/>
            <a:ext cx="8930368" cy="2841665"/>
            <a:chOff x="0" y="0"/>
            <a:chExt cx="1779599" cy="566273"/>
          </a:xfrm>
        </p:grpSpPr>
        <p:sp>
          <p:nvSpPr>
            <p:cNvPr id="33" name="Freeform 33"/>
            <p:cNvSpPr/>
            <p:nvPr/>
          </p:nvSpPr>
          <p:spPr>
            <a:xfrm>
              <a:off x="0" y="0"/>
              <a:ext cx="1779599" cy="566273"/>
            </a:xfrm>
            <a:custGeom>
              <a:avLst/>
              <a:gdLst/>
              <a:ahLst/>
              <a:cxnLst/>
              <a:rect l="l" t="t" r="r" b="b"/>
              <a:pathLst>
                <a:path w="1779599" h="566273">
                  <a:moveTo>
                    <a:pt x="0" y="0"/>
                  </a:moveTo>
                  <a:lnTo>
                    <a:pt x="1779599" y="0"/>
                  </a:lnTo>
                  <a:lnTo>
                    <a:pt x="1779599" y="566273"/>
                  </a:lnTo>
                  <a:lnTo>
                    <a:pt x="0" y="566273"/>
                  </a:lnTo>
                  <a:close/>
                </a:path>
              </a:pathLst>
            </a:custGeom>
            <a:solidFill>
              <a:srgbClr val="FEFFFE"/>
            </a:solidFill>
            <a:ln w="38100" cap="sq">
              <a:solidFill>
                <a:srgbClr val="0A4400"/>
              </a:solidFill>
              <a:prstDash val="solid"/>
              <a:miter/>
            </a:ln>
          </p:spPr>
          <p:txBody>
            <a:bodyPr/>
            <a:lstStyle/>
            <a:p>
              <a:endParaRPr lang="vi-VN"/>
            </a:p>
          </p:txBody>
        </p:sp>
        <p:sp>
          <p:nvSpPr>
            <p:cNvPr id="34" name="TextBox 34"/>
            <p:cNvSpPr txBox="1"/>
            <p:nvPr/>
          </p:nvSpPr>
          <p:spPr>
            <a:xfrm>
              <a:off x="0" y="-47625"/>
              <a:ext cx="1779599" cy="613898"/>
            </a:xfrm>
            <a:prstGeom prst="rect">
              <a:avLst/>
            </a:prstGeom>
          </p:spPr>
          <p:txBody>
            <a:bodyPr lIns="50800" tIns="50800" rIns="50800" bIns="50800" rtlCol="0" anchor="ctr"/>
            <a:lstStyle/>
            <a:p>
              <a:pPr algn="l">
                <a:lnSpc>
                  <a:spcPts val="3499"/>
                </a:lnSpc>
              </a:pPr>
              <a:r>
                <a:rPr lang="en-US" sz="2499">
                  <a:solidFill>
                    <a:srgbClr val="000000"/>
                  </a:solidFill>
                  <a:latin typeface="Tex Gyre Pagella"/>
                  <a:ea typeface="Tex Gyre Pagella"/>
                  <a:cs typeface="Tex Gyre Pagella"/>
                  <a:sym typeface="Tex Gyre Pagella"/>
                </a:rPr>
                <a:t>– Đề tài và cảm hứng: Tình cảm chủ quan và trí tưởng tượng bay bổng của tác giả (hiện thực được miêu tả một cách chủ quan thông qua lăng kính tình cảm, cảm xúc và trí tưởng tượng).</a:t>
              </a:r>
            </a:p>
            <a:p>
              <a:pPr algn="l">
                <a:lnSpc>
                  <a:spcPts val="3499"/>
                </a:lnSpc>
              </a:pPr>
              <a:r>
                <a:rPr lang="en-US" sz="2499">
                  <a:solidFill>
                    <a:srgbClr val="000000"/>
                  </a:solidFill>
                  <a:latin typeface="Tex Gyre Pagella"/>
                  <a:ea typeface="Tex Gyre Pagella"/>
                  <a:cs typeface="Tex Gyre Pagella"/>
                  <a:sym typeface="Tex Gyre Pagella"/>
                </a:rPr>
                <a:t>– Nguyên tắc tổ chức hệ thống hình ảnh, từ ngữ: sự phóng khoáng, tự do, bay bổng, phá vỡ các chuẩn mực và quy phạm.</a:t>
              </a:r>
            </a:p>
          </p:txBody>
        </p:sp>
      </p:grpSp>
      <p:grpSp>
        <p:nvGrpSpPr>
          <p:cNvPr id="35" name="Group 35"/>
          <p:cNvGrpSpPr/>
          <p:nvPr/>
        </p:nvGrpSpPr>
        <p:grpSpPr>
          <a:xfrm>
            <a:off x="11309914" y="7429858"/>
            <a:ext cx="6749079" cy="2841665"/>
            <a:chOff x="0" y="0"/>
            <a:chExt cx="1344922" cy="566273"/>
          </a:xfrm>
        </p:grpSpPr>
        <p:sp>
          <p:nvSpPr>
            <p:cNvPr id="36" name="Freeform 36"/>
            <p:cNvSpPr/>
            <p:nvPr/>
          </p:nvSpPr>
          <p:spPr>
            <a:xfrm>
              <a:off x="0" y="0"/>
              <a:ext cx="1344922" cy="566273"/>
            </a:xfrm>
            <a:custGeom>
              <a:avLst/>
              <a:gdLst/>
              <a:ahLst/>
              <a:cxnLst/>
              <a:rect l="l" t="t" r="r" b="b"/>
              <a:pathLst>
                <a:path w="1344922" h="566273">
                  <a:moveTo>
                    <a:pt x="0" y="0"/>
                  </a:moveTo>
                  <a:lnTo>
                    <a:pt x="1344922" y="0"/>
                  </a:lnTo>
                  <a:lnTo>
                    <a:pt x="1344922" y="566273"/>
                  </a:lnTo>
                  <a:lnTo>
                    <a:pt x="0" y="566273"/>
                  </a:lnTo>
                  <a:close/>
                </a:path>
              </a:pathLst>
            </a:custGeom>
            <a:solidFill>
              <a:srgbClr val="FEFFFE"/>
            </a:solidFill>
            <a:ln w="38100" cap="sq">
              <a:solidFill>
                <a:srgbClr val="0A4400"/>
              </a:solidFill>
              <a:prstDash val="solid"/>
              <a:miter/>
            </a:ln>
          </p:spPr>
          <p:txBody>
            <a:bodyPr/>
            <a:lstStyle/>
            <a:p>
              <a:endParaRPr lang="vi-VN"/>
            </a:p>
          </p:txBody>
        </p:sp>
        <p:sp>
          <p:nvSpPr>
            <p:cNvPr id="37" name="TextBox 37"/>
            <p:cNvSpPr txBox="1"/>
            <p:nvPr/>
          </p:nvSpPr>
          <p:spPr>
            <a:xfrm>
              <a:off x="0" y="-47625"/>
              <a:ext cx="1344922" cy="613898"/>
            </a:xfrm>
            <a:prstGeom prst="rect">
              <a:avLst/>
            </a:prstGeom>
          </p:spPr>
          <p:txBody>
            <a:bodyPr lIns="50800" tIns="50800" rIns="50800" bIns="50800" rtlCol="0" anchor="ctr"/>
            <a:lstStyle/>
            <a:p>
              <a:pPr algn="l">
                <a:lnSpc>
                  <a:spcPts val="3499"/>
                </a:lnSpc>
              </a:pPr>
              <a:r>
                <a:rPr lang="en-US" sz="2499">
                  <a:solidFill>
                    <a:srgbClr val="000000"/>
                  </a:solidFill>
                  <a:latin typeface="Tex Gyre Pagella"/>
                  <a:ea typeface="Tex Gyre Pagella"/>
                  <a:cs typeface="Tex Gyre Pagella"/>
                  <a:sym typeface="Tex Gyre Pagella"/>
                </a:rPr>
                <a:t>– Xác định và phân tích thi luật (thể thơ, bố cục, cách gieo vần, nghệ thuật đối lập,...).</a:t>
              </a:r>
            </a:p>
            <a:p>
              <a:pPr algn="l">
                <a:lnSpc>
                  <a:spcPts val="3499"/>
                </a:lnSpc>
              </a:pPr>
              <a:r>
                <a:rPr lang="en-US" sz="2499">
                  <a:solidFill>
                    <a:srgbClr val="000000"/>
                  </a:solidFill>
                  <a:latin typeface="Tex Gyre Pagella"/>
                  <a:ea typeface="Tex Gyre Pagella"/>
                  <a:cs typeface="Tex Gyre Pagella"/>
                  <a:sym typeface="Tex Gyre Pagella"/>
                </a:rPr>
                <a:t>– Tìm và phân tích ý nghĩa của các hình ảnh ước lệ, tượng trưng, điển cố, điển tích ––&gt; làm rõ tình cảm, cảm xúc của tác giả (tả cảnh ngụ tình, ý tại ngôn ngoại).</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963930"/>
            <a:ext cx="18288000" cy="1294370"/>
            <a:chOff x="0" y="0"/>
            <a:chExt cx="4816593" cy="340904"/>
          </a:xfrm>
        </p:grpSpPr>
        <p:sp>
          <p:nvSpPr>
            <p:cNvPr id="3" name="Freeform 3"/>
            <p:cNvSpPr/>
            <p:nvPr/>
          </p:nvSpPr>
          <p:spPr>
            <a:xfrm>
              <a:off x="0" y="0"/>
              <a:ext cx="4816592" cy="340904"/>
            </a:xfrm>
            <a:custGeom>
              <a:avLst/>
              <a:gdLst/>
              <a:ahLst/>
              <a:cxnLst/>
              <a:rect l="l" t="t" r="r" b="b"/>
              <a:pathLst>
                <a:path w="4816592" h="340904">
                  <a:moveTo>
                    <a:pt x="0" y="0"/>
                  </a:moveTo>
                  <a:lnTo>
                    <a:pt x="4816592" y="0"/>
                  </a:lnTo>
                  <a:lnTo>
                    <a:pt x="4816592" y="340904"/>
                  </a:lnTo>
                  <a:lnTo>
                    <a:pt x="0" y="340904"/>
                  </a:lnTo>
                  <a:close/>
                </a:path>
              </a:pathLst>
            </a:custGeom>
            <a:solidFill>
              <a:srgbClr val="0A4400"/>
            </a:solidFill>
          </p:spPr>
          <p:txBody>
            <a:bodyPr/>
            <a:lstStyle/>
            <a:p>
              <a:endParaRPr lang="vi-VN"/>
            </a:p>
          </p:txBody>
        </p:sp>
        <p:sp>
          <p:nvSpPr>
            <p:cNvPr id="4" name="TextBox 4"/>
            <p:cNvSpPr txBox="1"/>
            <p:nvPr/>
          </p:nvSpPr>
          <p:spPr>
            <a:xfrm>
              <a:off x="0" y="-38100"/>
              <a:ext cx="4816593"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25716" y="706471"/>
            <a:ext cx="5355608" cy="6198826"/>
            <a:chOff x="0" y="0"/>
            <a:chExt cx="888076" cy="1027900"/>
          </a:xfrm>
        </p:grpSpPr>
        <p:sp>
          <p:nvSpPr>
            <p:cNvPr id="6" name="Freeform 6"/>
            <p:cNvSpPr/>
            <p:nvPr/>
          </p:nvSpPr>
          <p:spPr>
            <a:xfrm>
              <a:off x="0" y="0"/>
              <a:ext cx="888076" cy="1027900"/>
            </a:xfrm>
            <a:custGeom>
              <a:avLst/>
              <a:gdLst/>
              <a:ahLst/>
              <a:cxnLst/>
              <a:rect l="l" t="t" r="r" b="b"/>
              <a:pathLst>
                <a:path w="888076" h="1027900">
                  <a:moveTo>
                    <a:pt x="0" y="0"/>
                  </a:moveTo>
                  <a:lnTo>
                    <a:pt x="888076" y="0"/>
                  </a:lnTo>
                  <a:lnTo>
                    <a:pt x="888076" y="1027900"/>
                  </a:lnTo>
                  <a:lnTo>
                    <a:pt x="0" y="1027900"/>
                  </a:lnTo>
                  <a:close/>
                </a:path>
              </a:pathLst>
            </a:custGeom>
            <a:solidFill>
              <a:srgbClr val="FEFFFE"/>
            </a:solidFill>
            <a:ln w="38100" cap="sq">
              <a:solidFill>
                <a:srgbClr val="0A4400"/>
              </a:solidFill>
              <a:prstDash val="solid"/>
              <a:miter/>
            </a:ln>
          </p:spPr>
          <p:txBody>
            <a:bodyPr/>
            <a:lstStyle/>
            <a:p>
              <a:endParaRPr lang="vi-VN"/>
            </a:p>
          </p:txBody>
        </p:sp>
        <p:sp>
          <p:nvSpPr>
            <p:cNvPr id="7" name="TextBox 7"/>
            <p:cNvSpPr txBox="1"/>
            <p:nvPr/>
          </p:nvSpPr>
          <p:spPr>
            <a:xfrm>
              <a:off x="0" y="-38100"/>
              <a:ext cx="888076" cy="10660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515472" y="1028700"/>
            <a:ext cx="6743828" cy="8229600"/>
            <a:chOff x="0" y="0"/>
            <a:chExt cx="8991770" cy="10972800"/>
          </a:xfrm>
        </p:grpSpPr>
        <p:pic>
          <p:nvPicPr>
            <p:cNvPr id="9" name="Picture 9"/>
            <p:cNvPicPr>
              <a:picLocks noChangeAspect="1"/>
            </p:cNvPicPr>
            <p:nvPr/>
          </p:nvPicPr>
          <p:blipFill>
            <a:blip r:embed="rId2"/>
            <a:srcRect l="36664" r="4757"/>
            <a:stretch>
              <a:fillRect/>
            </a:stretch>
          </p:blipFill>
          <p:spPr>
            <a:xfrm>
              <a:off x="0" y="0"/>
              <a:ext cx="8991770" cy="10972800"/>
            </a:xfrm>
            <a:prstGeom prst="rect">
              <a:avLst/>
            </a:prstGeom>
          </p:spPr>
        </p:pic>
      </p:grpSp>
      <p:grpSp>
        <p:nvGrpSpPr>
          <p:cNvPr id="10" name="Group 10"/>
          <p:cNvGrpSpPr/>
          <p:nvPr/>
        </p:nvGrpSpPr>
        <p:grpSpPr>
          <a:xfrm>
            <a:off x="8641894" y="5331785"/>
            <a:ext cx="3698122" cy="4512877"/>
            <a:chOff x="0" y="0"/>
            <a:chExt cx="1111595" cy="1356497"/>
          </a:xfrm>
        </p:grpSpPr>
        <p:sp>
          <p:nvSpPr>
            <p:cNvPr id="11" name="Freeform 11"/>
            <p:cNvSpPr/>
            <p:nvPr/>
          </p:nvSpPr>
          <p:spPr>
            <a:xfrm>
              <a:off x="0" y="0"/>
              <a:ext cx="1111595" cy="1356497"/>
            </a:xfrm>
            <a:custGeom>
              <a:avLst/>
              <a:gdLst/>
              <a:ahLst/>
              <a:cxnLst/>
              <a:rect l="l" t="t" r="r" b="b"/>
              <a:pathLst>
                <a:path w="1111595" h="1356497">
                  <a:moveTo>
                    <a:pt x="0" y="0"/>
                  </a:moveTo>
                  <a:lnTo>
                    <a:pt x="1111595" y="0"/>
                  </a:lnTo>
                  <a:lnTo>
                    <a:pt x="1111595" y="1356497"/>
                  </a:lnTo>
                  <a:lnTo>
                    <a:pt x="0" y="1356497"/>
                  </a:lnTo>
                  <a:close/>
                </a:path>
              </a:pathLst>
            </a:custGeom>
            <a:solidFill>
              <a:srgbClr val="FEFFFE"/>
            </a:solidFill>
          </p:spPr>
          <p:txBody>
            <a:bodyPr/>
            <a:lstStyle/>
            <a:p>
              <a:endParaRPr lang="vi-VN"/>
            </a:p>
          </p:txBody>
        </p:sp>
        <p:sp>
          <p:nvSpPr>
            <p:cNvPr id="12" name="TextBox 12"/>
            <p:cNvSpPr txBox="1"/>
            <p:nvPr/>
          </p:nvSpPr>
          <p:spPr>
            <a:xfrm>
              <a:off x="0" y="-38100"/>
              <a:ext cx="1111595" cy="1394597"/>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8741301" y="5453093"/>
            <a:ext cx="3499307" cy="4270260"/>
            <a:chOff x="0" y="0"/>
            <a:chExt cx="4665743" cy="5693680"/>
          </a:xfrm>
        </p:grpSpPr>
        <p:pic>
          <p:nvPicPr>
            <p:cNvPr id="14" name="Picture 14"/>
            <p:cNvPicPr>
              <a:picLocks noChangeAspect="1"/>
            </p:cNvPicPr>
            <p:nvPr/>
          </p:nvPicPr>
          <p:blipFill>
            <a:blip r:embed="rId2"/>
            <a:srcRect l="24080" t="50595" r="46978"/>
            <a:stretch>
              <a:fillRect/>
            </a:stretch>
          </p:blipFill>
          <p:spPr>
            <a:xfrm>
              <a:off x="0" y="0"/>
              <a:ext cx="4665743" cy="5693680"/>
            </a:xfrm>
            <a:prstGeom prst="rect">
              <a:avLst/>
            </a:prstGeom>
          </p:spPr>
        </p:pic>
      </p:grpSp>
      <p:sp>
        <p:nvSpPr>
          <p:cNvPr id="15" name="TextBox 15"/>
          <p:cNvSpPr txBox="1"/>
          <p:nvPr/>
        </p:nvSpPr>
        <p:spPr>
          <a:xfrm>
            <a:off x="1356918" y="2947591"/>
            <a:ext cx="8640677" cy="1929645"/>
          </a:xfrm>
          <a:prstGeom prst="rect">
            <a:avLst/>
          </a:prstGeom>
        </p:spPr>
        <p:txBody>
          <a:bodyPr lIns="0" tIns="0" rIns="0" bIns="0" rtlCol="0" anchor="t">
            <a:spAutoFit/>
          </a:bodyPr>
          <a:lstStyle/>
          <a:p>
            <a:pPr algn="ctr">
              <a:lnSpc>
                <a:spcPts val="15838"/>
              </a:lnSpc>
              <a:spcBef>
                <a:spcPct val="0"/>
              </a:spcBef>
            </a:pPr>
            <a:r>
              <a:rPr lang="en-US" sz="11313">
                <a:solidFill>
                  <a:srgbClr val="0A4400"/>
                </a:solidFill>
                <a:latin typeface="UTM American Sans"/>
                <a:ea typeface="UTM American Sans"/>
                <a:cs typeface="UTM American Sans"/>
                <a:sym typeface="UTM American Sans"/>
              </a:rPr>
              <a:t>XIN CẢM 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873244"/>
            <a:ext cx="6445237" cy="1294370"/>
            <a:chOff x="0" y="0"/>
            <a:chExt cx="1697511" cy="340904"/>
          </a:xfrm>
        </p:grpSpPr>
        <p:sp>
          <p:nvSpPr>
            <p:cNvPr id="3" name="Freeform 3"/>
            <p:cNvSpPr/>
            <p:nvPr/>
          </p:nvSpPr>
          <p:spPr>
            <a:xfrm>
              <a:off x="0" y="0"/>
              <a:ext cx="1697511" cy="340904"/>
            </a:xfrm>
            <a:custGeom>
              <a:avLst/>
              <a:gdLst/>
              <a:ahLst/>
              <a:cxnLst/>
              <a:rect l="l" t="t" r="r" b="b"/>
              <a:pathLst>
                <a:path w="1697511" h="340904">
                  <a:moveTo>
                    <a:pt x="0" y="0"/>
                  </a:moveTo>
                  <a:lnTo>
                    <a:pt x="1697511" y="0"/>
                  </a:lnTo>
                  <a:lnTo>
                    <a:pt x="1697511" y="340904"/>
                  </a:lnTo>
                  <a:lnTo>
                    <a:pt x="0" y="340904"/>
                  </a:lnTo>
                  <a:close/>
                </a:path>
              </a:pathLst>
            </a:custGeom>
            <a:solidFill>
              <a:srgbClr val="0A4400"/>
            </a:solidFill>
          </p:spPr>
          <p:txBody>
            <a:bodyPr/>
            <a:lstStyle/>
            <a:p>
              <a:endParaRPr lang="vi-VN"/>
            </a:p>
          </p:txBody>
        </p:sp>
        <p:sp>
          <p:nvSpPr>
            <p:cNvPr id="4" name="TextBox 4"/>
            <p:cNvSpPr txBox="1"/>
            <p:nvPr/>
          </p:nvSpPr>
          <p:spPr>
            <a:xfrm>
              <a:off x="0" y="-38100"/>
              <a:ext cx="1697511"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0190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219899" y="6584941"/>
            <a:ext cx="4377988" cy="3007283"/>
            <a:chOff x="0" y="0"/>
            <a:chExt cx="1019864" cy="700554"/>
          </a:xfrm>
        </p:grpSpPr>
        <p:sp>
          <p:nvSpPr>
            <p:cNvPr id="9" name="Freeform 9"/>
            <p:cNvSpPr/>
            <p:nvPr/>
          </p:nvSpPr>
          <p:spPr>
            <a:xfrm>
              <a:off x="0" y="0"/>
              <a:ext cx="1019864" cy="700554"/>
            </a:xfrm>
            <a:custGeom>
              <a:avLst/>
              <a:gdLst/>
              <a:ahLst/>
              <a:cxnLst/>
              <a:rect l="l" t="t" r="r" b="b"/>
              <a:pathLst>
                <a:path w="1019864" h="700554">
                  <a:moveTo>
                    <a:pt x="0" y="0"/>
                  </a:moveTo>
                  <a:lnTo>
                    <a:pt x="1019864" y="0"/>
                  </a:lnTo>
                  <a:lnTo>
                    <a:pt x="1019864"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38100"/>
              <a:ext cx="1019864" cy="73865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447875" y="1028700"/>
            <a:ext cx="6811425" cy="8229600"/>
            <a:chOff x="0" y="0"/>
            <a:chExt cx="9081900" cy="10972800"/>
          </a:xfrm>
        </p:grpSpPr>
        <p:pic>
          <p:nvPicPr>
            <p:cNvPr id="12" name="Picture 12"/>
            <p:cNvPicPr>
              <a:picLocks noChangeAspect="1"/>
            </p:cNvPicPr>
            <p:nvPr/>
          </p:nvPicPr>
          <p:blipFill>
            <a:blip r:embed="rId2"/>
            <a:srcRect l="20876" r="20876"/>
            <a:stretch>
              <a:fillRect/>
            </a:stretch>
          </p:blipFill>
          <p:spPr>
            <a:xfrm>
              <a:off x="0" y="0"/>
              <a:ext cx="9081900" cy="10972800"/>
            </a:xfrm>
            <a:prstGeom prst="rect">
              <a:avLst/>
            </a:prstGeom>
          </p:spPr>
        </p:pic>
      </p:grpSp>
      <p:sp>
        <p:nvSpPr>
          <p:cNvPr id="13" name="TextBox 13"/>
          <p:cNvSpPr txBox="1"/>
          <p:nvPr/>
        </p:nvSpPr>
        <p:spPr>
          <a:xfrm>
            <a:off x="1028700" y="3142139"/>
            <a:ext cx="9140564" cy="4241497"/>
          </a:xfrm>
          <a:prstGeom prst="rect">
            <a:avLst/>
          </a:prstGeom>
        </p:spPr>
        <p:txBody>
          <a:bodyPr lIns="0" tIns="0" rIns="0" bIns="0" rtlCol="0" anchor="t">
            <a:spAutoFit/>
          </a:bodyPr>
          <a:lstStyle/>
          <a:p>
            <a:pPr algn="ctr">
              <a:lnSpc>
                <a:spcPts val="17051"/>
              </a:lnSpc>
              <a:spcBef>
                <a:spcPct val="0"/>
              </a:spcBef>
            </a:pPr>
            <a:r>
              <a:rPr lang="en-US" sz="12179">
                <a:solidFill>
                  <a:srgbClr val="0A4400"/>
                </a:solidFill>
                <a:latin typeface="UTM American Sans"/>
                <a:ea typeface="UTM American Sans"/>
                <a:cs typeface="UTM American Sans"/>
                <a:sym typeface="UTM American Sans"/>
              </a:rPr>
              <a:t>TRƯỚC KHI ĐỌC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873244"/>
            <a:ext cx="6445237" cy="1294370"/>
            <a:chOff x="0" y="0"/>
            <a:chExt cx="1697511" cy="340904"/>
          </a:xfrm>
        </p:grpSpPr>
        <p:sp>
          <p:nvSpPr>
            <p:cNvPr id="3" name="Freeform 3"/>
            <p:cNvSpPr/>
            <p:nvPr/>
          </p:nvSpPr>
          <p:spPr>
            <a:xfrm>
              <a:off x="0" y="0"/>
              <a:ext cx="1697511" cy="340904"/>
            </a:xfrm>
            <a:custGeom>
              <a:avLst/>
              <a:gdLst/>
              <a:ahLst/>
              <a:cxnLst/>
              <a:rect l="l" t="t" r="r" b="b"/>
              <a:pathLst>
                <a:path w="1697511" h="340904">
                  <a:moveTo>
                    <a:pt x="0" y="0"/>
                  </a:moveTo>
                  <a:lnTo>
                    <a:pt x="1697511" y="0"/>
                  </a:lnTo>
                  <a:lnTo>
                    <a:pt x="1697511" y="340904"/>
                  </a:lnTo>
                  <a:lnTo>
                    <a:pt x="0" y="340904"/>
                  </a:lnTo>
                  <a:close/>
                </a:path>
              </a:pathLst>
            </a:custGeom>
            <a:solidFill>
              <a:srgbClr val="0A4400"/>
            </a:solidFill>
          </p:spPr>
          <p:txBody>
            <a:bodyPr/>
            <a:lstStyle/>
            <a:p>
              <a:endParaRPr lang="vi-VN"/>
            </a:p>
          </p:txBody>
        </p:sp>
        <p:sp>
          <p:nvSpPr>
            <p:cNvPr id="4" name="TextBox 4"/>
            <p:cNvSpPr txBox="1"/>
            <p:nvPr/>
          </p:nvSpPr>
          <p:spPr>
            <a:xfrm>
              <a:off x="0" y="-38100"/>
              <a:ext cx="1697511"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0190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219899" y="6584941"/>
            <a:ext cx="4377988" cy="3007283"/>
            <a:chOff x="0" y="0"/>
            <a:chExt cx="1019864" cy="700554"/>
          </a:xfrm>
        </p:grpSpPr>
        <p:sp>
          <p:nvSpPr>
            <p:cNvPr id="9" name="Freeform 9"/>
            <p:cNvSpPr/>
            <p:nvPr/>
          </p:nvSpPr>
          <p:spPr>
            <a:xfrm>
              <a:off x="0" y="0"/>
              <a:ext cx="1019864" cy="700554"/>
            </a:xfrm>
            <a:custGeom>
              <a:avLst/>
              <a:gdLst/>
              <a:ahLst/>
              <a:cxnLst/>
              <a:rect l="l" t="t" r="r" b="b"/>
              <a:pathLst>
                <a:path w="1019864" h="700554">
                  <a:moveTo>
                    <a:pt x="0" y="0"/>
                  </a:moveTo>
                  <a:lnTo>
                    <a:pt x="1019864" y="0"/>
                  </a:lnTo>
                  <a:lnTo>
                    <a:pt x="1019864"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38100"/>
              <a:ext cx="1019864" cy="73865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447875" y="1028700"/>
            <a:ext cx="6811425" cy="8229600"/>
            <a:chOff x="0" y="0"/>
            <a:chExt cx="9081900" cy="10972800"/>
          </a:xfrm>
        </p:grpSpPr>
        <p:pic>
          <p:nvPicPr>
            <p:cNvPr id="12" name="Picture 12"/>
            <p:cNvPicPr>
              <a:picLocks noChangeAspect="1"/>
            </p:cNvPicPr>
            <p:nvPr/>
          </p:nvPicPr>
          <p:blipFill>
            <a:blip r:embed="rId2"/>
            <a:srcRect l="20876" r="20876"/>
            <a:stretch>
              <a:fillRect/>
            </a:stretch>
          </p:blipFill>
          <p:spPr>
            <a:xfrm>
              <a:off x="0" y="0"/>
              <a:ext cx="9081900" cy="10972800"/>
            </a:xfrm>
            <a:prstGeom prst="rect">
              <a:avLst/>
            </a:prstGeom>
          </p:spPr>
        </p:pic>
      </p:grpSp>
      <p:sp>
        <p:nvSpPr>
          <p:cNvPr id="13" name="TextBox 13"/>
          <p:cNvSpPr txBox="1"/>
          <p:nvPr/>
        </p:nvSpPr>
        <p:spPr>
          <a:xfrm>
            <a:off x="1451685" y="3767417"/>
            <a:ext cx="8717579" cy="1835549"/>
          </a:xfrm>
          <a:prstGeom prst="rect">
            <a:avLst/>
          </a:prstGeom>
        </p:spPr>
        <p:txBody>
          <a:bodyPr lIns="0" tIns="0" rIns="0" bIns="0" rtlCol="0" anchor="t">
            <a:spAutoFit/>
          </a:bodyPr>
          <a:lstStyle/>
          <a:p>
            <a:pPr algn="ctr">
              <a:lnSpc>
                <a:spcPts val="15059"/>
              </a:lnSpc>
              <a:spcBef>
                <a:spcPct val="0"/>
              </a:spcBef>
            </a:pPr>
            <a:r>
              <a:rPr lang="en-US" sz="10757">
                <a:solidFill>
                  <a:srgbClr val="0A4400"/>
                </a:solidFill>
                <a:latin typeface="UTM American Sans"/>
                <a:ea typeface="UTM American Sans"/>
                <a:cs typeface="UTM American Sans"/>
                <a:sym typeface="UTM American Sans"/>
              </a:rPr>
              <a:t>ĐỌC VĂN BẢN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1217273" y="575206"/>
            <a:ext cx="8484955" cy="4133612"/>
          </a:xfrm>
          <a:custGeom>
            <a:avLst/>
            <a:gdLst/>
            <a:ahLst/>
            <a:cxnLst/>
            <a:rect l="l" t="t" r="r" b="b"/>
            <a:pathLst>
              <a:path w="8484955" h="4133612">
                <a:moveTo>
                  <a:pt x="0" y="0"/>
                </a:moveTo>
                <a:lnTo>
                  <a:pt x="8484956" y="0"/>
                </a:lnTo>
                <a:lnTo>
                  <a:pt x="8484956" y="4133612"/>
                </a:lnTo>
                <a:lnTo>
                  <a:pt x="0" y="4133612"/>
                </a:lnTo>
                <a:lnTo>
                  <a:pt x="0" y="0"/>
                </a:lnTo>
                <a:close/>
              </a:path>
            </a:pathLst>
          </a:custGeom>
          <a:blipFill>
            <a:blip r:embed="rId2"/>
            <a:stretch>
              <a:fillRect l="-205249" t="-140842" r="-31115" b="-728508"/>
            </a:stretch>
          </a:blipFill>
        </p:spPr>
        <p:txBody>
          <a:bodyPr/>
          <a:lstStyle/>
          <a:p>
            <a:endParaRPr lang="vi-VN"/>
          </a:p>
        </p:txBody>
      </p:sp>
      <p:sp>
        <p:nvSpPr>
          <p:cNvPr id="3" name="Freeform 3"/>
          <p:cNvSpPr/>
          <p:nvPr/>
        </p:nvSpPr>
        <p:spPr>
          <a:xfrm>
            <a:off x="7806031" y="5143500"/>
            <a:ext cx="9219558" cy="4114800"/>
          </a:xfrm>
          <a:custGeom>
            <a:avLst/>
            <a:gdLst/>
            <a:ahLst/>
            <a:cxnLst/>
            <a:rect l="l" t="t" r="r" b="b"/>
            <a:pathLst>
              <a:path w="9219558" h="4114800">
                <a:moveTo>
                  <a:pt x="0" y="0"/>
                </a:moveTo>
                <a:lnTo>
                  <a:pt x="9219558" y="0"/>
                </a:lnTo>
                <a:lnTo>
                  <a:pt x="9219558" y="4114800"/>
                </a:lnTo>
                <a:lnTo>
                  <a:pt x="0" y="4114800"/>
                </a:lnTo>
                <a:lnTo>
                  <a:pt x="0" y="0"/>
                </a:lnTo>
                <a:close/>
              </a:path>
            </a:pathLst>
          </a:custGeom>
          <a:blipFill>
            <a:blip r:embed="rId2"/>
            <a:stretch>
              <a:fillRect l="-211027" t="-307677" r="-33316" b="-675514"/>
            </a:stretch>
          </a:blipFill>
        </p:spPr>
        <p:txBody>
          <a:bodyPr/>
          <a:lstStyle/>
          <a:p>
            <a:endParaRPr lang="vi-VN"/>
          </a:p>
        </p:txBody>
      </p:sp>
      <p:grpSp>
        <p:nvGrpSpPr>
          <p:cNvPr id="4" name="Group 4"/>
          <p:cNvGrpSpPr/>
          <p:nvPr/>
        </p:nvGrpSpPr>
        <p:grpSpPr>
          <a:xfrm>
            <a:off x="0" y="9589332"/>
            <a:ext cx="6445237" cy="697668"/>
            <a:chOff x="0" y="0"/>
            <a:chExt cx="1697511" cy="183748"/>
          </a:xfrm>
        </p:grpSpPr>
        <p:sp>
          <p:nvSpPr>
            <p:cNvPr id="5" name="Freeform 5"/>
            <p:cNvSpPr/>
            <p:nvPr/>
          </p:nvSpPr>
          <p:spPr>
            <a:xfrm>
              <a:off x="0" y="0"/>
              <a:ext cx="1697511" cy="183748"/>
            </a:xfrm>
            <a:custGeom>
              <a:avLst/>
              <a:gdLst/>
              <a:ahLst/>
              <a:cxnLst/>
              <a:rect l="l" t="t" r="r" b="b"/>
              <a:pathLst>
                <a:path w="1697511" h="183748">
                  <a:moveTo>
                    <a:pt x="0" y="0"/>
                  </a:moveTo>
                  <a:lnTo>
                    <a:pt x="1697511" y="0"/>
                  </a:lnTo>
                  <a:lnTo>
                    <a:pt x="1697511" y="183748"/>
                  </a:lnTo>
                  <a:lnTo>
                    <a:pt x="0" y="183748"/>
                  </a:lnTo>
                  <a:close/>
                </a:path>
              </a:pathLst>
            </a:custGeom>
            <a:solidFill>
              <a:srgbClr val="0A4400"/>
            </a:solidFill>
          </p:spPr>
          <p:txBody>
            <a:bodyPr/>
            <a:lstStyle/>
            <a:p>
              <a:endParaRPr lang="vi-VN"/>
            </a:p>
          </p:txBody>
        </p:sp>
        <p:sp>
          <p:nvSpPr>
            <p:cNvPr id="6" name="TextBox 6"/>
            <p:cNvSpPr txBox="1"/>
            <p:nvPr/>
          </p:nvSpPr>
          <p:spPr>
            <a:xfrm>
              <a:off x="0" y="-38100"/>
              <a:ext cx="1697511" cy="221848"/>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799809" y="0"/>
            <a:ext cx="1488191" cy="1028700"/>
            <a:chOff x="0" y="0"/>
            <a:chExt cx="391951" cy="270933"/>
          </a:xfrm>
        </p:grpSpPr>
        <p:sp>
          <p:nvSpPr>
            <p:cNvPr id="8" name="Freeform 8"/>
            <p:cNvSpPr/>
            <p:nvPr/>
          </p:nvSpPr>
          <p:spPr>
            <a:xfrm>
              <a:off x="0" y="0"/>
              <a:ext cx="391951" cy="270933"/>
            </a:xfrm>
            <a:custGeom>
              <a:avLst/>
              <a:gdLst/>
              <a:ahLst/>
              <a:cxnLst/>
              <a:rect l="l" t="t" r="r" b="b"/>
              <a:pathLst>
                <a:path w="391951" h="270933">
                  <a:moveTo>
                    <a:pt x="0" y="0"/>
                  </a:moveTo>
                  <a:lnTo>
                    <a:pt x="391951" y="0"/>
                  </a:lnTo>
                  <a:lnTo>
                    <a:pt x="391951" y="270933"/>
                  </a:lnTo>
                  <a:lnTo>
                    <a:pt x="0" y="270933"/>
                  </a:lnTo>
                  <a:close/>
                </a:path>
              </a:pathLst>
            </a:custGeom>
            <a:solidFill>
              <a:srgbClr val="0A4400"/>
            </a:solidFill>
          </p:spPr>
          <p:txBody>
            <a:bodyPr/>
            <a:lstStyle/>
            <a:p>
              <a:endParaRPr lang="vi-VN"/>
            </a:p>
          </p:txBody>
        </p:sp>
        <p:sp>
          <p:nvSpPr>
            <p:cNvPr id="9" name="TextBox 9"/>
            <p:cNvSpPr txBox="1"/>
            <p:nvPr/>
          </p:nvSpPr>
          <p:spPr>
            <a:xfrm>
              <a:off x="0" y="-38100"/>
              <a:ext cx="391951" cy="309033"/>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7873244"/>
            <a:ext cx="6445237" cy="1294370"/>
            <a:chOff x="0" y="0"/>
            <a:chExt cx="1697511" cy="340904"/>
          </a:xfrm>
        </p:grpSpPr>
        <p:sp>
          <p:nvSpPr>
            <p:cNvPr id="3" name="Freeform 3"/>
            <p:cNvSpPr/>
            <p:nvPr/>
          </p:nvSpPr>
          <p:spPr>
            <a:xfrm>
              <a:off x="0" y="0"/>
              <a:ext cx="1697511" cy="340904"/>
            </a:xfrm>
            <a:custGeom>
              <a:avLst/>
              <a:gdLst/>
              <a:ahLst/>
              <a:cxnLst/>
              <a:rect l="l" t="t" r="r" b="b"/>
              <a:pathLst>
                <a:path w="1697511" h="340904">
                  <a:moveTo>
                    <a:pt x="0" y="0"/>
                  </a:moveTo>
                  <a:lnTo>
                    <a:pt x="1697511" y="0"/>
                  </a:lnTo>
                  <a:lnTo>
                    <a:pt x="1697511" y="340904"/>
                  </a:lnTo>
                  <a:lnTo>
                    <a:pt x="0" y="340904"/>
                  </a:lnTo>
                  <a:close/>
                </a:path>
              </a:pathLst>
            </a:custGeom>
            <a:solidFill>
              <a:srgbClr val="0A4400"/>
            </a:solidFill>
          </p:spPr>
          <p:txBody>
            <a:bodyPr/>
            <a:lstStyle/>
            <a:p>
              <a:endParaRPr lang="vi-VN"/>
            </a:p>
          </p:txBody>
        </p:sp>
        <p:sp>
          <p:nvSpPr>
            <p:cNvPr id="4" name="TextBox 4"/>
            <p:cNvSpPr txBox="1"/>
            <p:nvPr/>
          </p:nvSpPr>
          <p:spPr>
            <a:xfrm>
              <a:off x="0" y="-38100"/>
              <a:ext cx="1697511" cy="37900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01900" y="0"/>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4400"/>
            </a:solidFill>
          </p:spPr>
          <p:txBody>
            <a:bodyPr/>
            <a:lstStyle/>
            <a:p>
              <a:endParaRPr lang="vi-VN"/>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219899" y="6584941"/>
            <a:ext cx="4377988" cy="3007283"/>
            <a:chOff x="0" y="0"/>
            <a:chExt cx="1019864" cy="700554"/>
          </a:xfrm>
        </p:grpSpPr>
        <p:sp>
          <p:nvSpPr>
            <p:cNvPr id="9" name="Freeform 9"/>
            <p:cNvSpPr/>
            <p:nvPr/>
          </p:nvSpPr>
          <p:spPr>
            <a:xfrm>
              <a:off x="0" y="0"/>
              <a:ext cx="1019864" cy="700554"/>
            </a:xfrm>
            <a:custGeom>
              <a:avLst/>
              <a:gdLst/>
              <a:ahLst/>
              <a:cxnLst/>
              <a:rect l="l" t="t" r="r" b="b"/>
              <a:pathLst>
                <a:path w="1019864" h="700554">
                  <a:moveTo>
                    <a:pt x="0" y="0"/>
                  </a:moveTo>
                  <a:lnTo>
                    <a:pt x="1019864" y="0"/>
                  </a:lnTo>
                  <a:lnTo>
                    <a:pt x="1019864" y="700554"/>
                  </a:lnTo>
                  <a:lnTo>
                    <a:pt x="0" y="700554"/>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38100"/>
              <a:ext cx="1019864" cy="73865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447875" y="1028700"/>
            <a:ext cx="6811425" cy="8229600"/>
            <a:chOff x="0" y="0"/>
            <a:chExt cx="9081900" cy="10972800"/>
          </a:xfrm>
        </p:grpSpPr>
        <p:pic>
          <p:nvPicPr>
            <p:cNvPr id="12" name="Picture 12"/>
            <p:cNvPicPr>
              <a:picLocks noChangeAspect="1"/>
            </p:cNvPicPr>
            <p:nvPr/>
          </p:nvPicPr>
          <p:blipFill>
            <a:blip r:embed="rId2"/>
            <a:srcRect l="20876" r="20876"/>
            <a:stretch>
              <a:fillRect/>
            </a:stretch>
          </p:blipFill>
          <p:spPr>
            <a:xfrm>
              <a:off x="0" y="0"/>
              <a:ext cx="9081900" cy="10972800"/>
            </a:xfrm>
            <a:prstGeom prst="rect">
              <a:avLst/>
            </a:prstGeom>
          </p:spPr>
        </p:pic>
      </p:grpSp>
      <p:sp>
        <p:nvSpPr>
          <p:cNvPr id="13" name="TextBox 13"/>
          <p:cNvSpPr txBox="1"/>
          <p:nvPr/>
        </p:nvSpPr>
        <p:spPr>
          <a:xfrm>
            <a:off x="1451685" y="3767417"/>
            <a:ext cx="8717579" cy="1835549"/>
          </a:xfrm>
          <a:prstGeom prst="rect">
            <a:avLst/>
          </a:prstGeom>
        </p:spPr>
        <p:txBody>
          <a:bodyPr lIns="0" tIns="0" rIns="0" bIns="0" rtlCol="0" anchor="t">
            <a:spAutoFit/>
          </a:bodyPr>
          <a:lstStyle/>
          <a:p>
            <a:pPr algn="ctr">
              <a:lnSpc>
                <a:spcPts val="15059"/>
              </a:lnSpc>
              <a:spcBef>
                <a:spcPct val="0"/>
              </a:spcBef>
            </a:pPr>
            <a:r>
              <a:rPr lang="en-US" sz="10757">
                <a:solidFill>
                  <a:srgbClr val="0A4400"/>
                </a:solidFill>
                <a:latin typeface="UTM American Sans"/>
                <a:ea typeface="UTM American Sans"/>
                <a:cs typeface="UTM American Sans"/>
                <a:sym typeface="UTM American Sans"/>
              </a:rPr>
              <a:t>SAU KHI ĐỌC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9738561"/>
            <a:ext cx="6445237" cy="548439"/>
            <a:chOff x="0" y="0"/>
            <a:chExt cx="1697511" cy="144445"/>
          </a:xfrm>
        </p:grpSpPr>
        <p:sp>
          <p:nvSpPr>
            <p:cNvPr id="3" name="Freeform 3"/>
            <p:cNvSpPr/>
            <p:nvPr/>
          </p:nvSpPr>
          <p:spPr>
            <a:xfrm>
              <a:off x="0" y="0"/>
              <a:ext cx="1697511" cy="144445"/>
            </a:xfrm>
            <a:custGeom>
              <a:avLst/>
              <a:gdLst/>
              <a:ahLst/>
              <a:cxnLst/>
              <a:rect l="l" t="t" r="r" b="b"/>
              <a:pathLst>
                <a:path w="1697511" h="144445">
                  <a:moveTo>
                    <a:pt x="0" y="0"/>
                  </a:moveTo>
                  <a:lnTo>
                    <a:pt x="1697511" y="0"/>
                  </a:lnTo>
                  <a:lnTo>
                    <a:pt x="1697511" y="144445"/>
                  </a:lnTo>
                  <a:lnTo>
                    <a:pt x="0" y="144445"/>
                  </a:lnTo>
                  <a:close/>
                </a:path>
              </a:pathLst>
            </a:custGeom>
            <a:solidFill>
              <a:srgbClr val="0A4400"/>
            </a:solidFill>
          </p:spPr>
          <p:txBody>
            <a:bodyPr/>
            <a:lstStyle/>
            <a:p>
              <a:endParaRPr lang="vi-VN"/>
            </a:p>
          </p:txBody>
        </p:sp>
        <p:sp>
          <p:nvSpPr>
            <p:cNvPr id="4" name="TextBox 4"/>
            <p:cNvSpPr txBox="1"/>
            <p:nvPr/>
          </p:nvSpPr>
          <p:spPr>
            <a:xfrm>
              <a:off x="0" y="-38100"/>
              <a:ext cx="1697511" cy="1825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201900" y="0"/>
            <a:ext cx="3086100" cy="725288"/>
            <a:chOff x="0" y="0"/>
            <a:chExt cx="812800" cy="191022"/>
          </a:xfrm>
        </p:grpSpPr>
        <p:sp>
          <p:nvSpPr>
            <p:cNvPr id="6" name="Freeform 6"/>
            <p:cNvSpPr/>
            <p:nvPr/>
          </p:nvSpPr>
          <p:spPr>
            <a:xfrm>
              <a:off x="0" y="0"/>
              <a:ext cx="812800" cy="191022"/>
            </a:xfrm>
            <a:custGeom>
              <a:avLst/>
              <a:gdLst/>
              <a:ahLst/>
              <a:cxnLst/>
              <a:rect l="l" t="t" r="r" b="b"/>
              <a:pathLst>
                <a:path w="812800" h="191022">
                  <a:moveTo>
                    <a:pt x="0" y="0"/>
                  </a:moveTo>
                  <a:lnTo>
                    <a:pt x="812800" y="0"/>
                  </a:lnTo>
                  <a:lnTo>
                    <a:pt x="812800" y="191022"/>
                  </a:lnTo>
                  <a:lnTo>
                    <a:pt x="0" y="191022"/>
                  </a:lnTo>
                  <a:close/>
                </a:path>
              </a:pathLst>
            </a:custGeom>
            <a:solidFill>
              <a:srgbClr val="0A4400"/>
            </a:solidFill>
          </p:spPr>
          <p:txBody>
            <a:bodyPr/>
            <a:lstStyle/>
            <a:p>
              <a:endParaRPr lang="vi-VN"/>
            </a:p>
          </p:txBody>
        </p:sp>
        <p:sp>
          <p:nvSpPr>
            <p:cNvPr id="7" name="TextBox 7"/>
            <p:cNvSpPr txBox="1"/>
            <p:nvPr/>
          </p:nvSpPr>
          <p:spPr>
            <a:xfrm>
              <a:off x="0" y="-38100"/>
              <a:ext cx="812800" cy="22912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0053" y="2136217"/>
            <a:ext cx="3722781" cy="2455247"/>
            <a:chOff x="0" y="0"/>
            <a:chExt cx="741857" cy="489269"/>
          </a:xfrm>
        </p:grpSpPr>
        <p:sp>
          <p:nvSpPr>
            <p:cNvPr id="9" name="Freeform 9"/>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0" name="TextBox 10"/>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1</a:t>
              </a:r>
            </a:p>
            <a:p>
              <a:pPr algn="ctr">
                <a:lnSpc>
                  <a:spcPts val="4900"/>
                </a:lnSpc>
              </a:pPr>
              <a:r>
                <a:rPr lang="en-US" sz="3500">
                  <a:solidFill>
                    <a:srgbClr val="000000"/>
                  </a:solidFill>
                  <a:latin typeface="Tex Gyre Pagella"/>
                  <a:ea typeface="Tex Gyre Pagella"/>
                  <a:cs typeface="Tex Gyre Pagella"/>
                  <a:sym typeface="Tex Gyre Pagella"/>
                </a:rPr>
                <a:t>....................</a:t>
              </a:r>
            </a:p>
          </p:txBody>
        </p:sp>
      </p:grpSp>
      <p:grpSp>
        <p:nvGrpSpPr>
          <p:cNvPr id="11" name="Group 11"/>
          <p:cNvGrpSpPr/>
          <p:nvPr/>
        </p:nvGrpSpPr>
        <p:grpSpPr>
          <a:xfrm>
            <a:off x="5045091" y="2136217"/>
            <a:ext cx="3722781" cy="2455247"/>
            <a:chOff x="0" y="0"/>
            <a:chExt cx="741857" cy="489269"/>
          </a:xfrm>
        </p:grpSpPr>
        <p:sp>
          <p:nvSpPr>
            <p:cNvPr id="12" name="Freeform 12"/>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3" name="TextBox 13"/>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2</a:t>
              </a:r>
            </a:p>
            <a:p>
              <a:pPr algn="ctr">
                <a:lnSpc>
                  <a:spcPts val="4900"/>
                </a:lnSpc>
              </a:pPr>
              <a:r>
                <a:rPr lang="en-US" sz="3500">
                  <a:solidFill>
                    <a:srgbClr val="000000"/>
                  </a:solidFill>
                  <a:latin typeface="Tex Gyre Pagella"/>
                  <a:ea typeface="Tex Gyre Pagella"/>
                  <a:cs typeface="Tex Gyre Pagella"/>
                  <a:sym typeface="Tex Gyre Pagella"/>
                </a:rPr>
                <a:t>....................</a:t>
              </a:r>
            </a:p>
          </p:txBody>
        </p:sp>
      </p:grpSp>
      <p:grpSp>
        <p:nvGrpSpPr>
          <p:cNvPr id="14" name="Group 14"/>
          <p:cNvGrpSpPr/>
          <p:nvPr/>
        </p:nvGrpSpPr>
        <p:grpSpPr>
          <a:xfrm>
            <a:off x="9520128" y="2136217"/>
            <a:ext cx="3722781" cy="2455247"/>
            <a:chOff x="0" y="0"/>
            <a:chExt cx="741857" cy="489269"/>
          </a:xfrm>
        </p:grpSpPr>
        <p:sp>
          <p:nvSpPr>
            <p:cNvPr id="15" name="Freeform 15"/>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6" name="TextBox 16"/>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3</a:t>
              </a:r>
            </a:p>
            <a:p>
              <a:pPr algn="ctr">
                <a:lnSpc>
                  <a:spcPts val="4900"/>
                </a:lnSpc>
              </a:pPr>
              <a:r>
                <a:rPr lang="en-US" sz="3500">
                  <a:solidFill>
                    <a:srgbClr val="000000"/>
                  </a:solidFill>
                  <a:latin typeface="Tex Gyre Pagella"/>
                  <a:ea typeface="Tex Gyre Pagella"/>
                  <a:cs typeface="Tex Gyre Pagella"/>
                  <a:sym typeface="Tex Gyre Pagella"/>
                </a:rPr>
                <a:t>....................</a:t>
              </a:r>
            </a:p>
          </p:txBody>
        </p:sp>
      </p:grpSp>
      <p:grpSp>
        <p:nvGrpSpPr>
          <p:cNvPr id="17" name="Group 17"/>
          <p:cNvGrpSpPr/>
          <p:nvPr/>
        </p:nvGrpSpPr>
        <p:grpSpPr>
          <a:xfrm>
            <a:off x="13995166" y="2136217"/>
            <a:ext cx="3722781" cy="2455247"/>
            <a:chOff x="0" y="0"/>
            <a:chExt cx="741857" cy="489269"/>
          </a:xfrm>
        </p:grpSpPr>
        <p:sp>
          <p:nvSpPr>
            <p:cNvPr id="18" name="Freeform 18"/>
            <p:cNvSpPr/>
            <p:nvPr/>
          </p:nvSpPr>
          <p:spPr>
            <a:xfrm>
              <a:off x="0" y="0"/>
              <a:ext cx="741857" cy="489269"/>
            </a:xfrm>
            <a:custGeom>
              <a:avLst/>
              <a:gdLst/>
              <a:ahLst/>
              <a:cxnLst/>
              <a:rect l="l" t="t" r="r" b="b"/>
              <a:pathLst>
                <a:path w="741857" h="489269">
                  <a:moveTo>
                    <a:pt x="0" y="0"/>
                  </a:moveTo>
                  <a:lnTo>
                    <a:pt x="741857" y="0"/>
                  </a:lnTo>
                  <a:lnTo>
                    <a:pt x="741857"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19" name="TextBox 19"/>
            <p:cNvSpPr txBox="1"/>
            <p:nvPr/>
          </p:nvSpPr>
          <p:spPr>
            <a:xfrm>
              <a:off x="0" y="-66675"/>
              <a:ext cx="741857"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a:ea typeface="Tex Gyre Pagella"/>
                  <a:cs typeface="Tex Gyre Pagella"/>
                  <a:sym typeface="Tex Gyre Pagella"/>
                </a:rPr>
                <a:t>Khổ 4</a:t>
              </a:r>
            </a:p>
            <a:p>
              <a:pPr algn="ctr">
                <a:lnSpc>
                  <a:spcPts val="4900"/>
                </a:lnSpc>
              </a:pPr>
              <a:r>
                <a:rPr lang="en-US" sz="3500">
                  <a:solidFill>
                    <a:srgbClr val="000000"/>
                  </a:solidFill>
                  <a:latin typeface="Tex Gyre Pagella"/>
                  <a:ea typeface="Tex Gyre Pagella"/>
                  <a:cs typeface="Tex Gyre Pagella"/>
                  <a:sym typeface="Tex Gyre Pagella"/>
                </a:rPr>
                <a:t>....................</a:t>
              </a:r>
            </a:p>
          </p:txBody>
        </p:sp>
      </p:grpSp>
      <p:grpSp>
        <p:nvGrpSpPr>
          <p:cNvPr id="20" name="Group 20"/>
          <p:cNvGrpSpPr/>
          <p:nvPr/>
        </p:nvGrpSpPr>
        <p:grpSpPr>
          <a:xfrm>
            <a:off x="260600" y="6466691"/>
            <a:ext cx="17147893" cy="2100295"/>
            <a:chOff x="0" y="0"/>
            <a:chExt cx="3994646" cy="489269"/>
          </a:xfrm>
        </p:grpSpPr>
        <p:sp>
          <p:nvSpPr>
            <p:cNvPr id="21" name="Freeform 21"/>
            <p:cNvSpPr/>
            <p:nvPr/>
          </p:nvSpPr>
          <p:spPr>
            <a:xfrm>
              <a:off x="0" y="0"/>
              <a:ext cx="3994646" cy="489269"/>
            </a:xfrm>
            <a:custGeom>
              <a:avLst/>
              <a:gdLst/>
              <a:ahLst/>
              <a:cxnLst/>
              <a:rect l="l" t="t" r="r" b="b"/>
              <a:pathLst>
                <a:path w="3994646" h="489269">
                  <a:moveTo>
                    <a:pt x="0" y="0"/>
                  </a:moveTo>
                  <a:lnTo>
                    <a:pt x="3994646" y="0"/>
                  </a:lnTo>
                  <a:lnTo>
                    <a:pt x="3994646" y="489269"/>
                  </a:lnTo>
                  <a:lnTo>
                    <a:pt x="0" y="489269"/>
                  </a:lnTo>
                  <a:close/>
                </a:path>
              </a:pathLst>
            </a:custGeom>
            <a:solidFill>
              <a:srgbClr val="FEFFFE"/>
            </a:solidFill>
            <a:ln w="38100" cap="sq">
              <a:solidFill>
                <a:srgbClr val="0A4400"/>
              </a:solidFill>
              <a:prstDash val="solid"/>
              <a:miter/>
            </a:ln>
          </p:spPr>
          <p:txBody>
            <a:bodyPr/>
            <a:lstStyle/>
            <a:p>
              <a:endParaRPr lang="vi-VN"/>
            </a:p>
          </p:txBody>
        </p:sp>
        <p:sp>
          <p:nvSpPr>
            <p:cNvPr id="22" name="TextBox 22"/>
            <p:cNvSpPr txBox="1"/>
            <p:nvPr/>
          </p:nvSpPr>
          <p:spPr>
            <a:xfrm>
              <a:off x="0" y="-66675"/>
              <a:ext cx="3994646" cy="555944"/>
            </a:xfrm>
            <a:prstGeom prst="rect">
              <a:avLst/>
            </a:prstGeom>
          </p:spPr>
          <p:txBody>
            <a:bodyPr lIns="50800" tIns="50800" rIns="50800" bIns="50800" rtlCol="0" anchor="ctr"/>
            <a:lstStyle/>
            <a:p>
              <a:pPr algn="ctr">
                <a:lnSpc>
                  <a:spcPts val="4900"/>
                </a:lnSpc>
              </a:pPr>
              <a:r>
                <a:rPr lang="en-US" sz="3500">
                  <a:solidFill>
                    <a:srgbClr val="000000"/>
                  </a:solidFill>
                  <a:latin typeface="Tex Gyre Pagella Bold"/>
                  <a:ea typeface="Tex Gyre Pagella Bold"/>
                  <a:cs typeface="Tex Gyre Pagella Bold"/>
                  <a:sym typeface="Tex Gyre Pagella Bold"/>
                </a:rPr>
                <a:t>NỘI DUNG BÀI THƠ</a:t>
              </a:r>
            </a:p>
            <a:p>
              <a:pPr algn="ctr">
                <a:lnSpc>
                  <a:spcPts val="4900"/>
                </a:lnSpc>
              </a:pPr>
              <a:r>
                <a:rPr lang="en-US" sz="3500">
                  <a:solidFill>
                    <a:srgbClr val="000000"/>
                  </a:solidFill>
                  <a:latin typeface="Tex Gyre Pagella"/>
                  <a:ea typeface="Tex Gyre Pagella"/>
                  <a:cs typeface="Tex Gyre Pagella"/>
                  <a:sym typeface="Tex Gyre Pagella"/>
                </a:rPr>
                <a:t>...........................................................................................................................</a:t>
              </a:r>
            </a:p>
          </p:txBody>
        </p:sp>
      </p:grpSp>
      <p:sp>
        <p:nvSpPr>
          <p:cNvPr id="23" name="Freeform 23"/>
          <p:cNvSpPr/>
          <p:nvPr/>
        </p:nvSpPr>
        <p:spPr>
          <a:xfrm>
            <a:off x="4362226" y="2889717"/>
            <a:ext cx="613473" cy="575898"/>
          </a:xfrm>
          <a:custGeom>
            <a:avLst/>
            <a:gdLst/>
            <a:ahLst/>
            <a:cxnLst/>
            <a:rect l="l" t="t" r="r" b="b"/>
            <a:pathLst>
              <a:path w="613473" h="575898">
                <a:moveTo>
                  <a:pt x="0" y="0"/>
                </a:moveTo>
                <a:lnTo>
                  <a:pt x="613473" y="0"/>
                </a:lnTo>
                <a:lnTo>
                  <a:pt x="613473" y="575897"/>
                </a:lnTo>
                <a:lnTo>
                  <a:pt x="0" y="575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24"/>
          <p:cNvSpPr/>
          <p:nvPr/>
        </p:nvSpPr>
        <p:spPr>
          <a:xfrm>
            <a:off x="8834547" y="2889717"/>
            <a:ext cx="613473" cy="575898"/>
          </a:xfrm>
          <a:custGeom>
            <a:avLst/>
            <a:gdLst/>
            <a:ahLst/>
            <a:cxnLst/>
            <a:rect l="l" t="t" r="r" b="b"/>
            <a:pathLst>
              <a:path w="613473" h="575898">
                <a:moveTo>
                  <a:pt x="0" y="0"/>
                </a:moveTo>
                <a:lnTo>
                  <a:pt x="613473" y="0"/>
                </a:lnTo>
                <a:lnTo>
                  <a:pt x="613473" y="575897"/>
                </a:lnTo>
                <a:lnTo>
                  <a:pt x="0" y="575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5" name="Freeform 25"/>
          <p:cNvSpPr/>
          <p:nvPr/>
        </p:nvSpPr>
        <p:spPr>
          <a:xfrm>
            <a:off x="13306867" y="2889717"/>
            <a:ext cx="613473" cy="575898"/>
          </a:xfrm>
          <a:custGeom>
            <a:avLst/>
            <a:gdLst/>
            <a:ahLst/>
            <a:cxnLst/>
            <a:rect l="l" t="t" r="r" b="b"/>
            <a:pathLst>
              <a:path w="613473" h="575898">
                <a:moveTo>
                  <a:pt x="0" y="0"/>
                </a:moveTo>
                <a:lnTo>
                  <a:pt x="613473" y="0"/>
                </a:lnTo>
                <a:lnTo>
                  <a:pt x="613473" y="575897"/>
                </a:lnTo>
                <a:lnTo>
                  <a:pt x="0" y="575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6" name="Freeform 26"/>
          <p:cNvSpPr/>
          <p:nvPr/>
        </p:nvSpPr>
        <p:spPr>
          <a:xfrm rot="-5400000">
            <a:off x="8577081" y="-534420"/>
            <a:ext cx="1741877" cy="12126995"/>
          </a:xfrm>
          <a:custGeom>
            <a:avLst/>
            <a:gdLst/>
            <a:ahLst/>
            <a:cxnLst/>
            <a:rect l="l" t="t" r="r" b="b"/>
            <a:pathLst>
              <a:path w="1741877" h="12126995">
                <a:moveTo>
                  <a:pt x="0" y="0"/>
                </a:moveTo>
                <a:lnTo>
                  <a:pt x="1741877" y="0"/>
                </a:lnTo>
                <a:lnTo>
                  <a:pt x="1741877" y="12126995"/>
                </a:lnTo>
                <a:lnTo>
                  <a:pt x="0" y="121269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7" name="TextBox 27"/>
          <p:cNvSpPr txBox="1"/>
          <p:nvPr/>
        </p:nvSpPr>
        <p:spPr>
          <a:xfrm>
            <a:off x="4028580" y="130669"/>
            <a:ext cx="6068267" cy="832698"/>
          </a:xfrm>
          <a:prstGeom prst="rect">
            <a:avLst/>
          </a:prstGeom>
        </p:spPr>
        <p:txBody>
          <a:bodyPr lIns="0" tIns="0" rIns="0" bIns="0" rtlCol="0" anchor="t">
            <a:spAutoFit/>
          </a:bodyPr>
          <a:lstStyle/>
          <a:p>
            <a:pPr algn="ctr">
              <a:lnSpc>
                <a:spcPts val="6702"/>
              </a:lnSpc>
              <a:spcBef>
                <a:spcPct val="0"/>
              </a:spcBef>
            </a:pPr>
            <a:r>
              <a:rPr lang="en-US" sz="4787">
                <a:solidFill>
                  <a:srgbClr val="CF0E0E"/>
                </a:solidFill>
                <a:latin typeface="UTM American Sans"/>
                <a:ea typeface="UTM American Sans"/>
                <a:cs typeface="UTM American Sans"/>
                <a:sym typeface="UTM American Sans"/>
              </a:rPr>
              <a:t>PHIẾU HỌC TẬP SỐ 1</a:t>
            </a:r>
          </a:p>
        </p:txBody>
      </p:sp>
      <p:sp>
        <p:nvSpPr>
          <p:cNvPr id="28" name="TextBox 28"/>
          <p:cNvSpPr txBox="1"/>
          <p:nvPr/>
        </p:nvSpPr>
        <p:spPr>
          <a:xfrm>
            <a:off x="570053" y="952500"/>
            <a:ext cx="17147893" cy="646431"/>
          </a:xfrm>
          <a:prstGeom prst="rect">
            <a:avLst/>
          </a:prstGeom>
        </p:spPr>
        <p:txBody>
          <a:bodyPr lIns="0" tIns="0" rIns="0" bIns="0" rtlCol="0" anchor="t">
            <a:spAutoFit/>
          </a:bodyPr>
          <a:lstStyle/>
          <a:p>
            <a:pPr algn="ctr">
              <a:lnSpc>
                <a:spcPts val="5319"/>
              </a:lnSpc>
            </a:pPr>
            <a:r>
              <a:rPr lang="en-US" sz="3799">
                <a:solidFill>
                  <a:srgbClr val="000000"/>
                </a:solidFill>
                <a:latin typeface="Tex Gyre Pagella Bold"/>
                <a:ea typeface="Tex Gyre Pagella Bold"/>
                <a:cs typeface="Tex Gyre Pagella Bold"/>
                <a:sym typeface="Tex Gyre Pagella Bold"/>
              </a:rPr>
              <a:t>Xác định nội dung bao quát của bài thơ và nội dung chính của từng khổ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2005</Words>
  <Application>Microsoft Office PowerPoint</Application>
  <PresentationFormat>Custom</PresentationFormat>
  <Paragraphs>166</Paragraphs>
  <Slides>42</Slides>
  <Notes>0</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Calibri</vt:lpstr>
      <vt:lpstr>#9Slide03 Impact</vt:lpstr>
      <vt:lpstr>Tex Gyre Pagella Italics</vt:lpstr>
      <vt:lpstr>UTM American Sans</vt:lpstr>
      <vt:lpstr>DFVN New Eddy</vt:lpstr>
      <vt:lpstr>UTM Azuki</vt:lpstr>
      <vt:lpstr>UTM Alberta Heavy</vt:lpstr>
      <vt:lpstr>Tex Gyre Pagella Bold Italics</vt:lpstr>
      <vt:lpstr>Tex Gyre Pagella Bold</vt:lpstr>
      <vt:lpstr>Arial</vt:lpstr>
      <vt:lpstr>UTM Aptima Bold</vt:lpstr>
      <vt:lpstr>The Franky Dunkey Personal Use</vt:lpstr>
      <vt:lpstr>#9Slide03 Helvetica LT Std ExtC</vt:lpstr>
      <vt:lpstr>#9Slide05 Aphrodite Pro</vt:lpstr>
      <vt:lpstr>Tex Gyre Pagella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cp:lastModifiedBy>Phương Bùi Thị Hải</cp:lastModifiedBy>
  <cp:revision>3</cp:revision>
  <dcterms:created xsi:type="dcterms:W3CDTF">2006-08-16T00:00:00Z</dcterms:created>
  <dcterms:modified xsi:type="dcterms:W3CDTF">2024-07-28T08:03:48Z</dcterms:modified>
  <dc:identifier>DAGISpgeFv0</dc:identifier>
</cp:coreProperties>
</file>