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101"/>
  </p:notesMasterIdLst>
  <p:sldIdLst>
    <p:sldId id="259" r:id="rId2"/>
    <p:sldId id="317" r:id="rId3"/>
    <p:sldId id="318" r:id="rId4"/>
    <p:sldId id="256" r:id="rId5"/>
    <p:sldId id="258" r:id="rId6"/>
    <p:sldId id="260" r:id="rId7"/>
    <p:sldId id="257" r:id="rId8"/>
    <p:sldId id="320" r:id="rId9"/>
    <p:sldId id="261" r:id="rId10"/>
    <p:sldId id="321" r:id="rId11"/>
    <p:sldId id="322" r:id="rId12"/>
    <p:sldId id="319" r:id="rId13"/>
    <p:sldId id="325" r:id="rId14"/>
    <p:sldId id="323" r:id="rId15"/>
    <p:sldId id="324" r:id="rId16"/>
    <p:sldId id="326" r:id="rId17"/>
    <p:sldId id="327" r:id="rId18"/>
    <p:sldId id="328" r:id="rId19"/>
    <p:sldId id="329" r:id="rId20"/>
    <p:sldId id="330" r:id="rId21"/>
    <p:sldId id="331" r:id="rId22"/>
    <p:sldId id="332" r:id="rId23"/>
    <p:sldId id="335" r:id="rId24"/>
    <p:sldId id="336" r:id="rId25"/>
    <p:sldId id="333" r:id="rId26"/>
    <p:sldId id="337" r:id="rId27"/>
    <p:sldId id="339" r:id="rId28"/>
    <p:sldId id="338" r:id="rId29"/>
    <p:sldId id="334" r:id="rId30"/>
    <p:sldId id="342" r:id="rId31"/>
    <p:sldId id="343" r:id="rId32"/>
    <p:sldId id="344" r:id="rId33"/>
    <p:sldId id="345" r:id="rId34"/>
    <p:sldId id="264" r:id="rId35"/>
    <p:sldId id="346" r:id="rId36"/>
    <p:sldId id="349" r:id="rId37"/>
    <p:sldId id="350" r:id="rId38"/>
    <p:sldId id="351" r:id="rId39"/>
    <p:sldId id="352" r:id="rId40"/>
    <p:sldId id="353" r:id="rId41"/>
    <p:sldId id="267" r:id="rId42"/>
    <p:sldId id="354" r:id="rId43"/>
    <p:sldId id="355" r:id="rId44"/>
    <p:sldId id="356" r:id="rId45"/>
    <p:sldId id="357" r:id="rId46"/>
    <p:sldId id="358" r:id="rId47"/>
    <p:sldId id="360" r:id="rId48"/>
    <p:sldId id="359" r:id="rId49"/>
    <p:sldId id="361" r:id="rId50"/>
    <p:sldId id="362" r:id="rId51"/>
    <p:sldId id="363" r:id="rId52"/>
    <p:sldId id="364" r:id="rId53"/>
    <p:sldId id="365" r:id="rId54"/>
    <p:sldId id="366" r:id="rId55"/>
    <p:sldId id="263" r:id="rId56"/>
    <p:sldId id="271" r:id="rId57"/>
    <p:sldId id="367" r:id="rId58"/>
    <p:sldId id="368" r:id="rId59"/>
    <p:sldId id="369" r:id="rId60"/>
    <p:sldId id="370" r:id="rId61"/>
    <p:sldId id="371" r:id="rId62"/>
    <p:sldId id="372" r:id="rId63"/>
    <p:sldId id="373" r:id="rId64"/>
    <p:sldId id="374" r:id="rId65"/>
    <p:sldId id="375" r:id="rId66"/>
    <p:sldId id="376" r:id="rId67"/>
    <p:sldId id="377" r:id="rId68"/>
    <p:sldId id="378" r:id="rId69"/>
    <p:sldId id="379" r:id="rId70"/>
    <p:sldId id="380" r:id="rId71"/>
    <p:sldId id="381" r:id="rId72"/>
    <p:sldId id="382" r:id="rId73"/>
    <p:sldId id="383" r:id="rId74"/>
    <p:sldId id="283" r:id="rId75"/>
    <p:sldId id="385" r:id="rId76"/>
    <p:sldId id="384" r:id="rId77"/>
    <p:sldId id="403" r:id="rId78"/>
    <p:sldId id="386" r:id="rId79"/>
    <p:sldId id="395" r:id="rId80"/>
    <p:sldId id="387" r:id="rId81"/>
    <p:sldId id="388" r:id="rId82"/>
    <p:sldId id="389" r:id="rId83"/>
    <p:sldId id="269" r:id="rId84"/>
    <p:sldId id="265" r:id="rId85"/>
    <p:sldId id="390" r:id="rId86"/>
    <p:sldId id="391" r:id="rId87"/>
    <p:sldId id="392" r:id="rId88"/>
    <p:sldId id="393" r:id="rId89"/>
    <p:sldId id="404" r:id="rId90"/>
    <p:sldId id="405" r:id="rId91"/>
    <p:sldId id="394" r:id="rId92"/>
    <p:sldId id="396" r:id="rId93"/>
    <p:sldId id="398" r:id="rId94"/>
    <p:sldId id="272" r:id="rId95"/>
    <p:sldId id="400" r:id="rId96"/>
    <p:sldId id="401" r:id="rId97"/>
    <p:sldId id="402" r:id="rId98"/>
    <p:sldId id="399" r:id="rId99"/>
    <p:sldId id="270" r:id="rId100"/>
  </p:sldIdLst>
  <p:sldSz cx="9144000" cy="5143500" type="screen16x9"/>
  <p:notesSz cx="6858000" cy="9144000"/>
  <p:embeddedFontLst>
    <p:embeddedFont>
      <p:font typeface="1FTV Akira Expanded" panose="02000800000000000000" charset="0"/>
      <p:bold r:id="rId102"/>
    </p:embeddedFont>
    <p:embeddedFont>
      <p:font typeface="Anaheim" panose="020B0604020202020204" charset="0"/>
      <p:regular r:id="rId103"/>
      <p:bold r:id="rId104"/>
    </p:embeddedFont>
    <p:embeddedFont>
      <p:font typeface="Aptos Black" panose="020B0004020202020204" pitchFamily="34" charset="0"/>
      <p:bold r:id="rId105"/>
      <p:boldItalic r:id="rId106"/>
    </p:embeddedFont>
    <p:embeddedFont>
      <p:font typeface="Cambria Math" panose="02040503050406030204" pitchFamily="18" charset="0"/>
      <p:regular r:id="rId107"/>
    </p:embeddedFont>
    <p:embeddedFont>
      <p:font typeface="DM Sans" pitchFamily="2" charset="0"/>
      <p:regular r:id="rId108"/>
      <p:bold r:id="rId109"/>
      <p:italic r:id="rId110"/>
      <p:boldItalic r:id="rId111"/>
    </p:embeddedFont>
    <p:embeddedFont>
      <p:font typeface="Lato" panose="020F0502020204030203" pitchFamily="34" charset="0"/>
      <p:regular r:id="rId112"/>
      <p:bold r:id="rId113"/>
      <p:italic r:id="rId114"/>
      <p:boldItalic r:id="rId115"/>
    </p:embeddedFont>
    <p:embeddedFont>
      <p:font typeface="Lexend Tera" panose="020B0604020202020204" charset="0"/>
      <p:regular r:id="rId116"/>
      <p:bold r:id="rId117"/>
    </p:embeddedFont>
    <p:embeddedFont>
      <p:font typeface="Manrope" panose="020B0604020202020204" charset="0"/>
      <p:regular r:id="rId118"/>
      <p:bold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08000"/>
    <a:srgbClr val="75E52C"/>
    <a:srgbClr val="5BBF17"/>
    <a:srgbClr val="FFDC14"/>
    <a:srgbClr val="7D4293"/>
    <a:srgbClr val="F9F28D"/>
    <a:srgbClr val="A1D9EB"/>
    <a:srgbClr val="ED732B"/>
    <a:srgbClr val="7EC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5FD4AF-C1FB-4921-B285-1A5413BAB792}">
  <a:tblStyle styleId="{025FD4AF-C1FB-4921-B285-1A5413BAB79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94660"/>
  </p:normalViewPr>
  <p:slideViewPr>
    <p:cSldViewPr snapToGrid="0">
      <p:cViewPr varScale="1">
        <p:scale>
          <a:sx n="101" d="100"/>
          <a:sy n="101" d="100"/>
        </p:scale>
        <p:origin x="826" y="62"/>
      </p:cViewPr>
      <p:guideLst>
        <p:guide orient="horz" pos="1620"/>
        <p:guide pos="2880"/>
      </p:guideLst>
    </p:cSldViewPr>
  </p:slideViewPr>
  <p:notesTextViewPr>
    <p:cViewPr>
      <p:scale>
        <a:sx n="3" d="2"/>
        <a:sy n="3" d="2"/>
      </p:scale>
      <p:origin x="0" y="0"/>
    </p:cViewPr>
  </p:notesTextViewPr>
  <p:sorterViewPr>
    <p:cViewPr>
      <p:scale>
        <a:sx n="100" d="100"/>
        <a:sy n="100" d="100"/>
      </p:scale>
      <p:origin x="0" y="-94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6.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1.fntdata"/><Relationship Id="rId16" Type="http://schemas.openxmlformats.org/officeDocument/2006/relationships/slide" Target="slides/slide15.xml"/><Relationship Id="rId107" Type="http://schemas.openxmlformats.org/officeDocument/2006/relationships/font" Target="fonts/font6.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fntdata"/><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2.fntdata"/><Relationship Id="rId118" Type="http://schemas.openxmlformats.org/officeDocument/2006/relationships/font" Target="fonts/font17.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fntdata"/><Relationship Id="rId108" Type="http://schemas.openxmlformats.org/officeDocument/2006/relationships/font" Target="fonts/font7.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3.fntdata"/><Relationship Id="rId119" Type="http://schemas.openxmlformats.org/officeDocument/2006/relationships/font" Target="fonts/font18.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3.fntdata"/><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9.fntdata"/><Relationship Id="rId115"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rgbClr val="000000"/>
              </a:solidFill>
            </a:ln>
          </c:spPr>
          <c:dPt>
            <c:idx val="0"/>
            <c:bubble3D val="0"/>
            <c:spPr>
              <a:solidFill>
                <a:srgbClr val="F8CFAD"/>
              </a:solidFill>
              <a:ln w="19050">
                <a:solidFill>
                  <a:srgbClr val="000000"/>
                </a:solidFill>
              </a:ln>
              <a:effectLst/>
            </c:spPr>
            <c:extLst>
              <c:ext xmlns:c16="http://schemas.microsoft.com/office/drawing/2014/chart" uri="{C3380CC4-5D6E-409C-BE32-E72D297353CC}">
                <c16:uniqueId val="{00000001-93AC-4C7F-8CBF-6994AA893687}"/>
              </c:ext>
            </c:extLst>
          </c:dPt>
          <c:dPt>
            <c:idx val="1"/>
            <c:bubble3D val="0"/>
            <c:spPr>
              <a:solidFill>
                <a:srgbClr val="7ECAC0"/>
              </a:solidFill>
              <a:ln w="19050">
                <a:solidFill>
                  <a:srgbClr val="000000"/>
                </a:solidFill>
              </a:ln>
              <a:effectLst/>
            </c:spPr>
            <c:extLst>
              <c:ext xmlns:c16="http://schemas.microsoft.com/office/drawing/2014/chart" uri="{C3380CC4-5D6E-409C-BE32-E72D297353CC}">
                <c16:uniqueId val="{00000002-93AC-4C7F-8CBF-6994AA893687}"/>
              </c:ext>
            </c:extLst>
          </c:dPt>
          <c:dPt>
            <c:idx val="2"/>
            <c:bubble3D val="0"/>
            <c:spPr>
              <a:solidFill>
                <a:srgbClr val="ED732B"/>
              </a:solidFill>
              <a:ln w="19050">
                <a:solidFill>
                  <a:srgbClr val="000000"/>
                </a:solidFill>
              </a:ln>
              <a:effectLst/>
            </c:spPr>
            <c:extLst>
              <c:ext xmlns:c16="http://schemas.microsoft.com/office/drawing/2014/chart" uri="{C3380CC4-5D6E-409C-BE32-E72D297353CC}">
                <c16:uniqueId val="{00000003-93AC-4C7F-8CBF-6994AA893687}"/>
              </c:ext>
            </c:extLst>
          </c:dPt>
          <c:dPt>
            <c:idx val="3"/>
            <c:bubble3D val="0"/>
            <c:spPr>
              <a:solidFill>
                <a:srgbClr val="A1D9EB"/>
              </a:solidFill>
              <a:ln w="19050">
                <a:solidFill>
                  <a:srgbClr val="000000"/>
                </a:solidFill>
              </a:ln>
              <a:effectLst/>
            </c:spPr>
            <c:extLst>
              <c:ext xmlns:c16="http://schemas.microsoft.com/office/drawing/2014/chart" uri="{C3380CC4-5D6E-409C-BE32-E72D297353CC}">
                <c16:uniqueId val="{00000004-93AC-4C7F-8CBF-6994AA893687}"/>
              </c:ext>
            </c:extLst>
          </c:dPt>
          <c:dPt>
            <c:idx val="4"/>
            <c:bubble3D val="0"/>
            <c:spPr>
              <a:solidFill>
                <a:srgbClr val="F9F28D"/>
              </a:solidFill>
              <a:ln w="19050">
                <a:solidFill>
                  <a:srgbClr val="000000"/>
                </a:solidFill>
              </a:ln>
              <a:effectLst/>
            </c:spPr>
            <c:extLst>
              <c:ext xmlns:c16="http://schemas.microsoft.com/office/drawing/2014/chart" uri="{C3380CC4-5D6E-409C-BE32-E72D297353CC}">
                <c16:uniqueId val="{00000005-93AC-4C7F-8CBF-6994AA893687}"/>
              </c:ext>
            </c:extLst>
          </c:dPt>
          <c:dPt>
            <c:idx val="5"/>
            <c:bubble3D val="0"/>
            <c:spPr>
              <a:solidFill>
                <a:srgbClr val="7D4293"/>
              </a:solidFill>
              <a:ln w="19050">
                <a:solidFill>
                  <a:srgbClr val="000000"/>
                </a:solidFill>
              </a:ln>
              <a:effectLst/>
            </c:spPr>
            <c:extLst>
              <c:ext xmlns:c16="http://schemas.microsoft.com/office/drawing/2014/chart" uri="{C3380CC4-5D6E-409C-BE32-E72D297353CC}">
                <c16:uniqueId val="{00000006-93AC-4C7F-8CBF-6994AA893687}"/>
              </c:ext>
            </c:extLst>
          </c:dPt>
          <c:dLbls>
            <c:dLbl>
              <c:idx val="0"/>
              <c:tx>
                <c:rich>
                  <a:bodyPr/>
                  <a:lstStyle/>
                  <a:p>
                    <a:fld id="{AD408B3B-0371-4217-BF90-626F4407528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3AC-4C7F-8CBF-6994AA893687}"/>
                </c:ext>
              </c:extLst>
            </c:dLbl>
            <c:dLbl>
              <c:idx val="1"/>
              <c:tx>
                <c:rich>
                  <a:bodyPr/>
                  <a:lstStyle/>
                  <a:p>
                    <a:fld id="{ED7CED07-57ED-4958-AD7D-186C28C07473}"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3AC-4C7F-8CBF-6994AA893687}"/>
                </c:ext>
              </c:extLst>
            </c:dLbl>
            <c:dLbl>
              <c:idx val="2"/>
              <c:tx>
                <c:rich>
                  <a:bodyPr/>
                  <a:lstStyle/>
                  <a:p>
                    <a:fld id="{4E8EBE62-5FD9-482B-A608-5BDF7834EFED}"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3AC-4C7F-8CBF-6994AA893687}"/>
                </c:ext>
              </c:extLst>
            </c:dLbl>
            <c:dLbl>
              <c:idx val="3"/>
              <c:tx>
                <c:rich>
                  <a:bodyPr/>
                  <a:lstStyle/>
                  <a:p>
                    <a:fld id="{59951A38-630C-4B50-8EE0-A77B03D32F58}"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3AC-4C7F-8CBF-6994AA893687}"/>
                </c:ext>
              </c:extLst>
            </c:dLbl>
            <c:dLbl>
              <c:idx val="4"/>
              <c:tx>
                <c:rich>
                  <a:bodyPr/>
                  <a:lstStyle/>
                  <a:p>
                    <a:fld id="{CF3849E7-82AA-45BE-94AB-7C79AC26C884}"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3AC-4C7F-8CBF-6994AA893687}"/>
                </c:ext>
              </c:extLst>
            </c:dLbl>
            <c:dLbl>
              <c:idx val="5"/>
              <c:layout>
                <c:manualLayout>
                  <c:x val="1.9549868766404199E-2"/>
                  <c:y val="2.7373200037675571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accent4"/>
                        </a:solidFill>
                        <a:latin typeface="+mn-lt"/>
                        <a:ea typeface="+mn-ea"/>
                        <a:cs typeface="+mn-cs"/>
                      </a:defRPr>
                    </a:pPr>
                    <a:fld id="{A3A0DEDA-8FAF-4741-AC96-C29C08ECB55B}" type="VALUE">
                      <a:rPr lang="en-US" smtClean="0">
                        <a:solidFill>
                          <a:schemeClr val="accent4"/>
                        </a:solidFill>
                      </a:rPr>
                      <a:pPr>
                        <a:defRPr sz="1600" b="1">
                          <a:solidFill>
                            <a:schemeClr val="accent4"/>
                          </a:solidFill>
                        </a:defRPr>
                      </a:pPr>
                      <a:t>[VALUE]</a:t>
                    </a:fld>
                    <a:r>
                      <a:rPr lang="en-US">
                        <a:solidFill>
                          <a:schemeClr val="accent4"/>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4"/>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8958333333333339E-2"/>
                      <c:h val="6.687500309832009E-2"/>
                    </c:manualLayout>
                  </c15:layout>
                  <c15:dlblFieldTable/>
                  <c15:showDataLabelsRange val="0"/>
                </c:ext>
                <c:ext xmlns:c16="http://schemas.microsoft.com/office/drawing/2014/chart" uri="{C3380CC4-5D6E-409C-BE32-E72D297353CC}">
                  <c16:uniqueId val="{00000006-93AC-4C7F-8CBF-6994AA89368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Không khí</c:v>
                </c:pt>
                <c:pt idx="1">
                  <c:v>Đá</c:v>
                </c:pt>
                <c:pt idx="2">
                  <c:v>Y học hạt nhân</c:v>
                </c:pt>
                <c:pt idx="3">
                  <c:v>Thức ăn</c:v>
                </c:pt>
                <c:pt idx="4">
                  <c:v>Tia vũ trụ</c:v>
                </c:pt>
                <c:pt idx="5">
                  <c:v>Nguồn khác</c:v>
                </c:pt>
              </c:strCache>
            </c:strRef>
          </c:cat>
          <c:val>
            <c:numRef>
              <c:f>Sheet1!$B$2:$B$7</c:f>
              <c:numCache>
                <c:formatCode>General</c:formatCode>
                <c:ptCount val="6"/>
                <c:pt idx="0">
                  <c:v>51</c:v>
                </c:pt>
                <c:pt idx="1">
                  <c:v>14</c:v>
                </c:pt>
                <c:pt idx="2">
                  <c:v>12</c:v>
                </c:pt>
                <c:pt idx="3">
                  <c:v>12</c:v>
                </c:pt>
                <c:pt idx="4">
                  <c:v>10</c:v>
                </c:pt>
                <c:pt idx="5">
                  <c:v>1</c:v>
                </c:pt>
              </c:numCache>
            </c:numRef>
          </c:val>
          <c:extLst>
            <c:ext xmlns:c16="http://schemas.microsoft.com/office/drawing/2014/chart" uri="{C3380CC4-5D6E-409C-BE32-E72D297353CC}">
              <c16:uniqueId val="{00000000-93AC-4C7F-8CBF-6994AA893687}"/>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5" name="Google Shape;172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a:extLst>
            <a:ext uri="{FF2B5EF4-FFF2-40B4-BE49-F238E27FC236}">
              <a16:creationId xmlns:a16="http://schemas.microsoft.com/office/drawing/2014/main" id="{89FE7EB6-D6F9-591F-0EF6-7EBEECBC26F2}"/>
            </a:ext>
          </a:extLst>
        </p:cNvPr>
        <p:cNvGrpSpPr/>
        <p:nvPr/>
      </p:nvGrpSpPr>
      <p:grpSpPr>
        <a:xfrm>
          <a:off x="0" y="0"/>
          <a:ext cx="0" cy="0"/>
          <a:chOff x="0" y="0"/>
          <a:chExt cx="0" cy="0"/>
        </a:xfrm>
      </p:grpSpPr>
      <p:sp>
        <p:nvSpPr>
          <p:cNvPr id="1923" name="Google Shape;1923;g54dda1946d_6_344:notes">
            <a:extLst>
              <a:ext uri="{FF2B5EF4-FFF2-40B4-BE49-F238E27FC236}">
                <a16:creationId xmlns:a16="http://schemas.microsoft.com/office/drawing/2014/main" id="{E3A1BAE2-4844-8E09-48FA-2F2A86EE1F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54dda1946d_6_344:notes">
            <a:extLst>
              <a:ext uri="{FF2B5EF4-FFF2-40B4-BE49-F238E27FC236}">
                <a16:creationId xmlns:a16="http://schemas.microsoft.com/office/drawing/2014/main" id="{6A7DF221-48AC-8130-C141-135620FF66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274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5" name="Google Shape;190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6" name="Google Shape;235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a:extLst>
            <a:ext uri="{FF2B5EF4-FFF2-40B4-BE49-F238E27FC236}">
              <a16:creationId xmlns:a16="http://schemas.microsoft.com/office/drawing/2014/main" id="{87698F5A-44BF-39B6-4EA4-FB3BEE4F976A}"/>
            </a:ext>
          </a:extLst>
        </p:cNvPr>
        <p:cNvGrpSpPr/>
        <p:nvPr/>
      </p:nvGrpSpPr>
      <p:grpSpPr>
        <a:xfrm>
          <a:off x="0" y="0"/>
          <a:ext cx="0" cy="0"/>
          <a:chOff x="0" y="0"/>
          <a:chExt cx="0" cy="0"/>
        </a:xfrm>
      </p:grpSpPr>
      <p:sp>
        <p:nvSpPr>
          <p:cNvPr id="1923" name="Google Shape;1923;g54dda1946d_6_344:notes">
            <a:extLst>
              <a:ext uri="{FF2B5EF4-FFF2-40B4-BE49-F238E27FC236}">
                <a16:creationId xmlns:a16="http://schemas.microsoft.com/office/drawing/2014/main" id="{64CC968C-4F3B-BEAD-031C-444F096F50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54dda1946d_6_344:notes">
            <a:extLst>
              <a:ext uri="{FF2B5EF4-FFF2-40B4-BE49-F238E27FC236}">
                <a16:creationId xmlns:a16="http://schemas.microsoft.com/office/drawing/2014/main" id="{D82562F2-2D49-CE5F-3D07-92D350D173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9500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28eca0dd259_0_17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28eca0dd259_0_17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a:extLst>
            <a:ext uri="{FF2B5EF4-FFF2-40B4-BE49-F238E27FC236}">
              <a16:creationId xmlns:a16="http://schemas.microsoft.com/office/drawing/2014/main" id="{C50C326E-37A3-BEB2-CDEA-96BA97BD3986}"/>
            </a:ext>
          </a:extLst>
        </p:cNvPr>
        <p:cNvGrpSpPr/>
        <p:nvPr/>
      </p:nvGrpSpPr>
      <p:grpSpPr>
        <a:xfrm>
          <a:off x="0" y="0"/>
          <a:ext cx="0" cy="0"/>
          <a:chOff x="0" y="0"/>
          <a:chExt cx="0" cy="0"/>
        </a:xfrm>
      </p:grpSpPr>
      <p:sp>
        <p:nvSpPr>
          <p:cNvPr id="1904" name="Google Shape;1904;g54dda1946d_6_332:notes">
            <a:extLst>
              <a:ext uri="{FF2B5EF4-FFF2-40B4-BE49-F238E27FC236}">
                <a16:creationId xmlns:a16="http://schemas.microsoft.com/office/drawing/2014/main" id="{DABE479A-D9AE-D197-50A1-FC6B66406E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5" name="Google Shape;1905;g54dda1946d_6_332:notes">
            <a:extLst>
              <a:ext uri="{FF2B5EF4-FFF2-40B4-BE49-F238E27FC236}">
                <a16:creationId xmlns:a16="http://schemas.microsoft.com/office/drawing/2014/main" id="{A07F11F1-A3E6-6585-4B08-CCE7F049C1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57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a:extLst>
            <a:ext uri="{FF2B5EF4-FFF2-40B4-BE49-F238E27FC236}">
              <a16:creationId xmlns:a16="http://schemas.microsoft.com/office/drawing/2014/main" id="{34DD7715-1CCA-4277-4963-DED1B5B8CD44}"/>
            </a:ext>
          </a:extLst>
        </p:cNvPr>
        <p:cNvGrpSpPr/>
        <p:nvPr/>
      </p:nvGrpSpPr>
      <p:grpSpPr>
        <a:xfrm>
          <a:off x="0" y="0"/>
          <a:ext cx="0" cy="0"/>
          <a:chOff x="0" y="0"/>
          <a:chExt cx="0" cy="0"/>
        </a:xfrm>
      </p:grpSpPr>
      <p:sp>
        <p:nvSpPr>
          <p:cNvPr id="1923" name="Google Shape;1923;g54dda1946d_6_344:notes">
            <a:extLst>
              <a:ext uri="{FF2B5EF4-FFF2-40B4-BE49-F238E27FC236}">
                <a16:creationId xmlns:a16="http://schemas.microsoft.com/office/drawing/2014/main" id="{AAD6D86B-B4CF-976D-542A-1438C250F9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54dda1946d_6_344:notes">
            <a:extLst>
              <a:ext uri="{FF2B5EF4-FFF2-40B4-BE49-F238E27FC236}">
                <a16:creationId xmlns:a16="http://schemas.microsoft.com/office/drawing/2014/main" id="{5F5FD581-E3FD-6655-B4AA-346799A84D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3003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từng ô đáp án để hiện đáp án đúng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1f0e40b0d01_1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1f0e40b0d01_1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a:extLst>
            <a:ext uri="{FF2B5EF4-FFF2-40B4-BE49-F238E27FC236}">
              <a16:creationId xmlns:a16="http://schemas.microsoft.com/office/drawing/2014/main" id="{0DBB4303-CC1B-DC3C-5555-0EA1771A477A}"/>
            </a:ext>
          </a:extLst>
        </p:cNvPr>
        <p:cNvGrpSpPr/>
        <p:nvPr/>
      </p:nvGrpSpPr>
      <p:grpSpPr>
        <a:xfrm>
          <a:off x="0" y="0"/>
          <a:ext cx="0" cy="0"/>
          <a:chOff x="0" y="0"/>
          <a:chExt cx="0" cy="0"/>
        </a:xfrm>
      </p:grpSpPr>
      <p:sp>
        <p:nvSpPr>
          <p:cNvPr id="1947" name="Google Shape;1947;gd5260bdd85_0_256:notes">
            <a:extLst>
              <a:ext uri="{FF2B5EF4-FFF2-40B4-BE49-F238E27FC236}">
                <a16:creationId xmlns:a16="http://schemas.microsoft.com/office/drawing/2014/main" id="{188BC5A9-7CEC-E547-D5BA-0FF38B712F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d5260bdd85_0_256:notes">
            <a:extLst>
              <a:ext uri="{FF2B5EF4-FFF2-40B4-BE49-F238E27FC236}">
                <a16:creationId xmlns:a16="http://schemas.microsoft.com/office/drawing/2014/main" id="{8ACE20DE-7E43-1174-7F46-6DB506AC2B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từng ô đáp án để hiện đáp án đúng</a:t>
            </a:r>
          </a:p>
        </p:txBody>
      </p:sp>
    </p:spTree>
    <p:extLst>
      <p:ext uri="{BB962C8B-B14F-4D97-AF65-F5344CB8AC3E}">
        <p14:creationId xmlns:p14="http://schemas.microsoft.com/office/powerpoint/2010/main" val="3341579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a:extLst>
            <a:ext uri="{FF2B5EF4-FFF2-40B4-BE49-F238E27FC236}">
              <a16:creationId xmlns:a16="http://schemas.microsoft.com/office/drawing/2014/main" id="{172C66E8-D476-2DFF-5A2A-F90B67DBCBA5}"/>
            </a:ext>
          </a:extLst>
        </p:cNvPr>
        <p:cNvGrpSpPr/>
        <p:nvPr/>
      </p:nvGrpSpPr>
      <p:grpSpPr>
        <a:xfrm>
          <a:off x="0" y="0"/>
          <a:ext cx="0" cy="0"/>
          <a:chOff x="0" y="0"/>
          <a:chExt cx="0" cy="0"/>
        </a:xfrm>
      </p:grpSpPr>
      <p:sp>
        <p:nvSpPr>
          <p:cNvPr id="1947" name="Google Shape;1947;gd5260bdd85_0_256:notes">
            <a:extLst>
              <a:ext uri="{FF2B5EF4-FFF2-40B4-BE49-F238E27FC236}">
                <a16:creationId xmlns:a16="http://schemas.microsoft.com/office/drawing/2014/main" id="{73C205FB-0DAF-5E5E-347C-6FE3D0B202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d5260bdd85_0_256:notes">
            <a:extLst>
              <a:ext uri="{FF2B5EF4-FFF2-40B4-BE49-F238E27FC236}">
                <a16:creationId xmlns:a16="http://schemas.microsoft.com/office/drawing/2014/main" id="{FF159293-6CA9-32AA-6B53-525B5913AB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từng ô đáp án để hiện đáp án đúng</a:t>
            </a:r>
          </a:p>
        </p:txBody>
      </p:sp>
    </p:spTree>
    <p:extLst>
      <p:ext uri="{BB962C8B-B14F-4D97-AF65-F5344CB8AC3E}">
        <p14:creationId xmlns:p14="http://schemas.microsoft.com/office/powerpoint/2010/main" val="2432502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a:extLst>
            <a:ext uri="{FF2B5EF4-FFF2-40B4-BE49-F238E27FC236}">
              <a16:creationId xmlns:a16="http://schemas.microsoft.com/office/drawing/2014/main" id="{C94F781E-AA97-0D3C-1669-EB6B0404AE8B}"/>
            </a:ext>
          </a:extLst>
        </p:cNvPr>
        <p:cNvGrpSpPr/>
        <p:nvPr/>
      </p:nvGrpSpPr>
      <p:grpSpPr>
        <a:xfrm>
          <a:off x="0" y="0"/>
          <a:ext cx="0" cy="0"/>
          <a:chOff x="0" y="0"/>
          <a:chExt cx="0" cy="0"/>
        </a:xfrm>
      </p:grpSpPr>
      <p:sp>
        <p:nvSpPr>
          <p:cNvPr id="1947" name="Google Shape;1947;gd5260bdd85_0_256:notes">
            <a:extLst>
              <a:ext uri="{FF2B5EF4-FFF2-40B4-BE49-F238E27FC236}">
                <a16:creationId xmlns:a16="http://schemas.microsoft.com/office/drawing/2014/main" id="{7E1379E4-2B07-A75C-AB45-4B0C76AA81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d5260bdd85_0_256:notes">
            <a:extLst>
              <a:ext uri="{FF2B5EF4-FFF2-40B4-BE49-F238E27FC236}">
                <a16:creationId xmlns:a16="http://schemas.microsoft.com/office/drawing/2014/main" id="{CC8EA24C-3342-8A62-075A-7055680345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từng ô đáp án để hiện đáp án đúng</a:t>
            </a:r>
          </a:p>
        </p:txBody>
      </p:sp>
    </p:spTree>
    <p:extLst>
      <p:ext uri="{BB962C8B-B14F-4D97-AF65-F5344CB8AC3E}">
        <p14:creationId xmlns:p14="http://schemas.microsoft.com/office/powerpoint/2010/main" val="1708903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a:extLst>
            <a:ext uri="{FF2B5EF4-FFF2-40B4-BE49-F238E27FC236}">
              <a16:creationId xmlns:a16="http://schemas.microsoft.com/office/drawing/2014/main" id="{9EDD836F-3FCA-7D87-7F34-CEEA1D4072F7}"/>
            </a:ext>
          </a:extLst>
        </p:cNvPr>
        <p:cNvGrpSpPr/>
        <p:nvPr/>
      </p:nvGrpSpPr>
      <p:grpSpPr>
        <a:xfrm>
          <a:off x="0" y="0"/>
          <a:ext cx="0" cy="0"/>
          <a:chOff x="0" y="0"/>
          <a:chExt cx="0" cy="0"/>
        </a:xfrm>
      </p:grpSpPr>
      <p:sp>
        <p:nvSpPr>
          <p:cNvPr id="1947" name="Google Shape;1947;gd5260bdd85_0_256:notes">
            <a:extLst>
              <a:ext uri="{FF2B5EF4-FFF2-40B4-BE49-F238E27FC236}">
                <a16:creationId xmlns:a16="http://schemas.microsoft.com/office/drawing/2014/main" id="{00B3C2D8-DE4D-F9E3-EB37-5AF6B37D29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d5260bdd85_0_256:notes">
            <a:extLst>
              <a:ext uri="{FF2B5EF4-FFF2-40B4-BE49-F238E27FC236}">
                <a16:creationId xmlns:a16="http://schemas.microsoft.com/office/drawing/2014/main" id="{E750ECC1-D689-C923-7E3D-D10054384B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từng ô đáp án để hiện đáp án đúng</a:t>
            </a:r>
            <a:endParaRPr/>
          </a:p>
        </p:txBody>
      </p:sp>
    </p:spTree>
    <p:extLst>
      <p:ext uri="{BB962C8B-B14F-4D97-AF65-F5344CB8AC3E}">
        <p14:creationId xmlns:p14="http://schemas.microsoft.com/office/powerpoint/2010/main" val="9466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3"/>
        <p:cNvGrpSpPr/>
        <p:nvPr/>
      </p:nvGrpSpPr>
      <p:grpSpPr>
        <a:xfrm>
          <a:off x="0" y="0"/>
          <a:ext cx="0" cy="0"/>
          <a:chOff x="0" y="0"/>
          <a:chExt cx="0" cy="0"/>
        </a:xfrm>
      </p:grpSpPr>
      <p:sp>
        <p:nvSpPr>
          <p:cNvPr id="2434" name="Google Shape;24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5" name="Google Shape;24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3">
          <a:extLst>
            <a:ext uri="{FF2B5EF4-FFF2-40B4-BE49-F238E27FC236}">
              <a16:creationId xmlns:a16="http://schemas.microsoft.com/office/drawing/2014/main" id="{C000E5D4-4FAA-B52B-7A59-A22D8C3289D1}"/>
            </a:ext>
          </a:extLst>
        </p:cNvPr>
        <p:cNvGrpSpPr/>
        <p:nvPr/>
      </p:nvGrpSpPr>
      <p:grpSpPr>
        <a:xfrm>
          <a:off x="0" y="0"/>
          <a:ext cx="0" cy="0"/>
          <a:chOff x="0" y="0"/>
          <a:chExt cx="0" cy="0"/>
        </a:xfrm>
      </p:grpSpPr>
      <p:sp>
        <p:nvSpPr>
          <p:cNvPr id="2434" name="Google Shape;2434;g54dda1946d_4_2730:notes">
            <a:extLst>
              <a:ext uri="{FF2B5EF4-FFF2-40B4-BE49-F238E27FC236}">
                <a16:creationId xmlns:a16="http://schemas.microsoft.com/office/drawing/2014/main" id="{F72EBD0C-1219-5951-5908-E862B74EFB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5" name="Google Shape;2435;g54dda1946d_4_2730:notes">
            <a:extLst>
              <a:ext uri="{FF2B5EF4-FFF2-40B4-BE49-F238E27FC236}">
                <a16:creationId xmlns:a16="http://schemas.microsoft.com/office/drawing/2014/main" id="{6C694B54-48E6-8204-7015-A29CC5D3E1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1170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3">
          <a:extLst>
            <a:ext uri="{FF2B5EF4-FFF2-40B4-BE49-F238E27FC236}">
              <a16:creationId xmlns:a16="http://schemas.microsoft.com/office/drawing/2014/main" id="{A4ACE3FD-B91A-FEFF-42F5-2FB2C0317605}"/>
            </a:ext>
          </a:extLst>
        </p:cNvPr>
        <p:cNvGrpSpPr/>
        <p:nvPr/>
      </p:nvGrpSpPr>
      <p:grpSpPr>
        <a:xfrm>
          <a:off x="0" y="0"/>
          <a:ext cx="0" cy="0"/>
          <a:chOff x="0" y="0"/>
          <a:chExt cx="0" cy="0"/>
        </a:xfrm>
      </p:grpSpPr>
      <p:sp>
        <p:nvSpPr>
          <p:cNvPr id="2434" name="Google Shape;2434;g54dda1946d_4_2730:notes">
            <a:extLst>
              <a:ext uri="{FF2B5EF4-FFF2-40B4-BE49-F238E27FC236}">
                <a16:creationId xmlns:a16="http://schemas.microsoft.com/office/drawing/2014/main" id="{E2E894A9-B334-877E-0BB9-83BB6E1C59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5" name="Google Shape;2435;g54dda1946d_4_2730:notes">
            <a:extLst>
              <a:ext uri="{FF2B5EF4-FFF2-40B4-BE49-F238E27FC236}">
                <a16:creationId xmlns:a16="http://schemas.microsoft.com/office/drawing/2014/main" id="{56BD8234-46AF-1EAD-70EE-CB4F6BF373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3950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3">
          <a:extLst>
            <a:ext uri="{FF2B5EF4-FFF2-40B4-BE49-F238E27FC236}">
              <a16:creationId xmlns:a16="http://schemas.microsoft.com/office/drawing/2014/main" id="{B30CA516-611C-5218-0A35-7D1DF9FCD9E6}"/>
            </a:ext>
          </a:extLst>
        </p:cNvPr>
        <p:cNvGrpSpPr/>
        <p:nvPr/>
      </p:nvGrpSpPr>
      <p:grpSpPr>
        <a:xfrm>
          <a:off x="0" y="0"/>
          <a:ext cx="0" cy="0"/>
          <a:chOff x="0" y="0"/>
          <a:chExt cx="0" cy="0"/>
        </a:xfrm>
      </p:grpSpPr>
      <p:sp>
        <p:nvSpPr>
          <p:cNvPr id="2434" name="Google Shape;2434;g54dda1946d_4_2730:notes">
            <a:extLst>
              <a:ext uri="{FF2B5EF4-FFF2-40B4-BE49-F238E27FC236}">
                <a16:creationId xmlns:a16="http://schemas.microsoft.com/office/drawing/2014/main" id="{89402904-A05A-8626-2070-227FE1B0D7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5" name="Google Shape;2435;g54dda1946d_4_2730:notes">
            <a:extLst>
              <a:ext uri="{FF2B5EF4-FFF2-40B4-BE49-F238E27FC236}">
                <a16:creationId xmlns:a16="http://schemas.microsoft.com/office/drawing/2014/main" id="{8B4A72F9-ED28-DC5D-5D06-8AE9373D61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7854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3" name="Google Shape;180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a:extLst>
            <a:ext uri="{FF2B5EF4-FFF2-40B4-BE49-F238E27FC236}">
              <a16:creationId xmlns:a16="http://schemas.microsoft.com/office/drawing/2014/main" id="{072869DA-EAD5-26DC-17CA-AE980404889C}"/>
            </a:ext>
          </a:extLst>
        </p:cNvPr>
        <p:cNvGrpSpPr/>
        <p:nvPr/>
      </p:nvGrpSpPr>
      <p:grpSpPr>
        <a:xfrm>
          <a:off x="0" y="0"/>
          <a:ext cx="0" cy="0"/>
          <a:chOff x="0" y="0"/>
          <a:chExt cx="0" cy="0"/>
        </a:xfrm>
      </p:grpSpPr>
      <p:sp>
        <p:nvSpPr>
          <p:cNvPr id="1882" name="Google Shape;1882;g14072739ea5_12_0:notes">
            <a:extLst>
              <a:ext uri="{FF2B5EF4-FFF2-40B4-BE49-F238E27FC236}">
                <a16:creationId xmlns:a16="http://schemas.microsoft.com/office/drawing/2014/main" id="{B79479B9-E851-01C5-4844-2CE6D17A99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14072739ea5_12_0:notes">
            <a:extLst>
              <a:ext uri="{FF2B5EF4-FFF2-40B4-BE49-F238E27FC236}">
                <a16:creationId xmlns:a16="http://schemas.microsoft.com/office/drawing/2014/main" id="{C5BF4E3A-705D-E893-4BA8-8F8F6CABEF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367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a:extLst>
            <a:ext uri="{FF2B5EF4-FFF2-40B4-BE49-F238E27FC236}">
              <a16:creationId xmlns:a16="http://schemas.microsoft.com/office/drawing/2014/main" id="{1D4D58E9-C4DB-4B3E-A987-5F87DCAC16AF}"/>
            </a:ext>
          </a:extLst>
        </p:cNvPr>
        <p:cNvGrpSpPr/>
        <p:nvPr/>
      </p:nvGrpSpPr>
      <p:grpSpPr>
        <a:xfrm>
          <a:off x="0" y="0"/>
          <a:ext cx="0" cy="0"/>
          <a:chOff x="0" y="0"/>
          <a:chExt cx="0" cy="0"/>
        </a:xfrm>
      </p:grpSpPr>
      <p:sp>
        <p:nvSpPr>
          <p:cNvPr id="1882" name="Google Shape;1882;g14072739ea5_12_0:notes">
            <a:extLst>
              <a:ext uri="{FF2B5EF4-FFF2-40B4-BE49-F238E27FC236}">
                <a16:creationId xmlns:a16="http://schemas.microsoft.com/office/drawing/2014/main" id="{38025359-DCEA-C663-6043-1377DE8CEE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14072739ea5_12_0:notes">
            <a:extLst>
              <a:ext uri="{FF2B5EF4-FFF2-40B4-BE49-F238E27FC236}">
                <a16:creationId xmlns:a16="http://schemas.microsoft.com/office/drawing/2014/main" id="{7BF9FDE3-367F-2D42-B288-041600B12F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29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70868" y="-497591"/>
            <a:ext cx="11005610" cy="5533291"/>
            <a:chOff x="-870868" y="-497591"/>
            <a:chExt cx="11005610" cy="5533291"/>
          </a:xfrm>
        </p:grpSpPr>
        <p:sp>
          <p:nvSpPr>
            <p:cNvPr id="10" name="Google Shape;10;p2"/>
            <p:cNvSpPr/>
            <p:nvPr/>
          </p:nvSpPr>
          <p:spPr>
            <a:xfrm>
              <a:off x="109175" y="107900"/>
              <a:ext cx="8925600" cy="4927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1" name="Google Shape;11;p2"/>
            <p:cNvSpPr/>
            <p:nvPr/>
          </p:nvSpPr>
          <p:spPr>
            <a:xfrm flipH="1">
              <a:off x="293459" y="3711977"/>
              <a:ext cx="238401" cy="238400"/>
            </a:xfrm>
            <a:custGeom>
              <a:avLst/>
              <a:gdLst/>
              <a:ahLst/>
              <a:cxnLst/>
              <a:rect l="l" t="t" r="r" b="b"/>
              <a:pathLst>
                <a:path w="292" h="292" extrusionOk="0">
                  <a:moveTo>
                    <a:pt x="292" y="146"/>
                  </a:moveTo>
                  <a:cubicBezTo>
                    <a:pt x="292" y="172"/>
                    <a:pt x="286" y="197"/>
                    <a:pt x="273" y="219"/>
                  </a:cubicBezTo>
                  <a:cubicBezTo>
                    <a:pt x="260" y="241"/>
                    <a:pt x="241" y="260"/>
                    <a:pt x="219" y="273"/>
                  </a:cubicBezTo>
                  <a:cubicBezTo>
                    <a:pt x="197" y="286"/>
                    <a:pt x="172" y="292"/>
                    <a:pt x="146" y="292"/>
                  </a:cubicBezTo>
                  <a:cubicBezTo>
                    <a:pt x="121" y="292"/>
                    <a:pt x="95" y="286"/>
                    <a:pt x="73" y="273"/>
                  </a:cubicBezTo>
                  <a:cubicBezTo>
                    <a:pt x="51" y="260"/>
                    <a:pt x="33" y="241"/>
                    <a:pt x="20" y="219"/>
                  </a:cubicBezTo>
                  <a:cubicBezTo>
                    <a:pt x="7" y="197"/>
                    <a:pt x="0" y="172"/>
                    <a:pt x="0" y="146"/>
                  </a:cubicBezTo>
                  <a:cubicBezTo>
                    <a:pt x="0" y="121"/>
                    <a:pt x="7" y="95"/>
                    <a:pt x="20" y="73"/>
                  </a:cubicBezTo>
                  <a:cubicBezTo>
                    <a:pt x="33" y="51"/>
                    <a:pt x="51" y="33"/>
                    <a:pt x="73" y="20"/>
                  </a:cubicBezTo>
                  <a:cubicBezTo>
                    <a:pt x="95" y="7"/>
                    <a:pt x="121" y="0"/>
                    <a:pt x="146" y="0"/>
                  </a:cubicBezTo>
                  <a:cubicBezTo>
                    <a:pt x="172" y="0"/>
                    <a:pt x="197" y="7"/>
                    <a:pt x="219" y="20"/>
                  </a:cubicBezTo>
                  <a:cubicBezTo>
                    <a:pt x="241" y="33"/>
                    <a:pt x="260" y="51"/>
                    <a:pt x="273" y="73"/>
                  </a:cubicBezTo>
                  <a:cubicBezTo>
                    <a:pt x="286" y="95"/>
                    <a:pt x="292" y="121"/>
                    <a:pt x="292"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2;p2"/>
            <p:cNvSpPr/>
            <p:nvPr/>
          </p:nvSpPr>
          <p:spPr>
            <a:xfrm flipH="1">
              <a:off x="747413" y="2318803"/>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8389553" y="2318803"/>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7949114" y="-76199"/>
              <a:ext cx="2185629" cy="1616677"/>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rot="667128" flipH="1">
              <a:off x="-742621" y="-281764"/>
              <a:ext cx="2390472" cy="1562696"/>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7;p2"/>
            <p:cNvSpPr/>
            <p:nvPr/>
          </p:nvSpPr>
          <p:spPr>
            <a:xfrm>
              <a:off x="8964367" y="109141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8;p2"/>
            <p:cNvSpPr/>
            <p:nvPr/>
          </p:nvSpPr>
          <p:spPr>
            <a:xfrm>
              <a:off x="1062755" y="4367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 name="Google Shape;19;p2"/>
            <p:cNvSpPr/>
            <p:nvPr/>
          </p:nvSpPr>
          <p:spPr>
            <a:xfrm>
              <a:off x="231878" y="8009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 name="Google Shape;20;p2"/>
            <p:cNvSpPr/>
            <p:nvPr/>
          </p:nvSpPr>
          <p:spPr>
            <a:xfrm>
              <a:off x="7687515" y="5997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1" name="Google Shape;21;p2"/>
          <p:cNvSpPr txBox="1">
            <a:spLocks noGrp="1"/>
          </p:cNvSpPr>
          <p:nvPr>
            <p:ph type="ctrTitle"/>
          </p:nvPr>
        </p:nvSpPr>
        <p:spPr>
          <a:xfrm>
            <a:off x="1955175" y="1021500"/>
            <a:ext cx="5233800" cy="154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47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22" name="Google Shape;22;p2"/>
          <p:cNvSpPr txBox="1">
            <a:spLocks noGrp="1"/>
          </p:cNvSpPr>
          <p:nvPr>
            <p:ph type="subTitle" idx="1"/>
          </p:nvPr>
        </p:nvSpPr>
        <p:spPr>
          <a:xfrm>
            <a:off x="1955175" y="2589725"/>
            <a:ext cx="5233800" cy="4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53"/>
        <p:cNvGrpSpPr/>
        <p:nvPr/>
      </p:nvGrpSpPr>
      <p:grpSpPr>
        <a:xfrm>
          <a:off x="0" y="0"/>
          <a:ext cx="0" cy="0"/>
          <a:chOff x="0" y="0"/>
          <a:chExt cx="0" cy="0"/>
        </a:xfrm>
      </p:grpSpPr>
      <p:grpSp>
        <p:nvGrpSpPr>
          <p:cNvPr id="854" name="Google Shape;854;p23"/>
          <p:cNvGrpSpPr/>
          <p:nvPr/>
        </p:nvGrpSpPr>
        <p:grpSpPr>
          <a:xfrm>
            <a:off x="-862461" y="-327255"/>
            <a:ext cx="11568062" cy="6664652"/>
            <a:chOff x="-862461" y="-327255"/>
            <a:chExt cx="11568062" cy="6664652"/>
          </a:xfrm>
        </p:grpSpPr>
        <p:grpSp>
          <p:nvGrpSpPr>
            <p:cNvPr id="855" name="Google Shape;855;p23"/>
            <p:cNvGrpSpPr/>
            <p:nvPr/>
          </p:nvGrpSpPr>
          <p:grpSpPr>
            <a:xfrm>
              <a:off x="-839145" y="3388198"/>
              <a:ext cx="1443479" cy="1343045"/>
              <a:chOff x="-839145" y="3388198"/>
              <a:chExt cx="1443479" cy="1343045"/>
            </a:xfrm>
          </p:grpSpPr>
          <p:sp>
            <p:nvSpPr>
              <p:cNvPr id="856" name="Google Shape;856;p23"/>
              <p:cNvSpPr/>
              <p:nvPr/>
            </p:nvSpPr>
            <p:spPr>
              <a:xfrm rot="1741797" flipH="1">
                <a:off x="-694302" y="3611884"/>
                <a:ext cx="1153793" cy="895675"/>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7" name="Google Shape;857;p23"/>
              <p:cNvSpPr/>
              <p:nvPr/>
            </p:nvSpPr>
            <p:spPr>
              <a:xfrm>
                <a:off x="466430" y="39065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58" name="Google Shape;858;p23"/>
            <p:cNvGrpSpPr/>
            <p:nvPr/>
          </p:nvGrpSpPr>
          <p:grpSpPr>
            <a:xfrm flipH="1">
              <a:off x="-273345" y="4541035"/>
              <a:ext cx="9593730" cy="1796362"/>
              <a:chOff x="-273345" y="3855235"/>
              <a:chExt cx="9593730" cy="1796362"/>
            </a:xfrm>
          </p:grpSpPr>
          <p:sp>
            <p:nvSpPr>
              <p:cNvPr id="859" name="Google Shape;859;p23"/>
              <p:cNvSpPr/>
              <p:nvPr/>
            </p:nvSpPr>
            <p:spPr>
              <a:xfrm>
                <a:off x="7438305" y="43463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860" name="Google Shape;860;p23"/>
              <p:cNvGrpSpPr/>
              <p:nvPr/>
            </p:nvGrpSpPr>
            <p:grpSpPr>
              <a:xfrm>
                <a:off x="-273345" y="3855235"/>
                <a:ext cx="9593730" cy="1796362"/>
                <a:chOff x="-273345" y="3855235"/>
                <a:chExt cx="9593730" cy="1796362"/>
              </a:xfrm>
            </p:grpSpPr>
            <p:grpSp>
              <p:nvGrpSpPr>
                <p:cNvPr id="861" name="Google Shape;861;p23"/>
                <p:cNvGrpSpPr/>
                <p:nvPr/>
              </p:nvGrpSpPr>
              <p:grpSpPr>
                <a:xfrm>
                  <a:off x="-273345" y="3919075"/>
                  <a:ext cx="4762080" cy="1672440"/>
                  <a:chOff x="2792880" y="1727400"/>
                  <a:chExt cx="4762080" cy="1672440"/>
                </a:xfrm>
              </p:grpSpPr>
              <p:sp>
                <p:nvSpPr>
                  <p:cNvPr id="862" name="Google Shape;862;p23"/>
                  <p:cNvSpPr/>
                  <p:nvPr/>
                </p:nvSpPr>
                <p:spPr>
                  <a:xfrm>
                    <a:off x="491184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3" name="Google Shape;863;p23"/>
                  <p:cNvSpPr/>
                  <p:nvPr/>
                </p:nvSpPr>
                <p:spPr>
                  <a:xfrm>
                    <a:off x="524808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4" name="Google Shape;864;p23"/>
                  <p:cNvSpPr/>
                  <p:nvPr/>
                </p:nvSpPr>
                <p:spPr>
                  <a:xfrm>
                    <a:off x="6426720" y="17316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5" name="Google Shape;865;p23"/>
                  <p:cNvSpPr/>
                  <p:nvPr/>
                </p:nvSpPr>
                <p:spPr>
                  <a:xfrm>
                    <a:off x="6346800" y="18075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6" name="Google Shape;866;p23"/>
                  <p:cNvSpPr/>
                  <p:nvPr/>
                </p:nvSpPr>
                <p:spPr>
                  <a:xfrm>
                    <a:off x="6276240" y="18622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7" name="Google Shape;867;p23"/>
                  <p:cNvSpPr/>
                  <p:nvPr/>
                </p:nvSpPr>
                <p:spPr>
                  <a:xfrm>
                    <a:off x="6195240" y="19130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8" name="Google Shape;868;p23"/>
                  <p:cNvSpPr/>
                  <p:nvPr/>
                </p:nvSpPr>
                <p:spPr>
                  <a:xfrm>
                    <a:off x="4615200" y="2108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9" name="Google Shape;869;p23"/>
                  <p:cNvSpPr/>
                  <p:nvPr/>
                </p:nvSpPr>
                <p:spPr>
                  <a:xfrm>
                    <a:off x="2792880" y="21547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0" name="Google Shape;870;p23"/>
                  <p:cNvSpPr/>
                  <p:nvPr/>
                </p:nvSpPr>
                <p:spPr>
                  <a:xfrm>
                    <a:off x="2908440" y="17830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1" name="Google Shape;871;p23"/>
                  <p:cNvSpPr/>
                  <p:nvPr/>
                </p:nvSpPr>
                <p:spPr>
                  <a:xfrm>
                    <a:off x="3897720" y="20055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2" name="Google Shape;872;p23"/>
                  <p:cNvSpPr/>
                  <p:nvPr/>
                </p:nvSpPr>
                <p:spPr>
                  <a:xfrm>
                    <a:off x="4003560" y="18921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3" name="Google Shape;873;p23"/>
                  <p:cNvSpPr/>
                  <p:nvPr/>
                </p:nvSpPr>
                <p:spPr>
                  <a:xfrm>
                    <a:off x="5920560" y="19620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4" name="Google Shape;874;p23"/>
                  <p:cNvSpPr/>
                  <p:nvPr/>
                </p:nvSpPr>
                <p:spPr>
                  <a:xfrm>
                    <a:off x="6503760" y="22008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5" name="Google Shape;875;p23"/>
                  <p:cNvSpPr/>
                  <p:nvPr/>
                </p:nvSpPr>
                <p:spPr>
                  <a:xfrm>
                    <a:off x="67346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6" name="Google Shape;876;p23"/>
                  <p:cNvSpPr/>
                  <p:nvPr/>
                </p:nvSpPr>
                <p:spPr>
                  <a:xfrm>
                    <a:off x="3001320" y="17298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7" name="Google Shape;877;p23"/>
                  <p:cNvSpPr/>
                  <p:nvPr/>
                </p:nvSpPr>
                <p:spPr>
                  <a:xfrm>
                    <a:off x="67764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8" name="Google Shape;878;p23"/>
                  <p:cNvSpPr/>
                  <p:nvPr/>
                </p:nvSpPr>
                <p:spPr>
                  <a:xfrm>
                    <a:off x="6758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9" name="Google Shape;879;p23"/>
                  <p:cNvSpPr/>
                  <p:nvPr/>
                </p:nvSpPr>
                <p:spPr>
                  <a:xfrm>
                    <a:off x="491184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0" name="Google Shape;880;p23"/>
                  <p:cNvSpPr/>
                  <p:nvPr/>
                </p:nvSpPr>
                <p:spPr>
                  <a:xfrm>
                    <a:off x="524808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1" name="Google Shape;881;p23"/>
                  <p:cNvSpPr/>
                  <p:nvPr/>
                </p:nvSpPr>
                <p:spPr>
                  <a:xfrm>
                    <a:off x="6983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2" name="Google Shape;882;p23"/>
                  <p:cNvSpPr/>
                  <p:nvPr/>
                </p:nvSpPr>
                <p:spPr>
                  <a:xfrm>
                    <a:off x="6965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3" name="Google Shape;883;p23"/>
                  <p:cNvSpPr/>
                  <p:nvPr/>
                </p:nvSpPr>
                <p:spPr>
                  <a:xfrm>
                    <a:off x="7190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4" name="Google Shape;884;p23"/>
                  <p:cNvSpPr/>
                  <p:nvPr/>
                </p:nvSpPr>
                <p:spPr>
                  <a:xfrm>
                    <a:off x="71724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85" name="Google Shape;885;p23"/>
                <p:cNvGrpSpPr/>
                <p:nvPr/>
              </p:nvGrpSpPr>
              <p:grpSpPr>
                <a:xfrm>
                  <a:off x="4488737" y="3887127"/>
                  <a:ext cx="3197402" cy="1764470"/>
                  <a:chOff x="3299760" y="1703205"/>
                  <a:chExt cx="3741840" cy="2064915"/>
                </a:xfrm>
              </p:grpSpPr>
              <p:sp>
                <p:nvSpPr>
                  <p:cNvPr id="886" name="Google Shape;886;p23"/>
                  <p:cNvSpPr/>
                  <p:nvPr/>
                </p:nvSpPr>
                <p:spPr>
                  <a:xfrm>
                    <a:off x="4978800" y="196827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7" name="Google Shape;887;p23"/>
                  <p:cNvSpPr/>
                  <p:nvPr/>
                </p:nvSpPr>
                <p:spPr>
                  <a:xfrm>
                    <a:off x="5117760" y="2522715"/>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8" name="Google Shape;888;p23"/>
                  <p:cNvSpPr/>
                  <p:nvPr/>
                </p:nvSpPr>
                <p:spPr>
                  <a:xfrm>
                    <a:off x="4978800" y="2134035"/>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9" name="Google Shape;889;p23"/>
                  <p:cNvSpPr/>
                  <p:nvPr/>
                </p:nvSpPr>
                <p:spPr>
                  <a:xfrm>
                    <a:off x="5166000" y="184083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0" name="Google Shape;890;p23"/>
                  <p:cNvSpPr/>
                  <p:nvPr/>
                </p:nvSpPr>
                <p:spPr>
                  <a:xfrm>
                    <a:off x="4975920" y="22878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1" name="Google Shape;891;p23"/>
                  <p:cNvSpPr/>
                  <p:nvPr/>
                </p:nvSpPr>
                <p:spPr>
                  <a:xfrm>
                    <a:off x="4404030" y="19074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2" name="Google Shape;892;p23"/>
                  <p:cNvSpPr/>
                  <p:nvPr/>
                </p:nvSpPr>
                <p:spPr>
                  <a:xfrm>
                    <a:off x="4524990" y="18663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3" name="Google Shape;893;p23"/>
                  <p:cNvSpPr/>
                  <p:nvPr/>
                </p:nvSpPr>
                <p:spPr>
                  <a:xfrm>
                    <a:off x="4645950" y="18256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4" name="Google Shape;894;p23"/>
                  <p:cNvSpPr/>
                  <p:nvPr/>
                </p:nvSpPr>
                <p:spPr>
                  <a:xfrm>
                    <a:off x="4766910" y="17846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5" name="Google Shape;895;p23"/>
                  <p:cNvSpPr/>
                  <p:nvPr/>
                </p:nvSpPr>
                <p:spPr>
                  <a:xfrm>
                    <a:off x="3968070" y="20352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6" name="Google Shape;896;p23"/>
                  <p:cNvSpPr/>
                  <p:nvPr/>
                </p:nvSpPr>
                <p:spPr>
                  <a:xfrm>
                    <a:off x="4782600" y="2302725"/>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7" name="Google Shape;897;p23"/>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8" name="Google Shape;898;p23"/>
                  <p:cNvSpPr/>
                  <p:nvPr/>
                </p:nvSpPr>
                <p:spPr>
                  <a:xfrm>
                    <a:off x="3517920" y="1980000"/>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9" name="Google Shape;899;p23"/>
                  <p:cNvSpPr/>
                  <p:nvPr/>
                </p:nvSpPr>
                <p:spPr>
                  <a:xfrm>
                    <a:off x="3299760" y="1980000"/>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0" name="Google Shape;900;p23"/>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1" name="Google Shape;901;p23"/>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2" name="Google Shape;902;p23"/>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3" name="Google Shape;903;p23"/>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4" name="Google Shape;904;p23"/>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5" name="Google Shape;905;p23"/>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6" name="Google Shape;906;p23"/>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7" name="Google Shape;907;p23"/>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8" name="Google Shape;908;p23"/>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9" name="Google Shape;909;p23"/>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0" name="Google Shape;910;p23"/>
                  <p:cNvSpPr/>
                  <p:nvPr/>
                </p:nvSpPr>
                <p:spPr>
                  <a:xfrm>
                    <a:off x="6225480" y="1705875"/>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1" name="Google Shape;911;p23"/>
                  <p:cNvSpPr/>
                  <p:nvPr/>
                </p:nvSpPr>
                <p:spPr>
                  <a:xfrm>
                    <a:off x="6318720" y="1703205"/>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2" name="Google Shape;912;p23"/>
                  <p:cNvSpPr/>
                  <p:nvPr/>
                </p:nvSpPr>
                <p:spPr>
                  <a:xfrm>
                    <a:off x="6302880" y="2233635"/>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3" name="Google Shape;913;p23"/>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4" name="Google Shape;914;p23"/>
                  <p:cNvSpPr/>
                  <p:nvPr/>
                </p:nvSpPr>
                <p:spPr>
                  <a:xfrm>
                    <a:off x="5586480" y="2196675"/>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5" name="Google Shape;915;p23"/>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6" name="Google Shape;916;p23"/>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7" name="Google Shape;917;p23"/>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18" name="Google Shape;918;p23"/>
                <p:cNvSpPr/>
                <p:nvPr/>
              </p:nvSpPr>
              <p:spPr>
                <a:xfrm>
                  <a:off x="7553865" y="39747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9" name="Google Shape;919;p23"/>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0" name="Google Shape;920;p23"/>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921" name="Google Shape;921;p23"/>
            <p:cNvSpPr/>
            <p:nvPr/>
          </p:nvSpPr>
          <p:spPr>
            <a:xfrm flipH="1">
              <a:off x="-862461" y="-14384"/>
              <a:ext cx="1922821" cy="1256977"/>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2" name="Google Shape;922;p23"/>
            <p:cNvSpPr/>
            <p:nvPr/>
          </p:nvSpPr>
          <p:spPr>
            <a:xfrm flipH="1">
              <a:off x="220332" y="988345"/>
              <a:ext cx="167028" cy="166457"/>
            </a:xfrm>
            <a:custGeom>
              <a:avLst/>
              <a:gdLst/>
              <a:ahLst/>
              <a:cxnLst/>
              <a:rect l="l" t="t" r="r" b="b"/>
              <a:pathLst>
                <a:path w="293" h="292" extrusionOk="0">
                  <a:moveTo>
                    <a:pt x="293" y="146"/>
                  </a:moveTo>
                  <a:cubicBezTo>
                    <a:pt x="293" y="172"/>
                    <a:pt x="286" y="197"/>
                    <a:pt x="273" y="219"/>
                  </a:cubicBezTo>
                  <a:cubicBezTo>
                    <a:pt x="260" y="241"/>
                    <a:pt x="242" y="260"/>
                    <a:pt x="220" y="273"/>
                  </a:cubicBezTo>
                  <a:cubicBezTo>
                    <a:pt x="197" y="285"/>
                    <a:pt x="172" y="292"/>
                    <a:pt x="147" y="292"/>
                  </a:cubicBezTo>
                  <a:cubicBezTo>
                    <a:pt x="121" y="292"/>
                    <a:pt x="96" y="285"/>
                    <a:pt x="74" y="273"/>
                  </a:cubicBezTo>
                  <a:cubicBezTo>
                    <a:pt x="51" y="260"/>
                    <a:pt x="33" y="241"/>
                    <a:pt x="20" y="219"/>
                  </a:cubicBezTo>
                  <a:cubicBezTo>
                    <a:pt x="7" y="197"/>
                    <a:pt x="0" y="172"/>
                    <a:pt x="0" y="146"/>
                  </a:cubicBezTo>
                  <a:cubicBezTo>
                    <a:pt x="0" y="120"/>
                    <a:pt x="7" y="95"/>
                    <a:pt x="20" y="73"/>
                  </a:cubicBezTo>
                  <a:cubicBezTo>
                    <a:pt x="33" y="51"/>
                    <a:pt x="51" y="32"/>
                    <a:pt x="74" y="20"/>
                  </a:cubicBezTo>
                  <a:cubicBezTo>
                    <a:pt x="96" y="7"/>
                    <a:pt x="121" y="0"/>
                    <a:pt x="147" y="0"/>
                  </a:cubicBezTo>
                  <a:cubicBezTo>
                    <a:pt x="172" y="0"/>
                    <a:pt x="197" y="7"/>
                    <a:pt x="220" y="20"/>
                  </a:cubicBezTo>
                  <a:cubicBezTo>
                    <a:pt x="242" y="32"/>
                    <a:pt x="260" y="51"/>
                    <a:pt x="273" y="73"/>
                  </a:cubicBezTo>
                  <a:cubicBezTo>
                    <a:pt x="286" y="95"/>
                    <a:pt x="293" y="120"/>
                    <a:pt x="293"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3" name="Google Shape;923;p23"/>
            <p:cNvSpPr/>
            <p:nvPr/>
          </p:nvSpPr>
          <p:spPr>
            <a:xfrm rot="-496041" flipH="1">
              <a:off x="8415096" y="-178517"/>
              <a:ext cx="2185628" cy="1616676"/>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4" name="Google Shape;924;p23"/>
            <p:cNvSpPr/>
            <p:nvPr/>
          </p:nvSpPr>
          <p:spPr>
            <a:xfrm>
              <a:off x="8847028" y="13620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25" name="Google Shape;925;p23"/>
            <p:cNvGrpSpPr/>
            <p:nvPr/>
          </p:nvGrpSpPr>
          <p:grpSpPr>
            <a:xfrm>
              <a:off x="8700665" y="3659585"/>
              <a:ext cx="1153800" cy="951915"/>
              <a:chOff x="8700665" y="3659585"/>
              <a:chExt cx="1153800" cy="951915"/>
            </a:xfrm>
          </p:grpSpPr>
          <p:sp>
            <p:nvSpPr>
              <p:cNvPr id="926" name="Google Shape;926;p23"/>
              <p:cNvSpPr/>
              <p:nvPr/>
            </p:nvSpPr>
            <p:spPr>
              <a:xfrm>
                <a:off x="8700665" y="3715820"/>
                <a:ext cx="1153800" cy="895680"/>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7" name="Google Shape;927;p23"/>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928" name="Google Shape;928;p23"/>
          <p:cNvSpPr txBox="1">
            <a:spLocks noGrp="1"/>
          </p:cNvSpPr>
          <p:nvPr>
            <p:ph type="title"/>
          </p:nvPr>
        </p:nvSpPr>
        <p:spPr>
          <a:xfrm>
            <a:off x="720000" y="445887"/>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929" name="Google Shape;929;p23"/>
          <p:cNvSpPr txBox="1">
            <a:spLocks noGrp="1"/>
          </p:cNvSpPr>
          <p:nvPr>
            <p:ph type="subTitle" idx="1"/>
          </p:nvPr>
        </p:nvSpPr>
        <p:spPr>
          <a:xfrm>
            <a:off x="4946620" y="2759700"/>
            <a:ext cx="2816700" cy="108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23"/>
          <p:cNvSpPr txBox="1">
            <a:spLocks noGrp="1"/>
          </p:cNvSpPr>
          <p:nvPr>
            <p:ph type="subTitle" idx="2"/>
          </p:nvPr>
        </p:nvSpPr>
        <p:spPr>
          <a:xfrm>
            <a:off x="1380550" y="2759700"/>
            <a:ext cx="2816700" cy="108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1" name="Google Shape;931;p23"/>
          <p:cNvSpPr txBox="1">
            <a:spLocks noGrp="1"/>
          </p:cNvSpPr>
          <p:nvPr>
            <p:ph type="subTitle" idx="3"/>
          </p:nvPr>
        </p:nvSpPr>
        <p:spPr>
          <a:xfrm>
            <a:off x="1380550" y="2200800"/>
            <a:ext cx="28167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600" b="1">
                <a:solidFill>
                  <a:schemeClr val="dk1"/>
                </a:solidFill>
                <a:latin typeface="Lexend Tera"/>
                <a:ea typeface="Lexend Tera"/>
                <a:cs typeface="Lexend Tera"/>
                <a:sym typeface="Lexend Te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32" name="Google Shape;932;p23"/>
          <p:cNvSpPr txBox="1">
            <a:spLocks noGrp="1"/>
          </p:cNvSpPr>
          <p:nvPr>
            <p:ph type="subTitle" idx="4"/>
          </p:nvPr>
        </p:nvSpPr>
        <p:spPr>
          <a:xfrm>
            <a:off x="4946616" y="2200800"/>
            <a:ext cx="28167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600" b="1">
                <a:solidFill>
                  <a:schemeClr val="dk1"/>
                </a:solidFill>
                <a:latin typeface="Lexend Tera"/>
                <a:ea typeface="Lexend Tera"/>
                <a:cs typeface="Lexend Tera"/>
                <a:sym typeface="Lexend Te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33"/>
        <p:cNvGrpSpPr/>
        <p:nvPr/>
      </p:nvGrpSpPr>
      <p:grpSpPr>
        <a:xfrm>
          <a:off x="0" y="0"/>
          <a:ext cx="0" cy="0"/>
          <a:chOff x="0" y="0"/>
          <a:chExt cx="0" cy="0"/>
        </a:xfrm>
      </p:grpSpPr>
      <p:grpSp>
        <p:nvGrpSpPr>
          <p:cNvPr id="934" name="Google Shape;934;p24"/>
          <p:cNvGrpSpPr/>
          <p:nvPr/>
        </p:nvGrpSpPr>
        <p:grpSpPr>
          <a:xfrm>
            <a:off x="-862461" y="-327255"/>
            <a:ext cx="11568062" cy="6664652"/>
            <a:chOff x="-862461" y="-327255"/>
            <a:chExt cx="11568062" cy="6664652"/>
          </a:xfrm>
        </p:grpSpPr>
        <p:grpSp>
          <p:nvGrpSpPr>
            <p:cNvPr id="935" name="Google Shape;935;p24"/>
            <p:cNvGrpSpPr/>
            <p:nvPr/>
          </p:nvGrpSpPr>
          <p:grpSpPr>
            <a:xfrm>
              <a:off x="-839145" y="3388198"/>
              <a:ext cx="1443479" cy="1343045"/>
              <a:chOff x="-839145" y="3388198"/>
              <a:chExt cx="1443479" cy="1343045"/>
            </a:xfrm>
          </p:grpSpPr>
          <p:sp>
            <p:nvSpPr>
              <p:cNvPr id="936" name="Google Shape;936;p24"/>
              <p:cNvSpPr/>
              <p:nvPr/>
            </p:nvSpPr>
            <p:spPr>
              <a:xfrm rot="1741797" flipH="1">
                <a:off x="-694302" y="3611884"/>
                <a:ext cx="1153793" cy="895675"/>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7" name="Google Shape;937;p24"/>
              <p:cNvSpPr/>
              <p:nvPr/>
            </p:nvSpPr>
            <p:spPr>
              <a:xfrm>
                <a:off x="466430" y="39065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38" name="Google Shape;938;p24"/>
            <p:cNvGrpSpPr/>
            <p:nvPr/>
          </p:nvGrpSpPr>
          <p:grpSpPr>
            <a:xfrm flipH="1">
              <a:off x="-273345" y="4541035"/>
              <a:ext cx="9593730" cy="1796362"/>
              <a:chOff x="-273345" y="3855235"/>
              <a:chExt cx="9593730" cy="1796362"/>
            </a:xfrm>
          </p:grpSpPr>
          <p:sp>
            <p:nvSpPr>
              <p:cNvPr id="939" name="Google Shape;939;p24"/>
              <p:cNvSpPr/>
              <p:nvPr/>
            </p:nvSpPr>
            <p:spPr>
              <a:xfrm>
                <a:off x="7438305" y="43463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940" name="Google Shape;940;p24"/>
              <p:cNvGrpSpPr/>
              <p:nvPr/>
            </p:nvGrpSpPr>
            <p:grpSpPr>
              <a:xfrm>
                <a:off x="-273345" y="3855235"/>
                <a:ext cx="9593730" cy="1796362"/>
                <a:chOff x="-273345" y="3855235"/>
                <a:chExt cx="9593730" cy="1796362"/>
              </a:xfrm>
            </p:grpSpPr>
            <p:grpSp>
              <p:nvGrpSpPr>
                <p:cNvPr id="941" name="Google Shape;941;p24"/>
                <p:cNvGrpSpPr/>
                <p:nvPr/>
              </p:nvGrpSpPr>
              <p:grpSpPr>
                <a:xfrm>
                  <a:off x="-273345" y="3919075"/>
                  <a:ext cx="4762080" cy="1672440"/>
                  <a:chOff x="2792880" y="1727400"/>
                  <a:chExt cx="4762080" cy="1672440"/>
                </a:xfrm>
              </p:grpSpPr>
              <p:sp>
                <p:nvSpPr>
                  <p:cNvPr id="942" name="Google Shape;942;p24"/>
                  <p:cNvSpPr/>
                  <p:nvPr/>
                </p:nvSpPr>
                <p:spPr>
                  <a:xfrm>
                    <a:off x="491184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3" name="Google Shape;943;p24"/>
                  <p:cNvSpPr/>
                  <p:nvPr/>
                </p:nvSpPr>
                <p:spPr>
                  <a:xfrm>
                    <a:off x="524808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4" name="Google Shape;944;p24"/>
                  <p:cNvSpPr/>
                  <p:nvPr/>
                </p:nvSpPr>
                <p:spPr>
                  <a:xfrm>
                    <a:off x="6426720" y="17316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5" name="Google Shape;945;p24"/>
                  <p:cNvSpPr/>
                  <p:nvPr/>
                </p:nvSpPr>
                <p:spPr>
                  <a:xfrm>
                    <a:off x="6346800" y="18075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6" name="Google Shape;946;p24"/>
                  <p:cNvSpPr/>
                  <p:nvPr/>
                </p:nvSpPr>
                <p:spPr>
                  <a:xfrm>
                    <a:off x="6276240" y="18622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7" name="Google Shape;947;p24"/>
                  <p:cNvSpPr/>
                  <p:nvPr/>
                </p:nvSpPr>
                <p:spPr>
                  <a:xfrm>
                    <a:off x="6195240" y="19130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8" name="Google Shape;948;p24"/>
                  <p:cNvSpPr/>
                  <p:nvPr/>
                </p:nvSpPr>
                <p:spPr>
                  <a:xfrm>
                    <a:off x="4615200" y="2108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9" name="Google Shape;949;p24"/>
                  <p:cNvSpPr/>
                  <p:nvPr/>
                </p:nvSpPr>
                <p:spPr>
                  <a:xfrm>
                    <a:off x="2792880" y="21547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0" name="Google Shape;950;p24"/>
                  <p:cNvSpPr/>
                  <p:nvPr/>
                </p:nvSpPr>
                <p:spPr>
                  <a:xfrm>
                    <a:off x="2908440" y="17830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1" name="Google Shape;951;p24"/>
                  <p:cNvSpPr/>
                  <p:nvPr/>
                </p:nvSpPr>
                <p:spPr>
                  <a:xfrm>
                    <a:off x="3897720" y="20055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2" name="Google Shape;952;p24"/>
                  <p:cNvSpPr/>
                  <p:nvPr/>
                </p:nvSpPr>
                <p:spPr>
                  <a:xfrm>
                    <a:off x="4003560" y="18921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3" name="Google Shape;953;p24"/>
                  <p:cNvSpPr/>
                  <p:nvPr/>
                </p:nvSpPr>
                <p:spPr>
                  <a:xfrm>
                    <a:off x="5920560" y="19620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4" name="Google Shape;954;p24"/>
                  <p:cNvSpPr/>
                  <p:nvPr/>
                </p:nvSpPr>
                <p:spPr>
                  <a:xfrm>
                    <a:off x="6503760" y="22008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5" name="Google Shape;955;p24"/>
                  <p:cNvSpPr/>
                  <p:nvPr/>
                </p:nvSpPr>
                <p:spPr>
                  <a:xfrm>
                    <a:off x="67346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6" name="Google Shape;956;p24"/>
                  <p:cNvSpPr/>
                  <p:nvPr/>
                </p:nvSpPr>
                <p:spPr>
                  <a:xfrm>
                    <a:off x="3001320" y="17298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7" name="Google Shape;957;p24"/>
                  <p:cNvSpPr/>
                  <p:nvPr/>
                </p:nvSpPr>
                <p:spPr>
                  <a:xfrm>
                    <a:off x="67764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8" name="Google Shape;958;p24"/>
                  <p:cNvSpPr/>
                  <p:nvPr/>
                </p:nvSpPr>
                <p:spPr>
                  <a:xfrm>
                    <a:off x="6758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9" name="Google Shape;959;p24"/>
                  <p:cNvSpPr/>
                  <p:nvPr/>
                </p:nvSpPr>
                <p:spPr>
                  <a:xfrm>
                    <a:off x="491184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0" name="Google Shape;960;p24"/>
                  <p:cNvSpPr/>
                  <p:nvPr/>
                </p:nvSpPr>
                <p:spPr>
                  <a:xfrm>
                    <a:off x="524808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1" name="Google Shape;961;p24"/>
                  <p:cNvSpPr/>
                  <p:nvPr/>
                </p:nvSpPr>
                <p:spPr>
                  <a:xfrm>
                    <a:off x="6983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2" name="Google Shape;962;p24"/>
                  <p:cNvSpPr/>
                  <p:nvPr/>
                </p:nvSpPr>
                <p:spPr>
                  <a:xfrm>
                    <a:off x="6965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3" name="Google Shape;963;p24"/>
                  <p:cNvSpPr/>
                  <p:nvPr/>
                </p:nvSpPr>
                <p:spPr>
                  <a:xfrm>
                    <a:off x="7190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4" name="Google Shape;964;p24"/>
                  <p:cNvSpPr/>
                  <p:nvPr/>
                </p:nvSpPr>
                <p:spPr>
                  <a:xfrm>
                    <a:off x="71724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65" name="Google Shape;965;p24"/>
                <p:cNvGrpSpPr/>
                <p:nvPr/>
              </p:nvGrpSpPr>
              <p:grpSpPr>
                <a:xfrm>
                  <a:off x="4488737" y="3887127"/>
                  <a:ext cx="3197402" cy="1764470"/>
                  <a:chOff x="3299760" y="1703205"/>
                  <a:chExt cx="3741840" cy="2064915"/>
                </a:xfrm>
              </p:grpSpPr>
              <p:sp>
                <p:nvSpPr>
                  <p:cNvPr id="966" name="Google Shape;966;p24"/>
                  <p:cNvSpPr/>
                  <p:nvPr/>
                </p:nvSpPr>
                <p:spPr>
                  <a:xfrm>
                    <a:off x="4978800" y="196827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7" name="Google Shape;967;p24"/>
                  <p:cNvSpPr/>
                  <p:nvPr/>
                </p:nvSpPr>
                <p:spPr>
                  <a:xfrm>
                    <a:off x="5117760" y="2522715"/>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8" name="Google Shape;968;p24"/>
                  <p:cNvSpPr/>
                  <p:nvPr/>
                </p:nvSpPr>
                <p:spPr>
                  <a:xfrm>
                    <a:off x="4978800" y="2134035"/>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9" name="Google Shape;969;p24"/>
                  <p:cNvSpPr/>
                  <p:nvPr/>
                </p:nvSpPr>
                <p:spPr>
                  <a:xfrm>
                    <a:off x="5166000" y="184083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0" name="Google Shape;970;p24"/>
                  <p:cNvSpPr/>
                  <p:nvPr/>
                </p:nvSpPr>
                <p:spPr>
                  <a:xfrm>
                    <a:off x="4975920" y="22878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1" name="Google Shape;971;p24"/>
                  <p:cNvSpPr/>
                  <p:nvPr/>
                </p:nvSpPr>
                <p:spPr>
                  <a:xfrm>
                    <a:off x="4404030" y="19074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2" name="Google Shape;972;p24"/>
                  <p:cNvSpPr/>
                  <p:nvPr/>
                </p:nvSpPr>
                <p:spPr>
                  <a:xfrm>
                    <a:off x="4524990" y="18663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3" name="Google Shape;973;p24"/>
                  <p:cNvSpPr/>
                  <p:nvPr/>
                </p:nvSpPr>
                <p:spPr>
                  <a:xfrm>
                    <a:off x="4645950" y="18256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4" name="Google Shape;974;p24"/>
                  <p:cNvSpPr/>
                  <p:nvPr/>
                </p:nvSpPr>
                <p:spPr>
                  <a:xfrm>
                    <a:off x="4766910" y="17846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5" name="Google Shape;975;p24"/>
                  <p:cNvSpPr/>
                  <p:nvPr/>
                </p:nvSpPr>
                <p:spPr>
                  <a:xfrm>
                    <a:off x="3968070" y="20352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6" name="Google Shape;976;p24"/>
                  <p:cNvSpPr/>
                  <p:nvPr/>
                </p:nvSpPr>
                <p:spPr>
                  <a:xfrm>
                    <a:off x="4782600" y="2302725"/>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24"/>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8" name="Google Shape;978;p24"/>
                  <p:cNvSpPr/>
                  <p:nvPr/>
                </p:nvSpPr>
                <p:spPr>
                  <a:xfrm>
                    <a:off x="3517920" y="1980000"/>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9" name="Google Shape;979;p24"/>
                  <p:cNvSpPr/>
                  <p:nvPr/>
                </p:nvSpPr>
                <p:spPr>
                  <a:xfrm>
                    <a:off x="3299760" y="1980000"/>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0" name="Google Shape;980;p24"/>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1" name="Google Shape;981;p24"/>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2" name="Google Shape;982;p24"/>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3" name="Google Shape;983;p24"/>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4" name="Google Shape;984;p24"/>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5" name="Google Shape;985;p24"/>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6" name="Google Shape;986;p24"/>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7" name="Google Shape;987;p24"/>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8" name="Google Shape;988;p24"/>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9" name="Google Shape;989;p24"/>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0" name="Google Shape;990;p24"/>
                  <p:cNvSpPr/>
                  <p:nvPr/>
                </p:nvSpPr>
                <p:spPr>
                  <a:xfrm>
                    <a:off x="6225480" y="1705875"/>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1" name="Google Shape;991;p24"/>
                  <p:cNvSpPr/>
                  <p:nvPr/>
                </p:nvSpPr>
                <p:spPr>
                  <a:xfrm>
                    <a:off x="6318720" y="1703205"/>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2" name="Google Shape;992;p24"/>
                  <p:cNvSpPr/>
                  <p:nvPr/>
                </p:nvSpPr>
                <p:spPr>
                  <a:xfrm>
                    <a:off x="6302880" y="2233635"/>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3" name="Google Shape;993;p24"/>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4" name="Google Shape;994;p24"/>
                  <p:cNvSpPr/>
                  <p:nvPr/>
                </p:nvSpPr>
                <p:spPr>
                  <a:xfrm>
                    <a:off x="5586480" y="2196675"/>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5" name="Google Shape;995;p24"/>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6" name="Google Shape;996;p24"/>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7" name="Google Shape;997;p24"/>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98" name="Google Shape;998;p24"/>
                <p:cNvSpPr/>
                <p:nvPr/>
              </p:nvSpPr>
              <p:spPr>
                <a:xfrm>
                  <a:off x="7553865" y="39747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24"/>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0" name="Google Shape;1000;p24"/>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001" name="Google Shape;1001;p24"/>
            <p:cNvSpPr/>
            <p:nvPr/>
          </p:nvSpPr>
          <p:spPr>
            <a:xfrm flipH="1">
              <a:off x="-862461" y="-14384"/>
              <a:ext cx="1922821" cy="1256977"/>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2" name="Google Shape;1002;p24"/>
            <p:cNvSpPr/>
            <p:nvPr/>
          </p:nvSpPr>
          <p:spPr>
            <a:xfrm flipH="1">
              <a:off x="220332" y="988345"/>
              <a:ext cx="167028" cy="166457"/>
            </a:xfrm>
            <a:custGeom>
              <a:avLst/>
              <a:gdLst/>
              <a:ahLst/>
              <a:cxnLst/>
              <a:rect l="l" t="t" r="r" b="b"/>
              <a:pathLst>
                <a:path w="293" h="292" extrusionOk="0">
                  <a:moveTo>
                    <a:pt x="293" y="146"/>
                  </a:moveTo>
                  <a:cubicBezTo>
                    <a:pt x="293" y="172"/>
                    <a:pt x="286" y="197"/>
                    <a:pt x="273" y="219"/>
                  </a:cubicBezTo>
                  <a:cubicBezTo>
                    <a:pt x="260" y="241"/>
                    <a:pt x="242" y="260"/>
                    <a:pt x="220" y="273"/>
                  </a:cubicBezTo>
                  <a:cubicBezTo>
                    <a:pt x="197" y="285"/>
                    <a:pt x="172" y="292"/>
                    <a:pt x="147" y="292"/>
                  </a:cubicBezTo>
                  <a:cubicBezTo>
                    <a:pt x="121" y="292"/>
                    <a:pt x="96" y="285"/>
                    <a:pt x="74" y="273"/>
                  </a:cubicBezTo>
                  <a:cubicBezTo>
                    <a:pt x="51" y="260"/>
                    <a:pt x="33" y="241"/>
                    <a:pt x="20" y="219"/>
                  </a:cubicBezTo>
                  <a:cubicBezTo>
                    <a:pt x="7" y="197"/>
                    <a:pt x="0" y="172"/>
                    <a:pt x="0" y="146"/>
                  </a:cubicBezTo>
                  <a:cubicBezTo>
                    <a:pt x="0" y="120"/>
                    <a:pt x="7" y="95"/>
                    <a:pt x="20" y="73"/>
                  </a:cubicBezTo>
                  <a:cubicBezTo>
                    <a:pt x="33" y="51"/>
                    <a:pt x="51" y="32"/>
                    <a:pt x="74" y="20"/>
                  </a:cubicBezTo>
                  <a:cubicBezTo>
                    <a:pt x="96" y="7"/>
                    <a:pt x="121" y="0"/>
                    <a:pt x="147" y="0"/>
                  </a:cubicBezTo>
                  <a:cubicBezTo>
                    <a:pt x="172" y="0"/>
                    <a:pt x="197" y="7"/>
                    <a:pt x="220" y="20"/>
                  </a:cubicBezTo>
                  <a:cubicBezTo>
                    <a:pt x="242" y="32"/>
                    <a:pt x="260" y="51"/>
                    <a:pt x="273" y="73"/>
                  </a:cubicBezTo>
                  <a:cubicBezTo>
                    <a:pt x="286" y="95"/>
                    <a:pt x="293" y="120"/>
                    <a:pt x="293"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3" name="Google Shape;1003;p24"/>
            <p:cNvSpPr/>
            <p:nvPr/>
          </p:nvSpPr>
          <p:spPr>
            <a:xfrm rot="-496041" flipH="1">
              <a:off x="8415096" y="-178517"/>
              <a:ext cx="2185628" cy="1616676"/>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4" name="Google Shape;1004;p24"/>
            <p:cNvSpPr/>
            <p:nvPr/>
          </p:nvSpPr>
          <p:spPr>
            <a:xfrm>
              <a:off x="8847028" y="13620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05" name="Google Shape;1005;p24"/>
            <p:cNvGrpSpPr/>
            <p:nvPr/>
          </p:nvGrpSpPr>
          <p:grpSpPr>
            <a:xfrm>
              <a:off x="8700665" y="3659585"/>
              <a:ext cx="1153800" cy="951915"/>
              <a:chOff x="8700665" y="3659585"/>
              <a:chExt cx="1153800" cy="951915"/>
            </a:xfrm>
          </p:grpSpPr>
          <p:sp>
            <p:nvSpPr>
              <p:cNvPr id="1006" name="Google Shape;1006;p24"/>
              <p:cNvSpPr/>
              <p:nvPr/>
            </p:nvSpPr>
            <p:spPr>
              <a:xfrm>
                <a:off x="8700665" y="3715820"/>
                <a:ext cx="1153800" cy="895680"/>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7" name="Google Shape;1007;p24"/>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008" name="Google Shape;1008;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009" name="Google Shape;1009;p24"/>
          <p:cNvSpPr txBox="1">
            <a:spLocks noGrp="1"/>
          </p:cNvSpPr>
          <p:nvPr>
            <p:ph type="subTitle" idx="1"/>
          </p:nvPr>
        </p:nvSpPr>
        <p:spPr>
          <a:xfrm>
            <a:off x="4841598" y="1826175"/>
            <a:ext cx="3373200" cy="19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0" name="Google Shape;1010;p24"/>
          <p:cNvSpPr txBox="1">
            <a:spLocks noGrp="1"/>
          </p:cNvSpPr>
          <p:nvPr>
            <p:ph type="subTitle" idx="2"/>
          </p:nvPr>
        </p:nvSpPr>
        <p:spPr>
          <a:xfrm>
            <a:off x="929350" y="1826175"/>
            <a:ext cx="3373200" cy="19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11"/>
        <p:cNvGrpSpPr/>
        <p:nvPr/>
      </p:nvGrpSpPr>
      <p:grpSpPr>
        <a:xfrm>
          <a:off x="0" y="0"/>
          <a:ext cx="0" cy="0"/>
          <a:chOff x="0" y="0"/>
          <a:chExt cx="0" cy="0"/>
        </a:xfrm>
      </p:grpSpPr>
      <p:grpSp>
        <p:nvGrpSpPr>
          <p:cNvPr id="1012" name="Google Shape;1012;p25"/>
          <p:cNvGrpSpPr/>
          <p:nvPr/>
        </p:nvGrpSpPr>
        <p:grpSpPr>
          <a:xfrm>
            <a:off x="-1395861" y="-327255"/>
            <a:ext cx="11395533" cy="6664652"/>
            <a:chOff x="-1395861" y="-327255"/>
            <a:chExt cx="11395533" cy="6664652"/>
          </a:xfrm>
        </p:grpSpPr>
        <p:grpSp>
          <p:nvGrpSpPr>
            <p:cNvPr id="1013" name="Google Shape;1013;p25"/>
            <p:cNvGrpSpPr/>
            <p:nvPr/>
          </p:nvGrpSpPr>
          <p:grpSpPr>
            <a:xfrm flipH="1">
              <a:off x="8556192" y="3388198"/>
              <a:ext cx="1443479" cy="1343045"/>
              <a:chOff x="-839145" y="3388198"/>
              <a:chExt cx="1443479" cy="1343045"/>
            </a:xfrm>
          </p:grpSpPr>
          <p:sp>
            <p:nvSpPr>
              <p:cNvPr id="1014" name="Google Shape;1014;p25"/>
              <p:cNvSpPr/>
              <p:nvPr/>
            </p:nvSpPr>
            <p:spPr>
              <a:xfrm rot="1741797" flipH="1">
                <a:off x="-694302" y="3611884"/>
                <a:ext cx="1153793" cy="895675"/>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5" name="Google Shape;1015;p25"/>
              <p:cNvSpPr/>
              <p:nvPr/>
            </p:nvSpPr>
            <p:spPr>
              <a:xfrm>
                <a:off x="466430" y="39065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16" name="Google Shape;1016;p25"/>
            <p:cNvGrpSpPr/>
            <p:nvPr/>
          </p:nvGrpSpPr>
          <p:grpSpPr>
            <a:xfrm>
              <a:off x="-159859" y="4541035"/>
              <a:ext cx="9593730" cy="1796362"/>
              <a:chOff x="-273345" y="3855235"/>
              <a:chExt cx="9593730" cy="1796362"/>
            </a:xfrm>
          </p:grpSpPr>
          <p:sp>
            <p:nvSpPr>
              <p:cNvPr id="1017" name="Google Shape;1017;p25"/>
              <p:cNvSpPr/>
              <p:nvPr/>
            </p:nvSpPr>
            <p:spPr>
              <a:xfrm>
                <a:off x="7438305" y="43463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018" name="Google Shape;1018;p25"/>
              <p:cNvGrpSpPr/>
              <p:nvPr/>
            </p:nvGrpSpPr>
            <p:grpSpPr>
              <a:xfrm>
                <a:off x="-273345" y="3855235"/>
                <a:ext cx="9593730" cy="1796362"/>
                <a:chOff x="-273345" y="3855235"/>
                <a:chExt cx="9593730" cy="1796362"/>
              </a:xfrm>
            </p:grpSpPr>
            <p:grpSp>
              <p:nvGrpSpPr>
                <p:cNvPr id="1019" name="Google Shape;1019;p25"/>
                <p:cNvGrpSpPr/>
                <p:nvPr/>
              </p:nvGrpSpPr>
              <p:grpSpPr>
                <a:xfrm>
                  <a:off x="-273345" y="3921475"/>
                  <a:ext cx="4762080" cy="1670040"/>
                  <a:chOff x="2792880" y="1729800"/>
                  <a:chExt cx="4762080" cy="1670040"/>
                </a:xfrm>
              </p:grpSpPr>
              <p:sp>
                <p:nvSpPr>
                  <p:cNvPr id="1020" name="Google Shape;1020;p25"/>
                  <p:cNvSpPr/>
                  <p:nvPr/>
                </p:nvSpPr>
                <p:spPr>
                  <a:xfrm>
                    <a:off x="5064240" y="18313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25"/>
                  <p:cNvSpPr/>
                  <p:nvPr/>
                </p:nvSpPr>
                <p:spPr>
                  <a:xfrm>
                    <a:off x="5400480" y="18313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25"/>
                  <p:cNvSpPr/>
                  <p:nvPr/>
                </p:nvSpPr>
                <p:spPr>
                  <a:xfrm>
                    <a:off x="6426720" y="17316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3" name="Google Shape;1023;p25"/>
                  <p:cNvSpPr/>
                  <p:nvPr/>
                </p:nvSpPr>
                <p:spPr>
                  <a:xfrm>
                    <a:off x="6346800" y="18075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4" name="Google Shape;1024;p25"/>
                  <p:cNvSpPr/>
                  <p:nvPr/>
                </p:nvSpPr>
                <p:spPr>
                  <a:xfrm>
                    <a:off x="6276240" y="18622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5" name="Google Shape;1025;p25"/>
                  <p:cNvSpPr/>
                  <p:nvPr/>
                </p:nvSpPr>
                <p:spPr>
                  <a:xfrm>
                    <a:off x="6195240" y="19130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25"/>
                  <p:cNvSpPr/>
                  <p:nvPr/>
                </p:nvSpPr>
                <p:spPr>
                  <a:xfrm>
                    <a:off x="4615200" y="2108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25"/>
                  <p:cNvSpPr/>
                  <p:nvPr/>
                </p:nvSpPr>
                <p:spPr>
                  <a:xfrm>
                    <a:off x="2792880" y="21547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25"/>
                  <p:cNvSpPr/>
                  <p:nvPr/>
                </p:nvSpPr>
                <p:spPr>
                  <a:xfrm>
                    <a:off x="2908440" y="17830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25"/>
                  <p:cNvSpPr/>
                  <p:nvPr/>
                </p:nvSpPr>
                <p:spPr>
                  <a:xfrm>
                    <a:off x="3897720" y="20055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25"/>
                  <p:cNvSpPr/>
                  <p:nvPr/>
                </p:nvSpPr>
                <p:spPr>
                  <a:xfrm>
                    <a:off x="4003560" y="18921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1" name="Google Shape;1031;p25"/>
                  <p:cNvSpPr/>
                  <p:nvPr/>
                </p:nvSpPr>
                <p:spPr>
                  <a:xfrm>
                    <a:off x="5920560" y="19620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2" name="Google Shape;1032;p25"/>
                  <p:cNvSpPr/>
                  <p:nvPr/>
                </p:nvSpPr>
                <p:spPr>
                  <a:xfrm>
                    <a:off x="6503760" y="22008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3" name="Google Shape;1033;p25"/>
                  <p:cNvSpPr/>
                  <p:nvPr/>
                </p:nvSpPr>
                <p:spPr>
                  <a:xfrm>
                    <a:off x="67346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25"/>
                  <p:cNvSpPr/>
                  <p:nvPr/>
                </p:nvSpPr>
                <p:spPr>
                  <a:xfrm>
                    <a:off x="3001320" y="17298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25"/>
                  <p:cNvSpPr/>
                  <p:nvPr/>
                </p:nvSpPr>
                <p:spPr>
                  <a:xfrm>
                    <a:off x="67764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25"/>
                  <p:cNvSpPr/>
                  <p:nvPr/>
                </p:nvSpPr>
                <p:spPr>
                  <a:xfrm>
                    <a:off x="6758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25"/>
                  <p:cNvSpPr/>
                  <p:nvPr/>
                </p:nvSpPr>
                <p:spPr>
                  <a:xfrm>
                    <a:off x="5064240" y="18036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25"/>
                  <p:cNvSpPr/>
                  <p:nvPr/>
                </p:nvSpPr>
                <p:spPr>
                  <a:xfrm>
                    <a:off x="5400480" y="18036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25"/>
                  <p:cNvSpPr/>
                  <p:nvPr/>
                </p:nvSpPr>
                <p:spPr>
                  <a:xfrm>
                    <a:off x="6983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25"/>
                  <p:cNvSpPr/>
                  <p:nvPr/>
                </p:nvSpPr>
                <p:spPr>
                  <a:xfrm>
                    <a:off x="6965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25"/>
                  <p:cNvSpPr/>
                  <p:nvPr/>
                </p:nvSpPr>
                <p:spPr>
                  <a:xfrm>
                    <a:off x="7190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25"/>
                  <p:cNvSpPr/>
                  <p:nvPr/>
                </p:nvSpPr>
                <p:spPr>
                  <a:xfrm>
                    <a:off x="71724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43" name="Google Shape;1043;p25"/>
                <p:cNvGrpSpPr/>
                <p:nvPr/>
              </p:nvGrpSpPr>
              <p:grpSpPr>
                <a:xfrm>
                  <a:off x="4488737" y="3895049"/>
                  <a:ext cx="3197402" cy="1756549"/>
                  <a:chOff x="3299760" y="1712475"/>
                  <a:chExt cx="3741840" cy="2055645"/>
                </a:xfrm>
              </p:grpSpPr>
              <p:sp>
                <p:nvSpPr>
                  <p:cNvPr id="1044" name="Google Shape;1044;p25"/>
                  <p:cNvSpPr/>
                  <p:nvPr/>
                </p:nvSpPr>
                <p:spPr>
                  <a:xfrm>
                    <a:off x="4978800" y="196827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25"/>
                  <p:cNvSpPr/>
                  <p:nvPr/>
                </p:nvSpPr>
                <p:spPr>
                  <a:xfrm>
                    <a:off x="5117760" y="2522715"/>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25"/>
                  <p:cNvSpPr/>
                  <p:nvPr/>
                </p:nvSpPr>
                <p:spPr>
                  <a:xfrm>
                    <a:off x="4978800" y="2134035"/>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25"/>
                  <p:cNvSpPr/>
                  <p:nvPr/>
                </p:nvSpPr>
                <p:spPr>
                  <a:xfrm>
                    <a:off x="5166000" y="184083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25"/>
                  <p:cNvSpPr/>
                  <p:nvPr/>
                </p:nvSpPr>
                <p:spPr>
                  <a:xfrm>
                    <a:off x="4975920" y="22878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25"/>
                  <p:cNvSpPr/>
                  <p:nvPr/>
                </p:nvSpPr>
                <p:spPr>
                  <a:xfrm>
                    <a:off x="4404030" y="19074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25"/>
                  <p:cNvSpPr/>
                  <p:nvPr/>
                </p:nvSpPr>
                <p:spPr>
                  <a:xfrm>
                    <a:off x="4524990" y="18663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1" name="Google Shape;1051;p25"/>
                  <p:cNvSpPr/>
                  <p:nvPr/>
                </p:nvSpPr>
                <p:spPr>
                  <a:xfrm>
                    <a:off x="4645950" y="18256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25"/>
                  <p:cNvSpPr/>
                  <p:nvPr/>
                </p:nvSpPr>
                <p:spPr>
                  <a:xfrm>
                    <a:off x="4766910" y="17846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25"/>
                  <p:cNvSpPr/>
                  <p:nvPr/>
                </p:nvSpPr>
                <p:spPr>
                  <a:xfrm>
                    <a:off x="3968070" y="20352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25"/>
                  <p:cNvSpPr/>
                  <p:nvPr/>
                </p:nvSpPr>
                <p:spPr>
                  <a:xfrm>
                    <a:off x="4782600" y="2302725"/>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25"/>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25"/>
                  <p:cNvSpPr/>
                  <p:nvPr/>
                </p:nvSpPr>
                <p:spPr>
                  <a:xfrm>
                    <a:off x="3517920" y="1890825"/>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25"/>
                  <p:cNvSpPr/>
                  <p:nvPr/>
                </p:nvSpPr>
                <p:spPr>
                  <a:xfrm>
                    <a:off x="3299760" y="1712475"/>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25"/>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25"/>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0" name="Google Shape;1060;p25"/>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1" name="Google Shape;1061;p25"/>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2" name="Google Shape;1062;p25"/>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3" name="Google Shape;1063;p25"/>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4" name="Google Shape;1064;p25"/>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25"/>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6" name="Google Shape;1066;p25"/>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25"/>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8" name="Google Shape;1068;p25"/>
                  <p:cNvSpPr/>
                  <p:nvPr/>
                </p:nvSpPr>
                <p:spPr>
                  <a:xfrm>
                    <a:off x="6225480" y="1795050"/>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9" name="Google Shape;1069;p25"/>
                  <p:cNvSpPr/>
                  <p:nvPr/>
                </p:nvSpPr>
                <p:spPr>
                  <a:xfrm>
                    <a:off x="6318720" y="1792380"/>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0" name="Google Shape;1070;p25"/>
                  <p:cNvSpPr/>
                  <p:nvPr/>
                </p:nvSpPr>
                <p:spPr>
                  <a:xfrm>
                    <a:off x="6302880" y="2233635"/>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1" name="Google Shape;1071;p25"/>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2" name="Google Shape;1072;p25"/>
                  <p:cNvSpPr/>
                  <p:nvPr/>
                </p:nvSpPr>
                <p:spPr>
                  <a:xfrm>
                    <a:off x="5586480" y="2196675"/>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25"/>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25"/>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5" name="Google Shape;1075;p25"/>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76" name="Google Shape;1076;p25"/>
                <p:cNvSpPr/>
                <p:nvPr/>
              </p:nvSpPr>
              <p:spPr>
                <a:xfrm>
                  <a:off x="7553865" y="39747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25"/>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8" name="Google Shape;1078;p25"/>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79" name="Google Shape;1079;p25"/>
            <p:cNvGrpSpPr/>
            <p:nvPr/>
          </p:nvGrpSpPr>
          <p:grpSpPr>
            <a:xfrm flipH="1">
              <a:off x="-693939" y="3659585"/>
              <a:ext cx="1153800" cy="951915"/>
              <a:chOff x="8700665" y="3659585"/>
              <a:chExt cx="1153800" cy="951915"/>
            </a:xfrm>
          </p:grpSpPr>
          <p:sp>
            <p:nvSpPr>
              <p:cNvPr id="1080" name="Google Shape;1080;p25"/>
              <p:cNvSpPr/>
              <p:nvPr/>
            </p:nvSpPr>
            <p:spPr>
              <a:xfrm>
                <a:off x="8700665" y="3715820"/>
                <a:ext cx="1153800" cy="895680"/>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1" name="Google Shape;1081;p25"/>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82" name="Google Shape;1082;p25"/>
            <p:cNvSpPr/>
            <p:nvPr/>
          </p:nvSpPr>
          <p:spPr>
            <a:xfrm>
              <a:off x="7944580" y="-14384"/>
              <a:ext cx="1922821" cy="1256977"/>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3" name="Google Shape;1083;p25"/>
            <p:cNvSpPr/>
            <p:nvPr/>
          </p:nvSpPr>
          <p:spPr>
            <a:xfrm>
              <a:off x="8693780" y="988345"/>
              <a:ext cx="167028" cy="166457"/>
            </a:xfrm>
            <a:custGeom>
              <a:avLst/>
              <a:gdLst/>
              <a:ahLst/>
              <a:cxnLst/>
              <a:rect l="l" t="t" r="r" b="b"/>
              <a:pathLst>
                <a:path w="293" h="292" extrusionOk="0">
                  <a:moveTo>
                    <a:pt x="293" y="146"/>
                  </a:moveTo>
                  <a:cubicBezTo>
                    <a:pt x="293" y="172"/>
                    <a:pt x="286" y="197"/>
                    <a:pt x="273" y="219"/>
                  </a:cubicBezTo>
                  <a:cubicBezTo>
                    <a:pt x="260" y="241"/>
                    <a:pt x="242" y="260"/>
                    <a:pt x="220" y="273"/>
                  </a:cubicBezTo>
                  <a:cubicBezTo>
                    <a:pt x="197" y="285"/>
                    <a:pt x="172" y="292"/>
                    <a:pt x="147" y="292"/>
                  </a:cubicBezTo>
                  <a:cubicBezTo>
                    <a:pt x="121" y="292"/>
                    <a:pt x="96" y="285"/>
                    <a:pt x="74" y="273"/>
                  </a:cubicBezTo>
                  <a:cubicBezTo>
                    <a:pt x="51" y="260"/>
                    <a:pt x="33" y="241"/>
                    <a:pt x="20" y="219"/>
                  </a:cubicBezTo>
                  <a:cubicBezTo>
                    <a:pt x="7" y="197"/>
                    <a:pt x="0" y="172"/>
                    <a:pt x="0" y="146"/>
                  </a:cubicBezTo>
                  <a:cubicBezTo>
                    <a:pt x="0" y="120"/>
                    <a:pt x="7" y="95"/>
                    <a:pt x="20" y="73"/>
                  </a:cubicBezTo>
                  <a:cubicBezTo>
                    <a:pt x="33" y="51"/>
                    <a:pt x="51" y="32"/>
                    <a:pt x="74" y="20"/>
                  </a:cubicBezTo>
                  <a:cubicBezTo>
                    <a:pt x="96" y="7"/>
                    <a:pt x="121" y="0"/>
                    <a:pt x="147" y="0"/>
                  </a:cubicBezTo>
                  <a:cubicBezTo>
                    <a:pt x="172" y="0"/>
                    <a:pt x="197" y="7"/>
                    <a:pt x="220" y="20"/>
                  </a:cubicBezTo>
                  <a:cubicBezTo>
                    <a:pt x="242" y="32"/>
                    <a:pt x="260" y="51"/>
                    <a:pt x="273" y="73"/>
                  </a:cubicBezTo>
                  <a:cubicBezTo>
                    <a:pt x="286" y="95"/>
                    <a:pt x="293" y="120"/>
                    <a:pt x="293"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4" name="Google Shape;1084;p25"/>
            <p:cNvSpPr/>
            <p:nvPr/>
          </p:nvSpPr>
          <p:spPr>
            <a:xfrm rot="496041">
              <a:off x="-1290985" y="-178517"/>
              <a:ext cx="2185628" cy="1616676"/>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5" name="Google Shape;1085;p25"/>
            <p:cNvSpPr/>
            <p:nvPr/>
          </p:nvSpPr>
          <p:spPr>
            <a:xfrm flipH="1">
              <a:off x="230572" y="13620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86" name="Google Shape;108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087" name="Google Shape;1087;p25"/>
          <p:cNvSpPr txBox="1">
            <a:spLocks noGrp="1"/>
          </p:cNvSpPr>
          <p:nvPr>
            <p:ph type="subTitle" idx="1"/>
          </p:nvPr>
        </p:nvSpPr>
        <p:spPr>
          <a:xfrm>
            <a:off x="937625" y="2999850"/>
            <a:ext cx="2175300" cy="87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8" name="Google Shape;1088;p25"/>
          <p:cNvSpPr txBox="1">
            <a:spLocks noGrp="1"/>
          </p:cNvSpPr>
          <p:nvPr>
            <p:ph type="subTitle" idx="2"/>
          </p:nvPr>
        </p:nvSpPr>
        <p:spPr>
          <a:xfrm>
            <a:off x="3484347" y="2999850"/>
            <a:ext cx="2175300" cy="87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25"/>
          <p:cNvSpPr txBox="1">
            <a:spLocks noGrp="1"/>
          </p:cNvSpPr>
          <p:nvPr>
            <p:ph type="subTitle" idx="3"/>
          </p:nvPr>
        </p:nvSpPr>
        <p:spPr>
          <a:xfrm>
            <a:off x="6031075" y="2999850"/>
            <a:ext cx="2175300" cy="87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0" name="Google Shape;1090;p25"/>
          <p:cNvSpPr txBox="1">
            <a:spLocks noGrp="1"/>
          </p:cNvSpPr>
          <p:nvPr>
            <p:ph type="subTitle" idx="4"/>
          </p:nvPr>
        </p:nvSpPr>
        <p:spPr>
          <a:xfrm>
            <a:off x="937625" y="2563121"/>
            <a:ext cx="2175300" cy="4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600" b="1">
                <a:solidFill>
                  <a:schemeClr val="dk1"/>
                </a:solidFill>
                <a:latin typeface="Lexend Tera"/>
                <a:ea typeface="Lexend Tera"/>
                <a:cs typeface="Lexend Tera"/>
                <a:sym typeface="Lexend Te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91" name="Google Shape;1091;p25"/>
          <p:cNvSpPr txBox="1">
            <a:spLocks noGrp="1"/>
          </p:cNvSpPr>
          <p:nvPr>
            <p:ph type="subTitle" idx="5"/>
          </p:nvPr>
        </p:nvSpPr>
        <p:spPr>
          <a:xfrm>
            <a:off x="3484350" y="2563121"/>
            <a:ext cx="2175300" cy="4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600" b="1">
                <a:solidFill>
                  <a:schemeClr val="dk1"/>
                </a:solidFill>
                <a:latin typeface="Lexend Tera"/>
                <a:ea typeface="Lexend Tera"/>
                <a:cs typeface="Lexend Tera"/>
                <a:sym typeface="Lexend Te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92" name="Google Shape;1092;p25"/>
          <p:cNvSpPr txBox="1">
            <a:spLocks noGrp="1"/>
          </p:cNvSpPr>
          <p:nvPr>
            <p:ph type="subTitle" idx="6"/>
          </p:nvPr>
        </p:nvSpPr>
        <p:spPr>
          <a:xfrm>
            <a:off x="6031075" y="2563121"/>
            <a:ext cx="2175300" cy="4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600" b="1">
                <a:solidFill>
                  <a:schemeClr val="dk1"/>
                </a:solidFill>
                <a:latin typeface="Lexend Tera"/>
                <a:ea typeface="Lexend Tera"/>
                <a:cs typeface="Lexend Tera"/>
                <a:sym typeface="Lexend Te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93"/>
        <p:cNvGrpSpPr/>
        <p:nvPr/>
      </p:nvGrpSpPr>
      <p:grpSpPr>
        <a:xfrm>
          <a:off x="0" y="0"/>
          <a:ext cx="0" cy="0"/>
          <a:chOff x="0" y="0"/>
          <a:chExt cx="0" cy="0"/>
        </a:xfrm>
      </p:grpSpPr>
      <p:grpSp>
        <p:nvGrpSpPr>
          <p:cNvPr id="1094" name="Google Shape;1094;p26"/>
          <p:cNvGrpSpPr/>
          <p:nvPr/>
        </p:nvGrpSpPr>
        <p:grpSpPr>
          <a:xfrm>
            <a:off x="-862461" y="-327255"/>
            <a:ext cx="11568062" cy="6664652"/>
            <a:chOff x="-862461" y="-327255"/>
            <a:chExt cx="11568062" cy="6664652"/>
          </a:xfrm>
        </p:grpSpPr>
        <p:grpSp>
          <p:nvGrpSpPr>
            <p:cNvPr id="1095" name="Google Shape;1095;p26"/>
            <p:cNvGrpSpPr/>
            <p:nvPr/>
          </p:nvGrpSpPr>
          <p:grpSpPr>
            <a:xfrm>
              <a:off x="-839145" y="3388198"/>
              <a:ext cx="1443479" cy="1343045"/>
              <a:chOff x="-839145" y="3388198"/>
              <a:chExt cx="1443479" cy="1343045"/>
            </a:xfrm>
          </p:grpSpPr>
          <p:sp>
            <p:nvSpPr>
              <p:cNvPr id="1096" name="Google Shape;1096;p26"/>
              <p:cNvSpPr/>
              <p:nvPr/>
            </p:nvSpPr>
            <p:spPr>
              <a:xfrm rot="1741797" flipH="1">
                <a:off x="-694302" y="3611884"/>
                <a:ext cx="1153793" cy="895675"/>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7" name="Google Shape;1097;p26"/>
              <p:cNvSpPr/>
              <p:nvPr/>
            </p:nvSpPr>
            <p:spPr>
              <a:xfrm>
                <a:off x="466430" y="39065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98" name="Google Shape;1098;p26"/>
            <p:cNvGrpSpPr/>
            <p:nvPr/>
          </p:nvGrpSpPr>
          <p:grpSpPr>
            <a:xfrm flipH="1">
              <a:off x="-273345" y="4541035"/>
              <a:ext cx="9593730" cy="1796362"/>
              <a:chOff x="-273345" y="3855235"/>
              <a:chExt cx="9593730" cy="1796362"/>
            </a:xfrm>
          </p:grpSpPr>
          <p:sp>
            <p:nvSpPr>
              <p:cNvPr id="1099" name="Google Shape;1099;p26"/>
              <p:cNvSpPr/>
              <p:nvPr/>
            </p:nvSpPr>
            <p:spPr>
              <a:xfrm>
                <a:off x="7438305" y="43463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100" name="Google Shape;1100;p26"/>
              <p:cNvGrpSpPr/>
              <p:nvPr/>
            </p:nvGrpSpPr>
            <p:grpSpPr>
              <a:xfrm>
                <a:off x="-273345" y="3855235"/>
                <a:ext cx="9593730" cy="1796362"/>
                <a:chOff x="-273345" y="3855235"/>
                <a:chExt cx="9593730" cy="1796362"/>
              </a:xfrm>
            </p:grpSpPr>
            <p:grpSp>
              <p:nvGrpSpPr>
                <p:cNvPr id="1101" name="Google Shape;1101;p26"/>
                <p:cNvGrpSpPr/>
                <p:nvPr/>
              </p:nvGrpSpPr>
              <p:grpSpPr>
                <a:xfrm>
                  <a:off x="-273345" y="3919075"/>
                  <a:ext cx="4762080" cy="1672440"/>
                  <a:chOff x="2792880" y="1727400"/>
                  <a:chExt cx="4762080" cy="1672440"/>
                </a:xfrm>
              </p:grpSpPr>
              <p:sp>
                <p:nvSpPr>
                  <p:cNvPr id="1102" name="Google Shape;1102;p26"/>
                  <p:cNvSpPr/>
                  <p:nvPr/>
                </p:nvSpPr>
                <p:spPr>
                  <a:xfrm>
                    <a:off x="491184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3" name="Google Shape;1103;p26"/>
                  <p:cNvSpPr/>
                  <p:nvPr/>
                </p:nvSpPr>
                <p:spPr>
                  <a:xfrm>
                    <a:off x="524808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4" name="Google Shape;1104;p26"/>
                  <p:cNvSpPr/>
                  <p:nvPr/>
                </p:nvSpPr>
                <p:spPr>
                  <a:xfrm>
                    <a:off x="6426720" y="17316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5" name="Google Shape;1105;p26"/>
                  <p:cNvSpPr/>
                  <p:nvPr/>
                </p:nvSpPr>
                <p:spPr>
                  <a:xfrm>
                    <a:off x="6346800" y="18075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6" name="Google Shape;1106;p26"/>
                  <p:cNvSpPr/>
                  <p:nvPr/>
                </p:nvSpPr>
                <p:spPr>
                  <a:xfrm>
                    <a:off x="6276240" y="18622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7" name="Google Shape;1107;p26"/>
                  <p:cNvSpPr/>
                  <p:nvPr/>
                </p:nvSpPr>
                <p:spPr>
                  <a:xfrm>
                    <a:off x="6195240" y="19130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8" name="Google Shape;1108;p26"/>
                  <p:cNvSpPr/>
                  <p:nvPr/>
                </p:nvSpPr>
                <p:spPr>
                  <a:xfrm>
                    <a:off x="4615200" y="2108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26"/>
                  <p:cNvSpPr/>
                  <p:nvPr/>
                </p:nvSpPr>
                <p:spPr>
                  <a:xfrm>
                    <a:off x="2792880" y="21547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26"/>
                  <p:cNvSpPr/>
                  <p:nvPr/>
                </p:nvSpPr>
                <p:spPr>
                  <a:xfrm>
                    <a:off x="2908440" y="17830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26"/>
                  <p:cNvSpPr/>
                  <p:nvPr/>
                </p:nvSpPr>
                <p:spPr>
                  <a:xfrm>
                    <a:off x="3897720" y="20055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2" name="Google Shape;1112;p26"/>
                  <p:cNvSpPr/>
                  <p:nvPr/>
                </p:nvSpPr>
                <p:spPr>
                  <a:xfrm>
                    <a:off x="4003560" y="18921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3" name="Google Shape;1113;p26"/>
                  <p:cNvSpPr/>
                  <p:nvPr/>
                </p:nvSpPr>
                <p:spPr>
                  <a:xfrm>
                    <a:off x="5920560" y="19620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4" name="Google Shape;1114;p26"/>
                  <p:cNvSpPr/>
                  <p:nvPr/>
                </p:nvSpPr>
                <p:spPr>
                  <a:xfrm>
                    <a:off x="6503760" y="22008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5" name="Google Shape;1115;p26"/>
                  <p:cNvSpPr/>
                  <p:nvPr/>
                </p:nvSpPr>
                <p:spPr>
                  <a:xfrm>
                    <a:off x="67346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6" name="Google Shape;1116;p26"/>
                  <p:cNvSpPr/>
                  <p:nvPr/>
                </p:nvSpPr>
                <p:spPr>
                  <a:xfrm>
                    <a:off x="3001320" y="17298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7" name="Google Shape;1117;p26"/>
                  <p:cNvSpPr/>
                  <p:nvPr/>
                </p:nvSpPr>
                <p:spPr>
                  <a:xfrm>
                    <a:off x="67764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8" name="Google Shape;1118;p26"/>
                  <p:cNvSpPr/>
                  <p:nvPr/>
                </p:nvSpPr>
                <p:spPr>
                  <a:xfrm>
                    <a:off x="6758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9" name="Google Shape;1119;p26"/>
                  <p:cNvSpPr/>
                  <p:nvPr/>
                </p:nvSpPr>
                <p:spPr>
                  <a:xfrm>
                    <a:off x="491184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0" name="Google Shape;1120;p26"/>
                  <p:cNvSpPr/>
                  <p:nvPr/>
                </p:nvSpPr>
                <p:spPr>
                  <a:xfrm>
                    <a:off x="524808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1" name="Google Shape;1121;p26"/>
                  <p:cNvSpPr/>
                  <p:nvPr/>
                </p:nvSpPr>
                <p:spPr>
                  <a:xfrm>
                    <a:off x="6983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2" name="Google Shape;1122;p26"/>
                  <p:cNvSpPr/>
                  <p:nvPr/>
                </p:nvSpPr>
                <p:spPr>
                  <a:xfrm>
                    <a:off x="6965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3" name="Google Shape;1123;p26"/>
                  <p:cNvSpPr/>
                  <p:nvPr/>
                </p:nvSpPr>
                <p:spPr>
                  <a:xfrm>
                    <a:off x="7190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4" name="Google Shape;1124;p26"/>
                  <p:cNvSpPr/>
                  <p:nvPr/>
                </p:nvSpPr>
                <p:spPr>
                  <a:xfrm>
                    <a:off x="71724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25" name="Google Shape;1125;p26"/>
                <p:cNvGrpSpPr/>
                <p:nvPr/>
              </p:nvGrpSpPr>
              <p:grpSpPr>
                <a:xfrm>
                  <a:off x="4488737" y="3887127"/>
                  <a:ext cx="3197402" cy="1764470"/>
                  <a:chOff x="3299760" y="1703205"/>
                  <a:chExt cx="3741840" cy="2064915"/>
                </a:xfrm>
              </p:grpSpPr>
              <p:sp>
                <p:nvSpPr>
                  <p:cNvPr id="1126" name="Google Shape;1126;p26"/>
                  <p:cNvSpPr/>
                  <p:nvPr/>
                </p:nvSpPr>
                <p:spPr>
                  <a:xfrm>
                    <a:off x="4978800" y="196827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7" name="Google Shape;1127;p26"/>
                  <p:cNvSpPr/>
                  <p:nvPr/>
                </p:nvSpPr>
                <p:spPr>
                  <a:xfrm>
                    <a:off x="5117760" y="2522715"/>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8" name="Google Shape;1128;p26"/>
                  <p:cNvSpPr/>
                  <p:nvPr/>
                </p:nvSpPr>
                <p:spPr>
                  <a:xfrm>
                    <a:off x="4978800" y="2134035"/>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9" name="Google Shape;1129;p26"/>
                  <p:cNvSpPr/>
                  <p:nvPr/>
                </p:nvSpPr>
                <p:spPr>
                  <a:xfrm>
                    <a:off x="5166000" y="184083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0" name="Google Shape;1130;p26"/>
                  <p:cNvSpPr/>
                  <p:nvPr/>
                </p:nvSpPr>
                <p:spPr>
                  <a:xfrm>
                    <a:off x="4975920" y="22878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1" name="Google Shape;1131;p26"/>
                  <p:cNvSpPr/>
                  <p:nvPr/>
                </p:nvSpPr>
                <p:spPr>
                  <a:xfrm>
                    <a:off x="4404030" y="19074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2" name="Google Shape;1132;p26"/>
                  <p:cNvSpPr/>
                  <p:nvPr/>
                </p:nvSpPr>
                <p:spPr>
                  <a:xfrm>
                    <a:off x="4524990" y="18663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3" name="Google Shape;1133;p26"/>
                  <p:cNvSpPr/>
                  <p:nvPr/>
                </p:nvSpPr>
                <p:spPr>
                  <a:xfrm>
                    <a:off x="4645950" y="18256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4" name="Google Shape;1134;p26"/>
                  <p:cNvSpPr/>
                  <p:nvPr/>
                </p:nvSpPr>
                <p:spPr>
                  <a:xfrm>
                    <a:off x="4766910" y="17846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5" name="Google Shape;1135;p26"/>
                  <p:cNvSpPr/>
                  <p:nvPr/>
                </p:nvSpPr>
                <p:spPr>
                  <a:xfrm>
                    <a:off x="3968070" y="20352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6" name="Google Shape;1136;p26"/>
                  <p:cNvSpPr/>
                  <p:nvPr/>
                </p:nvSpPr>
                <p:spPr>
                  <a:xfrm>
                    <a:off x="4782600" y="2302725"/>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7" name="Google Shape;1137;p26"/>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8" name="Google Shape;1138;p26"/>
                  <p:cNvSpPr/>
                  <p:nvPr/>
                </p:nvSpPr>
                <p:spPr>
                  <a:xfrm>
                    <a:off x="3517920" y="1980000"/>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9" name="Google Shape;1139;p26"/>
                  <p:cNvSpPr/>
                  <p:nvPr/>
                </p:nvSpPr>
                <p:spPr>
                  <a:xfrm>
                    <a:off x="3299760" y="1980000"/>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0" name="Google Shape;1140;p26"/>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1" name="Google Shape;1141;p26"/>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2" name="Google Shape;1142;p26"/>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3" name="Google Shape;1143;p26"/>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4" name="Google Shape;1144;p26"/>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5" name="Google Shape;1145;p26"/>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6" name="Google Shape;1146;p26"/>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7" name="Google Shape;1147;p26"/>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8" name="Google Shape;1148;p26"/>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9" name="Google Shape;1149;p26"/>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0" name="Google Shape;1150;p26"/>
                  <p:cNvSpPr/>
                  <p:nvPr/>
                </p:nvSpPr>
                <p:spPr>
                  <a:xfrm>
                    <a:off x="6225480" y="1705875"/>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1" name="Google Shape;1151;p26"/>
                  <p:cNvSpPr/>
                  <p:nvPr/>
                </p:nvSpPr>
                <p:spPr>
                  <a:xfrm>
                    <a:off x="6318720" y="1703205"/>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2" name="Google Shape;1152;p26"/>
                  <p:cNvSpPr/>
                  <p:nvPr/>
                </p:nvSpPr>
                <p:spPr>
                  <a:xfrm>
                    <a:off x="6302880" y="2233635"/>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3" name="Google Shape;1153;p26"/>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4" name="Google Shape;1154;p26"/>
                  <p:cNvSpPr/>
                  <p:nvPr/>
                </p:nvSpPr>
                <p:spPr>
                  <a:xfrm>
                    <a:off x="5586480" y="2196675"/>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5" name="Google Shape;1155;p26"/>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6" name="Google Shape;1156;p26"/>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7" name="Google Shape;1157;p26"/>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158" name="Google Shape;1158;p26"/>
                <p:cNvSpPr/>
                <p:nvPr/>
              </p:nvSpPr>
              <p:spPr>
                <a:xfrm>
                  <a:off x="7553865" y="39747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9" name="Google Shape;1159;p26"/>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0" name="Google Shape;1160;p26"/>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161" name="Google Shape;1161;p26"/>
            <p:cNvSpPr/>
            <p:nvPr/>
          </p:nvSpPr>
          <p:spPr>
            <a:xfrm flipH="1">
              <a:off x="-862461" y="-14384"/>
              <a:ext cx="1922821" cy="1256977"/>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2" name="Google Shape;1162;p26"/>
            <p:cNvSpPr/>
            <p:nvPr/>
          </p:nvSpPr>
          <p:spPr>
            <a:xfrm flipH="1">
              <a:off x="220332" y="988345"/>
              <a:ext cx="167028" cy="166457"/>
            </a:xfrm>
            <a:custGeom>
              <a:avLst/>
              <a:gdLst/>
              <a:ahLst/>
              <a:cxnLst/>
              <a:rect l="l" t="t" r="r" b="b"/>
              <a:pathLst>
                <a:path w="293" h="292" extrusionOk="0">
                  <a:moveTo>
                    <a:pt x="293" y="146"/>
                  </a:moveTo>
                  <a:cubicBezTo>
                    <a:pt x="293" y="172"/>
                    <a:pt x="286" y="197"/>
                    <a:pt x="273" y="219"/>
                  </a:cubicBezTo>
                  <a:cubicBezTo>
                    <a:pt x="260" y="241"/>
                    <a:pt x="242" y="260"/>
                    <a:pt x="220" y="273"/>
                  </a:cubicBezTo>
                  <a:cubicBezTo>
                    <a:pt x="197" y="285"/>
                    <a:pt x="172" y="292"/>
                    <a:pt x="147" y="292"/>
                  </a:cubicBezTo>
                  <a:cubicBezTo>
                    <a:pt x="121" y="292"/>
                    <a:pt x="96" y="285"/>
                    <a:pt x="74" y="273"/>
                  </a:cubicBezTo>
                  <a:cubicBezTo>
                    <a:pt x="51" y="260"/>
                    <a:pt x="33" y="241"/>
                    <a:pt x="20" y="219"/>
                  </a:cubicBezTo>
                  <a:cubicBezTo>
                    <a:pt x="7" y="197"/>
                    <a:pt x="0" y="172"/>
                    <a:pt x="0" y="146"/>
                  </a:cubicBezTo>
                  <a:cubicBezTo>
                    <a:pt x="0" y="120"/>
                    <a:pt x="7" y="95"/>
                    <a:pt x="20" y="73"/>
                  </a:cubicBezTo>
                  <a:cubicBezTo>
                    <a:pt x="33" y="51"/>
                    <a:pt x="51" y="32"/>
                    <a:pt x="74" y="20"/>
                  </a:cubicBezTo>
                  <a:cubicBezTo>
                    <a:pt x="96" y="7"/>
                    <a:pt x="121" y="0"/>
                    <a:pt x="147" y="0"/>
                  </a:cubicBezTo>
                  <a:cubicBezTo>
                    <a:pt x="172" y="0"/>
                    <a:pt x="197" y="7"/>
                    <a:pt x="220" y="20"/>
                  </a:cubicBezTo>
                  <a:cubicBezTo>
                    <a:pt x="242" y="32"/>
                    <a:pt x="260" y="51"/>
                    <a:pt x="273" y="73"/>
                  </a:cubicBezTo>
                  <a:cubicBezTo>
                    <a:pt x="286" y="95"/>
                    <a:pt x="293" y="120"/>
                    <a:pt x="293"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3" name="Google Shape;1163;p26"/>
            <p:cNvSpPr/>
            <p:nvPr/>
          </p:nvSpPr>
          <p:spPr>
            <a:xfrm rot="-496041" flipH="1">
              <a:off x="8415096" y="-178517"/>
              <a:ext cx="2185628" cy="1616676"/>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4" name="Google Shape;1164;p26"/>
            <p:cNvSpPr/>
            <p:nvPr/>
          </p:nvSpPr>
          <p:spPr>
            <a:xfrm>
              <a:off x="8847028" y="13620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165" name="Google Shape;1165;p26"/>
            <p:cNvGrpSpPr/>
            <p:nvPr/>
          </p:nvGrpSpPr>
          <p:grpSpPr>
            <a:xfrm>
              <a:off x="8700665" y="3659585"/>
              <a:ext cx="1153800" cy="951915"/>
              <a:chOff x="8700665" y="3659585"/>
              <a:chExt cx="1153800" cy="951915"/>
            </a:xfrm>
          </p:grpSpPr>
          <p:sp>
            <p:nvSpPr>
              <p:cNvPr id="1166" name="Google Shape;1166;p26"/>
              <p:cNvSpPr/>
              <p:nvPr/>
            </p:nvSpPr>
            <p:spPr>
              <a:xfrm>
                <a:off x="8700665" y="3715820"/>
                <a:ext cx="1153800" cy="895680"/>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7" name="Google Shape;1167;p26"/>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168" name="Google Shape;116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169" name="Google Shape;1169;p26"/>
          <p:cNvSpPr txBox="1">
            <a:spLocks noGrp="1"/>
          </p:cNvSpPr>
          <p:nvPr>
            <p:ph type="subTitle" idx="1"/>
          </p:nvPr>
        </p:nvSpPr>
        <p:spPr>
          <a:xfrm>
            <a:off x="2110311" y="1899288"/>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0" name="Google Shape;1170;p26"/>
          <p:cNvSpPr txBox="1">
            <a:spLocks noGrp="1"/>
          </p:cNvSpPr>
          <p:nvPr>
            <p:ph type="subTitle" idx="2"/>
          </p:nvPr>
        </p:nvSpPr>
        <p:spPr>
          <a:xfrm>
            <a:off x="5055489" y="1899288"/>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1" name="Google Shape;1171;p26"/>
          <p:cNvSpPr txBox="1">
            <a:spLocks noGrp="1"/>
          </p:cNvSpPr>
          <p:nvPr>
            <p:ph type="subTitle" idx="3"/>
          </p:nvPr>
        </p:nvSpPr>
        <p:spPr>
          <a:xfrm>
            <a:off x="2110311" y="3542163"/>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2" name="Google Shape;1172;p26"/>
          <p:cNvSpPr txBox="1">
            <a:spLocks noGrp="1"/>
          </p:cNvSpPr>
          <p:nvPr>
            <p:ph type="subTitle" idx="4"/>
          </p:nvPr>
        </p:nvSpPr>
        <p:spPr>
          <a:xfrm>
            <a:off x="5055489" y="3542163"/>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6"/>
          <p:cNvSpPr txBox="1">
            <a:spLocks noGrp="1"/>
          </p:cNvSpPr>
          <p:nvPr>
            <p:ph type="subTitle" idx="5"/>
          </p:nvPr>
        </p:nvSpPr>
        <p:spPr>
          <a:xfrm>
            <a:off x="2110311" y="1414098"/>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b="1">
                <a:solidFill>
                  <a:schemeClr val="dk1"/>
                </a:solidFill>
                <a:latin typeface="Lexend Tera"/>
                <a:ea typeface="Lexend Tera"/>
                <a:cs typeface="Lexend Tera"/>
                <a:sym typeface="Lexend Te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74" name="Google Shape;1174;p26"/>
          <p:cNvSpPr txBox="1">
            <a:spLocks noGrp="1"/>
          </p:cNvSpPr>
          <p:nvPr>
            <p:ph type="subTitle" idx="6"/>
          </p:nvPr>
        </p:nvSpPr>
        <p:spPr>
          <a:xfrm>
            <a:off x="2110311" y="305707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b="1">
                <a:solidFill>
                  <a:schemeClr val="dk1"/>
                </a:solidFill>
                <a:latin typeface="Lexend Tera"/>
                <a:ea typeface="Lexend Tera"/>
                <a:cs typeface="Lexend Tera"/>
                <a:sym typeface="Lexend Te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75" name="Google Shape;1175;p26"/>
          <p:cNvSpPr txBox="1">
            <a:spLocks noGrp="1"/>
          </p:cNvSpPr>
          <p:nvPr>
            <p:ph type="subTitle" idx="7"/>
          </p:nvPr>
        </p:nvSpPr>
        <p:spPr>
          <a:xfrm>
            <a:off x="5055486" y="1414098"/>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1600" b="1">
                <a:solidFill>
                  <a:schemeClr val="dk1"/>
                </a:solidFill>
                <a:latin typeface="Lexend Tera"/>
                <a:ea typeface="Lexend Tera"/>
                <a:cs typeface="Lexend Tera"/>
                <a:sym typeface="Lexend Te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76" name="Google Shape;1176;p26"/>
          <p:cNvSpPr txBox="1">
            <a:spLocks noGrp="1"/>
          </p:cNvSpPr>
          <p:nvPr>
            <p:ph type="subTitle" idx="8"/>
          </p:nvPr>
        </p:nvSpPr>
        <p:spPr>
          <a:xfrm>
            <a:off x="5055486" y="3057073"/>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1600" b="1">
                <a:solidFill>
                  <a:schemeClr val="dk1"/>
                </a:solidFill>
                <a:latin typeface="Lexend Tera"/>
                <a:ea typeface="Lexend Tera"/>
                <a:cs typeface="Lexend Tera"/>
                <a:sym typeface="Lexend Te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351"/>
        <p:cNvGrpSpPr/>
        <p:nvPr/>
      </p:nvGrpSpPr>
      <p:grpSpPr>
        <a:xfrm>
          <a:off x="0" y="0"/>
          <a:ext cx="0" cy="0"/>
          <a:chOff x="0" y="0"/>
          <a:chExt cx="0" cy="0"/>
        </a:xfrm>
      </p:grpSpPr>
      <p:grpSp>
        <p:nvGrpSpPr>
          <p:cNvPr id="1352" name="Google Shape;1352;p29"/>
          <p:cNvGrpSpPr/>
          <p:nvPr/>
        </p:nvGrpSpPr>
        <p:grpSpPr>
          <a:xfrm>
            <a:off x="-1484656" y="-327255"/>
            <a:ext cx="12043338" cy="6664652"/>
            <a:chOff x="-1484656" y="-327255"/>
            <a:chExt cx="12043338" cy="6664652"/>
          </a:xfrm>
        </p:grpSpPr>
        <p:sp>
          <p:nvSpPr>
            <p:cNvPr id="1353" name="Google Shape;1353;p29"/>
            <p:cNvSpPr/>
            <p:nvPr/>
          </p:nvSpPr>
          <p:spPr>
            <a:xfrm>
              <a:off x="109175" y="107900"/>
              <a:ext cx="8925600" cy="4927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54" name="Google Shape;1354;p29"/>
            <p:cNvSpPr/>
            <p:nvPr/>
          </p:nvSpPr>
          <p:spPr>
            <a:xfrm>
              <a:off x="7944580" y="-14384"/>
              <a:ext cx="1922821" cy="1256977"/>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5" name="Google Shape;1355;p29"/>
            <p:cNvSpPr/>
            <p:nvPr/>
          </p:nvSpPr>
          <p:spPr>
            <a:xfrm>
              <a:off x="8693780" y="988345"/>
              <a:ext cx="167028" cy="166457"/>
            </a:xfrm>
            <a:custGeom>
              <a:avLst/>
              <a:gdLst/>
              <a:ahLst/>
              <a:cxnLst/>
              <a:rect l="l" t="t" r="r" b="b"/>
              <a:pathLst>
                <a:path w="293" h="292" extrusionOk="0">
                  <a:moveTo>
                    <a:pt x="293" y="146"/>
                  </a:moveTo>
                  <a:cubicBezTo>
                    <a:pt x="293" y="172"/>
                    <a:pt x="286" y="197"/>
                    <a:pt x="273" y="219"/>
                  </a:cubicBezTo>
                  <a:cubicBezTo>
                    <a:pt x="260" y="241"/>
                    <a:pt x="242" y="260"/>
                    <a:pt x="220" y="273"/>
                  </a:cubicBezTo>
                  <a:cubicBezTo>
                    <a:pt x="197" y="285"/>
                    <a:pt x="172" y="292"/>
                    <a:pt x="147" y="292"/>
                  </a:cubicBezTo>
                  <a:cubicBezTo>
                    <a:pt x="121" y="292"/>
                    <a:pt x="96" y="285"/>
                    <a:pt x="74" y="273"/>
                  </a:cubicBezTo>
                  <a:cubicBezTo>
                    <a:pt x="51" y="260"/>
                    <a:pt x="33" y="241"/>
                    <a:pt x="20" y="219"/>
                  </a:cubicBezTo>
                  <a:cubicBezTo>
                    <a:pt x="7" y="197"/>
                    <a:pt x="0" y="172"/>
                    <a:pt x="0" y="146"/>
                  </a:cubicBezTo>
                  <a:cubicBezTo>
                    <a:pt x="0" y="120"/>
                    <a:pt x="7" y="95"/>
                    <a:pt x="20" y="73"/>
                  </a:cubicBezTo>
                  <a:cubicBezTo>
                    <a:pt x="33" y="51"/>
                    <a:pt x="51" y="32"/>
                    <a:pt x="74" y="20"/>
                  </a:cubicBezTo>
                  <a:cubicBezTo>
                    <a:pt x="96" y="7"/>
                    <a:pt x="121" y="0"/>
                    <a:pt x="147" y="0"/>
                  </a:cubicBezTo>
                  <a:cubicBezTo>
                    <a:pt x="172" y="0"/>
                    <a:pt x="197" y="7"/>
                    <a:pt x="220" y="20"/>
                  </a:cubicBezTo>
                  <a:cubicBezTo>
                    <a:pt x="242" y="32"/>
                    <a:pt x="260" y="51"/>
                    <a:pt x="273" y="73"/>
                  </a:cubicBezTo>
                  <a:cubicBezTo>
                    <a:pt x="286" y="95"/>
                    <a:pt x="293" y="120"/>
                    <a:pt x="293"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6" name="Google Shape;1356;p29"/>
            <p:cNvSpPr/>
            <p:nvPr/>
          </p:nvSpPr>
          <p:spPr>
            <a:xfrm rot="496041">
              <a:off x="-1290985" y="-178517"/>
              <a:ext cx="2185628" cy="1616676"/>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7" name="Google Shape;1357;p29"/>
            <p:cNvSpPr/>
            <p:nvPr/>
          </p:nvSpPr>
          <p:spPr>
            <a:xfrm flipH="1">
              <a:off x="230572" y="13620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358" name="Google Shape;1358;p29"/>
            <p:cNvGrpSpPr/>
            <p:nvPr/>
          </p:nvGrpSpPr>
          <p:grpSpPr>
            <a:xfrm rot="949499">
              <a:off x="7720621" y="2713503"/>
              <a:ext cx="2572971" cy="2301792"/>
              <a:chOff x="6173444" y="2503842"/>
              <a:chExt cx="2572969" cy="2301790"/>
            </a:xfrm>
          </p:grpSpPr>
          <p:sp>
            <p:nvSpPr>
              <p:cNvPr id="1359" name="Google Shape;1359;p29"/>
              <p:cNvSpPr/>
              <p:nvPr/>
            </p:nvSpPr>
            <p:spPr>
              <a:xfrm rot="-1270147">
                <a:off x="6399219" y="2831322"/>
                <a:ext cx="2121419" cy="1646830"/>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0" name="Google Shape;1360;p29"/>
              <p:cNvSpPr/>
              <p:nvPr/>
            </p:nvSpPr>
            <p:spPr>
              <a:xfrm>
                <a:off x="6643161" y="334523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361" name="Google Shape;1361;p29"/>
            <p:cNvSpPr/>
            <p:nvPr/>
          </p:nvSpPr>
          <p:spPr>
            <a:xfrm rot="1270147" flipH="1">
              <a:off x="-1258881" y="2831322"/>
              <a:ext cx="2121419" cy="1646830"/>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2" name="Google Shape;1362;p29"/>
            <p:cNvSpPr/>
            <p:nvPr/>
          </p:nvSpPr>
          <p:spPr>
            <a:xfrm flipH="1">
              <a:off x="549836" y="334523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363" name="Google Shape;1363;p29"/>
            <p:cNvGrpSpPr/>
            <p:nvPr/>
          </p:nvGrpSpPr>
          <p:grpSpPr>
            <a:xfrm>
              <a:off x="-159859" y="4541035"/>
              <a:ext cx="9593730" cy="1796362"/>
              <a:chOff x="-273345" y="3855235"/>
              <a:chExt cx="9593730" cy="1796362"/>
            </a:xfrm>
          </p:grpSpPr>
          <p:sp>
            <p:nvSpPr>
              <p:cNvPr id="1364" name="Google Shape;1364;p29"/>
              <p:cNvSpPr/>
              <p:nvPr/>
            </p:nvSpPr>
            <p:spPr>
              <a:xfrm>
                <a:off x="7438305" y="43463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365" name="Google Shape;1365;p29"/>
              <p:cNvGrpSpPr/>
              <p:nvPr/>
            </p:nvGrpSpPr>
            <p:grpSpPr>
              <a:xfrm>
                <a:off x="-273345" y="3855235"/>
                <a:ext cx="9593730" cy="1796362"/>
                <a:chOff x="-273345" y="3855235"/>
                <a:chExt cx="9593730" cy="1796362"/>
              </a:xfrm>
            </p:grpSpPr>
            <p:grpSp>
              <p:nvGrpSpPr>
                <p:cNvPr id="1366" name="Google Shape;1366;p29"/>
                <p:cNvGrpSpPr/>
                <p:nvPr/>
              </p:nvGrpSpPr>
              <p:grpSpPr>
                <a:xfrm>
                  <a:off x="-273345" y="3921475"/>
                  <a:ext cx="4762080" cy="1670040"/>
                  <a:chOff x="2792880" y="1729800"/>
                  <a:chExt cx="4762080" cy="1670040"/>
                </a:xfrm>
              </p:grpSpPr>
              <p:sp>
                <p:nvSpPr>
                  <p:cNvPr id="1367" name="Google Shape;1367;p29"/>
                  <p:cNvSpPr/>
                  <p:nvPr/>
                </p:nvSpPr>
                <p:spPr>
                  <a:xfrm>
                    <a:off x="5064240" y="18313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8" name="Google Shape;1368;p29"/>
                  <p:cNvSpPr/>
                  <p:nvPr/>
                </p:nvSpPr>
                <p:spPr>
                  <a:xfrm>
                    <a:off x="5400480" y="18313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9" name="Google Shape;1369;p29"/>
                  <p:cNvSpPr/>
                  <p:nvPr/>
                </p:nvSpPr>
                <p:spPr>
                  <a:xfrm>
                    <a:off x="6426720" y="17316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0" name="Google Shape;1370;p29"/>
                  <p:cNvSpPr/>
                  <p:nvPr/>
                </p:nvSpPr>
                <p:spPr>
                  <a:xfrm>
                    <a:off x="6346800" y="18075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1" name="Google Shape;1371;p29"/>
                  <p:cNvSpPr/>
                  <p:nvPr/>
                </p:nvSpPr>
                <p:spPr>
                  <a:xfrm>
                    <a:off x="6276240" y="18622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2" name="Google Shape;1372;p29"/>
                  <p:cNvSpPr/>
                  <p:nvPr/>
                </p:nvSpPr>
                <p:spPr>
                  <a:xfrm>
                    <a:off x="6195240" y="19130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3" name="Google Shape;1373;p29"/>
                  <p:cNvSpPr/>
                  <p:nvPr/>
                </p:nvSpPr>
                <p:spPr>
                  <a:xfrm>
                    <a:off x="4615200" y="2108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4" name="Google Shape;1374;p29"/>
                  <p:cNvSpPr/>
                  <p:nvPr/>
                </p:nvSpPr>
                <p:spPr>
                  <a:xfrm>
                    <a:off x="2792880" y="21547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5" name="Google Shape;1375;p29"/>
                  <p:cNvSpPr/>
                  <p:nvPr/>
                </p:nvSpPr>
                <p:spPr>
                  <a:xfrm>
                    <a:off x="2908440" y="17830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6" name="Google Shape;1376;p29"/>
                  <p:cNvSpPr/>
                  <p:nvPr/>
                </p:nvSpPr>
                <p:spPr>
                  <a:xfrm>
                    <a:off x="3897720" y="20055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7" name="Google Shape;1377;p29"/>
                  <p:cNvSpPr/>
                  <p:nvPr/>
                </p:nvSpPr>
                <p:spPr>
                  <a:xfrm>
                    <a:off x="4003560" y="18921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8" name="Google Shape;1378;p29"/>
                  <p:cNvSpPr/>
                  <p:nvPr/>
                </p:nvSpPr>
                <p:spPr>
                  <a:xfrm>
                    <a:off x="5920560" y="19620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9" name="Google Shape;1379;p29"/>
                  <p:cNvSpPr/>
                  <p:nvPr/>
                </p:nvSpPr>
                <p:spPr>
                  <a:xfrm>
                    <a:off x="6503760" y="21246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0" name="Google Shape;1380;p29"/>
                  <p:cNvSpPr/>
                  <p:nvPr/>
                </p:nvSpPr>
                <p:spPr>
                  <a:xfrm>
                    <a:off x="6734640" y="20431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1" name="Google Shape;1381;p29"/>
                  <p:cNvSpPr/>
                  <p:nvPr/>
                </p:nvSpPr>
                <p:spPr>
                  <a:xfrm>
                    <a:off x="3001320" y="17298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2" name="Google Shape;1382;p29"/>
                  <p:cNvSpPr/>
                  <p:nvPr/>
                </p:nvSpPr>
                <p:spPr>
                  <a:xfrm>
                    <a:off x="6776400" y="19671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3" name="Google Shape;1383;p29"/>
                  <p:cNvSpPr/>
                  <p:nvPr/>
                </p:nvSpPr>
                <p:spPr>
                  <a:xfrm>
                    <a:off x="6758400" y="19315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4" name="Google Shape;1384;p29"/>
                  <p:cNvSpPr/>
                  <p:nvPr/>
                </p:nvSpPr>
                <p:spPr>
                  <a:xfrm>
                    <a:off x="5064240" y="18036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5" name="Google Shape;1385;p29"/>
                  <p:cNvSpPr/>
                  <p:nvPr/>
                </p:nvSpPr>
                <p:spPr>
                  <a:xfrm>
                    <a:off x="5400480" y="18036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6" name="Google Shape;1386;p29"/>
                  <p:cNvSpPr/>
                  <p:nvPr/>
                </p:nvSpPr>
                <p:spPr>
                  <a:xfrm>
                    <a:off x="6983760" y="19671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7" name="Google Shape;1387;p29"/>
                  <p:cNvSpPr/>
                  <p:nvPr/>
                </p:nvSpPr>
                <p:spPr>
                  <a:xfrm>
                    <a:off x="6965400" y="19315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8" name="Google Shape;1388;p29"/>
                  <p:cNvSpPr/>
                  <p:nvPr/>
                </p:nvSpPr>
                <p:spPr>
                  <a:xfrm>
                    <a:off x="7190760" y="19671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9" name="Google Shape;1389;p29"/>
                  <p:cNvSpPr/>
                  <p:nvPr/>
                </p:nvSpPr>
                <p:spPr>
                  <a:xfrm>
                    <a:off x="7172400" y="19315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90" name="Google Shape;1390;p29"/>
                <p:cNvGrpSpPr/>
                <p:nvPr/>
              </p:nvGrpSpPr>
              <p:grpSpPr>
                <a:xfrm>
                  <a:off x="4488737" y="3880514"/>
                  <a:ext cx="3197402" cy="1771083"/>
                  <a:chOff x="3299760" y="1695465"/>
                  <a:chExt cx="3741840" cy="2072655"/>
                </a:xfrm>
              </p:grpSpPr>
              <p:sp>
                <p:nvSpPr>
                  <p:cNvPr id="1391" name="Google Shape;1391;p29"/>
                  <p:cNvSpPr/>
                  <p:nvPr/>
                </p:nvSpPr>
                <p:spPr>
                  <a:xfrm>
                    <a:off x="4978800" y="1879095"/>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2" name="Google Shape;1392;p29"/>
                  <p:cNvSpPr/>
                  <p:nvPr/>
                </p:nvSpPr>
                <p:spPr>
                  <a:xfrm>
                    <a:off x="5117760" y="2522715"/>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3" name="Google Shape;1393;p29"/>
                  <p:cNvSpPr/>
                  <p:nvPr/>
                </p:nvSpPr>
                <p:spPr>
                  <a:xfrm>
                    <a:off x="4978800" y="2044860"/>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4" name="Google Shape;1394;p29"/>
                  <p:cNvSpPr/>
                  <p:nvPr/>
                </p:nvSpPr>
                <p:spPr>
                  <a:xfrm>
                    <a:off x="5166000" y="1751655"/>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5" name="Google Shape;1395;p29"/>
                  <p:cNvSpPr/>
                  <p:nvPr/>
                </p:nvSpPr>
                <p:spPr>
                  <a:xfrm>
                    <a:off x="4975920" y="22878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6" name="Google Shape;1396;p29"/>
                  <p:cNvSpPr/>
                  <p:nvPr/>
                </p:nvSpPr>
                <p:spPr>
                  <a:xfrm>
                    <a:off x="4404030" y="1818225"/>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7" name="Google Shape;1397;p29"/>
                  <p:cNvSpPr/>
                  <p:nvPr/>
                </p:nvSpPr>
                <p:spPr>
                  <a:xfrm>
                    <a:off x="4524990" y="1777185"/>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8" name="Google Shape;1398;p29"/>
                  <p:cNvSpPr/>
                  <p:nvPr/>
                </p:nvSpPr>
                <p:spPr>
                  <a:xfrm>
                    <a:off x="4645950" y="1736505"/>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9" name="Google Shape;1399;p29"/>
                  <p:cNvSpPr/>
                  <p:nvPr/>
                </p:nvSpPr>
                <p:spPr>
                  <a:xfrm>
                    <a:off x="4766910" y="1695465"/>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0" name="Google Shape;1400;p29"/>
                  <p:cNvSpPr/>
                  <p:nvPr/>
                </p:nvSpPr>
                <p:spPr>
                  <a:xfrm>
                    <a:off x="3968070" y="1946025"/>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1" name="Google Shape;1401;p29"/>
                  <p:cNvSpPr/>
                  <p:nvPr/>
                </p:nvSpPr>
                <p:spPr>
                  <a:xfrm>
                    <a:off x="4782600" y="2213550"/>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2" name="Google Shape;1402;p29"/>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3" name="Google Shape;1403;p29"/>
                  <p:cNvSpPr/>
                  <p:nvPr/>
                </p:nvSpPr>
                <p:spPr>
                  <a:xfrm>
                    <a:off x="3517920" y="1890825"/>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4" name="Google Shape;1404;p29"/>
                  <p:cNvSpPr/>
                  <p:nvPr/>
                </p:nvSpPr>
                <p:spPr>
                  <a:xfrm>
                    <a:off x="3299760" y="1712475"/>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5" name="Google Shape;1405;p29"/>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6" name="Google Shape;1406;p29"/>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7" name="Google Shape;1407;p29"/>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8" name="Google Shape;1408;p29"/>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9" name="Google Shape;1409;p29"/>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0" name="Google Shape;1410;p29"/>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1" name="Google Shape;1411;p29"/>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2" name="Google Shape;1412;p29"/>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3" name="Google Shape;1413;p29"/>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4" name="Google Shape;1414;p29"/>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5" name="Google Shape;1415;p29"/>
                  <p:cNvSpPr/>
                  <p:nvPr/>
                </p:nvSpPr>
                <p:spPr>
                  <a:xfrm>
                    <a:off x="6225480" y="1795050"/>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6" name="Google Shape;1416;p29"/>
                  <p:cNvSpPr/>
                  <p:nvPr/>
                </p:nvSpPr>
                <p:spPr>
                  <a:xfrm>
                    <a:off x="6318720" y="1792380"/>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7" name="Google Shape;1417;p29"/>
                  <p:cNvSpPr/>
                  <p:nvPr/>
                </p:nvSpPr>
                <p:spPr>
                  <a:xfrm>
                    <a:off x="6302880" y="2233635"/>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8" name="Google Shape;1418;p29"/>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9" name="Google Shape;1419;p29"/>
                  <p:cNvSpPr/>
                  <p:nvPr/>
                </p:nvSpPr>
                <p:spPr>
                  <a:xfrm>
                    <a:off x="5586480" y="2196675"/>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0" name="Google Shape;1420;p29"/>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1" name="Google Shape;1421;p29"/>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2" name="Google Shape;1422;p29"/>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423" name="Google Shape;1423;p29"/>
                <p:cNvSpPr/>
                <p:nvPr/>
              </p:nvSpPr>
              <p:spPr>
                <a:xfrm>
                  <a:off x="7553865" y="39747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4" name="Google Shape;1424;p29"/>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5" name="Google Shape;1425;p29"/>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1426" name="Google Shape;1426;p29"/>
          <p:cNvSpPr txBox="1">
            <a:spLocks noGrp="1"/>
          </p:cNvSpPr>
          <p:nvPr>
            <p:ph type="title" hasCustomPrompt="1"/>
          </p:nvPr>
        </p:nvSpPr>
        <p:spPr>
          <a:xfrm>
            <a:off x="2260025" y="539500"/>
            <a:ext cx="4624200" cy="668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27" name="Google Shape;1427;p29"/>
          <p:cNvSpPr txBox="1">
            <a:spLocks noGrp="1"/>
          </p:cNvSpPr>
          <p:nvPr>
            <p:ph type="subTitle" idx="1"/>
          </p:nvPr>
        </p:nvSpPr>
        <p:spPr>
          <a:xfrm>
            <a:off x="2260025" y="1204375"/>
            <a:ext cx="4624200" cy="36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28" name="Google Shape;1428;p29"/>
          <p:cNvSpPr txBox="1">
            <a:spLocks noGrp="1"/>
          </p:cNvSpPr>
          <p:nvPr>
            <p:ph type="title" idx="2" hasCustomPrompt="1"/>
          </p:nvPr>
        </p:nvSpPr>
        <p:spPr>
          <a:xfrm>
            <a:off x="2260025" y="1752096"/>
            <a:ext cx="4624200" cy="668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29" name="Google Shape;1429;p29"/>
          <p:cNvSpPr txBox="1">
            <a:spLocks noGrp="1"/>
          </p:cNvSpPr>
          <p:nvPr>
            <p:ph type="subTitle" idx="3"/>
          </p:nvPr>
        </p:nvSpPr>
        <p:spPr>
          <a:xfrm>
            <a:off x="2260025" y="2417006"/>
            <a:ext cx="4624200" cy="36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30" name="Google Shape;1430;p29"/>
          <p:cNvSpPr txBox="1">
            <a:spLocks noGrp="1"/>
          </p:cNvSpPr>
          <p:nvPr>
            <p:ph type="title" idx="4" hasCustomPrompt="1"/>
          </p:nvPr>
        </p:nvSpPr>
        <p:spPr>
          <a:xfrm>
            <a:off x="2260025" y="2964676"/>
            <a:ext cx="4624200" cy="668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31" name="Google Shape;1431;p29"/>
          <p:cNvSpPr txBox="1">
            <a:spLocks noGrp="1"/>
          </p:cNvSpPr>
          <p:nvPr>
            <p:ph type="subTitle" idx="5"/>
          </p:nvPr>
        </p:nvSpPr>
        <p:spPr>
          <a:xfrm>
            <a:off x="2260025" y="3629600"/>
            <a:ext cx="4624200" cy="36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48"/>
        <p:cNvGrpSpPr/>
        <p:nvPr/>
      </p:nvGrpSpPr>
      <p:grpSpPr>
        <a:xfrm>
          <a:off x="0" y="0"/>
          <a:ext cx="0" cy="0"/>
          <a:chOff x="0" y="0"/>
          <a:chExt cx="0" cy="0"/>
        </a:xfrm>
      </p:grpSpPr>
      <p:sp>
        <p:nvSpPr>
          <p:cNvPr id="1449" name="Google Shape;1449;p31"/>
          <p:cNvSpPr/>
          <p:nvPr/>
        </p:nvSpPr>
        <p:spPr>
          <a:xfrm>
            <a:off x="109175" y="107900"/>
            <a:ext cx="8925600" cy="4927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50" name="Google Shape;1450;p31"/>
          <p:cNvGrpSpPr/>
          <p:nvPr/>
        </p:nvGrpSpPr>
        <p:grpSpPr>
          <a:xfrm>
            <a:off x="-1395861" y="-327255"/>
            <a:ext cx="11395533" cy="6664652"/>
            <a:chOff x="-1395861" y="-327255"/>
            <a:chExt cx="11395533" cy="6664652"/>
          </a:xfrm>
        </p:grpSpPr>
        <p:grpSp>
          <p:nvGrpSpPr>
            <p:cNvPr id="1451" name="Google Shape;1451;p31"/>
            <p:cNvGrpSpPr/>
            <p:nvPr/>
          </p:nvGrpSpPr>
          <p:grpSpPr>
            <a:xfrm flipH="1">
              <a:off x="8556192" y="3388198"/>
              <a:ext cx="1443479" cy="1343045"/>
              <a:chOff x="-839145" y="3388198"/>
              <a:chExt cx="1443479" cy="1343045"/>
            </a:xfrm>
          </p:grpSpPr>
          <p:sp>
            <p:nvSpPr>
              <p:cNvPr id="1452" name="Google Shape;1452;p31"/>
              <p:cNvSpPr/>
              <p:nvPr/>
            </p:nvSpPr>
            <p:spPr>
              <a:xfrm rot="1741797" flipH="1">
                <a:off x="-694302" y="3611884"/>
                <a:ext cx="1153793" cy="895675"/>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3" name="Google Shape;1453;p31"/>
              <p:cNvSpPr/>
              <p:nvPr/>
            </p:nvSpPr>
            <p:spPr>
              <a:xfrm>
                <a:off x="466430" y="39065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54" name="Google Shape;1454;p31"/>
            <p:cNvGrpSpPr/>
            <p:nvPr/>
          </p:nvGrpSpPr>
          <p:grpSpPr>
            <a:xfrm>
              <a:off x="-159859" y="4541035"/>
              <a:ext cx="9593730" cy="1796362"/>
              <a:chOff x="-273345" y="3855235"/>
              <a:chExt cx="9593730" cy="1796362"/>
            </a:xfrm>
          </p:grpSpPr>
          <p:sp>
            <p:nvSpPr>
              <p:cNvPr id="1455" name="Google Shape;1455;p31"/>
              <p:cNvSpPr/>
              <p:nvPr/>
            </p:nvSpPr>
            <p:spPr>
              <a:xfrm>
                <a:off x="7438305" y="43463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456" name="Google Shape;1456;p31"/>
              <p:cNvGrpSpPr/>
              <p:nvPr/>
            </p:nvGrpSpPr>
            <p:grpSpPr>
              <a:xfrm>
                <a:off x="-273345" y="3855235"/>
                <a:ext cx="9593730" cy="1796362"/>
                <a:chOff x="-273345" y="3855235"/>
                <a:chExt cx="9593730" cy="1796362"/>
              </a:xfrm>
            </p:grpSpPr>
            <p:grpSp>
              <p:nvGrpSpPr>
                <p:cNvPr id="1457" name="Google Shape;1457;p31"/>
                <p:cNvGrpSpPr/>
                <p:nvPr/>
              </p:nvGrpSpPr>
              <p:grpSpPr>
                <a:xfrm>
                  <a:off x="-273345" y="3921475"/>
                  <a:ext cx="4762080" cy="1670040"/>
                  <a:chOff x="2792880" y="1729800"/>
                  <a:chExt cx="4762080" cy="1670040"/>
                </a:xfrm>
              </p:grpSpPr>
              <p:sp>
                <p:nvSpPr>
                  <p:cNvPr id="1458" name="Google Shape;1458;p31"/>
                  <p:cNvSpPr/>
                  <p:nvPr/>
                </p:nvSpPr>
                <p:spPr>
                  <a:xfrm>
                    <a:off x="5064240" y="18313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9" name="Google Shape;1459;p31"/>
                  <p:cNvSpPr/>
                  <p:nvPr/>
                </p:nvSpPr>
                <p:spPr>
                  <a:xfrm>
                    <a:off x="5400480" y="18313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0" name="Google Shape;1460;p31"/>
                  <p:cNvSpPr/>
                  <p:nvPr/>
                </p:nvSpPr>
                <p:spPr>
                  <a:xfrm>
                    <a:off x="6426720" y="17316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1" name="Google Shape;1461;p31"/>
                  <p:cNvSpPr/>
                  <p:nvPr/>
                </p:nvSpPr>
                <p:spPr>
                  <a:xfrm>
                    <a:off x="6346800" y="18075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2" name="Google Shape;1462;p31"/>
                  <p:cNvSpPr/>
                  <p:nvPr/>
                </p:nvSpPr>
                <p:spPr>
                  <a:xfrm>
                    <a:off x="6276240" y="18622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3" name="Google Shape;1463;p31"/>
                  <p:cNvSpPr/>
                  <p:nvPr/>
                </p:nvSpPr>
                <p:spPr>
                  <a:xfrm>
                    <a:off x="6195240" y="19130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4" name="Google Shape;1464;p31"/>
                  <p:cNvSpPr/>
                  <p:nvPr/>
                </p:nvSpPr>
                <p:spPr>
                  <a:xfrm>
                    <a:off x="4615200" y="2108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5" name="Google Shape;1465;p31"/>
                  <p:cNvSpPr/>
                  <p:nvPr/>
                </p:nvSpPr>
                <p:spPr>
                  <a:xfrm>
                    <a:off x="2792880" y="21547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6" name="Google Shape;1466;p31"/>
                  <p:cNvSpPr/>
                  <p:nvPr/>
                </p:nvSpPr>
                <p:spPr>
                  <a:xfrm>
                    <a:off x="2908440" y="17830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7" name="Google Shape;1467;p31"/>
                  <p:cNvSpPr/>
                  <p:nvPr/>
                </p:nvSpPr>
                <p:spPr>
                  <a:xfrm>
                    <a:off x="3897720" y="20055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8" name="Google Shape;1468;p31"/>
                  <p:cNvSpPr/>
                  <p:nvPr/>
                </p:nvSpPr>
                <p:spPr>
                  <a:xfrm>
                    <a:off x="4003560" y="18921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9" name="Google Shape;1469;p31"/>
                  <p:cNvSpPr/>
                  <p:nvPr/>
                </p:nvSpPr>
                <p:spPr>
                  <a:xfrm>
                    <a:off x="5920560" y="19620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0" name="Google Shape;1470;p31"/>
                  <p:cNvSpPr/>
                  <p:nvPr/>
                </p:nvSpPr>
                <p:spPr>
                  <a:xfrm>
                    <a:off x="6503760" y="22008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1" name="Google Shape;1471;p31"/>
                  <p:cNvSpPr/>
                  <p:nvPr/>
                </p:nvSpPr>
                <p:spPr>
                  <a:xfrm>
                    <a:off x="67346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2" name="Google Shape;1472;p31"/>
                  <p:cNvSpPr/>
                  <p:nvPr/>
                </p:nvSpPr>
                <p:spPr>
                  <a:xfrm>
                    <a:off x="3001320" y="17298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3" name="Google Shape;1473;p31"/>
                  <p:cNvSpPr/>
                  <p:nvPr/>
                </p:nvSpPr>
                <p:spPr>
                  <a:xfrm>
                    <a:off x="67764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4" name="Google Shape;1474;p31"/>
                  <p:cNvSpPr/>
                  <p:nvPr/>
                </p:nvSpPr>
                <p:spPr>
                  <a:xfrm>
                    <a:off x="6758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5" name="Google Shape;1475;p31"/>
                  <p:cNvSpPr/>
                  <p:nvPr/>
                </p:nvSpPr>
                <p:spPr>
                  <a:xfrm>
                    <a:off x="5064240" y="18036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6" name="Google Shape;1476;p31"/>
                  <p:cNvSpPr/>
                  <p:nvPr/>
                </p:nvSpPr>
                <p:spPr>
                  <a:xfrm>
                    <a:off x="5400480" y="18036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7" name="Google Shape;1477;p31"/>
                  <p:cNvSpPr/>
                  <p:nvPr/>
                </p:nvSpPr>
                <p:spPr>
                  <a:xfrm>
                    <a:off x="6983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8" name="Google Shape;1478;p31"/>
                  <p:cNvSpPr/>
                  <p:nvPr/>
                </p:nvSpPr>
                <p:spPr>
                  <a:xfrm>
                    <a:off x="6965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9" name="Google Shape;1479;p31"/>
                  <p:cNvSpPr/>
                  <p:nvPr/>
                </p:nvSpPr>
                <p:spPr>
                  <a:xfrm>
                    <a:off x="7190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0" name="Google Shape;1480;p31"/>
                  <p:cNvSpPr/>
                  <p:nvPr/>
                </p:nvSpPr>
                <p:spPr>
                  <a:xfrm>
                    <a:off x="71724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81" name="Google Shape;1481;p31"/>
                <p:cNvGrpSpPr/>
                <p:nvPr/>
              </p:nvGrpSpPr>
              <p:grpSpPr>
                <a:xfrm>
                  <a:off x="4488737" y="3895049"/>
                  <a:ext cx="3197402" cy="1756549"/>
                  <a:chOff x="3299760" y="1712475"/>
                  <a:chExt cx="3741840" cy="2055645"/>
                </a:xfrm>
              </p:grpSpPr>
              <p:sp>
                <p:nvSpPr>
                  <p:cNvPr id="1482" name="Google Shape;1482;p31"/>
                  <p:cNvSpPr/>
                  <p:nvPr/>
                </p:nvSpPr>
                <p:spPr>
                  <a:xfrm>
                    <a:off x="4978800" y="196827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3" name="Google Shape;1483;p31"/>
                  <p:cNvSpPr/>
                  <p:nvPr/>
                </p:nvSpPr>
                <p:spPr>
                  <a:xfrm>
                    <a:off x="5117760" y="2522715"/>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4" name="Google Shape;1484;p31"/>
                  <p:cNvSpPr/>
                  <p:nvPr/>
                </p:nvSpPr>
                <p:spPr>
                  <a:xfrm>
                    <a:off x="4978800" y="2134035"/>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5" name="Google Shape;1485;p31"/>
                  <p:cNvSpPr/>
                  <p:nvPr/>
                </p:nvSpPr>
                <p:spPr>
                  <a:xfrm>
                    <a:off x="5166000" y="184083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6" name="Google Shape;1486;p31"/>
                  <p:cNvSpPr/>
                  <p:nvPr/>
                </p:nvSpPr>
                <p:spPr>
                  <a:xfrm>
                    <a:off x="4975920" y="22878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7" name="Google Shape;1487;p31"/>
                  <p:cNvSpPr/>
                  <p:nvPr/>
                </p:nvSpPr>
                <p:spPr>
                  <a:xfrm>
                    <a:off x="4404030" y="19074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8" name="Google Shape;1488;p31"/>
                  <p:cNvSpPr/>
                  <p:nvPr/>
                </p:nvSpPr>
                <p:spPr>
                  <a:xfrm>
                    <a:off x="4524990" y="18663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9" name="Google Shape;1489;p31"/>
                  <p:cNvSpPr/>
                  <p:nvPr/>
                </p:nvSpPr>
                <p:spPr>
                  <a:xfrm>
                    <a:off x="4645950" y="18256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0" name="Google Shape;1490;p31"/>
                  <p:cNvSpPr/>
                  <p:nvPr/>
                </p:nvSpPr>
                <p:spPr>
                  <a:xfrm>
                    <a:off x="4766910" y="17846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1" name="Google Shape;1491;p31"/>
                  <p:cNvSpPr/>
                  <p:nvPr/>
                </p:nvSpPr>
                <p:spPr>
                  <a:xfrm>
                    <a:off x="3968070" y="20352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2" name="Google Shape;1492;p31"/>
                  <p:cNvSpPr/>
                  <p:nvPr/>
                </p:nvSpPr>
                <p:spPr>
                  <a:xfrm>
                    <a:off x="4782600" y="2302725"/>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3" name="Google Shape;1493;p31"/>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4" name="Google Shape;1494;p31"/>
                  <p:cNvSpPr/>
                  <p:nvPr/>
                </p:nvSpPr>
                <p:spPr>
                  <a:xfrm>
                    <a:off x="3517920" y="1890825"/>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5" name="Google Shape;1495;p31"/>
                  <p:cNvSpPr/>
                  <p:nvPr/>
                </p:nvSpPr>
                <p:spPr>
                  <a:xfrm>
                    <a:off x="3299760" y="1712475"/>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6" name="Google Shape;1496;p31"/>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7" name="Google Shape;1497;p31"/>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8" name="Google Shape;1498;p31"/>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9" name="Google Shape;1499;p31"/>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0" name="Google Shape;1500;p31"/>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1" name="Google Shape;1501;p31"/>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2" name="Google Shape;1502;p31"/>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3" name="Google Shape;1503;p31"/>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4" name="Google Shape;1504;p31"/>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5" name="Google Shape;1505;p31"/>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6" name="Google Shape;1506;p31"/>
                  <p:cNvSpPr/>
                  <p:nvPr/>
                </p:nvSpPr>
                <p:spPr>
                  <a:xfrm>
                    <a:off x="6225480" y="1795050"/>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7" name="Google Shape;1507;p31"/>
                  <p:cNvSpPr/>
                  <p:nvPr/>
                </p:nvSpPr>
                <p:spPr>
                  <a:xfrm>
                    <a:off x="6318720" y="1792380"/>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8" name="Google Shape;1508;p31"/>
                  <p:cNvSpPr/>
                  <p:nvPr/>
                </p:nvSpPr>
                <p:spPr>
                  <a:xfrm>
                    <a:off x="6302880" y="2233635"/>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9" name="Google Shape;1509;p31"/>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0" name="Google Shape;1510;p31"/>
                  <p:cNvSpPr/>
                  <p:nvPr/>
                </p:nvSpPr>
                <p:spPr>
                  <a:xfrm>
                    <a:off x="5586480" y="2196675"/>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1" name="Google Shape;1511;p31"/>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2" name="Google Shape;1512;p31"/>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3" name="Google Shape;1513;p31"/>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514" name="Google Shape;1514;p31"/>
                <p:cNvSpPr/>
                <p:nvPr/>
              </p:nvSpPr>
              <p:spPr>
                <a:xfrm>
                  <a:off x="7553865" y="39747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5" name="Google Shape;1515;p31"/>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6" name="Google Shape;1516;p31"/>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517" name="Google Shape;1517;p31"/>
            <p:cNvGrpSpPr/>
            <p:nvPr/>
          </p:nvGrpSpPr>
          <p:grpSpPr>
            <a:xfrm flipH="1">
              <a:off x="-693939" y="3659585"/>
              <a:ext cx="1153800" cy="951915"/>
              <a:chOff x="8700665" y="3659585"/>
              <a:chExt cx="1153800" cy="951915"/>
            </a:xfrm>
          </p:grpSpPr>
          <p:sp>
            <p:nvSpPr>
              <p:cNvPr id="1518" name="Google Shape;1518;p31"/>
              <p:cNvSpPr/>
              <p:nvPr/>
            </p:nvSpPr>
            <p:spPr>
              <a:xfrm>
                <a:off x="8700665" y="3715820"/>
                <a:ext cx="1153800" cy="895680"/>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9" name="Google Shape;1519;p31"/>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520" name="Google Shape;1520;p31"/>
            <p:cNvSpPr/>
            <p:nvPr/>
          </p:nvSpPr>
          <p:spPr>
            <a:xfrm>
              <a:off x="7944580" y="-14384"/>
              <a:ext cx="1922821" cy="1256977"/>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1" name="Google Shape;1521;p31"/>
            <p:cNvSpPr/>
            <p:nvPr/>
          </p:nvSpPr>
          <p:spPr>
            <a:xfrm>
              <a:off x="8693780" y="988345"/>
              <a:ext cx="167028" cy="166457"/>
            </a:xfrm>
            <a:custGeom>
              <a:avLst/>
              <a:gdLst/>
              <a:ahLst/>
              <a:cxnLst/>
              <a:rect l="l" t="t" r="r" b="b"/>
              <a:pathLst>
                <a:path w="293" h="292" extrusionOk="0">
                  <a:moveTo>
                    <a:pt x="293" y="146"/>
                  </a:moveTo>
                  <a:cubicBezTo>
                    <a:pt x="293" y="172"/>
                    <a:pt x="286" y="197"/>
                    <a:pt x="273" y="219"/>
                  </a:cubicBezTo>
                  <a:cubicBezTo>
                    <a:pt x="260" y="241"/>
                    <a:pt x="242" y="260"/>
                    <a:pt x="220" y="273"/>
                  </a:cubicBezTo>
                  <a:cubicBezTo>
                    <a:pt x="197" y="285"/>
                    <a:pt x="172" y="292"/>
                    <a:pt x="147" y="292"/>
                  </a:cubicBezTo>
                  <a:cubicBezTo>
                    <a:pt x="121" y="292"/>
                    <a:pt x="96" y="285"/>
                    <a:pt x="74" y="273"/>
                  </a:cubicBezTo>
                  <a:cubicBezTo>
                    <a:pt x="51" y="260"/>
                    <a:pt x="33" y="241"/>
                    <a:pt x="20" y="219"/>
                  </a:cubicBezTo>
                  <a:cubicBezTo>
                    <a:pt x="7" y="197"/>
                    <a:pt x="0" y="172"/>
                    <a:pt x="0" y="146"/>
                  </a:cubicBezTo>
                  <a:cubicBezTo>
                    <a:pt x="0" y="120"/>
                    <a:pt x="7" y="95"/>
                    <a:pt x="20" y="73"/>
                  </a:cubicBezTo>
                  <a:cubicBezTo>
                    <a:pt x="33" y="51"/>
                    <a:pt x="51" y="32"/>
                    <a:pt x="74" y="20"/>
                  </a:cubicBezTo>
                  <a:cubicBezTo>
                    <a:pt x="96" y="7"/>
                    <a:pt x="121" y="0"/>
                    <a:pt x="147" y="0"/>
                  </a:cubicBezTo>
                  <a:cubicBezTo>
                    <a:pt x="172" y="0"/>
                    <a:pt x="197" y="7"/>
                    <a:pt x="220" y="20"/>
                  </a:cubicBezTo>
                  <a:cubicBezTo>
                    <a:pt x="242" y="32"/>
                    <a:pt x="260" y="51"/>
                    <a:pt x="273" y="73"/>
                  </a:cubicBezTo>
                  <a:cubicBezTo>
                    <a:pt x="286" y="95"/>
                    <a:pt x="293" y="120"/>
                    <a:pt x="293"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2" name="Google Shape;1522;p31"/>
            <p:cNvSpPr/>
            <p:nvPr/>
          </p:nvSpPr>
          <p:spPr>
            <a:xfrm rot="496041">
              <a:off x="-1290985" y="-178517"/>
              <a:ext cx="2185628" cy="1616676"/>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3" name="Google Shape;1523;p31"/>
            <p:cNvSpPr/>
            <p:nvPr/>
          </p:nvSpPr>
          <p:spPr>
            <a:xfrm flipH="1">
              <a:off x="230572" y="13620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524"/>
        <p:cNvGrpSpPr/>
        <p:nvPr/>
      </p:nvGrpSpPr>
      <p:grpSpPr>
        <a:xfrm>
          <a:off x="0" y="0"/>
          <a:ext cx="0" cy="0"/>
          <a:chOff x="0" y="0"/>
          <a:chExt cx="0" cy="0"/>
        </a:xfrm>
      </p:grpSpPr>
      <p:grpSp>
        <p:nvGrpSpPr>
          <p:cNvPr id="1525" name="Google Shape;1525;p32"/>
          <p:cNvGrpSpPr/>
          <p:nvPr/>
        </p:nvGrpSpPr>
        <p:grpSpPr>
          <a:xfrm>
            <a:off x="-862461" y="-327255"/>
            <a:ext cx="11568062" cy="6664652"/>
            <a:chOff x="-862461" y="-327255"/>
            <a:chExt cx="11568062" cy="6664652"/>
          </a:xfrm>
        </p:grpSpPr>
        <p:grpSp>
          <p:nvGrpSpPr>
            <p:cNvPr id="1526" name="Google Shape;1526;p32"/>
            <p:cNvGrpSpPr/>
            <p:nvPr/>
          </p:nvGrpSpPr>
          <p:grpSpPr>
            <a:xfrm>
              <a:off x="-839145" y="3388198"/>
              <a:ext cx="1443479" cy="1343045"/>
              <a:chOff x="-839145" y="3388198"/>
              <a:chExt cx="1443479" cy="1343045"/>
            </a:xfrm>
          </p:grpSpPr>
          <p:sp>
            <p:nvSpPr>
              <p:cNvPr id="1527" name="Google Shape;1527;p32"/>
              <p:cNvSpPr/>
              <p:nvPr/>
            </p:nvSpPr>
            <p:spPr>
              <a:xfrm rot="1741797" flipH="1">
                <a:off x="-694302" y="3611884"/>
                <a:ext cx="1153793" cy="895675"/>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8" name="Google Shape;1528;p32"/>
              <p:cNvSpPr/>
              <p:nvPr/>
            </p:nvSpPr>
            <p:spPr>
              <a:xfrm>
                <a:off x="466430" y="39065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29" name="Google Shape;1529;p32"/>
            <p:cNvGrpSpPr/>
            <p:nvPr/>
          </p:nvGrpSpPr>
          <p:grpSpPr>
            <a:xfrm flipH="1">
              <a:off x="-273345" y="4541035"/>
              <a:ext cx="9593730" cy="1796362"/>
              <a:chOff x="-273345" y="3855235"/>
              <a:chExt cx="9593730" cy="1796362"/>
            </a:xfrm>
          </p:grpSpPr>
          <p:sp>
            <p:nvSpPr>
              <p:cNvPr id="1530" name="Google Shape;1530;p32"/>
              <p:cNvSpPr/>
              <p:nvPr/>
            </p:nvSpPr>
            <p:spPr>
              <a:xfrm>
                <a:off x="7438305" y="43463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531" name="Google Shape;1531;p32"/>
              <p:cNvGrpSpPr/>
              <p:nvPr/>
            </p:nvGrpSpPr>
            <p:grpSpPr>
              <a:xfrm>
                <a:off x="-273345" y="3855235"/>
                <a:ext cx="9593730" cy="1796362"/>
                <a:chOff x="-273345" y="3855235"/>
                <a:chExt cx="9593730" cy="1796362"/>
              </a:xfrm>
            </p:grpSpPr>
            <p:grpSp>
              <p:nvGrpSpPr>
                <p:cNvPr id="1532" name="Google Shape;1532;p32"/>
                <p:cNvGrpSpPr/>
                <p:nvPr/>
              </p:nvGrpSpPr>
              <p:grpSpPr>
                <a:xfrm>
                  <a:off x="-273345" y="3919075"/>
                  <a:ext cx="4762080" cy="1672440"/>
                  <a:chOff x="2792880" y="1727400"/>
                  <a:chExt cx="4762080" cy="1672440"/>
                </a:xfrm>
              </p:grpSpPr>
              <p:sp>
                <p:nvSpPr>
                  <p:cNvPr id="1533" name="Google Shape;1533;p32"/>
                  <p:cNvSpPr/>
                  <p:nvPr/>
                </p:nvSpPr>
                <p:spPr>
                  <a:xfrm>
                    <a:off x="491184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4" name="Google Shape;1534;p32"/>
                  <p:cNvSpPr/>
                  <p:nvPr/>
                </p:nvSpPr>
                <p:spPr>
                  <a:xfrm>
                    <a:off x="524808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5" name="Google Shape;1535;p32"/>
                  <p:cNvSpPr/>
                  <p:nvPr/>
                </p:nvSpPr>
                <p:spPr>
                  <a:xfrm>
                    <a:off x="6426720" y="17316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6" name="Google Shape;1536;p32"/>
                  <p:cNvSpPr/>
                  <p:nvPr/>
                </p:nvSpPr>
                <p:spPr>
                  <a:xfrm>
                    <a:off x="6346800" y="18075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7" name="Google Shape;1537;p32"/>
                  <p:cNvSpPr/>
                  <p:nvPr/>
                </p:nvSpPr>
                <p:spPr>
                  <a:xfrm>
                    <a:off x="6276240" y="18622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8" name="Google Shape;1538;p32"/>
                  <p:cNvSpPr/>
                  <p:nvPr/>
                </p:nvSpPr>
                <p:spPr>
                  <a:xfrm>
                    <a:off x="6195240" y="19130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9" name="Google Shape;1539;p32"/>
                  <p:cNvSpPr/>
                  <p:nvPr/>
                </p:nvSpPr>
                <p:spPr>
                  <a:xfrm>
                    <a:off x="4615200" y="2108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0" name="Google Shape;1540;p32"/>
                  <p:cNvSpPr/>
                  <p:nvPr/>
                </p:nvSpPr>
                <p:spPr>
                  <a:xfrm>
                    <a:off x="2792880" y="21547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1" name="Google Shape;1541;p32"/>
                  <p:cNvSpPr/>
                  <p:nvPr/>
                </p:nvSpPr>
                <p:spPr>
                  <a:xfrm>
                    <a:off x="2908440" y="17830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2" name="Google Shape;1542;p32"/>
                  <p:cNvSpPr/>
                  <p:nvPr/>
                </p:nvSpPr>
                <p:spPr>
                  <a:xfrm>
                    <a:off x="3897720" y="20055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3" name="Google Shape;1543;p32"/>
                  <p:cNvSpPr/>
                  <p:nvPr/>
                </p:nvSpPr>
                <p:spPr>
                  <a:xfrm>
                    <a:off x="4003560" y="18921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4" name="Google Shape;1544;p32"/>
                  <p:cNvSpPr/>
                  <p:nvPr/>
                </p:nvSpPr>
                <p:spPr>
                  <a:xfrm>
                    <a:off x="5920560" y="19620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5" name="Google Shape;1545;p32"/>
                  <p:cNvSpPr/>
                  <p:nvPr/>
                </p:nvSpPr>
                <p:spPr>
                  <a:xfrm>
                    <a:off x="6503760" y="22008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6" name="Google Shape;1546;p32"/>
                  <p:cNvSpPr/>
                  <p:nvPr/>
                </p:nvSpPr>
                <p:spPr>
                  <a:xfrm>
                    <a:off x="67346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7" name="Google Shape;1547;p32"/>
                  <p:cNvSpPr/>
                  <p:nvPr/>
                </p:nvSpPr>
                <p:spPr>
                  <a:xfrm>
                    <a:off x="3001320" y="17298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8" name="Google Shape;1548;p32"/>
                  <p:cNvSpPr/>
                  <p:nvPr/>
                </p:nvSpPr>
                <p:spPr>
                  <a:xfrm>
                    <a:off x="67764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9" name="Google Shape;1549;p32"/>
                  <p:cNvSpPr/>
                  <p:nvPr/>
                </p:nvSpPr>
                <p:spPr>
                  <a:xfrm>
                    <a:off x="6758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0" name="Google Shape;1550;p32"/>
                  <p:cNvSpPr/>
                  <p:nvPr/>
                </p:nvSpPr>
                <p:spPr>
                  <a:xfrm>
                    <a:off x="491184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1" name="Google Shape;1551;p32"/>
                  <p:cNvSpPr/>
                  <p:nvPr/>
                </p:nvSpPr>
                <p:spPr>
                  <a:xfrm>
                    <a:off x="524808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2" name="Google Shape;1552;p32"/>
                  <p:cNvSpPr/>
                  <p:nvPr/>
                </p:nvSpPr>
                <p:spPr>
                  <a:xfrm>
                    <a:off x="6983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3" name="Google Shape;1553;p32"/>
                  <p:cNvSpPr/>
                  <p:nvPr/>
                </p:nvSpPr>
                <p:spPr>
                  <a:xfrm>
                    <a:off x="6965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4" name="Google Shape;1554;p32"/>
                  <p:cNvSpPr/>
                  <p:nvPr/>
                </p:nvSpPr>
                <p:spPr>
                  <a:xfrm>
                    <a:off x="7190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5" name="Google Shape;1555;p32"/>
                  <p:cNvSpPr/>
                  <p:nvPr/>
                </p:nvSpPr>
                <p:spPr>
                  <a:xfrm>
                    <a:off x="71724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56" name="Google Shape;1556;p32"/>
                <p:cNvGrpSpPr/>
                <p:nvPr/>
              </p:nvGrpSpPr>
              <p:grpSpPr>
                <a:xfrm>
                  <a:off x="4488737" y="3887127"/>
                  <a:ext cx="3197402" cy="1764470"/>
                  <a:chOff x="3299760" y="1703205"/>
                  <a:chExt cx="3741840" cy="2064915"/>
                </a:xfrm>
              </p:grpSpPr>
              <p:sp>
                <p:nvSpPr>
                  <p:cNvPr id="1557" name="Google Shape;1557;p32"/>
                  <p:cNvSpPr/>
                  <p:nvPr/>
                </p:nvSpPr>
                <p:spPr>
                  <a:xfrm>
                    <a:off x="4978800" y="196827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8" name="Google Shape;1558;p32"/>
                  <p:cNvSpPr/>
                  <p:nvPr/>
                </p:nvSpPr>
                <p:spPr>
                  <a:xfrm>
                    <a:off x="5117760" y="2522715"/>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9" name="Google Shape;1559;p32"/>
                  <p:cNvSpPr/>
                  <p:nvPr/>
                </p:nvSpPr>
                <p:spPr>
                  <a:xfrm>
                    <a:off x="4978800" y="2134035"/>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0" name="Google Shape;1560;p32"/>
                  <p:cNvSpPr/>
                  <p:nvPr/>
                </p:nvSpPr>
                <p:spPr>
                  <a:xfrm>
                    <a:off x="5166000" y="184083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1" name="Google Shape;1561;p32"/>
                  <p:cNvSpPr/>
                  <p:nvPr/>
                </p:nvSpPr>
                <p:spPr>
                  <a:xfrm>
                    <a:off x="4975920" y="22878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2" name="Google Shape;1562;p32"/>
                  <p:cNvSpPr/>
                  <p:nvPr/>
                </p:nvSpPr>
                <p:spPr>
                  <a:xfrm>
                    <a:off x="4404030" y="19074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3" name="Google Shape;1563;p32"/>
                  <p:cNvSpPr/>
                  <p:nvPr/>
                </p:nvSpPr>
                <p:spPr>
                  <a:xfrm>
                    <a:off x="4524990" y="18663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4" name="Google Shape;1564;p32"/>
                  <p:cNvSpPr/>
                  <p:nvPr/>
                </p:nvSpPr>
                <p:spPr>
                  <a:xfrm>
                    <a:off x="4645950" y="18256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5" name="Google Shape;1565;p32"/>
                  <p:cNvSpPr/>
                  <p:nvPr/>
                </p:nvSpPr>
                <p:spPr>
                  <a:xfrm>
                    <a:off x="4766910" y="17846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6" name="Google Shape;1566;p32"/>
                  <p:cNvSpPr/>
                  <p:nvPr/>
                </p:nvSpPr>
                <p:spPr>
                  <a:xfrm>
                    <a:off x="3968070" y="20352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7" name="Google Shape;1567;p32"/>
                  <p:cNvSpPr/>
                  <p:nvPr/>
                </p:nvSpPr>
                <p:spPr>
                  <a:xfrm>
                    <a:off x="4782600" y="2302725"/>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8" name="Google Shape;1568;p32"/>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9" name="Google Shape;1569;p32"/>
                  <p:cNvSpPr/>
                  <p:nvPr/>
                </p:nvSpPr>
                <p:spPr>
                  <a:xfrm>
                    <a:off x="3517920" y="1980000"/>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0" name="Google Shape;1570;p32"/>
                  <p:cNvSpPr/>
                  <p:nvPr/>
                </p:nvSpPr>
                <p:spPr>
                  <a:xfrm>
                    <a:off x="3299760" y="1980000"/>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1" name="Google Shape;1571;p32"/>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2" name="Google Shape;1572;p32"/>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3" name="Google Shape;1573;p32"/>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4" name="Google Shape;1574;p32"/>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5" name="Google Shape;1575;p32"/>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6" name="Google Shape;1576;p32"/>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7" name="Google Shape;1577;p32"/>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8" name="Google Shape;1578;p32"/>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9" name="Google Shape;1579;p32"/>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0" name="Google Shape;1580;p32"/>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1" name="Google Shape;1581;p32"/>
                  <p:cNvSpPr/>
                  <p:nvPr/>
                </p:nvSpPr>
                <p:spPr>
                  <a:xfrm>
                    <a:off x="6225480" y="1705875"/>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2" name="Google Shape;1582;p32"/>
                  <p:cNvSpPr/>
                  <p:nvPr/>
                </p:nvSpPr>
                <p:spPr>
                  <a:xfrm>
                    <a:off x="6318720" y="1703205"/>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3" name="Google Shape;1583;p32"/>
                  <p:cNvSpPr/>
                  <p:nvPr/>
                </p:nvSpPr>
                <p:spPr>
                  <a:xfrm>
                    <a:off x="6302880" y="2233635"/>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4" name="Google Shape;1584;p32"/>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5" name="Google Shape;1585;p32"/>
                  <p:cNvSpPr/>
                  <p:nvPr/>
                </p:nvSpPr>
                <p:spPr>
                  <a:xfrm>
                    <a:off x="5586480" y="2196675"/>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6" name="Google Shape;1586;p32"/>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7" name="Google Shape;1587;p32"/>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8" name="Google Shape;1588;p32"/>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589" name="Google Shape;1589;p32"/>
                <p:cNvSpPr/>
                <p:nvPr/>
              </p:nvSpPr>
              <p:spPr>
                <a:xfrm>
                  <a:off x="7553865" y="39747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0" name="Google Shape;1590;p32"/>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1" name="Google Shape;1591;p32"/>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592" name="Google Shape;1592;p32"/>
            <p:cNvSpPr/>
            <p:nvPr/>
          </p:nvSpPr>
          <p:spPr>
            <a:xfrm flipH="1">
              <a:off x="-862461" y="-14384"/>
              <a:ext cx="1922821" cy="1256977"/>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3" name="Google Shape;1593;p32"/>
            <p:cNvSpPr/>
            <p:nvPr/>
          </p:nvSpPr>
          <p:spPr>
            <a:xfrm flipH="1">
              <a:off x="220332" y="988345"/>
              <a:ext cx="167028" cy="166457"/>
            </a:xfrm>
            <a:custGeom>
              <a:avLst/>
              <a:gdLst/>
              <a:ahLst/>
              <a:cxnLst/>
              <a:rect l="l" t="t" r="r" b="b"/>
              <a:pathLst>
                <a:path w="293" h="292" extrusionOk="0">
                  <a:moveTo>
                    <a:pt x="293" y="146"/>
                  </a:moveTo>
                  <a:cubicBezTo>
                    <a:pt x="293" y="172"/>
                    <a:pt x="286" y="197"/>
                    <a:pt x="273" y="219"/>
                  </a:cubicBezTo>
                  <a:cubicBezTo>
                    <a:pt x="260" y="241"/>
                    <a:pt x="242" y="260"/>
                    <a:pt x="220" y="273"/>
                  </a:cubicBezTo>
                  <a:cubicBezTo>
                    <a:pt x="197" y="285"/>
                    <a:pt x="172" y="292"/>
                    <a:pt x="147" y="292"/>
                  </a:cubicBezTo>
                  <a:cubicBezTo>
                    <a:pt x="121" y="292"/>
                    <a:pt x="96" y="285"/>
                    <a:pt x="74" y="273"/>
                  </a:cubicBezTo>
                  <a:cubicBezTo>
                    <a:pt x="51" y="260"/>
                    <a:pt x="33" y="241"/>
                    <a:pt x="20" y="219"/>
                  </a:cubicBezTo>
                  <a:cubicBezTo>
                    <a:pt x="7" y="197"/>
                    <a:pt x="0" y="172"/>
                    <a:pt x="0" y="146"/>
                  </a:cubicBezTo>
                  <a:cubicBezTo>
                    <a:pt x="0" y="120"/>
                    <a:pt x="7" y="95"/>
                    <a:pt x="20" y="73"/>
                  </a:cubicBezTo>
                  <a:cubicBezTo>
                    <a:pt x="33" y="51"/>
                    <a:pt x="51" y="32"/>
                    <a:pt x="74" y="20"/>
                  </a:cubicBezTo>
                  <a:cubicBezTo>
                    <a:pt x="96" y="7"/>
                    <a:pt x="121" y="0"/>
                    <a:pt x="147" y="0"/>
                  </a:cubicBezTo>
                  <a:cubicBezTo>
                    <a:pt x="172" y="0"/>
                    <a:pt x="197" y="7"/>
                    <a:pt x="220" y="20"/>
                  </a:cubicBezTo>
                  <a:cubicBezTo>
                    <a:pt x="242" y="32"/>
                    <a:pt x="260" y="51"/>
                    <a:pt x="273" y="73"/>
                  </a:cubicBezTo>
                  <a:cubicBezTo>
                    <a:pt x="286" y="95"/>
                    <a:pt x="293" y="120"/>
                    <a:pt x="293"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4" name="Google Shape;1594;p32"/>
            <p:cNvSpPr/>
            <p:nvPr/>
          </p:nvSpPr>
          <p:spPr>
            <a:xfrm rot="-496041" flipH="1">
              <a:off x="8415096" y="-178517"/>
              <a:ext cx="2185628" cy="1616676"/>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5" name="Google Shape;1595;p32"/>
            <p:cNvSpPr/>
            <p:nvPr/>
          </p:nvSpPr>
          <p:spPr>
            <a:xfrm>
              <a:off x="8847028" y="13620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596" name="Google Shape;1596;p32"/>
            <p:cNvGrpSpPr/>
            <p:nvPr/>
          </p:nvGrpSpPr>
          <p:grpSpPr>
            <a:xfrm>
              <a:off x="8700665" y="3659585"/>
              <a:ext cx="1153800" cy="951915"/>
              <a:chOff x="8700665" y="3659585"/>
              <a:chExt cx="1153800" cy="951915"/>
            </a:xfrm>
          </p:grpSpPr>
          <p:sp>
            <p:nvSpPr>
              <p:cNvPr id="1597" name="Google Shape;1597;p32"/>
              <p:cNvSpPr/>
              <p:nvPr/>
            </p:nvSpPr>
            <p:spPr>
              <a:xfrm>
                <a:off x="8700665" y="3715820"/>
                <a:ext cx="1153800" cy="895680"/>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8" name="Google Shape;1598;p32"/>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grpSp>
        <p:nvGrpSpPr>
          <p:cNvPr id="24" name="Google Shape;24;p3"/>
          <p:cNvGrpSpPr/>
          <p:nvPr/>
        </p:nvGrpSpPr>
        <p:grpSpPr>
          <a:xfrm>
            <a:off x="-870868" y="-497591"/>
            <a:ext cx="11005610" cy="5533291"/>
            <a:chOff x="-870868" y="-497591"/>
            <a:chExt cx="11005610" cy="5533291"/>
          </a:xfrm>
        </p:grpSpPr>
        <p:sp>
          <p:nvSpPr>
            <p:cNvPr id="25" name="Google Shape;25;p3"/>
            <p:cNvSpPr/>
            <p:nvPr/>
          </p:nvSpPr>
          <p:spPr>
            <a:xfrm>
              <a:off x="109175" y="107900"/>
              <a:ext cx="8925600" cy="4927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6" name="Google Shape;26;p3"/>
            <p:cNvSpPr/>
            <p:nvPr/>
          </p:nvSpPr>
          <p:spPr>
            <a:xfrm flipH="1">
              <a:off x="293459" y="3711977"/>
              <a:ext cx="238401" cy="238400"/>
            </a:xfrm>
            <a:custGeom>
              <a:avLst/>
              <a:gdLst/>
              <a:ahLst/>
              <a:cxnLst/>
              <a:rect l="l" t="t" r="r" b="b"/>
              <a:pathLst>
                <a:path w="292" h="292" extrusionOk="0">
                  <a:moveTo>
                    <a:pt x="292" y="146"/>
                  </a:moveTo>
                  <a:cubicBezTo>
                    <a:pt x="292" y="172"/>
                    <a:pt x="286" y="197"/>
                    <a:pt x="273" y="219"/>
                  </a:cubicBezTo>
                  <a:cubicBezTo>
                    <a:pt x="260" y="241"/>
                    <a:pt x="241" y="260"/>
                    <a:pt x="219" y="273"/>
                  </a:cubicBezTo>
                  <a:cubicBezTo>
                    <a:pt x="197" y="286"/>
                    <a:pt x="172" y="292"/>
                    <a:pt x="146" y="292"/>
                  </a:cubicBezTo>
                  <a:cubicBezTo>
                    <a:pt x="121" y="292"/>
                    <a:pt x="95" y="286"/>
                    <a:pt x="73" y="273"/>
                  </a:cubicBezTo>
                  <a:cubicBezTo>
                    <a:pt x="51" y="260"/>
                    <a:pt x="33" y="241"/>
                    <a:pt x="20" y="219"/>
                  </a:cubicBezTo>
                  <a:cubicBezTo>
                    <a:pt x="7" y="197"/>
                    <a:pt x="0" y="172"/>
                    <a:pt x="0" y="146"/>
                  </a:cubicBezTo>
                  <a:cubicBezTo>
                    <a:pt x="0" y="121"/>
                    <a:pt x="7" y="95"/>
                    <a:pt x="20" y="73"/>
                  </a:cubicBezTo>
                  <a:cubicBezTo>
                    <a:pt x="33" y="51"/>
                    <a:pt x="51" y="33"/>
                    <a:pt x="73" y="20"/>
                  </a:cubicBezTo>
                  <a:cubicBezTo>
                    <a:pt x="95" y="7"/>
                    <a:pt x="121" y="0"/>
                    <a:pt x="146" y="0"/>
                  </a:cubicBezTo>
                  <a:cubicBezTo>
                    <a:pt x="172" y="0"/>
                    <a:pt x="197" y="7"/>
                    <a:pt x="219" y="20"/>
                  </a:cubicBezTo>
                  <a:cubicBezTo>
                    <a:pt x="241" y="33"/>
                    <a:pt x="260" y="51"/>
                    <a:pt x="273" y="73"/>
                  </a:cubicBezTo>
                  <a:cubicBezTo>
                    <a:pt x="286" y="95"/>
                    <a:pt x="292" y="121"/>
                    <a:pt x="292"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27;p3"/>
            <p:cNvSpPr/>
            <p:nvPr/>
          </p:nvSpPr>
          <p:spPr>
            <a:xfrm flipH="1">
              <a:off x="747413" y="2318803"/>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28;p3"/>
            <p:cNvSpPr/>
            <p:nvPr/>
          </p:nvSpPr>
          <p:spPr>
            <a:xfrm>
              <a:off x="8389553" y="2318803"/>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3"/>
            <p:cNvSpPr/>
            <p:nvPr/>
          </p:nvSpPr>
          <p:spPr>
            <a:xfrm>
              <a:off x="7949114" y="-76199"/>
              <a:ext cx="2185629" cy="1616677"/>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3"/>
            <p:cNvSpPr/>
            <p:nvPr/>
          </p:nvSpPr>
          <p:spPr>
            <a:xfrm rot="667128" flipH="1">
              <a:off x="-742621" y="-281764"/>
              <a:ext cx="2390472" cy="1562696"/>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3"/>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3"/>
            <p:cNvSpPr/>
            <p:nvPr/>
          </p:nvSpPr>
          <p:spPr>
            <a:xfrm>
              <a:off x="8964367" y="109141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3"/>
            <p:cNvSpPr/>
            <p:nvPr/>
          </p:nvSpPr>
          <p:spPr>
            <a:xfrm>
              <a:off x="1062755" y="4367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3"/>
            <p:cNvSpPr/>
            <p:nvPr/>
          </p:nvSpPr>
          <p:spPr>
            <a:xfrm>
              <a:off x="231878" y="8009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35;p3"/>
            <p:cNvSpPr/>
            <p:nvPr/>
          </p:nvSpPr>
          <p:spPr>
            <a:xfrm>
              <a:off x="7687515" y="5997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6" name="Google Shape;36;p3"/>
          <p:cNvSpPr txBox="1">
            <a:spLocks noGrp="1"/>
          </p:cNvSpPr>
          <p:nvPr>
            <p:ph type="title"/>
          </p:nvPr>
        </p:nvSpPr>
        <p:spPr>
          <a:xfrm>
            <a:off x="1846831" y="1531800"/>
            <a:ext cx="5450400" cy="151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7" name="Google Shape;37;p3"/>
          <p:cNvSpPr txBox="1">
            <a:spLocks noGrp="1"/>
          </p:cNvSpPr>
          <p:nvPr>
            <p:ph type="title" idx="2" hasCustomPrompt="1"/>
          </p:nvPr>
        </p:nvSpPr>
        <p:spPr>
          <a:xfrm>
            <a:off x="3745919" y="615700"/>
            <a:ext cx="1652100" cy="840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8" name="Google Shape;38;p3"/>
          <p:cNvSpPr txBox="1">
            <a:spLocks noGrp="1"/>
          </p:cNvSpPr>
          <p:nvPr>
            <p:ph type="subTitle" idx="1"/>
          </p:nvPr>
        </p:nvSpPr>
        <p:spPr>
          <a:xfrm>
            <a:off x="1846769" y="3041550"/>
            <a:ext cx="54504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5"/>
        <p:cNvGrpSpPr/>
        <p:nvPr/>
      </p:nvGrpSpPr>
      <p:grpSpPr>
        <a:xfrm>
          <a:off x="0" y="0"/>
          <a:ext cx="0" cy="0"/>
          <a:chOff x="0" y="0"/>
          <a:chExt cx="0" cy="0"/>
        </a:xfrm>
      </p:grpSpPr>
      <p:grpSp>
        <p:nvGrpSpPr>
          <p:cNvPr id="286" name="Google Shape;286;p8"/>
          <p:cNvGrpSpPr/>
          <p:nvPr/>
        </p:nvGrpSpPr>
        <p:grpSpPr>
          <a:xfrm>
            <a:off x="-870868" y="-497591"/>
            <a:ext cx="11005610" cy="5533291"/>
            <a:chOff x="-870868" y="-497591"/>
            <a:chExt cx="11005610" cy="5533291"/>
          </a:xfrm>
        </p:grpSpPr>
        <p:sp>
          <p:nvSpPr>
            <p:cNvPr id="287" name="Google Shape;287;p8"/>
            <p:cNvSpPr/>
            <p:nvPr/>
          </p:nvSpPr>
          <p:spPr>
            <a:xfrm>
              <a:off x="109175" y="107900"/>
              <a:ext cx="8925600" cy="4927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8" name="Google Shape;288;p8"/>
            <p:cNvSpPr/>
            <p:nvPr/>
          </p:nvSpPr>
          <p:spPr>
            <a:xfrm flipH="1">
              <a:off x="293459" y="3711977"/>
              <a:ext cx="238401" cy="238400"/>
            </a:xfrm>
            <a:custGeom>
              <a:avLst/>
              <a:gdLst/>
              <a:ahLst/>
              <a:cxnLst/>
              <a:rect l="l" t="t" r="r" b="b"/>
              <a:pathLst>
                <a:path w="292" h="292" extrusionOk="0">
                  <a:moveTo>
                    <a:pt x="292" y="146"/>
                  </a:moveTo>
                  <a:cubicBezTo>
                    <a:pt x="292" y="172"/>
                    <a:pt x="286" y="197"/>
                    <a:pt x="273" y="219"/>
                  </a:cubicBezTo>
                  <a:cubicBezTo>
                    <a:pt x="260" y="241"/>
                    <a:pt x="241" y="260"/>
                    <a:pt x="219" y="273"/>
                  </a:cubicBezTo>
                  <a:cubicBezTo>
                    <a:pt x="197" y="286"/>
                    <a:pt x="172" y="292"/>
                    <a:pt x="146" y="292"/>
                  </a:cubicBezTo>
                  <a:cubicBezTo>
                    <a:pt x="121" y="292"/>
                    <a:pt x="95" y="286"/>
                    <a:pt x="73" y="273"/>
                  </a:cubicBezTo>
                  <a:cubicBezTo>
                    <a:pt x="51" y="260"/>
                    <a:pt x="33" y="241"/>
                    <a:pt x="20" y="219"/>
                  </a:cubicBezTo>
                  <a:cubicBezTo>
                    <a:pt x="7" y="197"/>
                    <a:pt x="0" y="172"/>
                    <a:pt x="0" y="146"/>
                  </a:cubicBezTo>
                  <a:cubicBezTo>
                    <a:pt x="0" y="121"/>
                    <a:pt x="7" y="95"/>
                    <a:pt x="20" y="73"/>
                  </a:cubicBezTo>
                  <a:cubicBezTo>
                    <a:pt x="33" y="51"/>
                    <a:pt x="51" y="33"/>
                    <a:pt x="73" y="20"/>
                  </a:cubicBezTo>
                  <a:cubicBezTo>
                    <a:pt x="95" y="7"/>
                    <a:pt x="121" y="0"/>
                    <a:pt x="146" y="0"/>
                  </a:cubicBezTo>
                  <a:cubicBezTo>
                    <a:pt x="172" y="0"/>
                    <a:pt x="197" y="7"/>
                    <a:pt x="219" y="20"/>
                  </a:cubicBezTo>
                  <a:cubicBezTo>
                    <a:pt x="241" y="33"/>
                    <a:pt x="260" y="51"/>
                    <a:pt x="273" y="73"/>
                  </a:cubicBezTo>
                  <a:cubicBezTo>
                    <a:pt x="286" y="95"/>
                    <a:pt x="292" y="121"/>
                    <a:pt x="292"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8"/>
            <p:cNvSpPr/>
            <p:nvPr/>
          </p:nvSpPr>
          <p:spPr>
            <a:xfrm flipH="1">
              <a:off x="747413" y="2318803"/>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8"/>
            <p:cNvSpPr/>
            <p:nvPr/>
          </p:nvSpPr>
          <p:spPr>
            <a:xfrm>
              <a:off x="8389553" y="2318803"/>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8"/>
            <p:cNvSpPr/>
            <p:nvPr/>
          </p:nvSpPr>
          <p:spPr>
            <a:xfrm>
              <a:off x="7949114" y="-76199"/>
              <a:ext cx="2185629" cy="1616677"/>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2" name="Google Shape;292;p8"/>
            <p:cNvSpPr/>
            <p:nvPr/>
          </p:nvSpPr>
          <p:spPr>
            <a:xfrm rot="667128" flipH="1">
              <a:off x="-742621" y="-281764"/>
              <a:ext cx="2390472" cy="1562696"/>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3" name="Google Shape;293;p8"/>
            <p:cNvSpPr/>
            <p:nvPr/>
          </p:nvSpPr>
          <p:spPr>
            <a:xfrm>
              <a:off x="8964367" y="109141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8"/>
            <p:cNvSpPr/>
            <p:nvPr/>
          </p:nvSpPr>
          <p:spPr>
            <a:xfrm>
              <a:off x="1062755" y="4367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5" name="Google Shape;295;p8"/>
            <p:cNvSpPr/>
            <p:nvPr/>
          </p:nvSpPr>
          <p:spPr>
            <a:xfrm>
              <a:off x="231878" y="8009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6" name="Google Shape;296;p8"/>
            <p:cNvSpPr/>
            <p:nvPr/>
          </p:nvSpPr>
          <p:spPr>
            <a:xfrm>
              <a:off x="7687515" y="5997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97" name="Google Shape;297;p8"/>
          <p:cNvSpPr txBox="1">
            <a:spLocks noGrp="1"/>
          </p:cNvSpPr>
          <p:nvPr>
            <p:ph type="title"/>
          </p:nvPr>
        </p:nvSpPr>
        <p:spPr>
          <a:xfrm>
            <a:off x="1768550" y="945300"/>
            <a:ext cx="5607000" cy="205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7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98" name="Google Shape;298;p8"/>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9"/>
        <p:cNvGrpSpPr/>
        <p:nvPr/>
      </p:nvGrpSpPr>
      <p:grpSpPr>
        <a:xfrm>
          <a:off x="0" y="0"/>
          <a:ext cx="0" cy="0"/>
          <a:chOff x="0" y="0"/>
          <a:chExt cx="0" cy="0"/>
        </a:xfrm>
      </p:grpSpPr>
      <p:grpSp>
        <p:nvGrpSpPr>
          <p:cNvPr id="300" name="Google Shape;300;p9"/>
          <p:cNvGrpSpPr/>
          <p:nvPr/>
        </p:nvGrpSpPr>
        <p:grpSpPr>
          <a:xfrm>
            <a:off x="-1027274" y="-497591"/>
            <a:ext cx="11038647" cy="5533291"/>
            <a:chOff x="-1027274" y="-497591"/>
            <a:chExt cx="11038647" cy="5533291"/>
          </a:xfrm>
        </p:grpSpPr>
        <p:sp>
          <p:nvSpPr>
            <p:cNvPr id="301" name="Google Shape;301;p9"/>
            <p:cNvSpPr/>
            <p:nvPr/>
          </p:nvSpPr>
          <p:spPr>
            <a:xfrm>
              <a:off x="109175" y="107900"/>
              <a:ext cx="8925600" cy="4927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2" name="Google Shape;302;p9"/>
            <p:cNvSpPr/>
            <p:nvPr/>
          </p:nvSpPr>
          <p:spPr>
            <a:xfrm flipH="1">
              <a:off x="74341" y="109141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9"/>
            <p:cNvSpPr/>
            <p:nvPr/>
          </p:nvSpPr>
          <p:spPr>
            <a:xfrm>
              <a:off x="8608645" y="3711977"/>
              <a:ext cx="238401" cy="238400"/>
            </a:xfrm>
            <a:custGeom>
              <a:avLst/>
              <a:gdLst/>
              <a:ahLst/>
              <a:cxnLst/>
              <a:rect l="l" t="t" r="r" b="b"/>
              <a:pathLst>
                <a:path w="292" h="292" extrusionOk="0">
                  <a:moveTo>
                    <a:pt x="292" y="146"/>
                  </a:moveTo>
                  <a:cubicBezTo>
                    <a:pt x="292" y="172"/>
                    <a:pt x="286" y="197"/>
                    <a:pt x="273" y="219"/>
                  </a:cubicBezTo>
                  <a:cubicBezTo>
                    <a:pt x="260" y="241"/>
                    <a:pt x="241" y="260"/>
                    <a:pt x="219" y="273"/>
                  </a:cubicBezTo>
                  <a:cubicBezTo>
                    <a:pt x="197" y="286"/>
                    <a:pt x="172" y="292"/>
                    <a:pt x="146" y="292"/>
                  </a:cubicBezTo>
                  <a:cubicBezTo>
                    <a:pt x="121" y="292"/>
                    <a:pt x="95" y="286"/>
                    <a:pt x="73" y="273"/>
                  </a:cubicBezTo>
                  <a:cubicBezTo>
                    <a:pt x="51" y="260"/>
                    <a:pt x="33" y="241"/>
                    <a:pt x="20" y="219"/>
                  </a:cubicBezTo>
                  <a:cubicBezTo>
                    <a:pt x="7" y="197"/>
                    <a:pt x="0" y="172"/>
                    <a:pt x="0" y="146"/>
                  </a:cubicBezTo>
                  <a:cubicBezTo>
                    <a:pt x="0" y="121"/>
                    <a:pt x="7" y="95"/>
                    <a:pt x="20" y="73"/>
                  </a:cubicBezTo>
                  <a:cubicBezTo>
                    <a:pt x="33" y="51"/>
                    <a:pt x="51" y="33"/>
                    <a:pt x="73" y="20"/>
                  </a:cubicBezTo>
                  <a:cubicBezTo>
                    <a:pt x="95" y="7"/>
                    <a:pt x="121" y="0"/>
                    <a:pt x="146" y="0"/>
                  </a:cubicBezTo>
                  <a:cubicBezTo>
                    <a:pt x="172" y="0"/>
                    <a:pt x="197" y="7"/>
                    <a:pt x="219" y="20"/>
                  </a:cubicBezTo>
                  <a:cubicBezTo>
                    <a:pt x="241" y="33"/>
                    <a:pt x="260" y="51"/>
                    <a:pt x="273" y="73"/>
                  </a:cubicBezTo>
                  <a:cubicBezTo>
                    <a:pt x="286" y="95"/>
                    <a:pt x="292" y="121"/>
                    <a:pt x="292"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4" name="Google Shape;304;p9"/>
            <p:cNvSpPr/>
            <p:nvPr/>
          </p:nvSpPr>
          <p:spPr>
            <a:xfrm>
              <a:off x="8237153" y="2318803"/>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5" name="Google Shape;305;p9"/>
            <p:cNvSpPr/>
            <p:nvPr/>
          </p:nvSpPr>
          <p:spPr>
            <a:xfrm flipH="1">
              <a:off x="595013" y="2318803"/>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6" name="Google Shape;306;p9"/>
            <p:cNvSpPr/>
            <p:nvPr/>
          </p:nvSpPr>
          <p:spPr>
            <a:xfrm flipH="1">
              <a:off x="167866"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9"/>
            <p:cNvSpPr/>
            <p:nvPr/>
          </p:nvSpPr>
          <p:spPr>
            <a:xfrm flipH="1">
              <a:off x="-1027274" y="-76199"/>
              <a:ext cx="2185629" cy="1616677"/>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8" name="Google Shape;308;p9"/>
            <p:cNvSpPr/>
            <p:nvPr/>
          </p:nvSpPr>
          <p:spPr>
            <a:xfrm rot="-667128">
              <a:off x="7492656" y="-281764"/>
              <a:ext cx="2390472" cy="1562696"/>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9"/>
            <p:cNvSpPr/>
            <p:nvPr/>
          </p:nvSpPr>
          <p:spPr>
            <a:xfrm flipH="1">
              <a:off x="8008991" y="4367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9"/>
            <p:cNvSpPr/>
            <p:nvPr/>
          </p:nvSpPr>
          <p:spPr>
            <a:xfrm flipH="1">
              <a:off x="8752688" y="8009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1" name="Google Shape;311;p9"/>
            <p:cNvSpPr/>
            <p:nvPr/>
          </p:nvSpPr>
          <p:spPr>
            <a:xfrm flipH="1">
              <a:off x="1264013" y="5997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12" name="Google Shape;312;p9"/>
          <p:cNvSpPr txBox="1">
            <a:spLocks noGrp="1"/>
          </p:cNvSpPr>
          <p:nvPr>
            <p:ph type="title"/>
          </p:nvPr>
        </p:nvSpPr>
        <p:spPr>
          <a:xfrm>
            <a:off x="2135550" y="869099"/>
            <a:ext cx="4872900" cy="103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700"/>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
        <p:nvSpPr>
          <p:cNvPr id="313" name="Google Shape;313;p9"/>
          <p:cNvSpPr txBox="1">
            <a:spLocks noGrp="1"/>
          </p:cNvSpPr>
          <p:nvPr>
            <p:ph type="subTitle" idx="1"/>
          </p:nvPr>
        </p:nvSpPr>
        <p:spPr>
          <a:xfrm>
            <a:off x="2135550" y="19025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31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7"/>
        <p:cNvGrpSpPr/>
        <p:nvPr/>
      </p:nvGrpSpPr>
      <p:grpSpPr>
        <a:xfrm>
          <a:off x="0" y="0"/>
          <a:ext cx="0" cy="0"/>
          <a:chOff x="0" y="0"/>
          <a:chExt cx="0" cy="0"/>
        </a:xfrm>
      </p:grpSpPr>
      <p:grpSp>
        <p:nvGrpSpPr>
          <p:cNvPr id="318" name="Google Shape;318;p11"/>
          <p:cNvGrpSpPr/>
          <p:nvPr/>
        </p:nvGrpSpPr>
        <p:grpSpPr>
          <a:xfrm>
            <a:off x="-870868" y="-497591"/>
            <a:ext cx="11005610" cy="5533291"/>
            <a:chOff x="-870868" y="-497591"/>
            <a:chExt cx="11005610" cy="5533291"/>
          </a:xfrm>
        </p:grpSpPr>
        <p:sp>
          <p:nvSpPr>
            <p:cNvPr id="319" name="Google Shape;319;p11"/>
            <p:cNvSpPr/>
            <p:nvPr/>
          </p:nvSpPr>
          <p:spPr>
            <a:xfrm>
              <a:off x="109175" y="107900"/>
              <a:ext cx="8925600" cy="4927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20" name="Google Shape;320;p11"/>
            <p:cNvGrpSpPr/>
            <p:nvPr/>
          </p:nvGrpSpPr>
          <p:grpSpPr>
            <a:xfrm>
              <a:off x="-870868" y="-497591"/>
              <a:ext cx="11005610" cy="4447968"/>
              <a:chOff x="-870868" y="-497591"/>
              <a:chExt cx="11005610" cy="4447968"/>
            </a:xfrm>
          </p:grpSpPr>
          <p:sp>
            <p:nvSpPr>
              <p:cNvPr id="321" name="Google Shape;321;p11"/>
              <p:cNvSpPr/>
              <p:nvPr/>
            </p:nvSpPr>
            <p:spPr>
              <a:xfrm flipH="1">
                <a:off x="293459" y="3711977"/>
                <a:ext cx="238401" cy="238400"/>
              </a:xfrm>
              <a:custGeom>
                <a:avLst/>
                <a:gdLst/>
                <a:ahLst/>
                <a:cxnLst/>
                <a:rect l="l" t="t" r="r" b="b"/>
                <a:pathLst>
                  <a:path w="292" h="292" extrusionOk="0">
                    <a:moveTo>
                      <a:pt x="292" y="146"/>
                    </a:moveTo>
                    <a:cubicBezTo>
                      <a:pt x="292" y="172"/>
                      <a:pt x="286" y="197"/>
                      <a:pt x="273" y="219"/>
                    </a:cubicBezTo>
                    <a:cubicBezTo>
                      <a:pt x="260" y="241"/>
                      <a:pt x="241" y="260"/>
                      <a:pt x="219" y="273"/>
                    </a:cubicBezTo>
                    <a:cubicBezTo>
                      <a:pt x="197" y="286"/>
                      <a:pt x="172" y="292"/>
                      <a:pt x="146" y="292"/>
                    </a:cubicBezTo>
                    <a:cubicBezTo>
                      <a:pt x="121" y="292"/>
                      <a:pt x="95" y="286"/>
                      <a:pt x="73" y="273"/>
                    </a:cubicBezTo>
                    <a:cubicBezTo>
                      <a:pt x="51" y="260"/>
                      <a:pt x="33" y="241"/>
                      <a:pt x="20" y="219"/>
                    </a:cubicBezTo>
                    <a:cubicBezTo>
                      <a:pt x="7" y="197"/>
                      <a:pt x="0" y="172"/>
                      <a:pt x="0" y="146"/>
                    </a:cubicBezTo>
                    <a:cubicBezTo>
                      <a:pt x="0" y="121"/>
                      <a:pt x="7" y="95"/>
                      <a:pt x="20" y="73"/>
                    </a:cubicBezTo>
                    <a:cubicBezTo>
                      <a:pt x="33" y="51"/>
                      <a:pt x="51" y="33"/>
                      <a:pt x="73" y="20"/>
                    </a:cubicBezTo>
                    <a:cubicBezTo>
                      <a:pt x="95" y="7"/>
                      <a:pt x="121" y="0"/>
                      <a:pt x="146" y="0"/>
                    </a:cubicBezTo>
                    <a:cubicBezTo>
                      <a:pt x="172" y="0"/>
                      <a:pt x="197" y="7"/>
                      <a:pt x="219" y="20"/>
                    </a:cubicBezTo>
                    <a:cubicBezTo>
                      <a:pt x="241" y="33"/>
                      <a:pt x="260" y="51"/>
                      <a:pt x="273" y="73"/>
                    </a:cubicBezTo>
                    <a:cubicBezTo>
                      <a:pt x="286" y="95"/>
                      <a:pt x="292" y="121"/>
                      <a:pt x="292"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11"/>
              <p:cNvSpPr/>
              <p:nvPr/>
            </p:nvSpPr>
            <p:spPr>
              <a:xfrm flipH="1">
                <a:off x="747413" y="2318803"/>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11"/>
              <p:cNvSpPr/>
              <p:nvPr/>
            </p:nvSpPr>
            <p:spPr>
              <a:xfrm>
                <a:off x="8389553" y="2318803"/>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11"/>
              <p:cNvSpPr/>
              <p:nvPr/>
            </p:nvSpPr>
            <p:spPr>
              <a:xfrm>
                <a:off x="7949114" y="-76199"/>
                <a:ext cx="2185629" cy="1616677"/>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5" name="Google Shape;325;p11"/>
              <p:cNvSpPr/>
              <p:nvPr/>
            </p:nvSpPr>
            <p:spPr>
              <a:xfrm rot="667128" flipH="1">
                <a:off x="-742621" y="-281764"/>
                <a:ext cx="2390472" cy="1562696"/>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6" name="Google Shape;326;p11"/>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7" name="Google Shape;327;p11"/>
              <p:cNvSpPr/>
              <p:nvPr/>
            </p:nvSpPr>
            <p:spPr>
              <a:xfrm>
                <a:off x="8964367" y="109141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8" name="Google Shape;328;p11"/>
              <p:cNvSpPr/>
              <p:nvPr/>
            </p:nvSpPr>
            <p:spPr>
              <a:xfrm>
                <a:off x="1062755" y="4367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9" name="Google Shape;329;p11"/>
              <p:cNvSpPr/>
              <p:nvPr/>
            </p:nvSpPr>
            <p:spPr>
              <a:xfrm>
                <a:off x="231878" y="8009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0" name="Google Shape;330;p11"/>
              <p:cNvSpPr/>
              <p:nvPr/>
            </p:nvSpPr>
            <p:spPr>
              <a:xfrm>
                <a:off x="7687515" y="5997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31" name="Google Shape;331;p11"/>
          <p:cNvSpPr txBox="1">
            <a:spLocks noGrp="1"/>
          </p:cNvSpPr>
          <p:nvPr>
            <p:ph type="title" hasCustomPrompt="1"/>
          </p:nvPr>
        </p:nvSpPr>
        <p:spPr>
          <a:xfrm>
            <a:off x="1875175" y="1173900"/>
            <a:ext cx="5393700" cy="855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5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332" name="Google Shape;332;p11"/>
          <p:cNvSpPr txBox="1">
            <a:spLocks noGrp="1"/>
          </p:cNvSpPr>
          <p:nvPr>
            <p:ph type="subTitle" idx="1"/>
          </p:nvPr>
        </p:nvSpPr>
        <p:spPr>
          <a:xfrm>
            <a:off x="1875175" y="2162600"/>
            <a:ext cx="5393700" cy="39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34"/>
        <p:cNvGrpSpPr/>
        <p:nvPr/>
      </p:nvGrpSpPr>
      <p:grpSpPr>
        <a:xfrm>
          <a:off x="0" y="0"/>
          <a:ext cx="0" cy="0"/>
          <a:chOff x="0" y="0"/>
          <a:chExt cx="0" cy="0"/>
        </a:xfrm>
      </p:grpSpPr>
      <p:grpSp>
        <p:nvGrpSpPr>
          <p:cNvPr id="335" name="Google Shape;335;p13"/>
          <p:cNvGrpSpPr/>
          <p:nvPr/>
        </p:nvGrpSpPr>
        <p:grpSpPr>
          <a:xfrm>
            <a:off x="-1395861" y="-327255"/>
            <a:ext cx="11395533" cy="6664652"/>
            <a:chOff x="-1395861" y="-327255"/>
            <a:chExt cx="11395533" cy="6664652"/>
          </a:xfrm>
        </p:grpSpPr>
        <p:grpSp>
          <p:nvGrpSpPr>
            <p:cNvPr id="336" name="Google Shape;336;p13"/>
            <p:cNvGrpSpPr/>
            <p:nvPr/>
          </p:nvGrpSpPr>
          <p:grpSpPr>
            <a:xfrm flipH="1">
              <a:off x="8556192" y="3388198"/>
              <a:ext cx="1443479" cy="1343045"/>
              <a:chOff x="-839145" y="3388198"/>
              <a:chExt cx="1443479" cy="1343045"/>
            </a:xfrm>
          </p:grpSpPr>
          <p:sp>
            <p:nvSpPr>
              <p:cNvPr id="337" name="Google Shape;337;p13"/>
              <p:cNvSpPr/>
              <p:nvPr/>
            </p:nvSpPr>
            <p:spPr>
              <a:xfrm rot="1741797" flipH="1">
                <a:off x="-694302" y="3611884"/>
                <a:ext cx="1153793" cy="895675"/>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8" name="Google Shape;338;p13"/>
              <p:cNvSpPr/>
              <p:nvPr/>
            </p:nvSpPr>
            <p:spPr>
              <a:xfrm>
                <a:off x="466430" y="39065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39" name="Google Shape;339;p13"/>
            <p:cNvGrpSpPr/>
            <p:nvPr/>
          </p:nvGrpSpPr>
          <p:grpSpPr>
            <a:xfrm>
              <a:off x="-159859" y="4541035"/>
              <a:ext cx="9593730" cy="1796362"/>
              <a:chOff x="-273345" y="3855235"/>
              <a:chExt cx="9593730" cy="1796362"/>
            </a:xfrm>
          </p:grpSpPr>
          <p:sp>
            <p:nvSpPr>
              <p:cNvPr id="340" name="Google Shape;340;p13"/>
              <p:cNvSpPr/>
              <p:nvPr/>
            </p:nvSpPr>
            <p:spPr>
              <a:xfrm>
                <a:off x="7438305" y="43463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341" name="Google Shape;341;p13"/>
              <p:cNvGrpSpPr/>
              <p:nvPr/>
            </p:nvGrpSpPr>
            <p:grpSpPr>
              <a:xfrm>
                <a:off x="-273345" y="3855235"/>
                <a:ext cx="9593730" cy="1796362"/>
                <a:chOff x="-273345" y="3855235"/>
                <a:chExt cx="9593730" cy="1796362"/>
              </a:xfrm>
            </p:grpSpPr>
            <p:grpSp>
              <p:nvGrpSpPr>
                <p:cNvPr id="342" name="Google Shape;342;p13"/>
                <p:cNvGrpSpPr/>
                <p:nvPr/>
              </p:nvGrpSpPr>
              <p:grpSpPr>
                <a:xfrm>
                  <a:off x="-273345" y="3921475"/>
                  <a:ext cx="4762080" cy="1670040"/>
                  <a:chOff x="2792880" y="1729800"/>
                  <a:chExt cx="4762080" cy="1670040"/>
                </a:xfrm>
              </p:grpSpPr>
              <p:sp>
                <p:nvSpPr>
                  <p:cNvPr id="343" name="Google Shape;343;p13"/>
                  <p:cNvSpPr/>
                  <p:nvPr/>
                </p:nvSpPr>
                <p:spPr>
                  <a:xfrm>
                    <a:off x="5064240" y="18313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4" name="Google Shape;344;p13"/>
                  <p:cNvSpPr/>
                  <p:nvPr/>
                </p:nvSpPr>
                <p:spPr>
                  <a:xfrm>
                    <a:off x="5400480" y="18313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5" name="Google Shape;345;p13"/>
                  <p:cNvSpPr/>
                  <p:nvPr/>
                </p:nvSpPr>
                <p:spPr>
                  <a:xfrm>
                    <a:off x="6426720" y="17316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13"/>
                  <p:cNvSpPr/>
                  <p:nvPr/>
                </p:nvSpPr>
                <p:spPr>
                  <a:xfrm>
                    <a:off x="6346800" y="18075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13"/>
                  <p:cNvSpPr/>
                  <p:nvPr/>
                </p:nvSpPr>
                <p:spPr>
                  <a:xfrm>
                    <a:off x="6276240" y="18622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3"/>
                  <p:cNvSpPr/>
                  <p:nvPr/>
                </p:nvSpPr>
                <p:spPr>
                  <a:xfrm>
                    <a:off x="6195240" y="19130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9" name="Google Shape;349;p13"/>
                  <p:cNvSpPr/>
                  <p:nvPr/>
                </p:nvSpPr>
                <p:spPr>
                  <a:xfrm>
                    <a:off x="4615200" y="2108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3"/>
                  <p:cNvSpPr/>
                  <p:nvPr/>
                </p:nvSpPr>
                <p:spPr>
                  <a:xfrm>
                    <a:off x="2792880" y="21547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13"/>
                  <p:cNvSpPr/>
                  <p:nvPr/>
                </p:nvSpPr>
                <p:spPr>
                  <a:xfrm>
                    <a:off x="2908440" y="17830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13"/>
                  <p:cNvSpPr/>
                  <p:nvPr/>
                </p:nvSpPr>
                <p:spPr>
                  <a:xfrm>
                    <a:off x="3897720" y="20055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3" name="Google Shape;353;p13"/>
                  <p:cNvSpPr/>
                  <p:nvPr/>
                </p:nvSpPr>
                <p:spPr>
                  <a:xfrm>
                    <a:off x="4003560" y="18921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13"/>
                  <p:cNvSpPr/>
                  <p:nvPr/>
                </p:nvSpPr>
                <p:spPr>
                  <a:xfrm>
                    <a:off x="5920560" y="19620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3"/>
                  <p:cNvSpPr/>
                  <p:nvPr/>
                </p:nvSpPr>
                <p:spPr>
                  <a:xfrm>
                    <a:off x="6503760" y="22008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6" name="Google Shape;356;p13"/>
                  <p:cNvSpPr/>
                  <p:nvPr/>
                </p:nvSpPr>
                <p:spPr>
                  <a:xfrm>
                    <a:off x="67346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7" name="Google Shape;357;p13"/>
                  <p:cNvSpPr/>
                  <p:nvPr/>
                </p:nvSpPr>
                <p:spPr>
                  <a:xfrm>
                    <a:off x="3001320" y="17298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3"/>
                  <p:cNvSpPr/>
                  <p:nvPr/>
                </p:nvSpPr>
                <p:spPr>
                  <a:xfrm>
                    <a:off x="67764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9" name="Google Shape;359;p13"/>
                  <p:cNvSpPr/>
                  <p:nvPr/>
                </p:nvSpPr>
                <p:spPr>
                  <a:xfrm>
                    <a:off x="6758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0" name="Google Shape;360;p13"/>
                  <p:cNvSpPr/>
                  <p:nvPr/>
                </p:nvSpPr>
                <p:spPr>
                  <a:xfrm>
                    <a:off x="5064240" y="18036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1" name="Google Shape;361;p13"/>
                  <p:cNvSpPr/>
                  <p:nvPr/>
                </p:nvSpPr>
                <p:spPr>
                  <a:xfrm>
                    <a:off x="5400480" y="18036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2" name="Google Shape;362;p13"/>
                  <p:cNvSpPr/>
                  <p:nvPr/>
                </p:nvSpPr>
                <p:spPr>
                  <a:xfrm>
                    <a:off x="6983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3" name="Google Shape;363;p13"/>
                  <p:cNvSpPr/>
                  <p:nvPr/>
                </p:nvSpPr>
                <p:spPr>
                  <a:xfrm>
                    <a:off x="6965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4" name="Google Shape;364;p13"/>
                  <p:cNvSpPr/>
                  <p:nvPr/>
                </p:nvSpPr>
                <p:spPr>
                  <a:xfrm>
                    <a:off x="7190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5" name="Google Shape;365;p13"/>
                  <p:cNvSpPr/>
                  <p:nvPr/>
                </p:nvSpPr>
                <p:spPr>
                  <a:xfrm>
                    <a:off x="71724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66" name="Google Shape;366;p13"/>
                <p:cNvGrpSpPr/>
                <p:nvPr/>
              </p:nvGrpSpPr>
              <p:grpSpPr>
                <a:xfrm>
                  <a:off x="4488737" y="3895049"/>
                  <a:ext cx="3197402" cy="1756549"/>
                  <a:chOff x="3299760" y="1712475"/>
                  <a:chExt cx="3741840" cy="2055645"/>
                </a:xfrm>
              </p:grpSpPr>
              <p:sp>
                <p:nvSpPr>
                  <p:cNvPr id="367" name="Google Shape;367;p13"/>
                  <p:cNvSpPr/>
                  <p:nvPr/>
                </p:nvSpPr>
                <p:spPr>
                  <a:xfrm>
                    <a:off x="4978800" y="196827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8" name="Google Shape;368;p13"/>
                  <p:cNvSpPr/>
                  <p:nvPr/>
                </p:nvSpPr>
                <p:spPr>
                  <a:xfrm>
                    <a:off x="5117760" y="2522715"/>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9" name="Google Shape;369;p13"/>
                  <p:cNvSpPr/>
                  <p:nvPr/>
                </p:nvSpPr>
                <p:spPr>
                  <a:xfrm>
                    <a:off x="4978800" y="2134035"/>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13"/>
                  <p:cNvSpPr/>
                  <p:nvPr/>
                </p:nvSpPr>
                <p:spPr>
                  <a:xfrm>
                    <a:off x="5166000" y="184083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1" name="Google Shape;371;p13"/>
                  <p:cNvSpPr/>
                  <p:nvPr/>
                </p:nvSpPr>
                <p:spPr>
                  <a:xfrm>
                    <a:off x="4975920" y="22878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2" name="Google Shape;372;p13"/>
                  <p:cNvSpPr/>
                  <p:nvPr/>
                </p:nvSpPr>
                <p:spPr>
                  <a:xfrm>
                    <a:off x="4404030" y="19074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3" name="Google Shape;373;p13"/>
                  <p:cNvSpPr/>
                  <p:nvPr/>
                </p:nvSpPr>
                <p:spPr>
                  <a:xfrm>
                    <a:off x="4524990" y="18663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4" name="Google Shape;374;p13"/>
                  <p:cNvSpPr/>
                  <p:nvPr/>
                </p:nvSpPr>
                <p:spPr>
                  <a:xfrm>
                    <a:off x="4645950" y="18256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5" name="Google Shape;375;p13"/>
                  <p:cNvSpPr/>
                  <p:nvPr/>
                </p:nvSpPr>
                <p:spPr>
                  <a:xfrm>
                    <a:off x="4766910" y="17846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6" name="Google Shape;376;p13"/>
                  <p:cNvSpPr/>
                  <p:nvPr/>
                </p:nvSpPr>
                <p:spPr>
                  <a:xfrm>
                    <a:off x="3968070" y="20352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7" name="Google Shape;377;p13"/>
                  <p:cNvSpPr/>
                  <p:nvPr/>
                </p:nvSpPr>
                <p:spPr>
                  <a:xfrm>
                    <a:off x="4782600" y="2302725"/>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8" name="Google Shape;378;p13"/>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9" name="Google Shape;379;p13"/>
                  <p:cNvSpPr/>
                  <p:nvPr/>
                </p:nvSpPr>
                <p:spPr>
                  <a:xfrm>
                    <a:off x="3517920" y="1890825"/>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0" name="Google Shape;380;p13"/>
                  <p:cNvSpPr/>
                  <p:nvPr/>
                </p:nvSpPr>
                <p:spPr>
                  <a:xfrm>
                    <a:off x="3299760" y="1712475"/>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1" name="Google Shape;381;p13"/>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2" name="Google Shape;382;p13"/>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3" name="Google Shape;383;p13"/>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4" name="Google Shape;384;p13"/>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5" name="Google Shape;385;p13"/>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6" name="Google Shape;386;p13"/>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7" name="Google Shape;387;p13"/>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8" name="Google Shape;388;p13"/>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9" name="Google Shape;389;p13"/>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0" name="Google Shape;390;p13"/>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1" name="Google Shape;391;p13"/>
                  <p:cNvSpPr/>
                  <p:nvPr/>
                </p:nvSpPr>
                <p:spPr>
                  <a:xfrm>
                    <a:off x="6225480" y="1795050"/>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2" name="Google Shape;392;p13"/>
                  <p:cNvSpPr/>
                  <p:nvPr/>
                </p:nvSpPr>
                <p:spPr>
                  <a:xfrm>
                    <a:off x="6318720" y="1792380"/>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3" name="Google Shape;393;p13"/>
                  <p:cNvSpPr/>
                  <p:nvPr/>
                </p:nvSpPr>
                <p:spPr>
                  <a:xfrm>
                    <a:off x="6302880" y="2233635"/>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4" name="Google Shape;394;p13"/>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5" name="Google Shape;395;p13"/>
                  <p:cNvSpPr/>
                  <p:nvPr/>
                </p:nvSpPr>
                <p:spPr>
                  <a:xfrm>
                    <a:off x="5586480" y="2196675"/>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6" name="Google Shape;396;p13"/>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7" name="Google Shape;397;p13"/>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8" name="Google Shape;398;p13"/>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99" name="Google Shape;399;p13"/>
                <p:cNvSpPr/>
                <p:nvPr/>
              </p:nvSpPr>
              <p:spPr>
                <a:xfrm>
                  <a:off x="7553865" y="39747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0" name="Google Shape;400;p13"/>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1" name="Google Shape;401;p13"/>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402" name="Google Shape;402;p13"/>
            <p:cNvGrpSpPr/>
            <p:nvPr/>
          </p:nvGrpSpPr>
          <p:grpSpPr>
            <a:xfrm flipH="1">
              <a:off x="-693939" y="3659585"/>
              <a:ext cx="1153800" cy="951915"/>
              <a:chOff x="8700665" y="3659585"/>
              <a:chExt cx="1153800" cy="951915"/>
            </a:xfrm>
          </p:grpSpPr>
          <p:sp>
            <p:nvSpPr>
              <p:cNvPr id="403" name="Google Shape;403;p13"/>
              <p:cNvSpPr/>
              <p:nvPr/>
            </p:nvSpPr>
            <p:spPr>
              <a:xfrm>
                <a:off x="8700665" y="3715820"/>
                <a:ext cx="1153800" cy="895680"/>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4" name="Google Shape;404;p13"/>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05" name="Google Shape;405;p13"/>
            <p:cNvSpPr/>
            <p:nvPr/>
          </p:nvSpPr>
          <p:spPr>
            <a:xfrm>
              <a:off x="7944580" y="-14384"/>
              <a:ext cx="1922821" cy="1256977"/>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13"/>
            <p:cNvSpPr/>
            <p:nvPr/>
          </p:nvSpPr>
          <p:spPr>
            <a:xfrm>
              <a:off x="8693780" y="988345"/>
              <a:ext cx="167028" cy="166457"/>
            </a:xfrm>
            <a:custGeom>
              <a:avLst/>
              <a:gdLst/>
              <a:ahLst/>
              <a:cxnLst/>
              <a:rect l="l" t="t" r="r" b="b"/>
              <a:pathLst>
                <a:path w="293" h="292" extrusionOk="0">
                  <a:moveTo>
                    <a:pt x="293" y="146"/>
                  </a:moveTo>
                  <a:cubicBezTo>
                    <a:pt x="293" y="172"/>
                    <a:pt x="286" y="197"/>
                    <a:pt x="273" y="219"/>
                  </a:cubicBezTo>
                  <a:cubicBezTo>
                    <a:pt x="260" y="241"/>
                    <a:pt x="242" y="260"/>
                    <a:pt x="220" y="273"/>
                  </a:cubicBezTo>
                  <a:cubicBezTo>
                    <a:pt x="197" y="285"/>
                    <a:pt x="172" y="292"/>
                    <a:pt x="147" y="292"/>
                  </a:cubicBezTo>
                  <a:cubicBezTo>
                    <a:pt x="121" y="292"/>
                    <a:pt x="96" y="285"/>
                    <a:pt x="74" y="273"/>
                  </a:cubicBezTo>
                  <a:cubicBezTo>
                    <a:pt x="51" y="260"/>
                    <a:pt x="33" y="241"/>
                    <a:pt x="20" y="219"/>
                  </a:cubicBezTo>
                  <a:cubicBezTo>
                    <a:pt x="7" y="197"/>
                    <a:pt x="0" y="172"/>
                    <a:pt x="0" y="146"/>
                  </a:cubicBezTo>
                  <a:cubicBezTo>
                    <a:pt x="0" y="120"/>
                    <a:pt x="7" y="95"/>
                    <a:pt x="20" y="73"/>
                  </a:cubicBezTo>
                  <a:cubicBezTo>
                    <a:pt x="33" y="51"/>
                    <a:pt x="51" y="32"/>
                    <a:pt x="74" y="20"/>
                  </a:cubicBezTo>
                  <a:cubicBezTo>
                    <a:pt x="96" y="7"/>
                    <a:pt x="121" y="0"/>
                    <a:pt x="147" y="0"/>
                  </a:cubicBezTo>
                  <a:cubicBezTo>
                    <a:pt x="172" y="0"/>
                    <a:pt x="197" y="7"/>
                    <a:pt x="220" y="20"/>
                  </a:cubicBezTo>
                  <a:cubicBezTo>
                    <a:pt x="242" y="32"/>
                    <a:pt x="260" y="51"/>
                    <a:pt x="273" y="73"/>
                  </a:cubicBezTo>
                  <a:cubicBezTo>
                    <a:pt x="286" y="95"/>
                    <a:pt x="293" y="120"/>
                    <a:pt x="293"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13"/>
            <p:cNvSpPr/>
            <p:nvPr/>
          </p:nvSpPr>
          <p:spPr>
            <a:xfrm rot="496041">
              <a:off x="-1290985" y="-178517"/>
              <a:ext cx="2185628" cy="1616676"/>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8" name="Google Shape;408;p13"/>
            <p:cNvSpPr/>
            <p:nvPr/>
          </p:nvSpPr>
          <p:spPr>
            <a:xfrm flipH="1">
              <a:off x="230572" y="13620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09" name="Google Shape;40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410" name="Google Shape;410;p13"/>
          <p:cNvSpPr txBox="1">
            <a:spLocks noGrp="1"/>
          </p:cNvSpPr>
          <p:nvPr>
            <p:ph type="subTitle" idx="1"/>
          </p:nvPr>
        </p:nvSpPr>
        <p:spPr>
          <a:xfrm>
            <a:off x="720000" y="2132999"/>
            <a:ext cx="2463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13"/>
          <p:cNvSpPr txBox="1">
            <a:spLocks noGrp="1"/>
          </p:cNvSpPr>
          <p:nvPr>
            <p:ph type="subTitle" idx="2"/>
          </p:nvPr>
        </p:nvSpPr>
        <p:spPr>
          <a:xfrm>
            <a:off x="5698663" y="2132999"/>
            <a:ext cx="27321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2" name="Google Shape;412;p13"/>
          <p:cNvSpPr txBox="1">
            <a:spLocks noGrp="1"/>
          </p:cNvSpPr>
          <p:nvPr>
            <p:ph type="subTitle" idx="3"/>
          </p:nvPr>
        </p:nvSpPr>
        <p:spPr>
          <a:xfrm>
            <a:off x="720000" y="3892126"/>
            <a:ext cx="2463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 name="Google Shape;413;p13"/>
          <p:cNvSpPr txBox="1">
            <a:spLocks noGrp="1"/>
          </p:cNvSpPr>
          <p:nvPr>
            <p:ph type="subTitle" idx="4"/>
          </p:nvPr>
        </p:nvSpPr>
        <p:spPr>
          <a:xfrm>
            <a:off x="5698663" y="3892125"/>
            <a:ext cx="27321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13"/>
          <p:cNvSpPr txBox="1">
            <a:spLocks noGrp="1"/>
          </p:cNvSpPr>
          <p:nvPr>
            <p:ph type="title" idx="5" hasCustomPrompt="1"/>
          </p:nvPr>
        </p:nvSpPr>
        <p:spPr>
          <a:xfrm>
            <a:off x="720000" y="1078600"/>
            <a:ext cx="10938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5" name="Google Shape;415;p13"/>
          <p:cNvSpPr txBox="1">
            <a:spLocks noGrp="1"/>
          </p:cNvSpPr>
          <p:nvPr>
            <p:ph type="title" idx="6" hasCustomPrompt="1"/>
          </p:nvPr>
        </p:nvSpPr>
        <p:spPr>
          <a:xfrm>
            <a:off x="720000" y="2836598"/>
            <a:ext cx="10938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6" name="Google Shape;416;p13"/>
          <p:cNvSpPr txBox="1">
            <a:spLocks noGrp="1"/>
          </p:cNvSpPr>
          <p:nvPr>
            <p:ph type="title" idx="7" hasCustomPrompt="1"/>
          </p:nvPr>
        </p:nvSpPr>
        <p:spPr>
          <a:xfrm>
            <a:off x="7336977" y="1078600"/>
            <a:ext cx="10938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7" name="Google Shape;417;p13"/>
          <p:cNvSpPr txBox="1">
            <a:spLocks noGrp="1"/>
          </p:cNvSpPr>
          <p:nvPr>
            <p:ph type="title" idx="8" hasCustomPrompt="1"/>
          </p:nvPr>
        </p:nvSpPr>
        <p:spPr>
          <a:xfrm>
            <a:off x="7336977" y="2836598"/>
            <a:ext cx="10938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8" name="Google Shape;418;p13"/>
          <p:cNvSpPr txBox="1">
            <a:spLocks noGrp="1"/>
          </p:cNvSpPr>
          <p:nvPr>
            <p:ph type="subTitle" idx="9"/>
          </p:nvPr>
        </p:nvSpPr>
        <p:spPr>
          <a:xfrm>
            <a:off x="720000" y="1572188"/>
            <a:ext cx="2463000" cy="630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b="1">
                <a:latin typeface="Lexend Tera"/>
                <a:ea typeface="Lexend Tera"/>
                <a:cs typeface="Lexend Tera"/>
                <a:sym typeface="Lexend Tera"/>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19" name="Google Shape;419;p13"/>
          <p:cNvSpPr txBox="1">
            <a:spLocks noGrp="1"/>
          </p:cNvSpPr>
          <p:nvPr>
            <p:ph type="subTitle" idx="13"/>
          </p:nvPr>
        </p:nvSpPr>
        <p:spPr>
          <a:xfrm>
            <a:off x="5698671" y="1572188"/>
            <a:ext cx="2732100" cy="630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1600" b="1">
                <a:latin typeface="Lexend Tera"/>
                <a:ea typeface="Lexend Tera"/>
                <a:cs typeface="Lexend Tera"/>
                <a:sym typeface="Lexend Tera"/>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20" name="Google Shape;420;p13"/>
          <p:cNvSpPr txBox="1">
            <a:spLocks noGrp="1"/>
          </p:cNvSpPr>
          <p:nvPr>
            <p:ph type="subTitle" idx="14"/>
          </p:nvPr>
        </p:nvSpPr>
        <p:spPr>
          <a:xfrm>
            <a:off x="720000" y="3330824"/>
            <a:ext cx="2463000" cy="630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b="1">
                <a:latin typeface="Lexend Tera"/>
                <a:ea typeface="Lexend Tera"/>
                <a:cs typeface="Lexend Tera"/>
                <a:sym typeface="Lexend Tera"/>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21" name="Google Shape;421;p13"/>
          <p:cNvSpPr txBox="1">
            <a:spLocks noGrp="1"/>
          </p:cNvSpPr>
          <p:nvPr>
            <p:ph type="subTitle" idx="15"/>
          </p:nvPr>
        </p:nvSpPr>
        <p:spPr>
          <a:xfrm>
            <a:off x="5698671" y="3330823"/>
            <a:ext cx="2732100" cy="630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1600" b="1">
                <a:latin typeface="Lexend Tera"/>
                <a:ea typeface="Lexend Tera"/>
                <a:cs typeface="Lexend Tera"/>
                <a:sym typeface="Lexend Tera"/>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22"/>
        <p:cNvGrpSpPr/>
        <p:nvPr/>
      </p:nvGrpSpPr>
      <p:grpSpPr>
        <a:xfrm>
          <a:off x="0" y="0"/>
          <a:ext cx="0" cy="0"/>
          <a:chOff x="0" y="0"/>
          <a:chExt cx="0" cy="0"/>
        </a:xfrm>
      </p:grpSpPr>
      <p:grpSp>
        <p:nvGrpSpPr>
          <p:cNvPr id="423" name="Google Shape;423;p14"/>
          <p:cNvGrpSpPr/>
          <p:nvPr/>
        </p:nvGrpSpPr>
        <p:grpSpPr>
          <a:xfrm>
            <a:off x="-870868" y="-497591"/>
            <a:ext cx="11005610" cy="5533291"/>
            <a:chOff x="-870868" y="-497591"/>
            <a:chExt cx="11005610" cy="5533291"/>
          </a:xfrm>
        </p:grpSpPr>
        <p:sp>
          <p:nvSpPr>
            <p:cNvPr id="424" name="Google Shape;424;p14"/>
            <p:cNvSpPr/>
            <p:nvPr/>
          </p:nvSpPr>
          <p:spPr>
            <a:xfrm>
              <a:off x="109175" y="107900"/>
              <a:ext cx="8925600" cy="4927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25" name="Google Shape;425;p14"/>
            <p:cNvSpPr/>
            <p:nvPr/>
          </p:nvSpPr>
          <p:spPr>
            <a:xfrm flipH="1">
              <a:off x="293459" y="3711977"/>
              <a:ext cx="238401" cy="238400"/>
            </a:xfrm>
            <a:custGeom>
              <a:avLst/>
              <a:gdLst/>
              <a:ahLst/>
              <a:cxnLst/>
              <a:rect l="l" t="t" r="r" b="b"/>
              <a:pathLst>
                <a:path w="292" h="292" extrusionOk="0">
                  <a:moveTo>
                    <a:pt x="292" y="146"/>
                  </a:moveTo>
                  <a:cubicBezTo>
                    <a:pt x="292" y="172"/>
                    <a:pt x="286" y="197"/>
                    <a:pt x="273" y="219"/>
                  </a:cubicBezTo>
                  <a:cubicBezTo>
                    <a:pt x="260" y="241"/>
                    <a:pt x="241" y="260"/>
                    <a:pt x="219" y="273"/>
                  </a:cubicBezTo>
                  <a:cubicBezTo>
                    <a:pt x="197" y="286"/>
                    <a:pt x="172" y="292"/>
                    <a:pt x="146" y="292"/>
                  </a:cubicBezTo>
                  <a:cubicBezTo>
                    <a:pt x="121" y="292"/>
                    <a:pt x="95" y="286"/>
                    <a:pt x="73" y="273"/>
                  </a:cubicBezTo>
                  <a:cubicBezTo>
                    <a:pt x="51" y="260"/>
                    <a:pt x="33" y="241"/>
                    <a:pt x="20" y="219"/>
                  </a:cubicBezTo>
                  <a:cubicBezTo>
                    <a:pt x="7" y="197"/>
                    <a:pt x="0" y="172"/>
                    <a:pt x="0" y="146"/>
                  </a:cubicBezTo>
                  <a:cubicBezTo>
                    <a:pt x="0" y="121"/>
                    <a:pt x="7" y="95"/>
                    <a:pt x="20" y="73"/>
                  </a:cubicBezTo>
                  <a:cubicBezTo>
                    <a:pt x="33" y="51"/>
                    <a:pt x="51" y="33"/>
                    <a:pt x="73" y="20"/>
                  </a:cubicBezTo>
                  <a:cubicBezTo>
                    <a:pt x="95" y="7"/>
                    <a:pt x="121" y="0"/>
                    <a:pt x="146" y="0"/>
                  </a:cubicBezTo>
                  <a:cubicBezTo>
                    <a:pt x="172" y="0"/>
                    <a:pt x="197" y="7"/>
                    <a:pt x="219" y="20"/>
                  </a:cubicBezTo>
                  <a:cubicBezTo>
                    <a:pt x="241" y="33"/>
                    <a:pt x="260" y="51"/>
                    <a:pt x="273" y="73"/>
                  </a:cubicBezTo>
                  <a:cubicBezTo>
                    <a:pt x="286" y="95"/>
                    <a:pt x="292" y="121"/>
                    <a:pt x="292"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6" name="Google Shape;426;p14"/>
            <p:cNvSpPr/>
            <p:nvPr/>
          </p:nvSpPr>
          <p:spPr>
            <a:xfrm flipH="1">
              <a:off x="747413" y="2318803"/>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7" name="Google Shape;427;p14"/>
            <p:cNvSpPr/>
            <p:nvPr/>
          </p:nvSpPr>
          <p:spPr>
            <a:xfrm>
              <a:off x="8389553" y="2318803"/>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8" name="Google Shape;428;p14"/>
            <p:cNvSpPr/>
            <p:nvPr/>
          </p:nvSpPr>
          <p:spPr>
            <a:xfrm>
              <a:off x="7949114" y="-76199"/>
              <a:ext cx="2185629" cy="1616677"/>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9" name="Google Shape;429;p14"/>
            <p:cNvSpPr/>
            <p:nvPr/>
          </p:nvSpPr>
          <p:spPr>
            <a:xfrm rot="667128" flipH="1">
              <a:off x="-742621" y="-281764"/>
              <a:ext cx="2390472" cy="1562696"/>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0" name="Google Shape;430;p14"/>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1" name="Google Shape;431;p14"/>
            <p:cNvSpPr/>
            <p:nvPr/>
          </p:nvSpPr>
          <p:spPr>
            <a:xfrm>
              <a:off x="8964367" y="109141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2" name="Google Shape;432;p14"/>
            <p:cNvSpPr/>
            <p:nvPr/>
          </p:nvSpPr>
          <p:spPr>
            <a:xfrm>
              <a:off x="1062755" y="4367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3" name="Google Shape;433;p14"/>
            <p:cNvSpPr/>
            <p:nvPr/>
          </p:nvSpPr>
          <p:spPr>
            <a:xfrm>
              <a:off x="231878" y="8009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4" name="Google Shape;434;p14"/>
            <p:cNvSpPr/>
            <p:nvPr/>
          </p:nvSpPr>
          <p:spPr>
            <a:xfrm>
              <a:off x="7687515" y="5997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35" name="Google Shape;435;p14"/>
          <p:cNvSpPr txBox="1">
            <a:spLocks noGrp="1"/>
          </p:cNvSpPr>
          <p:nvPr>
            <p:ph type="title"/>
          </p:nvPr>
        </p:nvSpPr>
        <p:spPr>
          <a:xfrm>
            <a:off x="1846831" y="539500"/>
            <a:ext cx="5450400" cy="151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6" name="Google Shape;436;p14"/>
          <p:cNvSpPr txBox="1">
            <a:spLocks noGrp="1"/>
          </p:cNvSpPr>
          <p:nvPr>
            <p:ph type="title" idx="2" hasCustomPrompt="1"/>
          </p:nvPr>
        </p:nvSpPr>
        <p:spPr>
          <a:xfrm>
            <a:off x="3745919" y="2652750"/>
            <a:ext cx="1652100" cy="840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37" name="Google Shape;437;p14"/>
          <p:cNvSpPr txBox="1">
            <a:spLocks noGrp="1"/>
          </p:cNvSpPr>
          <p:nvPr>
            <p:ph type="subTitle" idx="1"/>
          </p:nvPr>
        </p:nvSpPr>
        <p:spPr>
          <a:xfrm>
            <a:off x="1846769" y="2049250"/>
            <a:ext cx="54504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605"/>
        <p:cNvGrpSpPr/>
        <p:nvPr/>
      </p:nvGrpSpPr>
      <p:grpSpPr>
        <a:xfrm>
          <a:off x="0" y="0"/>
          <a:ext cx="0" cy="0"/>
          <a:chOff x="0" y="0"/>
          <a:chExt cx="0" cy="0"/>
        </a:xfrm>
      </p:grpSpPr>
      <p:grpSp>
        <p:nvGrpSpPr>
          <p:cNvPr id="606" name="Google Shape;606;p18"/>
          <p:cNvGrpSpPr/>
          <p:nvPr/>
        </p:nvGrpSpPr>
        <p:grpSpPr>
          <a:xfrm>
            <a:off x="-1405386" y="-432030"/>
            <a:ext cx="10440161" cy="5467730"/>
            <a:chOff x="-1405386" y="-432030"/>
            <a:chExt cx="10440161" cy="5467730"/>
          </a:xfrm>
        </p:grpSpPr>
        <p:sp>
          <p:nvSpPr>
            <p:cNvPr id="607" name="Google Shape;607;p18"/>
            <p:cNvSpPr/>
            <p:nvPr/>
          </p:nvSpPr>
          <p:spPr>
            <a:xfrm>
              <a:off x="109175" y="107900"/>
              <a:ext cx="8925600" cy="4927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608" name="Google Shape;608;p18"/>
            <p:cNvGrpSpPr/>
            <p:nvPr/>
          </p:nvGrpSpPr>
          <p:grpSpPr>
            <a:xfrm>
              <a:off x="-1405386" y="-432030"/>
              <a:ext cx="2395382" cy="1914152"/>
              <a:chOff x="-1395861" y="-327255"/>
              <a:chExt cx="2395382" cy="1914152"/>
            </a:xfrm>
          </p:grpSpPr>
          <p:sp>
            <p:nvSpPr>
              <p:cNvPr id="609" name="Google Shape;609;p18"/>
              <p:cNvSpPr/>
              <p:nvPr/>
            </p:nvSpPr>
            <p:spPr>
              <a:xfrm rot="496041">
                <a:off x="-1290985" y="-178517"/>
                <a:ext cx="2185628" cy="1616676"/>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18"/>
              <p:cNvSpPr/>
              <p:nvPr/>
            </p:nvSpPr>
            <p:spPr>
              <a:xfrm flipH="1">
                <a:off x="230572" y="13620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11" name="Google Shape;611;p18"/>
            <p:cNvGrpSpPr/>
            <p:nvPr/>
          </p:nvGrpSpPr>
          <p:grpSpPr>
            <a:xfrm flipH="1">
              <a:off x="-703464" y="3554810"/>
              <a:ext cx="1153800" cy="951915"/>
              <a:chOff x="8700665" y="3659585"/>
              <a:chExt cx="1153800" cy="951915"/>
            </a:xfrm>
          </p:grpSpPr>
          <p:sp>
            <p:nvSpPr>
              <p:cNvPr id="612" name="Google Shape;612;p18"/>
              <p:cNvSpPr/>
              <p:nvPr/>
            </p:nvSpPr>
            <p:spPr>
              <a:xfrm>
                <a:off x="8700665" y="3715820"/>
                <a:ext cx="1153800" cy="895680"/>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3" name="Google Shape;613;p18"/>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614" name="Google Shape;614;p18"/>
          <p:cNvSpPr txBox="1">
            <a:spLocks noGrp="1"/>
          </p:cNvSpPr>
          <p:nvPr>
            <p:ph type="title"/>
          </p:nvPr>
        </p:nvSpPr>
        <p:spPr>
          <a:xfrm>
            <a:off x="720000" y="792900"/>
            <a:ext cx="3519600" cy="1886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615" name="Google Shape;615;p18"/>
          <p:cNvSpPr txBox="1">
            <a:spLocks noGrp="1"/>
          </p:cNvSpPr>
          <p:nvPr>
            <p:ph type="subTitle" idx="1"/>
          </p:nvPr>
        </p:nvSpPr>
        <p:spPr>
          <a:xfrm>
            <a:off x="720000" y="2777100"/>
            <a:ext cx="35196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6" name="Google Shape;616;p18"/>
          <p:cNvSpPr>
            <a:spLocks noGrp="1"/>
          </p:cNvSpPr>
          <p:nvPr>
            <p:ph type="pic" idx="2"/>
          </p:nvPr>
        </p:nvSpPr>
        <p:spPr>
          <a:xfrm>
            <a:off x="5273100" y="0"/>
            <a:ext cx="3870900" cy="5086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Lexend Tera"/>
              <a:buNone/>
              <a:defRPr sz="2500" b="1">
                <a:solidFill>
                  <a:schemeClr val="dk1"/>
                </a:solidFill>
                <a:latin typeface="Lexend Tera"/>
                <a:ea typeface="Lexend Tera"/>
                <a:cs typeface="Lexend Tera"/>
                <a:sym typeface="Lexend Tera"/>
              </a:defRPr>
            </a:lvl1pPr>
            <a:lvl2pPr lvl="1" rtl="0">
              <a:spcBef>
                <a:spcPts val="0"/>
              </a:spcBef>
              <a:spcAft>
                <a:spcPts val="0"/>
              </a:spcAft>
              <a:buClr>
                <a:schemeClr val="dk1"/>
              </a:buClr>
              <a:buSzPts val="2500"/>
              <a:buFont typeface="Lexend Tera"/>
              <a:buNone/>
              <a:defRPr sz="2500" b="1">
                <a:solidFill>
                  <a:schemeClr val="dk1"/>
                </a:solidFill>
                <a:latin typeface="Lexend Tera"/>
                <a:ea typeface="Lexend Tera"/>
                <a:cs typeface="Lexend Tera"/>
                <a:sym typeface="Lexend Tera"/>
              </a:defRPr>
            </a:lvl2pPr>
            <a:lvl3pPr lvl="2" rtl="0">
              <a:spcBef>
                <a:spcPts val="0"/>
              </a:spcBef>
              <a:spcAft>
                <a:spcPts val="0"/>
              </a:spcAft>
              <a:buClr>
                <a:schemeClr val="dk1"/>
              </a:buClr>
              <a:buSzPts val="2500"/>
              <a:buFont typeface="Lexend Tera"/>
              <a:buNone/>
              <a:defRPr sz="2500" b="1">
                <a:solidFill>
                  <a:schemeClr val="dk1"/>
                </a:solidFill>
                <a:latin typeface="Lexend Tera"/>
                <a:ea typeface="Lexend Tera"/>
                <a:cs typeface="Lexend Tera"/>
                <a:sym typeface="Lexend Tera"/>
              </a:defRPr>
            </a:lvl3pPr>
            <a:lvl4pPr lvl="3" rtl="0">
              <a:spcBef>
                <a:spcPts val="0"/>
              </a:spcBef>
              <a:spcAft>
                <a:spcPts val="0"/>
              </a:spcAft>
              <a:buClr>
                <a:schemeClr val="dk1"/>
              </a:buClr>
              <a:buSzPts val="2500"/>
              <a:buFont typeface="Lexend Tera"/>
              <a:buNone/>
              <a:defRPr sz="2500" b="1">
                <a:solidFill>
                  <a:schemeClr val="dk1"/>
                </a:solidFill>
                <a:latin typeface="Lexend Tera"/>
                <a:ea typeface="Lexend Tera"/>
                <a:cs typeface="Lexend Tera"/>
                <a:sym typeface="Lexend Tera"/>
              </a:defRPr>
            </a:lvl4pPr>
            <a:lvl5pPr lvl="4" rtl="0">
              <a:spcBef>
                <a:spcPts val="0"/>
              </a:spcBef>
              <a:spcAft>
                <a:spcPts val="0"/>
              </a:spcAft>
              <a:buClr>
                <a:schemeClr val="dk1"/>
              </a:buClr>
              <a:buSzPts val="2500"/>
              <a:buFont typeface="Lexend Tera"/>
              <a:buNone/>
              <a:defRPr sz="2500" b="1">
                <a:solidFill>
                  <a:schemeClr val="dk1"/>
                </a:solidFill>
                <a:latin typeface="Lexend Tera"/>
                <a:ea typeface="Lexend Tera"/>
                <a:cs typeface="Lexend Tera"/>
                <a:sym typeface="Lexend Tera"/>
              </a:defRPr>
            </a:lvl5pPr>
            <a:lvl6pPr lvl="5" rtl="0">
              <a:spcBef>
                <a:spcPts val="0"/>
              </a:spcBef>
              <a:spcAft>
                <a:spcPts val="0"/>
              </a:spcAft>
              <a:buClr>
                <a:schemeClr val="dk1"/>
              </a:buClr>
              <a:buSzPts val="2500"/>
              <a:buFont typeface="Lexend Tera"/>
              <a:buNone/>
              <a:defRPr sz="2500" b="1">
                <a:solidFill>
                  <a:schemeClr val="dk1"/>
                </a:solidFill>
                <a:latin typeface="Lexend Tera"/>
                <a:ea typeface="Lexend Tera"/>
                <a:cs typeface="Lexend Tera"/>
                <a:sym typeface="Lexend Tera"/>
              </a:defRPr>
            </a:lvl6pPr>
            <a:lvl7pPr lvl="6" rtl="0">
              <a:spcBef>
                <a:spcPts val="0"/>
              </a:spcBef>
              <a:spcAft>
                <a:spcPts val="0"/>
              </a:spcAft>
              <a:buClr>
                <a:schemeClr val="dk1"/>
              </a:buClr>
              <a:buSzPts val="2500"/>
              <a:buFont typeface="Lexend Tera"/>
              <a:buNone/>
              <a:defRPr sz="2500" b="1">
                <a:solidFill>
                  <a:schemeClr val="dk1"/>
                </a:solidFill>
                <a:latin typeface="Lexend Tera"/>
                <a:ea typeface="Lexend Tera"/>
                <a:cs typeface="Lexend Tera"/>
                <a:sym typeface="Lexend Tera"/>
              </a:defRPr>
            </a:lvl7pPr>
            <a:lvl8pPr lvl="7" rtl="0">
              <a:spcBef>
                <a:spcPts val="0"/>
              </a:spcBef>
              <a:spcAft>
                <a:spcPts val="0"/>
              </a:spcAft>
              <a:buClr>
                <a:schemeClr val="dk1"/>
              </a:buClr>
              <a:buSzPts val="2500"/>
              <a:buFont typeface="Lexend Tera"/>
              <a:buNone/>
              <a:defRPr sz="2500" b="1">
                <a:solidFill>
                  <a:schemeClr val="dk1"/>
                </a:solidFill>
                <a:latin typeface="Lexend Tera"/>
                <a:ea typeface="Lexend Tera"/>
                <a:cs typeface="Lexend Tera"/>
                <a:sym typeface="Lexend Tera"/>
              </a:defRPr>
            </a:lvl8pPr>
            <a:lvl9pPr lvl="8" rtl="0">
              <a:spcBef>
                <a:spcPts val="0"/>
              </a:spcBef>
              <a:spcAft>
                <a:spcPts val="0"/>
              </a:spcAft>
              <a:buClr>
                <a:schemeClr val="dk1"/>
              </a:buClr>
              <a:buSzPts val="2500"/>
              <a:buFont typeface="Lexend Tera"/>
              <a:buNone/>
              <a:defRPr sz="2500" b="1">
                <a:solidFill>
                  <a:schemeClr val="dk1"/>
                </a:solidFill>
                <a:latin typeface="Lexend Tera"/>
                <a:ea typeface="Lexend Tera"/>
                <a:cs typeface="Lexend Tera"/>
                <a:sym typeface="Lexend Tera"/>
              </a:defRPr>
            </a:lvl9pPr>
          </a:lstStyle>
          <a:p>
            <a:endParaRPr/>
          </a:p>
        </p:txBody>
      </p:sp>
      <p:sp>
        <p:nvSpPr>
          <p:cNvPr id="7" name="Google Shape;7;p1"/>
          <p:cNvSpPr txBox="1">
            <a:spLocks noGrp="1"/>
          </p:cNvSpPr>
          <p:nvPr>
            <p:ph type="body" idx="1"/>
          </p:nvPr>
        </p:nvSpPr>
        <p:spPr>
          <a:xfrm>
            <a:off x="713250" y="1017725"/>
            <a:ext cx="7717500" cy="3586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rtl="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rtl="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rtl="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rtl="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rtl="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rtl="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rtl="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rtl="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7" r:id="rId6"/>
    <p:sldLayoutId id="2147483659" r:id="rId7"/>
    <p:sldLayoutId id="2147483660" r:id="rId8"/>
    <p:sldLayoutId id="2147483664" r:id="rId9"/>
    <p:sldLayoutId id="2147483669" r:id="rId10"/>
    <p:sldLayoutId id="2147483670" r:id="rId11"/>
    <p:sldLayoutId id="2147483671" r:id="rId12"/>
    <p:sldLayoutId id="2147483672" r:id="rId13"/>
    <p:sldLayoutId id="2147483675" r:id="rId14"/>
    <p:sldLayoutId id="2147483677" r:id="rId15"/>
    <p:sldLayoutId id="214748367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30.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10.png"/><Relationship Id="rId11" Type="http://schemas.openxmlformats.org/officeDocument/2006/relationships/image" Target="../media/image46.png"/><Relationship Id="rId5" Type="http://schemas.openxmlformats.org/officeDocument/2006/relationships/image" Target="../media/image400.png"/><Relationship Id="rId10" Type="http://schemas.openxmlformats.org/officeDocument/2006/relationships/image" Target="../media/image440.png"/><Relationship Id="rId4" Type="http://schemas.openxmlformats.org/officeDocument/2006/relationships/image" Target="../media/image43.png"/><Relationship Id="rId9" Type="http://schemas.openxmlformats.org/officeDocument/2006/relationships/image" Target="../media/image43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52.sv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image" Target="../media/image51.png"/><Relationship Id="rId7" Type="http://schemas.openxmlformats.org/officeDocument/2006/relationships/image" Target="../media/image530.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image" Target="../media/image52.svg"/><Relationship Id="rId9"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phet.colorado.edu/sims/cheerpj/nuclear-physics/latest/nuclear-physics.html?simulation=radioactive-dating-game" TargetMode="External"/><Relationship Id="rId1" Type="http://schemas.openxmlformats.org/officeDocument/2006/relationships/slideLayout" Target="../slideLayouts/slideLayout5.xml"/><Relationship Id="rId5" Type="http://schemas.openxmlformats.org/officeDocument/2006/relationships/image" Target="../media/image72.sv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01.png"/><Relationship Id="rId5" Type="http://schemas.openxmlformats.org/officeDocument/2006/relationships/image" Target="../media/image97.svg"/><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104.svg"/><Relationship Id="rId7" Type="http://schemas.openxmlformats.org/officeDocument/2006/relationships/image" Target="../media/image51.png"/><Relationship Id="rId2" Type="http://schemas.openxmlformats.org/officeDocument/2006/relationships/image" Target="../media/image103.png"/><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gif"/><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1.png"/><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131.svg"/><Relationship Id="rId4" Type="http://schemas.openxmlformats.org/officeDocument/2006/relationships/image" Target="../media/image13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chart" Target="../charts/chart1.xml"/><Relationship Id="rId1" Type="http://schemas.openxmlformats.org/officeDocument/2006/relationships/slideLayout" Target="../slideLayouts/slideLayout5.xml"/><Relationship Id="rId5" Type="http://schemas.openxmlformats.org/officeDocument/2006/relationships/image" Target="../media/image133.svg"/><Relationship Id="rId4" Type="http://schemas.openxmlformats.org/officeDocument/2006/relationships/image" Target="../media/image132.png"/></Relationships>
</file>

<file path=ppt/slides/_rels/slide76.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5.xml"/><Relationship Id="rId5" Type="http://schemas.openxmlformats.org/officeDocument/2006/relationships/image" Target="../media/image138.png"/><Relationship Id="rId4" Type="http://schemas.openxmlformats.org/officeDocument/2006/relationships/image" Target="../media/image137.png"/></Relationships>
</file>

<file path=ppt/slides/_rels/slide7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Layout" Target="../slideLayouts/slideLayout5.xml"/><Relationship Id="rId5" Type="http://schemas.openxmlformats.org/officeDocument/2006/relationships/image" Target="../media/image143.svg"/><Relationship Id="rId4" Type="http://schemas.openxmlformats.org/officeDocument/2006/relationships/image" Target="../media/image142.png"/></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44.png"/><Relationship Id="rId5" Type="http://schemas.openxmlformats.org/officeDocument/2006/relationships/image" Target="../media/image101.png"/><Relationship Id="rId4" Type="http://schemas.openxmlformats.org/officeDocument/2006/relationships/image" Target="../media/image97.sv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45.png"/></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145.png"/></Relationships>
</file>

<file path=ppt/slides/_rels/slide83.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48.svg"/><Relationship Id="rId4" Type="http://schemas.openxmlformats.org/officeDocument/2006/relationships/image" Target="../media/image147.png"/></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48.svg"/><Relationship Id="rId4" Type="http://schemas.openxmlformats.org/officeDocument/2006/relationships/image" Target="../media/image147.png"/></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148.svg"/><Relationship Id="rId4" Type="http://schemas.openxmlformats.org/officeDocument/2006/relationships/image" Target="../media/image147.png"/></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148.svg"/><Relationship Id="rId4" Type="http://schemas.openxmlformats.org/officeDocument/2006/relationships/image" Target="../media/image147.png"/></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148.svg"/><Relationship Id="rId4" Type="http://schemas.openxmlformats.org/officeDocument/2006/relationships/image" Target="../media/image147.png"/></Relationships>
</file>

<file path=ppt/slides/_rels/slide8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svg"/></Relationships>
</file>

<file path=ppt/slides/_rels/slide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6.xml"/><Relationship Id="rId5" Type="http://schemas.openxmlformats.org/officeDocument/2006/relationships/image" Target="../media/image154.png"/><Relationship Id="rId4" Type="http://schemas.openxmlformats.org/officeDocument/2006/relationships/image" Target="../media/image153.png"/></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30.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57.jpg"/></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156.png"/></Relationships>
</file>

<file path=ppt/slides/_rels/slide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58.png"/><Relationship Id="rId4" Type="http://schemas.openxmlformats.org/officeDocument/2006/relationships/image" Target="../media/image157.png"/></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59.png"/></Relationships>
</file>

<file path=ppt/slides/_rels/slide98.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Layout" Target="../slideLayouts/slideLayout5.xml"/><Relationship Id="rId4" Type="http://schemas.openxmlformats.org/officeDocument/2006/relationships/image" Target="../media/image160.png"/></Relationships>
</file>

<file path=ppt/slides/_rels/slide99.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grpSp>
        <p:nvGrpSpPr>
          <p:cNvPr id="1727" name="Google Shape;1727;p39"/>
          <p:cNvGrpSpPr/>
          <p:nvPr/>
        </p:nvGrpSpPr>
        <p:grpSpPr>
          <a:xfrm>
            <a:off x="-1342405" y="2118775"/>
            <a:ext cx="11672915" cy="3687863"/>
            <a:chOff x="-1342405" y="2118775"/>
            <a:chExt cx="11672915" cy="3687863"/>
          </a:xfrm>
        </p:grpSpPr>
        <p:sp>
          <p:nvSpPr>
            <p:cNvPr id="1728" name="Google Shape;1728;p39"/>
            <p:cNvSpPr/>
            <p:nvPr/>
          </p:nvSpPr>
          <p:spPr>
            <a:xfrm>
              <a:off x="7713812" y="2118775"/>
              <a:ext cx="2616698" cy="2031303"/>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9" name="Google Shape;1729;p39"/>
            <p:cNvSpPr/>
            <p:nvPr/>
          </p:nvSpPr>
          <p:spPr>
            <a:xfrm flipH="1">
              <a:off x="-1342405" y="2194975"/>
              <a:ext cx="2616698" cy="2031303"/>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0" name="Google Shape;1730;p39"/>
            <p:cNvSpPr/>
            <p:nvPr/>
          </p:nvSpPr>
          <p:spPr>
            <a:xfrm flipH="1">
              <a:off x="1148184" y="3194027"/>
              <a:ext cx="238401" cy="238400"/>
            </a:xfrm>
            <a:custGeom>
              <a:avLst/>
              <a:gdLst/>
              <a:ahLst/>
              <a:cxnLst/>
              <a:rect l="l" t="t" r="r" b="b"/>
              <a:pathLst>
                <a:path w="292" h="292" extrusionOk="0">
                  <a:moveTo>
                    <a:pt x="292" y="146"/>
                  </a:moveTo>
                  <a:cubicBezTo>
                    <a:pt x="292" y="172"/>
                    <a:pt x="286" y="197"/>
                    <a:pt x="273" y="219"/>
                  </a:cubicBezTo>
                  <a:cubicBezTo>
                    <a:pt x="260" y="241"/>
                    <a:pt x="241" y="260"/>
                    <a:pt x="219" y="273"/>
                  </a:cubicBezTo>
                  <a:cubicBezTo>
                    <a:pt x="197" y="286"/>
                    <a:pt x="172" y="292"/>
                    <a:pt x="146" y="292"/>
                  </a:cubicBezTo>
                  <a:cubicBezTo>
                    <a:pt x="121" y="292"/>
                    <a:pt x="95" y="286"/>
                    <a:pt x="73" y="273"/>
                  </a:cubicBezTo>
                  <a:cubicBezTo>
                    <a:pt x="51" y="260"/>
                    <a:pt x="33" y="241"/>
                    <a:pt x="20" y="219"/>
                  </a:cubicBezTo>
                  <a:cubicBezTo>
                    <a:pt x="7" y="197"/>
                    <a:pt x="0" y="172"/>
                    <a:pt x="0" y="146"/>
                  </a:cubicBezTo>
                  <a:cubicBezTo>
                    <a:pt x="0" y="121"/>
                    <a:pt x="7" y="95"/>
                    <a:pt x="20" y="73"/>
                  </a:cubicBezTo>
                  <a:cubicBezTo>
                    <a:pt x="33" y="51"/>
                    <a:pt x="51" y="33"/>
                    <a:pt x="73" y="20"/>
                  </a:cubicBezTo>
                  <a:cubicBezTo>
                    <a:pt x="95" y="7"/>
                    <a:pt x="121" y="0"/>
                    <a:pt x="146" y="0"/>
                  </a:cubicBezTo>
                  <a:cubicBezTo>
                    <a:pt x="172" y="0"/>
                    <a:pt x="197" y="7"/>
                    <a:pt x="219" y="20"/>
                  </a:cubicBezTo>
                  <a:cubicBezTo>
                    <a:pt x="241" y="33"/>
                    <a:pt x="260" y="51"/>
                    <a:pt x="273" y="73"/>
                  </a:cubicBezTo>
                  <a:cubicBezTo>
                    <a:pt x="286" y="95"/>
                    <a:pt x="292" y="121"/>
                    <a:pt x="292"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1" name="Google Shape;1731;p39"/>
            <p:cNvSpPr/>
            <p:nvPr/>
          </p:nvSpPr>
          <p:spPr>
            <a:xfrm flipH="1">
              <a:off x="7843316" y="32207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732" name="Google Shape;1732;p39"/>
            <p:cNvGrpSpPr/>
            <p:nvPr/>
          </p:nvGrpSpPr>
          <p:grpSpPr>
            <a:xfrm flipH="1">
              <a:off x="-179879" y="3508409"/>
              <a:ext cx="9593730" cy="2298229"/>
              <a:chOff x="-273345" y="3508409"/>
              <a:chExt cx="9593730" cy="2298229"/>
            </a:xfrm>
          </p:grpSpPr>
          <p:sp>
            <p:nvSpPr>
              <p:cNvPr id="1733" name="Google Shape;1733;p39"/>
              <p:cNvSpPr/>
              <p:nvPr/>
            </p:nvSpPr>
            <p:spPr>
              <a:xfrm>
                <a:off x="7438305" y="48797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734" name="Google Shape;1734;p39"/>
              <p:cNvGrpSpPr/>
              <p:nvPr/>
            </p:nvGrpSpPr>
            <p:grpSpPr>
              <a:xfrm>
                <a:off x="-273345" y="3508409"/>
                <a:ext cx="9593730" cy="2298229"/>
                <a:chOff x="-273345" y="3508409"/>
                <a:chExt cx="9593730" cy="2298229"/>
              </a:xfrm>
            </p:grpSpPr>
            <p:grpSp>
              <p:nvGrpSpPr>
                <p:cNvPr id="1735" name="Google Shape;1735;p39"/>
                <p:cNvGrpSpPr/>
                <p:nvPr/>
              </p:nvGrpSpPr>
              <p:grpSpPr>
                <a:xfrm>
                  <a:off x="-273345" y="3538075"/>
                  <a:ext cx="4762080" cy="1828440"/>
                  <a:chOff x="2792880" y="1346400"/>
                  <a:chExt cx="4762080" cy="1828440"/>
                </a:xfrm>
              </p:grpSpPr>
              <p:sp>
                <p:nvSpPr>
                  <p:cNvPr id="1736" name="Google Shape;1736;p39"/>
                  <p:cNvSpPr/>
                  <p:nvPr/>
                </p:nvSpPr>
                <p:spPr>
                  <a:xfrm>
                    <a:off x="4911840" y="1374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7" name="Google Shape;1737;p39"/>
                  <p:cNvSpPr/>
                  <p:nvPr/>
                </p:nvSpPr>
                <p:spPr>
                  <a:xfrm>
                    <a:off x="5248080" y="1374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8" name="Google Shape;1738;p39"/>
                  <p:cNvSpPr/>
                  <p:nvPr/>
                </p:nvSpPr>
                <p:spPr>
                  <a:xfrm>
                    <a:off x="6503760" y="1634040"/>
                    <a:ext cx="39960" cy="1165680"/>
                  </a:xfrm>
                  <a:custGeom>
                    <a:avLst/>
                    <a:gdLst/>
                    <a:ahLst/>
                    <a:cxnLst/>
                    <a:rect l="l" t="t" r="r" b="b"/>
                    <a:pathLst>
                      <a:path w="111" h="3238" extrusionOk="0">
                        <a:moveTo>
                          <a:pt x="111" y="3238"/>
                        </a:moveTo>
                        <a:lnTo>
                          <a:pt x="0" y="3238"/>
                        </a:lnTo>
                        <a:lnTo>
                          <a:pt x="10" y="0"/>
                        </a:lnTo>
                        <a:lnTo>
                          <a:pt x="102" y="0"/>
                        </a:lnTo>
                        <a:lnTo>
                          <a:pt x="111" y="323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9" name="Google Shape;1739;p39"/>
                  <p:cNvSpPr/>
                  <p:nvPr/>
                </p:nvSpPr>
                <p:spPr>
                  <a:xfrm>
                    <a:off x="6426720" y="17316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0" name="Google Shape;1740;p39"/>
                  <p:cNvSpPr/>
                  <p:nvPr/>
                </p:nvSpPr>
                <p:spPr>
                  <a:xfrm>
                    <a:off x="6346800" y="18075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1" name="Google Shape;1741;p39"/>
                  <p:cNvSpPr/>
                  <p:nvPr/>
                </p:nvSpPr>
                <p:spPr>
                  <a:xfrm>
                    <a:off x="6276240" y="18622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2" name="Google Shape;1742;p39"/>
                  <p:cNvSpPr/>
                  <p:nvPr/>
                </p:nvSpPr>
                <p:spPr>
                  <a:xfrm>
                    <a:off x="6195240" y="19130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3" name="Google Shape;1743;p39"/>
                  <p:cNvSpPr/>
                  <p:nvPr/>
                </p:nvSpPr>
                <p:spPr>
                  <a:xfrm>
                    <a:off x="4615200" y="2489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4" name="Google Shape;1744;p39"/>
                  <p:cNvSpPr/>
                  <p:nvPr/>
                </p:nvSpPr>
                <p:spPr>
                  <a:xfrm>
                    <a:off x="2792880" y="26881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5" name="Google Shape;1745;p39"/>
                  <p:cNvSpPr/>
                  <p:nvPr/>
                </p:nvSpPr>
                <p:spPr>
                  <a:xfrm>
                    <a:off x="2908440" y="20116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6" name="Google Shape;1746;p39"/>
                  <p:cNvSpPr/>
                  <p:nvPr/>
                </p:nvSpPr>
                <p:spPr>
                  <a:xfrm>
                    <a:off x="3897720" y="17769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7" name="Google Shape;1747;p39"/>
                  <p:cNvSpPr/>
                  <p:nvPr/>
                </p:nvSpPr>
                <p:spPr>
                  <a:xfrm>
                    <a:off x="4003560" y="16635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8" name="Google Shape;1748;p39"/>
                  <p:cNvSpPr/>
                  <p:nvPr/>
                </p:nvSpPr>
                <p:spPr>
                  <a:xfrm>
                    <a:off x="5920560" y="19620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9" name="Google Shape;1749;p39"/>
                  <p:cNvSpPr/>
                  <p:nvPr/>
                </p:nvSpPr>
                <p:spPr>
                  <a:xfrm>
                    <a:off x="6503760" y="22770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0" name="Google Shape;1750;p39"/>
                  <p:cNvSpPr/>
                  <p:nvPr/>
                </p:nvSpPr>
                <p:spPr>
                  <a:xfrm>
                    <a:off x="68108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1" name="Google Shape;1751;p39"/>
                  <p:cNvSpPr/>
                  <p:nvPr/>
                </p:nvSpPr>
                <p:spPr>
                  <a:xfrm>
                    <a:off x="3001320" y="19584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2" name="Google Shape;1752;p39"/>
                  <p:cNvSpPr/>
                  <p:nvPr/>
                </p:nvSpPr>
                <p:spPr>
                  <a:xfrm>
                    <a:off x="68526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3" name="Google Shape;1753;p39"/>
                  <p:cNvSpPr/>
                  <p:nvPr/>
                </p:nvSpPr>
                <p:spPr>
                  <a:xfrm>
                    <a:off x="68346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4" name="Google Shape;1754;p39"/>
                  <p:cNvSpPr/>
                  <p:nvPr/>
                </p:nvSpPr>
                <p:spPr>
                  <a:xfrm>
                    <a:off x="4911840" y="1346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5" name="Google Shape;1755;p39"/>
                  <p:cNvSpPr/>
                  <p:nvPr/>
                </p:nvSpPr>
                <p:spPr>
                  <a:xfrm>
                    <a:off x="5248080" y="1346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6" name="Google Shape;1756;p39"/>
                  <p:cNvSpPr/>
                  <p:nvPr/>
                </p:nvSpPr>
                <p:spPr>
                  <a:xfrm>
                    <a:off x="70599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7" name="Google Shape;1757;p39"/>
                  <p:cNvSpPr/>
                  <p:nvPr/>
                </p:nvSpPr>
                <p:spPr>
                  <a:xfrm>
                    <a:off x="70416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8" name="Google Shape;1758;p39"/>
                  <p:cNvSpPr/>
                  <p:nvPr/>
                </p:nvSpPr>
                <p:spPr>
                  <a:xfrm>
                    <a:off x="72669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9" name="Google Shape;1759;p39"/>
                  <p:cNvSpPr/>
                  <p:nvPr/>
                </p:nvSpPr>
                <p:spPr>
                  <a:xfrm>
                    <a:off x="72486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760" name="Google Shape;1760;p39"/>
                <p:cNvGrpSpPr/>
                <p:nvPr/>
              </p:nvGrpSpPr>
              <p:grpSpPr>
                <a:xfrm>
                  <a:off x="4488737" y="3508409"/>
                  <a:ext cx="3197402" cy="2298229"/>
                  <a:chOff x="3299760" y="1260000"/>
                  <a:chExt cx="3741840" cy="2689560"/>
                </a:xfrm>
              </p:grpSpPr>
              <p:sp>
                <p:nvSpPr>
                  <p:cNvPr id="1761" name="Google Shape;1761;p39"/>
                  <p:cNvSpPr/>
                  <p:nvPr/>
                </p:nvSpPr>
                <p:spPr>
                  <a:xfrm>
                    <a:off x="4978800" y="178992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62" name="Google Shape;1762;p39"/>
                  <p:cNvSpPr/>
                  <p:nvPr/>
                </p:nvSpPr>
                <p:spPr>
                  <a:xfrm>
                    <a:off x="5117760" y="2076840"/>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63" name="Google Shape;1763;p39"/>
                  <p:cNvSpPr/>
                  <p:nvPr/>
                </p:nvSpPr>
                <p:spPr>
                  <a:xfrm>
                    <a:off x="4978800" y="2401560"/>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64" name="Google Shape;1764;p39"/>
                  <p:cNvSpPr/>
                  <p:nvPr/>
                </p:nvSpPr>
                <p:spPr>
                  <a:xfrm>
                    <a:off x="5166000" y="166248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65" name="Google Shape;1765;p39"/>
                  <p:cNvSpPr/>
                  <p:nvPr/>
                </p:nvSpPr>
                <p:spPr>
                  <a:xfrm>
                    <a:off x="4975920" y="26445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66" name="Google Shape;1766;p39"/>
                  <p:cNvSpPr/>
                  <p:nvPr/>
                </p:nvSpPr>
                <p:spPr>
                  <a:xfrm>
                    <a:off x="4225680" y="26208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67" name="Google Shape;1767;p39"/>
                  <p:cNvSpPr/>
                  <p:nvPr/>
                </p:nvSpPr>
                <p:spPr>
                  <a:xfrm>
                    <a:off x="4346640" y="25797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68" name="Google Shape;1768;p39"/>
                  <p:cNvSpPr/>
                  <p:nvPr/>
                </p:nvSpPr>
                <p:spPr>
                  <a:xfrm>
                    <a:off x="4467600" y="25390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69" name="Google Shape;1769;p39"/>
                  <p:cNvSpPr/>
                  <p:nvPr/>
                </p:nvSpPr>
                <p:spPr>
                  <a:xfrm>
                    <a:off x="4588560" y="24980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0" name="Google Shape;1770;p39"/>
                  <p:cNvSpPr/>
                  <p:nvPr/>
                </p:nvSpPr>
                <p:spPr>
                  <a:xfrm>
                    <a:off x="3789720" y="27486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1" name="Google Shape;1771;p39"/>
                  <p:cNvSpPr/>
                  <p:nvPr/>
                </p:nvSpPr>
                <p:spPr>
                  <a:xfrm>
                    <a:off x="4782600" y="2748600"/>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2" name="Google Shape;1772;p39"/>
                  <p:cNvSpPr/>
                  <p:nvPr/>
                </p:nvSpPr>
                <p:spPr>
                  <a:xfrm>
                    <a:off x="4445640" y="3125880"/>
                    <a:ext cx="128160" cy="529200"/>
                  </a:xfrm>
                  <a:custGeom>
                    <a:avLst/>
                    <a:gdLst/>
                    <a:ahLst/>
                    <a:cxnLst/>
                    <a:rect l="l" t="t" r="r" b="b"/>
                    <a:pathLst>
                      <a:path w="356" h="1470" extrusionOk="0">
                        <a:moveTo>
                          <a:pt x="0" y="0"/>
                        </a:moveTo>
                        <a:lnTo>
                          <a:pt x="356" y="0"/>
                        </a:lnTo>
                        <a:lnTo>
                          <a:pt x="356"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3" name="Google Shape;1773;p39"/>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4" name="Google Shape;1774;p39"/>
                  <p:cNvSpPr/>
                  <p:nvPr/>
                </p:nvSpPr>
                <p:spPr>
                  <a:xfrm>
                    <a:off x="5100480" y="2923560"/>
                    <a:ext cx="53280" cy="466920"/>
                  </a:xfrm>
                  <a:custGeom>
                    <a:avLst/>
                    <a:gdLst/>
                    <a:ahLst/>
                    <a:cxnLst/>
                    <a:rect l="l" t="t" r="r" b="b"/>
                    <a:pathLst>
                      <a:path w="148" h="1297" extrusionOk="0">
                        <a:moveTo>
                          <a:pt x="0" y="0"/>
                        </a:moveTo>
                        <a:lnTo>
                          <a:pt x="148" y="0"/>
                        </a:lnTo>
                        <a:lnTo>
                          <a:pt x="148" y="1297"/>
                        </a:lnTo>
                        <a:lnTo>
                          <a:pt x="0" y="12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5" name="Google Shape;1775;p39"/>
                  <p:cNvSpPr/>
                  <p:nvPr/>
                </p:nvSpPr>
                <p:spPr>
                  <a:xfrm>
                    <a:off x="4949640" y="2923560"/>
                    <a:ext cx="52920" cy="466920"/>
                  </a:xfrm>
                  <a:custGeom>
                    <a:avLst/>
                    <a:gdLst/>
                    <a:ahLst/>
                    <a:cxnLst/>
                    <a:rect l="l" t="t" r="r" b="b"/>
                    <a:pathLst>
                      <a:path w="147" h="1297" extrusionOk="0">
                        <a:moveTo>
                          <a:pt x="0" y="0"/>
                        </a:moveTo>
                        <a:lnTo>
                          <a:pt x="147" y="0"/>
                        </a:lnTo>
                        <a:lnTo>
                          <a:pt x="147" y="1297"/>
                        </a:lnTo>
                        <a:lnTo>
                          <a:pt x="0" y="12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6" name="Google Shape;1776;p39"/>
                  <p:cNvSpPr/>
                  <p:nvPr/>
                </p:nvSpPr>
                <p:spPr>
                  <a:xfrm>
                    <a:off x="3517920" y="1980000"/>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7" name="Google Shape;1777;p39"/>
                  <p:cNvSpPr/>
                  <p:nvPr/>
                </p:nvSpPr>
                <p:spPr>
                  <a:xfrm>
                    <a:off x="3299760" y="1980000"/>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8" name="Google Shape;1778;p39"/>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9" name="Google Shape;1779;p39"/>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0" name="Google Shape;1780;p39"/>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1" name="Google Shape;1781;p39"/>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2" name="Google Shape;1782;p39"/>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3" name="Google Shape;1783;p39"/>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4" name="Google Shape;1784;p39"/>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5" name="Google Shape;1785;p39"/>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6" name="Google Shape;1786;p39"/>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7" name="Google Shape;1787;p39"/>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8" name="Google Shape;1788;p39"/>
                  <p:cNvSpPr/>
                  <p:nvPr/>
                </p:nvSpPr>
                <p:spPr>
                  <a:xfrm>
                    <a:off x="6225480" y="1260000"/>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9" name="Google Shape;1789;p39"/>
                  <p:cNvSpPr/>
                  <p:nvPr/>
                </p:nvSpPr>
                <p:spPr>
                  <a:xfrm>
                    <a:off x="6318720" y="1435680"/>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0" name="Google Shape;1790;p39"/>
                  <p:cNvSpPr/>
                  <p:nvPr/>
                </p:nvSpPr>
                <p:spPr>
                  <a:xfrm>
                    <a:off x="6302880" y="1787760"/>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1" name="Google Shape;1791;p39"/>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2" name="Google Shape;1792;p39"/>
                  <p:cNvSpPr/>
                  <p:nvPr/>
                </p:nvSpPr>
                <p:spPr>
                  <a:xfrm>
                    <a:off x="5586480" y="2464200"/>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3" name="Google Shape;1793;p39"/>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4" name="Google Shape;1794;p39"/>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5" name="Google Shape;1795;p39"/>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796" name="Google Shape;1796;p39"/>
                <p:cNvSpPr/>
                <p:nvPr/>
              </p:nvSpPr>
              <p:spPr>
                <a:xfrm>
                  <a:off x="7553865" y="42033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7" name="Google Shape;1797;p39"/>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8" name="Google Shape;1798;p39"/>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7" name="TextBox 6">
            <a:extLst>
              <a:ext uri="{FF2B5EF4-FFF2-40B4-BE49-F238E27FC236}">
                <a16:creationId xmlns:a16="http://schemas.microsoft.com/office/drawing/2014/main" id="{B1276CD2-0AF8-8F88-B633-1A1194B2567D}"/>
              </a:ext>
            </a:extLst>
          </p:cNvPr>
          <p:cNvSpPr txBox="1"/>
          <p:nvPr/>
        </p:nvSpPr>
        <p:spPr>
          <a:xfrm>
            <a:off x="523010" y="938544"/>
            <a:ext cx="8097980" cy="1998176"/>
          </a:xfrm>
          <a:prstGeom prst="rect">
            <a:avLst/>
          </a:prstGeom>
          <a:noFill/>
        </p:spPr>
        <p:txBody>
          <a:bodyPr wrap="square">
            <a:spAutoFit/>
          </a:bodyPr>
          <a:lstStyle/>
          <a:p>
            <a:pPr algn="ctr">
              <a:lnSpc>
                <a:spcPct val="150000"/>
              </a:lnSpc>
            </a:pPr>
            <a:r>
              <a:rPr lang="en-US" sz="4400" b="1"/>
              <a:t>CHÀO MỪNG CẢ LỚP </a:t>
            </a:r>
          </a:p>
          <a:p>
            <a:pPr algn="ctr">
              <a:lnSpc>
                <a:spcPct val="150000"/>
              </a:lnSpc>
            </a:pPr>
            <a:r>
              <a:rPr lang="en-US" sz="4400" b="1"/>
              <a:t>ĐẾN VỚI BÀI HỌC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FFEBE-EEF8-2071-D9DD-F6B2311FB985}"/>
              </a:ext>
            </a:extLst>
          </p:cNvPr>
          <p:cNvSpPr/>
          <p:nvPr/>
        </p:nvSpPr>
        <p:spPr>
          <a:xfrm>
            <a:off x="1605314" y="263991"/>
            <a:ext cx="5933367" cy="605263"/>
          </a:xfrm>
          <a:prstGeom prst="roundRect">
            <a:avLst>
              <a:gd name="adj" fmla="val 50000"/>
            </a:avLst>
          </a:prstGeom>
          <a:solidFill>
            <a:schemeClr val="accent5"/>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solidFill>
                  <a:srgbClr val="000000"/>
                </a:solidFill>
                <a:latin typeface="1FTV Akira Expanded" panose="02000800000000000000" pitchFamily="50" charset="0"/>
              </a:rPr>
              <a:t>PHIẾU HỌC TẬP SỐ 1</a:t>
            </a:r>
          </a:p>
        </p:txBody>
      </p:sp>
      <p:sp>
        <p:nvSpPr>
          <p:cNvPr id="3" name="TextBox 2">
            <a:extLst>
              <a:ext uri="{FF2B5EF4-FFF2-40B4-BE49-F238E27FC236}">
                <a16:creationId xmlns:a16="http://schemas.microsoft.com/office/drawing/2014/main" id="{32A9F193-6EED-68CF-48B2-A67278335957}"/>
              </a:ext>
            </a:extLst>
          </p:cNvPr>
          <p:cNvSpPr txBox="1"/>
          <p:nvPr/>
        </p:nvSpPr>
        <p:spPr>
          <a:xfrm>
            <a:off x="258676" y="3092605"/>
            <a:ext cx="8626635" cy="1881990"/>
          </a:xfrm>
          <a:prstGeom prst="rect">
            <a:avLst/>
          </a:prstGeom>
          <a:noFill/>
        </p:spPr>
        <p:txBody>
          <a:bodyPr wrap="square">
            <a:spAutoFit/>
          </a:bodyPr>
          <a:lstStyle/>
          <a:p>
            <a:pPr marL="342900" indent="-342900" algn="just">
              <a:lnSpc>
                <a:spcPct val="150000"/>
              </a:lnSpc>
              <a:buFontTx/>
              <a:buChar char="-"/>
            </a:pPr>
            <a:r>
              <a:rPr lang="vi-VN" sz="2000"/>
              <a:t>Quay video quá trình phóng xạ của mẫu đất phóng xạ đặt trong buồng sương Wilson trong 3 phút.</a:t>
            </a:r>
          </a:p>
          <a:p>
            <a:pPr marL="342900" indent="-342900" algn="just">
              <a:lnSpc>
                <a:spcPct val="150000"/>
              </a:lnSpc>
              <a:buFontTx/>
              <a:buChar char="-"/>
            </a:pPr>
            <a:r>
              <a:rPr lang="vi-VN" sz="2000"/>
              <a:t>Phân tích video ở những thời điểm khác nhau và cho biết gần đúng số lượng tia phóng xạ. </a:t>
            </a:r>
          </a:p>
        </p:txBody>
      </p:sp>
      <p:sp>
        <p:nvSpPr>
          <p:cNvPr id="4" name="TextBox 3">
            <a:extLst>
              <a:ext uri="{FF2B5EF4-FFF2-40B4-BE49-F238E27FC236}">
                <a16:creationId xmlns:a16="http://schemas.microsoft.com/office/drawing/2014/main" id="{FB2E63E0-8A30-F90D-E143-FF4EDA17AF90}"/>
              </a:ext>
            </a:extLst>
          </p:cNvPr>
          <p:cNvSpPr txBox="1"/>
          <p:nvPr/>
        </p:nvSpPr>
        <p:spPr>
          <a:xfrm>
            <a:off x="1044490" y="978276"/>
            <a:ext cx="7055005" cy="430887"/>
          </a:xfrm>
          <a:prstGeom prst="rect">
            <a:avLst/>
          </a:prstGeom>
          <a:noFill/>
        </p:spPr>
        <p:txBody>
          <a:bodyPr wrap="square" rtlCol="0">
            <a:spAutoFit/>
          </a:bodyPr>
          <a:lstStyle/>
          <a:p>
            <a:pPr algn="ctr"/>
            <a:r>
              <a:rPr lang="en-US" sz="2200" b="1" i="1">
                <a:solidFill>
                  <a:srgbClr val="FF0000"/>
                </a:solidFill>
              </a:rPr>
              <a:t>Dành cho thí nghiệm sử dụng buồng sương Wilson</a:t>
            </a:r>
          </a:p>
        </p:txBody>
      </p:sp>
      <p:pic>
        <p:nvPicPr>
          <p:cNvPr id="6" name="Picture 5">
            <a:extLst>
              <a:ext uri="{FF2B5EF4-FFF2-40B4-BE49-F238E27FC236}">
                <a16:creationId xmlns:a16="http://schemas.microsoft.com/office/drawing/2014/main" id="{F6B04A9E-5BDD-17EC-0AF3-A4F55FE15641}"/>
              </a:ext>
            </a:extLst>
          </p:cNvPr>
          <p:cNvPicPr>
            <a:picLocks noChangeAspect="1"/>
          </p:cNvPicPr>
          <p:nvPr/>
        </p:nvPicPr>
        <p:blipFill>
          <a:blip r:embed="rId2"/>
          <a:stretch>
            <a:fillRect/>
          </a:stretch>
        </p:blipFill>
        <p:spPr>
          <a:xfrm>
            <a:off x="1749821" y="1518186"/>
            <a:ext cx="5644346" cy="1574419"/>
          </a:xfrm>
          <a:prstGeom prst="rect">
            <a:avLst/>
          </a:prstGeom>
        </p:spPr>
      </p:pic>
    </p:spTree>
    <p:extLst>
      <p:ext uri="{BB962C8B-B14F-4D97-AF65-F5344CB8AC3E}">
        <p14:creationId xmlns:p14="http://schemas.microsoft.com/office/powerpoint/2010/main" val="361887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C69B6-1A36-9A1B-7D93-8B6015DF477B}"/>
              </a:ext>
            </a:extLst>
          </p:cNvPr>
          <p:cNvSpPr txBox="1"/>
          <p:nvPr/>
        </p:nvSpPr>
        <p:spPr>
          <a:xfrm>
            <a:off x="258682" y="185853"/>
            <a:ext cx="8626635" cy="958660"/>
          </a:xfrm>
          <a:prstGeom prst="rect">
            <a:avLst/>
          </a:prstGeom>
          <a:noFill/>
        </p:spPr>
        <p:txBody>
          <a:bodyPr wrap="square">
            <a:spAutoFit/>
          </a:bodyPr>
          <a:lstStyle/>
          <a:p>
            <a:pPr marL="342900" indent="-342900" algn="just">
              <a:lnSpc>
                <a:spcPct val="150000"/>
              </a:lnSpc>
              <a:buFontTx/>
              <a:buChar char="-"/>
            </a:pPr>
            <a:r>
              <a:rPr lang="en-US" sz="2000"/>
              <a:t>Ghi kết quả vào bảng:</a:t>
            </a:r>
          </a:p>
          <a:p>
            <a:pPr algn="just">
              <a:lnSpc>
                <a:spcPct val="150000"/>
              </a:lnSpc>
            </a:pPr>
            <a:r>
              <a:rPr lang="en-US" sz="2000" i="1"/>
              <a:t>Kết quả thí nghiệm:</a:t>
            </a:r>
            <a:endParaRPr lang="vi-VN" sz="2000" i="1"/>
          </a:p>
        </p:txBody>
      </p:sp>
      <p:graphicFrame>
        <p:nvGraphicFramePr>
          <p:cNvPr id="3" name="Table 2">
            <a:extLst>
              <a:ext uri="{FF2B5EF4-FFF2-40B4-BE49-F238E27FC236}">
                <a16:creationId xmlns:a16="http://schemas.microsoft.com/office/drawing/2014/main" id="{B5939D86-D263-A2D1-975B-0AF91C16F6CF}"/>
              </a:ext>
            </a:extLst>
          </p:cNvPr>
          <p:cNvGraphicFramePr>
            <a:graphicFrameLocks noGrp="1"/>
          </p:cNvGraphicFramePr>
          <p:nvPr>
            <p:extLst>
              <p:ext uri="{D42A27DB-BD31-4B8C-83A1-F6EECF244321}">
                <p14:modId xmlns:p14="http://schemas.microsoft.com/office/powerpoint/2010/main" val="1845285061"/>
              </p:ext>
            </p:extLst>
          </p:nvPr>
        </p:nvGraphicFramePr>
        <p:xfrm>
          <a:off x="258682" y="1203454"/>
          <a:ext cx="8621624" cy="914400"/>
        </p:xfrm>
        <a:graphic>
          <a:graphicData uri="http://schemas.openxmlformats.org/drawingml/2006/table">
            <a:tbl>
              <a:tblPr firstRow="1" firstCol="1" bandRow="1">
                <a:tableStyleId>{69CF1AB2-1976-4502-BF36-3FF5EA218861}</a:tableStyleId>
              </a:tblPr>
              <a:tblGrid>
                <a:gridCol w="3135224">
                  <a:extLst>
                    <a:ext uri="{9D8B030D-6E8A-4147-A177-3AD203B41FA5}">
                      <a16:colId xmlns:a16="http://schemas.microsoft.com/office/drawing/2014/main" val="3032413081"/>
                    </a:ext>
                  </a:extLst>
                </a:gridCol>
                <a:gridCol w="914400">
                  <a:extLst>
                    <a:ext uri="{9D8B030D-6E8A-4147-A177-3AD203B41FA5}">
                      <a16:colId xmlns:a16="http://schemas.microsoft.com/office/drawing/2014/main" val="3484077738"/>
                    </a:ext>
                  </a:extLst>
                </a:gridCol>
                <a:gridCol w="914400">
                  <a:extLst>
                    <a:ext uri="{9D8B030D-6E8A-4147-A177-3AD203B41FA5}">
                      <a16:colId xmlns:a16="http://schemas.microsoft.com/office/drawing/2014/main" val="1579190593"/>
                    </a:ext>
                  </a:extLst>
                </a:gridCol>
                <a:gridCol w="914400">
                  <a:extLst>
                    <a:ext uri="{9D8B030D-6E8A-4147-A177-3AD203B41FA5}">
                      <a16:colId xmlns:a16="http://schemas.microsoft.com/office/drawing/2014/main" val="4180626904"/>
                    </a:ext>
                  </a:extLst>
                </a:gridCol>
                <a:gridCol w="914400">
                  <a:extLst>
                    <a:ext uri="{9D8B030D-6E8A-4147-A177-3AD203B41FA5}">
                      <a16:colId xmlns:a16="http://schemas.microsoft.com/office/drawing/2014/main" val="3208252028"/>
                    </a:ext>
                  </a:extLst>
                </a:gridCol>
                <a:gridCol w="914400">
                  <a:extLst>
                    <a:ext uri="{9D8B030D-6E8A-4147-A177-3AD203B41FA5}">
                      <a16:colId xmlns:a16="http://schemas.microsoft.com/office/drawing/2014/main" val="3391489056"/>
                    </a:ext>
                  </a:extLst>
                </a:gridCol>
                <a:gridCol w="914400">
                  <a:extLst>
                    <a:ext uri="{9D8B030D-6E8A-4147-A177-3AD203B41FA5}">
                      <a16:colId xmlns:a16="http://schemas.microsoft.com/office/drawing/2014/main" val="3466138831"/>
                    </a:ext>
                  </a:extLst>
                </a:gridCol>
              </a:tblGrid>
              <a:tr h="457200">
                <a:tc>
                  <a:txBody>
                    <a:bodyPr/>
                    <a:lstStyle/>
                    <a:p>
                      <a:pPr algn="ctr">
                        <a:lnSpc>
                          <a:spcPct val="100000"/>
                        </a:lnSpc>
                        <a:spcAft>
                          <a:spcPts val="800"/>
                        </a:spcAft>
                      </a:pPr>
                      <a:r>
                        <a:rPr lang="vi-VN" sz="2000" b="0">
                          <a:effectLst/>
                        </a:rPr>
                        <a:t>Thời điểm (s)</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vi-VN" sz="2000" b="0">
                          <a:effectLst/>
                        </a:rPr>
                        <a:t>10</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vi-VN" sz="2000" b="0">
                          <a:effectLst/>
                        </a:rPr>
                        <a:t>20</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vi-VN" sz="2000" b="0">
                          <a:effectLst/>
                        </a:rPr>
                        <a:t>30</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vi-VN" sz="2000" b="0">
                          <a:effectLst/>
                        </a:rPr>
                        <a:t>40</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vi-VN" sz="2000" b="0">
                          <a:effectLst/>
                        </a:rPr>
                        <a:t>50</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vi-VN" sz="2000" b="0">
                          <a:effectLst/>
                        </a:rPr>
                        <a:t>60</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54240725"/>
                  </a:ext>
                </a:extLst>
              </a:tr>
              <a:tr h="457200">
                <a:tc>
                  <a:txBody>
                    <a:bodyPr/>
                    <a:lstStyle/>
                    <a:p>
                      <a:pPr algn="ctr">
                        <a:lnSpc>
                          <a:spcPct val="100000"/>
                        </a:lnSpc>
                        <a:spcAft>
                          <a:spcPts val="800"/>
                        </a:spcAft>
                      </a:pPr>
                      <a:r>
                        <a:rPr lang="vi-VN" sz="2000" b="0">
                          <a:effectLst/>
                        </a:rPr>
                        <a:t>Số tia phóng xạ</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vi-VN" sz="20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vi-VN" sz="20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vi-VN" sz="20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vi-VN" sz="20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vi-VN" sz="20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vi-VN" sz="20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4292831014"/>
                  </a:ext>
                </a:extLst>
              </a:tr>
            </a:tbl>
          </a:graphicData>
        </a:graphic>
      </p:graphicFrame>
      <p:sp>
        <p:nvSpPr>
          <p:cNvPr id="4" name="TextBox 3">
            <a:extLst>
              <a:ext uri="{FF2B5EF4-FFF2-40B4-BE49-F238E27FC236}">
                <a16:creationId xmlns:a16="http://schemas.microsoft.com/office/drawing/2014/main" id="{1BA4D45A-31CD-BF34-B513-C55E191D375D}"/>
              </a:ext>
            </a:extLst>
          </p:cNvPr>
          <p:cNvSpPr txBox="1"/>
          <p:nvPr/>
        </p:nvSpPr>
        <p:spPr>
          <a:xfrm>
            <a:off x="258683" y="2176795"/>
            <a:ext cx="4127464" cy="2805320"/>
          </a:xfrm>
          <a:prstGeom prst="rect">
            <a:avLst/>
          </a:prstGeom>
          <a:noFill/>
        </p:spPr>
        <p:txBody>
          <a:bodyPr wrap="square">
            <a:spAutoFit/>
          </a:bodyPr>
          <a:lstStyle/>
          <a:p>
            <a:pPr marL="342900" indent="-342900" algn="just">
              <a:lnSpc>
                <a:spcPct val="150000"/>
              </a:lnSpc>
              <a:buFontTx/>
              <a:buChar char="-"/>
            </a:pPr>
            <a:r>
              <a:rPr lang="vi-VN" sz="2000"/>
              <a:t>Hãy nhận xét về số lượng phân rã trong các khoảng thời gian liên tiếp bằng nhau. Từ đó cho biết có thể dự đoán được thời điểm xảy ra và số lượng các phân rã phóng xạ không?</a:t>
            </a:r>
            <a:endParaRPr lang="vi-VN" sz="2000" i="1"/>
          </a:p>
        </p:txBody>
      </p:sp>
      <p:grpSp>
        <p:nvGrpSpPr>
          <p:cNvPr id="5" name="Group 4">
            <a:extLst>
              <a:ext uri="{FF2B5EF4-FFF2-40B4-BE49-F238E27FC236}">
                <a16:creationId xmlns:a16="http://schemas.microsoft.com/office/drawing/2014/main" id="{B213C113-6EA8-84E2-67AB-48F97EA43FA3}"/>
              </a:ext>
            </a:extLst>
          </p:cNvPr>
          <p:cNvGrpSpPr/>
          <p:nvPr/>
        </p:nvGrpSpPr>
        <p:grpSpPr>
          <a:xfrm>
            <a:off x="4685400" y="2326214"/>
            <a:ext cx="4293332" cy="2817286"/>
            <a:chOff x="4551585" y="2326214"/>
            <a:chExt cx="4293332" cy="2817286"/>
          </a:xfrm>
        </p:grpSpPr>
        <p:pic>
          <p:nvPicPr>
            <p:cNvPr id="6" name="Picture 5">
              <a:extLst>
                <a:ext uri="{FF2B5EF4-FFF2-40B4-BE49-F238E27FC236}">
                  <a16:creationId xmlns:a16="http://schemas.microsoft.com/office/drawing/2014/main" id="{907A2003-FAEB-D710-AB22-8173D9CD1DA6}"/>
                </a:ext>
              </a:extLst>
            </p:cNvPr>
            <p:cNvPicPr>
              <a:picLocks noChangeAspect="1"/>
            </p:cNvPicPr>
            <p:nvPr/>
          </p:nvPicPr>
          <p:blipFill rotWithShape="1">
            <a:blip r:embed="rId2"/>
            <a:srcRect b="39093"/>
            <a:stretch/>
          </p:blipFill>
          <p:spPr>
            <a:xfrm>
              <a:off x="7283768" y="3059649"/>
              <a:ext cx="1561149" cy="2083851"/>
            </a:xfrm>
            <a:prstGeom prst="rect">
              <a:avLst/>
            </a:prstGeom>
          </p:spPr>
        </p:pic>
        <p:grpSp>
          <p:nvGrpSpPr>
            <p:cNvPr id="7" name="Group 6">
              <a:extLst>
                <a:ext uri="{FF2B5EF4-FFF2-40B4-BE49-F238E27FC236}">
                  <a16:creationId xmlns:a16="http://schemas.microsoft.com/office/drawing/2014/main" id="{6AD1F9E7-13EA-8155-70F2-D321489C4C7E}"/>
                </a:ext>
              </a:extLst>
            </p:cNvPr>
            <p:cNvGrpSpPr/>
            <p:nvPr/>
          </p:nvGrpSpPr>
          <p:grpSpPr>
            <a:xfrm>
              <a:off x="4551585" y="2326214"/>
              <a:ext cx="2732183" cy="2168225"/>
              <a:chOff x="4551585" y="2326214"/>
              <a:chExt cx="2732183" cy="2168225"/>
            </a:xfrm>
          </p:grpSpPr>
          <p:sp>
            <p:nvSpPr>
              <p:cNvPr id="8" name="Speech Bubble: Oval 7">
                <a:extLst>
                  <a:ext uri="{FF2B5EF4-FFF2-40B4-BE49-F238E27FC236}">
                    <a16:creationId xmlns:a16="http://schemas.microsoft.com/office/drawing/2014/main" id="{AE589553-4E89-362C-9E18-3C9369B343D5}"/>
                  </a:ext>
                </a:extLst>
              </p:cNvPr>
              <p:cNvSpPr/>
              <p:nvPr/>
            </p:nvSpPr>
            <p:spPr>
              <a:xfrm>
                <a:off x="4551585" y="2326214"/>
                <a:ext cx="2732183" cy="2168225"/>
              </a:xfrm>
              <a:prstGeom prst="wedgeEllipseCallout">
                <a:avLst>
                  <a:gd name="adj1" fmla="val 63294"/>
                  <a:gd name="adj2" fmla="val -2022"/>
                </a:avLst>
              </a:prstGeom>
              <a:solidFill>
                <a:srgbClr val="FFE9C5"/>
              </a:solidFill>
              <a:ln w="19050">
                <a:solidFill>
                  <a:srgbClr val="FE9D00"/>
                </a:solidFill>
                <a:prstDash val="sysDo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E3F2AC-D5FE-570D-2006-AB40D23192CF}"/>
                  </a:ext>
                </a:extLst>
              </p:cNvPr>
              <p:cNvSpPr txBox="1"/>
              <p:nvPr/>
            </p:nvSpPr>
            <p:spPr>
              <a:xfrm>
                <a:off x="4597081" y="2688482"/>
                <a:ext cx="2641192" cy="1420325"/>
              </a:xfrm>
              <a:prstGeom prst="rect">
                <a:avLst/>
              </a:prstGeom>
              <a:noFill/>
            </p:spPr>
            <p:txBody>
              <a:bodyPr wrap="square">
                <a:spAutoFit/>
              </a:bodyPr>
              <a:lstStyle/>
              <a:p>
                <a:pPr algn="ctr">
                  <a:lnSpc>
                    <a:spcPct val="150000"/>
                  </a:lnSpc>
                </a:pPr>
                <a:r>
                  <a:rPr lang="vi-VN" sz="2000"/>
                  <a:t>Tiến hành, quan sát và </a:t>
                </a:r>
                <a:r>
                  <a:rPr lang="en-US" sz="2000"/>
                  <a:t>hoàn thành kết quả thí nghiệm</a:t>
                </a:r>
                <a:r>
                  <a:rPr lang="vi-VN" sz="2000"/>
                  <a:t>.</a:t>
                </a:r>
                <a:endParaRPr lang="en-US" sz="2000" dirty="0"/>
              </a:p>
            </p:txBody>
          </p:sp>
        </p:grpSp>
      </p:grpSp>
    </p:spTree>
    <p:extLst>
      <p:ext uri="{BB962C8B-B14F-4D97-AF65-F5344CB8AC3E}">
        <p14:creationId xmlns:p14="http://schemas.microsoft.com/office/powerpoint/2010/main" val="298338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4">
          <a:extLst>
            <a:ext uri="{FF2B5EF4-FFF2-40B4-BE49-F238E27FC236}">
              <a16:creationId xmlns:a16="http://schemas.microsoft.com/office/drawing/2014/main" id="{453AD226-4214-9007-A229-1D312751A04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7018320-3C03-E591-4980-8479B9E1D111}"/>
              </a:ext>
            </a:extLst>
          </p:cNvPr>
          <p:cNvGrpSpPr/>
          <p:nvPr/>
        </p:nvGrpSpPr>
        <p:grpSpPr>
          <a:xfrm>
            <a:off x="788026" y="135439"/>
            <a:ext cx="7567947" cy="901030"/>
            <a:chOff x="1130656" y="218262"/>
            <a:chExt cx="7567947" cy="901030"/>
          </a:xfrm>
        </p:grpSpPr>
        <p:sp>
          <p:nvSpPr>
            <p:cNvPr id="9" name="Rectangle: Diagonal Corners Rounded 8">
              <a:extLst>
                <a:ext uri="{FF2B5EF4-FFF2-40B4-BE49-F238E27FC236}">
                  <a16:creationId xmlns:a16="http://schemas.microsoft.com/office/drawing/2014/main" id="{F0568B13-7A25-F1CD-791E-FC0C09AD4905}"/>
                </a:ext>
              </a:extLst>
            </p:cNvPr>
            <p:cNvSpPr/>
            <p:nvPr/>
          </p:nvSpPr>
          <p:spPr>
            <a:xfrm>
              <a:off x="1194950" y="447438"/>
              <a:ext cx="7181016" cy="671854"/>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10" name="Group 9">
              <a:extLst>
                <a:ext uri="{FF2B5EF4-FFF2-40B4-BE49-F238E27FC236}">
                  <a16:creationId xmlns:a16="http://schemas.microsoft.com/office/drawing/2014/main" id="{7C3A5579-D4C2-4DFE-7735-849860B69D8E}"/>
                </a:ext>
              </a:extLst>
            </p:cNvPr>
            <p:cNvGrpSpPr/>
            <p:nvPr/>
          </p:nvGrpSpPr>
          <p:grpSpPr>
            <a:xfrm>
              <a:off x="1130656" y="218262"/>
              <a:ext cx="7567947" cy="851118"/>
              <a:chOff x="2882981" y="1090935"/>
              <a:chExt cx="15135892" cy="2598804"/>
            </a:xfrm>
          </p:grpSpPr>
          <p:sp>
            <p:nvSpPr>
              <p:cNvPr id="11" name="Rectangle: Diagonal Corners Rounded 10">
                <a:extLst>
                  <a:ext uri="{FF2B5EF4-FFF2-40B4-BE49-F238E27FC236}">
                    <a16:creationId xmlns:a16="http://schemas.microsoft.com/office/drawing/2014/main" id="{0EBF1E5F-570D-6A8F-30DC-696533AD865F}"/>
                  </a:ext>
                </a:extLst>
              </p:cNvPr>
              <p:cNvSpPr/>
              <p:nvPr/>
            </p:nvSpPr>
            <p:spPr>
              <a:xfrm>
                <a:off x="2882981" y="1638300"/>
                <a:ext cx="14362030" cy="2051439"/>
              </a:xfrm>
              <a:prstGeom prst="round2DiagRect">
                <a:avLst/>
              </a:prstGeom>
              <a:solidFill>
                <a:srgbClr val="002060"/>
              </a:solidFill>
              <a:ln w="25400" cap="flat" cmpd="sng" algn="ctr">
                <a:noFill/>
                <a:prstDash val="solid"/>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Nhóm 3, 4: Thí nghiệm dùng đầu thu phóng xạ Geiger–Muller </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12" name="Freeform 4">
                <a:extLst>
                  <a:ext uri="{FF2B5EF4-FFF2-40B4-BE49-F238E27FC236}">
                    <a16:creationId xmlns:a16="http://schemas.microsoft.com/office/drawing/2014/main" id="{0615EB69-19C7-4940-F8E9-FB142C606B00}"/>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13" name="Arrow: Pentagon 12">
            <a:extLst>
              <a:ext uri="{FF2B5EF4-FFF2-40B4-BE49-F238E27FC236}">
                <a16:creationId xmlns:a16="http://schemas.microsoft.com/office/drawing/2014/main" id="{09E9849E-DBA4-60E2-90A7-F94D07336EB3}"/>
              </a:ext>
            </a:extLst>
          </p:cNvPr>
          <p:cNvSpPr/>
          <p:nvPr/>
        </p:nvSpPr>
        <p:spPr>
          <a:xfrm>
            <a:off x="0" y="1335125"/>
            <a:ext cx="4497659" cy="615651"/>
          </a:xfrm>
          <a:prstGeom prst="homePlate">
            <a:avLst/>
          </a:prstGeom>
          <a:solidFill>
            <a:schemeClr val="tx1">
              <a:lumMod val="75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i="1">
                <a:solidFill>
                  <a:srgbClr val="FFFFFF"/>
                </a:solidFill>
                <a:ea typeface="+mn-ea"/>
                <a:cs typeface="+mn-cs"/>
              </a:rPr>
              <a:t>Chuẩn bị dụng cụ:</a:t>
            </a:r>
            <a:endParaRPr kumimoji="0" lang="en-US" sz="2200" b="1" i="1" u="none" strike="noStrike" kern="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FE063C47-C077-AFCF-CBA5-6B4D6F4D733C}"/>
              </a:ext>
            </a:extLst>
          </p:cNvPr>
          <p:cNvSpPr txBox="1"/>
          <p:nvPr/>
        </p:nvSpPr>
        <p:spPr>
          <a:xfrm>
            <a:off x="165273" y="2072936"/>
            <a:ext cx="4079625" cy="280532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(1): nguồn phóng xạ.</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(2): đầu thu phóng xạ Geiger – Muller.</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(3): thiết bị chuyển đổi tín hiệu.</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(4): loa.</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(5): màn hình.</a:t>
            </a:r>
          </a:p>
        </p:txBody>
      </p:sp>
      <p:pic>
        <p:nvPicPr>
          <p:cNvPr id="15" name="Picture 14">
            <a:extLst>
              <a:ext uri="{FF2B5EF4-FFF2-40B4-BE49-F238E27FC236}">
                <a16:creationId xmlns:a16="http://schemas.microsoft.com/office/drawing/2014/main" id="{AD7041A1-F26D-76D7-03F4-48BF33AF1754}"/>
              </a:ext>
            </a:extLst>
          </p:cNvPr>
          <p:cNvPicPr>
            <a:picLocks noChangeAspect="1"/>
          </p:cNvPicPr>
          <p:nvPr/>
        </p:nvPicPr>
        <p:blipFill>
          <a:blip r:embed="rId5"/>
          <a:srcRect/>
          <a:stretch/>
        </p:blipFill>
        <p:spPr>
          <a:xfrm>
            <a:off x="4244898" y="2299344"/>
            <a:ext cx="4694046" cy="2375529"/>
          </a:xfrm>
          <a:prstGeom prst="rect">
            <a:avLst/>
          </a:prstGeom>
        </p:spPr>
      </p:pic>
    </p:spTree>
    <p:extLst>
      <p:ext uri="{BB962C8B-B14F-4D97-AF65-F5344CB8AC3E}">
        <p14:creationId xmlns:p14="http://schemas.microsoft.com/office/powerpoint/2010/main" val="147915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4">
          <a:extLst>
            <a:ext uri="{FF2B5EF4-FFF2-40B4-BE49-F238E27FC236}">
              <a16:creationId xmlns:a16="http://schemas.microsoft.com/office/drawing/2014/main" id="{227D780E-90B3-5E30-6EFF-C2A63D3B6123}"/>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8EF31D73-F53E-2D6D-C8C7-52DB47B3C225}"/>
              </a:ext>
            </a:extLst>
          </p:cNvPr>
          <p:cNvGrpSpPr/>
          <p:nvPr/>
        </p:nvGrpSpPr>
        <p:grpSpPr>
          <a:xfrm>
            <a:off x="788026" y="135439"/>
            <a:ext cx="7567947" cy="901030"/>
            <a:chOff x="1130656" y="218262"/>
            <a:chExt cx="7567947" cy="901030"/>
          </a:xfrm>
        </p:grpSpPr>
        <p:sp>
          <p:nvSpPr>
            <p:cNvPr id="9" name="Rectangle: Diagonal Corners Rounded 8">
              <a:extLst>
                <a:ext uri="{FF2B5EF4-FFF2-40B4-BE49-F238E27FC236}">
                  <a16:creationId xmlns:a16="http://schemas.microsoft.com/office/drawing/2014/main" id="{90A0EEFD-834F-305D-9263-65551864E46B}"/>
                </a:ext>
              </a:extLst>
            </p:cNvPr>
            <p:cNvSpPr/>
            <p:nvPr/>
          </p:nvSpPr>
          <p:spPr>
            <a:xfrm>
              <a:off x="1194950" y="447438"/>
              <a:ext cx="7181016" cy="671854"/>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10" name="Group 9">
              <a:extLst>
                <a:ext uri="{FF2B5EF4-FFF2-40B4-BE49-F238E27FC236}">
                  <a16:creationId xmlns:a16="http://schemas.microsoft.com/office/drawing/2014/main" id="{2A551302-BC7E-648A-DF48-9744772A93EC}"/>
                </a:ext>
              </a:extLst>
            </p:cNvPr>
            <p:cNvGrpSpPr/>
            <p:nvPr/>
          </p:nvGrpSpPr>
          <p:grpSpPr>
            <a:xfrm>
              <a:off x="1130656" y="218262"/>
              <a:ext cx="7567947" cy="851118"/>
              <a:chOff x="2882981" y="1090935"/>
              <a:chExt cx="15135892" cy="2598804"/>
            </a:xfrm>
          </p:grpSpPr>
          <p:sp>
            <p:nvSpPr>
              <p:cNvPr id="11" name="Rectangle: Diagonal Corners Rounded 10">
                <a:extLst>
                  <a:ext uri="{FF2B5EF4-FFF2-40B4-BE49-F238E27FC236}">
                    <a16:creationId xmlns:a16="http://schemas.microsoft.com/office/drawing/2014/main" id="{32F758E7-922F-29F6-7F6D-A94932E58F20}"/>
                  </a:ext>
                </a:extLst>
              </p:cNvPr>
              <p:cNvSpPr/>
              <p:nvPr/>
            </p:nvSpPr>
            <p:spPr>
              <a:xfrm>
                <a:off x="2882981" y="1638300"/>
                <a:ext cx="14362030" cy="2051439"/>
              </a:xfrm>
              <a:prstGeom prst="round2DiagRect">
                <a:avLst/>
              </a:prstGeom>
              <a:solidFill>
                <a:srgbClr val="002060"/>
              </a:solidFill>
              <a:ln w="25400" cap="flat" cmpd="sng" algn="ctr">
                <a:noFill/>
                <a:prstDash val="solid"/>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Nhóm 3, 4: Thí nghiệm dùng đầu thu phóng xạ Geiger–Muller </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12" name="Freeform 4">
                <a:extLst>
                  <a:ext uri="{FF2B5EF4-FFF2-40B4-BE49-F238E27FC236}">
                    <a16:creationId xmlns:a16="http://schemas.microsoft.com/office/drawing/2014/main" id="{22659315-F24C-F9D6-1164-3839F17322B0}"/>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13" name="Arrow: Pentagon 12">
            <a:extLst>
              <a:ext uri="{FF2B5EF4-FFF2-40B4-BE49-F238E27FC236}">
                <a16:creationId xmlns:a16="http://schemas.microsoft.com/office/drawing/2014/main" id="{E8869828-4999-C5C3-B3C2-A73786CE5AC6}"/>
              </a:ext>
            </a:extLst>
          </p:cNvPr>
          <p:cNvSpPr/>
          <p:nvPr/>
        </p:nvSpPr>
        <p:spPr>
          <a:xfrm>
            <a:off x="0" y="1335125"/>
            <a:ext cx="4497659" cy="615651"/>
          </a:xfrm>
          <a:prstGeom prst="homePlate">
            <a:avLst/>
          </a:prstGeom>
          <a:solidFill>
            <a:schemeClr val="tx1">
              <a:lumMod val="75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i="1">
                <a:solidFill>
                  <a:srgbClr val="FFFFFF"/>
                </a:solidFill>
                <a:ea typeface="+mn-ea"/>
                <a:cs typeface="+mn-cs"/>
              </a:rPr>
              <a:t>Mô tả thí nghiệm</a:t>
            </a:r>
            <a:endParaRPr kumimoji="0" lang="en-US" sz="2200" b="1" i="1" u="none" strike="noStrike" kern="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1DDB2CA2-8832-1220-402E-6FFD3494647C}"/>
              </a:ext>
            </a:extLst>
          </p:cNvPr>
          <p:cNvSpPr txBox="1"/>
          <p:nvPr/>
        </p:nvSpPr>
        <p:spPr>
          <a:xfrm>
            <a:off x="153261" y="2117541"/>
            <a:ext cx="8837478" cy="234365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Nguồn phóng xạ (1) được đặt gần một đầu thu phóng xạ Geiger-Muller (2) theo một phương xác định.</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Mỗi khi có tia phóng xạ từ nguồn đến đầu thu, nó sẽ gửi tín hiệu đến thiết bị chuyển đổi (3) làm loa (4) phát ra một xung âm thanh đồng thời số đếm tia phóng xạ được hiển thị trên màn hình (5) sẽ nhảy lên 1 đơn vị.</a:t>
            </a:r>
          </a:p>
        </p:txBody>
      </p:sp>
    </p:spTree>
    <p:extLst>
      <p:ext uri="{BB962C8B-B14F-4D97-AF65-F5344CB8AC3E}">
        <p14:creationId xmlns:p14="http://schemas.microsoft.com/office/powerpoint/2010/main" val="401884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3309B-50F2-3F88-BFB7-04055EA5843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E7356F-A89A-4B20-5214-741B2A4D53C3}"/>
              </a:ext>
            </a:extLst>
          </p:cNvPr>
          <p:cNvSpPr/>
          <p:nvPr/>
        </p:nvSpPr>
        <p:spPr>
          <a:xfrm>
            <a:off x="1605314" y="263991"/>
            <a:ext cx="5933367" cy="605263"/>
          </a:xfrm>
          <a:prstGeom prst="roundRect">
            <a:avLst>
              <a:gd name="adj" fmla="val 50000"/>
            </a:avLst>
          </a:prstGeom>
          <a:solidFill>
            <a:schemeClr val="accent5"/>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solidFill>
                  <a:srgbClr val="000000"/>
                </a:solidFill>
                <a:latin typeface="1FTV Akira Expanded" panose="02000800000000000000" pitchFamily="50" charset="0"/>
              </a:rPr>
              <a:t>PHIẾU HỌC TẬP SỐ 1</a:t>
            </a:r>
          </a:p>
        </p:txBody>
      </p:sp>
      <p:sp>
        <p:nvSpPr>
          <p:cNvPr id="3" name="TextBox 2">
            <a:extLst>
              <a:ext uri="{FF2B5EF4-FFF2-40B4-BE49-F238E27FC236}">
                <a16:creationId xmlns:a16="http://schemas.microsoft.com/office/drawing/2014/main" id="{73C126F4-76F6-9F03-4989-6A6C89E47E3B}"/>
              </a:ext>
            </a:extLst>
          </p:cNvPr>
          <p:cNvSpPr txBox="1"/>
          <p:nvPr/>
        </p:nvSpPr>
        <p:spPr>
          <a:xfrm>
            <a:off x="258674" y="1409163"/>
            <a:ext cx="8626635" cy="958660"/>
          </a:xfrm>
          <a:prstGeom prst="rect">
            <a:avLst/>
          </a:prstGeom>
          <a:noFill/>
        </p:spPr>
        <p:txBody>
          <a:bodyPr wrap="square">
            <a:spAutoFit/>
          </a:bodyPr>
          <a:lstStyle/>
          <a:p>
            <a:pPr marL="342900" indent="-342900" algn="just">
              <a:lnSpc>
                <a:spcPct val="150000"/>
              </a:lnSpc>
              <a:buFontTx/>
              <a:buChar char="-"/>
            </a:pPr>
            <a:r>
              <a:rPr lang="en-US" sz="2000"/>
              <a:t>Bố trí thí nghiệm như hình 23.2.</a:t>
            </a:r>
          </a:p>
          <a:p>
            <a:pPr marL="342900" indent="-342900" algn="just">
              <a:lnSpc>
                <a:spcPct val="150000"/>
              </a:lnSpc>
              <a:buFontTx/>
              <a:buChar char="-"/>
            </a:pPr>
            <a:r>
              <a:rPr lang="en-US" sz="2000"/>
              <a:t>Theo dõi thời gian và đọc số tia phóng xạ hiển thị trên màn hình (5).</a:t>
            </a:r>
          </a:p>
        </p:txBody>
      </p:sp>
      <p:sp>
        <p:nvSpPr>
          <p:cNvPr id="4" name="TextBox 3">
            <a:extLst>
              <a:ext uri="{FF2B5EF4-FFF2-40B4-BE49-F238E27FC236}">
                <a16:creationId xmlns:a16="http://schemas.microsoft.com/office/drawing/2014/main" id="{4403C5E4-F763-22FB-A0B9-5DA3EC1161E9}"/>
              </a:ext>
            </a:extLst>
          </p:cNvPr>
          <p:cNvSpPr txBox="1"/>
          <p:nvPr/>
        </p:nvSpPr>
        <p:spPr>
          <a:xfrm>
            <a:off x="163544" y="978276"/>
            <a:ext cx="8816897" cy="430887"/>
          </a:xfrm>
          <a:prstGeom prst="rect">
            <a:avLst/>
          </a:prstGeom>
          <a:noFill/>
        </p:spPr>
        <p:txBody>
          <a:bodyPr wrap="square" rtlCol="0">
            <a:spAutoFit/>
          </a:bodyPr>
          <a:lstStyle/>
          <a:p>
            <a:pPr algn="ctr"/>
            <a:r>
              <a:rPr lang="en-US" sz="2200" b="1" i="1">
                <a:solidFill>
                  <a:srgbClr val="FF0000"/>
                </a:solidFill>
              </a:rPr>
              <a:t>Dành cho thí nghiệm sử dụng đầu thu phóng xạ Geiger - Muller</a:t>
            </a:r>
          </a:p>
        </p:txBody>
      </p:sp>
      <p:pic>
        <p:nvPicPr>
          <p:cNvPr id="6" name="Picture 5">
            <a:extLst>
              <a:ext uri="{FF2B5EF4-FFF2-40B4-BE49-F238E27FC236}">
                <a16:creationId xmlns:a16="http://schemas.microsoft.com/office/drawing/2014/main" id="{415295FD-8A1C-5017-4846-E5851E992AF6}"/>
              </a:ext>
            </a:extLst>
          </p:cNvPr>
          <p:cNvPicPr>
            <a:picLocks noChangeAspect="1"/>
          </p:cNvPicPr>
          <p:nvPr/>
        </p:nvPicPr>
        <p:blipFill>
          <a:blip r:embed="rId2"/>
          <a:srcRect/>
          <a:stretch/>
        </p:blipFill>
        <p:spPr>
          <a:xfrm>
            <a:off x="2133151" y="2420574"/>
            <a:ext cx="4877698" cy="2468471"/>
          </a:xfrm>
          <a:prstGeom prst="rect">
            <a:avLst/>
          </a:prstGeom>
        </p:spPr>
      </p:pic>
    </p:spTree>
    <p:extLst>
      <p:ext uri="{BB962C8B-B14F-4D97-AF65-F5344CB8AC3E}">
        <p14:creationId xmlns:p14="http://schemas.microsoft.com/office/powerpoint/2010/main" val="346733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289C6-82ED-379B-9C42-1ED99F55D1A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F5D4FCA-35C7-EBAA-A870-F8442C9E7C01}"/>
              </a:ext>
            </a:extLst>
          </p:cNvPr>
          <p:cNvSpPr txBox="1"/>
          <p:nvPr/>
        </p:nvSpPr>
        <p:spPr>
          <a:xfrm>
            <a:off x="258682" y="185853"/>
            <a:ext cx="8626635" cy="958660"/>
          </a:xfrm>
          <a:prstGeom prst="rect">
            <a:avLst/>
          </a:prstGeom>
          <a:noFill/>
        </p:spPr>
        <p:txBody>
          <a:bodyPr wrap="square">
            <a:spAutoFit/>
          </a:bodyPr>
          <a:lstStyle/>
          <a:p>
            <a:pPr marL="342900" indent="-342900" algn="just">
              <a:lnSpc>
                <a:spcPct val="150000"/>
              </a:lnSpc>
              <a:buFontTx/>
              <a:buChar char="-"/>
            </a:pPr>
            <a:r>
              <a:rPr lang="en-US" sz="2000"/>
              <a:t>Ghi kết quả vào bảng:</a:t>
            </a:r>
          </a:p>
          <a:p>
            <a:pPr algn="just">
              <a:lnSpc>
                <a:spcPct val="150000"/>
              </a:lnSpc>
            </a:pPr>
            <a:r>
              <a:rPr lang="en-US" sz="2000" i="1"/>
              <a:t>Kết quả thí nghiệm:</a:t>
            </a:r>
            <a:endParaRPr lang="vi-VN" sz="2000" i="1"/>
          </a:p>
        </p:txBody>
      </p:sp>
      <p:graphicFrame>
        <p:nvGraphicFramePr>
          <p:cNvPr id="3" name="Table 2">
            <a:extLst>
              <a:ext uri="{FF2B5EF4-FFF2-40B4-BE49-F238E27FC236}">
                <a16:creationId xmlns:a16="http://schemas.microsoft.com/office/drawing/2014/main" id="{7BA50FBD-B2BB-87C6-3FBB-C9EBB1F38DE0}"/>
              </a:ext>
            </a:extLst>
          </p:cNvPr>
          <p:cNvGraphicFramePr>
            <a:graphicFrameLocks noGrp="1"/>
          </p:cNvGraphicFramePr>
          <p:nvPr>
            <p:extLst>
              <p:ext uri="{D42A27DB-BD31-4B8C-83A1-F6EECF244321}">
                <p14:modId xmlns:p14="http://schemas.microsoft.com/office/powerpoint/2010/main" val="1532226500"/>
              </p:ext>
            </p:extLst>
          </p:nvPr>
        </p:nvGraphicFramePr>
        <p:xfrm>
          <a:off x="258682" y="1203454"/>
          <a:ext cx="8621624" cy="914400"/>
        </p:xfrm>
        <a:graphic>
          <a:graphicData uri="http://schemas.openxmlformats.org/drawingml/2006/table">
            <a:tbl>
              <a:tblPr firstRow="1" firstCol="1" bandRow="1">
                <a:tableStyleId>{69CF1AB2-1976-4502-BF36-3FF5EA218861}</a:tableStyleId>
              </a:tblPr>
              <a:tblGrid>
                <a:gridCol w="3135224">
                  <a:extLst>
                    <a:ext uri="{9D8B030D-6E8A-4147-A177-3AD203B41FA5}">
                      <a16:colId xmlns:a16="http://schemas.microsoft.com/office/drawing/2014/main" val="3032413081"/>
                    </a:ext>
                  </a:extLst>
                </a:gridCol>
                <a:gridCol w="914400">
                  <a:extLst>
                    <a:ext uri="{9D8B030D-6E8A-4147-A177-3AD203B41FA5}">
                      <a16:colId xmlns:a16="http://schemas.microsoft.com/office/drawing/2014/main" val="3484077738"/>
                    </a:ext>
                  </a:extLst>
                </a:gridCol>
                <a:gridCol w="914400">
                  <a:extLst>
                    <a:ext uri="{9D8B030D-6E8A-4147-A177-3AD203B41FA5}">
                      <a16:colId xmlns:a16="http://schemas.microsoft.com/office/drawing/2014/main" val="1579190593"/>
                    </a:ext>
                  </a:extLst>
                </a:gridCol>
                <a:gridCol w="914400">
                  <a:extLst>
                    <a:ext uri="{9D8B030D-6E8A-4147-A177-3AD203B41FA5}">
                      <a16:colId xmlns:a16="http://schemas.microsoft.com/office/drawing/2014/main" val="4180626904"/>
                    </a:ext>
                  </a:extLst>
                </a:gridCol>
                <a:gridCol w="914400">
                  <a:extLst>
                    <a:ext uri="{9D8B030D-6E8A-4147-A177-3AD203B41FA5}">
                      <a16:colId xmlns:a16="http://schemas.microsoft.com/office/drawing/2014/main" val="3208252028"/>
                    </a:ext>
                  </a:extLst>
                </a:gridCol>
                <a:gridCol w="914400">
                  <a:extLst>
                    <a:ext uri="{9D8B030D-6E8A-4147-A177-3AD203B41FA5}">
                      <a16:colId xmlns:a16="http://schemas.microsoft.com/office/drawing/2014/main" val="3391489056"/>
                    </a:ext>
                  </a:extLst>
                </a:gridCol>
                <a:gridCol w="914400">
                  <a:extLst>
                    <a:ext uri="{9D8B030D-6E8A-4147-A177-3AD203B41FA5}">
                      <a16:colId xmlns:a16="http://schemas.microsoft.com/office/drawing/2014/main" val="3466138831"/>
                    </a:ext>
                  </a:extLst>
                </a:gridCol>
              </a:tblGrid>
              <a:tr h="457200">
                <a:tc>
                  <a:txBody>
                    <a:bodyPr/>
                    <a:lstStyle/>
                    <a:p>
                      <a:pPr algn="ctr">
                        <a:lnSpc>
                          <a:spcPct val="100000"/>
                        </a:lnSpc>
                        <a:spcAft>
                          <a:spcPts val="800"/>
                        </a:spcAft>
                      </a:pPr>
                      <a:r>
                        <a:rPr lang="en-US" sz="2000" b="0">
                          <a:effectLst/>
                          <a:latin typeface="Arial" panose="020B0604020202020204" pitchFamily="34" charset="0"/>
                          <a:cs typeface="Arial" panose="020B0604020202020204" pitchFamily="34" charset="0"/>
                        </a:rPr>
                        <a:t>Khoảng thời gian </a:t>
                      </a:r>
                      <a:r>
                        <a:rPr lang="vi-VN" sz="2000" b="0">
                          <a:effectLst/>
                          <a:latin typeface="Arial" panose="020B0604020202020204" pitchFamily="34" charset="0"/>
                          <a:cs typeface="Arial" panose="020B0604020202020204" pitchFamily="34" charset="0"/>
                        </a:rPr>
                        <a:t>(s)</a:t>
                      </a:r>
                      <a:endParaRPr lang="en-US"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1800" b="0">
                          <a:effectLst/>
                          <a:latin typeface="Arial" panose="020B0604020202020204" pitchFamily="34" charset="0"/>
                          <a:ea typeface="Calibri" panose="020F0502020204030204" pitchFamily="34" charset="0"/>
                          <a:cs typeface="Arial" panose="020B0604020202020204" pitchFamily="34" charset="0"/>
                        </a:rPr>
                        <a:t>0 - 5</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1800" b="0">
                          <a:effectLst/>
                          <a:latin typeface="Arial" panose="020B0604020202020204" pitchFamily="34" charset="0"/>
                          <a:ea typeface="Calibri" panose="020F0502020204030204" pitchFamily="34" charset="0"/>
                          <a:cs typeface="Arial" panose="020B0604020202020204" pitchFamily="34" charset="0"/>
                        </a:rPr>
                        <a:t>5 - 10</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1800" b="0">
                          <a:effectLst/>
                          <a:latin typeface="Arial" panose="020B0604020202020204" pitchFamily="34" charset="0"/>
                          <a:ea typeface="Calibri" panose="020F0502020204030204" pitchFamily="34" charset="0"/>
                          <a:cs typeface="Arial" panose="020B0604020202020204" pitchFamily="34" charset="0"/>
                        </a:rPr>
                        <a:t>10 - 15</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1800" b="0">
                          <a:effectLst/>
                          <a:latin typeface="Arial" panose="020B0604020202020204" pitchFamily="34" charset="0"/>
                          <a:ea typeface="Calibri" panose="020F0502020204030204" pitchFamily="34" charset="0"/>
                          <a:cs typeface="Arial" panose="020B0604020202020204" pitchFamily="34" charset="0"/>
                        </a:rPr>
                        <a:t>15 - 20</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1800" b="0">
                          <a:effectLst/>
                          <a:latin typeface="Arial" panose="020B0604020202020204" pitchFamily="34" charset="0"/>
                          <a:ea typeface="Calibri" panose="020F0502020204030204" pitchFamily="34" charset="0"/>
                          <a:cs typeface="Arial" panose="020B0604020202020204" pitchFamily="34" charset="0"/>
                        </a:rPr>
                        <a:t>20 - 25</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1800" b="0">
                          <a:effectLst/>
                          <a:latin typeface="Arial" panose="020B0604020202020204" pitchFamily="34" charset="0"/>
                          <a:ea typeface="Calibri" panose="020F0502020204030204" pitchFamily="34" charset="0"/>
                          <a:cs typeface="Arial" panose="020B0604020202020204" pitchFamily="34" charset="0"/>
                        </a:rPr>
                        <a:t>25 - 30</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54240725"/>
                  </a:ext>
                </a:extLst>
              </a:tr>
              <a:tr h="457200">
                <a:tc>
                  <a:txBody>
                    <a:bodyPr/>
                    <a:lstStyle/>
                    <a:p>
                      <a:pPr algn="ctr">
                        <a:lnSpc>
                          <a:spcPct val="100000"/>
                        </a:lnSpc>
                        <a:spcAft>
                          <a:spcPts val="800"/>
                        </a:spcAft>
                      </a:pPr>
                      <a:r>
                        <a:rPr lang="vi-VN" sz="2000" b="0">
                          <a:effectLst/>
                          <a:latin typeface="Arial" panose="020B0604020202020204" pitchFamily="34" charset="0"/>
                          <a:cs typeface="Arial" panose="020B0604020202020204" pitchFamily="34" charset="0"/>
                        </a:rPr>
                        <a:t>Số tia phóng xạ</a:t>
                      </a:r>
                      <a:endParaRPr lang="en-US"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vi-VN" sz="20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vi-VN" sz="20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vi-VN" sz="20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vi-VN" sz="20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vi-VN" sz="20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vi-VN" sz="20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4292831014"/>
                  </a:ext>
                </a:extLst>
              </a:tr>
            </a:tbl>
          </a:graphicData>
        </a:graphic>
      </p:graphicFrame>
      <p:sp>
        <p:nvSpPr>
          <p:cNvPr id="4" name="TextBox 3">
            <a:extLst>
              <a:ext uri="{FF2B5EF4-FFF2-40B4-BE49-F238E27FC236}">
                <a16:creationId xmlns:a16="http://schemas.microsoft.com/office/drawing/2014/main" id="{28AE01F8-074B-E3B5-745E-EF8974E1D0A4}"/>
              </a:ext>
            </a:extLst>
          </p:cNvPr>
          <p:cNvSpPr txBox="1"/>
          <p:nvPr/>
        </p:nvSpPr>
        <p:spPr>
          <a:xfrm>
            <a:off x="258683" y="2176795"/>
            <a:ext cx="4127464" cy="2805320"/>
          </a:xfrm>
          <a:prstGeom prst="rect">
            <a:avLst/>
          </a:prstGeom>
          <a:noFill/>
        </p:spPr>
        <p:txBody>
          <a:bodyPr wrap="square">
            <a:spAutoFit/>
          </a:bodyPr>
          <a:lstStyle/>
          <a:p>
            <a:pPr marL="342900" indent="-342900" algn="just">
              <a:lnSpc>
                <a:spcPct val="150000"/>
              </a:lnSpc>
              <a:buFontTx/>
              <a:buChar char="-"/>
            </a:pPr>
            <a:r>
              <a:rPr lang="vi-VN" sz="2000"/>
              <a:t>Hãy nhận xét về số lượng phân rã trong các khoảng thời gian liên tiếp bằng nhau. Từ đó cho biết có thể dự đoán được thời điểm xảy ra và số lượng các phân rã phóng xạ không?</a:t>
            </a:r>
            <a:endParaRPr lang="vi-VN" sz="2000" i="1"/>
          </a:p>
        </p:txBody>
      </p:sp>
      <p:grpSp>
        <p:nvGrpSpPr>
          <p:cNvPr id="5" name="Group 4">
            <a:extLst>
              <a:ext uri="{FF2B5EF4-FFF2-40B4-BE49-F238E27FC236}">
                <a16:creationId xmlns:a16="http://schemas.microsoft.com/office/drawing/2014/main" id="{D5EDF963-2C14-718F-1506-D4FCC0BA413D}"/>
              </a:ext>
            </a:extLst>
          </p:cNvPr>
          <p:cNvGrpSpPr/>
          <p:nvPr/>
        </p:nvGrpSpPr>
        <p:grpSpPr>
          <a:xfrm>
            <a:off x="4685400" y="2326214"/>
            <a:ext cx="4293332" cy="2817286"/>
            <a:chOff x="4551585" y="2326214"/>
            <a:chExt cx="4293332" cy="2817286"/>
          </a:xfrm>
        </p:grpSpPr>
        <p:pic>
          <p:nvPicPr>
            <p:cNvPr id="6" name="Picture 5">
              <a:extLst>
                <a:ext uri="{FF2B5EF4-FFF2-40B4-BE49-F238E27FC236}">
                  <a16:creationId xmlns:a16="http://schemas.microsoft.com/office/drawing/2014/main" id="{CF9CD12C-813E-98F1-41E7-D335C2332A52}"/>
                </a:ext>
              </a:extLst>
            </p:cNvPr>
            <p:cNvPicPr>
              <a:picLocks noChangeAspect="1"/>
            </p:cNvPicPr>
            <p:nvPr/>
          </p:nvPicPr>
          <p:blipFill rotWithShape="1">
            <a:blip r:embed="rId2"/>
            <a:srcRect b="39093"/>
            <a:stretch/>
          </p:blipFill>
          <p:spPr>
            <a:xfrm>
              <a:off x="7283768" y="3059649"/>
              <a:ext cx="1561149" cy="2083851"/>
            </a:xfrm>
            <a:prstGeom prst="rect">
              <a:avLst/>
            </a:prstGeom>
          </p:spPr>
        </p:pic>
        <p:grpSp>
          <p:nvGrpSpPr>
            <p:cNvPr id="7" name="Group 6">
              <a:extLst>
                <a:ext uri="{FF2B5EF4-FFF2-40B4-BE49-F238E27FC236}">
                  <a16:creationId xmlns:a16="http://schemas.microsoft.com/office/drawing/2014/main" id="{47E522DB-1200-F808-B0B2-BECB6BC386D3}"/>
                </a:ext>
              </a:extLst>
            </p:cNvPr>
            <p:cNvGrpSpPr/>
            <p:nvPr/>
          </p:nvGrpSpPr>
          <p:grpSpPr>
            <a:xfrm>
              <a:off x="4551585" y="2326214"/>
              <a:ext cx="2732183" cy="2168225"/>
              <a:chOff x="4551585" y="2326214"/>
              <a:chExt cx="2732183" cy="2168225"/>
            </a:xfrm>
          </p:grpSpPr>
          <p:sp>
            <p:nvSpPr>
              <p:cNvPr id="8" name="Speech Bubble: Oval 7">
                <a:extLst>
                  <a:ext uri="{FF2B5EF4-FFF2-40B4-BE49-F238E27FC236}">
                    <a16:creationId xmlns:a16="http://schemas.microsoft.com/office/drawing/2014/main" id="{60C0ACCA-E489-4CF6-ACC2-960B6D390F3B}"/>
                  </a:ext>
                </a:extLst>
              </p:cNvPr>
              <p:cNvSpPr/>
              <p:nvPr/>
            </p:nvSpPr>
            <p:spPr>
              <a:xfrm>
                <a:off x="4551585" y="2326214"/>
                <a:ext cx="2732183" cy="2168225"/>
              </a:xfrm>
              <a:prstGeom prst="wedgeEllipseCallout">
                <a:avLst>
                  <a:gd name="adj1" fmla="val 63294"/>
                  <a:gd name="adj2" fmla="val -2022"/>
                </a:avLst>
              </a:prstGeom>
              <a:solidFill>
                <a:srgbClr val="FFE9C5"/>
              </a:solidFill>
              <a:ln w="19050">
                <a:solidFill>
                  <a:srgbClr val="FE9D00"/>
                </a:solidFill>
                <a:prstDash val="sysDo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6DBBCB-09CA-0EA3-2242-B28D02987A5E}"/>
                  </a:ext>
                </a:extLst>
              </p:cNvPr>
              <p:cNvSpPr txBox="1"/>
              <p:nvPr/>
            </p:nvSpPr>
            <p:spPr>
              <a:xfrm>
                <a:off x="4597081" y="2688482"/>
                <a:ext cx="2641192" cy="1420325"/>
              </a:xfrm>
              <a:prstGeom prst="rect">
                <a:avLst/>
              </a:prstGeom>
              <a:noFill/>
            </p:spPr>
            <p:txBody>
              <a:bodyPr wrap="square">
                <a:spAutoFit/>
              </a:bodyPr>
              <a:lstStyle/>
              <a:p>
                <a:pPr algn="ctr">
                  <a:lnSpc>
                    <a:spcPct val="150000"/>
                  </a:lnSpc>
                </a:pPr>
                <a:r>
                  <a:rPr lang="vi-VN" sz="2000"/>
                  <a:t>Tiến hành, quan sát và </a:t>
                </a:r>
                <a:r>
                  <a:rPr lang="en-US" sz="2000"/>
                  <a:t>hoàn thành kết quả thí nghiệm</a:t>
                </a:r>
                <a:r>
                  <a:rPr lang="vi-VN" sz="2000"/>
                  <a:t>.</a:t>
                </a:r>
                <a:endParaRPr lang="en-US" sz="2000" dirty="0"/>
              </a:p>
            </p:txBody>
          </p:sp>
        </p:grpSp>
      </p:grpSp>
    </p:spTree>
    <p:extLst>
      <p:ext uri="{BB962C8B-B14F-4D97-AF65-F5344CB8AC3E}">
        <p14:creationId xmlns:p14="http://schemas.microsoft.com/office/powerpoint/2010/main" val="166041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09748C-0C7E-AB72-EC86-64529955D5BB}"/>
              </a:ext>
            </a:extLst>
          </p:cNvPr>
          <p:cNvGrpSpPr/>
          <p:nvPr/>
        </p:nvGrpSpPr>
        <p:grpSpPr>
          <a:xfrm>
            <a:off x="323346" y="541251"/>
            <a:ext cx="4128881" cy="599369"/>
            <a:chOff x="520514" y="232256"/>
            <a:chExt cx="4128881" cy="599369"/>
          </a:xfrm>
        </p:grpSpPr>
        <p:sp>
          <p:nvSpPr>
            <p:cNvPr id="3" name="TextBox 2">
              <a:extLst>
                <a:ext uri="{FF2B5EF4-FFF2-40B4-BE49-F238E27FC236}">
                  <a16:creationId xmlns:a16="http://schemas.microsoft.com/office/drawing/2014/main" id="{FB027436-904C-FD12-E911-C083F6E2D587}"/>
                </a:ext>
              </a:extLst>
            </p:cNvPr>
            <p:cNvSpPr txBox="1"/>
            <p:nvPr/>
          </p:nvSpPr>
          <p:spPr>
            <a:xfrm>
              <a:off x="1555978" y="369960"/>
              <a:ext cx="3093417" cy="430887"/>
            </a:xfrm>
            <a:prstGeom prst="rect">
              <a:avLst/>
            </a:prstGeom>
            <a:noFill/>
          </p:spPr>
          <p:txBody>
            <a:bodyPr wrap="square" rtlCol="0">
              <a:spAutoFit/>
            </a:bodyPr>
            <a:lstStyle/>
            <a:p>
              <a:r>
                <a:rPr lang="en-US" sz="2200" b="1">
                  <a:solidFill>
                    <a:srgbClr val="002060"/>
                  </a:solidFill>
                </a:rPr>
                <a:t>Kết quả thí ngiệm:</a:t>
              </a:r>
              <a:endParaRPr lang="en-US" sz="2200" b="1" dirty="0">
                <a:solidFill>
                  <a:srgbClr val="002060"/>
                </a:solidFill>
              </a:endParaRPr>
            </a:p>
          </p:txBody>
        </p:sp>
        <p:pic>
          <p:nvPicPr>
            <p:cNvPr id="4" name="Picture 3">
              <a:extLst>
                <a:ext uri="{FF2B5EF4-FFF2-40B4-BE49-F238E27FC236}">
                  <a16:creationId xmlns:a16="http://schemas.microsoft.com/office/drawing/2014/main" id="{55F71EA0-A8DC-5DA1-64C4-C768CA38D6F0}"/>
                </a:ext>
              </a:extLst>
            </p:cNvPr>
            <p:cNvPicPr>
              <a:picLocks noChangeAspect="1"/>
            </p:cNvPicPr>
            <p:nvPr/>
          </p:nvPicPr>
          <p:blipFill>
            <a:blip r:embed="rId2"/>
            <a:stretch>
              <a:fillRect/>
            </a:stretch>
          </p:blipFill>
          <p:spPr>
            <a:xfrm>
              <a:off x="520514" y="232256"/>
              <a:ext cx="859195" cy="599369"/>
            </a:xfrm>
            <a:prstGeom prst="rect">
              <a:avLst/>
            </a:prstGeom>
          </p:spPr>
        </p:pic>
      </p:grpSp>
      <p:graphicFrame>
        <p:nvGraphicFramePr>
          <p:cNvPr id="5" name="Table 4">
            <a:extLst>
              <a:ext uri="{FF2B5EF4-FFF2-40B4-BE49-F238E27FC236}">
                <a16:creationId xmlns:a16="http://schemas.microsoft.com/office/drawing/2014/main" id="{84B833E9-5FFB-CB2D-B639-26803932FF01}"/>
              </a:ext>
            </a:extLst>
          </p:cNvPr>
          <p:cNvGraphicFramePr>
            <a:graphicFrameLocks noGrp="1"/>
          </p:cNvGraphicFramePr>
          <p:nvPr>
            <p:extLst>
              <p:ext uri="{D42A27DB-BD31-4B8C-83A1-F6EECF244321}">
                <p14:modId xmlns:p14="http://schemas.microsoft.com/office/powerpoint/2010/main" val="2430562002"/>
              </p:ext>
            </p:extLst>
          </p:nvPr>
        </p:nvGraphicFramePr>
        <p:xfrm>
          <a:off x="261188" y="1514450"/>
          <a:ext cx="8621624" cy="914400"/>
        </p:xfrm>
        <a:graphic>
          <a:graphicData uri="http://schemas.openxmlformats.org/drawingml/2006/table">
            <a:tbl>
              <a:tblPr firstRow="1" firstCol="1" bandRow="1">
                <a:tableStyleId>{69CF1AB2-1976-4502-BF36-3FF5EA218861}</a:tableStyleId>
              </a:tblPr>
              <a:tblGrid>
                <a:gridCol w="3135224">
                  <a:extLst>
                    <a:ext uri="{9D8B030D-6E8A-4147-A177-3AD203B41FA5}">
                      <a16:colId xmlns:a16="http://schemas.microsoft.com/office/drawing/2014/main" val="3032413081"/>
                    </a:ext>
                  </a:extLst>
                </a:gridCol>
                <a:gridCol w="914400">
                  <a:extLst>
                    <a:ext uri="{9D8B030D-6E8A-4147-A177-3AD203B41FA5}">
                      <a16:colId xmlns:a16="http://schemas.microsoft.com/office/drawing/2014/main" val="3484077738"/>
                    </a:ext>
                  </a:extLst>
                </a:gridCol>
                <a:gridCol w="914400">
                  <a:extLst>
                    <a:ext uri="{9D8B030D-6E8A-4147-A177-3AD203B41FA5}">
                      <a16:colId xmlns:a16="http://schemas.microsoft.com/office/drawing/2014/main" val="1579190593"/>
                    </a:ext>
                  </a:extLst>
                </a:gridCol>
                <a:gridCol w="914400">
                  <a:extLst>
                    <a:ext uri="{9D8B030D-6E8A-4147-A177-3AD203B41FA5}">
                      <a16:colId xmlns:a16="http://schemas.microsoft.com/office/drawing/2014/main" val="4180626904"/>
                    </a:ext>
                  </a:extLst>
                </a:gridCol>
                <a:gridCol w="914400">
                  <a:extLst>
                    <a:ext uri="{9D8B030D-6E8A-4147-A177-3AD203B41FA5}">
                      <a16:colId xmlns:a16="http://schemas.microsoft.com/office/drawing/2014/main" val="3208252028"/>
                    </a:ext>
                  </a:extLst>
                </a:gridCol>
                <a:gridCol w="914400">
                  <a:extLst>
                    <a:ext uri="{9D8B030D-6E8A-4147-A177-3AD203B41FA5}">
                      <a16:colId xmlns:a16="http://schemas.microsoft.com/office/drawing/2014/main" val="3391489056"/>
                    </a:ext>
                  </a:extLst>
                </a:gridCol>
                <a:gridCol w="914400">
                  <a:extLst>
                    <a:ext uri="{9D8B030D-6E8A-4147-A177-3AD203B41FA5}">
                      <a16:colId xmlns:a16="http://schemas.microsoft.com/office/drawing/2014/main" val="3466138831"/>
                    </a:ext>
                  </a:extLst>
                </a:gridCol>
              </a:tblGrid>
              <a:tr h="457200">
                <a:tc>
                  <a:txBody>
                    <a:bodyPr/>
                    <a:lstStyle/>
                    <a:p>
                      <a:pPr algn="ctr">
                        <a:lnSpc>
                          <a:spcPct val="100000"/>
                        </a:lnSpc>
                        <a:spcAft>
                          <a:spcPts val="800"/>
                        </a:spcAft>
                      </a:pPr>
                      <a:r>
                        <a:rPr lang="en-US" sz="2000" b="0">
                          <a:effectLst/>
                          <a:latin typeface="Arial" panose="020B0604020202020204" pitchFamily="34" charset="0"/>
                          <a:cs typeface="Arial" panose="020B0604020202020204" pitchFamily="34" charset="0"/>
                        </a:rPr>
                        <a:t>Khoảng thời gian </a:t>
                      </a:r>
                      <a:r>
                        <a:rPr lang="vi-VN" sz="2000" b="0">
                          <a:effectLst/>
                          <a:latin typeface="Arial" panose="020B0604020202020204" pitchFamily="34" charset="0"/>
                          <a:cs typeface="Arial" panose="020B0604020202020204" pitchFamily="34" charset="0"/>
                        </a:rPr>
                        <a:t>(s)</a:t>
                      </a:r>
                      <a:endParaRPr lang="en-US"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1800" b="0">
                          <a:effectLst/>
                          <a:latin typeface="Arial" panose="020B0604020202020204" pitchFamily="34" charset="0"/>
                          <a:ea typeface="Calibri" panose="020F0502020204030204" pitchFamily="34" charset="0"/>
                          <a:cs typeface="Arial" panose="020B0604020202020204" pitchFamily="34" charset="0"/>
                        </a:rPr>
                        <a:t>0 - 5</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1800" b="0">
                          <a:effectLst/>
                          <a:latin typeface="Arial" panose="020B0604020202020204" pitchFamily="34" charset="0"/>
                          <a:ea typeface="Calibri" panose="020F0502020204030204" pitchFamily="34" charset="0"/>
                          <a:cs typeface="Arial" panose="020B0604020202020204" pitchFamily="34" charset="0"/>
                        </a:rPr>
                        <a:t>5 - 10</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1800" b="0">
                          <a:effectLst/>
                          <a:latin typeface="Arial" panose="020B0604020202020204" pitchFamily="34" charset="0"/>
                          <a:ea typeface="Calibri" panose="020F0502020204030204" pitchFamily="34" charset="0"/>
                          <a:cs typeface="Arial" panose="020B0604020202020204" pitchFamily="34" charset="0"/>
                        </a:rPr>
                        <a:t>10 - 15</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1800" b="0">
                          <a:effectLst/>
                          <a:latin typeface="Arial" panose="020B0604020202020204" pitchFamily="34" charset="0"/>
                          <a:ea typeface="Calibri" panose="020F0502020204030204" pitchFamily="34" charset="0"/>
                          <a:cs typeface="Arial" panose="020B0604020202020204" pitchFamily="34" charset="0"/>
                        </a:rPr>
                        <a:t>15 - 20</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1800" b="0">
                          <a:effectLst/>
                          <a:latin typeface="Arial" panose="020B0604020202020204" pitchFamily="34" charset="0"/>
                          <a:ea typeface="Calibri" panose="020F0502020204030204" pitchFamily="34" charset="0"/>
                          <a:cs typeface="Arial" panose="020B0604020202020204" pitchFamily="34" charset="0"/>
                        </a:rPr>
                        <a:t>20 - 25</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1800" b="0">
                          <a:effectLst/>
                          <a:latin typeface="Arial" panose="020B0604020202020204" pitchFamily="34" charset="0"/>
                          <a:ea typeface="Calibri" panose="020F0502020204030204" pitchFamily="34" charset="0"/>
                          <a:cs typeface="Arial" panose="020B0604020202020204" pitchFamily="34" charset="0"/>
                        </a:rPr>
                        <a:t>25 - 30</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54240725"/>
                  </a:ext>
                </a:extLst>
              </a:tr>
              <a:tr h="457200">
                <a:tc>
                  <a:txBody>
                    <a:bodyPr/>
                    <a:lstStyle/>
                    <a:p>
                      <a:pPr algn="ctr">
                        <a:lnSpc>
                          <a:spcPct val="100000"/>
                        </a:lnSpc>
                        <a:spcAft>
                          <a:spcPts val="800"/>
                        </a:spcAft>
                      </a:pPr>
                      <a:r>
                        <a:rPr lang="vi-VN" sz="2000" b="0">
                          <a:effectLst/>
                          <a:latin typeface="Arial" panose="020B0604020202020204" pitchFamily="34" charset="0"/>
                          <a:cs typeface="Arial" panose="020B0604020202020204" pitchFamily="34" charset="0"/>
                        </a:rPr>
                        <a:t>Số tia phóng xạ</a:t>
                      </a:r>
                      <a:endParaRPr lang="en-US"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en-US" sz="2000" b="1">
                          <a:solidFill>
                            <a:srgbClr val="FF0000"/>
                          </a:solidFill>
                          <a:effectLst/>
                          <a:latin typeface="Arial" panose="020B0604020202020204" pitchFamily="34" charset="0"/>
                          <a:cs typeface="Arial" panose="020B0604020202020204" pitchFamily="34" charset="0"/>
                        </a:rPr>
                        <a:t>1</a:t>
                      </a:r>
                      <a:endParaRPr lang="en-US" sz="18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en-US" sz="2000" b="1">
                          <a:solidFill>
                            <a:srgbClr val="FF0000"/>
                          </a:solidFill>
                          <a:effectLst/>
                          <a:latin typeface="Arial" panose="020B0604020202020204" pitchFamily="34" charset="0"/>
                          <a:cs typeface="Arial" panose="020B0604020202020204" pitchFamily="34" charset="0"/>
                        </a:rPr>
                        <a:t>3</a:t>
                      </a:r>
                      <a:endParaRPr lang="en-US" sz="18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en-US" sz="2000" b="1">
                          <a:solidFill>
                            <a:srgbClr val="FF0000"/>
                          </a:solidFill>
                          <a:effectLst/>
                          <a:latin typeface="Arial" panose="020B0604020202020204" pitchFamily="34" charset="0"/>
                          <a:ea typeface="Calibri" panose="020F0502020204030204" pitchFamily="34" charset="0"/>
                          <a:cs typeface="Arial" panose="020B0604020202020204" pitchFamily="34" charset="0"/>
                        </a:rPr>
                        <a:t>2</a:t>
                      </a:r>
                      <a:endParaRPr lang="en-US" sz="18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en-US" sz="1800" b="1">
                          <a:solidFill>
                            <a:srgbClr val="FF0000"/>
                          </a:solidFill>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en-US" sz="1800" b="1">
                          <a:solidFill>
                            <a:srgbClr val="FF0000"/>
                          </a:solidFill>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en-US" sz="1800" b="1">
                          <a:solidFill>
                            <a:srgbClr val="FF0000"/>
                          </a:solidFill>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4292831014"/>
                  </a:ext>
                </a:extLst>
              </a:tr>
            </a:tbl>
          </a:graphicData>
        </a:graphic>
      </p:graphicFrame>
      <p:sp>
        <p:nvSpPr>
          <p:cNvPr id="7" name="TextBox 6">
            <a:extLst>
              <a:ext uri="{FF2B5EF4-FFF2-40B4-BE49-F238E27FC236}">
                <a16:creationId xmlns:a16="http://schemas.microsoft.com/office/drawing/2014/main" id="{A793854F-D77B-E4DC-2EA4-2ECF3BBB8891}"/>
              </a:ext>
            </a:extLst>
          </p:cNvPr>
          <p:cNvSpPr txBox="1"/>
          <p:nvPr/>
        </p:nvSpPr>
        <p:spPr>
          <a:xfrm>
            <a:off x="261188" y="2577142"/>
            <a:ext cx="8621624"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Nhận xét về số lượng phân rã trong các khoảng thời gian liên tiếp bằng nhau là khác nhau. </a:t>
            </a:r>
            <a:endParaRPr lang="en-US" sz="2000"/>
          </a:p>
          <a:p>
            <a:pPr marL="342900" indent="-342900" algn="just">
              <a:lnSpc>
                <a:spcPct val="150000"/>
              </a:lnSpc>
              <a:buFont typeface="Arial" panose="020B0604020202020204" pitchFamily="34" charset="0"/>
              <a:buChar char="•"/>
            </a:pPr>
            <a:r>
              <a:rPr lang="vi-VN" sz="2000"/>
              <a:t>Không thể dự đoán được thời điểm xảy ra và số lượng các phân rã phóng xạ. </a:t>
            </a:r>
            <a:endParaRPr lang="en-US" sz="2000"/>
          </a:p>
        </p:txBody>
      </p:sp>
    </p:spTree>
    <p:extLst>
      <p:ext uri="{BB962C8B-B14F-4D97-AF65-F5344CB8AC3E}">
        <p14:creationId xmlns:p14="http://schemas.microsoft.com/office/powerpoint/2010/main" val="293330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776D0C-6169-6D37-6615-0F269C655001}"/>
              </a:ext>
            </a:extLst>
          </p:cNvPr>
          <p:cNvSpPr txBox="1"/>
          <p:nvPr/>
        </p:nvSpPr>
        <p:spPr>
          <a:xfrm>
            <a:off x="504624" y="1501613"/>
            <a:ext cx="3881522"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Quá trình phóng xạ có tính tự phát và không điều khiển được, không chịu tác động của các yếu tố bên ngoài như nhiệt độ, áp suất,...</a:t>
            </a:r>
            <a:endParaRPr lang="en-US" sz="2000"/>
          </a:p>
          <a:p>
            <a:pPr marL="342900" indent="-342900" algn="just">
              <a:lnSpc>
                <a:spcPct val="150000"/>
              </a:lnSpc>
              <a:buFont typeface="Arial" panose="020B0604020202020204" pitchFamily="34" charset="0"/>
              <a:buChar char="•"/>
            </a:pPr>
            <a:r>
              <a:rPr lang="vi-VN" sz="2000"/>
              <a:t>Phân rã phóng xạ có tính ngẫu nhiên.</a:t>
            </a:r>
          </a:p>
        </p:txBody>
      </p:sp>
      <p:grpSp>
        <p:nvGrpSpPr>
          <p:cNvPr id="3" name="Group 2">
            <a:extLst>
              <a:ext uri="{FF2B5EF4-FFF2-40B4-BE49-F238E27FC236}">
                <a16:creationId xmlns:a16="http://schemas.microsoft.com/office/drawing/2014/main" id="{3D410273-276A-C8B9-FC89-FE0C9DB17E85}"/>
              </a:ext>
            </a:extLst>
          </p:cNvPr>
          <p:cNvGrpSpPr/>
          <p:nvPr/>
        </p:nvGrpSpPr>
        <p:grpSpPr>
          <a:xfrm>
            <a:off x="155105" y="136779"/>
            <a:ext cx="1434907" cy="1434907"/>
            <a:chOff x="162539" y="188819"/>
            <a:chExt cx="1434907" cy="1434907"/>
          </a:xfrm>
        </p:grpSpPr>
        <p:sp>
          <p:nvSpPr>
            <p:cNvPr id="4" name="Star: 12 Points 3">
              <a:extLst>
                <a:ext uri="{FF2B5EF4-FFF2-40B4-BE49-F238E27FC236}">
                  <a16:creationId xmlns:a16="http://schemas.microsoft.com/office/drawing/2014/main" id="{D244D1B5-7B53-718A-B538-40E4AB596073}"/>
                </a:ext>
              </a:extLst>
            </p:cNvPr>
            <p:cNvSpPr/>
            <p:nvPr/>
          </p:nvSpPr>
          <p:spPr>
            <a:xfrm>
              <a:off x="162539" y="188819"/>
              <a:ext cx="1434907" cy="1434907"/>
            </a:xfrm>
            <a:prstGeom prst="star12">
              <a:avLst/>
            </a:prstGeom>
            <a:solidFill>
              <a:schemeClr val="bg2">
                <a:lumMod val="75000"/>
              </a:schemeClr>
            </a:solidFill>
            <a:ln w="19050">
              <a:solidFill>
                <a:schemeClr val="bg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279D1D0-5B20-D24C-4DFE-5B16F5E23740}"/>
                </a:ext>
              </a:extLst>
            </p:cNvPr>
            <p:cNvSpPr txBox="1"/>
            <p:nvPr/>
          </p:nvSpPr>
          <p:spPr>
            <a:xfrm>
              <a:off x="394968" y="426942"/>
              <a:ext cx="970047" cy="958660"/>
            </a:xfrm>
            <a:prstGeom prst="rect">
              <a:avLst/>
            </a:prstGeom>
            <a:noFill/>
          </p:spPr>
          <p:txBody>
            <a:bodyPr wrap="square" rtlCol="0">
              <a:spAutoFit/>
            </a:bodyPr>
            <a:lstStyle/>
            <a:p>
              <a:pPr algn="ctr">
                <a:lnSpc>
                  <a:spcPct val="150000"/>
                </a:lnSpc>
              </a:pPr>
              <a:r>
                <a:rPr lang="en-US" sz="2000" b="1">
                  <a:solidFill>
                    <a:srgbClr val="2A291F"/>
                  </a:solidFill>
                </a:rPr>
                <a:t>KẾT LUẬN</a:t>
              </a:r>
              <a:endParaRPr lang="en-US" sz="2000" b="1" dirty="0">
                <a:solidFill>
                  <a:srgbClr val="2A291F"/>
                </a:solidFill>
              </a:endParaRPr>
            </a:p>
          </p:txBody>
        </p:sp>
      </p:grpSp>
      <p:pic>
        <p:nvPicPr>
          <p:cNvPr id="7" name="Picture 6">
            <a:extLst>
              <a:ext uri="{FF2B5EF4-FFF2-40B4-BE49-F238E27FC236}">
                <a16:creationId xmlns:a16="http://schemas.microsoft.com/office/drawing/2014/main" id="{141EDDBF-F0BE-E0D1-EA9D-DF764264C6F0}"/>
              </a:ext>
            </a:extLst>
          </p:cNvPr>
          <p:cNvPicPr>
            <a:picLocks noChangeAspect="1"/>
          </p:cNvPicPr>
          <p:nvPr/>
        </p:nvPicPr>
        <p:blipFill>
          <a:blip r:embed="rId2"/>
          <a:srcRect l="22059" r="10667"/>
          <a:stretch/>
        </p:blipFill>
        <p:spPr>
          <a:xfrm>
            <a:off x="4654571" y="620663"/>
            <a:ext cx="4177195" cy="4147935"/>
          </a:xfrm>
          <a:prstGeom prst="ellipse">
            <a:avLst/>
          </a:prstGeom>
        </p:spPr>
      </p:pic>
    </p:spTree>
    <p:extLst>
      <p:ext uri="{BB962C8B-B14F-4D97-AF65-F5344CB8AC3E}">
        <p14:creationId xmlns:p14="http://schemas.microsoft.com/office/powerpoint/2010/main" val="288255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DAA7A700-B04E-6AE9-51B6-61F9D6A9ABCC}"/>
              </a:ext>
            </a:extLst>
          </p:cNvPr>
          <p:cNvSpPr/>
          <p:nvPr/>
        </p:nvSpPr>
        <p:spPr>
          <a:xfrm>
            <a:off x="447876" y="430076"/>
            <a:ext cx="4756026" cy="2402334"/>
          </a:xfrm>
          <a:prstGeom prst="wedgeRoundRectCallout">
            <a:avLst>
              <a:gd name="adj1" fmla="val 63454"/>
              <a:gd name="adj2" fmla="val -6119"/>
              <a:gd name="adj3" fmla="val 16667"/>
            </a:avLst>
          </a:prstGeom>
          <a:solidFill>
            <a:srgbClr val="FFFFFF"/>
          </a:solidFill>
          <a:ln w="12700" cap="flat" cmpd="sng" algn="ctr">
            <a:solidFill>
              <a:srgbClr val="F02425">
                <a:shade val="15000"/>
              </a:srgbClr>
            </a:solidFill>
            <a:prstDash val="solid"/>
          </a:ln>
          <a:effectLst/>
        </p:spPr>
        <p:txBody>
          <a:bodyPr rtlCol="0" anchor="ctr"/>
          <a:lstStyle/>
          <a:p>
            <a:pPr lvl="0" algn="just">
              <a:lnSpc>
                <a:spcPct val="150000"/>
              </a:lnSpc>
              <a:buClrTx/>
              <a:defRPr/>
            </a:pPr>
            <a:r>
              <a:rPr lang="en-US" sz="2000">
                <a:solidFill>
                  <a:srgbClr val="2A291F"/>
                </a:solidFill>
                <a:ea typeface="+mn-ea"/>
                <a:cs typeface="Arial" panose="020B0604020202020204" pitchFamily="34" charset="0"/>
              </a:rPr>
              <a:t>Từ hai thí nghiệm trên, kết hợp đọc mục 1, 2 – SGK tr.104, 105, em hãy rút ra kết luận về định nghĩa của hiện tượng phóng xạ và tính ngẫu nhiên của phóng xạ.</a:t>
            </a:r>
            <a:endParaRPr kumimoji="0" lang="en-US" sz="2000" u="none" strike="noStrike" kern="0" cap="none" spc="0" normalizeH="0" baseline="0" noProof="0" dirty="0">
              <a:ln>
                <a:noFill/>
              </a:ln>
              <a:solidFill>
                <a:srgbClr val="2A291F"/>
              </a:solidFill>
              <a:effectLst/>
              <a:uLnTx/>
              <a:uFillTx/>
              <a:ea typeface="+mn-ea"/>
              <a:cs typeface="Arial" panose="020B0604020202020204" pitchFamily="34" charset="0"/>
            </a:endParaRPr>
          </a:p>
        </p:txBody>
      </p:sp>
      <p:pic>
        <p:nvPicPr>
          <p:cNvPr id="2" name="Picture 1">
            <a:extLst>
              <a:ext uri="{FF2B5EF4-FFF2-40B4-BE49-F238E27FC236}">
                <a16:creationId xmlns:a16="http://schemas.microsoft.com/office/drawing/2014/main" id="{BA6F3497-02CA-FE5E-2998-08797FCA8316}"/>
              </a:ext>
            </a:extLst>
          </p:cNvPr>
          <p:cNvPicPr>
            <a:picLocks noChangeAspect="1"/>
          </p:cNvPicPr>
          <p:nvPr/>
        </p:nvPicPr>
        <p:blipFill>
          <a:blip r:embed="rId2"/>
          <a:stretch>
            <a:fillRect/>
          </a:stretch>
        </p:blipFill>
        <p:spPr>
          <a:xfrm>
            <a:off x="4217860" y="1018478"/>
            <a:ext cx="4695674" cy="4125022"/>
          </a:xfrm>
          <a:prstGeom prst="rect">
            <a:avLst/>
          </a:prstGeom>
        </p:spPr>
      </p:pic>
    </p:spTree>
    <p:extLst>
      <p:ext uri="{BB962C8B-B14F-4D97-AF65-F5344CB8AC3E}">
        <p14:creationId xmlns:p14="http://schemas.microsoft.com/office/powerpoint/2010/main" val="157193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9CD6531-C351-A59D-5FF5-1E8E466DA093}"/>
              </a:ext>
            </a:extLst>
          </p:cNvPr>
          <p:cNvGrpSpPr/>
          <p:nvPr/>
        </p:nvGrpSpPr>
        <p:grpSpPr>
          <a:xfrm>
            <a:off x="3217878" y="136164"/>
            <a:ext cx="2708243" cy="808249"/>
            <a:chOff x="2846649" y="162888"/>
            <a:chExt cx="2708243" cy="808249"/>
          </a:xfrm>
        </p:grpSpPr>
        <p:sp>
          <p:nvSpPr>
            <p:cNvPr id="3" name="TextBox 2">
              <a:extLst>
                <a:ext uri="{FF2B5EF4-FFF2-40B4-BE49-F238E27FC236}">
                  <a16:creationId xmlns:a16="http://schemas.microsoft.com/office/drawing/2014/main" id="{82B65E0C-A6DD-EE24-4B64-B58C2AEA9752}"/>
                </a:ext>
              </a:extLst>
            </p:cNvPr>
            <p:cNvSpPr txBox="1"/>
            <p:nvPr/>
          </p:nvSpPr>
          <p:spPr>
            <a:xfrm>
              <a:off x="3589105" y="386362"/>
              <a:ext cx="196578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B94F6B"/>
                  </a:solidFill>
                  <a:effectLst/>
                  <a:uLnTx/>
                  <a:uFillTx/>
                </a:rPr>
                <a:t>GHI NHỚ</a:t>
              </a:r>
            </a:p>
          </p:txBody>
        </p:sp>
        <p:pic>
          <p:nvPicPr>
            <p:cNvPr id="4" name="Picture 3">
              <a:extLst>
                <a:ext uri="{FF2B5EF4-FFF2-40B4-BE49-F238E27FC236}">
                  <a16:creationId xmlns:a16="http://schemas.microsoft.com/office/drawing/2014/main" id="{09B9C33F-28AD-986D-1BCD-3681B9C8F17A}"/>
                </a:ext>
              </a:extLst>
            </p:cNvPr>
            <p:cNvPicPr>
              <a:picLocks noChangeAspect="1"/>
            </p:cNvPicPr>
            <p:nvPr/>
          </p:nvPicPr>
          <p:blipFill>
            <a:blip r:embed="rId2"/>
            <a:stretch>
              <a:fillRect/>
            </a:stretch>
          </p:blipFill>
          <p:spPr>
            <a:xfrm>
              <a:off x="2846649" y="162888"/>
              <a:ext cx="742456" cy="720114"/>
            </a:xfrm>
            <a:prstGeom prst="rect">
              <a:avLst/>
            </a:prstGeom>
          </p:spPr>
        </p:pic>
      </p:grpSp>
      <p:sp>
        <p:nvSpPr>
          <p:cNvPr id="14" name="Google Shape;2018;p60">
            <a:extLst>
              <a:ext uri="{FF2B5EF4-FFF2-40B4-BE49-F238E27FC236}">
                <a16:creationId xmlns:a16="http://schemas.microsoft.com/office/drawing/2014/main" id="{2E80F8A4-C603-0152-DDB5-8732BE6DB2E1}"/>
              </a:ext>
            </a:extLst>
          </p:cNvPr>
          <p:cNvSpPr/>
          <p:nvPr/>
        </p:nvSpPr>
        <p:spPr>
          <a:xfrm>
            <a:off x="434368" y="2163765"/>
            <a:ext cx="1537606" cy="1301261"/>
          </a:xfrm>
          <a:prstGeom prst="roundRect">
            <a:avLst>
              <a:gd name="adj" fmla="val 16667"/>
            </a:avLst>
          </a:prstGeom>
          <a:solidFill>
            <a:srgbClr val="9DCAD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 sz="2000" b="1" i="0" u="none" strike="noStrike" kern="0" cap="none" spc="0" normalizeH="0" baseline="0" noProof="0">
                <a:ln>
                  <a:noFill/>
                </a:ln>
                <a:solidFill>
                  <a:sysClr val="windowText" lastClr="000000"/>
                </a:solidFill>
                <a:effectLst/>
                <a:uLnTx/>
                <a:uFillTx/>
                <a:latin typeface="Arial" panose="020B0604020202020204" pitchFamily="34" charset="0"/>
                <a:ea typeface="Fredoka One"/>
                <a:cs typeface="Arial" panose="020B0604020202020204" pitchFamily="34" charset="0"/>
                <a:sym typeface="Fredoka One"/>
              </a:rPr>
              <a:t>PHÓNG</a:t>
            </a:r>
            <a:r>
              <a:rPr kumimoji="0" lang="en" sz="2000" b="1" i="0" u="none" strike="noStrike" kern="0" cap="none" spc="0" normalizeH="0" noProof="0">
                <a:ln>
                  <a:noFill/>
                </a:ln>
                <a:solidFill>
                  <a:sysClr val="windowText" lastClr="000000"/>
                </a:solidFill>
                <a:effectLst/>
                <a:uLnTx/>
                <a:uFillTx/>
                <a:latin typeface="Arial" panose="020B0604020202020204" pitchFamily="34" charset="0"/>
                <a:ea typeface="Fredoka One"/>
                <a:cs typeface="Arial" panose="020B0604020202020204" pitchFamily="34" charset="0"/>
                <a:sym typeface="Fredoka One"/>
              </a:rPr>
              <a:t> XẠ</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Fredoka One"/>
              <a:cs typeface="Arial" panose="020B0604020202020204" pitchFamily="34" charset="0"/>
              <a:sym typeface="Fredoka One"/>
            </a:endParaRPr>
          </a:p>
        </p:txBody>
      </p:sp>
      <p:sp>
        <p:nvSpPr>
          <p:cNvPr id="15" name="Google Shape;2020;p60">
            <a:extLst>
              <a:ext uri="{FF2B5EF4-FFF2-40B4-BE49-F238E27FC236}">
                <a16:creationId xmlns:a16="http://schemas.microsoft.com/office/drawing/2014/main" id="{5D0C1786-BF3E-2AE3-BDAC-3705DD3B8578}"/>
              </a:ext>
            </a:extLst>
          </p:cNvPr>
          <p:cNvSpPr/>
          <p:nvPr/>
        </p:nvSpPr>
        <p:spPr>
          <a:xfrm>
            <a:off x="2698561" y="1039788"/>
            <a:ext cx="6011069" cy="1301261"/>
          </a:xfrm>
          <a:prstGeom prst="roundRect">
            <a:avLst>
              <a:gd name="adj" fmla="val 16667"/>
            </a:avLst>
          </a:prstGeom>
          <a:solidFill>
            <a:srgbClr val="E0B1BD">
              <a:lumMod val="60000"/>
              <a:lumOff val="40000"/>
            </a:srgbClr>
          </a:solidFill>
          <a:ln>
            <a:noFill/>
          </a:ln>
        </p:spPr>
        <p:txBody>
          <a:bodyPr spcFirstLastPara="1" wrap="square" lIns="91425" tIns="91425" rIns="91425" bIns="91425" anchor="ctr" anchorCtr="0">
            <a:noAutofit/>
          </a:bodyPr>
          <a:lstStyle/>
          <a:p>
            <a:pPr lvl="0" algn="just">
              <a:lnSpc>
                <a:spcPct val="150000"/>
              </a:lnSpc>
              <a:buClrTx/>
            </a:pPr>
            <a:r>
              <a:rPr lang="en-US" sz="2000">
                <a:solidFill>
                  <a:sysClr val="windowText" lastClr="000000"/>
                </a:solidFill>
                <a:latin typeface="Arial" panose="020B0604020202020204" pitchFamily="34" charset="0"/>
                <a:ea typeface="Fredoka One"/>
                <a:cs typeface="Arial" panose="020B0604020202020204" pitchFamily="34" charset="0"/>
                <a:sym typeface="Fredoka One"/>
              </a:rPr>
              <a:t>Là h</a:t>
            </a:r>
            <a:r>
              <a:rPr lang="vi-VN" sz="2000">
                <a:solidFill>
                  <a:sysClr val="windowText" lastClr="000000"/>
                </a:solidFill>
                <a:latin typeface="Arial" panose="020B0604020202020204" pitchFamily="34" charset="0"/>
                <a:ea typeface="Fredoka One"/>
                <a:cs typeface="Arial" panose="020B0604020202020204" pitchFamily="34" charset="0"/>
                <a:sym typeface="Fredoka One"/>
              </a:rPr>
              <a:t>iện tượng một hạt nhân không bền vững tự phát biến đổi thành một hạt nhân khác đồng thời phát ra tia phóng xạ</a:t>
            </a:r>
            <a:r>
              <a:rPr lang="en-US" sz="2000">
                <a:solidFill>
                  <a:sysClr val="windowText" lastClr="000000"/>
                </a:solidFill>
                <a:latin typeface="Arial" panose="020B0604020202020204" pitchFamily="34" charset="0"/>
                <a:ea typeface="Fredoka One"/>
                <a:cs typeface="Arial" panose="020B0604020202020204" pitchFamily="34" charset="0"/>
                <a:sym typeface="Fredoka One"/>
              </a:rPr>
              <a:t>.</a:t>
            </a:r>
            <a:endParaRPr kumimoji="0" sz="2000" b="0" i="0" u="none" strike="noStrike" kern="0" cap="none" spc="0" normalizeH="0" baseline="0" noProof="0" dirty="0">
              <a:ln>
                <a:noFill/>
              </a:ln>
              <a:solidFill>
                <a:sysClr val="windowText" lastClr="000000"/>
              </a:solidFill>
              <a:effectLst/>
              <a:uLnTx/>
              <a:uFillTx/>
              <a:latin typeface="Arial" panose="020B0604020202020204" pitchFamily="34" charset="0"/>
              <a:ea typeface="Fredoka One"/>
              <a:cs typeface="Arial" panose="020B0604020202020204" pitchFamily="34" charset="0"/>
              <a:sym typeface="Fredoka One"/>
            </a:endParaRPr>
          </a:p>
        </p:txBody>
      </p:sp>
      <p:cxnSp>
        <p:nvCxnSpPr>
          <p:cNvPr id="16" name="Google Shape;2031;p60">
            <a:extLst>
              <a:ext uri="{FF2B5EF4-FFF2-40B4-BE49-F238E27FC236}">
                <a16:creationId xmlns:a16="http://schemas.microsoft.com/office/drawing/2014/main" id="{A6E5D829-2F77-1034-403A-1F45E51F8249}"/>
              </a:ext>
            </a:extLst>
          </p:cNvPr>
          <p:cNvCxnSpPr>
            <a:cxnSpLocks/>
          </p:cNvCxnSpPr>
          <p:nvPr/>
        </p:nvCxnSpPr>
        <p:spPr>
          <a:xfrm>
            <a:off x="1971974" y="2870930"/>
            <a:ext cx="726588" cy="0"/>
          </a:xfrm>
          <a:prstGeom prst="straightConnector1">
            <a:avLst/>
          </a:prstGeom>
          <a:noFill/>
          <a:ln w="19050" cap="flat" cmpd="sng">
            <a:solidFill>
              <a:srgbClr val="B7D6A3">
                <a:lumMod val="75000"/>
              </a:srgbClr>
            </a:solidFill>
            <a:prstDash val="solid"/>
            <a:round/>
            <a:headEnd type="none" w="med" len="med"/>
            <a:tailEnd type="none" w="med" len="med"/>
          </a:ln>
        </p:spPr>
      </p:cxnSp>
      <p:cxnSp>
        <p:nvCxnSpPr>
          <p:cNvPr id="17" name="Google Shape;2032;p60">
            <a:extLst>
              <a:ext uri="{FF2B5EF4-FFF2-40B4-BE49-F238E27FC236}">
                <a16:creationId xmlns:a16="http://schemas.microsoft.com/office/drawing/2014/main" id="{F4E8782F-DA10-DFD4-3420-5FB2524F9034}"/>
              </a:ext>
            </a:extLst>
          </p:cNvPr>
          <p:cNvCxnSpPr>
            <a:cxnSpLocks/>
            <a:stCxn id="14" idx="0"/>
            <a:endCxn id="15" idx="1"/>
          </p:cNvCxnSpPr>
          <p:nvPr/>
        </p:nvCxnSpPr>
        <p:spPr>
          <a:xfrm rot="5400000" flipH="1" flipV="1">
            <a:off x="1714193" y="1179397"/>
            <a:ext cx="473346" cy="1495390"/>
          </a:xfrm>
          <a:prstGeom prst="curvedConnector2">
            <a:avLst/>
          </a:prstGeom>
          <a:noFill/>
          <a:ln w="19050" cap="flat" cmpd="sng">
            <a:solidFill>
              <a:srgbClr val="E0B1BD">
                <a:lumMod val="75000"/>
              </a:srgbClr>
            </a:solidFill>
            <a:prstDash val="solid"/>
            <a:round/>
            <a:headEnd type="none" w="med" len="med"/>
            <a:tailEnd type="none" w="med" len="med"/>
          </a:ln>
        </p:spPr>
      </p:cxnSp>
      <p:cxnSp>
        <p:nvCxnSpPr>
          <p:cNvPr id="18" name="Google Shape;2033;p60">
            <a:extLst>
              <a:ext uri="{FF2B5EF4-FFF2-40B4-BE49-F238E27FC236}">
                <a16:creationId xmlns:a16="http://schemas.microsoft.com/office/drawing/2014/main" id="{D14C29AB-008F-7779-5B68-5495322EC40F}"/>
              </a:ext>
            </a:extLst>
          </p:cNvPr>
          <p:cNvCxnSpPr>
            <a:cxnSpLocks/>
            <a:stCxn id="14" idx="2"/>
            <a:endCxn id="20" idx="1"/>
          </p:cNvCxnSpPr>
          <p:nvPr/>
        </p:nvCxnSpPr>
        <p:spPr>
          <a:xfrm rot="16200000" flipH="1">
            <a:off x="1631523" y="3036674"/>
            <a:ext cx="638686" cy="1495390"/>
          </a:xfrm>
          <a:prstGeom prst="curvedConnector2">
            <a:avLst/>
          </a:prstGeom>
          <a:noFill/>
          <a:ln w="19050" cap="flat" cmpd="sng">
            <a:solidFill>
              <a:srgbClr val="FFD678">
                <a:lumMod val="75000"/>
              </a:srgbClr>
            </a:solidFill>
            <a:prstDash val="solid"/>
            <a:round/>
            <a:headEnd type="none" w="med" len="med"/>
            <a:tailEnd type="none" w="med" len="med"/>
          </a:ln>
        </p:spPr>
      </p:cxnSp>
      <p:sp>
        <p:nvSpPr>
          <p:cNvPr id="19" name="Google Shape;2020;p60">
            <a:extLst>
              <a:ext uri="{FF2B5EF4-FFF2-40B4-BE49-F238E27FC236}">
                <a16:creationId xmlns:a16="http://schemas.microsoft.com/office/drawing/2014/main" id="{C36829F8-EA9B-4058-E758-BDD71433968E}"/>
              </a:ext>
            </a:extLst>
          </p:cNvPr>
          <p:cNvSpPr/>
          <p:nvPr/>
        </p:nvSpPr>
        <p:spPr>
          <a:xfrm>
            <a:off x="2698561" y="2506948"/>
            <a:ext cx="6011069" cy="856392"/>
          </a:xfrm>
          <a:prstGeom prst="roundRect">
            <a:avLst>
              <a:gd name="adj" fmla="val 16667"/>
            </a:avLst>
          </a:prstGeom>
          <a:solidFill>
            <a:srgbClr val="B7D6A3">
              <a:lumMod val="60000"/>
              <a:lumOff val="40000"/>
            </a:srgbClr>
          </a:solidFill>
          <a:ln>
            <a:noFill/>
          </a:ln>
        </p:spPr>
        <p:txBody>
          <a:bodyPr spcFirstLastPara="1" wrap="square" lIns="91425" tIns="91425" rIns="91425" bIns="91425" anchor="ctr" anchorCtr="0">
            <a:noAutofit/>
          </a:bodyPr>
          <a:lstStyle/>
          <a:p>
            <a:pPr lvl="0" algn="just">
              <a:buClrTx/>
            </a:pPr>
            <a:r>
              <a:rPr lang="en-US" sz="2000">
                <a:solidFill>
                  <a:sysClr val="windowText" lastClr="000000"/>
                </a:solidFill>
                <a:latin typeface="Arial" panose="020B0604020202020204" pitchFamily="34" charset="0"/>
                <a:ea typeface="Fredoka One"/>
                <a:cs typeface="Arial" panose="020B0604020202020204" pitchFamily="34" charset="0"/>
                <a:sym typeface="Fredoka One"/>
              </a:rPr>
              <a:t>Quá trình phóng xạ là ngẫu nhiên. </a:t>
            </a:r>
            <a:endParaRPr kumimoji="0" sz="2000" b="0" i="0" u="none" strike="noStrike" kern="0" cap="none" spc="0" normalizeH="0" baseline="0" noProof="0" dirty="0">
              <a:ln>
                <a:noFill/>
              </a:ln>
              <a:solidFill>
                <a:sysClr val="windowText" lastClr="000000"/>
              </a:solidFill>
              <a:effectLst/>
              <a:uLnTx/>
              <a:uFillTx/>
              <a:latin typeface="Arial" panose="020B0604020202020204" pitchFamily="34" charset="0"/>
              <a:ea typeface="Fredoka One"/>
              <a:cs typeface="Arial" panose="020B0604020202020204" pitchFamily="34" charset="0"/>
              <a:sym typeface="Fredoka One"/>
            </a:endParaRPr>
          </a:p>
        </p:txBody>
      </p:sp>
      <p:sp>
        <p:nvSpPr>
          <p:cNvPr id="20" name="Google Shape;2020;p60">
            <a:extLst>
              <a:ext uri="{FF2B5EF4-FFF2-40B4-BE49-F238E27FC236}">
                <a16:creationId xmlns:a16="http://schemas.microsoft.com/office/drawing/2014/main" id="{7501211F-9DAD-C823-238D-BB9B5E1B0A29}"/>
              </a:ext>
            </a:extLst>
          </p:cNvPr>
          <p:cNvSpPr/>
          <p:nvPr/>
        </p:nvSpPr>
        <p:spPr>
          <a:xfrm>
            <a:off x="2698561" y="3564168"/>
            <a:ext cx="6011070" cy="1079087"/>
          </a:xfrm>
          <a:prstGeom prst="roundRect">
            <a:avLst>
              <a:gd name="adj" fmla="val 16667"/>
            </a:avLst>
          </a:prstGeom>
          <a:solidFill>
            <a:srgbClr val="FFD678">
              <a:lumMod val="60000"/>
              <a:lumOff val="40000"/>
            </a:srgbClr>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0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fr-FR" sz="2000" b="0" i="0" u="none" strike="noStrike" kern="0" cap="none" spc="0" normalizeH="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một hạt nhân phóng xạ cho trước, thời điểm phân rã của nó không xác định.</a:t>
            </a:r>
            <a:endParaRPr kumimoji="0" sz="2000" b="0" i="0" u="none" strike="noStrike" kern="0" cap="none" spc="0" normalizeH="0" baseline="0" noProof="0" dirty="0">
              <a:ln>
                <a:noFill/>
              </a:ln>
              <a:solidFill>
                <a:sysClr val="windowText" lastClr="000000"/>
              </a:solidFill>
              <a:effectLst/>
              <a:uLnTx/>
              <a:uFillTx/>
              <a:latin typeface="Arial" panose="020B0604020202020204" pitchFamily="34" charset="0"/>
              <a:ea typeface="Fredoka One"/>
              <a:cs typeface="Arial" panose="020B0604020202020204" pitchFamily="34" charset="0"/>
              <a:sym typeface="Fredoka One"/>
            </a:endParaRPr>
          </a:p>
        </p:txBody>
      </p:sp>
      <p:pic>
        <p:nvPicPr>
          <p:cNvPr id="21" name="Picture 20">
            <a:extLst>
              <a:ext uri="{FF2B5EF4-FFF2-40B4-BE49-F238E27FC236}">
                <a16:creationId xmlns:a16="http://schemas.microsoft.com/office/drawing/2014/main" id="{D521F6A2-E586-EB1C-72B2-02BC8E54DAFF}"/>
              </a:ext>
            </a:extLst>
          </p:cNvPr>
          <p:cNvPicPr>
            <a:picLocks noChangeAspect="1"/>
          </p:cNvPicPr>
          <p:nvPr/>
        </p:nvPicPr>
        <p:blipFill>
          <a:blip r:embed="rId3"/>
          <a:stretch>
            <a:fillRect/>
          </a:stretch>
        </p:blipFill>
        <p:spPr>
          <a:xfrm>
            <a:off x="230454" y="3965385"/>
            <a:ext cx="1176630" cy="1079086"/>
          </a:xfrm>
          <a:prstGeom prst="rect">
            <a:avLst/>
          </a:prstGeom>
        </p:spPr>
      </p:pic>
      <p:pic>
        <p:nvPicPr>
          <p:cNvPr id="22" name="Picture 21">
            <a:extLst>
              <a:ext uri="{FF2B5EF4-FFF2-40B4-BE49-F238E27FC236}">
                <a16:creationId xmlns:a16="http://schemas.microsoft.com/office/drawing/2014/main" id="{A70E48A9-7A05-FF46-602B-FDC58869C2C4}"/>
              </a:ext>
            </a:extLst>
          </p:cNvPr>
          <p:cNvPicPr>
            <a:picLocks noChangeAspect="1"/>
          </p:cNvPicPr>
          <p:nvPr/>
        </p:nvPicPr>
        <p:blipFill>
          <a:blip r:embed="rId4"/>
          <a:stretch>
            <a:fillRect/>
          </a:stretch>
        </p:blipFill>
        <p:spPr>
          <a:xfrm flipH="1">
            <a:off x="366059" y="867348"/>
            <a:ext cx="733433" cy="1010846"/>
          </a:xfrm>
          <a:prstGeom prst="rect">
            <a:avLst/>
          </a:prstGeom>
        </p:spPr>
      </p:pic>
    </p:spTree>
    <p:extLst>
      <p:ext uri="{BB962C8B-B14F-4D97-AF65-F5344CB8AC3E}">
        <p14:creationId xmlns:p14="http://schemas.microsoft.com/office/powerpoint/2010/main" val="362521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a:extLst>
              <a:ext uri="{FF2B5EF4-FFF2-40B4-BE49-F238E27FC236}">
                <a16:creationId xmlns:a16="http://schemas.microsoft.com/office/drawing/2014/main" id="{5D690AB9-A87B-78EA-477D-8DCC8CC51718}"/>
              </a:ext>
            </a:extLst>
          </p:cNvPr>
          <p:cNvSpPr txBox="1"/>
          <p:nvPr/>
        </p:nvSpPr>
        <p:spPr>
          <a:xfrm>
            <a:off x="794371" y="291187"/>
            <a:ext cx="7555257" cy="553998"/>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KHỞI</a:t>
            </a:r>
            <a:r>
              <a:rPr kumimoji="0" lang="en-US" sz="3600" b="1"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ĐỘNG</a:t>
            </a:r>
            <a:endPar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6" name="TextBox 5">
            <a:extLst>
              <a:ext uri="{FF2B5EF4-FFF2-40B4-BE49-F238E27FC236}">
                <a16:creationId xmlns:a16="http://schemas.microsoft.com/office/drawing/2014/main" id="{7AF16B29-320B-5C0D-BE60-EE893AC0783D}"/>
              </a:ext>
            </a:extLst>
          </p:cNvPr>
          <p:cNvSpPr txBox="1"/>
          <p:nvPr/>
        </p:nvSpPr>
        <p:spPr>
          <a:xfrm>
            <a:off x="200023" y="863341"/>
            <a:ext cx="8743951"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Năm 1896: Henri Becquerel đã phát hiện muối Uranium tự phát ra các bức xạ mô hình. </a:t>
            </a:r>
          </a:p>
          <a:p>
            <a:pPr marL="342900" indent="-342900" algn="just">
              <a:lnSpc>
                <a:spcPct val="150000"/>
              </a:lnSpc>
              <a:buFont typeface="Arial" panose="020B0604020202020204" pitchFamily="34" charset="0"/>
              <a:buChar char="•"/>
            </a:pPr>
            <a:r>
              <a:rPr lang="en-US" sz="2000"/>
              <a:t>Năm 1898: Pierre Curie và Marie Currie đã phát hiện hai nguyên tố phóng xạ mới là Polonium và Radium.</a:t>
            </a:r>
          </a:p>
        </p:txBody>
      </p:sp>
      <p:pic>
        <p:nvPicPr>
          <p:cNvPr id="8" name="Picture 7" descr="A blurry image of a brain&#10;&#10;Description automatically generated">
            <a:extLst>
              <a:ext uri="{FF2B5EF4-FFF2-40B4-BE49-F238E27FC236}">
                <a16:creationId xmlns:a16="http://schemas.microsoft.com/office/drawing/2014/main" id="{86523FE8-A5F7-5F1C-EAA7-77CD707C74EC}"/>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rcRect l="25229" t="21400" r="18453" b="4083"/>
          <a:stretch/>
        </p:blipFill>
        <p:spPr>
          <a:xfrm>
            <a:off x="286713" y="2812006"/>
            <a:ext cx="2025360" cy="2162414"/>
          </a:xfrm>
          <a:prstGeom prst="rect">
            <a:avLst/>
          </a:prstGeom>
        </p:spPr>
      </p:pic>
      <p:pic>
        <p:nvPicPr>
          <p:cNvPr id="10" name="Picture 9" descr="A person with a beard and mustache&#10;&#10;Description automatically generated">
            <a:extLst>
              <a:ext uri="{FF2B5EF4-FFF2-40B4-BE49-F238E27FC236}">
                <a16:creationId xmlns:a16="http://schemas.microsoft.com/office/drawing/2014/main" id="{254E0138-246F-7DB7-2DD0-E194AA678CB4}"/>
              </a:ext>
            </a:extLst>
          </p:cNvPr>
          <p:cNvPicPr>
            <a:picLocks noChangeAspect="1"/>
          </p:cNvPicPr>
          <p:nvPr/>
        </p:nvPicPr>
        <p:blipFill>
          <a:blip r:embed="rId4"/>
          <a:stretch>
            <a:fillRect/>
          </a:stretch>
        </p:blipFill>
        <p:spPr>
          <a:xfrm>
            <a:off x="2374432" y="2812006"/>
            <a:ext cx="1509538" cy="2162414"/>
          </a:xfrm>
          <a:prstGeom prst="rect">
            <a:avLst/>
          </a:prstGeom>
        </p:spPr>
      </p:pic>
      <p:pic>
        <p:nvPicPr>
          <p:cNvPr id="14" name="Picture 13" descr="Medium shot of a person&#10;&#10;Description automatically generated">
            <a:extLst>
              <a:ext uri="{FF2B5EF4-FFF2-40B4-BE49-F238E27FC236}">
                <a16:creationId xmlns:a16="http://schemas.microsoft.com/office/drawing/2014/main" id="{F611FB75-FEFF-2506-2F63-C5ED438470CD}"/>
              </a:ext>
            </a:extLst>
          </p:cNvPr>
          <p:cNvPicPr>
            <a:picLocks noChangeAspect="1"/>
          </p:cNvPicPr>
          <p:nvPr/>
        </p:nvPicPr>
        <p:blipFill>
          <a:blip r:embed="rId5"/>
          <a:stretch>
            <a:fillRect/>
          </a:stretch>
        </p:blipFill>
        <p:spPr>
          <a:xfrm>
            <a:off x="3946329" y="2811481"/>
            <a:ext cx="1592246" cy="2163464"/>
          </a:xfrm>
          <a:prstGeom prst="rect">
            <a:avLst/>
          </a:prstGeom>
        </p:spPr>
      </p:pic>
      <p:pic>
        <p:nvPicPr>
          <p:cNvPr id="16" name="Picture 15" descr="A person with a beard and mustache&#10;&#10;Description automatically generated">
            <a:extLst>
              <a:ext uri="{FF2B5EF4-FFF2-40B4-BE49-F238E27FC236}">
                <a16:creationId xmlns:a16="http://schemas.microsoft.com/office/drawing/2014/main" id="{FE6B8069-2F12-79E4-0127-825D7C85804D}"/>
              </a:ext>
            </a:extLst>
          </p:cNvPr>
          <p:cNvPicPr>
            <a:picLocks noChangeAspect="1"/>
          </p:cNvPicPr>
          <p:nvPr/>
        </p:nvPicPr>
        <p:blipFill>
          <a:blip r:embed="rId6"/>
          <a:stretch>
            <a:fillRect/>
          </a:stretch>
        </p:blipFill>
        <p:spPr>
          <a:xfrm>
            <a:off x="5600600" y="2812006"/>
            <a:ext cx="1533627" cy="2162414"/>
          </a:xfrm>
          <a:prstGeom prst="rect">
            <a:avLst/>
          </a:prstGeom>
        </p:spPr>
      </p:pic>
      <p:pic>
        <p:nvPicPr>
          <p:cNvPr id="18" name="Picture 17" descr="A person and person posing for a picture&#10;&#10;Description automatically generated">
            <a:extLst>
              <a:ext uri="{FF2B5EF4-FFF2-40B4-BE49-F238E27FC236}">
                <a16:creationId xmlns:a16="http://schemas.microsoft.com/office/drawing/2014/main" id="{50B497D0-FB3C-0551-DA5C-94B6A2F904F0}"/>
              </a:ext>
            </a:extLst>
          </p:cNvPr>
          <p:cNvPicPr>
            <a:picLocks noChangeAspect="1"/>
          </p:cNvPicPr>
          <p:nvPr/>
        </p:nvPicPr>
        <p:blipFill>
          <a:blip r:embed="rId7"/>
          <a:stretch>
            <a:fillRect/>
          </a:stretch>
        </p:blipFill>
        <p:spPr>
          <a:xfrm>
            <a:off x="7196252" y="2812006"/>
            <a:ext cx="1623120" cy="2162414"/>
          </a:xfrm>
          <a:prstGeom prst="rect">
            <a:avLst/>
          </a:prstGeom>
        </p:spPr>
      </p:pic>
    </p:spTree>
    <p:extLst>
      <p:ext uri="{BB962C8B-B14F-4D97-AF65-F5344CB8AC3E}">
        <p14:creationId xmlns:p14="http://schemas.microsoft.com/office/powerpoint/2010/main" val="240415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000F-700E-DAC6-1884-D255D94A5F28}"/>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3DC8F7EA-19AF-4FB8-CEC1-30595E05B2C3}"/>
              </a:ext>
            </a:extLst>
          </p:cNvPr>
          <p:cNvGrpSpPr/>
          <p:nvPr/>
        </p:nvGrpSpPr>
        <p:grpSpPr>
          <a:xfrm>
            <a:off x="-2" y="-4"/>
            <a:ext cx="4154878" cy="631528"/>
            <a:chOff x="-2" y="-4"/>
            <a:chExt cx="3448714" cy="631528"/>
          </a:xfrm>
        </p:grpSpPr>
        <p:sp>
          <p:nvSpPr>
            <p:cNvPr id="19" name="Rectangle: Single Corner Rounded 18">
              <a:extLst>
                <a:ext uri="{FF2B5EF4-FFF2-40B4-BE49-F238E27FC236}">
                  <a16:creationId xmlns:a16="http://schemas.microsoft.com/office/drawing/2014/main" id="{8EC4FA64-830A-F82F-01C9-81B53D840CD4}"/>
                </a:ext>
              </a:extLst>
            </p:cNvPr>
            <p:cNvSpPr/>
            <p:nvPr/>
          </p:nvSpPr>
          <p:spPr>
            <a:xfrm flipV="1">
              <a:off x="-2" y="-4"/>
              <a:ext cx="3448714" cy="631528"/>
            </a:xfrm>
            <a:prstGeom prst="round1Rect">
              <a:avLst>
                <a:gd name="adj" fmla="val 32540"/>
              </a:avLst>
            </a:prstGeom>
            <a:solidFill>
              <a:srgbClr val="9DCADF">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1FB89CAC-E600-C207-8E8C-63EAF73A4B44}"/>
                </a:ext>
              </a:extLst>
            </p:cNvPr>
            <p:cNvSpPr txBox="1"/>
            <p:nvPr/>
          </p:nvSpPr>
          <p:spPr>
            <a:xfrm>
              <a:off x="88679" y="68070"/>
              <a:ext cx="3255806" cy="498983"/>
            </a:xfrm>
            <a:prstGeom prst="rect">
              <a:avLst/>
            </a:prstGeom>
            <a:noFill/>
          </p:spPr>
          <p:txBody>
            <a:bodyPr wrap="square" rtlCol="0">
              <a:spAutoFit/>
            </a:bodyPr>
            <a:lstStyle/>
            <a:p>
              <a:pPr marL="0" marR="0" lvl="0" indent="0" algn="just" defTabSz="914400" eaLnBrk="1" fontAlgn="auto" latinLnBrk="0" hangingPunct="1">
                <a:lnSpc>
                  <a:spcPts val="35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rPr>
                <a:t>3. CÁC DẠNG PHÓNG XẠ</a:t>
              </a:r>
              <a:endParaRPr kumimoji="0" lang="en-US" sz="2400" b="1" i="0" u="none" strike="noStrike" kern="0" cap="none" spc="0" normalizeH="0" baseline="0" noProof="0" dirty="0">
                <a:ln>
                  <a:noFill/>
                </a:ln>
                <a:solidFill>
                  <a:srgbClr val="FFFFFF"/>
                </a:solidFill>
                <a:effectLst/>
                <a:uLnTx/>
                <a:uFillTx/>
              </a:endParaRPr>
            </a:p>
          </p:txBody>
        </p:sp>
      </p:grpSp>
      <p:pic>
        <p:nvPicPr>
          <p:cNvPr id="12" name="Picture 11" descr="A diagram of a graph&#10;&#10;Description automatically generated">
            <a:extLst>
              <a:ext uri="{FF2B5EF4-FFF2-40B4-BE49-F238E27FC236}">
                <a16:creationId xmlns:a16="http://schemas.microsoft.com/office/drawing/2014/main" id="{1E5AB097-8B01-D5F0-4044-A210CCCA052F}"/>
              </a:ext>
            </a:extLst>
          </p:cNvPr>
          <p:cNvPicPr>
            <a:picLocks noChangeAspect="1"/>
          </p:cNvPicPr>
          <p:nvPr/>
        </p:nvPicPr>
        <p:blipFill>
          <a:blip r:embed="rId2"/>
          <a:stretch>
            <a:fillRect/>
          </a:stretch>
        </p:blipFill>
        <p:spPr>
          <a:xfrm>
            <a:off x="261715" y="920598"/>
            <a:ext cx="5646909" cy="2796782"/>
          </a:xfrm>
          <a:prstGeom prst="rect">
            <a:avLst/>
          </a:prstGeom>
        </p:spPr>
      </p:pic>
      <p:grpSp>
        <p:nvGrpSpPr>
          <p:cNvPr id="13" name="Group 12">
            <a:extLst>
              <a:ext uri="{FF2B5EF4-FFF2-40B4-BE49-F238E27FC236}">
                <a16:creationId xmlns:a16="http://schemas.microsoft.com/office/drawing/2014/main" id="{5B40454C-B0B0-7512-3310-6A8959FD36C7}"/>
              </a:ext>
            </a:extLst>
          </p:cNvPr>
          <p:cNvGrpSpPr/>
          <p:nvPr/>
        </p:nvGrpSpPr>
        <p:grpSpPr>
          <a:xfrm>
            <a:off x="261715" y="3871578"/>
            <a:ext cx="5646909" cy="1173938"/>
            <a:chOff x="1169406" y="621307"/>
            <a:chExt cx="5646909" cy="1173938"/>
          </a:xfrm>
        </p:grpSpPr>
        <p:sp>
          <p:nvSpPr>
            <p:cNvPr id="15" name="Speech Bubble: Rectangle with Corners Rounded 14">
              <a:extLst>
                <a:ext uri="{FF2B5EF4-FFF2-40B4-BE49-F238E27FC236}">
                  <a16:creationId xmlns:a16="http://schemas.microsoft.com/office/drawing/2014/main" id="{36B587CF-4FEF-FE82-94DF-484E6C74AA3C}"/>
                </a:ext>
              </a:extLst>
            </p:cNvPr>
            <p:cNvSpPr/>
            <p:nvPr/>
          </p:nvSpPr>
          <p:spPr>
            <a:xfrm>
              <a:off x="1169406" y="621307"/>
              <a:ext cx="4616852" cy="1092161"/>
            </a:xfrm>
            <a:prstGeom prst="wedgeRoundRectCallout">
              <a:avLst>
                <a:gd name="adj1" fmla="val 54871"/>
                <a:gd name="adj2" fmla="val 36596"/>
                <a:gd name="adj3" fmla="val 16667"/>
              </a:avLst>
            </a:prstGeom>
            <a:solidFill>
              <a:schemeClr val="accent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Có các dạng phóng xạ nào? Tính chất của các dạng phóng xạ đó là gì?</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A1589FB7-2393-4F2D-2949-2ECDBD65C44B}"/>
                </a:ext>
              </a:extLst>
            </p:cNvPr>
            <p:cNvPicPr>
              <a:picLocks noChangeAspect="1"/>
            </p:cNvPicPr>
            <p:nvPr/>
          </p:nvPicPr>
          <p:blipFill>
            <a:blip r:embed="rId3"/>
            <a:stretch>
              <a:fillRect/>
            </a:stretch>
          </p:blipFill>
          <p:spPr>
            <a:xfrm>
              <a:off x="5825995" y="703084"/>
              <a:ext cx="990320" cy="1092161"/>
            </a:xfrm>
            <a:prstGeom prst="rect">
              <a:avLst/>
            </a:prstGeom>
          </p:spPr>
        </p:pic>
      </p:grpSp>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89884147-F1F2-AF9D-7E8A-0B90633B4E1C}"/>
                  </a:ext>
                </a:extLst>
              </p:cNvPr>
              <p:cNvSpPr/>
              <p:nvPr/>
            </p:nvSpPr>
            <p:spPr>
              <a:xfrm>
                <a:off x="6155473" y="1858537"/>
                <a:ext cx="2661425" cy="788859"/>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2A291F"/>
                    </a:solidFill>
                  </a:rPr>
                  <a:t>Phóng xạ alpha </a:t>
                </a:r>
                <a14:m>
                  <m:oMath xmlns:m="http://schemas.openxmlformats.org/officeDocument/2006/math">
                    <m:r>
                      <m:rPr>
                        <m:sty m:val="p"/>
                      </m:rPr>
                      <a:rPr lang="en-US" sz="2000" i="0" smtClean="0">
                        <a:solidFill>
                          <a:srgbClr val="2A291F"/>
                        </a:solidFill>
                        <a:latin typeface="Cambria Math" panose="02040503050406030204" pitchFamily="18" charset="0"/>
                        <a:ea typeface="Cambria Math" panose="02040503050406030204" pitchFamily="18" charset="0"/>
                      </a:rPr>
                      <m:t>α</m:t>
                    </m:r>
                  </m:oMath>
                </a14:m>
                <a:endParaRPr lang="en-US" sz="2000">
                  <a:solidFill>
                    <a:srgbClr val="2A291F"/>
                  </a:solidFill>
                </a:endParaRPr>
              </a:p>
            </p:txBody>
          </p:sp>
        </mc:Choice>
        <mc:Fallback xmlns="">
          <p:sp>
            <p:nvSpPr>
              <p:cNvPr id="17" name="Rectangle: Rounded Corners 16">
                <a:extLst>
                  <a:ext uri="{FF2B5EF4-FFF2-40B4-BE49-F238E27FC236}">
                    <a16:creationId xmlns:a16="http://schemas.microsoft.com/office/drawing/2014/main" id="{89884147-F1F2-AF9D-7E8A-0B90633B4E1C}"/>
                  </a:ext>
                </a:extLst>
              </p:cNvPr>
              <p:cNvSpPr>
                <a:spLocks noRot="1" noChangeAspect="1" noMove="1" noResize="1" noEditPoints="1" noAdjustHandles="1" noChangeArrowheads="1" noChangeShapeType="1" noTextEdit="1"/>
              </p:cNvSpPr>
              <p:nvPr/>
            </p:nvSpPr>
            <p:spPr>
              <a:xfrm>
                <a:off x="6155473" y="1858537"/>
                <a:ext cx="2661425" cy="788859"/>
              </a:xfrm>
              <a:prstGeom prst="roundRect">
                <a:avLst/>
              </a:prstGeom>
              <a:blipFill>
                <a:blip r:embed="rId4"/>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7CB57755-5026-65E5-1992-98CBF9E698DB}"/>
              </a:ext>
            </a:extLst>
          </p:cNvPr>
          <p:cNvSpPr txBox="1"/>
          <p:nvPr/>
        </p:nvSpPr>
        <p:spPr>
          <a:xfrm>
            <a:off x="6463989" y="1241288"/>
            <a:ext cx="2044391" cy="461665"/>
          </a:xfrm>
          <a:prstGeom prst="rect">
            <a:avLst/>
          </a:prstGeom>
          <a:noFill/>
        </p:spPr>
        <p:txBody>
          <a:bodyPr wrap="square" rtlCol="0">
            <a:spAutoFit/>
          </a:bodyPr>
          <a:lstStyle/>
          <a:p>
            <a:pPr algn="ctr"/>
            <a:r>
              <a:rPr lang="en-US" sz="2400" b="1">
                <a:solidFill>
                  <a:srgbClr val="FF0000"/>
                </a:solidFill>
              </a:rPr>
              <a:t>Có 3 loại:</a:t>
            </a:r>
          </a:p>
        </p:txBody>
      </p:sp>
      <mc:AlternateContent xmlns:mc="http://schemas.openxmlformats.org/markup-compatibility/2006" xmlns:a14="http://schemas.microsoft.com/office/drawing/2010/main">
        <mc:Choice Requires="a14">
          <p:sp>
            <p:nvSpPr>
              <p:cNvPr id="22" name="Rectangle: Rounded Corners 21">
                <a:extLst>
                  <a:ext uri="{FF2B5EF4-FFF2-40B4-BE49-F238E27FC236}">
                    <a16:creationId xmlns:a16="http://schemas.microsoft.com/office/drawing/2014/main" id="{37049C5C-9436-E1F3-2B3D-E96BA6FFFC7A}"/>
                  </a:ext>
                </a:extLst>
              </p:cNvPr>
              <p:cNvSpPr/>
              <p:nvPr/>
            </p:nvSpPr>
            <p:spPr>
              <a:xfrm>
                <a:off x="6155473" y="2773550"/>
                <a:ext cx="2661425" cy="788859"/>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2A291F"/>
                    </a:solidFill>
                  </a:rPr>
                  <a:t>Phóng xạ beta </a:t>
                </a:r>
                <a14:m>
                  <m:oMath xmlns:m="http://schemas.openxmlformats.org/officeDocument/2006/math">
                    <m:r>
                      <m:rPr>
                        <m:sty m:val="p"/>
                      </m:rPr>
                      <a:rPr lang="en-US" sz="2000" i="0" smtClean="0">
                        <a:solidFill>
                          <a:srgbClr val="2A291F"/>
                        </a:solidFill>
                        <a:latin typeface="Cambria Math" panose="02040503050406030204" pitchFamily="18" charset="0"/>
                        <a:ea typeface="Cambria Math" panose="02040503050406030204" pitchFamily="18" charset="0"/>
                      </a:rPr>
                      <m:t>β</m:t>
                    </m:r>
                  </m:oMath>
                </a14:m>
                <a:endParaRPr lang="en-US" sz="2000">
                  <a:solidFill>
                    <a:srgbClr val="2A291F"/>
                  </a:solidFill>
                </a:endParaRPr>
              </a:p>
            </p:txBody>
          </p:sp>
        </mc:Choice>
        <mc:Fallback xmlns="">
          <p:sp>
            <p:nvSpPr>
              <p:cNvPr id="22" name="Rectangle: Rounded Corners 21">
                <a:extLst>
                  <a:ext uri="{FF2B5EF4-FFF2-40B4-BE49-F238E27FC236}">
                    <a16:creationId xmlns:a16="http://schemas.microsoft.com/office/drawing/2014/main" id="{37049C5C-9436-E1F3-2B3D-E96BA6FFFC7A}"/>
                  </a:ext>
                </a:extLst>
              </p:cNvPr>
              <p:cNvSpPr>
                <a:spLocks noRot="1" noChangeAspect="1" noMove="1" noResize="1" noEditPoints="1" noAdjustHandles="1" noChangeArrowheads="1" noChangeShapeType="1" noTextEdit="1"/>
              </p:cNvSpPr>
              <p:nvPr/>
            </p:nvSpPr>
            <p:spPr>
              <a:xfrm>
                <a:off x="6155473" y="2773550"/>
                <a:ext cx="2661425" cy="788859"/>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87B4136-D8CF-3C7F-47D9-F1F57BBAE165}"/>
                  </a:ext>
                </a:extLst>
              </p:cNvPr>
              <p:cNvSpPr/>
              <p:nvPr/>
            </p:nvSpPr>
            <p:spPr>
              <a:xfrm>
                <a:off x="6155473" y="3688563"/>
                <a:ext cx="2661425" cy="788859"/>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2A291F"/>
                    </a:solidFill>
                  </a:rPr>
                  <a:t>Phóng xạ gamma </a:t>
                </a:r>
                <a14:m>
                  <m:oMath xmlns:m="http://schemas.openxmlformats.org/officeDocument/2006/math">
                    <m:r>
                      <m:rPr>
                        <m:sty m:val="p"/>
                      </m:rPr>
                      <a:rPr lang="en-US" sz="2000" i="0" smtClean="0">
                        <a:solidFill>
                          <a:srgbClr val="2A291F"/>
                        </a:solidFill>
                        <a:latin typeface="Cambria Math" panose="02040503050406030204" pitchFamily="18" charset="0"/>
                        <a:ea typeface="Cambria Math" panose="02040503050406030204" pitchFamily="18" charset="0"/>
                      </a:rPr>
                      <m:t>γ</m:t>
                    </m:r>
                  </m:oMath>
                </a14:m>
                <a:endParaRPr lang="en-US" sz="2000">
                  <a:solidFill>
                    <a:srgbClr val="2A291F"/>
                  </a:solidFill>
                  <a:latin typeface="Arial" panose="020B0604020202020204" pitchFamily="34" charset="0"/>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87B4136-D8CF-3C7F-47D9-F1F57BBAE165}"/>
                  </a:ext>
                </a:extLst>
              </p:cNvPr>
              <p:cNvSpPr>
                <a:spLocks noRot="1" noChangeAspect="1" noMove="1" noResize="1" noEditPoints="1" noAdjustHandles="1" noChangeArrowheads="1" noChangeShapeType="1" noTextEdit="1"/>
              </p:cNvSpPr>
              <p:nvPr/>
            </p:nvSpPr>
            <p:spPr>
              <a:xfrm>
                <a:off x="6155473" y="3688563"/>
                <a:ext cx="2661425" cy="788859"/>
              </a:xfrm>
              <a:prstGeom prst="round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069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1500"/>
                            </p:stCondLst>
                            <p:childTnLst>
                              <p:par>
                                <p:cTn id="31" presetID="16" presetClass="entr" presetSubtype="21"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6AC367-1AB7-DC24-C66D-EFE6081BF3ED}"/>
              </a:ext>
            </a:extLst>
          </p:cNvPr>
          <p:cNvSpPr/>
          <p:nvPr/>
        </p:nvSpPr>
        <p:spPr>
          <a:xfrm>
            <a:off x="944105" y="-97833"/>
            <a:ext cx="170481" cy="5339166"/>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CE7D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6DE8B162-7BA3-792C-361D-4E14995AC741}"/>
              </a:ext>
            </a:extLst>
          </p:cNvPr>
          <p:cNvGrpSpPr/>
          <p:nvPr/>
        </p:nvGrpSpPr>
        <p:grpSpPr>
          <a:xfrm>
            <a:off x="572145" y="270956"/>
            <a:ext cx="4742472" cy="917882"/>
            <a:chOff x="572144" y="705891"/>
            <a:chExt cx="4742472" cy="917882"/>
          </a:xfrm>
        </p:grpSpPr>
        <p:sp>
          <p:nvSpPr>
            <p:cNvPr id="4" name="Oval 3">
              <a:extLst>
                <a:ext uri="{FF2B5EF4-FFF2-40B4-BE49-F238E27FC236}">
                  <a16:creationId xmlns:a16="http://schemas.microsoft.com/office/drawing/2014/main" id="{41E3CCCF-AFC9-D57E-B0E0-260AF724E7F4}"/>
                </a:ext>
              </a:extLst>
            </p:cNvPr>
            <p:cNvSpPr/>
            <p:nvPr/>
          </p:nvSpPr>
          <p:spPr>
            <a:xfrm>
              <a:off x="572144" y="844792"/>
              <a:ext cx="914400" cy="640080"/>
            </a:xfrm>
            <a:prstGeom prst="ellipse">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mn-ea"/>
                  <a:cs typeface="+mn-cs"/>
                  <a:sym typeface="Arial"/>
                </a:rPr>
                <a:t>01</a:t>
              </a:r>
            </a:p>
          </p:txBody>
        </p:sp>
        <p:sp>
          <p:nvSpPr>
            <p:cNvPr id="5" name="Rectangle: Rounded Corners 4">
              <a:extLst>
                <a:ext uri="{FF2B5EF4-FFF2-40B4-BE49-F238E27FC236}">
                  <a16:creationId xmlns:a16="http://schemas.microsoft.com/office/drawing/2014/main" id="{74D896F3-13A6-DC3B-55DB-EEF515819B8A}"/>
                </a:ext>
              </a:extLst>
            </p:cNvPr>
            <p:cNvSpPr/>
            <p:nvPr/>
          </p:nvSpPr>
          <p:spPr>
            <a:xfrm>
              <a:off x="1857879" y="705891"/>
              <a:ext cx="3456737" cy="917882"/>
            </a:xfrm>
            <a:prstGeom prst="roundRect">
              <a:avLst>
                <a:gd name="adj" fmla="val 9849"/>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a:solidFill>
                    <a:srgbClr val="FF0000"/>
                  </a:solidFill>
                  <a:latin typeface="Arial" panose="020B0604020202020204" pitchFamily="34" charset="0"/>
                  <a:cs typeface="Arial" panose="020B0604020202020204" pitchFamily="34" charset="0"/>
                </a:rPr>
                <a:t>Nhóm 1, 2: </a:t>
              </a:r>
              <a:r>
                <a:rPr lang="vi-VN" sz="2000">
                  <a:solidFill>
                    <a:srgbClr val="000000"/>
                  </a:solidFill>
                  <a:latin typeface="Arial" panose="020B0604020202020204" pitchFamily="34" charset="0"/>
                  <a:cs typeface="Arial" panose="020B0604020202020204" pitchFamily="34" charset="0"/>
                </a:rPr>
                <a:t>Tìm hiểu về phóng xạ alpha</a:t>
              </a:r>
              <a:r>
                <a:rPr lang="en-US" sz="2000">
                  <a:solidFill>
                    <a:srgbClr val="000000"/>
                  </a:solidFill>
                  <a:latin typeface="Arial" panose="020B0604020202020204" pitchFamily="34" charset="0"/>
                  <a:cs typeface="Arial" panose="020B0604020202020204" pitchFamily="34" charset="0"/>
                </a:rPr>
                <a:t>.</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cxnSp>
          <p:nvCxnSpPr>
            <p:cNvPr id="6" name="Straight Connector 5">
              <a:extLst>
                <a:ext uri="{FF2B5EF4-FFF2-40B4-BE49-F238E27FC236}">
                  <a16:creationId xmlns:a16="http://schemas.microsoft.com/office/drawing/2014/main" id="{F1069E11-BE4D-E72B-D4E1-5A4863258C58}"/>
                </a:ext>
              </a:extLst>
            </p:cNvPr>
            <p:cNvCxnSpPr>
              <a:cxnSpLocks/>
              <a:stCxn id="4" idx="6"/>
              <a:endCxn id="5" idx="1"/>
            </p:cNvCxnSpPr>
            <p:nvPr/>
          </p:nvCxnSpPr>
          <p:spPr>
            <a:xfrm>
              <a:off x="1486544" y="1164832"/>
              <a:ext cx="371335" cy="0"/>
            </a:xfrm>
            <a:prstGeom prst="line">
              <a:avLst/>
            </a:prstGeom>
            <a:ln w="28575">
              <a:solidFill>
                <a:schemeClr val="accent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81DB638B-66BE-71B8-37AB-891D0523B97C}"/>
              </a:ext>
            </a:extLst>
          </p:cNvPr>
          <p:cNvSpPr txBox="1"/>
          <p:nvPr/>
        </p:nvSpPr>
        <p:spPr>
          <a:xfrm rot="16200000">
            <a:off x="-1591882" y="2310140"/>
            <a:ext cx="38048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62A4B"/>
                </a:solidFill>
                <a:effectLst/>
                <a:uLnTx/>
                <a:uFillTx/>
                <a:latin typeface="Aptos Black" panose="020B0004020202020204" pitchFamily="34" charset="0"/>
                <a:cs typeface="Arial"/>
                <a:sym typeface="Arial"/>
              </a:rPr>
              <a:t>THẢO</a:t>
            </a:r>
            <a:r>
              <a:rPr kumimoji="0" lang="en-US" sz="2800" b="1" i="0" u="none" strike="noStrike" kern="0" cap="none" spc="0" normalizeH="0" noProof="0">
                <a:ln>
                  <a:noFill/>
                </a:ln>
                <a:solidFill>
                  <a:srgbClr val="F62A4B"/>
                </a:solidFill>
                <a:effectLst/>
                <a:uLnTx/>
                <a:uFillTx/>
                <a:latin typeface="Aptos Black" panose="020B0004020202020204" pitchFamily="34" charset="0"/>
                <a:cs typeface="Arial"/>
                <a:sym typeface="Arial"/>
              </a:rPr>
              <a:t> LUẬN NHÓM</a:t>
            </a:r>
            <a:endParaRPr kumimoji="0" lang="en-US" sz="2800" b="1" i="0" u="none" strike="noStrike" kern="0" cap="none" spc="0" normalizeH="0" baseline="0" noProof="0">
              <a:ln>
                <a:noFill/>
              </a:ln>
              <a:solidFill>
                <a:srgbClr val="F62A4B"/>
              </a:solidFill>
              <a:effectLst/>
              <a:uLnTx/>
              <a:uFillTx/>
              <a:latin typeface="Aptos Black" panose="020B0004020202020204" pitchFamily="34" charset="0"/>
              <a:cs typeface="Arial"/>
              <a:sym typeface="Arial"/>
            </a:endParaRPr>
          </a:p>
        </p:txBody>
      </p:sp>
      <p:sp>
        <p:nvSpPr>
          <p:cNvPr id="8" name="Freeform 19">
            <a:extLst>
              <a:ext uri="{FF2B5EF4-FFF2-40B4-BE49-F238E27FC236}">
                <a16:creationId xmlns:a16="http://schemas.microsoft.com/office/drawing/2014/main" id="{0084C34A-EDFF-6978-1FC2-DBC15BA6FD46}"/>
              </a:ext>
            </a:extLst>
          </p:cNvPr>
          <p:cNvSpPr/>
          <p:nvPr/>
        </p:nvSpPr>
        <p:spPr>
          <a:xfrm>
            <a:off x="6921190" y="2683850"/>
            <a:ext cx="2192442" cy="2465522"/>
          </a:xfrm>
          <a:custGeom>
            <a:avLst/>
            <a:gdLst/>
            <a:ahLst/>
            <a:cxnLst/>
            <a:rect l="l" t="t" r="r" b="b"/>
            <a:pathLst>
              <a:path w="2048177" h="2357614">
                <a:moveTo>
                  <a:pt x="0" y="0"/>
                </a:moveTo>
                <a:lnTo>
                  <a:pt x="2048177" y="0"/>
                </a:lnTo>
                <a:lnTo>
                  <a:pt x="2048177" y="2357614"/>
                </a:lnTo>
                <a:lnTo>
                  <a:pt x="0" y="2357614"/>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2164D490-B8B9-375E-9C35-7C1823D0DDB0}"/>
              </a:ext>
            </a:extLst>
          </p:cNvPr>
          <p:cNvPicPr>
            <a:picLocks noChangeAspect="1"/>
          </p:cNvPicPr>
          <p:nvPr/>
        </p:nvPicPr>
        <p:blipFill>
          <a:blip r:embed="rId3"/>
          <a:stretch>
            <a:fillRect/>
          </a:stretch>
        </p:blipFill>
        <p:spPr>
          <a:xfrm>
            <a:off x="8144228" y="0"/>
            <a:ext cx="999772" cy="198693"/>
          </a:xfrm>
          <a:prstGeom prst="rect">
            <a:avLst/>
          </a:prstGeom>
        </p:spPr>
      </p:pic>
      <p:grpSp>
        <p:nvGrpSpPr>
          <p:cNvPr id="10" name="Group 9">
            <a:extLst>
              <a:ext uri="{FF2B5EF4-FFF2-40B4-BE49-F238E27FC236}">
                <a16:creationId xmlns:a16="http://schemas.microsoft.com/office/drawing/2014/main" id="{F7CADD5C-C613-83BD-0F89-172E57426314}"/>
              </a:ext>
            </a:extLst>
          </p:cNvPr>
          <p:cNvGrpSpPr/>
          <p:nvPr/>
        </p:nvGrpSpPr>
        <p:grpSpPr>
          <a:xfrm>
            <a:off x="5425280" y="343991"/>
            <a:ext cx="3522163" cy="2465522"/>
            <a:chOff x="5516720" y="310793"/>
            <a:chExt cx="3522163" cy="2465522"/>
          </a:xfrm>
        </p:grpSpPr>
        <p:sp>
          <p:nvSpPr>
            <p:cNvPr id="11" name="Speech Bubble: Oval 10">
              <a:extLst>
                <a:ext uri="{FF2B5EF4-FFF2-40B4-BE49-F238E27FC236}">
                  <a16:creationId xmlns:a16="http://schemas.microsoft.com/office/drawing/2014/main" id="{C071A2D9-391A-17DA-272D-BEE6B2655FD7}"/>
                </a:ext>
              </a:extLst>
            </p:cNvPr>
            <p:cNvSpPr/>
            <p:nvPr/>
          </p:nvSpPr>
          <p:spPr>
            <a:xfrm>
              <a:off x="5516720" y="310793"/>
              <a:ext cx="3522163" cy="2465522"/>
            </a:xfrm>
            <a:prstGeom prst="wedgeEllipseCallout">
              <a:avLst>
                <a:gd name="adj1" fmla="val 23497"/>
                <a:gd name="adj2" fmla="val 55352"/>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6BF3D7-6CC4-C546-82B6-E76225102362}"/>
                </a:ext>
              </a:extLst>
            </p:cNvPr>
            <p:cNvSpPr txBox="1"/>
            <p:nvPr/>
          </p:nvSpPr>
          <p:spPr>
            <a:xfrm>
              <a:off x="5734139" y="652048"/>
              <a:ext cx="3087323" cy="1881990"/>
            </a:xfrm>
            <a:prstGeom prst="rect">
              <a:avLst/>
            </a:prstGeom>
            <a:noFill/>
          </p:spPr>
          <p:txBody>
            <a:bodyPr wrap="square">
              <a:spAutoFit/>
            </a:bodyPr>
            <a:lstStyle/>
            <a:p>
              <a:pPr algn="ctr">
                <a:lnSpc>
                  <a:spcPct val="150000"/>
                </a:lnSpc>
              </a:pPr>
              <a:r>
                <a:rPr lang="en-US" sz="2000">
                  <a:solidFill>
                    <a:schemeClr val="accent6"/>
                  </a:solidFill>
                </a:rPr>
                <a:t>Đọc thông tin mục I.3, quan sát Hình 23.4 -  SGK tr.106 và tìm hiểu về các dạng phóng xạ.</a:t>
              </a:r>
            </a:p>
          </p:txBody>
        </p:sp>
      </p:grpSp>
      <p:grpSp>
        <p:nvGrpSpPr>
          <p:cNvPr id="13" name="Group 12">
            <a:extLst>
              <a:ext uri="{FF2B5EF4-FFF2-40B4-BE49-F238E27FC236}">
                <a16:creationId xmlns:a16="http://schemas.microsoft.com/office/drawing/2014/main" id="{071C3ECE-ABF5-54AA-AC5E-B6F861576BFD}"/>
              </a:ext>
            </a:extLst>
          </p:cNvPr>
          <p:cNvGrpSpPr/>
          <p:nvPr/>
        </p:nvGrpSpPr>
        <p:grpSpPr>
          <a:xfrm>
            <a:off x="572145" y="1306446"/>
            <a:ext cx="4742471" cy="917882"/>
            <a:chOff x="572144" y="705892"/>
            <a:chExt cx="4742471" cy="917882"/>
          </a:xfrm>
        </p:grpSpPr>
        <p:sp>
          <p:nvSpPr>
            <p:cNvPr id="14" name="Oval 13">
              <a:extLst>
                <a:ext uri="{FF2B5EF4-FFF2-40B4-BE49-F238E27FC236}">
                  <a16:creationId xmlns:a16="http://schemas.microsoft.com/office/drawing/2014/main" id="{EF92F339-B1F8-70CC-8981-B62DBBB4D498}"/>
                </a:ext>
              </a:extLst>
            </p:cNvPr>
            <p:cNvSpPr/>
            <p:nvPr/>
          </p:nvSpPr>
          <p:spPr>
            <a:xfrm>
              <a:off x="572144" y="844792"/>
              <a:ext cx="914400" cy="640080"/>
            </a:xfrm>
            <a:prstGeom prst="ellipse">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mn-ea"/>
                  <a:cs typeface="+mn-cs"/>
                  <a:sym typeface="Arial"/>
                </a:rPr>
                <a:t>02</a:t>
              </a:r>
            </a:p>
          </p:txBody>
        </p:sp>
        <p:sp>
          <p:nvSpPr>
            <p:cNvPr id="15" name="Rectangle: Rounded Corners 14">
              <a:extLst>
                <a:ext uri="{FF2B5EF4-FFF2-40B4-BE49-F238E27FC236}">
                  <a16:creationId xmlns:a16="http://schemas.microsoft.com/office/drawing/2014/main" id="{13F1E425-6CA5-E747-FCD6-5B24C5A87401}"/>
                </a:ext>
              </a:extLst>
            </p:cNvPr>
            <p:cNvSpPr/>
            <p:nvPr/>
          </p:nvSpPr>
          <p:spPr>
            <a:xfrm>
              <a:off x="1857878" y="705892"/>
              <a:ext cx="3456737" cy="917882"/>
            </a:xfrm>
            <a:prstGeom prst="roundRect">
              <a:avLst>
                <a:gd name="adj" fmla="val 9849"/>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2000" b="1" i="1">
                  <a:solidFill>
                    <a:srgbClr val="FF0000"/>
                  </a:solidFill>
                  <a:latin typeface="Arial" panose="020B0604020202020204" pitchFamily="34" charset="0"/>
                  <a:cs typeface="Arial" panose="020B0604020202020204" pitchFamily="34" charset="0"/>
                </a:rPr>
                <a:t>Nhóm 3,</a:t>
              </a:r>
              <a:r>
                <a:rPr lang="en-US" sz="2000" b="1" i="1">
                  <a:solidFill>
                    <a:srgbClr val="FF0000"/>
                  </a:solidFill>
                  <a:latin typeface="Arial" panose="020B0604020202020204" pitchFamily="34" charset="0"/>
                  <a:cs typeface="Arial" panose="020B0604020202020204" pitchFamily="34" charset="0"/>
                </a:rPr>
                <a:t> </a:t>
              </a:r>
              <a:r>
                <a:rPr lang="vi-VN" sz="2000" b="1" i="1">
                  <a:solidFill>
                    <a:srgbClr val="FF0000"/>
                  </a:solidFill>
                  <a:latin typeface="Arial" panose="020B0604020202020204" pitchFamily="34" charset="0"/>
                  <a:cs typeface="Arial" panose="020B0604020202020204" pitchFamily="34" charset="0"/>
                </a:rPr>
                <a:t>4: </a:t>
              </a:r>
              <a:r>
                <a:rPr lang="vi-VN" sz="2000">
                  <a:solidFill>
                    <a:srgbClr val="000000"/>
                  </a:solidFill>
                  <a:latin typeface="Arial" panose="020B0604020202020204" pitchFamily="34" charset="0"/>
                  <a:cs typeface="Arial" panose="020B0604020202020204" pitchFamily="34" charset="0"/>
                </a:rPr>
                <a:t>Tìm hiểu về phóng xạ beta</a:t>
              </a:r>
              <a:r>
                <a:rPr lang="en-US" sz="2000">
                  <a:solidFill>
                    <a:srgbClr val="000000"/>
                  </a:solidFill>
                  <a:latin typeface="Arial" panose="020B0604020202020204" pitchFamily="34" charset="0"/>
                  <a:cs typeface="Arial" panose="020B0604020202020204" pitchFamily="34" charset="0"/>
                </a:rPr>
                <a:t>.</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cxnSp>
          <p:nvCxnSpPr>
            <p:cNvPr id="16" name="Straight Connector 15">
              <a:extLst>
                <a:ext uri="{FF2B5EF4-FFF2-40B4-BE49-F238E27FC236}">
                  <a16:creationId xmlns:a16="http://schemas.microsoft.com/office/drawing/2014/main" id="{C6EB1530-F8F0-E5F4-D58E-09C0AD281CC0}"/>
                </a:ext>
              </a:extLst>
            </p:cNvPr>
            <p:cNvCxnSpPr>
              <a:cxnSpLocks/>
              <a:stCxn id="14" idx="6"/>
              <a:endCxn id="15" idx="1"/>
            </p:cNvCxnSpPr>
            <p:nvPr/>
          </p:nvCxnSpPr>
          <p:spPr>
            <a:xfrm>
              <a:off x="1486544" y="1164832"/>
              <a:ext cx="371334" cy="1"/>
            </a:xfrm>
            <a:prstGeom prst="line">
              <a:avLst/>
            </a:prstGeom>
            <a:ln w="28575">
              <a:solidFill>
                <a:schemeClr val="accent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F852ABF-1489-F4B1-35F0-E96C97C4A681}"/>
              </a:ext>
            </a:extLst>
          </p:cNvPr>
          <p:cNvGrpSpPr/>
          <p:nvPr/>
        </p:nvGrpSpPr>
        <p:grpSpPr>
          <a:xfrm>
            <a:off x="574097" y="2333812"/>
            <a:ext cx="4742473" cy="917882"/>
            <a:chOff x="572144" y="705891"/>
            <a:chExt cx="4742473" cy="917882"/>
          </a:xfrm>
        </p:grpSpPr>
        <p:sp>
          <p:nvSpPr>
            <p:cNvPr id="18" name="Oval 17">
              <a:extLst>
                <a:ext uri="{FF2B5EF4-FFF2-40B4-BE49-F238E27FC236}">
                  <a16:creationId xmlns:a16="http://schemas.microsoft.com/office/drawing/2014/main" id="{74C2F5E5-87B6-EF79-7622-E4A5D855E8EB}"/>
                </a:ext>
              </a:extLst>
            </p:cNvPr>
            <p:cNvSpPr/>
            <p:nvPr/>
          </p:nvSpPr>
          <p:spPr>
            <a:xfrm>
              <a:off x="572144" y="844792"/>
              <a:ext cx="914400" cy="640080"/>
            </a:xfrm>
            <a:prstGeom prst="ellipse">
              <a:avLst/>
            </a:prstGeom>
            <a:solidFill>
              <a:srgbClr val="FFFFFF"/>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mn-ea"/>
                  <a:cs typeface="+mn-cs"/>
                  <a:sym typeface="Arial"/>
                </a:rPr>
                <a:t>03</a:t>
              </a:r>
            </a:p>
          </p:txBody>
        </p:sp>
        <p:sp>
          <p:nvSpPr>
            <p:cNvPr id="19" name="Rectangle: Rounded Corners 18">
              <a:extLst>
                <a:ext uri="{FF2B5EF4-FFF2-40B4-BE49-F238E27FC236}">
                  <a16:creationId xmlns:a16="http://schemas.microsoft.com/office/drawing/2014/main" id="{305CAACD-02CF-10F9-A846-27B0C2724C61}"/>
                </a:ext>
              </a:extLst>
            </p:cNvPr>
            <p:cNvSpPr/>
            <p:nvPr/>
          </p:nvSpPr>
          <p:spPr>
            <a:xfrm>
              <a:off x="1857880" y="705891"/>
              <a:ext cx="3456737" cy="917882"/>
            </a:xfrm>
            <a:prstGeom prst="roundRect">
              <a:avLst>
                <a:gd name="adj" fmla="val 9849"/>
              </a:avLst>
            </a:prstGeom>
            <a:solidFill>
              <a:srgbClr val="FFFFFF"/>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2000" b="1" i="1">
                  <a:solidFill>
                    <a:srgbClr val="FF0000"/>
                  </a:solidFill>
                  <a:latin typeface="Arial" panose="020B0604020202020204" pitchFamily="34" charset="0"/>
                  <a:cs typeface="Arial" panose="020B0604020202020204" pitchFamily="34" charset="0"/>
                </a:rPr>
                <a:t>Nhóm 5,</a:t>
              </a:r>
              <a:r>
                <a:rPr lang="en-US" sz="2000" b="1" i="1">
                  <a:solidFill>
                    <a:srgbClr val="FF0000"/>
                  </a:solidFill>
                  <a:latin typeface="Arial" panose="020B0604020202020204" pitchFamily="34" charset="0"/>
                  <a:cs typeface="Arial" panose="020B0604020202020204" pitchFamily="34" charset="0"/>
                </a:rPr>
                <a:t> </a:t>
              </a:r>
              <a:r>
                <a:rPr lang="vi-VN" sz="2000" b="1" i="1">
                  <a:solidFill>
                    <a:srgbClr val="FF0000"/>
                  </a:solidFill>
                  <a:latin typeface="Arial" panose="020B0604020202020204" pitchFamily="34" charset="0"/>
                  <a:cs typeface="Arial" panose="020B0604020202020204" pitchFamily="34" charset="0"/>
                </a:rPr>
                <a:t>6: </a:t>
              </a:r>
              <a:r>
                <a:rPr lang="vi-VN" sz="2000">
                  <a:solidFill>
                    <a:srgbClr val="000000"/>
                  </a:solidFill>
                  <a:latin typeface="Arial" panose="020B0604020202020204" pitchFamily="34" charset="0"/>
                  <a:cs typeface="Arial" panose="020B0604020202020204" pitchFamily="34" charset="0"/>
                </a:rPr>
                <a:t>Tìm hiểu về phóng xạ gamma</a:t>
              </a:r>
              <a:r>
                <a:rPr lang="en-US" sz="2000">
                  <a:solidFill>
                    <a:srgbClr val="000000"/>
                  </a:solidFill>
                  <a:latin typeface="Arial" panose="020B0604020202020204" pitchFamily="34" charset="0"/>
                  <a:cs typeface="Arial" panose="020B0604020202020204" pitchFamily="34" charset="0"/>
                </a:rPr>
                <a:t>.</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cxnSp>
          <p:nvCxnSpPr>
            <p:cNvPr id="20" name="Straight Connector 19">
              <a:extLst>
                <a:ext uri="{FF2B5EF4-FFF2-40B4-BE49-F238E27FC236}">
                  <a16:creationId xmlns:a16="http://schemas.microsoft.com/office/drawing/2014/main" id="{79228609-D664-600B-3056-CB645767369F}"/>
                </a:ext>
              </a:extLst>
            </p:cNvPr>
            <p:cNvCxnSpPr>
              <a:cxnSpLocks/>
              <a:stCxn id="18" idx="6"/>
              <a:endCxn id="19" idx="1"/>
            </p:cNvCxnSpPr>
            <p:nvPr/>
          </p:nvCxnSpPr>
          <p:spPr>
            <a:xfrm>
              <a:off x="1486544" y="1164832"/>
              <a:ext cx="371336" cy="0"/>
            </a:xfrm>
            <a:prstGeom prst="line">
              <a:avLst/>
            </a:prstGeom>
            <a:ln w="28575">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25" name="Picture 24" descr="A diagram of a wire connected to a door&#10;&#10;Description automatically generated with medium confidence">
            <a:extLst>
              <a:ext uri="{FF2B5EF4-FFF2-40B4-BE49-F238E27FC236}">
                <a16:creationId xmlns:a16="http://schemas.microsoft.com/office/drawing/2014/main" id="{9DD05AF5-73A0-F5F9-2BD7-D8CB94A95FB3}"/>
              </a:ext>
            </a:extLst>
          </p:cNvPr>
          <p:cNvPicPr>
            <a:picLocks noChangeAspect="1"/>
          </p:cNvPicPr>
          <p:nvPr/>
        </p:nvPicPr>
        <p:blipFill>
          <a:blip r:embed="rId4"/>
          <a:stretch>
            <a:fillRect/>
          </a:stretch>
        </p:blipFill>
        <p:spPr>
          <a:xfrm>
            <a:off x="2028714" y="3361178"/>
            <a:ext cx="3115066" cy="1687327"/>
          </a:xfrm>
          <a:prstGeom prst="rect">
            <a:avLst/>
          </a:prstGeom>
        </p:spPr>
      </p:pic>
    </p:spTree>
    <p:extLst>
      <p:ext uri="{BB962C8B-B14F-4D97-AF65-F5344CB8AC3E}">
        <p14:creationId xmlns:p14="http://schemas.microsoft.com/office/powerpoint/2010/main" val="202037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ppt_w/2"/>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ppt_x</p:attrName>
                                        </p:attrNameLst>
                                      </p:cBhvr>
                                      <p:tavLst>
                                        <p:tav tm="0">
                                          <p:val>
                                            <p:strVal val="#ppt_x-#ppt_w/2"/>
                                          </p:val>
                                        </p:tav>
                                        <p:tav tm="100000">
                                          <p:val>
                                            <p:strVal val="#ppt_x"/>
                                          </p:val>
                                        </p:tav>
                                      </p:tavLst>
                                    </p:anim>
                                    <p:anim calcmode="lin" valueType="num">
                                      <p:cBhvr>
                                        <p:cTn id="24" dur="500" fill="hold"/>
                                        <p:tgtEl>
                                          <p:spTgt spid="13"/>
                                        </p:tgtEl>
                                        <p:attrNameLst>
                                          <p:attrName>ppt_y</p:attrName>
                                        </p:attrNameLst>
                                      </p:cBhvr>
                                      <p:tavLst>
                                        <p:tav tm="0">
                                          <p:val>
                                            <p:strVal val="#ppt_y"/>
                                          </p:val>
                                        </p:tav>
                                        <p:tav tm="100000">
                                          <p:val>
                                            <p:strVal val="#ppt_y"/>
                                          </p:val>
                                        </p:tav>
                                      </p:tavLst>
                                    </p:anim>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ppt_x</p:attrName>
                                        </p:attrNameLst>
                                      </p:cBhvr>
                                      <p:tavLst>
                                        <p:tav tm="0">
                                          <p:val>
                                            <p:strVal val="#ppt_x-#ppt_w/2"/>
                                          </p:val>
                                        </p:tav>
                                        <p:tav tm="100000">
                                          <p:val>
                                            <p:strVal val="#ppt_x"/>
                                          </p:val>
                                        </p:tav>
                                      </p:tavLst>
                                    </p:anim>
                                    <p:anim calcmode="lin" valueType="num">
                                      <p:cBhvr>
                                        <p:cTn id="32" dur="500" fill="hold"/>
                                        <p:tgtEl>
                                          <p:spTgt spid="17"/>
                                        </p:tgtEl>
                                        <p:attrNameLst>
                                          <p:attrName>ppt_y</p:attrName>
                                        </p:attrNameLst>
                                      </p:cBhvr>
                                      <p:tavLst>
                                        <p:tav tm="0">
                                          <p:val>
                                            <p:strVal val="#ppt_y"/>
                                          </p:val>
                                        </p:tav>
                                        <p:tav tm="100000">
                                          <p:val>
                                            <p:strVal val="#ppt_y"/>
                                          </p:val>
                                        </p:tav>
                                      </p:tavLst>
                                    </p:anim>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randombar(horizontal)">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6A9EE0-9932-494E-B564-E7B1DB6F9BCA}"/>
              </a:ext>
            </a:extLst>
          </p:cNvPr>
          <p:cNvGrpSpPr/>
          <p:nvPr/>
        </p:nvGrpSpPr>
        <p:grpSpPr>
          <a:xfrm>
            <a:off x="324639" y="854884"/>
            <a:ext cx="8682928" cy="650326"/>
            <a:chOff x="707750" y="232768"/>
            <a:chExt cx="8682928" cy="650326"/>
          </a:xfrm>
        </p:grpSpPr>
        <p:pic>
          <p:nvPicPr>
            <p:cNvPr id="3" name="Picture 2">
              <a:extLst>
                <a:ext uri="{FF2B5EF4-FFF2-40B4-BE49-F238E27FC236}">
                  <a16:creationId xmlns:a16="http://schemas.microsoft.com/office/drawing/2014/main" id="{6470E175-D76F-9E95-E8B3-F4049A393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50" y="232768"/>
              <a:ext cx="841224" cy="650326"/>
            </a:xfrm>
            <a:prstGeom prst="rect">
              <a:avLst/>
            </a:prstGeom>
          </p:spPr>
        </p:pic>
        <p:sp>
          <p:nvSpPr>
            <p:cNvPr id="4" name="TextBox 3">
              <a:extLst>
                <a:ext uri="{FF2B5EF4-FFF2-40B4-BE49-F238E27FC236}">
                  <a16:creationId xmlns:a16="http://schemas.microsoft.com/office/drawing/2014/main" id="{D91EC7E4-0B81-EC11-BAC3-EA27DDA6A7D3}"/>
                </a:ext>
              </a:extLst>
            </p:cNvPr>
            <p:cNvSpPr txBox="1"/>
            <p:nvPr/>
          </p:nvSpPr>
          <p:spPr>
            <a:xfrm>
              <a:off x="1548974" y="271134"/>
              <a:ext cx="78417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Chia lớp thành </a:t>
              </a:r>
              <a:r>
                <a:rPr kumimoji="0" lang="en-US" sz="2200" b="0" i="0" u="none" strike="noStrike" kern="0" cap="none" spc="0" normalizeH="0" baseline="0" noProof="0">
                  <a:ln>
                    <a:noFill/>
                  </a:ln>
                  <a:solidFill>
                    <a:srgbClr val="000000"/>
                  </a:solidFill>
                  <a:effectLst/>
                  <a:uLnTx/>
                  <a:uFillTx/>
                  <a:latin typeface="Arial"/>
                  <a:cs typeface="Arial"/>
                  <a:sym typeface="Arial"/>
                </a:rPr>
                <a:t>6</a:t>
              </a:r>
              <a:r>
                <a:rPr kumimoji="0" lang="vi-VN" sz="2200" b="0" i="0" u="none" strike="noStrike" kern="0" cap="none" spc="0" normalizeH="0" baseline="0" noProof="0">
                  <a:ln>
                    <a:noFill/>
                  </a:ln>
                  <a:solidFill>
                    <a:srgbClr val="000000"/>
                  </a:solidFill>
                  <a:effectLst/>
                  <a:uLnTx/>
                  <a:uFillTx/>
                  <a:latin typeface="Arial"/>
                  <a:cs typeface="Arial"/>
                  <a:sym typeface="Arial"/>
                </a:rPr>
                <a:t> nhóm</a:t>
              </a:r>
              <a:r>
                <a:rPr kumimoji="0" lang="en-US" sz="2200" b="0" i="0" u="none" strike="noStrike" kern="0" cap="none" spc="0" normalizeH="0" baseline="0" noProof="0">
                  <a:ln>
                    <a:noFill/>
                  </a:ln>
                  <a:solidFill>
                    <a:srgbClr val="000000"/>
                  </a:solidFill>
                  <a:effectLst/>
                  <a:uLnTx/>
                  <a:uFillTx/>
                  <a:latin typeface="Arial"/>
                  <a:cs typeface="Arial"/>
                  <a:sym typeface="Arial"/>
                </a:rPr>
                <a:t> và thực hiện nhiệm vụ:</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7AF19F6-6189-845B-B33C-4AFC70F09C7F}"/>
                  </a:ext>
                </a:extLst>
              </p:cNvPr>
              <p:cNvSpPr txBox="1"/>
              <p:nvPr/>
            </p:nvSpPr>
            <p:spPr>
              <a:xfrm>
                <a:off x="439150" y="2646928"/>
                <a:ext cx="3515630" cy="1917769"/>
              </a:xfrm>
              <a:prstGeom prst="rect">
                <a:avLst/>
              </a:prstGeom>
              <a:noFill/>
            </p:spPr>
            <p:txBody>
              <a:bodyPr wrap="square" rtlCol="0">
                <a:spAutoFit/>
              </a:bodyPr>
              <a:lstStyle/>
              <a:p>
                <a:pPr algn="just">
                  <a:lnSpc>
                    <a:spcPct val="150000"/>
                  </a:lnSpc>
                </a:pPr>
                <a:r>
                  <a:rPr lang="vi-VN" sz="2000"/>
                  <a:t>1. Hãy nêu tính chất của tia phóng xạ </a:t>
                </a:r>
                <a14:m>
                  <m:oMath xmlns:m="http://schemas.openxmlformats.org/officeDocument/2006/math">
                    <m:r>
                      <m:rPr>
                        <m:sty m:val="p"/>
                      </m:rPr>
                      <a:rPr lang="en-US" sz="2000">
                        <a:solidFill>
                          <a:srgbClr val="2A291F"/>
                        </a:solidFill>
                        <a:latin typeface="Cambria Math" panose="02040503050406030204" pitchFamily="18" charset="0"/>
                        <a:ea typeface="Cambria Math" panose="02040503050406030204" pitchFamily="18" charset="0"/>
                      </a:rPr>
                      <m:t>α</m:t>
                    </m:r>
                  </m:oMath>
                </a14:m>
                <a:r>
                  <a:rPr lang="vi-VN" sz="2000"/>
                  <a:t>.</a:t>
                </a:r>
                <a:endParaRPr lang="en-US" sz="2000"/>
              </a:p>
              <a:p>
                <a:pPr algn="just">
                  <a:lnSpc>
                    <a:spcPct val="150000"/>
                  </a:lnSpc>
                </a:pPr>
                <a:r>
                  <a:rPr lang="vi-VN" sz="2000"/>
                  <a:t>2. Hãy viết phương trình phân rã α của hạt nhân </a:t>
                </a:r>
                <a14:m>
                  <m:oMath xmlns:m="http://schemas.openxmlformats.org/officeDocument/2006/math">
                    <m:sPre>
                      <m:sPrePr>
                        <m:ctrlPr>
                          <a:rPr lang="en-US" sz="2000" i="1">
                            <a:latin typeface="Cambria Math" panose="02040503050406030204" pitchFamily="18" charset="0"/>
                          </a:rPr>
                        </m:ctrlPr>
                      </m:sPrePr>
                      <m:sub>
                        <m:r>
                          <a:rPr lang="vi-VN" sz="2000" i="0">
                            <a:latin typeface="Cambria Math" panose="02040503050406030204" pitchFamily="18" charset="0"/>
                          </a:rPr>
                          <m:t>92</m:t>
                        </m:r>
                      </m:sub>
                      <m:sup>
                        <m:r>
                          <a:rPr lang="vi-VN" sz="2000" i="0">
                            <a:latin typeface="Cambria Math" panose="02040503050406030204" pitchFamily="18" charset="0"/>
                          </a:rPr>
                          <m:t>235</m:t>
                        </m:r>
                      </m:sup>
                      <m:e>
                        <m:r>
                          <m:rPr>
                            <m:sty m:val="p"/>
                          </m:rPr>
                          <a:rPr lang="vi-VN" sz="2000" i="0">
                            <a:latin typeface="Cambria Math" panose="02040503050406030204" pitchFamily="18" charset="0"/>
                          </a:rPr>
                          <m:t>U</m:t>
                        </m:r>
                      </m:e>
                    </m:sPre>
                    <m:r>
                      <a:rPr lang="vi-VN" sz="2000" i="0">
                        <a:latin typeface="Cambria Math" panose="02040503050406030204" pitchFamily="18" charset="0"/>
                      </a:rPr>
                      <m:t>.</m:t>
                    </m:r>
                  </m:oMath>
                </a14:m>
                <a:endParaRPr lang="en-US" sz="2000"/>
              </a:p>
            </p:txBody>
          </p:sp>
        </mc:Choice>
        <mc:Fallback xmlns="">
          <p:sp>
            <p:nvSpPr>
              <p:cNvPr id="5" name="TextBox 4">
                <a:extLst>
                  <a:ext uri="{FF2B5EF4-FFF2-40B4-BE49-F238E27FC236}">
                    <a16:creationId xmlns:a16="http://schemas.microsoft.com/office/drawing/2014/main" id="{F7AF19F6-6189-845B-B33C-4AFC70F09C7F}"/>
                  </a:ext>
                </a:extLst>
              </p:cNvPr>
              <p:cNvSpPr txBox="1">
                <a:spLocks noRot="1" noChangeAspect="1" noMove="1" noResize="1" noEditPoints="1" noAdjustHandles="1" noChangeArrowheads="1" noChangeShapeType="1" noTextEdit="1"/>
              </p:cNvSpPr>
              <p:nvPr/>
            </p:nvSpPr>
            <p:spPr>
              <a:xfrm>
                <a:off x="439150" y="2646928"/>
                <a:ext cx="3515630" cy="1917769"/>
              </a:xfrm>
              <a:prstGeom prst="rect">
                <a:avLst/>
              </a:prstGeom>
              <a:blipFill>
                <a:blip r:embed="rId3"/>
                <a:stretch>
                  <a:fillRect l="-1733" r="-1906" b="-3492"/>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F265CFC5-E1D2-F958-E712-D054A40B432A}"/>
              </a:ext>
            </a:extLst>
          </p:cNvPr>
          <p:cNvGrpSpPr/>
          <p:nvPr/>
        </p:nvGrpSpPr>
        <p:grpSpPr>
          <a:xfrm>
            <a:off x="0" y="1594556"/>
            <a:ext cx="3702206" cy="902017"/>
            <a:chOff x="0" y="1156922"/>
            <a:chExt cx="3702206" cy="902017"/>
          </a:xfrm>
        </p:grpSpPr>
        <p:sp>
          <p:nvSpPr>
            <p:cNvPr id="7" name="Arrow: Pentagon 6">
              <a:extLst>
                <a:ext uri="{FF2B5EF4-FFF2-40B4-BE49-F238E27FC236}">
                  <a16:creationId xmlns:a16="http://schemas.microsoft.com/office/drawing/2014/main" id="{5CBEEC04-8277-A2AE-A54B-2BDF998448BC}"/>
                </a:ext>
              </a:extLst>
            </p:cNvPr>
            <p:cNvSpPr/>
            <p:nvPr/>
          </p:nvSpPr>
          <p:spPr>
            <a:xfrm>
              <a:off x="0" y="1372839"/>
              <a:ext cx="3702206" cy="584775"/>
            </a:xfrm>
            <a:prstGeom prst="homePlate">
              <a:avLst/>
            </a:prstGeom>
            <a:solidFill>
              <a:srgbClr val="800080"/>
            </a:solidFill>
            <a:ln w="25400" cap="flat" cmpd="sng" algn="ctr">
              <a:noFill/>
              <a:prstDash val="solid"/>
            </a:ln>
            <a:effectLst/>
          </p:spPr>
          <p:txBody>
            <a:bodyPr rtlCol="0" anchor="ctr"/>
            <a:lstStyle/>
            <a:p>
              <a:pPr marL="9144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a:ea typeface="+mn-ea"/>
                  <a:cs typeface="Arial"/>
                  <a:sym typeface="Arial"/>
                </a:rPr>
                <a:t>Nhóm 1, 2: </a:t>
              </a:r>
            </a:p>
          </p:txBody>
        </p:sp>
        <p:pic>
          <p:nvPicPr>
            <p:cNvPr id="8" name="Picture 17">
              <a:extLst>
                <a:ext uri="{FF2B5EF4-FFF2-40B4-BE49-F238E27FC236}">
                  <a16:creationId xmlns:a16="http://schemas.microsoft.com/office/drawing/2014/main" id="{A76BB1CC-9B71-30A8-458F-47EFE0331C79}"/>
                </a:ext>
              </a:extLst>
            </p:cNvPr>
            <p:cNvPicPr>
              <a:picLocks noChangeAspect="1"/>
            </p:cNvPicPr>
            <p:nvPr/>
          </p:nvPicPr>
          <p:blipFill>
            <a:blip r:embed="rId4"/>
            <a:srcRect/>
            <a:stretch>
              <a:fillRect/>
            </a:stretch>
          </p:blipFill>
          <p:spPr>
            <a:xfrm>
              <a:off x="184568" y="1156922"/>
              <a:ext cx="1043297" cy="902017"/>
            </a:xfrm>
            <a:prstGeom prst="rect">
              <a:avLst/>
            </a:prstGeom>
          </p:spPr>
        </p:pic>
      </p:grpSp>
      <p:sp>
        <p:nvSpPr>
          <p:cNvPr id="9" name="TextBox 8">
            <a:extLst>
              <a:ext uri="{FF2B5EF4-FFF2-40B4-BE49-F238E27FC236}">
                <a16:creationId xmlns:a16="http://schemas.microsoft.com/office/drawing/2014/main" id="{FDA523CA-25AA-4135-A0F6-A5D32C0DFBAD}"/>
              </a:ext>
            </a:extLst>
          </p:cNvPr>
          <p:cNvSpPr txBox="1"/>
          <p:nvPr/>
        </p:nvSpPr>
        <p:spPr>
          <a:xfrm>
            <a:off x="62668" y="343392"/>
            <a:ext cx="9018663" cy="46166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2400" b="1" i="1"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sym typeface="Arial"/>
              </a:rPr>
              <a:t>a. Phóng xạ alpha</a:t>
            </a:r>
          </a:p>
        </p:txBody>
      </p:sp>
      <p:pic>
        <p:nvPicPr>
          <p:cNvPr id="11" name="Picture 10">
            <a:extLst>
              <a:ext uri="{FF2B5EF4-FFF2-40B4-BE49-F238E27FC236}">
                <a16:creationId xmlns:a16="http://schemas.microsoft.com/office/drawing/2014/main" id="{C1763F96-9E8E-F6BB-C65A-390A93A4533A}"/>
              </a:ext>
            </a:extLst>
          </p:cNvPr>
          <p:cNvPicPr>
            <a:picLocks noChangeAspect="1"/>
          </p:cNvPicPr>
          <p:nvPr/>
        </p:nvPicPr>
        <p:blipFill>
          <a:blip r:embed="rId5"/>
          <a:srcRect/>
          <a:stretch/>
        </p:blipFill>
        <p:spPr>
          <a:xfrm>
            <a:off x="4128397" y="1821126"/>
            <a:ext cx="4670754" cy="3178302"/>
          </a:xfrm>
          <a:prstGeom prst="rect">
            <a:avLst/>
          </a:prstGeom>
        </p:spPr>
      </p:pic>
    </p:spTree>
    <p:extLst>
      <p:ext uri="{BB962C8B-B14F-4D97-AF65-F5344CB8AC3E}">
        <p14:creationId xmlns:p14="http://schemas.microsoft.com/office/powerpoint/2010/main" val="4033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316461EA-845F-616E-1992-4FA8DB8DD3B7}"/>
              </a:ext>
            </a:extLst>
          </p:cNvPr>
          <p:cNvSpPr/>
          <p:nvPr/>
        </p:nvSpPr>
        <p:spPr>
          <a:xfrm>
            <a:off x="0" y="395757"/>
            <a:ext cx="457200" cy="298557"/>
          </a:xfrm>
          <a:prstGeom prst="homePlate">
            <a:avLst/>
          </a:prstGeom>
          <a:solidFill>
            <a:srgbClr val="E91D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10" name="TextBox 9">
            <a:extLst>
              <a:ext uri="{FF2B5EF4-FFF2-40B4-BE49-F238E27FC236}">
                <a16:creationId xmlns:a16="http://schemas.microsoft.com/office/drawing/2014/main" id="{006DD868-E2C0-9CCC-B79D-9E5EA5A0E356}"/>
              </a:ext>
            </a:extLst>
          </p:cNvPr>
          <p:cNvSpPr txBox="1"/>
          <p:nvPr/>
        </p:nvSpPr>
        <p:spPr>
          <a:xfrm>
            <a:off x="646422" y="329591"/>
            <a:ext cx="1639578" cy="430887"/>
          </a:xfrm>
          <a:prstGeom prst="rect">
            <a:avLst/>
          </a:prstGeom>
          <a:noFill/>
        </p:spPr>
        <p:txBody>
          <a:bodyPr wrap="square" rtlCol="0">
            <a:spAutoFit/>
          </a:bodyPr>
          <a:lstStyle/>
          <a:p>
            <a:pPr>
              <a:buClrTx/>
              <a:buFontTx/>
              <a:buNone/>
              <a:defRPr/>
            </a:pPr>
            <a:r>
              <a:rPr lang="en-US" sz="2200" b="1">
                <a:solidFill>
                  <a:srgbClr val="E91D28"/>
                </a:solidFill>
                <a:latin typeface="Arial" panose="020B0604020202020204" pitchFamily="34" charset="0"/>
                <a:cs typeface="Arial" panose="020B0604020202020204" pitchFamily="34" charset="0"/>
              </a:rPr>
              <a:t>Khái niệm: </a:t>
            </a:r>
            <a:endParaRPr lang="en-US" sz="2200" b="1" dirty="0">
              <a:solidFill>
                <a:srgbClr val="E91D28"/>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7FC3DC37-7713-2297-4DE6-0AE7C3DF70AC}"/>
                  </a:ext>
                </a:extLst>
              </p:cNvPr>
              <p:cNvSpPr/>
              <p:nvPr/>
            </p:nvSpPr>
            <p:spPr>
              <a:xfrm>
                <a:off x="560701" y="809133"/>
                <a:ext cx="5168995" cy="1027102"/>
              </a:xfrm>
              <a:prstGeom prst="roundRect">
                <a:avLst>
                  <a:gd name="adj" fmla="val 8903"/>
                </a:avLst>
              </a:prstGeom>
              <a:solidFill>
                <a:schemeClr val="accent6"/>
              </a:solidFill>
              <a:ln>
                <a:solidFill>
                  <a:srgbClr val="E91D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Tia phóng xạ </a:t>
                </a:r>
                <a14:m>
                  <m:oMath xmlns:m="http://schemas.openxmlformats.org/officeDocument/2006/math">
                    <m:r>
                      <m:rPr>
                        <m:sty m:val="p"/>
                      </m:rPr>
                      <a:rPr lang="en-US" sz="2000">
                        <a:solidFill>
                          <a:srgbClr val="2A291F"/>
                        </a:solidFill>
                        <a:latin typeface="Cambria Math" panose="02040503050406030204" pitchFamily="18" charset="0"/>
                        <a:ea typeface="Cambria Math" panose="02040503050406030204" pitchFamily="18" charset="0"/>
                      </a:rPr>
                      <m:t>α</m:t>
                    </m:r>
                  </m:oMath>
                </a14:m>
                <a:r>
                  <a:rPr lang="vi-VN" sz="2000">
                    <a:solidFill>
                      <a:srgbClr val="000000"/>
                    </a:solidFill>
                    <a:latin typeface="Arial" panose="020B0604020202020204" pitchFamily="34" charset="0"/>
                    <a:cs typeface="Arial" panose="020B0604020202020204" pitchFamily="34" charset="0"/>
                  </a:rPr>
                  <a:t> là hạt nhân </a:t>
                </a:r>
                <a14:m>
                  <m:oMath xmlns:m="http://schemas.openxmlformats.org/officeDocument/2006/math">
                    <m:sPre>
                      <m:sPrePr>
                        <m:ctrlPr>
                          <a:rPr lang="vi-VN" sz="2000" i="1" smtClean="0">
                            <a:solidFill>
                              <a:srgbClr val="000000"/>
                            </a:solidFill>
                            <a:latin typeface="Cambria Math" panose="02040503050406030204" pitchFamily="18" charset="0"/>
                          </a:rPr>
                        </m:ctrlPr>
                      </m:sPrePr>
                      <m:sub>
                        <m:r>
                          <a:rPr lang="en-US" sz="2000" b="0" i="0" smtClean="0">
                            <a:solidFill>
                              <a:srgbClr val="000000"/>
                            </a:solidFill>
                            <a:latin typeface="Cambria Math" panose="02040503050406030204" pitchFamily="18" charset="0"/>
                          </a:rPr>
                          <m:t>2</m:t>
                        </m:r>
                      </m:sub>
                      <m:sup>
                        <m:r>
                          <a:rPr lang="en-US" sz="2000" b="0" i="0" smtClean="0">
                            <a:solidFill>
                              <a:srgbClr val="000000"/>
                            </a:solidFill>
                            <a:latin typeface="Cambria Math" panose="02040503050406030204" pitchFamily="18" charset="0"/>
                          </a:rPr>
                          <m:t>4</m:t>
                        </m:r>
                      </m:sup>
                      <m:e>
                        <m:r>
                          <m:rPr>
                            <m:sty m:val="p"/>
                          </m:rPr>
                          <a:rPr lang="en-US" sz="2000" b="0" i="0" smtClean="0">
                            <a:solidFill>
                              <a:srgbClr val="000000"/>
                            </a:solidFill>
                            <a:latin typeface="Cambria Math" panose="02040503050406030204" pitchFamily="18" charset="0"/>
                          </a:rPr>
                          <m:t>He</m:t>
                        </m:r>
                      </m:e>
                    </m:sPre>
                  </m:oMath>
                </a14:m>
                <a:r>
                  <a:rPr lang="en-US" sz="2000">
                    <a:solidFill>
                      <a:srgbClr val="000000"/>
                    </a:solidFill>
                    <a:latin typeface="Arial" panose="020B0604020202020204" pitchFamily="34" charset="0"/>
                    <a:cs typeface="Arial" panose="020B0604020202020204" pitchFamily="34" charset="0"/>
                  </a:rPr>
                  <a:t> </a:t>
                </a:r>
                <a:r>
                  <a:rPr lang="vi-VN" sz="2000">
                    <a:solidFill>
                      <a:srgbClr val="000000"/>
                    </a:solidFill>
                    <a:latin typeface="Arial" panose="020B0604020202020204" pitchFamily="34" charset="0"/>
                    <a:cs typeface="Arial" panose="020B0604020202020204" pitchFamily="34" charset="0"/>
                  </a:rPr>
                  <a:t>phóng ra từ hạt nhân mẹ có tốc độ khoảng 2.10</a:t>
                </a:r>
                <a:r>
                  <a:rPr lang="vi-VN" sz="2000" baseline="30000">
                    <a:solidFill>
                      <a:srgbClr val="000000"/>
                    </a:solidFill>
                    <a:latin typeface="Arial" panose="020B0604020202020204" pitchFamily="34" charset="0"/>
                    <a:cs typeface="Arial" panose="020B0604020202020204" pitchFamily="34" charset="0"/>
                  </a:rPr>
                  <a:t>7</a:t>
                </a:r>
                <a:r>
                  <a:rPr lang="vi-VN" sz="2000">
                    <a:solidFill>
                      <a:srgbClr val="000000"/>
                    </a:solidFill>
                    <a:latin typeface="Arial" panose="020B0604020202020204" pitchFamily="34" charset="0"/>
                    <a:cs typeface="Arial" panose="020B0604020202020204" pitchFamily="34" charset="0"/>
                  </a:rPr>
                  <a:t> m/s.</a:t>
                </a:r>
                <a:endParaRPr lang="en-US" sz="2000">
                  <a:solidFill>
                    <a:srgbClr val="000000"/>
                  </a:solidFill>
                  <a:latin typeface="Arial" panose="020B0604020202020204" pitchFamily="34" charset="0"/>
                  <a:cs typeface="Arial" panose="020B0604020202020204" pitchFamily="34" charset="0"/>
                </a:endParaRPr>
              </a:p>
            </p:txBody>
          </p:sp>
        </mc:Choice>
        <mc:Fallback xmlns="">
          <p:sp>
            <p:nvSpPr>
              <p:cNvPr id="11" name="Rectangle: Rounded Corners 10">
                <a:extLst>
                  <a:ext uri="{FF2B5EF4-FFF2-40B4-BE49-F238E27FC236}">
                    <a16:creationId xmlns:a16="http://schemas.microsoft.com/office/drawing/2014/main" id="{7FC3DC37-7713-2297-4DE6-0AE7C3DF70AC}"/>
                  </a:ext>
                </a:extLst>
              </p:cNvPr>
              <p:cNvSpPr>
                <a:spLocks noRot="1" noChangeAspect="1" noMove="1" noResize="1" noEditPoints="1" noAdjustHandles="1" noChangeArrowheads="1" noChangeShapeType="1" noTextEdit="1"/>
              </p:cNvSpPr>
              <p:nvPr/>
            </p:nvSpPr>
            <p:spPr>
              <a:xfrm>
                <a:off x="560701" y="809133"/>
                <a:ext cx="5168995" cy="1027102"/>
              </a:xfrm>
              <a:prstGeom prst="roundRect">
                <a:avLst>
                  <a:gd name="adj" fmla="val 8903"/>
                </a:avLst>
              </a:prstGeom>
              <a:blipFill>
                <a:blip r:embed="rId2"/>
                <a:stretch>
                  <a:fillRect l="-469" r="-469" b="-6395"/>
                </a:stretch>
              </a:blipFill>
              <a:ln>
                <a:solidFill>
                  <a:srgbClr val="E91D28"/>
                </a:solidFill>
              </a:ln>
            </p:spPr>
            <p:txBody>
              <a:bodyPr/>
              <a:lstStyle/>
              <a:p>
                <a:r>
                  <a:rPr lang="en-US">
                    <a:noFill/>
                  </a:rPr>
                  <a:t> </a:t>
                </a:r>
              </a:p>
            </p:txBody>
          </p:sp>
        </mc:Fallback>
      </mc:AlternateContent>
      <p:sp>
        <p:nvSpPr>
          <p:cNvPr id="12" name="Arrow: Pentagon 11">
            <a:extLst>
              <a:ext uri="{FF2B5EF4-FFF2-40B4-BE49-F238E27FC236}">
                <a16:creationId xmlns:a16="http://schemas.microsoft.com/office/drawing/2014/main" id="{A44C5722-C80E-F2D2-B070-090CF4B582B1}"/>
              </a:ext>
            </a:extLst>
          </p:cNvPr>
          <p:cNvSpPr/>
          <p:nvPr/>
        </p:nvSpPr>
        <p:spPr>
          <a:xfrm>
            <a:off x="-10140" y="2028613"/>
            <a:ext cx="457200" cy="298557"/>
          </a:xfrm>
          <a:prstGeom prst="homePlate">
            <a:avLst/>
          </a:prstGeom>
          <a:solidFill>
            <a:srgbClr val="3333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13" name="TextBox 12">
            <a:extLst>
              <a:ext uri="{FF2B5EF4-FFF2-40B4-BE49-F238E27FC236}">
                <a16:creationId xmlns:a16="http://schemas.microsoft.com/office/drawing/2014/main" id="{43E95501-05CA-15D2-6D1B-C14B743F4EF6}"/>
              </a:ext>
            </a:extLst>
          </p:cNvPr>
          <p:cNvSpPr txBox="1"/>
          <p:nvPr/>
        </p:nvSpPr>
        <p:spPr>
          <a:xfrm>
            <a:off x="636282" y="1962447"/>
            <a:ext cx="1756398" cy="430887"/>
          </a:xfrm>
          <a:prstGeom prst="rect">
            <a:avLst/>
          </a:prstGeom>
          <a:noFill/>
        </p:spPr>
        <p:txBody>
          <a:bodyPr wrap="square" rtlCol="0">
            <a:spAutoFit/>
          </a:bodyPr>
          <a:lstStyle/>
          <a:p>
            <a:pPr>
              <a:buClrTx/>
              <a:buFontTx/>
              <a:buNone/>
              <a:defRPr/>
            </a:pPr>
            <a:r>
              <a:rPr lang="en-US" sz="2200" b="1">
                <a:solidFill>
                  <a:srgbClr val="3333FF"/>
                </a:solidFill>
                <a:latin typeface="Arial" panose="020B0604020202020204" pitchFamily="34" charset="0"/>
                <a:cs typeface="Arial" panose="020B0604020202020204" pitchFamily="34" charset="0"/>
              </a:rPr>
              <a:t>Tính chất:</a:t>
            </a:r>
            <a:endParaRPr lang="en-US" sz="2200" b="1" dirty="0">
              <a:solidFill>
                <a:srgbClr val="3333FF"/>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3F76A577-C3C3-1442-D9A5-9A9DCBBBA5B8}"/>
              </a:ext>
            </a:extLst>
          </p:cNvPr>
          <p:cNvSpPr/>
          <p:nvPr/>
        </p:nvSpPr>
        <p:spPr>
          <a:xfrm>
            <a:off x="266961" y="2413274"/>
            <a:ext cx="2526638" cy="1074315"/>
          </a:xfrm>
          <a:prstGeom prst="roundRect">
            <a:avLst>
              <a:gd name="adj" fmla="val 8824"/>
            </a:avLst>
          </a:prstGeom>
          <a:solidFill>
            <a:srgbClr val="FFFFFF"/>
          </a:solidFill>
          <a:ln w="254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lvl="0" algn="just">
              <a:lnSpc>
                <a:spcPct val="150000"/>
              </a:lnSpc>
              <a:buClrTx/>
              <a:defRPr/>
            </a:pPr>
            <a:r>
              <a:rPr lang="en-US" sz="2000">
                <a:latin typeface="Arial" panose="020B0604020202020204" pitchFamily="34" charset="0"/>
                <a:ea typeface="+mn-ea"/>
                <a:cs typeface="+mn-cs"/>
              </a:rPr>
              <a:t>L</a:t>
            </a:r>
            <a:r>
              <a:rPr lang="vi-VN" sz="2000">
                <a:latin typeface="Arial" panose="020B0604020202020204" pitchFamily="34" charset="0"/>
                <a:ea typeface="+mn-ea"/>
                <a:cs typeface="+mn-cs"/>
              </a:rPr>
              <a:t>àm ion hoá mạnh môi trường vật chất</a:t>
            </a:r>
            <a:r>
              <a:rPr lang="en-US" sz="2000">
                <a:latin typeface="Arial" panose="020B0604020202020204" pitchFamily="34" charset="0"/>
                <a:ea typeface="+mn-ea"/>
                <a:cs typeface="+mn-cs"/>
              </a:rPr>
              <a:t>.</a:t>
            </a:r>
            <a:endParaRPr kumimoji="0" lang="en-US" sz="2000" u="none" strike="noStrike" kern="0" cap="none" spc="0" normalizeH="0" baseline="0" noProof="0">
              <a:ln>
                <a:noFill/>
              </a:ln>
              <a:solidFill>
                <a:srgbClr val="000000"/>
              </a:solidFill>
              <a:effectLst/>
              <a:uLnTx/>
              <a:uFillTx/>
              <a:ea typeface="+mn-ea"/>
              <a:cs typeface="+mn-cs"/>
            </a:endParaRPr>
          </a:p>
        </p:txBody>
      </p:sp>
      <p:pic>
        <p:nvPicPr>
          <p:cNvPr id="17" name="Picture 16">
            <a:extLst>
              <a:ext uri="{FF2B5EF4-FFF2-40B4-BE49-F238E27FC236}">
                <a16:creationId xmlns:a16="http://schemas.microsoft.com/office/drawing/2014/main" id="{93F1BB31-925A-7A95-60FD-4A3D7268A30E}"/>
              </a:ext>
            </a:extLst>
          </p:cNvPr>
          <p:cNvPicPr>
            <a:picLocks noChangeAspect="1"/>
          </p:cNvPicPr>
          <p:nvPr/>
        </p:nvPicPr>
        <p:blipFill>
          <a:blip r:embed="rId3"/>
          <a:srcRect/>
          <a:stretch/>
        </p:blipFill>
        <p:spPr>
          <a:xfrm>
            <a:off x="5916724" y="30030"/>
            <a:ext cx="2808086" cy="1910815"/>
          </a:xfrm>
          <a:prstGeom prst="rect">
            <a:avLst/>
          </a:prstGeom>
        </p:spPr>
      </p:pic>
      <p:grpSp>
        <p:nvGrpSpPr>
          <p:cNvPr id="21" name="Group 20">
            <a:extLst>
              <a:ext uri="{FF2B5EF4-FFF2-40B4-BE49-F238E27FC236}">
                <a16:creationId xmlns:a16="http://schemas.microsoft.com/office/drawing/2014/main" id="{7D4E4B6D-BE12-DEFC-477B-E61343B30991}"/>
              </a:ext>
            </a:extLst>
          </p:cNvPr>
          <p:cNvGrpSpPr/>
          <p:nvPr/>
        </p:nvGrpSpPr>
        <p:grpSpPr>
          <a:xfrm>
            <a:off x="2874984" y="2413275"/>
            <a:ext cx="2772316" cy="1074315"/>
            <a:chOff x="2874984" y="2770107"/>
            <a:chExt cx="2772316" cy="1074315"/>
          </a:xfrm>
        </p:grpSpPr>
        <p:sp>
          <p:nvSpPr>
            <p:cNvPr id="15" name="Rectangle: Rounded Corners 14">
              <a:extLst>
                <a:ext uri="{FF2B5EF4-FFF2-40B4-BE49-F238E27FC236}">
                  <a16:creationId xmlns:a16="http://schemas.microsoft.com/office/drawing/2014/main" id="{A8F21F87-5009-4C13-398E-2688DDB21DE4}"/>
                </a:ext>
              </a:extLst>
            </p:cNvPr>
            <p:cNvSpPr/>
            <p:nvPr/>
          </p:nvSpPr>
          <p:spPr>
            <a:xfrm>
              <a:off x="3442012" y="2770107"/>
              <a:ext cx="2205288" cy="1074315"/>
            </a:xfrm>
            <a:prstGeom prst="roundRect">
              <a:avLst>
                <a:gd name="adj" fmla="val 8824"/>
              </a:avLst>
            </a:prstGeom>
            <a:solidFill>
              <a:srgbClr val="FFFFFF"/>
            </a:solidFill>
            <a:ln w="254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lvl="0" algn="just">
                <a:lnSpc>
                  <a:spcPct val="150000"/>
                </a:lnSpc>
                <a:buClrTx/>
                <a:defRPr/>
              </a:pPr>
              <a:r>
                <a:rPr lang="en-US" sz="2000">
                  <a:latin typeface="Arial" panose="020B0604020202020204" pitchFamily="34" charset="0"/>
                  <a:ea typeface="+mn-ea"/>
                  <a:cs typeface="+mn-cs"/>
                </a:rPr>
                <a:t>Đi </a:t>
              </a:r>
              <a:r>
                <a:rPr lang="vi-VN" sz="2000">
                  <a:latin typeface="Arial" panose="020B0604020202020204" pitchFamily="34" charset="0"/>
                  <a:ea typeface="+mn-ea"/>
                  <a:cs typeface="+mn-cs"/>
                </a:rPr>
                <a:t>khoảng vài cm trong không khí</a:t>
              </a:r>
              <a:r>
                <a:rPr lang="en-US" sz="2000">
                  <a:latin typeface="Arial" panose="020B0604020202020204" pitchFamily="34" charset="0"/>
                  <a:ea typeface="+mn-ea"/>
                  <a:cs typeface="+mn-cs"/>
                </a:rPr>
                <a:t>.</a:t>
              </a:r>
              <a:endParaRPr kumimoji="0" lang="en-US" sz="2000" u="none" strike="noStrike" kern="0" cap="none" spc="0" normalizeH="0" baseline="0" noProof="0">
                <a:ln>
                  <a:noFill/>
                </a:ln>
                <a:solidFill>
                  <a:srgbClr val="000000"/>
                </a:solidFill>
                <a:effectLst/>
                <a:uLnTx/>
                <a:uFillTx/>
                <a:ea typeface="+mn-ea"/>
                <a:cs typeface="+mn-cs"/>
              </a:endParaRPr>
            </a:p>
          </p:txBody>
        </p:sp>
        <p:sp>
          <p:nvSpPr>
            <p:cNvPr id="18" name="Arrow: Chevron 17">
              <a:extLst>
                <a:ext uri="{FF2B5EF4-FFF2-40B4-BE49-F238E27FC236}">
                  <a16:creationId xmlns:a16="http://schemas.microsoft.com/office/drawing/2014/main" id="{9FC90622-F141-CDBC-D7E4-D058B92D8FCC}"/>
                </a:ext>
              </a:extLst>
            </p:cNvPr>
            <p:cNvSpPr/>
            <p:nvPr/>
          </p:nvSpPr>
          <p:spPr>
            <a:xfrm>
              <a:off x="2874984" y="3064947"/>
              <a:ext cx="484632" cy="484632"/>
            </a:xfrm>
            <a:prstGeom prst="chevr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9">
            <a:extLst>
              <a:ext uri="{FF2B5EF4-FFF2-40B4-BE49-F238E27FC236}">
                <a16:creationId xmlns:a16="http://schemas.microsoft.com/office/drawing/2014/main" id="{D9E10819-D92B-4952-7F7E-434BE081D2C6}"/>
              </a:ext>
            </a:extLst>
          </p:cNvPr>
          <p:cNvGrpSpPr/>
          <p:nvPr/>
        </p:nvGrpSpPr>
        <p:grpSpPr>
          <a:xfrm>
            <a:off x="5729696" y="2413276"/>
            <a:ext cx="3093667" cy="1074315"/>
            <a:chOff x="5729696" y="2770108"/>
            <a:chExt cx="3093667" cy="1074315"/>
          </a:xfrm>
        </p:grpSpPr>
        <p:sp>
          <p:nvSpPr>
            <p:cNvPr id="16" name="Rectangle: Rounded Corners 15">
              <a:extLst>
                <a:ext uri="{FF2B5EF4-FFF2-40B4-BE49-F238E27FC236}">
                  <a16:creationId xmlns:a16="http://schemas.microsoft.com/office/drawing/2014/main" id="{0AC35BF5-97E4-217E-4F3B-953D0EC9F89C}"/>
                </a:ext>
              </a:extLst>
            </p:cNvPr>
            <p:cNvSpPr/>
            <p:nvPr/>
          </p:nvSpPr>
          <p:spPr>
            <a:xfrm>
              <a:off x="6296725" y="2770108"/>
              <a:ext cx="2526638" cy="1074315"/>
            </a:xfrm>
            <a:prstGeom prst="roundRect">
              <a:avLst>
                <a:gd name="adj" fmla="val 8824"/>
              </a:avLst>
            </a:prstGeom>
            <a:solidFill>
              <a:srgbClr val="FFFFFF"/>
            </a:solidFill>
            <a:ln w="254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lvl="0" algn="just">
                <a:lnSpc>
                  <a:spcPct val="150000"/>
                </a:lnSpc>
                <a:buClrTx/>
                <a:defRPr/>
              </a:pPr>
              <a:r>
                <a:rPr lang="en-US" sz="2000">
                  <a:latin typeface="Arial" panose="020B0604020202020204" pitchFamily="34" charset="0"/>
                  <a:ea typeface="+mn-ea"/>
                  <a:cs typeface="+mn-cs"/>
                </a:rPr>
                <a:t>Dễ dàng bị tờ giấy dày 1 mm chặn lại.</a:t>
              </a:r>
              <a:endParaRPr kumimoji="0" lang="en-US" sz="2000" u="none" strike="noStrike" kern="0" cap="none" spc="0" normalizeH="0" baseline="0" noProof="0">
                <a:ln>
                  <a:noFill/>
                </a:ln>
                <a:solidFill>
                  <a:srgbClr val="000000"/>
                </a:solidFill>
                <a:effectLst/>
                <a:uLnTx/>
                <a:uFillTx/>
                <a:ea typeface="+mn-ea"/>
                <a:cs typeface="+mn-cs"/>
              </a:endParaRPr>
            </a:p>
          </p:txBody>
        </p:sp>
        <p:sp>
          <p:nvSpPr>
            <p:cNvPr id="19" name="Arrow: Chevron 18">
              <a:extLst>
                <a:ext uri="{FF2B5EF4-FFF2-40B4-BE49-F238E27FC236}">
                  <a16:creationId xmlns:a16="http://schemas.microsoft.com/office/drawing/2014/main" id="{B4048694-0173-946A-6AF8-6DEBFC7A1A05}"/>
                </a:ext>
              </a:extLst>
            </p:cNvPr>
            <p:cNvSpPr/>
            <p:nvPr/>
          </p:nvSpPr>
          <p:spPr>
            <a:xfrm>
              <a:off x="5729696" y="3064947"/>
              <a:ext cx="484632" cy="484632"/>
            </a:xfrm>
            <a:prstGeom prst="chevr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Arrow: Pentagon 21">
            <a:extLst>
              <a:ext uri="{FF2B5EF4-FFF2-40B4-BE49-F238E27FC236}">
                <a16:creationId xmlns:a16="http://schemas.microsoft.com/office/drawing/2014/main" id="{4BE4E280-401C-EB09-CD2B-E15E86FDFE42}"/>
              </a:ext>
            </a:extLst>
          </p:cNvPr>
          <p:cNvSpPr/>
          <p:nvPr/>
        </p:nvSpPr>
        <p:spPr>
          <a:xfrm>
            <a:off x="0" y="3715748"/>
            <a:ext cx="457200" cy="298557"/>
          </a:xfrm>
          <a:prstGeom prst="homePlate">
            <a:avLst/>
          </a:prstGeom>
          <a:solidFill>
            <a:srgbClr val="808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28D047C-BA32-7828-9E6F-ADF2A55751CD}"/>
                  </a:ext>
                </a:extLst>
              </p:cNvPr>
              <p:cNvSpPr txBox="1"/>
              <p:nvPr/>
            </p:nvSpPr>
            <p:spPr>
              <a:xfrm>
                <a:off x="646421" y="3649582"/>
                <a:ext cx="3491239" cy="453137"/>
              </a:xfrm>
              <a:prstGeom prst="rect">
                <a:avLst/>
              </a:prstGeom>
              <a:noFill/>
            </p:spPr>
            <p:txBody>
              <a:bodyPr wrap="square" rtlCol="0">
                <a:spAutoFit/>
              </a:bodyPr>
              <a:lstStyle/>
              <a:p>
                <a:pPr>
                  <a:buClrTx/>
                  <a:defRPr/>
                </a:pPr>
                <a:r>
                  <a:rPr lang="en-US" sz="2200" b="1">
                    <a:solidFill>
                      <a:srgbClr val="808000"/>
                    </a:solidFill>
                    <a:latin typeface="Arial" panose="020B0604020202020204" pitchFamily="34" charset="0"/>
                    <a:cs typeface="Arial" panose="020B0604020202020204" pitchFamily="34" charset="0"/>
                  </a:rPr>
                  <a:t>Phương trình phân rã </a:t>
                </a:r>
                <a14:m>
                  <m:oMath xmlns:m="http://schemas.openxmlformats.org/officeDocument/2006/math">
                    <m:r>
                      <a:rPr lang="en-US" sz="2400" b="1" i="1">
                        <a:solidFill>
                          <a:srgbClr val="808000"/>
                        </a:solidFill>
                        <a:latin typeface="Cambria Math" panose="02040503050406030204" pitchFamily="18" charset="0"/>
                        <a:ea typeface="Cambria Math" panose="02040503050406030204" pitchFamily="18" charset="0"/>
                      </a:rPr>
                      <m:t>𝛂</m:t>
                    </m:r>
                  </m:oMath>
                </a14:m>
                <a:r>
                  <a:rPr lang="en-US" sz="2200" b="1">
                    <a:solidFill>
                      <a:srgbClr val="808000"/>
                    </a:solidFill>
                  </a:rPr>
                  <a:t>:</a:t>
                </a:r>
              </a:p>
            </p:txBody>
          </p:sp>
        </mc:Choice>
        <mc:Fallback xmlns="">
          <p:sp>
            <p:nvSpPr>
              <p:cNvPr id="23" name="TextBox 22">
                <a:extLst>
                  <a:ext uri="{FF2B5EF4-FFF2-40B4-BE49-F238E27FC236}">
                    <a16:creationId xmlns:a16="http://schemas.microsoft.com/office/drawing/2014/main" id="{228D047C-BA32-7828-9E6F-ADF2A55751CD}"/>
                  </a:ext>
                </a:extLst>
              </p:cNvPr>
              <p:cNvSpPr txBox="1">
                <a:spLocks noRot="1" noChangeAspect="1" noMove="1" noResize="1" noEditPoints="1" noAdjustHandles="1" noChangeArrowheads="1" noChangeShapeType="1" noTextEdit="1"/>
              </p:cNvSpPr>
              <p:nvPr/>
            </p:nvSpPr>
            <p:spPr>
              <a:xfrm>
                <a:off x="646421" y="3649582"/>
                <a:ext cx="3491239" cy="453137"/>
              </a:xfrm>
              <a:prstGeom prst="rect">
                <a:avLst/>
              </a:prstGeom>
              <a:blipFill>
                <a:blip r:embed="rId4"/>
                <a:stretch>
                  <a:fillRect l="-2269" t="-4054" r="-873"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C3B3ED71-BF83-B752-8125-2C458970DB8D}"/>
                  </a:ext>
                </a:extLst>
              </p:cNvPr>
              <p:cNvSpPr/>
              <p:nvPr/>
            </p:nvSpPr>
            <p:spPr>
              <a:xfrm>
                <a:off x="6110383" y="4254861"/>
                <a:ext cx="2614427" cy="540810"/>
              </a:xfrm>
              <a:prstGeom prst="rect">
                <a:avLst/>
              </a:prstGeom>
              <a:solidFill>
                <a:schemeClr val="accent6"/>
              </a:solidFill>
              <a:ln>
                <a:solidFill>
                  <a:srgbClr val="808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Pre>
                      <m:sPrePr>
                        <m:ctrlPr>
                          <a:rPr lang="en-US" sz="2000" i="1" smtClean="0">
                            <a:solidFill>
                              <a:srgbClr val="2A291F"/>
                            </a:solidFill>
                            <a:latin typeface="Cambria Math" panose="02040503050406030204" pitchFamily="18" charset="0"/>
                          </a:rPr>
                        </m:ctrlPr>
                      </m:sPrePr>
                      <m:sub>
                        <m:r>
                          <a:rPr lang="en-US" sz="2000" b="0" i="0" smtClean="0">
                            <a:solidFill>
                              <a:srgbClr val="2A291F"/>
                            </a:solidFill>
                            <a:latin typeface="Cambria Math" panose="02040503050406030204" pitchFamily="18" charset="0"/>
                          </a:rPr>
                          <m:t>92</m:t>
                        </m:r>
                      </m:sub>
                      <m:sup>
                        <m:r>
                          <a:rPr lang="en-US" sz="2000" b="0" i="0" smtClean="0">
                            <a:solidFill>
                              <a:srgbClr val="2A291F"/>
                            </a:solidFill>
                            <a:latin typeface="Cambria Math" panose="02040503050406030204" pitchFamily="18" charset="0"/>
                          </a:rPr>
                          <m:t>235</m:t>
                        </m:r>
                      </m:sup>
                      <m:e>
                        <m:r>
                          <m:rPr>
                            <m:sty m:val="p"/>
                          </m:rPr>
                          <a:rPr lang="en-US" sz="2000" b="0" i="0" smtClean="0">
                            <a:solidFill>
                              <a:srgbClr val="2A291F"/>
                            </a:solidFill>
                            <a:latin typeface="Cambria Math" panose="02040503050406030204" pitchFamily="18" charset="0"/>
                          </a:rPr>
                          <m:t>U</m:t>
                        </m:r>
                      </m:e>
                    </m:sPre>
                  </m:oMath>
                </a14:m>
                <a:r>
                  <a:rPr lang="en-US" sz="2000">
                    <a:solidFill>
                      <a:srgbClr val="2A291F"/>
                    </a:solidFill>
                    <a:latin typeface="Arial" panose="020B0604020202020204" pitchFamily="34" charset="0"/>
                    <a:cs typeface="Arial" panose="020B0604020202020204" pitchFamily="34" charset="0"/>
                  </a:rPr>
                  <a:t> → </a:t>
                </a:r>
                <a14:m>
                  <m:oMath xmlns:m="http://schemas.openxmlformats.org/officeDocument/2006/math">
                    <m:sPre>
                      <m:sPrePr>
                        <m:ctrlPr>
                          <a:rPr lang="en-US" sz="2000" i="1" smtClean="0">
                            <a:solidFill>
                              <a:srgbClr val="2A291F"/>
                            </a:solidFill>
                            <a:latin typeface="Cambria Math" panose="02040503050406030204" pitchFamily="18" charset="0"/>
                          </a:rPr>
                        </m:ctrlPr>
                      </m:sPrePr>
                      <m:sub>
                        <m:r>
                          <a:rPr lang="en-US" sz="2000" b="0" i="0" smtClean="0">
                            <a:solidFill>
                              <a:srgbClr val="2A291F"/>
                            </a:solidFill>
                            <a:latin typeface="Cambria Math" panose="02040503050406030204" pitchFamily="18" charset="0"/>
                          </a:rPr>
                          <m:t>90</m:t>
                        </m:r>
                      </m:sub>
                      <m:sup>
                        <m:r>
                          <a:rPr lang="en-US" sz="2000" b="0" i="0" smtClean="0">
                            <a:solidFill>
                              <a:srgbClr val="2A291F"/>
                            </a:solidFill>
                            <a:latin typeface="Cambria Math" panose="02040503050406030204" pitchFamily="18" charset="0"/>
                          </a:rPr>
                          <m:t>231</m:t>
                        </m:r>
                      </m:sup>
                      <m:e>
                        <m:r>
                          <m:rPr>
                            <m:sty m:val="p"/>
                          </m:rPr>
                          <a:rPr lang="en-US" sz="2000" b="0" i="0" smtClean="0">
                            <a:solidFill>
                              <a:srgbClr val="2A291F"/>
                            </a:solidFill>
                            <a:latin typeface="Cambria Math" panose="02040503050406030204" pitchFamily="18" charset="0"/>
                          </a:rPr>
                          <m:t>Th</m:t>
                        </m:r>
                      </m:e>
                    </m:sPre>
                  </m:oMath>
                </a14:m>
                <a:r>
                  <a:rPr lang="en-US" sz="2000">
                    <a:solidFill>
                      <a:srgbClr val="2A291F"/>
                    </a:solidFill>
                    <a:latin typeface="Arial" panose="020B0604020202020204" pitchFamily="34" charset="0"/>
                    <a:cs typeface="Arial" panose="020B0604020202020204" pitchFamily="34" charset="0"/>
                  </a:rPr>
                  <a:t> + </a:t>
                </a:r>
                <a14:m>
                  <m:oMath xmlns:m="http://schemas.openxmlformats.org/officeDocument/2006/math">
                    <m:sPre>
                      <m:sPrePr>
                        <m:ctrlPr>
                          <a:rPr lang="en-US" sz="2000" i="1">
                            <a:solidFill>
                              <a:srgbClr val="2A291F"/>
                            </a:solidFill>
                            <a:latin typeface="Cambria Math" panose="02040503050406030204" pitchFamily="18" charset="0"/>
                          </a:rPr>
                        </m:ctrlPr>
                      </m:sPrePr>
                      <m:sub>
                        <m:r>
                          <a:rPr lang="en-US" sz="2000" b="0" i="0" smtClean="0">
                            <a:solidFill>
                              <a:srgbClr val="2A291F"/>
                            </a:solidFill>
                            <a:latin typeface="Cambria Math" panose="02040503050406030204" pitchFamily="18" charset="0"/>
                          </a:rPr>
                          <m:t>2</m:t>
                        </m:r>
                      </m:sub>
                      <m:sup>
                        <m:r>
                          <a:rPr lang="en-US" sz="2000" b="0" i="0" smtClean="0">
                            <a:solidFill>
                              <a:srgbClr val="2A291F"/>
                            </a:solidFill>
                            <a:latin typeface="Cambria Math" panose="02040503050406030204" pitchFamily="18" charset="0"/>
                          </a:rPr>
                          <m:t>4</m:t>
                        </m:r>
                      </m:sup>
                      <m:e>
                        <m:r>
                          <m:rPr>
                            <m:sty m:val="p"/>
                          </m:rPr>
                          <a:rPr lang="en-US" sz="2000" smtClean="0">
                            <a:solidFill>
                              <a:srgbClr val="2A291F"/>
                            </a:solidFill>
                            <a:latin typeface="Cambria Math" panose="02040503050406030204" pitchFamily="18" charset="0"/>
                          </a:rPr>
                          <m:t>H</m:t>
                        </m:r>
                        <m:r>
                          <m:rPr>
                            <m:sty m:val="p"/>
                          </m:rPr>
                          <a:rPr lang="en-US" sz="2000" b="0" i="0" smtClean="0">
                            <a:solidFill>
                              <a:srgbClr val="2A291F"/>
                            </a:solidFill>
                            <a:latin typeface="Cambria Math" panose="02040503050406030204" pitchFamily="18" charset="0"/>
                          </a:rPr>
                          <m:t>e</m:t>
                        </m:r>
                      </m:e>
                    </m:sPre>
                  </m:oMath>
                </a14:m>
                <a:endParaRPr lang="en-US" sz="2000">
                  <a:solidFill>
                    <a:srgbClr val="2A291F"/>
                  </a:solidFill>
                  <a:latin typeface="Arial" panose="020B0604020202020204" pitchFamily="34" charset="0"/>
                  <a:cs typeface="Arial" panose="020B0604020202020204" pitchFamily="34" charset="0"/>
                </a:endParaRPr>
              </a:p>
            </p:txBody>
          </p:sp>
        </mc:Choice>
        <mc:Fallback xmlns="">
          <p:sp>
            <p:nvSpPr>
              <p:cNvPr id="24" name="Rectangle 23">
                <a:extLst>
                  <a:ext uri="{FF2B5EF4-FFF2-40B4-BE49-F238E27FC236}">
                    <a16:creationId xmlns:a16="http://schemas.microsoft.com/office/drawing/2014/main" id="{C3B3ED71-BF83-B752-8125-2C458970DB8D}"/>
                  </a:ext>
                </a:extLst>
              </p:cNvPr>
              <p:cNvSpPr>
                <a:spLocks noRot="1" noChangeAspect="1" noMove="1" noResize="1" noEditPoints="1" noAdjustHandles="1" noChangeArrowheads="1" noChangeShapeType="1" noTextEdit="1"/>
              </p:cNvSpPr>
              <p:nvPr/>
            </p:nvSpPr>
            <p:spPr>
              <a:xfrm>
                <a:off x="6110383" y="4254861"/>
                <a:ext cx="2614427" cy="540810"/>
              </a:xfrm>
              <a:prstGeom prst="rect">
                <a:avLst/>
              </a:prstGeom>
              <a:blipFill>
                <a:blip r:embed="rId5"/>
                <a:stretch>
                  <a:fillRect/>
                </a:stretch>
              </a:blipFill>
              <a:ln>
                <a:solidFill>
                  <a:srgbClr val="8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7E2BB54-AC5A-2DAB-5898-5DA54CC4ED1D}"/>
                  </a:ext>
                </a:extLst>
              </p:cNvPr>
              <p:cNvSpPr txBox="1"/>
              <p:nvPr/>
            </p:nvSpPr>
            <p:spPr>
              <a:xfrm>
                <a:off x="4209257" y="3623164"/>
                <a:ext cx="2876085" cy="483722"/>
              </a:xfrm>
              <a:prstGeom prst="rect">
                <a:avLst/>
              </a:prstGeom>
              <a:noFill/>
            </p:spPr>
            <p:txBody>
              <a:bodyPr wrap="square">
                <a:spAutoFit/>
              </a:bodyPr>
              <a:lstStyle/>
              <a:p>
                <a:pPr algn="ctr"/>
                <a14:m>
                  <m:oMath xmlns:m="http://schemas.openxmlformats.org/officeDocument/2006/math">
                    <m:sPre>
                      <m:sPrePr>
                        <m:ctrlPr>
                          <a:rPr lang="en-US" sz="2400" i="1" smtClean="0">
                            <a:solidFill>
                              <a:srgbClr val="FF0000"/>
                            </a:solidFill>
                            <a:latin typeface="Cambria Math" panose="02040503050406030204" pitchFamily="18" charset="0"/>
                          </a:rPr>
                        </m:ctrlPr>
                      </m:sPrePr>
                      <m:sub>
                        <m:r>
                          <m:rPr>
                            <m:sty m:val="p"/>
                          </m:rPr>
                          <a:rPr lang="en-US" sz="2400" b="0" i="0" smtClean="0">
                            <a:solidFill>
                              <a:srgbClr val="FF0000"/>
                            </a:solidFill>
                            <a:latin typeface="Cambria Math" panose="02040503050406030204" pitchFamily="18" charset="0"/>
                          </a:rPr>
                          <m:t>Z</m:t>
                        </m:r>
                      </m:sub>
                      <m:sup>
                        <m:r>
                          <m:rPr>
                            <m:sty m:val="p"/>
                          </m:rPr>
                          <a:rPr lang="en-US" sz="2400" b="0" i="0" smtClean="0">
                            <a:solidFill>
                              <a:srgbClr val="FF0000"/>
                            </a:solidFill>
                            <a:latin typeface="Cambria Math" panose="02040503050406030204" pitchFamily="18" charset="0"/>
                          </a:rPr>
                          <m:t>A</m:t>
                        </m:r>
                      </m:sup>
                      <m:e>
                        <m:r>
                          <m:rPr>
                            <m:sty m:val="p"/>
                          </m:rPr>
                          <a:rPr lang="en-US" sz="2400" b="0" i="0" smtClean="0">
                            <a:solidFill>
                              <a:srgbClr val="FF0000"/>
                            </a:solidFill>
                            <a:latin typeface="Cambria Math" panose="02040503050406030204" pitchFamily="18" charset="0"/>
                          </a:rPr>
                          <m:t>X</m:t>
                        </m:r>
                      </m:e>
                    </m:sPre>
                  </m:oMath>
                </a14:m>
                <a:r>
                  <a:rPr lang="en-US" sz="2400">
                    <a:solidFill>
                      <a:srgbClr val="FF0000"/>
                    </a:solidFill>
                    <a:latin typeface="Arial" panose="020B0604020202020204" pitchFamily="34" charset="0"/>
                    <a:cs typeface="Arial" panose="020B0604020202020204" pitchFamily="34" charset="0"/>
                  </a:rPr>
                  <a:t> → </a:t>
                </a:r>
                <a14:m>
                  <m:oMath xmlns:m="http://schemas.openxmlformats.org/officeDocument/2006/math">
                    <m:sPre>
                      <m:sPrePr>
                        <m:ctrlPr>
                          <a:rPr lang="en-US" sz="2400" i="1" smtClean="0">
                            <a:solidFill>
                              <a:srgbClr val="FF0000"/>
                            </a:solidFill>
                            <a:latin typeface="Cambria Math" panose="02040503050406030204" pitchFamily="18" charset="0"/>
                          </a:rPr>
                        </m:ctrlPr>
                      </m:sPrePr>
                      <m:sub>
                        <m:r>
                          <m:rPr>
                            <m:sty m:val="p"/>
                          </m:rPr>
                          <a:rPr lang="en-US" sz="2400" b="0" i="0" smtClean="0">
                            <a:solidFill>
                              <a:srgbClr val="FF0000"/>
                            </a:solidFill>
                            <a:latin typeface="Cambria Math" panose="02040503050406030204" pitchFamily="18" charset="0"/>
                          </a:rPr>
                          <m:t>Z</m:t>
                        </m:r>
                        <m:r>
                          <a:rPr lang="en-US" sz="2400" b="0" i="0" smtClean="0">
                            <a:solidFill>
                              <a:srgbClr val="FF0000"/>
                            </a:solidFill>
                            <a:latin typeface="Cambria Math" panose="02040503050406030204" pitchFamily="18" charset="0"/>
                          </a:rPr>
                          <m:t>−2</m:t>
                        </m:r>
                      </m:sub>
                      <m:sup>
                        <m:r>
                          <m:rPr>
                            <m:sty m:val="p"/>
                          </m:rPr>
                          <a:rPr lang="en-US" sz="2400" b="0" i="0" smtClean="0">
                            <a:solidFill>
                              <a:srgbClr val="FF0000"/>
                            </a:solidFill>
                            <a:latin typeface="Cambria Math" panose="02040503050406030204" pitchFamily="18" charset="0"/>
                          </a:rPr>
                          <m:t>A</m:t>
                        </m:r>
                        <m:r>
                          <a:rPr lang="en-US" sz="2400" b="0" i="0" smtClean="0">
                            <a:solidFill>
                              <a:srgbClr val="FF0000"/>
                            </a:solidFill>
                            <a:latin typeface="Cambria Math" panose="02040503050406030204" pitchFamily="18" charset="0"/>
                          </a:rPr>
                          <m:t>−4</m:t>
                        </m:r>
                      </m:sup>
                      <m:e>
                        <m:r>
                          <m:rPr>
                            <m:sty m:val="p"/>
                          </m:rPr>
                          <a:rPr lang="en-US" sz="2400" b="0" i="0" smtClean="0">
                            <a:solidFill>
                              <a:srgbClr val="FF0000"/>
                            </a:solidFill>
                            <a:latin typeface="Cambria Math" panose="02040503050406030204" pitchFamily="18" charset="0"/>
                          </a:rPr>
                          <m:t>Y</m:t>
                        </m:r>
                      </m:e>
                    </m:sPre>
                  </m:oMath>
                </a14:m>
                <a:r>
                  <a:rPr lang="en-US" sz="2400">
                    <a:solidFill>
                      <a:srgbClr val="FF0000"/>
                    </a:solidFill>
                    <a:latin typeface="Arial" panose="020B0604020202020204" pitchFamily="34" charset="0"/>
                    <a:cs typeface="Arial" panose="020B0604020202020204" pitchFamily="34" charset="0"/>
                  </a:rPr>
                  <a:t> + </a:t>
                </a:r>
                <a14:m>
                  <m:oMath xmlns:m="http://schemas.openxmlformats.org/officeDocument/2006/math">
                    <m:sPre>
                      <m:sPrePr>
                        <m:ctrlPr>
                          <a:rPr lang="en-US" sz="2400" i="1">
                            <a:solidFill>
                              <a:srgbClr val="FF0000"/>
                            </a:solidFill>
                            <a:latin typeface="Cambria Math" panose="02040503050406030204" pitchFamily="18" charset="0"/>
                          </a:rPr>
                        </m:ctrlPr>
                      </m:sPrePr>
                      <m:sub>
                        <m:r>
                          <a:rPr lang="en-US" sz="2400" b="0" i="0" smtClean="0">
                            <a:solidFill>
                              <a:srgbClr val="FF0000"/>
                            </a:solidFill>
                            <a:latin typeface="Cambria Math" panose="02040503050406030204" pitchFamily="18" charset="0"/>
                          </a:rPr>
                          <m:t>2</m:t>
                        </m:r>
                      </m:sub>
                      <m:sup>
                        <m:r>
                          <a:rPr lang="en-US" sz="2400" b="0" i="0" smtClean="0">
                            <a:solidFill>
                              <a:srgbClr val="FF0000"/>
                            </a:solidFill>
                            <a:latin typeface="Cambria Math" panose="02040503050406030204" pitchFamily="18" charset="0"/>
                          </a:rPr>
                          <m:t>4</m:t>
                        </m:r>
                      </m:sup>
                      <m:e>
                        <m:r>
                          <m:rPr>
                            <m:sty m:val="p"/>
                          </m:rPr>
                          <a:rPr lang="en-US" sz="2400" i="0" smtClean="0">
                            <a:solidFill>
                              <a:srgbClr val="FF0000"/>
                            </a:solidFill>
                            <a:latin typeface="Cambria Math" panose="02040503050406030204" pitchFamily="18" charset="0"/>
                            <a:ea typeface="Cambria Math" panose="02040503050406030204" pitchFamily="18" charset="0"/>
                          </a:rPr>
                          <m:t>α</m:t>
                        </m:r>
                      </m:e>
                    </m:sPre>
                  </m:oMath>
                </a14:m>
                <a:endParaRPr lang="en-US" sz="2400">
                  <a:solidFill>
                    <a:srgbClr val="FF0000"/>
                  </a:solidFill>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F7E2BB54-AC5A-2DAB-5898-5DA54CC4ED1D}"/>
                  </a:ext>
                </a:extLst>
              </p:cNvPr>
              <p:cNvSpPr txBox="1">
                <a:spLocks noRot="1" noChangeAspect="1" noMove="1" noResize="1" noEditPoints="1" noAdjustHandles="1" noChangeArrowheads="1" noChangeShapeType="1" noTextEdit="1"/>
              </p:cNvSpPr>
              <p:nvPr/>
            </p:nvSpPr>
            <p:spPr>
              <a:xfrm>
                <a:off x="4209257" y="3623164"/>
                <a:ext cx="2876085" cy="483722"/>
              </a:xfrm>
              <a:prstGeom prst="rect">
                <a:avLst/>
              </a:prstGeom>
              <a:blipFill>
                <a:blip r:embed="rId6"/>
                <a:stretch>
                  <a:fillRect t="-5000" b="-2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8CD7480-406F-CCF1-05C3-8F7B0DCCF5E1}"/>
                  </a:ext>
                </a:extLst>
              </p:cNvPr>
              <p:cNvSpPr txBox="1"/>
              <p:nvPr/>
            </p:nvSpPr>
            <p:spPr>
              <a:xfrm>
                <a:off x="266961" y="4299119"/>
                <a:ext cx="5754698" cy="427489"/>
              </a:xfrm>
              <a:prstGeom prst="rect">
                <a:avLst/>
              </a:prstGeom>
              <a:noFill/>
            </p:spPr>
            <p:txBody>
              <a:bodyPr wrap="square">
                <a:spAutoFit/>
              </a:bodyPr>
              <a:lstStyle/>
              <a:p>
                <a:r>
                  <a:rPr lang="en-US" sz="2000" b="1">
                    <a:latin typeface="+mn-lt"/>
                    <a:ea typeface="Times New Roman" panose="02020603050405020304" pitchFamily="18" charset="0"/>
                  </a:rPr>
                  <a:t>Ví dụ: </a:t>
                </a:r>
                <a:r>
                  <a:rPr lang="en-US" sz="2000">
                    <a:latin typeface="+mn-lt"/>
                    <a:ea typeface="Times New Roman" panose="02020603050405020304" pitchFamily="18" charset="0"/>
                  </a:rPr>
                  <a:t>P</a:t>
                </a:r>
                <a:r>
                  <a:rPr lang="vi-VN" sz="2000" kern="0">
                    <a:solidFill>
                      <a:srgbClr val="000000"/>
                    </a:solidFill>
                    <a:effectLst/>
                    <a:latin typeface="+mn-lt"/>
                    <a:ea typeface="Times New Roman" panose="02020603050405020304" pitchFamily="18" charset="0"/>
                  </a:rPr>
                  <a:t>hương trình phân rã α của hạt nhân </a:t>
                </a:r>
                <a14:m>
                  <m:oMath xmlns:m="http://schemas.openxmlformats.org/officeDocument/2006/math">
                    <m:sPre>
                      <m:sPre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PrePr>
                      <m:sub>
                        <m:r>
                          <a:rPr lang="vi-VN" sz="2000" i="0"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92</m:t>
                        </m:r>
                      </m:sub>
                      <m:sup>
                        <m:r>
                          <a:rPr lang="vi-VN" sz="2000" i="0"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235</m:t>
                        </m:r>
                      </m:sup>
                      <m:e>
                        <m:r>
                          <m:rPr>
                            <m:sty m:val="p"/>
                          </m:rPr>
                          <a:rPr lang="vi-VN" sz="2000" i="0"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U</m:t>
                        </m:r>
                      </m:e>
                    </m:sPre>
                  </m:oMath>
                </a14:m>
                <a:endParaRPr lang="en-US" sz="2000">
                  <a:latin typeface="+mn-lt"/>
                </a:endParaRPr>
              </a:p>
            </p:txBody>
          </p:sp>
        </mc:Choice>
        <mc:Fallback xmlns="">
          <p:sp>
            <p:nvSpPr>
              <p:cNvPr id="27" name="TextBox 26">
                <a:extLst>
                  <a:ext uri="{FF2B5EF4-FFF2-40B4-BE49-F238E27FC236}">
                    <a16:creationId xmlns:a16="http://schemas.microsoft.com/office/drawing/2014/main" id="{78CD7480-406F-CCF1-05C3-8F7B0DCCF5E1}"/>
                  </a:ext>
                </a:extLst>
              </p:cNvPr>
              <p:cNvSpPr txBox="1">
                <a:spLocks noRot="1" noChangeAspect="1" noMove="1" noResize="1" noEditPoints="1" noAdjustHandles="1" noChangeArrowheads="1" noChangeShapeType="1" noTextEdit="1"/>
              </p:cNvSpPr>
              <p:nvPr/>
            </p:nvSpPr>
            <p:spPr>
              <a:xfrm>
                <a:off x="266961" y="4299119"/>
                <a:ext cx="5754698" cy="427489"/>
              </a:xfrm>
              <a:prstGeom prst="rect">
                <a:avLst/>
              </a:prstGeom>
              <a:blipFill>
                <a:blip r:embed="rId7"/>
                <a:stretch>
                  <a:fillRect l="-1165" t="-1429" b="-24286"/>
                </a:stretch>
              </a:blipFill>
            </p:spPr>
            <p:txBody>
              <a:bodyPr/>
              <a:lstStyle/>
              <a:p>
                <a:r>
                  <a:rPr lang="en-US">
                    <a:noFill/>
                  </a:rPr>
                  <a:t> </a:t>
                </a:r>
              </a:p>
            </p:txBody>
          </p:sp>
        </mc:Fallback>
      </mc:AlternateContent>
    </p:spTree>
    <p:extLst>
      <p:ext uri="{BB962C8B-B14F-4D97-AF65-F5344CB8AC3E}">
        <p14:creationId xmlns:p14="http://schemas.microsoft.com/office/powerpoint/2010/main" val="269529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500"/>
                            </p:stCondLst>
                            <p:childTnLst>
                              <p:par>
                                <p:cTn id="18" presetID="18" presetClass="entr" presetSubtype="3"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trips(up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par>
                          <p:cTn id="54" fill="hold">
                            <p:stCondLst>
                              <p:cond delay="1000"/>
                            </p:stCondLst>
                            <p:childTnLst>
                              <p:par>
                                <p:cTn id="55" presetID="16" presetClass="entr" presetSubtype="21"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childTnLst>
                          </p:cTn>
                        </p:par>
                        <p:par>
                          <p:cTn id="63" fill="hold">
                            <p:stCondLst>
                              <p:cond delay="500"/>
                            </p:stCondLst>
                            <p:childTnLst>
                              <p:par>
                                <p:cTn id="64" presetID="16" presetClass="entr" presetSubtype="21"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3" grpId="0"/>
      <p:bldP spid="14" grpId="0" animBg="1"/>
      <p:bldP spid="22" grpId="0" animBg="1"/>
      <p:bldP spid="23" grpId="0"/>
      <p:bldP spid="24" grpId="0" animBg="1"/>
      <p:bldP spid="2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óng xạ alpha">
            <a:hlinkClick r:id="" action="ppaction://media"/>
            <a:extLst>
              <a:ext uri="{FF2B5EF4-FFF2-40B4-BE49-F238E27FC236}">
                <a16:creationId xmlns:a16="http://schemas.microsoft.com/office/drawing/2014/main" id="{F8F8F847-87C4-9475-6181-52188F97F9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57623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C36A1-8B6F-9343-E56B-B29ED3AC306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27DDB42-4096-071D-D87F-01DF380C4C05}"/>
              </a:ext>
            </a:extLst>
          </p:cNvPr>
          <p:cNvGrpSpPr/>
          <p:nvPr/>
        </p:nvGrpSpPr>
        <p:grpSpPr>
          <a:xfrm>
            <a:off x="324639" y="854884"/>
            <a:ext cx="8682928" cy="650326"/>
            <a:chOff x="707750" y="232768"/>
            <a:chExt cx="8682928" cy="650326"/>
          </a:xfrm>
        </p:grpSpPr>
        <p:pic>
          <p:nvPicPr>
            <p:cNvPr id="3" name="Picture 2">
              <a:extLst>
                <a:ext uri="{FF2B5EF4-FFF2-40B4-BE49-F238E27FC236}">
                  <a16:creationId xmlns:a16="http://schemas.microsoft.com/office/drawing/2014/main" id="{7B9CA60D-287E-3F8C-4C52-089996DC7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50" y="232768"/>
              <a:ext cx="841224" cy="650326"/>
            </a:xfrm>
            <a:prstGeom prst="rect">
              <a:avLst/>
            </a:prstGeom>
          </p:spPr>
        </p:pic>
        <p:sp>
          <p:nvSpPr>
            <p:cNvPr id="4" name="TextBox 3">
              <a:extLst>
                <a:ext uri="{FF2B5EF4-FFF2-40B4-BE49-F238E27FC236}">
                  <a16:creationId xmlns:a16="http://schemas.microsoft.com/office/drawing/2014/main" id="{1923087E-09F4-796D-6616-75901C8928ED}"/>
                </a:ext>
              </a:extLst>
            </p:cNvPr>
            <p:cNvSpPr txBox="1"/>
            <p:nvPr/>
          </p:nvSpPr>
          <p:spPr>
            <a:xfrm>
              <a:off x="1548974" y="271134"/>
              <a:ext cx="78417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Chia lớp thành </a:t>
              </a:r>
              <a:r>
                <a:rPr kumimoji="0" lang="en-US" sz="2200" b="0" i="0" u="none" strike="noStrike" kern="0" cap="none" spc="0" normalizeH="0" baseline="0" noProof="0">
                  <a:ln>
                    <a:noFill/>
                  </a:ln>
                  <a:solidFill>
                    <a:srgbClr val="000000"/>
                  </a:solidFill>
                  <a:effectLst/>
                  <a:uLnTx/>
                  <a:uFillTx/>
                  <a:latin typeface="Arial"/>
                  <a:cs typeface="Arial"/>
                  <a:sym typeface="Arial"/>
                </a:rPr>
                <a:t>6</a:t>
              </a:r>
              <a:r>
                <a:rPr kumimoji="0" lang="vi-VN" sz="2200" b="0" i="0" u="none" strike="noStrike" kern="0" cap="none" spc="0" normalizeH="0" baseline="0" noProof="0">
                  <a:ln>
                    <a:noFill/>
                  </a:ln>
                  <a:solidFill>
                    <a:srgbClr val="000000"/>
                  </a:solidFill>
                  <a:effectLst/>
                  <a:uLnTx/>
                  <a:uFillTx/>
                  <a:latin typeface="Arial"/>
                  <a:cs typeface="Arial"/>
                  <a:sym typeface="Arial"/>
                </a:rPr>
                <a:t> nhóm</a:t>
              </a:r>
              <a:r>
                <a:rPr kumimoji="0" lang="en-US" sz="2200" b="0" i="0" u="none" strike="noStrike" kern="0" cap="none" spc="0" normalizeH="0" baseline="0" noProof="0">
                  <a:ln>
                    <a:noFill/>
                  </a:ln>
                  <a:solidFill>
                    <a:srgbClr val="000000"/>
                  </a:solidFill>
                  <a:effectLst/>
                  <a:uLnTx/>
                  <a:uFillTx/>
                  <a:latin typeface="Arial"/>
                  <a:cs typeface="Arial"/>
                  <a:sym typeface="Arial"/>
                </a:rPr>
                <a:t> và thực hiện nhiệm vụ:</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459F848-9250-A59E-B0DA-3873E1849808}"/>
                  </a:ext>
                </a:extLst>
              </p:cNvPr>
              <p:cNvSpPr txBox="1"/>
              <p:nvPr/>
            </p:nvSpPr>
            <p:spPr>
              <a:xfrm>
                <a:off x="446584" y="2625124"/>
                <a:ext cx="3515630" cy="2374304"/>
              </a:xfrm>
              <a:prstGeom prst="rect">
                <a:avLst/>
              </a:prstGeom>
              <a:noFill/>
            </p:spPr>
            <p:txBody>
              <a:bodyPr wrap="square" rtlCol="0">
                <a:spAutoFit/>
              </a:bodyPr>
              <a:lstStyle/>
              <a:p>
                <a:pPr algn="just">
                  <a:lnSpc>
                    <a:spcPct val="150000"/>
                  </a:lnSpc>
                </a:pPr>
                <a:r>
                  <a:rPr lang="vi-VN" sz="2000"/>
                  <a:t>1. Hãy nêu tính chất của tia phóng xạ </a:t>
                </a:r>
                <a14:m>
                  <m:oMath xmlns:m="http://schemas.openxmlformats.org/officeDocument/2006/math">
                    <m:r>
                      <m:rPr>
                        <m:sty m:val="p"/>
                      </m:rPr>
                      <a:rPr lang="en-US" sz="2000">
                        <a:solidFill>
                          <a:srgbClr val="2A291F"/>
                        </a:solidFill>
                        <a:latin typeface="Cambria Math" panose="02040503050406030204" pitchFamily="18" charset="0"/>
                        <a:ea typeface="Cambria Math" panose="02040503050406030204" pitchFamily="18" charset="0"/>
                      </a:rPr>
                      <m:t>β</m:t>
                    </m:r>
                  </m:oMath>
                </a14:m>
                <a:r>
                  <a:rPr lang="vi-VN" sz="2000"/>
                  <a:t>.</a:t>
                </a:r>
                <a:endParaRPr lang="en-US" sz="2000"/>
              </a:p>
              <a:p>
                <a:pPr algn="just">
                  <a:lnSpc>
                    <a:spcPct val="150000"/>
                  </a:lnSpc>
                </a:pPr>
                <a:r>
                  <a:rPr lang="vi-VN" sz="2000"/>
                  <a:t>2. Hãy viết phương trình phân rã β</a:t>
                </a:r>
                <a:r>
                  <a:rPr lang="vi-VN" sz="2000" baseline="30000"/>
                  <a:t>+</a:t>
                </a:r>
                <a:r>
                  <a:rPr lang="vi-VN" sz="2000"/>
                  <a:t> và β</a:t>
                </a:r>
                <a:r>
                  <a:rPr lang="vi-VN" sz="2000" baseline="30000"/>
                  <a:t>- </a:t>
                </a:r>
                <a:r>
                  <a:rPr lang="vi-VN" sz="2000"/>
                  <a:t> tương ứng của các đồng vị </a:t>
                </a:r>
                <a14:m>
                  <m:oMath xmlns:m="http://schemas.openxmlformats.org/officeDocument/2006/math">
                    <m:sPre>
                      <m:sPrePr>
                        <m:ctrlPr>
                          <a:rPr lang="en-US" sz="2000" i="1">
                            <a:latin typeface="Cambria Math" panose="02040503050406030204" pitchFamily="18" charset="0"/>
                          </a:rPr>
                        </m:ctrlPr>
                      </m:sPrePr>
                      <m:sub>
                        <m:r>
                          <a:rPr lang="vi-VN" sz="2000" i="0">
                            <a:latin typeface="Cambria Math" panose="02040503050406030204" pitchFamily="18" charset="0"/>
                          </a:rPr>
                          <m:t>38</m:t>
                        </m:r>
                      </m:sub>
                      <m:sup>
                        <m:r>
                          <a:rPr lang="vi-VN" sz="2000" i="0">
                            <a:latin typeface="Cambria Math" panose="02040503050406030204" pitchFamily="18" charset="0"/>
                          </a:rPr>
                          <m:t>90</m:t>
                        </m:r>
                      </m:sup>
                      <m:e>
                        <m:r>
                          <m:rPr>
                            <m:sty m:val="p"/>
                          </m:rPr>
                          <a:rPr lang="vi-VN" sz="2000" i="0">
                            <a:latin typeface="Cambria Math" panose="02040503050406030204" pitchFamily="18" charset="0"/>
                          </a:rPr>
                          <m:t>Sr</m:t>
                        </m:r>
                      </m:e>
                    </m:sPre>
                    <m:r>
                      <a:rPr lang="vi-VN" sz="2000" i="0">
                        <a:latin typeface="Cambria Math" panose="02040503050406030204" pitchFamily="18" charset="0"/>
                      </a:rPr>
                      <m:t> </m:t>
                    </m:r>
                    <m:r>
                      <m:rPr>
                        <m:sty m:val="p"/>
                      </m:rPr>
                      <a:rPr lang="vi-VN" sz="2000" i="0">
                        <a:latin typeface="Cambria Math" panose="02040503050406030204" pitchFamily="18" charset="0"/>
                      </a:rPr>
                      <m:t>v</m:t>
                    </m:r>
                    <m:r>
                      <a:rPr lang="vi-VN" sz="2000" i="0">
                        <a:latin typeface="Cambria Math" panose="02040503050406030204" pitchFamily="18" charset="0"/>
                      </a:rPr>
                      <m:t>à</m:t>
                    </m:r>
                    <m:sPre>
                      <m:sPrePr>
                        <m:ctrlPr>
                          <a:rPr lang="en-US" sz="2000" i="1">
                            <a:latin typeface="Cambria Math" panose="02040503050406030204" pitchFamily="18" charset="0"/>
                          </a:rPr>
                        </m:ctrlPr>
                      </m:sPrePr>
                      <m:sub>
                        <m:r>
                          <a:rPr lang="vi-VN" sz="2000" i="0">
                            <a:latin typeface="Cambria Math" panose="02040503050406030204" pitchFamily="18" charset="0"/>
                          </a:rPr>
                          <m:t>9</m:t>
                        </m:r>
                      </m:sub>
                      <m:sup>
                        <m:r>
                          <a:rPr lang="vi-VN" sz="2000" i="0">
                            <a:latin typeface="Cambria Math" panose="02040503050406030204" pitchFamily="18" charset="0"/>
                          </a:rPr>
                          <m:t> 18</m:t>
                        </m:r>
                      </m:sup>
                      <m:e>
                        <m:r>
                          <m:rPr>
                            <m:sty m:val="p"/>
                          </m:rPr>
                          <a:rPr lang="vi-VN" sz="2000" i="0">
                            <a:latin typeface="Cambria Math" panose="02040503050406030204" pitchFamily="18" charset="0"/>
                          </a:rPr>
                          <m:t>Sr</m:t>
                        </m:r>
                      </m:e>
                    </m:sPre>
                  </m:oMath>
                </a14:m>
                <a:r>
                  <a:rPr lang="vi-VN" sz="2000"/>
                  <a:t>.</a:t>
                </a:r>
                <a:endParaRPr lang="en-US" sz="2000"/>
              </a:p>
            </p:txBody>
          </p:sp>
        </mc:Choice>
        <mc:Fallback xmlns="">
          <p:sp>
            <p:nvSpPr>
              <p:cNvPr id="5" name="TextBox 4">
                <a:extLst>
                  <a:ext uri="{FF2B5EF4-FFF2-40B4-BE49-F238E27FC236}">
                    <a16:creationId xmlns:a16="http://schemas.microsoft.com/office/drawing/2014/main" id="{F459F848-9250-A59E-B0DA-3873E1849808}"/>
                  </a:ext>
                </a:extLst>
              </p:cNvPr>
              <p:cNvSpPr txBox="1">
                <a:spLocks noRot="1" noChangeAspect="1" noMove="1" noResize="1" noEditPoints="1" noAdjustHandles="1" noChangeArrowheads="1" noChangeShapeType="1" noTextEdit="1"/>
              </p:cNvSpPr>
              <p:nvPr/>
            </p:nvSpPr>
            <p:spPr>
              <a:xfrm>
                <a:off x="446584" y="2625124"/>
                <a:ext cx="3515630" cy="2374304"/>
              </a:xfrm>
              <a:prstGeom prst="rect">
                <a:avLst/>
              </a:prstGeom>
              <a:blipFill>
                <a:blip r:embed="rId3"/>
                <a:stretch>
                  <a:fillRect l="-1733" r="-1906" b="-3085"/>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0D3DF1C2-92CD-C17F-B926-17CED8B8D197}"/>
              </a:ext>
            </a:extLst>
          </p:cNvPr>
          <p:cNvGrpSpPr/>
          <p:nvPr/>
        </p:nvGrpSpPr>
        <p:grpSpPr>
          <a:xfrm>
            <a:off x="0" y="1594556"/>
            <a:ext cx="3702206" cy="902017"/>
            <a:chOff x="0" y="1156922"/>
            <a:chExt cx="3702206" cy="902017"/>
          </a:xfrm>
        </p:grpSpPr>
        <p:sp>
          <p:nvSpPr>
            <p:cNvPr id="7" name="Arrow: Pentagon 6">
              <a:extLst>
                <a:ext uri="{FF2B5EF4-FFF2-40B4-BE49-F238E27FC236}">
                  <a16:creationId xmlns:a16="http://schemas.microsoft.com/office/drawing/2014/main" id="{63576A37-7DA4-AC59-6A7A-C7166E4AA87F}"/>
                </a:ext>
              </a:extLst>
            </p:cNvPr>
            <p:cNvSpPr/>
            <p:nvPr/>
          </p:nvSpPr>
          <p:spPr>
            <a:xfrm>
              <a:off x="0" y="1372839"/>
              <a:ext cx="3702206" cy="584775"/>
            </a:xfrm>
            <a:prstGeom prst="homePlate">
              <a:avLst/>
            </a:prstGeom>
            <a:solidFill>
              <a:srgbClr val="FF0066"/>
            </a:solidFill>
            <a:ln w="25400" cap="flat" cmpd="sng" algn="ctr">
              <a:noFill/>
              <a:prstDash val="solid"/>
            </a:ln>
            <a:effectLst/>
          </p:spPr>
          <p:txBody>
            <a:bodyPr rtlCol="0" anchor="ctr"/>
            <a:lstStyle/>
            <a:p>
              <a:pPr marL="9144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a:ea typeface="+mn-ea"/>
                  <a:cs typeface="Arial"/>
                  <a:sym typeface="Arial"/>
                </a:rPr>
                <a:t>Nhóm </a:t>
              </a:r>
              <a:r>
                <a:rPr lang="en-US" sz="2400" b="1">
                  <a:solidFill>
                    <a:srgbClr val="FFFFFF"/>
                  </a:solidFill>
                  <a:ea typeface="+mn-ea"/>
                </a:rPr>
                <a:t>3, 4</a:t>
              </a:r>
              <a:r>
                <a:rPr kumimoji="0" lang="en-US" sz="2400" b="1" i="0" u="none" strike="noStrike" kern="0" cap="none" spc="0" normalizeH="0" baseline="0" noProof="0">
                  <a:ln>
                    <a:noFill/>
                  </a:ln>
                  <a:solidFill>
                    <a:srgbClr val="FFFFFF"/>
                  </a:solidFill>
                  <a:effectLst/>
                  <a:uLnTx/>
                  <a:uFillTx/>
                  <a:latin typeface="Arial"/>
                  <a:ea typeface="+mn-ea"/>
                  <a:cs typeface="Arial"/>
                  <a:sym typeface="Arial"/>
                </a:rPr>
                <a:t>: </a:t>
              </a:r>
            </a:p>
          </p:txBody>
        </p:sp>
        <p:pic>
          <p:nvPicPr>
            <p:cNvPr id="8" name="Picture 17">
              <a:extLst>
                <a:ext uri="{FF2B5EF4-FFF2-40B4-BE49-F238E27FC236}">
                  <a16:creationId xmlns:a16="http://schemas.microsoft.com/office/drawing/2014/main" id="{E1B0C0B3-2774-EED0-572F-B75471A70A65}"/>
                </a:ext>
              </a:extLst>
            </p:cNvPr>
            <p:cNvPicPr>
              <a:picLocks noChangeAspect="1"/>
            </p:cNvPicPr>
            <p:nvPr/>
          </p:nvPicPr>
          <p:blipFill>
            <a:blip r:embed="rId4"/>
            <a:srcRect/>
            <a:stretch>
              <a:fillRect/>
            </a:stretch>
          </p:blipFill>
          <p:spPr>
            <a:xfrm>
              <a:off x="184568" y="1156922"/>
              <a:ext cx="1043297" cy="902017"/>
            </a:xfrm>
            <a:prstGeom prst="rect">
              <a:avLst/>
            </a:prstGeom>
          </p:spPr>
        </p:pic>
      </p:grpSp>
      <p:sp>
        <p:nvSpPr>
          <p:cNvPr id="9" name="TextBox 8">
            <a:extLst>
              <a:ext uri="{FF2B5EF4-FFF2-40B4-BE49-F238E27FC236}">
                <a16:creationId xmlns:a16="http://schemas.microsoft.com/office/drawing/2014/main" id="{5EB68435-0F54-88F9-BD86-121D1CE5EE5B}"/>
              </a:ext>
            </a:extLst>
          </p:cNvPr>
          <p:cNvSpPr txBox="1"/>
          <p:nvPr/>
        </p:nvSpPr>
        <p:spPr>
          <a:xfrm>
            <a:off x="62668" y="343392"/>
            <a:ext cx="9018663" cy="46166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2400" b="1" i="1"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sym typeface="Arial"/>
              </a:rPr>
              <a:t>b. Phóng xạ beta</a:t>
            </a:r>
          </a:p>
        </p:txBody>
      </p:sp>
      <p:pic>
        <p:nvPicPr>
          <p:cNvPr id="11" name="Picture 10">
            <a:extLst>
              <a:ext uri="{FF2B5EF4-FFF2-40B4-BE49-F238E27FC236}">
                <a16:creationId xmlns:a16="http://schemas.microsoft.com/office/drawing/2014/main" id="{C7334048-D139-9E1E-7FA0-095C2405DA12}"/>
              </a:ext>
            </a:extLst>
          </p:cNvPr>
          <p:cNvPicPr>
            <a:picLocks noChangeAspect="1"/>
          </p:cNvPicPr>
          <p:nvPr/>
        </p:nvPicPr>
        <p:blipFill>
          <a:blip r:embed="rId5"/>
          <a:srcRect/>
          <a:stretch/>
        </p:blipFill>
        <p:spPr>
          <a:xfrm>
            <a:off x="4057366" y="1594556"/>
            <a:ext cx="4950201" cy="3368458"/>
          </a:xfrm>
          <a:prstGeom prst="rect">
            <a:avLst/>
          </a:prstGeom>
        </p:spPr>
      </p:pic>
    </p:spTree>
    <p:extLst>
      <p:ext uri="{BB962C8B-B14F-4D97-AF65-F5344CB8AC3E}">
        <p14:creationId xmlns:p14="http://schemas.microsoft.com/office/powerpoint/2010/main" val="267313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316461EA-845F-616E-1992-4FA8DB8DD3B7}"/>
              </a:ext>
            </a:extLst>
          </p:cNvPr>
          <p:cNvSpPr/>
          <p:nvPr/>
        </p:nvSpPr>
        <p:spPr>
          <a:xfrm>
            <a:off x="0" y="291681"/>
            <a:ext cx="457200" cy="298557"/>
          </a:xfrm>
          <a:prstGeom prst="homePlate">
            <a:avLst/>
          </a:prstGeom>
          <a:solidFill>
            <a:srgbClr val="E91D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10" name="TextBox 9">
            <a:extLst>
              <a:ext uri="{FF2B5EF4-FFF2-40B4-BE49-F238E27FC236}">
                <a16:creationId xmlns:a16="http://schemas.microsoft.com/office/drawing/2014/main" id="{006DD868-E2C0-9CCC-B79D-9E5EA5A0E356}"/>
              </a:ext>
            </a:extLst>
          </p:cNvPr>
          <p:cNvSpPr txBox="1"/>
          <p:nvPr/>
        </p:nvSpPr>
        <p:spPr>
          <a:xfrm>
            <a:off x="646421" y="225515"/>
            <a:ext cx="3858671" cy="430887"/>
          </a:xfrm>
          <a:prstGeom prst="rect">
            <a:avLst/>
          </a:prstGeom>
          <a:noFill/>
        </p:spPr>
        <p:txBody>
          <a:bodyPr wrap="square" rtlCol="0">
            <a:spAutoFit/>
          </a:bodyPr>
          <a:lstStyle/>
          <a:p>
            <a:pPr>
              <a:buClrTx/>
              <a:buFontTx/>
              <a:buNone/>
              <a:defRPr/>
            </a:pPr>
            <a:r>
              <a:rPr lang="en-US" sz="2200" b="1">
                <a:solidFill>
                  <a:srgbClr val="E91D28"/>
                </a:solidFill>
                <a:latin typeface="Arial" panose="020B0604020202020204" pitchFamily="34" charset="0"/>
                <a:cs typeface="Arial" panose="020B0604020202020204" pitchFamily="34" charset="0"/>
              </a:rPr>
              <a:t>Phân loại: </a:t>
            </a:r>
            <a:r>
              <a:rPr lang="en-US" sz="2000">
                <a:solidFill>
                  <a:srgbClr val="2A291F"/>
                </a:solidFill>
                <a:latin typeface="Arial" panose="020B0604020202020204" pitchFamily="34" charset="0"/>
                <a:cs typeface="Arial" panose="020B0604020202020204" pitchFamily="34" charset="0"/>
              </a:rPr>
              <a:t>gồm 2 loại </a:t>
            </a:r>
            <a:endParaRPr lang="en-US" sz="2200" dirty="0">
              <a:solidFill>
                <a:srgbClr val="2A291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7FC3DC37-7713-2297-4DE6-0AE7C3DF70AC}"/>
                  </a:ext>
                </a:extLst>
              </p:cNvPr>
              <p:cNvSpPr/>
              <p:nvPr/>
            </p:nvSpPr>
            <p:spPr>
              <a:xfrm>
                <a:off x="311836" y="710357"/>
                <a:ext cx="2948216" cy="1027102"/>
              </a:xfrm>
              <a:prstGeom prst="roundRect">
                <a:avLst>
                  <a:gd name="adj" fmla="val 8903"/>
                </a:avLst>
              </a:prstGeom>
              <a:solidFill>
                <a:schemeClr val="accent6"/>
              </a:solidFill>
              <a:ln>
                <a:solidFill>
                  <a:srgbClr val="E91D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2A291F"/>
                    </a:solidFill>
                  </a:rPr>
                  <a:t>P</a:t>
                </a:r>
                <a:r>
                  <a:rPr lang="vi-VN" sz="2000">
                    <a:solidFill>
                      <a:srgbClr val="2A291F"/>
                    </a:solidFill>
                  </a:rPr>
                  <a:t>hóng xạ </a:t>
                </a:r>
                <a14:m>
                  <m:oMath xmlns:m="http://schemas.openxmlformats.org/officeDocument/2006/math">
                    <m:r>
                      <m:rPr>
                        <m:sty m:val="p"/>
                      </m:rPr>
                      <a:rPr lang="en-US" sz="2000">
                        <a:solidFill>
                          <a:srgbClr val="2A291F"/>
                        </a:solidFill>
                        <a:latin typeface="Cambria Math" panose="02040503050406030204" pitchFamily="18" charset="0"/>
                        <a:ea typeface="Cambria Math" panose="02040503050406030204" pitchFamily="18" charset="0"/>
                      </a:rPr>
                      <m:t>β</m:t>
                    </m:r>
                  </m:oMath>
                </a14:m>
                <a:r>
                  <a:rPr lang="en-US" sz="2000" baseline="30000">
                    <a:solidFill>
                      <a:srgbClr val="2A291F"/>
                    </a:solidFill>
                  </a:rPr>
                  <a:t>-</a:t>
                </a:r>
                <a:r>
                  <a:rPr lang="en-US" sz="2000">
                    <a:solidFill>
                      <a:srgbClr val="2A291F"/>
                    </a:solidFill>
                  </a:rPr>
                  <a:t> tương ứng với hạt electron (</a:t>
                </a:r>
                <a14:m>
                  <m:oMath xmlns:m="http://schemas.openxmlformats.org/officeDocument/2006/math">
                    <m:sPre>
                      <m:sPrePr>
                        <m:ctrlPr>
                          <a:rPr lang="en-US" sz="2000" i="1" smtClean="0">
                            <a:solidFill>
                              <a:srgbClr val="2A291F"/>
                            </a:solidFill>
                            <a:latin typeface="Cambria Math" panose="02040503050406030204" pitchFamily="18" charset="0"/>
                          </a:rPr>
                        </m:ctrlPr>
                      </m:sPrePr>
                      <m:sub>
                        <m:r>
                          <a:rPr lang="en-US" sz="2000" b="0" i="0" smtClean="0">
                            <a:solidFill>
                              <a:srgbClr val="2A291F"/>
                            </a:solidFill>
                            <a:latin typeface="Cambria Math" panose="02040503050406030204" pitchFamily="18" charset="0"/>
                          </a:rPr>
                          <m:t>−1</m:t>
                        </m:r>
                      </m:sub>
                      <m:sup>
                        <m:r>
                          <a:rPr lang="en-US" sz="2000" b="0" i="0" smtClean="0">
                            <a:solidFill>
                              <a:srgbClr val="2A291F"/>
                            </a:solidFill>
                            <a:latin typeface="Cambria Math" panose="02040503050406030204" pitchFamily="18" charset="0"/>
                          </a:rPr>
                          <m:t>0</m:t>
                        </m:r>
                      </m:sup>
                      <m:e>
                        <m:r>
                          <m:rPr>
                            <m:sty m:val="p"/>
                          </m:rPr>
                          <a:rPr lang="en-US" sz="2000" b="0" i="0" smtClean="0">
                            <a:solidFill>
                              <a:srgbClr val="2A291F"/>
                            </a:solidFill>
                            <a:latin typeface="Cambria Math" panose="02040503050406030204" pitchFamily="18" charset="0"/>
                          </a:rPr>
                          <m:t>e</m:t>
                        </m:r>
                      </m:e>
                    </m:sPre>
                  </m:oMath>
                </a14:m>
                <a:r>
                  <a:rPr lang="en-US" sz="2000">
                    <a:solidFill>
                      <a:srgbClr val="2A291F"/>
                    </a:solidFill>
                  </a:rPr>
                  <a:t>).</a:t>
                </a:r>
              </a:p>
            </p:txBody>
          </p:sp>
        </mc:Choice>
        <mc:Fallback xmlns="">
          <p:sp>
            <p:nvSpPr>
              <p:cNvPr id="11" name="Rectangle: Rounded Corners 10">
                <a:extLst>
                  <a:ext uri="{FF2B5EF4-FFF2-40B4-BE49-F238E27FC236}">
                    <a16:creationId xmlns:a16="http://schemas.microsoft.com/office/drawing/2014/main" id="{7FC3DC37-7713-2297-4DE6-0AE7C3DF70AC}"/>
                  </a:ext>
                </a:extLst>
              </p:cNvPr>
              <p:cNvSpPr>
                <a:spLocks noRot="1" noChangeAspect="1" noMove="1" noResize="1" noEditPoints="1" noAdjustHandles="1" noChangeArrowheads="1" noChangeShapeType="1" noTextEdit="1"/>
              </p:cNvSpPr>
              <p:nvPr/>
            </p:nvSpPr>
            <p:spPr>
              <a:xfrm>
                <a:off x="311836" y="710357"/>
                <a:ext cx="2948216" cy="1027102"/>
              </a:xfrm>
              <a:prstGeom prst="roundRect">
                <a:avLst>
                  <a:gd name="adj" fmla="val 8903"/>
                </a:avLst>
              </a:prstGeom>
              <a:blipFill>
                <a:blip r:embed="rId2"/>
                <a:stretch>
                  <a:fillRect l="-820" r="-820" b="-5814"/>
                </a:stretch>
              </a:blipFill>
              <a:ln>
                <a:solidFill>
                  <a:srgbClr val="E91D28"/>
                </a:solidFill>
              </a:ln>
            </p:spPr>
            <p:txBody>
              <a:bodyPr/>
              <a:lstStyle/>
              <a:p>
                <a:r>
                  <a:rPr lang="en-US">
                    <a:noFill/>
                  </a:rPr>
                  <a:t> </a:t>
                </a:r>
              </a:p>
            </p:txBody>
          </p:sp>
        </mc:Fallback>
      </mc:AlternateContent>
      <p:sp>
        <p:nvSpPr>
          <p:cNvPr id="12" name="Arrow: Pentagon 11">
            <a:extLst>
              <a:ext uri="{FF2B5EF4-FFF2-40B4-BE49-F238E27FC236}">
                <a16:creationId xmlns:a16="http://schemas.microsoft.com/office/drawing/2014/main" id="{A44C5722-C80E-F2D2-B070-090CF4B582B1}"/>
              </a:ext>
            </a:extLst>
          </p:cNvPr>
          <p:cNvSpPr/>
          <p:nvPr/>
        </p:nvSpPr>
        <p:spPr>
          <a:xfrm>
            <a:off x="-10140" y="3113998"/>
            <a:ext cx="457200" cy="298557"/>
          </a:xfrm>
          <a:prstGeom prst="homePlate">
            <a:avLst/>
          </a:prstGeom>
          <a:solidFill>
            <a:srgbClr val="3333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13" name="TextBox 12">
            <a:extLst>
              <a:ext uri="{FF2B5EF4-FFF2-40B4-BE49-F238E27FC236}">
                <a16:creationId xmlns:a16="http://schemas.microsoft.com/office/drawing/2014/main" id="{43E95501-05CA-15D2-6D1B-C14B743F4EF6}"/>
              </a:ext>
            </a:extLst>
          </p:cNvPr>
          <p:cNvSpPr txBox="1"/>
          <p:nvPr/>
        </p:nvSpPr>
        <p:spPr>
          <a:xfrm>
            <a:off x="636282" y="3047832"/>
            <a:ext cx="1756398" cy="430887"/>
          </a:xfrm>
          <a:prstGeom prst="rect">
            <a:avLst/>
          </a:prstGeom>
          <a:noFill/>
        </p:spPr>
        <p:txBody>
          <a:bodyPr wrap="square" rtlCol="0">
            <a:spAutoFit/>
          </a:bodyPr>
          <a:lstStyle/>
          <a:p>
            <a:pPr>
              <a:buClrTx/>
              <a:buFontTx/>
              <a:buNone/>
              <a:defRPr/>
            </a:pPr>
            <a:r>
              <a:rPr lang="en-US" sz="2200" b="1">
                <a:solidFill>
                  <a:srgbClr val="3333FF"/>
                </a:solidFill>
                <a:latin typeface="Arial" panose="020B0604020202020204" pitchFamily="34" charset="0"/>
                <a:cs typeface="Arial" panose="020B0604020202020204" pitchFamily="34" charset="0"/>
              </a:rPr>
              <a:t>Tính chất:</a:t>
            </a:r>
            <a:endParaRPr lang="en-US" sz="2200" b="1" dirty="0">
              <a:solidFill>
                <a:srgbClr val="3333FF"/>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3F76A577-C3C3-1442-D9A5-9A9DCBBBA5B8}"/>
              </a:ext>
            </a:extLst>
          </p:cNvPr>
          <p:cNvSpPr/>
          <p:nvPr/>
        </p:nvSpPr>
        <p:spPr>
          <a:xfrm>
            <a:off x="460919" y="3584331"/>
            <a:ext cx="2556213" cy="1324444"/>
          </a:xfrm>
          <a:prstGeom prst="roundRect">
            <a:avLst>
              <a:gd name="adj" fmla="val 8824"/>
            </a:avLst>
          </a:prstGeom>
          <a:solidFill>
            <a:srgbClr val="FFFFFF"/>
          </a:solidFill>
          <a:ln w="254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lvl="0" algn="just">
              <a:lnSpc>
                <a:spcPct val="150000"/>
              </a:lnSpc>
              <a:buClrTx/>
              <a:defRPr/>
            </a:pPr>
            <a:r>
              <a:rPr lang="en-US" sz="2000">
                <a:latin typeface="Arial" panose="020B0604020202020204" pitchFamily="34" charset="0"/>
                <a:ea typeface="+mn-ea"/>
                <a:cs typeface="+mn-cs"/>
              </a:rPr>
              <a:t>L</a:t>
            </a:r>
            <a:r>
              <a:rPr lang="vi-VN" sz="2000">
                <a:latin typeface="Arial" panose="020B0604020202020204" pitchFamily="34" charset="0"/>
                <a:ea typeface="+mn-ea"/>
                <a:cs typeface="+mn-cs"/>
              </a:rPr>
              <a:t>àm ion hoá môi trường vật chất ở mức trung bình</a:t>
            </a:r>
            <a:r>
              <a:rPr lang="en-US" sz="2000">
                <a:latin typeface="Arial" panose="020B0604020202020204" pitchFamily="34" charset="0"/>
                <a:ea typeface="+mn-ea"/>
                <a:cs typeface="+mn-cs"/>
              </a:rPr>
              <a:t>.</a:t>
            </a:r>
            <a:endParaRPr kumimoji="0" lang="en-US" sz="2000" u="none" strike="noStrike" kern="0" cap="none" spc="0" normalizeH="0" baseline="0" noProof="0">
              <a:ln>
                <a:noFill/>
              </a:ln>
              <a:solidFill>
                <a:srgbClr val="000000"/>
              </a:solidFill>
              <a:effectLst/>
              <a:uLnTx/>
              <a:uFillTx/>
              <a:ea typeface="+mn-ea"/>
              <a:cs typeface="+mn-cs"/>
            </a:endParaRPr>
          </a:p>
        </p:txBody>
      </p:sp>
      <p:pic>
        <p:nvPicPr>
          <p:cNvPr id="17" name="Picture 16">
            <a:extLst>
              <a:ext uri="{FF2B5EF4-FFF2-40B4-BE49-F238E27FC236}">
                <a16:creationId xmlns:a16="http://schemas.microsoft.com/office/drawing/2014/main" id="{93F1BB31-925A-7A95-60FD-4A3D7268A30E}"/>
              </a:ext>
            </a:extLst>
          </p:cNvPr>
          <p:cNvPicPr>
            <a:picLocks noChangeAspect="1"/>
          </p:cNvPicPr>
          <p:nvPr/>
        </p:nvPicPr>
        <p:blipFill>
          <a:blip r:embed="rId3"/>
          <a:srcRect/>
          <a:stretch/>
        </p:blipFill>
        <p:spPr>
          <a:xfrm>
            <a:off x="5203028" y="1411913"/>
            <a:ext cx="2469656" cy="1680523"/>
          </a:xfrm>
          <a:prstGeom prst="rect">
            <a:avLst/>
          </a:prstGeom>
        </p:spPr>
      </p:pic>
      <p:grpSp>
        <p:nvGrpSpPr>
          <p:cNvPr id="21" name="Group 20">
            <a:extLst>
              <a:ext uri="{FF2B5EF4-FFF2-40B4-BE49-F238E27FC236}">
                <a16:creationId xmlns:a16="http://schemas.microsoft.com/office/drawing/2014/main" id="{7D4E4B6D-BE12-DEFC-477B-E61343B30991}"/>
              </a:ext>
            </a:extLst>
          </p:cNvPr>
          <p:cNvGrpSpPr/>
          <p:nvPr/>
        </p:nvGrpSpPr>
        <p:grpSpPr>
          <a:xfrm>
            <a:off x="3188231" y="3584331"/>
            <a:ext cx="5494853" cy="582688"/>
            <a:chOff x="2875489" y="2770108"/>
            <a:chExt cx="5494853" cy="582688"/>
          </a:xfrm>
        </p:grpSpPr>
        <p:sp>
          <p:nvSpPr>
            <p:cNvPr id="15" name="Rectangle: Rounded Corners 14">
              <a:extLst>
                <a:ext uri="{FF2B5EF4-FFF2-40B4-BE49-F238E27FC236}">
                  <a16:creationId xmlns:a16="http://schemas.microsoft.com/office/drawing/2014/main" id="{A8F21F87-5009-4C13-398E-2688DDB21DE4}"/>
                </a:ext>
              </a:extLst>
            </p:cNvPr>
            <p:cNvSpPr/>
            <p:nvPr/>
          </p:nvSpPr>
          <p:spPr>
            <a:xfrm>
              <a:off x="3442011" y="2770108"/>
              <a:ext cx="4928331" cy="582688"/>
            </a:xfrm>
            <a:prstGeom prst="roundRect">
              <a:avLst>
                <a:gd name="adj" fmla="val 8824"/>
              </a:avLst>
            </a:prstGeom>
            <a:solidFill>
              <a:srgbClr val="FFFFFF"/>
            </a:solidFill>
            <a:ln w="254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lvl="0" algn="just">
                <a:buClrTx/>
                <a:defRPr/>
              </a:pPr>
              <a:r>
                <a:rPr lang="en-US" sz="2000">
                  <a:latin typeface="Arial" panose="020B0604020202020204" pitchFamily="34" charset="0"/>
                  <a:ea typeface="+mn-ea"/>
                  <a:cs typeface="+mn-cs"/>
                </a:rPr>
                <a:t>Xuyên qua tờ giấy khoảng 1 mm. </a:t>
              </a:r>
              <a:endParaRPr kumimoji="0" lang="en-US" sz="2000" u="none" strike="noStrike" kern="0" cap="none" spc="0" normalizeH="0" baseline="0" noProof="0">
                <a:ln>
                  <a:noFill/>
                </a:ln>
                <a:solidFill>
                  <a:srgbClr val="000000"/>
                </a:solidFill>
                <a:effectLst/>
                <a:uLnTx/>
                <a:uFillTx/>
                <a:ea typeface="+mn-ea"/>
                <a:cs typeface="+mn-cs"/>
              </a:endParaRPr>
            </a:p>
          </p:txBody>
        </p:sp>
        <p:sp>
          <p:nvSpPr>
            <p:cNvPr id="18" name="Arrow: Chevron 17">
              <a:extLst>
                <a:ext uri="{FF2B5EF4-FFF2-40B4-BE49-F238E27FC236}">
                  <a16:creationId xmlns:a16="http://schemas.microsoft.com/office/drawing/2014/main" id="{9FC90622-F141-CDBC-D7E4-D058B92D8FCC}"/>
                </a:ext>
              </a:extLst>
            </p:cNvPr>
            <p:cNvSpPr/>
            <p:nvPr/>
          </p:nvSpPr>
          <p:spPr>
            <a:xfrm>
              <a:off x="2875489" y="2806521"/>
              <a:ext cx="484632" cy="484632"/>
            </a:xfrm>
            <a:prstGeom prst="chevr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D08E4779-2609-02C7-2931-95B2B0E90768}"/>
                  </a:ext>
                </a:extLst>
              </p:cNvPr>
              <p:cNvSpPr/>
              <p:nvPr/>
            </p:nvSpPr>
            <p:spPr>
              <a:xfrm>
                <a:off x="311836" y="1842912"/>
                <a:ext cx="2948216" cy="1027102"/>
              </a:xfrm>
              <a:prstGeom prst="roundRect">
                <a:avLst>
                  <a:gd name="adj" fmla="val 8903"/>
                </a:avLst>
              </a:prstGeom>
              <a:solidFill>
                <a:schemeClr val="accent6"/>
              </a:solidFill>
              <a:ln>
                <a:solidFill>
                  <a:srgbClr val="E91D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2A291F"/>
                    </a:solidFill>
                  </a:rPr>
                  <a:t>P</a:t>
                </a:r>
                <a:r>
                  <a:rPr lang="vi-VN" sz="2000">
                    <a:solidFill>
                      <a:srgbClr val="2A291F"/>
                    </a:solidFill>
                  </a:rPr>
                  <a:t>hóng xạ </a:t>
                </a:r>
                <a14:m>
                  <m:oMath xmlns:m="http://schemas.openxmlformats.org/officeDocument/2006/math">
                    <m:r>
                      <m:rPr>
                        <m:sty m:val="p"/>
                      </m:rPr>
                      <a:rPr lang="en-US" sz="2000">
                        <a:solidFill>
                          <a:srgbClr val="2A291F"/>
                        </a:solidFill>
                        <a:latin typeface="Cambria Math" panose="02040503050406030204" pitchFamily="18" charset="0"/>
                        <a:ea typeface="Cambria Math" panose="02040503050406030204" pitchFamily="18" charset="0"/>
                      </a:rPr>
                      <m:t>β</m:t>
                    </m:r>
                  </m:oMath>
                </a14:m>
                <a:r>
                  <a:rPr lang="en-US" sz="2000" baseline="30000">
                    <a:solidFill>
                      <a:srgbClr val="2A291F"/>
                    </a:solidFill>
                  </a:rPr>
                  <a:t>+</a:t>
                </a:r>
                <a:r>
                  <a:rPr lang="en-US" sz="2000">
                    <a:solidFill>
                      <a:srgbClr val="2A291F"/>
                    </a:solidFill>
                  </a:rPr>
                  <a:t> tương ứng với hạt positron (</a:t>
                </a:r>
                <a14:m>
                  <m:oMath xmlns:m="http://schemas.openxmlformats.org/officeDocument/2006/math">
                    <m:sPre>
                      <m:sPrePr>
                        <m:ctrlPr>
                          <a:rPr lang="en-US" sz="2000" i="1" smtClean="0">
                            <a:solidFill>
                              <a:srgbClr val="2A291F"/>
                            </a:solidFill>
                            <a:latin typeface="Cambria Math" panose="02040503050406030204" pitchFamily="18" charset="0"/>
                          </a:rPr>
                        </m:ctrlPr>
                      </m:sPrePr>
                      <m:sub>
                        <m:r>
                          <a:rPr lang="en-US" sz="2000" b="0" i="0" smtClean="0">
                            <a:solidFill>
                              <a:srgbClr val="2A291F"/>
                            </a:solidFill>
                            <a:latin typeface="Cambria Math" panose="02040503050406030204" pitchFamily="18" charset="0"/>
                          </a:rPr>
                          <m:t>1</m:t>
                        </m:r>
                      </m:sub>
                      <m:sup>
                        <m:r>
                          <a:rPr lang="en-US" sz="2000" b="0" i="0" smtClean="0">
                            <a:solidFill>
                              <a:srgbClr val="2A291F"/>
                            </a:solidFill>
                            <a:latin typeface="Cambria Math" panose="02040503050406030204" pitchFamily="18" charset="0"/>
                          </a:rPr>
                          <m:t>0</m:t>
                        </m:r>
                      </m:sup>
                      <m:e>
                        <m:r>
                          <m:rPr>
                            <m:sty m:val="p"/>
                          </m:rPr>
                          <a:rPr lang="en-US" sz="2000" b="0" i="0" smtClean="0">
                            <a:solidFill>
                              <a:srgbClr val="2A291F"/>
                            </a:solidFill>
                            <a:latin typeface="Cambria Math" panose="02040503050406030204" pitchFamily="18" charset="0"/>
                          </a:rPr>
                          <m:t>e</m:t>
                        </m:r>
                      </m:e>
                    </m:sPre>
                  </m:oMath>
                </a14:m>
                <a:r>
                  <a:rPr lang="en-US" sz="2000">
                    <a:solidFill>
                      <a:srgbClr val="2A291F"/>
                    </a:solidFill>
                  </a:rPr>
                  <a:t>).</a:t>
                </a:r>
              </a:p>
            </p:txBody>
          </p:sp>
        </mc:Choice>
        <mc:Fallback xmlns="">
          <p:sp>
            <p:nvSpPr>
              <p:cNvPr id="2" name="Rectangle: Rounded Corners 1">
                <a:extLst>
                  <a:ext uri="{FF2B5EF4-FFF2-40B4-BE49-F238E27FC236}">
                    <a16:creationId xmlns:a16="http://schemas.microsoft.com/office/drawing/2014/main" id="{D08E4779-2609-02C7-2931-95B2B0E90768}"/>
                  </a:ext>
                </a:extLst>
              </p:cNvPr>
              <p:cNvSpPr>
                <a:spLocks noRot="1" noChangeAspect="1" noMove="1" noResize="1" noEditPoints="1" noAdjustHandles="1" noChangeArrowheads="1" noChangeShapeType="1" noTextEdit="1"/>
              </p:cNvSpPr>
              <p:nvPr/>
            </p:nvSpPr>
            <p:spPr>
              <a:xfrm>
                <a:off x="311836" y="1842912"/>
                <a:ext cx="2948216" cy="1027102"/>
              </a:xfrm>
              <a:prstGeom prst="roundRect">
                <a:avLst>
                  <a:gd name="adj" fmla="val 8903"/>
                </a:avLst>
              </a:prstGeom>
              <a:blipFill>
                <a:blip r:embed="rId4"/>
                <a:stretch>
                  <a:fillRect l="-820" r="-820" b="-5780"/>
                </a:stretch>
              </a:blipFill>
              <a:ln>
                <a:solidFill>
                  <a:srgbClr val="E91D28"/>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0EE386D8-539D-62A9-98F3-D234281D1A93}"/>
              </a:ext>
            </a:extLst>
          </p:cNvPr>
          <p:cNvGrpSpPr/>
          <p:nvPr/>
        </p:nvGrpSpPr>
        <p:grpSpPr>
          <a:xfrm>
            <a:off x="3191636" y="4326087"/>
            <a:ext cx="5491445" cy="582688"/>
            <a:chOff x="2875489" y="2770108"/>
            <a:chExt cx="5491445" cy="582688"/>
          </a:xfrm>
        </p:grpSpPr>
        <p:sp>
          <p:nvSpPr>
            <p:cNvPr id="4" name="Rectangle: Rounded Corners 3">
              <a:extLst>
                <a:ext uri="{FF2B5EF4-FFF2-40B4-BE49-F238E27FC236}">
                  <a16:creationId xmlns:a16="http://schemas.microsoft.com/office/drawing/2014/main" id="{BB5F7B59-4E62-7EED-45D4-82DFAAF61A7B}"/>
                </a:ext>
              </a:extLst>
            </p:cNvPr>
            <p:cNvSpPr/>
            <p:nvPr/>
          </p:nvSpPr>
          <p:spPr>
            <a:xfrm>
              <a:off x="3442011" y="2770108"/>
              <a:ext cx="4924923" cy="582688"/>
            </a:xfrm>
            <a:prstGeom prst="roundRect">
              <a:avLst>
                <a:gd name="adj" fmla="val 8824"/>
              </a:avLst>
            </a:prstGeom>
            <a:solidFill>
              <a:srgbClr val="FFFFFF"/>
            </a:solidFill>
            <a:ln w="254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lvl="0" algn="just">
                <a:buClrTx/>
                <a:defRPr/>
              </a:pPr>
              <a:r>
                <a:rPr lang="en-US" sz="2000">
                  <a:latin typeface="Arial" panose="020B0604020202020204" pitchFamily="34" charset="0"/>
                  <a:ea typeface="+mn-ea"/>
                  <a:cs typeface="+mn-cs"/>
                </a:rPr>
                <a:t>Bị chặn bởi tấm nhôm dày khoảng 1 mm.</a:t>
              </a:r>
              <a:endParaRPr kumimoji="0" lang="en-US" sz="2000" u="none" strike="noStrike" kern="0" cap="none" spc="0" normalizeH="0" baseline="0" noProof="0">
                <a:ln>
                  <a:noFill/>
                </a:ln>
                <a:solidFill>
                  <a:srgbClr val="000000"/>
                </a:solidFill>
                <a:effectLst/>
                <a:uLnTx/>
                <a:uFillTx/>
                <a:ea typeface="+mn-ea"/>
                <a:cs typeface="+mn-cs"/>
              </a:endParaRPr>
            </a:p>
          </p:txBody>
        </p:sp>
        <p:sp>
          <p:nvSpPr>
            <p:cNvPr id="5" name="Arrow: Chevron 4">
              <a:extLst>
                <a:ext uri="{FF2B5EF4-FFF2-40B4-BE49-F238E27FC236}">
                  <a16:creationId xmlns:a16="http://schemas.microsoft.com/office/drawing/2014/main" id="{ADFF50F3-40B0-CB61-8E74-589D7581AED1}"/>
                </a:ext>
              </a:extLst>
            </p:cNvPr>
            <p:cNvSpPr/>
            <p:nvPr/>
          </p:nvSpPr>
          <p:spPr>
            <a:xfrm>
              <a:off x="2875489" y="2806521"/>
              <a:ext cx="484632" cy="484632"/>
            </a:xfrm>
            <a:prstGeom prst="chevr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7" name="Group 26">
            <a:extLst>
              <a:ext uri="{FF2B5EF4-FFF2-40B4-BE49-F238E27FC236}">
                <a16:creationId xmlns:a16="http://schemas.microsoft.com/office/drawing/2014/main" id="{CF561BC7-04D7-9408-E6FE-ED3ED33CDB7A}"/>
              </a:ext>
            </a:extLst>
          </p:cNvPr>
          <p:cNvGrpSpPr/>
          <p:nvPr/>
        </p:nvGrpSpPr>
        <p:grpSpPr>
          <a:xfrm>
            <a:off x="3375103" y="587872"/>
            <a:ext cx="5649951" cy="2282142"/>
            <a:chOff x="3375103" y="691948"/>
            <a:chExt cx="5649951" cy="2282142"/>
          </a:xfrm>
        </p:grpSpPr>
        <p:grpSp>
          <p:nvGrpSpPr>
            <p:cNvPr id="8" name="Group 7">
              <a:extLst>
                <a:ext uri="{FF2B5EF4-FFF2-40B4-BE49-F238E27FC236}">
                  <a16:creationId xmlns:a16="http://schemas.microsoft.com/office/drawing/2014/main" id="{286E7A8D-FFAC-91DD-7EC9-3FD764CB7F8F}"/>
                </a:ext>
              </a:extLst>
            </p:cNvPr>
            <p:cNvGrpSpPr/>
            <p:nvPr/>
          </p:nvGrpSpPr>
          <p:grpSpPr>
            <a:xfrm>
              <a:off x="3375103" y="814433"/>
              <a:ext cx="759650" cy="2159657"/>
              <a:chOff x="3375103" y="814433"/>
              <a:chExt cx="759650" cy="2159657"/>
            </a:xfrm>
          </p:grpSpPr>
          <p:sp>
            <p:nvSpPr>
              <p:cNvPr id="6" name="Right Brace 5">
                <a:extLst>
                  <a:ext uri="{FF2B5EF4-FFF2-40B4-BE49-F238E27FC236}">
                    <a16:creationId xmlns:a16="http://schemas.microsoft.com/office/drawing/2014/main" id="{866CEE4C-925A-88FE-D1F4-683CF238C2B6}"/>
                  </a:ext>
                </a:extLst>
              </p:cNvPr>
              <p:cNvSpPr/>
              <p:nvPr/>
            </p:nvSpPr>
            <p:spPr>
              <a:xfrm>
                <a:off x="3375103" y="814433"/>
                <a:ext cx="257148" cy="2159657"/>
              </a:xfrm>
              <a:prstGeom prst="rightBrace">
                <a:avLst>
                  <a:gd name="adj1" fmla="val 42128"/>
                  <a:gd name="adj2" fmla="val 50000"/>
                </a:avLst>
              </a:prstGeom>
              <a:ln w="19050">
                <a:solidFill>
                  <a:srgbClr val="2A291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row: Right 6">
                <a:extLst>
                  <a:ext uri="{FF2B5EF4-FFF2-40B4-BE49-F238E27FC236}">
                    <a16:creationId xmlns:a16="http://schemas.microsoft.com/office/drawing/2014/main" id="{E985B4AB-2AF2-796D-A48D-DFB95E1FD3B1}"/>
                  </a:ext>
                </a:extLst>
              </p:cNvPr>
              <p:cNvSpPr/>
              <p:nvPr/>
            </p:nvSpPr>
            <p:spPr>
              <a:xfrm>
                <a:off x="3733309" y="1034579"/>
                <a:ext cx="401444" cy="293405"/>
              </a:xfrm>
              <a:prstGeom prst="rightArrow">
                <a:avLst/>
              </a:prstGeom>
              <a:solidFill>
                <a:srgbClr val="FF0000"/>
              </a:solidFill>
              <a:ln>
                <a:solidFill>
                  <a:srgbClr val="2A2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9AE10241-E33A-EFD8-7301-71FD41AA6FB1}"/>
                </a:ext>
              </a:extLst>
            </p:cNvPr>
            <p:cNvSpPr txBox="1"/>
            <p:nvPr/>
          </p:nvSpPr>
          <p:spPr>
            <a:xfrm>
              <a:off x="4317382" y="691948"/>
              <a:ext cx="4707672" cy="958660"/>
            </a:xfrm>
            <a:prstGeom prst="rect">
              <a:avLst/>
            </a:prstGeom>
            <a:noFill/>
          </p:spPr>
          <p:txBody>
            <a:bodyPr wrap="square">
              <a:spAutoFit/>
            </a:bodyPr>
            <a:lstStyle/>
            <a:p>
              <a:pPr algn="just">
                <a:lnSpc>
                  <a:spcPct val="150000"/>
                </a:lnSpc>
              </a:pPr>
              <a:r>
                <a:rPr lang="en-US" sz="2000"/>
                <a:t>phóng ra từ hạt nhân mẹ với tốc độ xấp xỉ tốc độ ánh sáng trong chân không.</a:t>
              </a:r>
            </a:p>
          </p:txBody>
        </p:sp>
      </p:grpSp>
    </p:spTree>
    <p:extLst>
      <p:ext uri="{BB962C8B-B14F-4D97-AF65-F5344CB8AC3E}">
        <p14:creationId xmlns:p14="http://schemas.microsoft.com/office/powerpoint/2010/main" val="314272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p:stCondLst>
                              <p:cond delay="500"/>
                            </p:stCondLst>
                            <p:childTnLst>
                              <p:par>
                                <p:cTn id="27" presetID="18" presetClass="entr" presetSubtype="3"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strips(upRigh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3" grpId="0"/>
      <p:bldP spid="14"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889A7-FEFF-9527-9FC2-B58AE931E521}"/>
            </a:ext>
          </a:extLst>
        </p:cNvPr>
        <p:cNvGrpSpPr/>
        <p:nvPr/>
      </p:nvGrpSpPr>
      <p:grpSpPr>
        <a:xfrm>
          <a:off x="0" y="0"/>
          <a:ext cx="0" cy="0"/>
          <a:chOff x="0" y="0"/>
          <a:chExt cx="0" cy="0"/>
        </a:xfrm>
      </p:grpSpPr>
      <p:sp>
        <p:nvSpPr>
          <p:cNvPr id="22" name="Arrow: Pentagon 21">
            <a:extLst>
              <a:ext uri="{FF2B5EF4-FFF2-40B4-BE49-F238E27FC236}">
                <a16:creationId xmlns:a16="http://schemas.microsoft.com/office/drawing/2014/main" id="{DD7DBF8E-9DC7-B1D4-C3D7-1DE173808156}"/>
              </a:ext>
            </a:extLst>
          </p:cNvPr>
          <p:cNvSpPr/>
          <p:nvPr/>
        </p:nvSpPr>
        <p:spPr>
          <a:xfrm>
            <a:off x="0" y="400131"/>
            <a:ext cx="457200" cy="298557"/>
          </a:xfrm>
          <a:prstGeom prst="homePlate">
            <a:avLst/>
          </a:prstGeom>
          <a:solidFill>
            <a:srgbClr val="808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318A4CC-9D1B-9E37-7247-289CC4302B6A}"/>
                  </a:ext>
                </a:extLst>
              </p:cNvPr>
              <p:cNvSpPr txBox="1"/>
              <p:nvPr/>
            </p:nvSpPr>
            <p:spPr>
              <a:xfrm>
                <a:off x="457200" y="319633"/>
                <a:ext cx="4270917" cy="453137"/>
              </a:xfrm>
              <a:prstGeom prst="rect">
                <a:avLst/>
              </a:prstGeom>
              <a:noFill/>
            </p:spPr>
            <p:txBody>
              <a:bodyPr wrap="square" rtlCol="0">
                <a:spAutoFit/>
              </a:bodyPr>
              <a:lstStyle/>
              <a:p>
                <a:pPr>
                  <a:buClrTx/>
                  <a:defRPr/>
                </a:pPr>
                <a:r>
                  <a:rPr lang="en-US" sz="2200" b="1">
                    <a:solidFill>
                      <a:srgbClr val="808000"/>
                    </a:solidFill>
                  </a:rPr>
                  <a:t>P</a:t>
                </a:r>
                <a:r>
                  <a:rPr lang="vi-VN" sz="2200" b="1">
                    <a:solidFill>
                      <a:srgbClr val="808000"/>
                    </a:solidFill>
                  </a:rPr>
                  <a:t>hương trình phân rã </a:t>
                </a:r>
                <a14:m>
                  <m:oMath xmlns:m="http://schemas.openxmlformats.org/officeDocument/2006/math">
                    <m:r>
                      <a:rPr lang="en-US" sz="2400" b="1" i="1">
                        <a:solidFill>
                          <a:srgbClr val="808000"/>
                        </a:solidFill>
                        <a:latin typeface="Cambria Math" panose="02040503050406030204" pitchFamily="18" charset="0"/>
                        <a:ea typeface="Cambria Math" panose="02040503050406030204" pitchFamily="18" charset="0"/>
                      </a:rPr>
                      <m:t>𝛃</m:t>
                    </m:r>
                  </m:oMath>
                </a14:m>
                <a:r>
                  <a:rPr lang="vi-VN" sz="2200" b="1" baseline="30000">
                    <a:solidFill>
                      <a:srgbClr val="808000"/>
                    </a:solidFill>
                  </a:rPr>
                  <a:t>+</a:t>
                </a:r>
                <a:r>
                  <a:rPr lang="vi-VN" sz="2200" b="1">
                    <a:solidFill>
                      <a:srgbClr val="808000"/>
                    </a:solidFill>
                  </a:rPr>
                  <a:t> và </a:t>
                </a:r>
                <a14:m>
                  <m:oMath xmlns:m="http://schemas.openxmlformats.org/officeDocument/2006/math">
                    <m:r>
                      <a:rPr lang="en-US" sz="2400" b="1" i="1">
                        <a:solidFill>
                          <a:srgbClr val="808000"/>
                        </a:solidFill>
                        <a:latin typeface="Cambria Math" panose="02040503050406030204" pitchFamily="18" charset="0"/>
                        <a:ea typeface="Cambria Math" panose="02040503050406030204" pitchFamily="18" charset="0"/>
                      </a:rPr>
                      <m:t>𝛃</m:t>
                    </m:r>
                  </m:oMath>
                </a14:m>
                <a:r>
                  <a:rPr lang="vi-VN" sz="2200" b="1" baseline="30000">
                    <a:solidFill>
                      <a:srgbClr val="808000"/>
                    </a:solidFill>
                  </a:rPr>
                  <a:t>-</a:t>
                </a:r>
                <a:r>
                  <a:rPr lang="en-US" sz="2200" b="1">
                    <a:solidFill>
                      <a:srgbClr val="808000"/>
                    </a:solidFill>
                  </a:rPr>
                  <a:t>:</a:t>
                </a:r>
              </a:p>
            </p:txBody>
          </p:sp>
        </mc:Choice>
        <mc:Fallback xmlns="">
          <p:sp>
            <p:nvSpPr>
              <p:cNvPr id="23" name="TextBox 22">
                <a:extLst>
                  <a:ext uri="{FF2B5EF4-FFF2-40B4-BE49-F238E27FC236}">
                    <a16:creationId xmlns:a16="http://schemas.microsoft.com/office/drawing/2014/main" id="{1318A4CC-9D1B-9E37-7247-289CC4302B6A}"/>
                  </a:ext>
                </a:extLst>
              </p:cNvPr>
              <p:cNvSpPr txBox="1">
                <a:spLocks noRot="1" noChangeAspect="1" noMove="1" noResize="1" noEditPoints="1" noAdjustHandles="1" noChangeArrowheads="1" noChangeShapeType="1" noTextEdit="1"/>
              </p:cNvSpPr>
              <p:nvPr/>
            </p:nvSpPr>
            <p:spPr>
              <a:xfrm>
                <a:off x="457200" y="319633"/>
                <a:ext cx="4270917" cy="453137"/>
              </a:xfrm>
              <a:prstGeom prst="rect">
                <a:avLst/>
              </a:prstGeom>
              <a:blipFill>
                <a:blip r:embed="rId2"/>
                <a:stretch>
                  <a:fillRect l="-1854" t="-2667" r="-1284" b="-26667"/>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DE1F900C-3981-2BF4-3E93-7E238B1BD4E3}"/>
              </a:ext>
            </a:extLst>
          </p:cNvPr>
          <p:cNvGrpSpPr/>
          <p:nvPr/>
        </p:nvGrpSpPr>
        <p:grpSpPr>
          <a:xfrm>
            <a:off x="321133" y="922805"/>
            <a:ext cx="5388291" cy="1012466"/>
            <a:chOff x="298831" y="1547029"/>
            <a:chExt cx="5388291" cy="1012466"/>
          </a:xfrm>
        </p:grpSpPr>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0462E3D4-1D9F-C796-7968-85955CD7FDBC}"/>
                    </a:ext>
                  </a:extLst>
                </p:cNvPr>
                <p:cNvSpPr/>
                <p:nvPr/>
              </p:nvSpPr>
              <p:spPr>
                <a:xfrm>
                  <a:off x="564995" y="2018685"/>
                  <a:ext cx="5122127" cy="540810"/>
                </a:xfrm>
                <a:prstGeom prst="roundRect">
                  <a:avLst>
                    <a:gd name="adj" fmla="val 50000"/>
                  </a:avLst>
                </a:prstGeom>
                <a:solidFill>
                  <a:schemeClr val="accent4"/>
                </a:solidFill>
                <a:ln>
                  <a:solidFill>
                    <a:srgbClr val="75E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A291F"/>
                      </a:solidFill>
                    </a:rPr>
                    <a:t>Phương trình của phân rã phóng xạ </a:t>
                  </a:r>
                  <a14:m>
                    <m:oMath xmlns:m="http://schemas.openxmlformats.org/officeDocument/2006/math">
                      <m:r>
                        <a:rPr lang="en-US" sz="2000" b="1" i="0" smtClean="0">
                          <a:solidFill>
                            <a:srgbClr val="2A291F"/>
                          </a:solidFill>
                          <a:latin typeface="Cambria Math" panose="02040503050406030204" pitchFamily="18" charset="0"/>
                          <a:ea typeface="Cambria Math" panose="02040503050406030204" pitchFamily="18" charset="0"/>
                        </a:rPr>
                        <m:t>𝛃</m:t>
                      </m:r>
                    </m:oMath>
                  </a14:m>
                  <a:r>
                    <a:rPr lang="vi-VN" sz="2000" b="1" baseline="30000">
                      <a:solidFill>
                        <a:srgbClr val="2A291F"/>
                      </a:solidFill>
                    </a:rPr>
                    <a:t>-</a:t>
                  </a:r>
                  <a:endParaRPr lang="en-US" sz="2000" b="1">
                    <a:solidFill>
                      <a:srgbClr val="2A291F"/>
                    </a:solidFill>
                  </a:endParaRPr>
                </a:p>
              </p:txBody>
            </p:sp>
          </mc:Choice>
          <mc:Fallback xmlns="">
            <p:sp>
              <p:nvSpPr>
                <p:cNvPr id="7" name="Rectangle: Rounded Corners 6">
                  <a:extLst>
                    <a:ext uri="{FF2B5EF4-FFF2-40B4-BE49-F238E27FC236}">
                      <a16:creationId xmlns:a16="http://schemas.microsoft.com/office/drawing/2014/main" id="{0462E3D4-1D9F-C796-7968-85955CD7FDBC}"/>
                    </a:ext>
                  </a:extLst>
                </p:cNvPr>
                <p:cNvSpPr>
                  <a:spLocks noRot="1" noChangeAspect="1" noMove="1" noResize="1" noEditPoints="1" noAdjustHandles="1" noChangeArrowheads="1" noChangeShapeType="1" noTextEdit="1"/>
                </p:cNvSpPr>
                <p:nvPr/>
              </p:nvSpPr>
              <p:spPr>
                <a:xfrm>
                  <a:off x="564995" y="2018685"/>
                  <a:ext cx="5122127" cy="540810"/>
                </a:xfrm>
                <a:prstGeom prst="roundRect">
                  <a:avLst>
                    <a:gd name="adj" fmla="val 50000"/>
                  </a:avLst>
                </a:prstGeom>
                <a:blipFill>
                  <a:blip r:embed="rId3"/>
                  <a:stretch>
                    <a:fillRect b="-6522"/>
                  </a:stretch>
                </a:blipFill>
                <a:ln>
                  <a:solidFill>
                    <a:srgbClr val="75E52C"/>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189F56A4-AD6E-A61D-B3A0-184F6E6A2350}"/>
                </a:ext>
              </a:extLst>
            </p:cNvPr>
            <p:cNvPicPr>
              <a:picLocks noChangeAspect="1"/>
            </p:cNvPicPr>
            <p:nvPr/>
          </p:nvPicPr>
          <p:blipFill>
            <a:blip r:embed="rId4"/>
            <a:stretch>
              <a:fillRect/>
            </a:stretch>
          </p:blipFill>
          <p:spPr>
            <a:xfrm>
              <a:off x="298831" y="1547029"/>
              <a:ext cx="532328" cy="1012466"/>
            </a:xfrm>
            <a:prstGeom prst="rect">
              <a:avLst/>
            </a:prstGeom>
          </p:spPr>
        </p:pic>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94D3E16-79B5-FFBD-3711-95D0F9640297}"/>
                  </a:ext>
                </a:extLst>
              </p:cNvPr>
              <p:cNvSpPr txBox="1"/>
              <p:nvPr/>
            </p:nvSpPr>
            <p:spPr>
              <a:xfrm>
                <a:off x="5814432" y="1416849"/>
                <a:ext cx="3061939" cy="485582"/>
              </a:xfrm>
              <a:prstGeom prst="rect">
                <a:avLst/>
              </a:prstGeom>
              <a:noFill/>
            </p:spPr>
            <p:txBody>
              <a:bodyPr wrap="square">
                <a:spAutoFit/>
              </a:bodyPr>
              <a:lstStyle/>
              <a:p>
                <a:pPr algn="ctr"/>
                <a14:m>
                  <m:oMath xmlns:m="http://schemas.openxmlformats.org/officeDocument/2006/math">
                    <m:sPre>
                      <m:sPrePr>
                        <m:ctrlPr>
                          <a:rPr lang="en-US" sz="2400" i="1" smtClean="0">
                            <a:solidFill>
                              <a:srgbClr val="FF0000"/>
                            </a:solidFill>
                            <a:latin typeface="Cambria Math" panose="02040503050406030204" pitchFamily="18" charset="0"/>
                          </a:rPr>
                        </m:ctrlPr>
                      </m:sPrePr>
                      <m:sub>
                        <m:r>
                          <m:rPr>
                            <m:sty m:val="p"/>
                          </m:rPr>
                          <a:rPr lang="en-US" sz="2400" b="0" i="0" smtClean="0">
                            <a:solidFill>
                              <a:srgbClr val="FF0000"/>
                            </a:solidFill>
                            <a:latin typeface="Cambria Math" panose="02040503050406030204" pitchFamily="18" charset="0"/>
                          </a:rPr>
                          <m:t>Z</m:t>
                        </m:r>
                      </m:sub>
                      <m:sup>
                        <m:r>
                          <m:rPr>
                            <m:sty m:val="p"/>
                          </m:rPr>
                          <a:rPr lang="en-US" sz="2400" b="0" i="0" smtClean="0">
                            <a:solidFill>
                              <a:srgbClr val="FF0000"/>
                            </a:solidFill>
                            <a:latin typeface="Cambria Math" panose="02040503050406030204" pitchFamily="18" charset="0"/>
                          </a:rPr>
                          <m:t>A</m:t>
                        </m:r>
                      </m:sup>
                      <m:e>
                        <m:r>
                          <m:rPr>
                            <m:sty m:val="p"/>
                          </m:rPr>
                          <a:rPr lang="en-US" sz="2400" b="0" i="0" smtClean="0">
                            <a:solidFill>
                              <a:srgbClr val="FF0000"/>
                            </a:solidFill>
                            <a:latin typeface="Cambria Math" panose="02040503050406030204" pitchFamily="18" charset="0"/>
                          </a:rPr>
                          <m:t>X</m:t>
                        </m:r>
                      </m:e>
                    </m:sPre>
                  </m:oMath>
                </a14:m>
                <a:r>
                  <a:rPr lang="en-US" sz="2400">
                    <a:solidFill>
                      <a:srgbClr val="FF0000"/>
                    </a:solidFill>
                    <a:latin typeface="Arial" panose="020B0604020202020204" pitchFamily="34" charset="0"/>
                    <a:cs typeface="Arial" panose="020B0604020202020204" pitchFamily="34" charset="0"/>
                  </a:rPr>
                  <a:t> → </a:t>
                </a:r>
                <a14:m>
                  <m:oMath xmlns:m="http://schemas.openxmlformats.org/officeDocument/2006/math">
                    <m:sPre>
                      <m:sPrePr>
                        <m:ctrlPr>
                          <a:rPr lang="en-US" sz="2400" i="1" smtClean="0">
                            <a:solidFill>
                              <a:srgbClr val="FF0000"/>
                            </a:solidFill>
                            <a:latin typeface="Cambria Math" panose="02040503050406030204" pitchFamily="18" charset="0"/>
                          </a:rPr>
                        </m:ctrlPr>
                      </m:sPrePr>
                      <m:sub>
                        <m:r>
                          <m:rPr>
                            <m:sty m:val="p"/>
                          </m:rPr>
                          <a:rPr lang="en-US" sz="2400" b="0" i="0" smtClean="0">
                            <a:solidFill>
                              <a:srgbClr val="FF0000"/>
                            </a:solidFill>
                            <a:latin typeface="Cambria Math" panose="02040503050406030204" pitchFamily="18" charset="0"/>
                          </a:rPr>
                          <m:t>Z</m:t>
                        </m:r>
                        <m:r>
                          <a:rPr lang="en-US" sz="2400" b="0" i="0" smtClean="0">
                            <a:solidFill>
                              <a:srgbClr val="FF0000"/>
                            </a:solidFill>
                            <a:latin typeface="Cambria Math" panose="02040503050406030204" pitchFamily="18" charset="0"/>
                          </a:rPr>
                          <m:t>+1</m:t>
                        </m:r>
                      </m:sub>
                      <m:sup>
                        <m:r>
                          <m:rPr>
                            <m:sty m:val="p"/>
                          </m:rPr>
                          <a:rPr lang="en-US" sz="2400" b="0" i="0" smtClean="0">
                            <a:solidFill>
                              <a:srgbClr val="FF0000"/>
                            </a:solidFill>
                            <a:latin typeface="Cambria Math" panose="02040503050406030204" pitchFamily="18" charset="0"/>
                          </a:rPr>
                          <m:t>A</m:t>
                        </m:r>
                      </m:sup>
                      <m:e>
                        <m:r>
                          <m:rPr>
                            <m:sty m:val="p"/>
                          </m:rPr>
                          <a:rPr lang="en-US" sz="2400" b="0" i="0" smtClean="0">
                            <a:solidFill>
                              <a:srgbClr val="FF0000"/>
                            </a:solidFill>
                            <a:latin typeface="Cambria Math" panose="02040503050406030204" pitchFamily="18" charset="0"/>
                          </a:rPr>
                          <m:t>Y</m:t>
                        </m:r>
                      </m:e>
                    </m:sPre>
                  </m:oMath>
                </a14:m>
                <a:r>
                  <a:rPr lang="en-US" sz="2400">
                    <a:solidFill>
                      <a:srgbClr val="FF0000"/>
                    </a:solidFill>
                    <a:latin typeface="Arial" panose="020B0604020202020204" pitchFamily="34" charset="0"/>
                    <a:cs typeface="Arial" panose="020B0604020202020204" pitchFamily="34" charset="0"/>
                  </a:rPr>
                  <a:t> + </a:t>
                </a:r>
                <a14:m>
                  <m:oMath xmlns:m="http://schemas.openxmlformats.org/officeDocument/2006/math">
                    <m:sPre>
                      <m:sPrePr>
                        <m:ctrlPr>
                          <a:rPr lang="en-US" sz="2400" i="1">
                            <a:solidFill>
                              <a:srgbClr val="FF0000"/>
                            </a:solidFill>
                            <a:latin typeface="Cambria Math" panose="02040503050406030204" pitchFamily="18" charset="0"/>
                          </a:rPr>
                        </m:ctrlPr>
                      </m:sPrePr>
                      <m:sub>
                        <m:r>
                          <a:rPr lang="en-US" sz="2400" b="0" i="0" smtClean="0">
                            <a:solidFill>
                              <a:srgbClr val="FF0000"/>
                            </a:solidFill>
                            <a:latin typeface="Cambria Math" panose="02040503050406030204" pitchFamily="18" charset="0"/>
                          </a:rPr>
                          <m:t>−1</m:t>
                        </m:r>
                      </m:sub>
                      <m:sup>
                        <m:r>
                          <a:rPr lang="en-US" sz="2400" b="0" i="0" smtClean="0">
                            <a:solidFill>
                              <a:srgbClr val="FF0000"/>
                            </a:solidFill>
                            <a:latin typeface="Cambria Math" panose="02040503050406030204" pitchFamily="18" charset="0"/>
                          </a:rPr>
                          <m:t>0</m:t>
                        </m:r>
                      </m:sup>
                      <m:e>
                        <m:r>
                          <m:rPr>
                            <m:sty m:val="p"/>
                          </m:rPr>
                          <a:rPr lang="en-US" sz="2400" b="0" i="0" smtClean="0">
                            <a:solidFill>
                              <a:srgbClr val="FF0000"/>
                            </a:solidFill>
                            <a:latin typeface="Cambria Math" panose="02040503050406030204" pitchFamily="18" charset="0"/>
                          </a:rPr>
                          <m:t>e</m:t>
                        </m:r>
                      </m:e>
                    </m:sPre>
                  </m:oMath>
                </a14:m>
                <a:r>
                  <a:rPr lang="en-US" sz="2400">
                    <a:solidFill>
                      <a:srgbClr val="FF0000"/>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2400" i="1" smtClean="0">
                            <a:solidFill>
                              <a:srgbClr val="FF0000"/>
                            </a:solidFill>
                            <a:latin typeface="Cambria Math" panose="02040503050406030204" pitchFamily="18" charset="0"/>
                            <a:cs typeface="Arial" panose="020B0604020202020204" pitchFamily="34" charset="0"/>
                          </a:rPr>
                        </m:ctrlPr>
                      </m:accPr>
                      <m:e>
                        <m:r>
                          <m:rPr>
                            <m:sty m:val="p"/>
                          </m:rPr>
                          <a:rPr lang="en-US" sz="2400" b="0" i="0" smtClean="0">
                            <a:solidFill>
                              <a:srgbClr val="FF0000"/>
                            </a:solidFill>
                            <a:latin typeface="Cambria Math" panose="02040503050406030204" pitchFamily="18" charset="0"/>
                            <a:cs typeface="Arial" panose="020B0604020202020204" pitchFamily="34" charset="0"/>
                          </a:rPr>
                          <m:t>v</m:t>
                        </m:r>
                      </m:e>
                    </m:acc>
                  </m:oMath>
                </a14:m>
                <a:endParaRPr lang="en-US" sz="2400">
                  <a:solidFill>
                    <a:srgbClr val="FF0000"/>
                  </a:solidFill>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294D3E16-79B5-FFBD-3711-95D0F9640297}"/>
                  </a:ext>
                </a:extLst>
              </p:cNvPr>
              <p:cNvSpPr txBox="1">
                <a:spLocks noRot="1" noChangeAspect="1" noMove="1" noResize="1" noEditPoints="1" noAdjustHandles="1" noChangeArrowheads="1" noChangeShapeType="1" noTextEdit="1"/>
              </p:cNvSpPr>
              <p:nvPr/>
            </p:nvSpPr>
            <p:spPr>
              <a:xfrm>
                <a:off x="5814432" y="1416849"/>
                <a:ext cx="3061939" cy="485582"/>
              </a:xfrm>
              <a:prstGeom prst="rect">
                <a:avLst/>
              </a:prstGeom>
              <a:blipFill>
                <a:blip r:embed="rId5"/>
                <a:stretch>
                  <a:fillRect t="-5000" b="-2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F51FFC3-8BFA-4D0F-B95D-150670ECED80}"/>
                  </a:ext>
                </a:extLst>
              </p:cNvPr>
              <p:cNvSpPr/>
              <p:nvPr/>
            </p:nvSpPr>
            <p:spPr>
              <a:xfrm>
                <a:off x="6164555" y="2235582"/>
                <a:ext cx="2614427" cy="540810"/>
              </a:xfrm>
              <a:prstGeom prst="rect">
                <a:avLst/>
              </a:prstGeom>
              <a:solidFill>
                <a:schemeClr val="accent6"/>
              </a:solidFill>
              <a:ln>
                <a:solidFill>
                  <a:srgbClr val="808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Pre>
                      <m:sPrePr>
                        <m:ctrlPr>
                          <a:rPr lang="en-US" sz="2000" i="1" smtClean="0">
                            <a:solidFill>
                              <a:srgbClr val="2A291F"/>
                            </a:solidFill>
                            <a:latin typeface="Cambria Math" panose="02040503050406030204" pitchFamily="18" charset="0"/>
                          </a:rPr>
                        </m:ctrlPr>
                      </m:sPrePr>
                      <m:sub>
                        <m:r>
                          <a:rPr lang="en-US" sz="2000" b="0" i="0" smtClean="0">
                            <a:solidFill>
                              <a:srgbClr val="2A291F"/>
                            </a:solidFill>
                            <a:latin typeface="Cambria Math" panose="02040503050406030204" pitchFamily="18" charset="0"/>
                          </a:rPr>
                          <m:t>38</m:t>
                        </m:r>
                      </m:sub>
                      <m:sup>
                        <m:r>
                          <a:rPr lang="en-US" sz="2000" b="0" i="0" smtClean="0">
                            <a:solidFill>
                              <a:srgbClr val="2A291F"/>
                            </a:solidFill>
                            <a:latin typeface="Cambria Math" panose="02040503050406030204" pitchFamily="18" charset="0"/>
                          </a:rPr>
                          <m:t>90</m:t>
                        </m:r>
                      </m:sup>
                      <m:e>
                        <m:r>
                          <m:rPr>
                            <m:sty m:val="p"/>
                          </m:rPr>
                          <a:rPr lang="en-US" sz="2000" b="0" i="0" smtClean="0">
                            <a:solidFill>
                              <a:srgbClr val="2A291F"/>
                            </a:solidFill>
                            <a:latin typeface="Cambria Math" panose="02040503050406030204" pitchFamily="18" charset="0"/>
                          </a:rPr>
                          <m:t>Sr</m:t>
                        </m:r>
                      </m:e>
                    </m:sPre>
                  </m:oMath>
                </a14:m>
                <a:r>
                  <a:rPr lang="en-US" sz="2000">
                    <a:solidFill>
                      <a:srgbClr val="2A291F"/>
                    </a:solidFill>
                    <a:latin typeface="Arial" panose="020B0604020202020204" pitchFamily="34" charset="0"/>
                    <a:cs typeface="Arial" panose="020B0604020202020204" pitchFamily="34" charset="0"/>
                  </a:rPr>
                  <a:t> → </a:t>
                </a:r>
                <a14:m>
                  <m:oMath xmlns:m="http://schemas.openxmlformats.org/officeDocument/2006/math">
                    <m:sPre>
                      <m:sPrePr>
                        <m:ctrlPr>
                          <a:rPr lang="en-US" sz="2000" i="1" smtClean="0">
                            <a:solidFill>
                              <a:srgbClr val="2A291F"/>
                            </a:solidFill>
                            <a:latin typeface="Cambria Math" panose="02040503050406030204" pitchFamily="18" charset="0"/>
                          </a:rPr>
                        </m:ctrlPr>
                      </m:sPrePr>
                      <m:sub>
                        <m:r>
                          <a:rPr lang="en-US" sz="2000" b="0" i="0" smtClean="0">
                            <a:solidFill>
                              <a:srgbClr val="2A291F"/>
                            </a:solidFill>
                            <a:latin typeface="Cambria Math" panose="02040503050406030204" pitchFamily="18" charset="0"/>
                          </a:rPr>
                          <m:t>39</m:t>
                        </m:r>
                      </m:sub>
                      <m:sup>
                        <m:r>
                          <a:rPr lang="en-US" sz="2000" b="0" i="0" smtClean="0">
                            <a:solidFill>
                              <a:srgbClr val="2A291F"/>
                            </a:solidFill>
                            <a:latin typeface="Cambria Math" panose="02040503050406030204" pitchFamily="18" charset="0"/>
                          </a:rPr>
                          <m:t>90</m:t>
                        </m:r>
                      </m:sup>
                      <m:e>
                        <m:r>
                          <m:rPr>
                            <m:sty m:val="p"/>
                          </m:rPr>
                          <a:rPr lang="en-US" sz="2000" b="0" i="0" smtClean="0">
                            <a:solidFill>
                              <a:srgbClr val="2A291F"/>
                            </a:solidFill>
                            <a:latin typeface="Cambria Math" panose="02040503050406030204" pitchFamily="18" charset="0"/>
                          </a:rPr>
                          <m:t>Y</m:t>
                        </m:r>
                      </m:e>
                    </m:sPre>
                  </m:oMath>
                </a14:m>
                <a:r>
                  <a:rPr lang="en-US" sz="2000">
                    <a:solidFill>
                      <a:srgbClr val="2A291F"/>
                    </a:solidFill>
                    <a:latin typeface="Arial" panose="020B0604020202020204" pitchFamily="34" charset="0"/>
                    <a:cs typeface="Arial" panose="020B0604020202020204" pitchFamily="34" charset="0"/>
                  </a:rPr>
                  <a:t> + </a:t>
                </a:r>
                <a14:m>
                  <m:oMath xmlns:m="http://schemas.openxmlformats.org/officeDocument/2006/math">
                    <m:sPre>
                      <m:sPrePr>
                        <m:ctrlPr>
                          <a:rPr lang="en-US" sz="2000" i="1">
                            <a:solidFill>
                              <a:srgbClr val="2A291F"/>
                            </a:solidFill>
                            <a:latin typeface="Cambria Math" panose="02040503050406030204" pitchFamily="18" charset="0"/>
                          </a:rPr>
                        </m:ctrlPr>
                      </m:sPrePr>
                      <m:sub>
                        <m:r>
                          <a:rPr lang="en-US" sz="2000">
                            <a:solidFill>
                              <a:srgbClr val="2A291F"/>
                            </a:solidFill>
                            <a:latin typeface="Cambria Math" panose="02040503050406030204" pitchFamily="18" charset="0"/>
                          </a:rPr>
                          <m:t>−1</m:t>
                        </m:r>
                      </m:sub>
                      <m:sup>
                        <m:r>
                          <a:rPr lang="en-US" sz="2000">
                            <a:solidFill>
                              <a:srgbClr val="2A291F"/>
                            </a:solidFill>
                            <a:latin typeface="Cambria Math" panose="02040503050406030204" pitchFamily="18" charset="0"/>
                          </a:rPr>
                          <m:t>0</m:t>
                        </m:r>
                      </m:sup>
                      <m:e>
                        <m:r>
                          <m:rPr>
                            <m:sty m:val="p"/>
                          </m:rPr>
                          <a:rPr lang="en-US" sz="2000">
                            <a:solidFill>
                              <a:srgbClr val="2A291F"/>
                            </a:solidFill>
                            <a:latin typeface="Cambria Math" panose="02040503050406030204" pitchFamily="18" charset="0"/>
                          </a:rPr>
                          <m:t>e</m:t>
                        </m:r>
                      </m:e>
                    </m:sPre>
                  </m:oMath>
                </a14:m>
                <a:r>
                  <a:rPr lang="en-US" sz="2000">
                    <a:solidFill>
                      <a:srgbClr val="2A291F"/>
                    </a:solidFill>
                    <a:latin typeface="Arial" panose="020B0604020202020204" pitchFamily="34" charset="0"/>
                    <a:cs typeface="Arial" panose="020B0604020202020204" pitchFamily="34" charset="0"/>
                  </a:rPr>
                  <a:t> + </a:t>
                </a:r>
                <a14:m>
                  <m:oMath xmlns:m="http://schemas.openxmlformats.org/officeDocument/2006/math">
                    <m:acc>
                      <m:accPr>
                        <m:chr m:val="̃"/>
                        <m:ctrlPr>
                          <a:rPr lang="en-US" sz="2000" i="1">
                            <a:solidFill>
                              <a:srgbClr val="2A291F"/>
                            </a:solidFill>
                            <a:latin typeface="Cambria Math" panose="02040503050406030204" pitchFamily="18" charset="0"/>
                            <a:cs typeface="Arial" panose="020B0604020202020204" pitchFamily="34" charset="0"/>
                          </a:rPr>
                        </m:ctrlPr>
                      </m:accPr>
                      <m:e>
                        <m:r>
                          <m:rPr>
                            <m:sty m:val="p"/>
                          </m:rPr>
                          <a:rPr lang="en-US" sz="2000">
                            <a:solidFill>
                              <a:srgbClr val="2A291F"/>
                            </a:solidFill>
                            <a:latin typeface="Cambria Math" panose="02040503050406030204" pitchFamily="18" charset="0"/>
                            <a:cs typeface="Arial" panose="020B0604020202020204" pitchFamily="34" charset="0"/>
                          </a:rPr>
                          <m:t>v</m:t>
                        </m:r>
                      </m:e>
                    </m:acc>
                  </m:oMath>
                </a14:m>
                <a:endParaRPr lang="en-US" sz="2000">
                  <a:solidFill>
                    <a:srgbClr val="2A291F"/>
                  </a:solidFill>
                  <a:latin typeface="Arial" panose="020B0604020202020204" pitchFamily="34" charset="0"/>
                  <a:cs typeface="Arial" panose="020B0604020202020204" pitchFamily="34" charset="0"/>
                </a:endParaRPr>
              </a:p>
            </p:txBody>
          </p:sp>
        </mc:Choice>
        <mc:Fallback xmlns="">
          <p:sp>
            <p:nvSpPr>
              <p:cNvPr id="20" name="Rectangle 19">
                <a:extLst>
                  <a:ext uri="{FF2B5EF4-FFF2-40B4-BE49-F238E27FC236}">
                    <a16:creationId xmlns:a16="http://schemas.microsoft.com/office/drawing/2014/main" id="{6F51FFC3-8BFA-4D0F-B95D-150670ECED80}"/>
                  </a:ext>
                </a:extLst>
              </p:cNvPr>
              <p:cNvSpPr>
                <a:spLocks noRot="1" noChangeAspect="1" noMove="1" noResize="1" noEditPoints="1" noAdjustHandles="1" noChangeArrowheads="1" noChangeShapeType="1" noTextEdit="1"/>
              </p:cNvSpPr>
              <p:nvPr/>
            </p:nvSpPr>
            <p:spPr>
              <a:xfrm>
                <a:off x="6164555" y="2235582"/>
                <a:ext cx="2614427" cy="540810"/>
              </a:xfrm>
              <a:prstGeom prst="rect">
                <a:avLst/>
              </a:prstGeom>
              <a:blipFill>
                <a:blip r:embed="rId6"/>
                <a:stretch>
                  <a:fillRect/>
                </a:stretch>
              </a:blipFill>
              <a:ln>
                <a:solidFill>
                  <a:srgbClr val="8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31C82F4-9B91-446A-7220-E968996CF7CF}"/>
                  </a:ext>
                </a:extLst>
              </p:cNvPr>
              <p:cNvSpPr txBox="1"/>
              <p:nvPr/>
            </p:nvSpPr>
            <p:spPr>
              <a:xfrm>
                <a:off x="321133" y="2279840"/>
                <a:ext cx="5754698" cy="408253"/>
              </a:xfrm>
              <a:prstGeom prst="rect">
                <a:avLst/>
              </a:prstGeom>
              <a:noFill/>
            </p:spPr>
            <p:txBody>
              <a:bodyPr wrap="square">
                <a:spAutoFit/>
              </a:bodyPr>
              <a:lstStyle/>
              <a:p>
                <a:r>
                  <a:rPr lang="en-US" sz="2000" b="1">
                    <a:latin typeface="+mn-lt"/>
                    <a:ea typeface="Times New Roman" panose="02020603050405020304" pitchFamily="18" charset="0"/>
                  </a:rPr>
                  <a:t>Ví dụ: </a:t>
                </a:r>
                <a:r>
                  <a:rPr lang="en-US" sz="2000">
                    <a:latin typeface="+mn-lt"/>
                    <a:ea typeface="Times New Roman" panose="02020603050405020304" pitchFamily="18" charset="0"/>
                  </a:rPr>
                  <a:t>P</a:t>
                </a:r>
                <a:r>
                  <a:rPr lang="vi-VN" sz="2000" kern="0">
                    <a:solidFill>
                      <a:srgbClr val="000000"/>
                    </a:solidFill>
                    <a:effectLst/>
                    <a:latin typeface="+mn-lt"/>
                    <a:ea typeface="Times New Roman" panose="02020603050405020304" pitchFamily="18" charset="0"/>
                  </a:rPr>
                  <a:t>hương trình phân rã </a:t>
                </a:r>
                <a14:m>
                  <m:oMath xmlns:m="http://schemas.openxmlformats.org/officeDocument/2006/math">
                    <m:r>
                      <m:rPr>
                        <m:sty m:val="p"/>
                      </m:rPr>
                      <a:rPr lang="en-US" sz="2000">
                        <a:solidFill>
                          <a:srgbClr val="2A291F"/>
                        </a:solidFill>
                        <a:latin typeface="Cambria Math" panose="02040503050406030204" pitchFamily="18" charset="0"/>
                        <a:ea typeface="Cambria Math" panose="02040503050406030204" pitchFamily="18" charset="0"/>
                      </a:rPr>
                      <m:t>β</m:t>
                    </m:r>
                  </m:oMath>
                </a14:m>
                <a:r>
                  <a:rPr lang="vi-VN" sz="2000" baseline="30000">
                    <a:solidFill>
                      <a:srgbClr val="2A291F"/>
                    </a:solidFill>
                  </a:rPr>
                  <a:t>-</a:t>
                </a:r>
                <a:r>
                  <a:rPr lang="vi-VN" sz="2000" kern="0">
                    <a:solidFill>
                      <a:srgbClr val="000000"/>
                    </a:solidFill>
                    <a:effectLst/>
                    <a:latin typeface="+mn-lt"/>
                    <a:ea typeface="Times New Roman" panose="02020603050405020304" pitchFamily="18" charset="0"/>
                  </a:rPr>
                  <a:t> của hạt nhân </a:t>
                </a:r>
                <a14:m>
                  <m:oMath xmlns:m="http://schemas.openxmlformats.org/officeDocument/2006/math">
                    <m:sPre>
                      <m:sPre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PrePr>
                      <m:sub>
                        <m:r>
                          <a:rPr lang="en-US" sz="2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38</m:t>
                        </m:r>
                      </m:sub>
                      <m:sup>
                        <m:r>
                          <a:rPr lang="en-US" sz="2000" b="0" i="0" kern="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90</m:t>
                        </m:r>
                      </m:sup>
                      <m:e>
                        <m:r>
                          <m:rPr>
                            <m:sty m:val="p"/>
                          </m:rPr>
                          <a:rPr lang="en-US" sz="2000" b="0" i="0" kern="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Sr</m:t>
                        </m:r>
                      </m:e>
                    </m:sPre>
                  </m:oMath>
                </a14:m>
                <a:endParaRPr lang="en-US" sz="2000">
                  <a:latin typeface="+mn-lt"/>
                </a:endParaRPr>
              </a:p>
            </p:txBody>
          </p:sp>
        </mc:Choice>
        <mc:Fallback xmlns="">
          <p:sp>
            <p:nvSpPr>
              <p:cNvPr id="25" name="TextBox 24">
                <a:extLst>
                  <a:ext uri="{FF2B5EF4-FFF2-40B4-BE49-F238E27FC236}">
                    <a16:creationId xmlns:a16="http://schemas.microsoft.com/office/drawing/2014/main" id="{D31C82F4-9B91-446A-7220-E968996CF7CF}"/>
                  </a:ext>
                </a:extLst>
              </p:cNvPr>
              <p:cNvSpPr txBox="1">
                <a:spLocks noRot="1" noChangeAspect="1" noMove="1" noResize="1" noEditPoints="1" noAdjustHandles="1" noChangeArrowheads="1" noChangeShapeType="1" noTextEdit="1"/>
              </p:cNvSpPr>
              <p:nvPr/>
            </p:nvSpPr>
            <p:spPr>
              <a:xfrm>
                <a:off x="321133" y="2279840"/>
                <a:ext cx="5754698" cy="408253"/>
              </a:xfrm>
              <a:prstGeom prst="rect">
                <a:avLst/>
              </a:prstGeom>
              <a:blipFill>
                <a:blip r:embed="rId7"/>
                <a:stretch>
                  <a:fillRect l="-1165" t="-5970" b="-26866"/>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42C94D26-85A5-D198-9B08-7FB1D4B43BF1}"/>
              </a:ext>
            </a:extLst>
          </p:cNvPr>
          <p:cNvGrpSpPr/>
          <p:nvPr/>
        </p:nvGrpSpPr>
        <p:grpSpPr>
          <a:xfrm>
            <a:off x="321133" y="2762826"/>
            <a:ext cx="5388291" cy="1012466"/>
            <a:chOff x="298831" y="1547029"/>
            <a:chExt cx="5388291" cy="1012466"/>
          </a:xfrm>
        </p:grpSpPr>
        <mc:AlternateContent xmlns:mc="http://schemas.openxmlformats.org/markup-compatibility/2006" xmlns:a14="http://schemas.microsoft.com/office/drawing/2010/main">
          <mc:Choice Requires="a14">
            <p:sp>
              <p:nvSpPr>
                <p:cNvPr id="27" name="Rectangle: Rounded Corners 26">
                  <a:extLst>
                    <a:ext uri="{FF2B5EF4-FFF2-40B4-BE49-F238E27FC236}">
                      <a16:creationId xmlns:a16="http://schemas.microsoft.com/office/drawing/2014/main" id="{451DC721-7ABD-2596-6F60-56F9D9FBE6CE}"/>
                    </a:ext>
                  </a:extLst>
                </p:cNvPr>
                <p:cNvSpPr/>
                <p:nvPr/>
              </p:nvSpPr>
              <p:spPr>
                <a:xfrm>
                  <a:off x="564995" y="2018685"/>
                  <a:ext cx="5122127" cy="540810"/>
                </a:xfrm>
                <a:prstGeom prst="roundRect">
                  <a:avLst>
                    <a:gd name="adj" fmla="val 50000"/>
                  </a:avLst>
                </a:prstGeom>
                <a:solidFill>
                  <a:schemeClr val="accent4"/>
                </a:solidFill>
                <a:ln>
                  <a:solidFill>
                    <a:srgbClr val="75E5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A291F"/>
                      </a:solidFill>
                    </a:rPr>
                    <a:t>Phương trình của phân rã phóng xạ </a:t>
                  </a:r>
                  <a14:m>
                    <m:oMath xmlns:m="http://schemas.openxmlformats.org/officeDocument/2006/math">
                      <m:r>
                        <a:rPr lang="en-US" sz="2000" b="1" i="0" smtClean="0">
                          <a:solidFill>
                            <a:srgbClr val="2A291F"/>
                          </a:solidFill>
                          <a:latin typeface="Cambria Math" panose="02040503050406030204" pitchFamily="18" charset="0"/>
                          <a:ea typeface="Cambria Math" panose="02040503050406030204" pitchFamily="18" charset="0"/>
                        </a:rPr>
                        <m:t>𝛃</m:t>
                      </m:r>
                    </m:oMath>
                  </a14:m>
                  <a:r>
                    <a:rPr lang="en-US" sz="2000" b="1" baseline="30000">
                      <a:solidFill>
                        <a:srgbClr val="2A291F"/>
                      </a:solidFill>
                    </a:rPr>
                    <a:t>+</a:t>
                  </a:r>
                  <a:endParaRPr lang="en-US" sz="2000" b="1">
                    <a:solidFill>
                      <a:srgbClr val="2A291F"/>
                    </a:solidFill>
                  </a:endParaRPr>
                </a:p>
              </p:txBody>
            </p:sp>
          </mc:Choice>
          <mc:Fallback xmlns="">
            <p:sp>
              <p:nvSpPr>
                <p:cNvPr id="27" name="Rectangle: Rounded Corners 26">
                  <a:extLst>
                    <a:ext uri="{FF2B5EF4-FFF2-40B4-BE49-F238E27FC236}">
                      <a16:creationId xmlns:a16="http://schemas.microsoft.com/office/drawing/2014/main" id="{451DC721-7ABD-2596-6F60-56F9D9FBE6CE}"/>
                    </a:ext>
                  </a:extLst>
                </p:cNvPr>
                <p:cNvSpPr>
                  <a:spLocks noRot="1" noChangeAspect="1" noMove="1" noResize="1" noEditPoints="1" noAdjustHandles="1" noChangeArrowheads="1" noChangeShapeType="1" noTextEdit="1"/>
                </p:cNvSpPr>
                <p:nvPr/>
              </p:nvSpPr>
              <p:spPr>
                <a:xfrm>
                  <a:off x="564995" y="2018685"/>
                  <a:ext cx="5122127" cy="540810"/>
                </a:xfrm>
                <a:prstGeom prst="roundRect">
                  <a:avLst>
                    <a:gd name="adj" fmla="val 50000"/>
                  </a:avLst>
                </a:prstGeom>
                <a:blipFill>
                  <a:blip r:embed="rId8"/>
                  <a:stretch>
                    <a:fillRect b="-5435"/>
                  </a:stretch>
                </a:blipFill>
                <a:ln>
                  <a:solidFill>
                    <a:srgbClr val="75E52C"/>
                  </a:solidFill>
                </a:ln>
              </p:spPr>
              <p:txBody>
                <a:bodyPr/>
                <a:lstStyle/>
                <a:p>
                  <a:r>
                    <a:rPr lang="en-US">
                      <a:noFill/>
                    </a:rPr>
                    <a:t> </a:t>
                  </a:r>
                </a:p>
              </p:txBody>
            </p:sp>
          </mc:Fallback>
        </mc:AlternateContent>
        <p:pic>
          <p:nvPicPr>
            <p:cNvPr id="28" name="Picture 27">
              <a:extLst>
                <a:ext uri="{FF2B5EF4-FFF2-40B4-BE49-F238E27FC236}">
                  <a16:creationId xmlns:a16="http://schemas.microsoft.com/office/drawing/2014/main" id="{09A5C198-A448-1AEF-7363-EAE417BE6F1F}"/>
                </a:ext>
              </a:extLst>
            </p:cNvPr>
            <p:cNvPicPr>
              <a:picLocks noChangeAspect="1"/>
            </p:cNvPicPr>
            <p:nvPr/>
          </p:nvPicPr>
          <p:blipFill>
            <a:blip r:embed="rId4"/>
            <a:stretch>
              <a:fillRect/>
            </a:stretch>
          </p:blipFill>
          <p:spPr>
            <a:xfrm>
              <a:off x="298831" y="1547029"/>
              <a:ext cx="532328" cy="1012466"/>
            </a:xfrm>
            <a:prstGeom prst="rect">
              <a:avLst/>
            </a:prstGeom>
          </p:spPr>
        </p:pic>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145AEE2-7FF4-73E0-981F-61ACF7301E5A}"/>
                  </a:ext>
                </a:extLst>
              </p:cNvPr>
              <p:cNvSpPr txBox="1"/>
              <p:nvPr/>
            </p:nvSpPr>
            <p:spPr>
              <a:xfrm>
                <a:off x="5814432" y="3256870"/>
                <a:ext cx="3061939" cy="483722"/>
              </a:xfrm>
              <a:prstGeom prst="rect">
                <a:avLst/>
              </a:prstGeom>
              <a:noFill/>
            </p:spPr>
            <p:txBody>
              <a:bodyPr wrap="square">
                <a:spAutoFit/>
              </a:bodyPr>
              <a:lstStyle/>
              <a:p>
                <a:pPr algn="ctr"/>
                <a14:m>
                  <m:oMath xmlns:m="http://schemas.openxmlformats.org/officeDocument/2006/math">
                    <m:sPre>
                      <m:sPrePr>
                        <m:ctrlPr>
                          <a:rPr lang="en-US" sz="2400" i="1" smtClean="0">
                            <a:solidFill>
                              <a:srgbClr val="FF0000"/>
                            </a:solidFill>
                            <a:latin typeface="Cambria Math" panose="02040503050406030204" pitchFamily="18" charset="0"/>
                          </a:rPr>
                        </m:ctrlPr>
                      </m:sPrePr>
                      <m:sub>
                        <m:r>
                          <m:rPr>
                            <m:sty m:val="p"/>
                          </m:rPr>
                          <a:rPr lang="en-US" sz="2400" b="0" i="0" smtClean="0">
                            <a:solidFill>
                              <a:srgbClr val="FF0000"/>
                            </a:solidFill>
                            <a:latin typeface="Cambria Math" panose="02040503050406030204" pitchFamily="18" charset="0"/>
                          </a:rPr>
                          <m:t>Z</m:t>
                        </m:r>
                      </m:sub>
                      <m:sup>
                        <m:r>
                          <m:rPr>
                            <m:sty m:val="p"/>
                          </m:rPr>
                          <a:rPr lang="en-US" sz="2400" b="0" i="0" smtClean="0">
                            <a:solidFill>
                              <a:srgbClr val="FF0000"/>
                            </a:solidFill>
                            <a:latin typeface="Cambria Math" panose="02040503050406030204" pitchFamily="18" charset="0"/>
                          </a:rPr>
                          <m:t>A</m:t>
                        </m:r>
                      </m:sup>
                      <m:e>
                        <m:r>
                          <m:rPr>
                            <m:sty m:val="p"/>
                          </m:rPr>
                          <a:rPr lang="en-US" sz="2400" b="0" i="0" smtClean="0">
                            <a:solidFill>
                              <a:srgbClr val="FF0000"/>
                            </a:solidFill>
                            <a:latin typeface="Cambria Math" panose="02040503050406030204" pitchFamily="18" charset="0"/>
                          </a:rPr>
                          <m:t>X</m:t>
                        </m:r>
                      </m:e>
                    </m:sPre>
                  </m:oMath>
                </a14:m>
                <a:r>
                  <a:rPr lang="en-US" sz="2400">
                    <a:solidFill>
                      <a:srgbClr val="FF0000"/>
                    </a:solidFill>
                    <a:latin typeface="Arial" panose="020B0604020202020204" pitchFamily="34" charset="0"/>
                    <a:cs typeface="Arial" panose="020B0604020202020204" pitchFamily="34" charset="0"/>
                  </a:rPr>
                  <a:t> → </a:t>
                </a:r>
                <a14:m>
                  <m:oMath xmlns:m="http://schemas.openxmlformats.org/officeDocument/2006/math">
                    <m:sPre>
                      <m:sPrePr>
                        <m:ctrlPr>
                          <a:rPr lang="en-US" sz="2400" i="1" smtClean="0">
                            <a:solidFill>
                              <a:srgbClr val="FF0000"/>
                            </a:solidFill>
                            <a:latin typeface="Cambria Math" panose="02040503050406030204" pitchFamily="18" charset="0"/>
                          </a:rPr>
                        </m:ctrlPr>
                      </m:sPrePr>
                      <m:sub>
                        <m:r>
                          <m:rPr>
                            <m:sty m:val="p"/>
                          </m:rPr>
                          <a:rPr lang="en-US" sz="2400" b="0" i="0" smtClean="0">
                            <a:solidFill>
                              <a:srgbClr val="FF0000"/>
                            </a:solidFill>
                            <a:latin typeface="Cambria Math" panose="02040503050406030204" pitchFamily="18" charset="0"/>
                          </a:rPr>
                          <m:t>Z</m:t>
                        </m:r>
                        <m:r>
                          <a:rPr lang="en-US" sz="2400" b="0" i="0" smtClean="0">
                            <a:solidFill>
                              <a:srgbClr val="FF0000"/>
                            </a:solidFill>
                            <a:latin typeface="Cambria Math" panose="02040503050406030204" pitchFamily="18" charset="0"/>
                          </a:rPr>
                          <m:t>−1</m:t>
                        </m:r>
                      </m:sub>
                      <m:sup>
                        <m:r>
                          <m:rPr>
                            <m:sty m:val="p"/>
                          </m:rPr>
                          <a:rPr lang="en-US" sz="2400" b="0" i="0" smtClean="0">
                            <a:solidFill>
                              <a:srgbClr val="FF0000"/>
                            </a:solidFill>
                            <a:latin typeface="Cambria Math" panose="02040503050406030204" pitchFamily="18" charset="0"/>
                          </a:rPr>
                          <m:t>A</m:t>
                        </m:r>
                      </m:sup>
                      <m:e>
                        <m:r>
                          <m:rPr>
                            <m:sty m:val="p"/>
                          </m:rPr>
                          <a:rPr lang="en-US" sz="2400" b="0" i="0" smtClean="0">
                            <a:solidFill>
                              <a:srgbClr val="FF0000"/>
                            </a:solidFill>
                            <a:latin typeface="Cambria Math" panose="02040503050406030204" pitchFamily="18" charset="0"/>
                          </a:rPr>
                          <m:t>Y</m:t>
                        </m:r>
                      </m:e>
                    </m:sPre>
                  </m:oMath>
                </a14:m>
                <a:r>
                  <a:rPr lang="en-US" sz="2400">
                    <a:solidFill>
                      <a:srgbClr val="FF0000"/>
                    </a:solidFill>
                    <a:latin typeface="Arial" panose="020B0604020202020204" pitchFamily="34" charset="0"/>
                    <a:cs typeface="Arial" panose="020B0604020202020204" pitchFamily="34" charset="0"/>
                  </a:rPr>
                  <a:t> + </a:t>
                </a:r>
                <a14:m>
                  <m:oMath xmlns:m="http://schemas.openxmlformats.org/officeDocument/2006/math">
                    <m:sPre>
                      <m:sPrePr>
                        <m:ctrlPr>
                          <a:rPr lang="en-US" sz="2400" i="1">
                            <a:solidFill>
                              <a:srgbClr val="FF0000"/>
                            </a:solidFill>
                            <a:latin typeface="Cambria Math" panose="02040503050406030204" pitchFamily="18" charset="0"/>
                          </a:rPr>
                        </m:ctrlPr>
                      </m:sPrePr>
                      <m:sub>
                        <m:r>
                          <a:rPr lang="en-US" sz="2400" b="0" i="0" smtClean="0">
                            <a:solidFill>
                              <a:srgbClr val="FF0000"/>
                            </a:solidFill>
                            <a:latin typeface="Cambria Math" panose="02040503050406030204" pitchFamily="18" charset="0"/>
                          </a:rPr>
                          <m:t>1</m:t>
                        </m:r>
                      </m:sub>
                      <m:sup>
                        <m:r>
                          <a:rPr lang="en-US" sz="2400" b="0" i="0" smtClean="0">
                            <a:solidFill>
                              <a:srgbClr val="FF0000"/>
                            </a:solidFill>
                            <a:latin typeface="Cambria Math" panose="02040503050406030204" pitchFamily="18" charset="0"/>
                          </a:rPr>
                          <m:t>0</m:t>
                        </m:r>
                      </m:sup>
                      <m:e>
                        <m:r>
                          <m:rPr>
                            <m:sty m:val="p"/>
                          </m:rPr>
                          <a:rPr lang="en-US" sz="2400" b="0" i="0" smtClean="0">
                            <a:solidFill>
                              <a:srgbClr val="FF0000"/>
                            </a:solidFill>
                            <a:latin typeface="Cambria Math" panose="02040503050406030204" pitchFamily="18" charset="0"/>
                          </a:rPr>
                          <m:t>e</m:t>
                        </m:r>
                      </m:e>
                    </m:sPre>
                  </m:oMath>
                </a14:m>
                <a:r>
                  <a:rPr lang="en-US" sz="2400">
                    <a:solidFill>
                      <a:srgbClr val="FF0000"/>
                    </a:solidFill>
                    <a:latin typeface="Arial" panose="020B0604020202020204" pitchFamily="34" charset="0"/>
                    <a:cs typeface="Arial" panose="020B0604020202020204" pitchFamily="34" charset="0"/>
                  </a:rPr>
                  <a:t> + </a:t>
                </a:r>
                <a14:m>
                  <m:oMath xmlns:m="http://schemas.openxmlformats.org/officeDocument/2006/math">
                    <m:r>
                      <m:rPr>
                        <m:sty m:val="p"/>
                      </m:rPr>
                      <a:rPr lang="en-US" sz="2400" b="0" i="0" smtClean="0">
                        <a:solidFill>
                          <a:srgbClr val="FF0000"/>
                        </a:solidFill>
                        <a:latin typeface="Cambria Math" panose="02040503050406030204" pitchFamily="18" charset="0"/>
                        <a:cs typeface="Arial" panose="020B0604020202020204" pitchFamily="34" charset="0"/>
                      </a:rPr>
                      <m:t>v</m:t>
                    </m:r>
                  </m:oMath>
                </a14:m>
                <a:endParaRPr lang="en-US" sz="2400">
                  <a:solidFill>
                    <a:srgbClr val="FF0000"/>
                  </a:solidFill>
                  <a:latin typeface="Arial" panose="020B060402020202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D145AEE2-7FF4-73E0-981F-61ACF7301E5A}"/>
                  </a:ext>
                </a:extLst>
              </p:cNvPr>
              <p:cNvSpPr txBox="1">
                <a:spLocks noRot="1" noChangeAspect="1" noMove="1" noResize="1" noEditPoints="1" noAdjustHandles="1" noChangeArrowheads="1" noChangeShapeType="1" noTextEdit="1"/>
              </p:cNvSpPr>
              <p:nvPr/>
            </p:nvSpPr>
            <p:spPr>
              <a:xfrm>
                <a:off x="5814432" y="3256870"/>
                <a:ext cx="3061939" cy="483722"/>
              </a:xfrm>
              <a:prstGeom prst="rect">
                <a:avLst/>
              </a:prstGeom>
              <a:blipFill>
                <a:blip r:embed="rId9"/>
                <a:stretch>
                  <a:fillRect t="-5000" b="-2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AD1E3CA-1BFF-0C06-0EB1-B98F78E9E22D}"/>
                  </a:ext>
                </a:extLst>
              </p:cNvPr>
              <p:cNvSpPr/>
              <p:nvPr/>
            </p:nvSpPr>
            <p:spPr>
              <a:xfrm>
                <a:off x="6164555" y="4037503"/>
                <a:ext cx="2614427" cy="540810"/>
              </a:xfrm>
              <a:prstGeom prst="rect">
                <a:avLst/>
              </a:prstGeom>
              <a:solidFill>
                <a:schemeClr val="accent6"/>
              </a:solidFill>
              <a:ln>
                <a:solidFill>
                  <a:srgbClr val="808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Pre>
                      <m:sPrePr>
                        <m:ctrlPr>
                          <a:rPr lang="en-US" sz="2000" i="1" smtClean="0">
                            <a:solidFill>
                              <a:srgbClr val="2A291F"/>
                            </a:solidFill>
                            <a:latin typeface="Cambria Math" panose="02040503050406030204" pitchFamily="18" charset="0"/>
                          </a:rPr>
                        </m:ctrlPr>
                      </m:sPrePr>
                      <m:sub>
                        <m:r>
                          <a:rPr lang="en-US" sz="2000" b="0" i="0" smtClean="0">
                            <a:solidFill>
                              <a:srgbClr val="2A291F"/>
                            </a:solidFill>
                            <a:latin typeface="Cambria Math" panose="02040503050406030204" pitchFamily="18" charset="0"/>
                          </a:rPr>
                          <m:t>9</m:t>
                        </m:r>
                      </m:sub>
                      <m:sup>
                        <m:r>
                          <a:rPr lang="en-US" sz="2000" b="0" i="0" smtClean="0">
                            <a:solidFill>
                              <a:srgbClr val="2A291F"/>
                            </a:solidFill>
                            <a:latin typeface="Cambria Math" panose="02040503050406030204" pitchFamily="18" charset="0"/>
                          </a:rPr>
                          <m:t>18</m:t>
                        </m:r>
                      </m:sup>
                      <m:e>
                        <m:r>
                          <m:rPr>
                            <m:sty m:val="p"/>
                          </m:rPr>
                          <a:rPr lang="en-US" sz="2000" b="0" i="0" smtClean="0">
                            <a:solidFill>
                              <a:srgbClr val="2A291F"/>
                            </a:solidFill>
                            <a:latin typeface="Cambria Math" panose="02040503050406030204" pitchFamily="18" charset="0"/>
                          </a:rPr>
                          <m:t>Sr</m:t>
                        </m:r>
                      </m:e>
                    </m:sPre>
                  </m:oMath>
                </a14:m>
                <a:r>
                  <a:rPr lang="en-US" sz="2000">
                    <a:solidFill>
                      <a:srgbClr val="2A291F"/>
                    </a:solidFill>
                    <a:latin typeface="Arial" panose="020B0604020202020204" pitchFamily="34" charset="0"/>
                    <a:cs typeface="Arial" panose="020B0604020202020204" pitchFamily="34" charset="0"/>
                  </a:rPr>
                  <a:t> → </a:t>
                </a:r>
                <a14:m>
                  <m:oMath xmlns:m="http://schemas.openxmlformats.org/officeDocument/2006/math">
                    <m:sPre>
                      <m:sPrePr>
                        <m:ctrlPr>
                          <a:rPr lang="en-US" sz="2000" i="1" smtClean="0">
                            <a:solidFill>
                              <a:srgbClr val="2A291F"/>
                            </a:solidFill>
                            <a:latin typeface="Cambria Math" panose="02040503050406030204" pitchFamily="18" charset="0"/>
                          </a:rPr>
                        </m:ctrlPr>
                      </m:sPrePr>
                      <m:sub>
                        <m:r>
                          <a:rPr lang="en-US" sz="2000" b="0" i="0" smtClean="0">
                            <a:solidFill>
                              <a:srgbClr val="2A291F"/>
                            </a:solidFill>
                            <a:latin typeface="Cambria Math" panose="02040503050406030204" pitchFamily="18" charset="0"/>
                          </a:rPr>
                          <m:t>8</m:t>
                        </m:r>
                      </m:sub>
                      <m:sup>
                        <m:r>
                          <a:rPr lang="en-US" sz="2000" b="0" i="0" smtClean="0">
                            <a:solidFill>
                              <a:srgbClr val="2A291F"/>
                            </a:solidFill>
                            <a:latin typeface="Cambria Math" panose="02040503050406030204" pitchFamily="18" charset="0"/>
                          </a:rPr>
                          <m:t>18</m:t>
                        </m:r>
                      </m:sup>
                      <m:e>
                        <m:r>
                          <m:rPr>
                            <m:sty m:val="p"/>
                          </m:rPr>
                          <a:rPr lang="en-US" sz="2000" b="0" i="0" smtClean="0">
                            <a:solidFill>
                              <a:srgbClr val="2A291F"/>
                            </a:solidFill>
                            <a:latin typeface="Cambria Math" panose="02040503050406030204" pitchFamily="18" charset="0"/>
                          </a:rPr>
                          <m:t>O</m:t>
                        </m:r>
                      </m:e>
                    </m:sPre>
                  </m:oMath>
                </a14:m>
                <a:r>
                  <a:rPr lang="en-US" sz="2000">
                    <a:solidFill>
                      <a:srgbClr val="2A291F"/>
                    </a:solidFill>
                    <a:latin typeface="Arial" panose="020B0604020202020204" pitchFamily="34" charset="0"/>
                    <a:cs typeface="Arial" panose="020B0604020202020204" pitchFamily="34" charset="0"/>
                  </a:rPr>
                  <a:t> + </a:t>
                </a:r>
                <a14:m>
                  <m:oMath xmlns:m="http://schemas.openxmlformats.org/officeDocument/2006/math">
                    <m:sPre>
                      <m:sPrePr>
                        <m:ctrlPr>
                          <a:rPr lang="en-US" sz="2000" i="1">
                            <a:solidFill>
                              <a:srgbClr val="2A291F"/>
                            </a:solidFill>
                            <a:latin typeface="Cambria Math" panose="02040503050406030204" pitchFamily="18" charset="0"/>
                          </a:rPr>
                        </m:ctrlPr>
                      </m:sPrePr>
                      <m:sub>
                        <m:r>
                          <a:rPr lang="en-US" sz="2000">
                            <a:solidFill>
                              <a:srgbClr val="2A291F"/>
                            </a:solidFill>
                            <a:latin typeface="Cambria Math" panose="02040503050406030204" pitchFamily="18" charset="0"/>
                          </a:rPr>
                          <m:t>1</m:t>
                        </m:r>
                      </m:sub>
                      <m:sup>
                        <m:r>
                          <a:rPr lang="en-US" sz="2000">
                            <a:solidFill>
                              <a:srgbClr val="2A291F"/>
                            </a:solidFill>
                            <a:latin typeface="Cambria Math" panose="02040503050406030204" pitchFamily="18" charset="0"/>
                          </a:rPr>
                          <m:t>0</m:t>
                        </m:r>
                      </m:sup>
                      <m:e>
                        <m:r>
                          <m:rPr>
                            <m:sty m:val="p"/>
                          </m:rPr>
                          <a:rPr lang="en-US" sz="2000">
                            <a:solidFill>
                              <a:srgbClr val="2A291F"/>
                            </a:solidFill>
                            <a:latin typeface="Cambria Math" panose="02040503050406030204" pitchFamily="18" charset="0"/>
                          </a:rPr>
                          <m:t>e</m:t>
                        </m:r>
                      </m:e>
                    </m:sPre>
                  </m:oMath>
                </a14:m>
                <a:r>
                  <a:rPr lang="en-US" sz="2000">
                    <a:solidFill>
                      <a:srgbClr val="2A291F"/>
                    </a:solidFill>
                    <a:latin typeface="Arial" panose="020B0604020202020204" pitchFamily="34" charset="0"/>
                    <a:cs typeface="Arial" panose="020B0604020202020204" pitchFamily="34" charset="0"/>
                  </a:rPr>
                  <a:t> + </a:t>
                </a:r>
                <a14:m>
                  <m:oMath xmlns:m="http://schemas.openxmlformats.org/officeDocument/2006/math">
                    <m:r>
                      <m:rPr>
                        <m:sty m:val="p"/>
                      </m:rPr>
                      <a:rPr lang="en-US" sz="2000">
                        <a:solidFill>
                          <a:srgbClr val="2A291F"/>
                        </a:solidFill>
                        <a:latin typeface="Cambria Math" panose="02040503050406030204" pitchFamily="18" charset="0"/>
                        <a:cs typeface="Arial" panose="020B0604020202020204" pitchFamily="34" charset="0"/>
                      </a:rPr>
                      <m:t>v</m:t>
                    </m:r>
                  </m:oMath>
                </a14:m>
                <a:endParaRPr lang="en-US" sz="2000">
                  <a:solidFill>
                    <a:srgbClr val="2A291F"/>
                  </a:solidFill>
                  <a:latin typeface="Arial" panose="020B0604020202020204" pitchFamily="34" charset="0"/>
                  <a:cs typeface="Arial" panose="020B0604020202020204" pitchFamily="34" charset="0"/>
                </a:endParaRPr>
              </a:p>
            </p:txBody>
          </p:sp>
        </mc:Choice>
        <mc:Fallback xmlns="">
          <p:sp>
            <p:nvSpPr>
              <p:cNvPr id="30" name="Rectangle 29">
                <a:extLst>
                  <a:ext uri="{FF2B5EF4-FFF2-40B4-BE49-F238E27FC236}">
                    <a16:creationId xmlns:a16="http://schemas.microsoft.com/office/drawing/2014/main" id="{6AD1E3CA-1BFF-0C06-0EB1-B98F78E9E22D}"/>
                  </a:ext>
                </a:extLst>
              </p:cNvPr>
              <p:cNvSpPr>
                <a:spLocks noRot="1" noChangeAspect="1" noMove="1" noResize="1" noEditPoints="1" noAdjustHandles="1" noChangeArrowheads="1" noChangeShapeType="1" noTextEdit="1"/>
              </p:cNvSpPr>
              <p:nvPr/>
            </p:nvSpPr>
            <p:spPr>
              <a:xfrm>
                <a:off x="6164555" y="4037503"/>
                <a:ext cx="2614427" cy="540810"/>
              </a:xfrm>
              <a:prstGeom prst="rect">
                <a:avLst/>
              </a:prstGeom>
              <a:blipFill>
                <a:blip r:embed="rId10"/>
                <a:stretch>
                  <a:fillRect/>
                </a:stretch>
              </a:blipFill>
              <a:ln>
                <a:solidFill>
                  <a:srgbClr val="8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5E65D72-6D3D-5718-3021-4CC09BEA435C}"/>
                  </a:ext>
                </a:extLst>
              </p:cNvPr>
              <p:cNvSpPr txBox="1"/>
              <p:nvPr/>
            </p:nvSpPr>
            <p:spPr>
              <a:xfrm>
                <a:off x="321133" y="4081761"/>
                <a:ext cx="5843422" cy="407997"/>
              </a:xfrm>
              <a:prstGeom prst="rect">
                <a:avLst/>
              </a:prstGeom>
              <a:noFill/>
            </p:spPr>
            <p:txBody>
              <a:bodyPr wrap="square">
                <a:spAutoFit/>
              </a:bodyPr>
              <a:lstStyle/>
              <a:p>
                <a:r>
                  <a:rPr lang="en-US" sz="2000" b="1">
                    <a:latin typeface="+mn-lt"/>
                    <a:ea typeface="Times New Roman" panose="02020603050405020304" pitchFamily="18" charset="0"/>
                  </a:rPr>
                  <a:t>Ví dụ: </a:t>
                </a:r>
                <a:r>
                  <a:rPr lang="en-US" sz="2000">
                    <a:latin typeface="+mn-lt"/>
                    <a:ea typeface="Times New Roman" panose="02020603050405020304" pitchFamily="18" charset="0"/>
                  </a:rPr>
                  <a:t>P</a:t>
                </a:r>
                <a:r>
                  <a:rPr lang="vi-VN" sz="2000" kern="0">
                    <a:solidFill>
                      <a:srgbClr val="000000"/>
                    </a:solidFill>
                    <a:effectLst/>
                    <a:latin typeface="+mn-lt"/>
                    <a:ea typeface="Times New Roman" panose="02020603050405020304" pitchFamily="18" charset="0"/>
                  </a:rPr>
                  <a:t>hương trình phân rã </a:t>
                </a:r>
                <a14:m>
                  <m:oMath xmlns:m="http://schemas.openxmlformats.org/officeDocument/2006/math">
                    <m:r>
                      <m:rPr>
                        <m:sty m:val="p"/>
                      </m:rPr>
                      <a:rPr lang="en-US" sz="2000">
                        <a:solidFill>
                          <a:srgbClr val="2A291F"/>
                        </a:solidFill>
                        <a:latin typeface="Cambria Math" panose="02040503050406030204" pitchFamily="18" charset="0"/>
                        <a:ea typeface="Cambria Math" panose="02040503050406030204" pitchFamily="18" charset="0"/>
                      </a:rPr>
                      <m:t>β</m:t>
                    </m:r>
                  </m:oMath>
                </a14:m>
                <a:r>
                  <a:rPr lang="en-US" sz="2000" baseline="30000">
                    <a:solidFill>
                      <a:srgbClr val="2A291F"/>
                    </a:solidFill>
                  </a:rPr>
                  <a:t>+</a:t>
                </a:r>
                <a:r>
                  <a:rPr lang="vi-VN" sz="2000" kern="0">
                    <a:solidFill>
                      <a:srgbClr val="000000"/>
                    </a:solidFill>
                    <a:effectLst/>
                    <a:latin typeface="+mn-lt"/>
                    <a:ea typeface="Times New Roman" panose="02020603050405020304" pitchFamily="18" charset="0"/>
                  </a:rPr>
                  <a:t> của hạt nhân </a:t>
                </a:r>
                <a14:m>
                  <m:oMath xmlns:m="http://schemas.openxmlformats.org/officeDocument/2006/math">
                    <m:sPre>
                      <m:sPre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PrePr>
                      <m:sub>
                        <m:r>
                          <a:rPr lang="en-US" sz="2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sub>
                      <m:sup>
                        <m:r>
                          <a:rPr lang="en-US" sz="2000" b="0" i="0" kern="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m:t>
                        </m:r>
                      </m:sup>
                      <m:e>
                        <m:r>
                          <m:rPr>
                            <m:sty m:val="p"/>
                          </m:rPr>
                          <a:rPr lang="en-US" sz="2000" b="0" i="0" kern="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Sr</m:t>
                        </m:r>
                      </m:e>
                    </m:sPre>
                  </m:oMath>
                </a14:m>
                <a:endParaRPr lang="en-US" sz="2000">
                  <a:latin typeface="+mn-lt"/>
                </a:endParaRPr>
              </a:p>
            </p:txBody>
          </p:sp>
        </mc:Choice>
        <mc:Fallback xmlns="">
          <p:sp>
            <p:nvSpPr>
              <p:cNvPr id="31" name="TextBox 30">
                <a:extLst>
                  <a:ext uri="{FF2B5EF4-FFF2-40B4-BE49-F238E27FC236}">
                    <a16:creationId xmlns:a16="http://schemas.microsoft.com/office/drawing/2014/main" id="{D5E65D72-6D3D-5718-3021-4CC09BEA435C}"/>
                  </a:ext>
                </a:extLst>
              </p:cNvPr>
              <p:cNvSpPr txBox="1">
                <a:spLocks noRot="1" noChangeAspect="1" noMove="1" noResize="1" noEditPoints="1" noAdjustHandles="1" noChangeArrowheads="1" noChangeShapeType="1" noTextEdit="1"/>
              </p:cNvSpPr>
              <p:nvPr/>
            </p:nvSpPr>
            <p:spPr>
              <a:xfrm>
                <a:off x="321133" y="4081761"/>
                <a:ext cx="5843422" cy="407997"/>
              </a:xfrm>
              <a:prstGeom prst="rect">
                <a:avLst/>
              </a:prstGeom>
              <a:blipFill>
                <a:blip r:embed="rId11"/>
                <a:stretch>
                  <a:fillRect l="-1148" t="-5970" b="-26866"/>
                </a:stretch>
              </a:blipFill>
            </p:spPr>
            <p:txBody>
              <a:bodyPr/>
              <a:lstStyle/>
              <a:p>
                <a:r>
                  <a:rPr lang="en-US">
                    <a:noFill/>
                  </a:rPr>
                  <a:t> </a:t>
                </a:r>
              </a:p>
            </p:txBody>
          </p:sp>
        </mc:Fallback>
      </mc:AlternateContent>
    </p:spTree>
    <p:extLst>
      <p:ext uri="{BB962C8B-B14F-4D97-AF65-F5344CB8AC3E}">
        <p14:creationId xmlns:p14="http://schemas.microsoft.com/office/powerpoint/2010/main" val="231099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inVertic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19" grpId="0"/>
      <p:bldP spid="20" grpId="0" animBg="1"/>
      <p:bldP spid="25" grpId="0"/>
      <p:bldP spid="29" grpId="0"/>
      <p:bldP spid="30"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óng xạ beta">
            <a:hlinkClick r:id="" action="ppaction://media"/>
            <a:extLst>
              <a:ext uri="{FF2B5EF4-FFF2-40B4-BE49-F238E27FC236}">
                <a16:creationId xmlns:a16="http://schemas.microsoft.com/office/drawing/2014/main" id="{A05C2D50-686E-FD88-BADA-DF4FD09ED2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7401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CBAB6-BF1C-4F79-D45F-9D5D0FC15D7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29DC29A-E34C-1BCC-B80B-181140ED8FE5}"/>
              </a:ext>
            </a:extLst>
          </p:cNvPr>
          <p:cNvGrpSpPr/>
          <p:nvPr/>
        </p:nvGrpSpPr>
        <p:grpSpPr>
          <a:xfrm>
            <a:off x="324639" y="854884"/>
            <a:ext cx="8682928" cy="650326"/>
            <a:chOff x="707750" y="232768"/>
            <a:chExt cx="8682928" cy="650326"/>
          </a:xfrm>
        </p:grpSpPr>
        <p:pic>
          <p:nvPicPr>
            <p:cNvPr id="3" name="Picture 2">
              <a:extLst>
                <a:ext uri="{FF2B5EF4-FFF2-40B4-BE49-F238E27FC236}">
                  <a16:creationId xmlns:a16="http://schemas.microsoft.com/office/drawing/2014/main" id="{9E2550ED-BF18-AE9C-1D4B-A64F03F8E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50" y="232768"/>
              <a:ext cx="841224" cy="650326"/>
            </a:xfrm>
            <a:prstGeom prst="rect">
              <a:avLst/>
            </a:prstGeom>
          </p:spPr>
        </p:pic>
        <p:sp>
          <p:nvSpPr>
            <p:cNvPr id="4" name="TextBox 3">
              <a:extLst>
                <a:ext uri="{FF2B5EF4-FFF2-40B4-BE49-F238E27FC236}">
                  <a16:creationId xmlns:a16="http://schemas.microsoft.com/office/drawing/2014/main" id="{ADF8608E-A16A-0737-6ACA-6A0B6AC5E8CC}"/>
                </a:ext>
              </a:extLst>
            </p:cNvPr>
            <p:cNvSpPr txBox="1"/>
            <p:nvPr/>
          </p:nvSpPr>
          <p:spPr>
            <a:xfrm>
              <a:off x="1548974" y="271134"/>
              <a:ext cx="78417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Chia lớp thành </a:t>
              </a:r>
              <a:r>
                <a:rPr kumimoji="0" lang="en-US" sz="2200" b="0" i="0" u="none" strike="noStrike" kern="0" cap="none" spc="0" normalizeH="0" baseline="0" noProof="0">
                  <a:ln>
                    <a:noFill/>
                  </a:ln>
                  <a:solidFill>
                    <a:srgbClr val="000000"/>
                  </a:solidFill>
                  <a:effectLst/>
                  <a:uLnTx/>
                  <a:uFillTx/>
                  <a:latin typeface="Arial"/>
                  <a:cs typeface="Arial"/>
                  <a:sym typeface="Arial"/>
                </a:rPr>
                <a:t>6</a:t>
              </a:r>
              <a:r>
                <a:rPr kumimoji="0" lang="vi-VN" sz="2200" b="0" i="0" u="none" strike="noStrike" kern="0" cap="none" spc="0" normalizeH="0" baseline="0" noProof="0">
                  <a:ln>
                    <a:noFill/>
                  </a:ln>
                  <a:solidFill>
                    <a:srgbClr val="000000"/>
                  </a:solidFill>
                  <a:effectLst/>
                  <a:uLnTx/>
                  <a:uFillTx/>
                  <a:latin typeface="Arial"/>
                  <a:cs typeface="Arial"/>
                  <a:sym typeface="Arial"/>
                </a:rPr>
                <a:t> nhóm</a:t>
              </a:r>
              <a:r>
                <a:rPr kumimoji="0" lang="en-US" sz="2200" b="0" i="0" u="none" strike="noStrike" kern="0" cap="none" spc="0" normalizeH="0" baseline="0" noProof="0">
                  <a:ln>
                    <a:noFill/>
                  </a:ln>
                  <a:solidFill>
                    <a:srgbClr val="000000"/>
                  </a:solidFill>
                  <a:effectLst/>
                  <a:uLnTx/>
                  <a:uFillTx/>
                  <a:latin typeface="Arial"/>
                  <a:cs typeface="Arial"/>
                  <a:sym typeface="Arial"/>
                </a:rPr>
                <a:t> và thực hiện nhiệm vụ:</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BBE9DEF-BC2E-BF2E-4758-E531A9D6F164}"/>
                  </a:ext>
                </a:extLst>
              </p:cNvPr>
              <p:cNvSpPr txBox="1"/>
              <p:nvPr/>
            </p:nvSpPr>
            <p:spPr>
              <a:xfrm>
                <a:off x="324638" y="2578816"/>
                <a:ext cx="5644981" cy="2354747"/>
              </a:xfrm>
              <a:prstGeom prst="rect">
                <a:avLst/>
              </a:prstGeom>
              <a:noFill/>
            </p:spPr>
            <p:txBody>
              <a:bodyPr wrap="square" rtlCol="0">
                <a:spAutoFit/>
              </a:bodyPr>
              <a:lstStyle/>
              <a:p>
                <a:pPr algn="just">
                  <a:lnSpc>
                    <a:spcPct val="150000"/>
                  </a:lnSpc>
                </a:pPr>
                <a:r>
                  <a:rPr lang="vi-VN" sz="2000"/>
                  <a:t>1. Hãy nêu tính chất của tia phóng xạ </a:t>
                </a:r>
                <a14:m>
                  <m:oMath xmlns:m="http://schemas.openxmlformats.org/officeDocument/2006/math">
                    <m:r>
                      <m:rPr>
                        <m:sty m:val="p"/>
                      </m:rPr>
                      <a:rPr lang="en-US" sz="2000">
                        <a:solidFill>
                          <a:srgbClr val="2A291F"/>
                        </a:solidFill>
                        <a:latin typeface="Cambria Math" panose="02040503050406030204" pitchFamily="18" charset="0"/>
                        <a:ea typeface="Cambria Math" panose="02040503050406030204" pitchFamily="18" charset="0"/>
                      </a:rPr>
                      <m:t>γ</m:t>
                    </m:r>
                  </m:oMath>
                </a14:m>
                <a:r>
                  <a:rPr lang="vi-VN" sz="2000"/>
                  <a:t>.</a:t>
                </a:r>
                <a:endParaRPr lang="en-US" sz="2000"/>
              </a:p>
              <a:p>
                <a:pPr algn="just">
                  <a:lnSpc>
                    <a:spcPct val="150000"/>
                  </a:lnSpc>
                </a:pPr>
                <a:r>
                  <a:rPr lang="vi-VN" sz="2000"/>
                  <a:t>2. Technetium</a:t>
                </a:r>
                <a:r>
                  <a:rPr lang="en-US" sz="2000"/>
                  <a:t> (</a:t>
                </a:r>
                <a14:m>
                  <m:oMath xmlns:m="http://schemas.openxmlformats.org/officeDocument/2006/math">
                    <m:sPre>
                      <m:sPrePr>
                        <m:ctrlPr>
                          <a:rPr lang="en-US" sz="2000" i="1">
                            <a:solidFill>
                              <a:srgbClr val="2A291F"/>
                            </a:solidFill>
                            <a:latin typeface="Cambria Math" panose="02040503050406030204" pitchFamily="18" charset="0"/>
                          </a:rPr>
                        </m:ctrlPr>
                      </m:sPrePr>
                      <m:sub>
                        <m:r>
                          <a:rPr lang="en-US" sz="2000">
                            <a:solidFill>
                              <a:srgbClr val="2A291F"/>
                            </a:solidFill>
                            <a:latin typeface="Cambria Math" panose="02040503050406030204" pitchFamily="18" charset="0"/>
                          </a:rPr>
                          <m:t>43</m:t>
                        </m:r>
                      </m:sub>
                      <m:sup>
                        <m:r>
                          <a:rPr lang="en-US" sz="2000">
                            <a:solidFill>
                              <a:srgbClr val="2A291F"/>
                            </a:solidFill>
                            <a:latin typeface="Cambria Math" panose="02040503050406030204" pitchFamily="18" charset="0"/>
                          </a:rPr>
                          <m:t>99</m:t>
                        </m:r>
                      </m:sup>
                      <m:e>
                        <m:sSup>
                          <m:sSupPr>
                            <m:ctrlPr>
                              <a:rPr lang="en-US" sz="2000" i="1">
                                <a:solidFill>
                                  <a:srgbClr val="2A291F"/>
                                </a:solidFill>
                                <a:latin typeface="Cambria Math" panose="02040503050406030204" pitchFamily="18" charset="0"/>
                              </a:rPr>
                            </m:ctrlPr>
                          </m:sSupPr>
                          <m:e>
                            <m:r>
                              <m:rPr>
                                <m:sty m:val="p"/>
                              </m:rPr>
                              <a:rPr lang="en-US" sz="2000">
                                <a:solidFill>
                                  <a:srgbClr val="2A291F"/>
                                </a:solidFill>
                                <a:latin typeface="Cambria Math" panose="02040503050406030204" pitchFamily="18" charset="0"/>
                              </a:rPr>
                              <m:t>Tc</m:t>
                            </m:r>
                          </m:e>
                          <m:sup>
                            <m:r>
                              <a:rPr lang="en-US" sz="2000">
                                <a:solidFill>
                                  <a:srgbClr val="2A291F"/>
                                </a:solidFill>
                                <a:latin typeface="Cambria Math" panose="02040503050406030204" pitchFamily="18" charset="0"/>
                              </a:rPr>
                              <m:t>∗</m:t>
                            </m:r>
                          </m:sup>
                        </m:sSup>
                      </m:e>
                    </m:sPre>
                  </m:oMath>
                </a14:m>
                <a:r>
                  <a:rPr lang="en-US" sz="2000"/>
                  <a:t>)</a:t>
                </a:r>
                <a:r>
                  <a:rPr lang="vi-VN" sz="2000"/>
                  <a:t> là đồng vị phóng xạ </a:t>
                </a:r>
                <a14:m>
                  <m:oMath xmlns:m="http://schemas.openxmlformats.org/officeDocument/2006/math">
                    <m:r>
                      <m:rPr>
                        <m:sty m:val="p"/>
                      </m:rPr>
                      <a:rPr lang="en-US" sz="2000">
                        <a:solidFill>
                          <a:srgbClr val="2A291F"/>
                        </a:solidFill>
                        <a:latin typeface="Cambria Math" panose="02040503050406030204" pitchFamily="18" charset="0"/>
                        <a:ea typeface="Cambria Math" panose="02040503050406030204" pitchFamily="18" charset="0"/>
                      </a:rPr>
                      <m:t>γ</m:t>
                    </m:r>
                  </m:oMath>
                </a14:m>
                <a:r>
                  <a:rPr lang="vi-VN" sz="2000"/>
                  <a:t>, được sử dụng rất phổ biến trong y học hạt nhân để chụp ảnh cơ quan bên trong cơ thể người. Viết phương trình phân rã của đồng vị này.</a:t>
                </a:r>
                <a:endParaRPr lang="en-US" sz="2000"/>
              </a:p>
            </p:txBody>
          </p:sp>
        </mc:Choice>
        <mc:Fallback xmlns="">
          <p:sp>
            <p:nvSpPr>
              <p:cNvPr id="5" name="TextBox 4">
                <a:extLst>
                  <a:ext uri="{FF2B5EF4-FFF2-40B4-BE49-F238E27FC236}">
                    <a16:creationId xmlns:a16="http://schemas.microsoft.com/office/drawing/2014/main" id="{9BBE9DEF-BC2E-BF2E-4758-E531A9D6F164}"/>
                  </a:ext>
                </a:extLst>
              </p:cNvPr>
              <p:cNvSpPr txBox="1">
                <a:spLocks noRot="1" noChangeAspect="1" noMove="1" noResize="1" noEditPoints="1" noAdjustHandles="1" noChangeArrowheads="1" noChangeShapeType="1" noTextEdit="1"/>
              </p:cNvSpPr>
              <p:nvPr/>
            </p:nvSpPr>
            <p:spPr>
              <a:xfrm>
                <a:off x="324638" y="2578816"/>
                <a:ext cx="5644981" cy="2354747"/>
              </a:xfrm>
              <a:prstGeom prst="rect">
                <a:avLst/>
              </a:prstGeom>
              <a:blipFill>
                <a:blip r:embed="rId3"/>
                <a:stretch>
                  <a:fillRect l="-1080" r="-1188" b="-3886"/>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0FAC8F5A-A395-209B-9CDD-440524F62800}"/>
              </a:ext>
            </a:extLst>
          </p:cNvPr>
          <p:cNvGrpSpPr/>
          <p:nvPr/>
        </p:nvGrpSpPr>
        <p:grpSpPr>
          <a:xfrm>
            <a:off x="0" y="1594556"/>
            <a:ext cx="3702206" cy="902017"/>
            <a:chOff x="0" y="1156922"/>
            <a:chExt cx="3702206" cy="902017"/>
          </a:xfrm>
        </p:grpSpPr>
        <p:sp>
          <p:nvSpPr>
            <p:cNvPr id="7" name="Arrow: Pentagon 6">
              <a:extLst>
                <a:ext uri="{FF2B5EF4-FFF2-40B4-BE49-F238E27FC236}">
                  <a16:creationId xmlns:a16="http://schemas.microsoft.com/office/drawing/2014/main" id="{831E47C8-1868-04DC-2B30-5F569BE4400A}"/>
                </a:ext>
              </a:extLst>
            </p:cNvPr>
            <p:cNvSpPr/>
            <p:nvPr/>
          </p:nvSpPr>
          <p:spPr>
            <a:xfrm>
              <a:off x="0" y="1372839"/>
              <a:ext cx="3702206" cy="584775"/>
            </a:xfrm>
            <a:prstGeom prst="homePlate">
              <a:avLst/>
            </a:prstGeom>
            <a:solidFill>
              <a:srgbClr val="808000"/>
            </a:solidFill>
            <a:ln w="25400" cap="flat" cmpd="sng" algn="ctr">
              <a:noFill/>
              <a:prstDash val="solid"/>
            </a:ln>
            <a:effectLst/>
          </p:spPr>
          <p:txBody>
            <a:bodyPr rtlCol="0" anchor="ctr"/>
            <a:lstStyle/>
            <a:p>
              <a:pPr marL="9144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a:ea typeface="+mn-ea"/>
                  <a:cs typeface="Arial"/>
                  <a:sym typeface="Arial"/>
                </a:rPr>
                <a:t>Nhóm 5</a:t>
              </a:r>
              <a:r>
                <a:rPr lang="en-US" sz="2400" b="1">
                  <a:solidFill>
                    <a:srgbClr val="FFFFFF"/>
                  </a:solidFill>
                  <a:ea typeface="+mn-ea"/>
                </a:rPr>
                <a:t>, 6</a:t>
              </a:r>
              <a:r>
                <a:rPr kumimoji="0" lang="en-US" sz="2400" b="1" i="0" u="none" strike="noStrike" kern="0" cap="none" spc="0" normalizeH="0" baseline="0" noProof="0">
                  <a:ln>
                    <a:noFill/>
                  </a:ln>
                  <a:solidFill>
                    <a:srgbClr val="FFFFFF"/>
                  </a:solidFill>
                  <a:effectLst/>
                  <a:uLnTx/>
                  <a:uFillTx/>
                  <a:latin typeface="Arial"/>
                  <a:ea typeface="+mn-ea"/>
                  <a:cs typeface="Arial"/>
                  <a:sym typeface="Arial"/>
                </a:rPr>
                <a:t>: </a:t>
              </a:r>
            </a:p>
          </p:txBody>
        </p:sp>
        <p:pic>
          <p:nvPicPr>
            <p:cNvPr id="8" name="Picture 17">
              <a:extLst>
                <a:ext uri="{FF2B5EF4-FFF2-40B4-BE49-F238E27FC236}">
                  <a16:creationId xmlns:a16="http://schemas.microsoft.com/office/drawing/2014/main" id="{D133B1FE-B060-7592-4CB5-528F4978EBF5}"/>
                </a:ext>
              </a:extLst>
            </p:cNvPr>
            <p:cNvPicPr>
              <a:picLocks noChangeAspect="1"/>
            </p:cNvPicPr>
            <p:nvPr/>
          </p:nvPicPr>
          <p:blipFill>
            <a:blip r:embed="rId4"/>
            <a:srcRect/>
            <a:stretch>
              <a:fillRect/>
            </a:stretch>
          </p:blipFill>
          <p:spPr>
            <a:xfrm>
              <a:off x="184568" y="1156922"/>
              <a:ext cx="1043297" cy="902017"/>
            </a:xfrm>
            <a:prstGeom prst="rect">
              <a:avLst/>
            </a:prstGeom>
          </p:spPr>
        </p:pic>
      </p:grpSp>
      <p:sp>
        <p:nvSpPr>
          <p:cNvPr id="9" name="TextBox 8">
            <a:extLst>
              <a:ext uri="{FF2B5EF4-FFF2-40B4-BE49-F238E27FC236}">
                <a16:creationId xmlns:a16="http://schemas.microsoft.com/office/drawing/2014/main" id="{5FD6D7A6-12A1-85F8-9B01-CF82DB022CED}"/>
              </a:ext>
            </a:extLst>
          </p:cNvPr>
          <p:cNvSpPr txBox="1"/>
          <p:nvPr/>
        </p:nvSpPr>
        <p:spPr>
          <a:xfrm>
            <a:off x="62668" y="343392"/>
            <a:ext cx="9018663" cy="46166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2400" b="1" i="1"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sym typeface="Arial"/>
              </a:rPr>
              <a:t>c. Phóng xạ gamma</a:t>
            </a:r>
          </a:p>
        </p:txBody>
      </p:sp>
      <p:pic>
        <p:nvPicPr>
          <p:cNvPr id="11" name="Picture 10">
            <a:extLst>
              <a:ext uri="{FF2B5EF4-FFF2-40B4-BE49-F238E27FC236}">
                <a16:creationId xmlns:a16="http://schemas.microsoft.com/office/drawing/2014/main" id="{B0C68BB6-6C44-06B2-BD77-2B80ACDAA7B5}"/>
              </a:ext>
            </a:extLst>
          </p:cNvPr>
          <p:cNvPicPr>
            <a:picLocks noChangeAspect="1"/>
          </p:cNvPicPr>
          <p:nvPr/>
        </p:nvPicPr>
        <p:blipFill>
          <a:blip r:embed="rId5"/>
          <a:srcRect/>
          <a:stretch/>
        </p:blipFill>
        <p:spPr>
          <a:xfrm>
            <a:off x="5886066" y="2395248"/>
            <a:ext cx="3195265" cy="2179271"/>
          </a:xfrm>
          <a:prstGeom prst="rect">
            <a:avLst/>
          </a:prstGeom>
        </p:spPr>
      </p:pic>
    </p:spTree>
    <p:extLst>
      <p:ext uri="{BB962C8B-B14F-4D97-AF65-F5344CB8AC3E}">
        <p14:creationId xmlns:p14="http://schemas.microsoft.com/office/powerpoint/2010/main" val="256174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5B448D-0F85-9378-5396-934162415F6B}"/>
              </a:ext>
            </a:extLst>
          </p:cNvPr>
          <p:cNvGrpSpPr/>
          <p:nvPr/>
        </p:nvGrpSpPr>
        <p:grpSpPr>
          <a:xfrm>
            <a:off x="338137" y="266701"/>
            <a:ext cx="8467725" cy="971550"/>
            <a:chOff x="282234" y="306284"/>
            <a:chExt cx="8467725" cy="971550"/>
          </a:xfrm>
        </p:grpSpPr>
        <p:sp>
          <p:nvSpPr>
            <p:cNvPr id="3" name="Freeform 11">
              <a:extLst>
                <a:ext uri="{FF2B5EF4-FFF2-40B4-BE49-F238E27FC236}">
                  <a16:creationId xmlns:a16="http://schemas.microsoft.com/office/drawing/2014/main" id="{9BEA4C3D-39C3-F802-5429-A640E90BC5D5}"/>
                </a:ext>
              </a:extLst>
            </p:cNvPr>
            <p:cNvSpPr/>
            <p:nvPr/>
          </p:nvSpPr>
          <p:spPr>
            <a:xfrm>
              <a:off x="282234" y="379425"/>
              <a:ext cx="1040010" cy="825268"/>
            </a:xfrm>
            <a:custGeom>
              <a:avLst/>
              <a:gdLst/>
              <a:ahLst/>
              <a:cxnLst/>
              <a:rect l="l" t="t" r="r" b="b"/>
              <a:pathLst>
                <a:path w="2821017" h="2109885">
                  <a:moveTo>
                    <a:pt x="0" y="0"/>
                  </a:moveTo>
                  <a:lnTo>
                    <a:pt x="2821017" y="0"/>
                  </a:lnTo>
                  <a:lnTo>
                    <a:pt x="2821017" y="2109885"/>
                  </a:lnTo>
                  <a:lnTo>
                    <a:pt x="0" y="2109885"/>
                  </a:lnTo>
                  <a:lnTo>
                    <a:pt x="0" y="0"/>
                  </a:lnTo>
                  <a:close/>
                </a:path>
              </a:pathLst>
            </a:custGeom>
            <a:blipFill>
              <a:blip r:embed="rId2"/>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643AF363-33BD-AD7C-B205-4FEBB46A6660}"/>
                </a:ext>
              </a:extLst>
            </p:cNvPr>
            <p:cNvSpPr/>
            <p:nvPr/>
          </p:nvSpPr>
          <p:spPr>
            <a:xfrm>
              <a:off x="1615953" y="306284"/>
              <a:ext cx="7134006" cy="971550"/>
            </a:xfrm>
            <a:prstGeom prst="wedgeRoundRectCallout">
              <a:avLst>
                <a:gd name="adj1" fmla="val -53998"/>
                <a:gd name="adj2" fmla="val 4429"/>
                <a:gd name="adj3" fmla="val 1666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a:solidFill>
                    <a:srgbClr val="000000"/>
                  </a:solidFill>
                  <a:effectLst/>
                  <a:ea typeface="Calibri" panose="020F0502020204030204" pitchFamily="34" charset="0"/>
                  <a:cs typeface="Times New Roman" panose="02020603050405020304" pitchFamily="18" charset="0"/>
                </a:rPr>
                <a:t>Nêu sơ lược về khái niệm hiện tượng phóng xạ tự nhiên.</a:t>
              </a:r>
            </a:p>
            <a:p>
              <a:pPr marL="342900" indent="-342900" algn="just">
                <a:lnSpc>
                  <a:spcPct val="150000"/>
                </a:lnSpc>
                <a:buFont typeface="Arial" panose="020B0604020202020204" pitchFamily="34" charset="0"/>
                <a:buChar char="•"/>
              </a:pPr>
              <a:r>
                <a:rPr lang="en-US" sz="2000">
                  <a:solidFill>
                    <a:srgbClr val="000000"/>
                  </a:solidFill>
                  <a:ea typeface="Calibri" panose="020F0502020204030204" pitchFamily="34" charset="0"/>
                  <a:cs typeface="Times New Roman" panose="02020603050405020304" pitchFamily="18" charset="0"/>
                </a:rPr>
                <a:t>G</a:t>
              </a:r>
              <a:r>
                <a:rPr lang="vi-VN" sz="2000">
                  <a:solidFill>
                    <a:srgbClr val="000000"/>
                  </a:solidFill>
                  <a:ea typeface="Calibri" panose="020F0502020204030204" pitchFamily="34" charset="0"/>
                  <a:cs typeface="Times New Roman" panose="02020603050405020304" pitchFamily="18" charset="0"/>
                </a:rPr>
                <a:t>hi lại các câu hỏi, thắc mắc về hiện tượng phóng xạ.</a:t>
              </a:r>
              <a:endParaRPr lang="en-US" sz="1600"/>
            </a:p>
          </p:txBody>
        </p:sp>
      </p:grpSp>
      <p:grpSp>
        <p:nvGrpSpPr>
          <p:cNvPr id="7" name="Group 6">
            <a:extLst>
              <a:ext uri="{FF2B5EF4-FFF2-40B4-BE49-F238E27FC236}">
                <a16:creationId xmlns:a16="http://schemas.microsoft.com/office/drawing/2014/main" id="{42C6EB25-CFD2-80B7-5CDC-339D22B1ABA8}"/>
              </a:ext>
            </a:extLst>
          </p:cNvPr>
          <p:cNvGrpSpPr/>
          <p:nvPr/>
        </p:nvGrpSpPr>
        <p:grpSpPr>
          <a:xfrm>
            <a:off x="429540" y="1502366"/>
            <a:ext cx="1897214" cy="1295911"/>
            <a:chOff x="604759" y="2330511"/>
            <a:chExt cx="1897214" cy="1295911"/>
          </a:xfrm>
        </p:grpSpPr>
        <p:pic>
          <p:nvPicPr>
            <p:cNvPr id="5" name="Picture 4">
              <a:extLst>
                <a:ext uri="{FF2B5EF4-FFF2-40B4-BE49-F238E27FC236}">
                  <a16:creationId xmlns:a16="http://schemas.microsoft.com/office/drawing/2014/main" id="{C4743BDA-7682-FD12-5522-EAA4BA3A017A}"/>
                </a:ext>
              </a:extLst>
            </p:cNvPr>
            <p:cNvPicPr>
              <a:picLocks noChangeAspect="1"/>
            </p:cNvPicPr>
            <p:nvPr/>
          </p:nvPicPr>
          <p:blipFill>
            <a:blip r:embed="rId3">
              <a:duotone>
                <a:prstClr val="black"/>
                <a:schemeClr val="accent1">
                  <a:tint val="45000"/>
                  <a:satMod val="400000"/>
                </a:schemeClr>
              </a:duotone>
            </a:blip>
            <a:stretch>
              <a:fillRect/>
            </a:stretch>
          </p:blipFill>
          <p:spPr>
            <a:xfrm>
              <a:off x="604759" y="2330511"/>
              <a:ext cx="1897214" cy="1295911"/>
            </a:xfrm>
            <a:prstGeom prst="rect">
              <a:avLst/>
            </a:prstGeom>
          </p:spPr>
        </p:pic>
        <p:sp>
          <p:nvSpPr>
            <p:cNvPr id="6" name="TextBox 5">
              <a:extLst>
                <a:ext uri="{FF2B5EF4-FFF2-40B4-BE49-F238E27FC236}">
                  <a16:creationId xmlns:a16="http://schemas.microsoft.com/office/drawing/2014/main" id="{C0399AFC-C186-52C8-4212-47BEDC473949}"/>
                </a:ext>
              </a:extLst>
            </p:cNvPr>
            <p:cNvSpPr txBox="1"/>
            <p:nvPr/>
          </p:nvSpPr>
          <p:spPr>
            <a:xfrm rot="21200372">
              <a:off x="984141" y="2719973"/>
              <a:ext cx="1138453" cy="461665"/>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ysClr val="windowText" lastClr="000000"/>
                  </a:solidFill>
                  <a:effectLst/>
                  <a:uLnTx/>
                  <a:uFillTx/>
                </a:rPr>
                <a:t>Trả lời</a:t>
              </a:r>
              <a:endParaRPr kumimoji="0" lang="en-US" sz="2400" b="1" i="0" u="none" strike="noStrike" kern="0" cap="none" spc="0" normalizeH="0" baseline="0" noProof="0" dirty="0">
                <a:ln>
                  <a:noFill/>
                </a:ln>
                <a:solidFill>
                  <a:sysClr val="windowText" lastClr="000000"/>
                </a:solidFill>
                <a:effectLst/>
                <a:uLnTx/>
                <a:uFillTx/>
              </a:endParaRPr>
            </a:p>
          </p:txBody>
        </p:sp>
      </p:grpSp>
      <p:sp>
        <p:nvSpPr>
          <p:cNvPr id="8" name="Rectangle: Rounded Corners 7">
            <a:extLst>
              <a:ext uri="{FF2B5EF4-FFF2-40B4-BE49-F238E27FC236}">
                <a16:creationId xmlns:a16="http://schemas.microsoft.com/office/drawing/2014/main" id="{7A54C4FC-F353-F906-2AD7-0EB8D6F6E98B}"/>
              </a:ext>
            </a:extLst>
          </p:cNvPr>
          <p:cNvSpPr/>
          <p:nvPr/>
        </p:nvSpPr>
        <p:spPr>
          <a:xfrm>
            <a:off x="2469629" y="1615629"/>
            <a:ext cx="2835798" cy="1069384"/>
          </a:xfrm>
          <a:prstGeom prst="roundRect">
            <a:avLst>
              <a:gd name="adj" fmla="val 6311"/>
            </a:avLst>
          </a:prstGeom>
          <a:solidFill>
            <a:schemeClr val="accent5"/>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Bản chất của hiện tượng phóng xạ là gì? </a:t>
            </a:r>
            <a:endParaRPr lang="en-US" sz="2000">
              <a:solidFill>
                <a:srgbClr val="000000"/>
              </a:solidFill>
            </a:endParaRPr>
          </a:p>
        </p:txBody>
      </p:sp>
      <p:sp>
        <p:nvSpPr>
          <p:cNvPr id="9" name="Rectangle: Rounded Corners 8">
            <a:extLst>
              <a:ext uri="{FF2B5EF4-FFF2-40B4-BE49-F238E27FC236}">
                <a16:creationId xmlns:a16="http://schemas.microsoft.com/office/drawing/2014/main" id="{A98B75E1-D036-A0B4-A042-C77EAE9C22DA}"/>
              </a:ext>
            </a:extLst>
          </p:cNvPr>
          <p:cNvSpPr/>
          <p:nvPr/>
        </p:nvSpPr>
        <p:spPr>
          <a:xfrm>
            <a:off x="5445088" y="1615629"/>
            <a:ext cx="3108362" cy="1069384"/>
          </a:xfrm>
          <a:prstGeom prst="roundRect">
            <a:avLst>
              <a:gd name="adj" fmla="val 6311"/>
            </a:avLst>
          </a:prstGeom>
          <a:solidFill>
            <a:schemeClr val="accent5"/>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Hiện tượng phóng xạ có những đặc điểm nào?</a:t>
            </a:r>
            <a:endParaRPr lang="en-US" sz="2000">
              <a:solidFill>
                <a:srgbClr val="000000"/>
              </a:solidFill>
            </a:endParaRPr>
          </a:p>
        </p:txBody>
      </p:sp>
      <p:sp>
        <p:nvSpPr>
          <p:cNvPr id="10" name="Rectangle: Rounded Corners 9">
            <a:extLst>
              <a:ext uri="{FF2B5EF4-FFF2-40B4-BE49-F238E27FC236}">
                <a16:creationId xmlns:a16="http://schemas.microsoft.com/office/drawing/2014/main" id="{8DC2CFED-1386-10A6-8875-49150FE99DED}"/>
              </a:ext>
            </a:extLst>
          </p:cNvPr>
          <p:cNvSpPr/>
          <p:nvPr/>
        </p:nvSpPr>
        <p:spPr>
          <a:xfrm>
            <a:off x="505846" y="2896748"/>
            <a:ext cx="2332019" cy="1656201"/>
          </a:xfrm>
          <a:prstGeom prst="roundRect">
            <a:avLst>
              <a:gd name="adj" fmla="val 6311"/>
            </a:avLst>
          </a:prstGeom>
          <a:solidFill>
            <a:schemeClr val="accent5"/>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Có những loại phóng xạ (tia phóng xạ) nào? </a:t>
            </a:r>
            <a:endParaRPr lang="en-US" sz="2000">
              <a:solidFill>
                <a:srgbClr val="000000"/>
              </a:solidFill>
            </a:endParaRPr>
          </a:p>
        </p:txBody>
      </p:sp>
      <p:sp>
        <p:nvSpPr>
          <p:cNvPr id="11" name="Rectangle: Rounded Corners 10">
            <a:extLst>
              <a:ext uri="{FF2B5EF4-FFF2-40B4-BE49-F238E27FC236}">
                <a16:creationId xmlns:a16="http://schemas.microsoft.com/office/drawing/2014/main" id="{08F466C4-85FA-6514-BD04-FA7613911E18}"/>
              </a:ext>
            </a:extLst>
          </p:cNvPr>
          <p:cNvSpPr/>
          <p:nvPr/>
        </p:nvSpPr>
        <p:spPr>
          <a:xfrm>
            <a:off x="3166060" y="2896748"/>
            <a:ext cx="2326533" cy="1656200"/>
          </a:xfrm>
          <a:prstGeom prst="roundRect">
            <a:avLst>
              <a:gd name="adj" fmla="val 6311"/>
            </a:avLst>
          </a:prstGeom>
          <a:solidFill>
            <a:schemeClr val="accent5"/>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Bản chất của từng loại tia phóng xạ là gì?</a:t>
            </a:r>
            <a:endParaRPr lang="en-US" sz="2000">
              <a:solidFill>
                <a:srgbClr val="000000"/>
              </a:solidFill>
            </a:endParaRPr>
          </a:p>
        </p:txBody>
      </p:sp>
      <p:sp>
        <p:nvSpPr>
          <p:cNvPr id="12" name="Rectangle: Rounded Corners 11">
            <a:extLst>
              <a:ext uri="{FF2B5EF4-FFF2-40B4-BE49-F238E27FC236}">
                <a16:creationId xmlns:a16="http://schemas.microsoft.com/office/drawing/2014/main" id="{B017E041-444D-8140-43D9-4660E1E50AB5}"/>
              </a:ext>
            </a:extLst>
          </p:cNvPr>
          <p:cNvSpPr/>
          <p:nvPr/>
        </p:nvSpPr>
        <p:spPr>
          <a:xfrm>
            <a:off x="5820788" y="2896748"/>
            <a:ext cx="2732662" cy="1656200"/>
          </a:xfrm>
          <a:prstGeom prst="roundRect">
            <a:avLst>
              <a:gd name="adj" fmla="val 6311"/>
            </a:avLst>
          </a:prstGeom>
          <a:solidFill>
            <a:schemeClr val="accent5"/>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Từng loại tia phóng xạ này có những đặc điểm nào?</a:t>
            </a:r>
            <a:endParaRPr lang="en-US" sz="2000">
              <a:solidFill>
                <a:srgbClr val="000000"/>
              </a:solidFill>
            </a:endParaRPr>
          </a:p>
        </p:txBody>
      </p:sp>
    </p:spTree>
    <p:extLst>
      <p:ext uri="{BB962C8B-B14F-4D97-AF65-F5344CB8AC3E}">
        <p14:creationId xmlns:p14="http://schemas.microsoft.com/office/powerpoint/2010/main" val="154292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par>
                          <p:cTn id="23" fill="hold">
                            <p:stCondLst>
                              <p:cond delay="15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par>
                          <p:cTn id="31" fill="hold">
                            <p:stCondLst>
                              <p:cond delay="2500"/>
                            </p:stCondLst>
                            <p:childTnLst>
                              <p:par>
                                <p:cTn id="32" presetID="16" presetClass="entr" presetSubtype="21"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0FBE1-2CB0-D2D9-265E-4FBA4B22A076}"/>
            </a:ext>
          </a:extLst>
        </p:cNvPr>
        <p:cNvGrpSpPr/>
        <p:nvPr/>
      </p:nvGrpSpPr>
      <p:grpSpPr>
        <a:xfrm>
          <a:off x="0" y="0"/>
          <a:ext cx="0" cy="0"/>
          <a:chOff x="0" y="0"/>
          <a:chExt cx="0" cy="0"/>
        </a:xfrm>
      </p:grpSpPr>
      <p:sp>
        <p:nvSpPr>
          <p:cNvPr id="9" name="Arrow: Pentagon 8">
            <a:extLst>
              <a:ext uri="{FF2B5EF4-FFF2-40B4-BE49-F238E27FC236}">
                <a16:creationId xmlns:a16="http://schemas.microsoft.com/office/drawing/2014/main" id="{F06D15EF-941F-A0A4-DB67-07F0A2F3C81A}"/>
              </a:ext>
            </a:extLst>
          </p:cNvPr>
          <p:cNvSpPr/>
          <p:nvPr/>
        </p:nvSpPr>
        <p:spPr>
          <a:xfrm>
            <a:off x="0" y="239643"/>
            <a:ext cx="457200" cy="298557"/>
          </a:xfrm>
          <a:prstGeom prst="homePlate">
            <a:avLst/>
          </a:prstGeom>
          <a:solidFill>
            <a:srgbClr val="E91D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10" name="TextBox 9">
            <a:extLst>
              <a:ext uri="{FF2B5EF4-FFF2-40B4-BE49-F238E27FC236}">
                <a16:creationId xmlns:a16="http://schemas.microsoft.com/office/drawing/2014/main" id="{9DDCD6B5-BD34-44EE-29DC-59FA6CE4EF64}"/>
              </a:ext>
            </a:extLst>
          </p:cNvPr>
          <p:cNvSpPr txBox="1"/>
          <p:nvPr/>
        </p:nvSpPr>
        <p:spPr>
          <a:xfrm>
            <a:off x="646422" y="173477"/>
            <a:ext cx="1639578" cy="430887"/>
          </a:xfrm>
          <a:prstGeom prst="rect">
            <a:avLst/>
          </a:prstGeom>
          <a:noFill/>
        </p:spPr>
        <p:txBody>
          <a:bodyPr wrap="square" rtlCol="0">
            <a:spAutoFit/>
          </a:bodyPr>
          <a:lstStyle/>
          <a:p>
            <a:pPr>
              <a:buClrTx/>
              <a:buFontTx/>
              <a:buNone/>
              <a:defRPr/>
            </a:pPr>
            <a:r>
              <a:rPr lang="en-US" sz="2200" b="1">
                <a:solidFill>
                  <a:srgbClr val="E91D28"/>
                </a:solidFill>
                <a:latin typeface="Arial" panose="020B0604020202020204" pitchFamily="34" charset="0"/>
                <a:cs typeface="Arial" panose="020B0604020202020204" pitchFamily="34" charset="0"/>
              </a:rPr>
              <a:t>Khái niệm: </a:t>
            </a:r>
            <a:endParaRPr lang="en-US" sz="2200" b="1" dirty="0">
              <a:solidFill>
                <a:srgbClr val="E91D28"/>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105590E3-D57C-DBCB-8F12-1C405D7B72AB}"/>
                  </a:ext>
                </a:extLst>
              </p:cNvPr>
              <p:cNvSpPr/>
              <p:nvPr/>
            </p:nvSpPr>
            <p:spPr>
              <a:xfrm>
                <a:off x="447060" y="624304"/>
                <a:ext cx="4717543" cy="2394984"/>
              </a:xfrm>
              <a:prstGeom prst="roundRect">
                <a:avLst>
                  <a:gd name="adj" fmla="val 8903"/>
                </a:avLst>
              </a:prstGeom>
              <a:solidFill>
                <a:schemeClr val="accent6"/>
              </a:solidFill>
              <a:ln>
                <a:solidFill>
                  <a:srgbClr val="E91D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2A291F"/>
                    </a:solidFill>
                  </a:rPr>
                  <a:t>Tia </a:t>
                </a:r>
                <a14:m>
                  <m:oMath xmlns:m="http://schemas.openxmlformats.org/officeDocument/2006/math">
                    <m:r>
                      <m:rPr>
                        <m:sty m:val="p"/>
                      </m:rPr>
                      <a:rPr lang="en-US" sz="2000">
                        <a:solidFill>
                          <a:srgbClr val="2A291F"/>
                        </a:solidFill>
                        <a:latin typeface="Cambria Math" panose="02040503050406030204" pitchFamily="18" charset="0"/>
                        <a:ea typeface="Cambria Math" panose="02040503050406030204" pitchFamily="18" charset="0"/>
                      </a:rPr>
                      <m:t>γ</m:t>
                    </m:r>
                  </m:oMath>
                </a14:m>
                <a:r>
                  <a:rPr lang="en-US" sz="2000">
                    <a:solidFill>
                      <a:srgbClr val="2A291F"/>
                    </a:solidFill>
                  </a:rPr>
                  <a:t> </a:t>
                </a:r>
                <a:r>
                  <a:rPr lang="vi-VN" sz="2000">
                    <a:solidFill>
                      <a:srgbClr val="2A291F"/>
                    </a:solidFill>
                  </a:rPr>
                  <a:t>là </a:t>
                </a:r>
                <a:r>
                  <a:rPr lang="en-US" sz="2000">
                    <a:solidFill>
                      <a:srgbClr val="2A291F"/>
                    </a:solidFill>
                  </a:rPr>
                  <a:t>q</a:t>
                </a:r>
                <a:r>
                  <a:rPr lang="vi-VN" sz="2000">
                    <a:solidFill>
                      <a:srgbClr val="2A291F"/>
                    </a:solidFill>
                  </a:rPr>
                  <a:t>uá trình hạt nhân đó chuyển từ trạng thái kích thích về trạng thái có mức năng lượng thấp hơn </a:t>
                </a:r>
                <a14:m>
                  <m:oMath xmlns:m="http://schemas.openxmlformats.org/officeDocument/2006/math">
                    <m:sPre>
                      <m:sPrePr>
                        <m:ctrlPr>
                          <a:rPr lang="en-US" sz="2000" i="1">
                            <a:solidFill>
                              <a:srgbClr val="2A291F"/>
                            </a:solidFill>
                            <a:latin typeface="Cambria Math" panose="02040503050406030204" pitchFamily="18" charset="0"/>
                          </a:rPr>
                        </m:ctrlPr>
                      </m:sPrePr>
                      <m:sub>
                        <m:r>
                          <m:rPr>
                            <m:sty m:val="p"/>
                          </m:rPr>
                          <a:rPr lang="vi-VN" sz="2000" i="0">
                            <a:solidFill>
                              <a:srgbClr val="2A291F"/>
                            </a:solidFill>
                            <a:latin typeface="Cambria Math" panose="02040503050406030204" pitchFamily="18" charset="0"/>
                          </a:rPr>
                          <m:t>Z</m:t>
                        </m:r>
                      </m:sub>
                      <m:sup>
                        <m:r>
                          <a:rPr lang="vi-VN" sz="2000" i="0">
                            <a:solidFill>
                              <a:srgbClr val="2A291F"/>
                            </a:solidFill>
                            <a:latin typeface="Cambria Math" panose="02040503050406030204" pitchFamily="18" charset="0"/>
                          </a:rPr>
                          <m:t> </m:t>
                        </m:r>
                        <m:r>
                          <m:rPr>
                            <m:sty m:val="p"/>
                          </m:rPr>
                          <a:rPr lang="vi-VN" sz="2000" i="0">
                            <a:solidFill>
                              <a:srgbClr val="2A291F"/>
                            </a:solidFill>
                            <a:latin typeface="Cambria Math" panose="02040503050406030204" pitchFamily="18" charset="0"/>
                          </a:rPr>
                          <m:t>A</m:t>
                        </m:r>
                      </m:sup>
                      <m:e>
                        <m:r>
                          <m:rPr>
                            <m:sty m:val="p"/>
                          </m:rPr>
                          <a:rPr lang="vi-VN" sz="2000" i="0">
                            <a:solidFill>
                              <a:srgbClr val="2A291F"/>
                            </a:solidFill>
                            <a:latin typeface="Cambria Math" panose="02040503050406030204" pitchFamily="18" charset="0"/>
                          </a:rPr>
                          <m:t>Y</m:t>
                        </m:r>
                      </m:e>
                    </m:sPre>
                  </m:oMath>
                </a14:m>
                <a:r>
                  <a:rPr lang="vi-VN" sz="2000">
                    <a:solidFill>
                      <a:srgbClr val="2A291F"/>
                    </a:solidFill>
                  </a:rPr>
                  <a:t> và phát ra bức xạ điện từ γ</a:t>
                </a:r>
                <a:r>
                  <a:rPr lang="en-US" sz="2000">
                    <a:solidFill>
                      <a:srgbClr val="2A291F"/>
                    </a:solidFill>
                  </a:rPr>
                  <a:t>,</a:t>
                </a:r>
                <a:r>
                  <a:rPr lang="vi-VN" sz="2000">
                    <a:solidFill>
                      <a:srgbClr val="2A291F"/>
                    </a:solidFill>
                  </a:rPr>
                  <a:t> có bước sóng rất ngắn, cỡ nhỏ hơn 10</a:t>
                </a:r>
                <a:r>
                  <a:rPr lang="vi-VN" sz="2000" baseline="30000">
                    <a:solidFill>
                      <a:srgbClr val="2A291F"/>
                    </a:solidFill>
                  </a:rPr>
                  <a:t>-11</a:t>
                </a:r>
                <a:r>
                  <a:rPr lang="en-US" sz="2000">
                    <a:solidFill>
                      <a:srgbClr val="2A291F"/>
                    </a:solidFill>
                  </a:rPr>
                  <a:t>.</a:t>
                </a:r>
              </a:p>
            </p:txBody>
          </p:sp>
        </mc:Choice>
        <mc:Fallback xmlns="">
          <p:sp>
            <p:nvSpPr>
              <p:cNvPr id="11" name="Rectangle: Rounded Corners 10">
                <a:extLst>
                  <a:ext uri="{FF2B5EF4-FFF2-40B4-BE49-F238E27FC236}">
                    <a16:creationId xmlns:a16="http://schemas.microsoft.com/office/drawing/2014/main" id="{105590E3-D57C-DBCB-8F12-1C405D7B72AB}"/>
                  </a:ext>
                </a:extLst>
              </p:cNvPr>
              <p:cNvSpPr>
                <a:spLocks noRot="1" noChangeAspect="1" noMove="1" noResize="1" noEditPoints="1" noAdjustHandles="1" noChangeArrowheads="1" noChangeShapeType="1" noTextEdit="1"/>
              </p:cNvSpPr>
              <p:nvPr/>
            </p:nvSpPr>
            <p:spPr>
              <a:xfrm>
                <a:off x="447060" y="624304"/>
                <a:ext cx="4717543" cy="2394984"/>
              </a:xfrm>
              <a:prstGeom prst="roundRect">
                <a:avLst>
                  <a:gd name="adj" fmla="val 8903"/>
                </a:avLst>
              </a:prstGeom>
              <a:blipFill>
                <a:blip r:embed="rId2"/>
                <a:stretch>
                  <a:fillRect b="-3275"/>
                </a:stretch>
              </a:blipFill>
              <a:ln>
                <a:solidFill>
                  <a:srgbClr val="E91D28"/>
                </a:solidFill>
              </a:ln>
            </p:spPr>
            <p:txBody>
              <a:bodyPr/>
              <a:lstStyle/>
              <a:p>
                <a:r>
                  <a:rPr lang="en-US">
                    <a:noFill/>
                  </a:rPr>
                  <a:t> </a:t>
                </a:r>
              </a:p>
            </p:txBody>
          </p:sp>
        </mc:Fallback>
      </mc:AlternateContent>
      <p:sp>
        <p:nvSpPr>
          <p:cNvPr id="12" name="Arrow: Pentagon 11">
            <a:extLst>
              <a:ext uri="{FF2B5EF4-FFF2-40B4-BE49-F238E27FC236}">
                <a16:creationId xmlns:a16="http://schemas.microsoft.com/office/drawing/2014/main" id="{ABB401B9-A975-E45D-8854-66309F25DA95}"/>
              </a:ext>
            </a:extLst>
          </p:cNvPr>
          <p:cNvSpPr/>
          <p:nvPr/>
        </p:nvSpPr>
        <p:spPr>
          <a:xfrm>
            <a:off x="-10140" y="3225509"/>
            <a:ext cx="457200" cy="298557"/>
          </a:xfrm>
          <a:prstGeom prst="homePlate">
            <a:avLst/>
          </a:prstGeom>
          <a:solidFill>
            <a:srgbClr val="3333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13" name="TextBox 12">
            <a:extLst>
              <a:ext uri="{FF2B5EF4-FFF2-40B4-BE49-F238E27FC236}">
                <a16:creationId xmlns:a16="http://schemas.microsoft.com/office/drawing/2014/main" id="{0D136829-72AE-EBB1-4481-EF435D9B3366}"/>
              </a:ext>
            </a:extLst>
          </p:cNvPr>
          <p:cNvSpPr txBox="1"/>
          <p:nvPr/>
        </p:nvSpPr>
        <p:spPr>
          <a:xfrm>
            <a:off x="636282" y="3159343"/>
            <a:ext cx="1756398" cy="430887"/>
          </a:xfrm>
          <a:prstGeom prst="rect">
            <a:avLst/>
          </a:prstGeom>
          <a:noFill/>
        </p:spPr>
        <p:txBody>
          <a:bodyPr wrap="square" rtlCol="0">
            <a:spAutoFit/>
          </a:bodyPr>
          <a:lstStyle/>
          <a:p>
            <a:pPr>
              <a:buClrTx/>
              <a:buFontTx/>
              <a:buNone/>
              <a:defRPr/>
            </a:pPr>
            <a:r>
              <a:rPr lang="en-US" sz="2200" b="1">
                <a:solidFill>
                  <a:srgbClr val="3333FF"/>
                </a:solidFill>
                <a:latin typeface="Arial" panose="020B0604020202020204" pitchFamily="34" charset="0"/>
                <a:cs typeface="Arial" panose="020B0604020202020204" pitchFamily="34" charset="0"/>
              </a:rPr>
              <a:t>Tính chất:</a:t>
            </a:r>
            <a:endParaRPr lang="en-US" sz="2200" b="1" dirty="0">
              <a:solidFill>
                <a:srgbClr val="3333FF"/>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EB454A97-D336-B119-47A6-50B6C75E905D}"/>
              </a:ext>
            </a:extLst>
          </p:cNvPr>
          <p:cNvSpPr/>
          <p:nvPr/>
        </p:nvSpPr>
        <p:spPr>
          <a:xfrm>
            <a:off x="664688" y="3699756"/>
            <a:ext cx="1621312" cy="1074315"/>
          </a:xfrm>
          <a:prstGeom prst="roundRect">
            <a:avLst>
              <a:gd name="adj" fmla="val 8824"/>
            </a:avLst>
          </a:prstGeom>
          <a:solidFill>
            <a:srgbClr val="FFFFFF"/>
          </a:solidFill>
          <a:ln w="254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lvl="0" algn="ctr">
              <a:lnSpc>
                <a:spcPct val="150000"/>
              </a:lnSpc>
              <a:buClrTx/>
              <a:defRPr/>
            </a:pPr>
            <a:r>
              <a:rPr lang="en-US" sz="2000">
                <a:latin typeface="Arial" panose="020B0604020202020204" pitchFamily="34" charset="0"/>
                <a:ea typeface="+mn-ea"/>
                <a:cs typeface="+mn-cs"/>
              </a:rPr>
              <a:t>Năng lượng cao.</a:t>
            </a:r>
            <a:endParaRPr kumimoji="0" lang="en-US" sz="2000" u="none" strike="noStrike" kern="0" cap="none" spc="0" normalizeH="0" baseline="0" noProof="0">
              <a:ln>
                <a:noFill/>
              </a:ln>
              <a:solidFill>
                <a:srgbClr val="000000"/>
              </a:solidFill>
              <a:effectLst/>
              <a:uLnTx/>
              <a:uFillTx/>
              <a:ea typeface="+mn-ea"/>
              <a:cs typeface="+mn-cs"/>
            </a:endParaRPr>
          </a:p>
        </p:txBody>
      </p:sp>
      <p:pic>
        <p:nvPicPr>
          <p:cNvPr id="17" name="Picture 16">
            <a:extLst>
              <a:ext uri="{FF2B5EF4-FFF2-40B4-BE49-F238E27FC236}">
                <a16:creationId xmlns:a16="http://schemas.microsoft.com/office/drawing/2014/main" id="{9831CF1D-72BA-3BF3-2EFF-FD2EBEC897D6}"/>
              </a:ext>
            </a:extLst>
          </p:cNvPr>
          <p:cNvPicPr>
            <a:picLocks noChangeAspect="1"/>
          </p:cNvPicPr>
          <p:nvPr/>
        </p:nvPicPr>
        <p:blipFill>
          <a:blip r:embed="rId3"/>
          <a:srcRect/>
          <a:stretch/>
        </p:blipFill>
        <p:spPr>
          <a:xfrm>
            <a:off x="5089199" y="0"/>
            <a:ext cx="4054802" cy="2765502"/>
          </a:xfrm>
          <a:prstGeom prst="rect">
            <a:avLst/>
          </a:prstGeom>
        </p:spPr>
      </p:pic>
      <p:grpSp>
        <p:nvGrpSpPr>
          <p:cNvPr id="21" name="Group 20">
            <a:extLst>
              <a:ext uri="{FF2B5EF4-FFF2-40B4-BE49-F238E27FC236}">
                <a16:creationId xmlns:a16="http://schemas.microsoft.com/office/drawing/2014/main" id="{2228548E-00B8-7CC8-429E-B7C217AAF7DE}"/>
              </a:ext>
            </a:extLst>
          </p:cNvPr>
          <p:cNvGrpSpPr/>
          <p:nvPr/>
        </p:nvGrpSpPr>
        <p:grpSpPr>
          <a:xfrm>
            <a:off x="2462389" y="3699755"/>
            <a:ext cx="3475418" cy="1074315"/>
            <a:chOff x="2874984" y="2770107"/>
            <a:chExt cx="3475418" cy="1074315"/>
          </a:xfrm>
        </p:grpSpPr>
        <p:sp>
          <p:nvSpPr>
            <p:cNvPr id="15" name="Rectangle: Rounded Corners 14">
              <a:extLst>
                <a:ext uri="{FF2B5EF4-FFF2-40B4-BE49-F238E27FC236}">
                  <a16:creationId xmlns:a16="http://schemas.microsoft.com/office/drawing/2014/main" id="{4DE87390-5B66-1F90-1969-60F7A81BA108}"/>
                </a:ext>
              </a:extLst>
            </p:cNvPr>
            <p:cNvSpPr/>
            <p:nvPr/>
          </p:nvSpPr>
          <p:spPr>
            <a:xfrm>
              <a:off x="3442011" y="2770107"/>
              <a:ext cx="2908391" cy="1074315"/>
            </a:xfrm>
            <a:prstGeom prst="roundRect">
              <a:avLst>
                <a:gd name="adj" fmla="val 8824"/>
              </a:avLst>
            </a:prstGeom>
            <a:solidFill>
              <a:srgbClr val="FFFFFF"/>
            </a:solidFill>
            <a:ln w="254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lvl="0" algn="just">
                <a:lnSpc>
                  <a:spcPct val="150000"/>
                </a:lnSpc>
                <a:buClrTx/>
                <a:defRPr/>
              </a:pPr>
              <a:r>
                <a:rPr lang="en-US" sz="2000">
                  <a:latin typeface="Arial" panose="020B0604020202020204" pitchFamily="34" charset="0"/>
                  <a:ea typeface="+mn-ea"/>
                  <a:cs typeface="+mn-cs"/>
                </a:rPr>
                <a:t>D</a:t>
              </a:r>
              <a:r>
                <a:rPr lang="vi-VN" sz="2000">
                  <a:latin typeface="Arial" panose="020B0604020202020204" pitchFamily="34" charset="0"/>
                  <a:ea typeface="+mn-ea"/>
                  <a:cs typeface="+mn-cs"/>
                </a:rPr>
                <a:t>ễ dàng xuyên qua các vật liệu thông thường</a:t>
              </a:r>
              <a:endParaRPr kumimoji="0" lang="en-US" sz="2000" u="none" strike="noStrike" kern="0" cap="none" spc="0" normalizeH="0" baseline="0" noProof="0">
                <a:ln>
                  <a:noFill/>
                </a:ln>
                <a:solidFill>
                  <a:srgbClr val="000000"/>
                </a:solidFill>
                <a:effectLst/>
                <a:uLnTx/>
                <a:uFillTx/>
                <a:ea typeface="+mn-ea"/>
                <a:cs typeface="+mn-cs"/>
              </a:endParaRPr>
            </a:p>
          </p:txBody>
        </p:sp>
        <p:sp>
          <p:nvSpPr>
            <p:cNvPr id="18" name="Arrow: Chevron 17">
              <a:extLst>
                <a:ext uri="{FF2B5EF4-FFF2-40B4-BE49-F238E27FC236}">
                  <a16:creationId xmlns:a16="http://schemas.microsoft.com/office/drawing/2014/main" id="{901942F2-209B-E544-596A-11E6F5C05477}"/>
                </a:ext>
              </a:extLst>
            </p:cNvPr>
            <p:cNvSpPr/>
            <p:nvPr/>
          </p:nvSpPr>
          <p:spPr>
            <a:xfrm>
              <a:off x="2874984" y="3064947"/>
              <a:ext cx="484632" cy="484632"/>
            </a:xfrm>
            <a:prstGeom prst="chevr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 name="Group 1">
            <a:extLst>
              <a:ext uri="{FF2B5EF4-FFF2-40B4-BE49-F238E27FC236}">
                <a16:creationId xmlns:a16="http://schemas.microsoft.com/office/drawing/2014/main" id="{536C59C5-AB71-003F-9DF4-867F8DD7B79A}"/>
              </a:ext>
            </a:extLst>
          </p:cNvPr>
          <p:cNvGrpSpPr/>
          <p:nvPr/>
        </p:nvGrpSpPr>
        <p:grpSpPr>
          <a:xfrm>
            <a:off x="6653561" y="3072109"/>
            <a:ext cx="2150121" cy="1937020"/>
            <a:chOff x="6519747" y="3081867"/>
            <a:chExt cx="2150121" cy="1937020"/>
          </a:xfrm>
        </p:grpSpPr>
        <p:sp>
          <p:nvSpPr>
            <p:cNvPr id="3" name="Rectangle: Rounded Corners 2">
              <a:extLst>
                <a:ext uri="{FF2B5EF4-FFF2-40B4-BE49-F238E27FC236}">
                  <a16:creationId xmlns:a16="http://schemas.microsoft.com/office/drawing/2014/main" id="{3CF4B7CF-C86C-50C2-8D5B-0B406FD58AED}"/>
                </a:ext>
              </a:extLst>
            </p:cNvPr>
            <p:cNvSpPr/>
            <p:nvPr/>
          </p:nvSpPr>
          <p:spPr>
            <a:xfrm>
              <a:off x="6519747" y="3081867"/>
              <a:ext cx="1907960" cy="1634066"/>
            </a:xfrm>
            <a:prstGeom prst="roundRect">
              <a:avLst>
                <a:gd name="adj" fmla="val 9931"/>
              </a:avLst>
            </a:prstGeom>
            <a:solidFill>
              <a:schemeClr val="accent4"/>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000000"/>
                  </a:solidFill>
                </a:rPr>
                <a:t>V</a:t>
              </a:r>
              <a:r>
                <a:rPr lang="vi-VN" sz="2000" b="1" i="1">
                  <a:solidFill>
                    <a:srgbClr val="000000"/>
                  </a:solidFill>
                </a:rPr>
                <a:t>í dụ</a:t>
              </a:r>
              <a:r>
                <a:rPr lang="en-US" sz="2000" b="1" i="1">
                  <a:solidFill>
                    <a:srgbClr val="000000"/>
                  </a:solidFill>
                </a:rPr>
                <a:t>:</a:t>
              </a:r>
              <a:r>
                <a:rPr lang="vi-VN" sz="2000">
                  <a:solidFill>
                    <a:srgbClr val="000000"/>
                  </a:solidFill>
                </a:rPr>
                <a:t> lớp bê tông dày hàng chục cm</a:t>
              </a:r>
              <a:r>
                <a:rPr lang="en-US" sz="2000">
                  <a:solidFill>
                    <a:srgbClr val="000000"/>
                  </a:solidFill>
                </a:rPr>
                <a:t>.</a:t>
              </a:r>
            </a:p>
          </p:txBody>
        </p:sp>
        <p:pic>
          <p:nvPicPr>
            <p:cNvPr id="4" name="Picture 17">
              <a:extLst>
                <a:ext uri="{FF2B5EF4-FFF2-40B4-BE49-F238E27FC236}">
                  <a16:creationId xmlns:a16="http://schemas.microsoft.com/office/drawing/2014/main" id="{F148DC8D-949F-1CF0-489D-AC43870B18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97653" y="4246672"/>
              <a:ext cx="772215" cy="772215"/>
            </a:xfrm>
            <a:prstGeom prst="rect">
              <a:avLst/>
            </a:prstGeom>
          </p:spPr>
        </p:pic>
      </p:grpSp>
    </p:spTree>
    <p:extLst>
      <p:ext uri="{BB962C8B-B14F-4D97-AF65-F5344CB8AC3E}">
        <p14:creationId xmlns:p14="http://schemas.microsoft.com/office/powerpoint/2010/main" val="171993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500"/>
                            </p:stCondLst>
                            <p:childTnLst>
                              <p:par>
                                <p:cTn id="18" presetID="18" presetClass="entr" presetSubtype="3"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trips(up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3"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378A8-F727-D945-7E38-675949254291}"/>
            </a:ext>
          </a:extLst>
        </p:cNvPr>
        <p:cNvGrpSpPr/>
        <p:nvPr/>
      </p:nvGrpSpPr>
      <p:grpSpPr>
        <a:xfrm>
          <a:off x="0" y="0"/>
          <a:ext cx="0" cy="0"/>
          <a:chOff x="0" y="0"/>
          <a:chExt cx="0" cy="0"/>
        </a:xfrm>
      </p:grpSpPr>
      <p:sp>
        <p:nvSpPr>
          <p:cNvPr id="12" name="Arrow: Pentagon 11">
            <a:extLst>
              <a:ext uri="{FF2B5EF4-FFF2-40B4-BE49-F238E27FC236}">
                <a16:creationId xmlns:a16="http://schemas.microsoft.com/office/drawing/2014/main" id="{71A9B977-53BF-30B1-EA99-A7D898434757}"/>
              </a:ext>
            </a:extLst>
          </p:cNvPr>
          <p:cNvSpPr/>
          <p:nvPr/>
        </p:nvSpPr>
        <p:spPr>
          <a:xfrm>
            <a:off x="-10140" y="244431"/>
            <a:ext cx="457200" cy="298557"/>
          </a:xfrm>
          <a:prstGeom prst="homePlate">
            <a:avLst/>
          </a:prstGeom>
          <a:solidFill>
            <a:srgbClr val="3333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13" name="TextBox 12">
            <a:extLst>
              <a:ext uri="{FF2B5EF4-FFF2-40B4-BE49-F238E27FC236}">
                <a16:creationId xmlns:a16="http://schemas.microsoft.com/office/drawing/2014/main" id="{87923550-07D0-DA12-3B90-C082CE8D918C}"/>
              </a:ext>
            </a:extLst>
          </p:cNvPr>
          <p:cNvSpPr txBox="1"/>
          <p:nvPr/>
        </p:nvSpPr>
        <p:spPr>
          <a:xfrm>
            <a:off x="636282" y="178265"/>
            <a:ext cx="1756398" cy="430887"/>
          </a:xfrm>
          <a:prstGeom prst="rect">
            <a:avLst/>
          </a:prstGeom>
          <a:noFill/>
        </p:spPr>
        <p:txBody>
          <a:bodyPr wrap="square" rtlCol="0">
            <a:spAutoFit/>
          </a:bodyPr>
          <a:lstStyle/>
          <a:p>
            <a:pPr>
              <a:buClrTx/>
              <a:buFontTx/>
              <a:buNone/>
              <a:defRPr/>
            </a:pPr>
            <a:r>
              <a:rPr lang="en-US" sz="2200" b="1">
                <a:solidFill>
                  <a:srgbClr val="3333FF"/>
                </a:solidFill>
                <a:latin typeface="Arial" panose="020B0604020202020204" pitchFamily="34" charset="0"/>
                <a:cs typeface="Arial" panose="020B0604020202020204" pitchFamily="34" charset="0"/>
              </a:rPr>
              <a:t>Tính chất:</a:t>
            </a:r>
            <a:endParaRPr lang="en-US" sz="2200" b="1" dirty="0">
              <a:solidFill>
                <a:srgbClr val="3333F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Rounded Corners 13">
                <a:extLst>
                  <a:ext uri="{FF2B5EF4-FFF2-40B4-BE49-F238E27FC236}">
                    <a16:creationId xmlns:a16="http://schemas.microsoft.com/office/drawing/2014/main" id="{43BACD0A-FC95-C714-EE49-84DFA3240AC7}"/>
                  </a:ext>
                </a:extLst>
              </p:cNvPr>
              <p:cNvSpPr/>
              <p:nvPr/>
            </p:nvSpPr>
            <p:spPr>
              <a:xfrm>
                <a:off x="529602" y="718678"/>
                <a:ext cx="1756398" cy="1074315"/>
              </a:xfrm>
              <a:prstGeom prst="roundRect">
                <a:avLst>
                  <a:gd name="adj" fmla="val 8824"/>
                </a:avLst>
              </a:prstGeom>
              <a:solidFill>
                <a:srgbClr val="FFFFFF"/>
              </a:solidFill>
              <a:ln w="254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lvl="0" algn="ctr">
                  <a:lnSpc>
                    <a:spcPct val="150000"/>
                  </a:lnSpc>
                  <a:buClrTx/>
                  <a:defRPr/>
                </a:pPr>
                <a:r>
                  <a:rPr lang="vi-VN" sz="2000">
                    <a:latin typeface="Arial" panose="020B0604020202020204" pitchFamily="34" charset="0"/>
                    <a:ea typeface="+mn-ea"/>
                    <a:cs typeface="+mn-cs"/>
                  </a:rPr>
                  <a:t>Muốn cản trở được tia </a:t>
                </a:r>
                <a14:m>
                  <m:oMath xmlns:m="http://schemas.openxmlformats.org/officeDocument/2006/math">
                    <m:r>
                      <m:rPr>
                        <m:sty m:val="p"/>
                      </m:rPr>
                      <a:rPr lang="en-US" sz="2000">
                        <a:solidFill>
                          <a:srgbClr val="2A291F"/>
                        </a:solidFill>
                        <a:latin typeface="Cambria Math" panose="02040503050406030204" pitchFamily="18" charset="0"/>
                        <a:ea typeface="Cambria Math" panose="02040503050406030204" pitchFamily="18" charset="0"/>
                      </a:rPr>
                      <m:t>γ</m:t>
                    </m:r>
                  </m:oMath>
                </a14:m>
                <a:r>
                  <a:rPr lang="en-US" sz="2000">
                    <a:latin typeface="Arial" panose="020B0604020202020204" pitchFamily="34" charset="0"/>
                    <a:ea typeface="+mn-ea"/>
                    <a:cs typeface="+mn-cs"/>
                  </a:rPr>
                  <a:t>.</a:t>
                </a:r>
                <a:endParaRPr kumimoji="0" lang="en-US" sz="2000" u="none" strike="noStrike" kern="0" cap="none" spc="0" normalizeH="0" baseline="0" noProof="0">
                  <a:ln>
                    <a:noFill/>
                  </a:ln>
                  <a:solidFill>
                    <a:srgbClr val="000000"/>
                  </a:solidFill>
                  <a:effectLst/>
                  <a:uLnTx/>
                  <a:uFillTx/>
                  <a:ea typeface="+mn-ea"/>
                  <a:cs typeface="+mn-cs"/>
                </a:endParaRPr>
              </a:p>
            </p:txBody>
          </p:sp>
        </mc:Choice>
        <mc:Fallback xmlns="">
          <p:sp>
            <p:nvSpPr>
              <p:cNvPr id="14" name="Rectangle: Rounded Corners 13">
                <a:extLst>
                  <a:ext uri="{FF2B5EF4-FFF2-40B4-BE49-F238E27FC236}">
                    <a16:creationId xmlns:a16="http://schemas.microsoft.com/office/drawing/2014/main" id="{43BACD0A-FC95-C714-EE49-84DFA3240AC7}"/>
                  </a:ext>
                </a:extLst>
              </p:cNvPr>
              <p:cNvSpPr>
                <a:spLocks noRot="1" noChangeAspect="1" noMove="1" noResize="1" noEditPoints="1" noAdjustHandles="1" noChangeArrowheads="1" noChangeShapeType="1" noTextEdit="1"/>
              </p:cNvSpPr>
              <p:nvPr/>
            </p:nvSpPr>
            <p:spPr>
              <a:xfrm>
                <a:off x="529602" y="718678"/>
                <a:ext cx="1756398" cy="1074315"/>
              </a:xfrm>
              <a:prstGeom prst="roundRect">
                <a:avLst>
                  <a:gd name="adj" fmla="val 8824"/>
                </a:avLst>
              </a:prstGeom>
              <a:blipFill>
                <a:blip r:embed="rId2"/>
                <a:stretch>
                  <a:fillRect/>
                </a:stretch>
              </a:blipFill>
              <a:ln w="25400" cap="flat" cmpd="sng" algn="ctr">
                <a:solidFill>
                  <a:srgbClr val="000000"/>
                </a:solidFill>
                <a:prstDash val="solid"/>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250F4F6E-C501-2DE2-1917-742E32DF1988}"/>
              </a:ext>
            </a:extLst>
          </p:cNvPr>
          <p:cNvGrpSpPr/>
          <p:nvPr/>
        </p:nvGrpSpPr>
        <p:grpSpPr>
          <a:xfrm>
            <a:off x="2462389" y="718677"/>
            <a:ext cx="3864070" cy="1074315"/>
            <a:chOff x="2874984" y="2770107"/>
            <a:chExt cx="3864070" cy="1074315"/>
          </a:xfrm>
        </p:grpSpPr>
        <p:sp>
          <p:nvSpPr>
            <p:cNvPr id="15" name="Rectangle: Rounded Corners 14">
              <a:extLst>
                <a:ext uri="{FF2B5EF4-FFF2-40B4-BE49-F238E27FC236}">
                  <a16:creationId xmlns:a16="http://schemas.microsoft.com/office/drawing/2014/main" id="{22134549-F56F-7E05-A71A-7629D88585EB}"/>
                </a:ext>
              </a:extLst>
            </p:cNvPr>
            <p:cNvSpPr/>
            <p:nvPr/>
          </p:nvSpPr>
          <p:spPr>
            <a:xfrm>
              <a:off x="3442011" y="2770107"/>
              <a:ext cx="3297043" cy="1074315"/>
            </a:xfrm>
            <a:prstGeom prst="roundRect">
              <a:avLst>
                <a:gd name="adj" fmla="val 8824"/>
              </a:avLst>
            </a:prstGeom>
            <a:solidFill>
              <a:srgbClr val="FFFFFF"/>
            </a:solidFill>
            <a:ln w="254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lvl="0" algn="just">
                <a:lnSpc>
                  <a:spcPct val="150000"/>
                </a:lnSpc>
                <a:buClrTx/>
                <a:defRPr/>
              </a:pPr>
              <a:r>
                <a:rPr lang="en-US" sz="2000">
                  <a:latin typeface="Arial" panose="020B0604020202020204" pitchFamily="34" charset="0"/>
                  <a:ea typeface="+mn-ea"/>
                  <a:cs typeface="+mn-cs"/>
                </a:rPr>
                <a:t>Dùng vật liệu có mật độ vật chất lớn và bề dày lớn.</a:t>
              </a:r>
              <a:endParaRPr kumimoji="0" lang="en-US" sz="2000" u="none" strike="noStrike" kern="0" cap="none" spc="0" normalizeH="0" baseline="0" noProof="0">
                <a:ln>
                  <a:noFill/>
                </a:ln>
                <a:solidFill>
                  <a:srgbClr val="000000"/>
                </a:solidFill>
                <a:effectLst/>
                <a:uLnTx/>
                <a:uFillTx/>
                <a:ea typeface="+mn-ea"/>
                <a:cs typeface="+mn-cs"/>
              </a:endParaRPr>
            </a:p>
          </p:txBody>
        </p:sp>
        <p:sp>
          <p:nvSpPr>
            <p:cNvPr id="18" name="Arrow: Chevron 17">
              <a:extLst>
                <a:ext uri="{FF2B5EF4-FFF2-40B4-BE49-F238E27FC236}">
                  <a16:creationId xmlns:a16="http://schemas.microsoft.com/office/drawing/2014/main" id="{52EF6F70-46FD-06B5-F2BF-572F87156275}"/>
                </a:ext>
              </a:extLst>
            </p:cNvPr>
            <p:cNvSpPr/>
            <p:nvPr/>
          </p:nvSpPr>
          <p:spPr>
            <a:xfrm>
              <a:off x="2874984" y="3064947"/>
              <a:ext cx="484632" cy="484632"/>
            </a:xfrm>
            <a:prstGeom prst="chevr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 name="Group 1">
            <a:extLst>
              <a:ext uri="{FF2B5EF4-FFF2-40B4-BE49-F238E27FC236}">
                <a16:creationId xmlns:a16="http://schemas.microsoft.com/office/drawing/2014/main" id="{244B3D98-373B-E2BF-E9B5-D819345874E7}"/>
              </a:ext>
            </a:extLst>
          </p:cNvPr>
          <p:cNvGrpSpPr/>
          <p:nvPr/>
        </p:nvGrpSpPr>
        <p:grpSpPr>
          <a:xfrm>
            <a:off x="6512932" y="317827"/>
            <a:ext cx="2461322" cy="1391380"/>
            <a:chOff x="6519746" y="3081867"/>
            <a:chExt cx="2461322" cy="1391380"/>
          </a:xfrm>
        </p:grpSpPr>
        <p:sp>
          <p:nvSpPr>
            <p:cNvPr id="3" name="Rectangle: Rounded Corners 2">
              <a:extLst>
                <a:ext uri="{FF2B5EF4-FFF2-40B4-BE49-F238E27FC236}">
                  <a16:creationId xmlns:a16="http://schemas.microsoft.com/office/drawing/2014/main" id="{37A1EA11-514D-A077-5590-952169FF81A8}"/>
                </a:ext>
              </a:extLst>
            </p:cNvPr>
            <p:cNvSpPr/>
            <p:nvPr/>
          </p:nvSpPr>
          <p:spPr>
            <a:xfrm>
              <a:off x="6519746" y="3081867"/>
              <a:ext cx="2378927" cy="1074315"/>
            </a:xfrm>
            <a:prstGeom prst="roundRect">
              <a:avLst>
                <a:gd name="adj" fmla="val 9931"/>
              </a:avLst>
            </a:prstGeom>
            <a:solidFill>
              <a:schemeClr val="accent4"/>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000000"/>
                  </a:solidFill>
                </a:rPr>
                <a:t>V</a:t>
              </a:r>
              <a:r>
                <a:rPr lang="vi-VN" sz="2000" b="1" i="1">
                  <a:solidFill>
                    <a:srgbClr val="000000"/>
                  </a:solidFill>
                </a:rPr>
                <a:t>í dụ</a:t>
              </a:r>
              <a:r>
                <a:rPr lang="en-US" sz="2000" b="1" i="1">
                  <a:solidFill>
                    <a:srgbClr val="000000"/>
                  </a:solidFill>
                </a:rPr>
                <a:t>:</a:t>
              </a:r>
              <a:r>
                <a:rPr lang="vi-VN" sz="2000" b="1" i="1">
                  <a:solidFill>
                    <a:srgbClr val="000000"/>
                  </a:solidFill>
                </a:rPr>
                <a:t> </a:t>
              </a:r>
              <a:r>
                <a:rPr lang="vi-VN" sz="2000">
                  <a:solidFill>
                    <a:srgbClr val="000000"/>
                  </a:solidFill>
                </a:rPr>
                <a:t>tấm chì dày khoảng 10 cm.</a:t>
              </a:r>
              <a:endParaRPr lang="en-US" sz="2000">
                <a:solidFill>
                  <a:srgbClr val="000000"/>
                </a:solidFill>
              </a:endParaRPr>
            </a:p>
          </p:txBody>
        </p:sp>
        <p:pic>
          <p:nvPicPr>
            <p:cNvPr id="4" name="Picture 17">
              <a:extLst>
                <a:ext uri="{FF2B5EF4-FFF2-40B4-BE49-F238E27FC236}">
                  <a16:creationId xmlns:a16="http://schemas.microsoft.com/office/drawing/2014/main" id="{48991DE6-DA6F-1AA4-F104-EFEFD6261E1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08853" y="3701032"/>
              <a:ext cx="772215" cy="772215"/>
            </a:xfrm>
            <a:prstGeom prst="rect">
              <a:avLst/>
            </a:prstGeom>
          </p:spPr>
        </p:pic>
      </p:grpSp>
      <p:sp>
        <p:nvSpPr>
          <p:cNvPr id="5" name="Arrow: Pentagon 4">
            <a:extLst>
              <a:ext uri="{FF2B5EF4-FFF2-40B4-BE49-F238E27FC236}">
                <a16:creationId xmlns:a16="http://schemas.microsoft.com/office/drawing/2014/main" id="{9C200E8C-0514-C802-1234-37AB888923D7}"/>
              </a:ext>
            </a:extLst>
          </p:cNvPr>
          <p:cNvSpPr/>
          <p:nvPr/>
        </p:nvSpPr>
        <p:spPr>
          <a:xfrm>
            <a:off x="0" y="2132280"/>
            <a:ext cx="457200" cy="298557"/>
          </a:xfrm>
          <a:prstGeom prst="homePlate">
            <a:avLst/>
          </a:prstGeom>
          <a:solidFill>
            <a:srgbClr val="808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5AB1DB2-4FE5-42A1-C972-8EBF026DBBA6}"/>
                  </a:ext>
                </a:extLst>
              </p:cNvPr>
              <p:cNvSpPr txBox="1"/>
              <p:nvPr/>
            </p:nvSpPr>
            <p:spPr>
              <a:xfrm>
                <a:off x="646421" y="2066114"/>
                <a:ext cx="3491239" cy="453137"/>
              </a:xfrm>
              <a:prstGeom prst="rect">
                <a:avLst/>
              </a:prstGeom>
              <a:noFill/>
            </p:spPr>
            <p:txBody>
              <a:bodyPr wrap="square" rtlCol="0">
                <a:spAutoFit/>
              </a:bodyPr>
              <a:lstStyle/>
              <a:p>
                <a:pPr>
                  <a:buClrTx/>
                  <a:defRPr/>
                </a:pPr>
                <a:r>
                  <a:rPr lang="en-US" sz="2200" b="1">
                    <a:solidFill>
                      <a:srgbClr val="808000"/>
                    </a:solidFill>
                    <a:latin typeface="Arial" panose="020B0604020202020204" pitchFamily="34" charset="0"/>
                    <a:cs typeface="Arial" panose="020B0604020202020204" pitchFamily="34" charset="0"/>
                  </a:rPr>
                  <a:t>Phương trình phân rã </a:t>
                </a:r>
                <a14:m>
                  <m:oMath xmlns:m="http://schemas.openxmlformats.org/officeDocument/2006/math">
                    <m:r>
                      <a:rPr lang="en-US" sz="2400" b="1" i="0">
                        <a:solidFill>
                          <a:srgbClr val="808000"/>
                        </a:solidFill>
                        <a:latin typeface="Cambria Math" panose="02040503050406030204" pitchFamily="18" charset="0"/>
                        <a:ea typeface="Cambria Math" panose="02040503050406030204" pitchFamily="18" charset="0"/>
                      </a:rPr>
                      <m:t>𝛄</m:t>
                    </m:r>
                  </m:oMath>
                </a14:m>
                <a:r>
                  <a:rPr lang="en-US" sz="2200" b="1">
                    <a:solidFill>
                      <a:srgbClr val="808000"/>
                    </a:solidFill>
                  </a:rPr>
                  <a:t>:</a:t>
                </a:r>
              </a:p>
            </p:txBody>
          </p:sp>
        </mc:Choice>
        <mc:Fallback xmlns="">
          <p:sp>
            <p:nvSpPr>
              <p:cNvPr id="6" name="TextBox 5">
                <a:extLst>
                  <a:ext uri="{FF2B5EF4-FFF2-40B4-BE49-F238E27FC236}">
                    <a16:creationId xmlns:a16="http://schemas.microsoft.com/office/drawing/2014/main" id="{15AB1DB2-4FE5-42A1-C972-8EBF026DBBA6}"/>
                  </a:ext>
                </a:extLst>
              </p:cNvPr>
              <p:cNvSpPr txBox="1">
                <a:spLocks noRot="1" noChangeAspect="1" noMove="1" noResize="1" noEditPoints="1" noAdjustHandles="1" noChangeArrowheads="1" noChangeShapeType="1" noTextEdit="1"/>
              </p:cNvSpPr>
              <p:nvPr/>
            </p:nvSpPr>
            <p:spPr>
              <a:xfrm>
                <a:off x="646421" y="2066114"/>
                <a:ext cx="3491239" cy="453137"/>
              </a:xfrm>
              <a:prstGeom prst="rect">
                <a:avLst/>
              </a:prstGeom>
              <a:blipFill>
                <a:blip r:embed="rId5"/>
                <a:stretch>
                  <a:fillRect l="-2269" t="-4054" r="-175"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7A03917-8C66-1FC1-C02E-1EAE29B264BE}"/>
                  </a:ext>
                </a:extLst>
              </p:cNvPr>
              <p:cNvSpPr/>
              <p:nvPr/>
            </p:nvSpPr>
            <p:spPr>
              <a:xfrm>
                <a:off x="447060" y="3892961"/>
                <a:ext cx="2808912" cy="583376"/>
              </a:xfrm>
              <a:prstGeom prst="rect">
                <a:avLst/>
              </a:prstGeom>
              <a:solidFill>
                <a:schemeClr val="accent6"/>
              </a:solidFill>
              <a:ln>
                <a:solidFill>
                  <a:srgbClr val="808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Pre>
                      <m:sPrePr>
                        <m:ctrlPr>
                          <a:rPr lang="en-US" sz="2000" i="1" smtClean="0">
                            <a:solidFill>
                              <a:srgbClr val="2A291F"/>
                            </a:solidFill>
                            <a:latin typeface="Cambria Math" panose="02040503050406030204" pitchFamily="18" charset="0"/>
                          </a:rPr>
                        </m:ctrlPr>
                      </m:sPrePr>
                      <m:sub>
                        <m:r>
                          <a:rPr lang="en-US" sz="2000" b="0" i="0" smtClean="0">
                            <a:solidFill>
                              <a:srgbClr val="2A291F"/>
                            </a:solidFill>
                            <a:latin typeface="Cambria Math" panose="02040503050406030204" pitchFamily="18" charset="0"/>
                          </a:rPr>
                          <m:t>43</m:t>
                        </m:r>
                      </m:sub>
                      <m:sup>
                        <m:r>
                          <a:rPr lang="en-US" sz="2000" b="0" i="0" smtClean="0">
                            <a:solidFill>
                              <a:srgbClr val="2A291F"/>
                            </a:solidFill>
                            <a:latin typeface="Cambria Math" panose="02040503050406030204" pitchFamily="18" charset="0"/>
                          </a:rPr>
                          <m:t>99</m:t>
                        </m:r>
                      </m:sup>
                      <m:e>
                        <m:sSup>
                          <m:sSupPr>
                            <m:ctrlPr>
                              <a:rPr lang="en-US" sz="2000" b="0" i="1" smtClean="0">
                                <a:solidFill>
                                  <a:srgbClr val="2A291F"/>
                                </a:solidFill>
                                <a:latin typeface="Cambria Math" panose="02040503050406030204" pitchFamily="18" charset="0"/>
                              </a:rPr>
                            </m:ctrlPr>
                          </m:sSupPr>
                          <m:e>
                            <m:r>
                              <m:rPr>
                                <m:sty m:val="p"/>
                              </m:rPr>
                              <a:rPr lang="en-US" sz="2000" b="0" i="0" smtClean="0">
                                <a:solidFill>
                                  <a:srgbClr val="2A291F"/>
                                </a:solidFill>
                                <a:latin typeface="Cambria Math" panose="02040503050406030204" pitchFamily="18" charset="0"/>
                              </a:rPr>
                              <m:t>Tc</m:t>
                            </m:r>
                          </m:e>
                          <m:sup>
                            <m:r>
                              <a:rPr lang="en-US" sz="2000" b="0" i="0" smtClean="0">
                                <a:solidFill>
                                  <a:srgbClr val="2A291F"/>
                                </a:solidFill>
                                <a:latin typeface="Cambria Math" panose="02040503050406030204" pitchFamily="18" charset="0"/>
                              </a:rPr>
                              <m:t>∗</m:t>
                            </m:r>
                          </m:sup>
                        </m:sSup>
                      </m:e>
                    </m:sPre>
                  </m:oMath>
                </a14:m>
                <a:r>
                  <a:rPr lang="en-US" sz="2000">
                    <a:solidFill>
                      <a:srgbClr val="2A291F"/>
                    </a:solidFill>
                    <a:latin typeface="Arial" panose="020B0604020202020204" pitchFamily="34" charset="0"/>
                    <a:cs typeface="Arial" panose="020B0604020202020204" pitchFamily="34" charset="0"/>
                  </a:rPr>
                  <a:t> → </a:t>
                </a:r>
                <a14:m>
                  <m:oMath xmlns:m="http://schemas.openxmlformats.org/officeDocument/2006/math">
                    <m:sPre>
                      <m:sPrePr>
                        <m:ctrlPr>
                          <a:rPr lang="en-US" sz="2000" i="1" smtClean="0">
                            <a:solidFill>
                              <a:srgbClr val="2A291F"/>
                            </a:solidFill>
                            <a:latin typeface="Cambria Math" panose="02040503050406030204" pitchFamily="18" charset="0"/>
                          </a:rPr>
                        </m:ctrlPr>
                      </m:sPrePr>
                      <m:sub>
                        <m:r>
                          <a:rPr lang="en-US" sz="2000" b="0" i="0" smtClean="0">
                            <a:solidFill>
                              <a:srgbClr val="2A291F"/>
                            </a:solidFill>
                            <a:latin typeface="Cambria Math" panose="02040503050406030204" pitchFamily="18" charset="0"/>
                          </a:rPr>
                          <m:t>43</m:t>
                        </m:r>
                      </m:sub>
                      <m:sup>
                        <m:r>
                          <a:rPr lang="en-US" sz="2000" b="0" i="0" smtClean="0">
                            <a:solidFill>
                              <a:srgbClr val="2A291F"/>
                            </a:solidFill>
                            <a:latin typeface="Cambria Math" panose="02040503050406030204" pitchFamily="18" charset="0"/>
                          </a:rPr>
                          <m:t>99</m:t>
                        </m:r>
                      </m:sup>
                      <m:e>
                        <m:r>
                          <m:rPr>
                            <m:sty m:val="p"/>
                          </m:rPr>
                          <a:rPr lang="en-US" sz="2000" b="0" i="0" smtClean="0">
                            <a:solidFill>
                              <a:srgbClr val="2A291F"/>
                            </a:solidFill>
                            <a:latin typeface="Cambria Math" panose="02040503050406030204" pitchFamily="18" charset="0"/>
                          </a:rPr>
                          <m:t>Tc</m:t>
                        </m:r>
                      </m:e>
                    </m:sPre>
                  </m:oMath>
                </a14:m>
                <a:r>
                  <a:rPr lang="en-US" sz="2000">
                    <a:solidFill>
                      <a:srgbClr val="2A291F"/>
                    </a:solidFill>
                    <a:latin typeface="Arial" panose="020B0604020202020204" pitchFamily="34" charset="0"/>
                    <a:cs typeface="Arial" panose="020B0604020202020204" pitchFamily="34" charset="0"/>
                  </a:rPr>
                  <a:t> + </a:t>
                </a:r>
                <a14:m>
                  <m:oMath xmlns:m="http://schemas.openxmlformats.org/officeDocument/2006/math">
                    <m:r>
                      <m:rPr>
                        <m:sty m:val="p"/>
                      </m:rPr>
                      <a:rPr lang="en-US" sz="2000" i="0">
                        <a:solidFill>
                          <a:srgbClr val="2A291F"/>
                        </a:solidFill>
                        <a:latin typeface="Cambria Math" panose="02040503050406030204" pitchFamily="18" charset="0"/>
                        <a:ea typeface="Cambria Math" panose="02040503050406030204" pitchFamily="18" charset="0"/>
                        <a:cs typeface="Arial" panose="020B0604020202020204" pitchFamily="34" charset="0"/>
                      </a:rPr>
                      <m:t>γ</m:t>
                    </m:r>
                  </m:oMath>
                </a14:m>
                <a:endParaRPr lang="en-US" sz="2000">
                  <a:solidFill>
                    <a:srgbClr val="2A291F"/>
                  </a:solidFill>
                  <a:latin typeface="Arial" panose="020B0604020202020204" pitchFamily="34"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07A03917-8C66-1FC1-C02E-1EAE29B264BE}"/>
                  </a:ext>
                </a:extLst>
              </p:cNvPr>
              <p:cNvSpPr>
                <a:spLocks noRot="1" noChangeAspect="1" noMove="1" noResize="1" noEditPoints="1" noAdjustHandles="1" noChangeArrowheads="1" noChangeShapeType="1" noTextEdit="1"/>
              </p:cNvSpPr>
              <p:nvPr/>
            </p:nvSpPr>
            <p:spPr>
              <a:xfrm>
                <a:off x="447060" y="3892961"/>
                <a:ext cx="2808912" cy="583376"/>
              </a:xfrm>
              <a:prstGeom prst="rect">
                <a:avLst/>
              </a:prstGeom>
              <a:blipFill>
                <a:blip r:embed="rId6"/>
                <a:stretch>
                  <a:fillRect/>
                </a:stretch>
              </a:blipFill>
              <a:ln>
                <a:solidFill>
                  <a:srgbClr val="8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3DD96F4-0B12-4D14-1432-7D1FC3F42A53}"/>
                  </a:ext>
                </a:extLst>
              </p:cNvPr>
              <p:cNvSpPr txBox="1"/>
              <p:nvPr/>
            </p:nvSpPr>
            <p:spPr>
              <a:xfrm>
                <a:off x="4137660" y="2013279"/>
                <a:ext cx="2303675" cy="483722"/>
              </a:xfrm>
              <a:prstGeom prst="rect">
                <a:avLst/>
              </a:prstGeom>
              <a:noFill/>
            </p:spPr>
            <p:txBody>
              <a:bodyPr wrap="square">
                <a:spAutoFit/>
              </a:bodyPr>
              <a:lstStyle/>
              <a:p>
                <a:pPr algn="ctr"/>
                <a14:m>
                  <m:oMath xmlns:m="http://schemas.openxmlformats.org/officeDocument/2006/math">
                    <m:sPre>
                      <m:sPrePr>
                        <m:ctrlPr>
                          <a:rPr lang="en-US" sz="2400" i="1" smtClean="0">
                            <a:solidFill>
                              <a:srgbClr val="FF0000"/>
                            </a:solidFill>
                            <a:latin typeface="Cambria Math" panose="02040503050406030204" pitchFamily="18" charset="0"/>
                          </a:rPr>
                        </m:ctrlPr>
                      </m:sPrePr>
                      <m:sub>
                        <m:r>
                          <m:rPr>
                            <m:sty m:val="p"/>
                          </m:rPr>
                          <a:rPr lang="en-US" sz="2400" b="0" i="0" smtClean="0">
                            <a:solidFill>
                              <a:srgbClr val="FF0000"/>
                            </a:solidFill>
                            <a:latin typeface="Cambria Math" panose="02040503050406030204" pitchFamily="18" charset="0"/>
                          </a:rPr>
                          <m:t>Z</m:t>
                        </m:r>
                      </m:sub>
                      <m:sup>
                        <m:r>
                          <m:rPr>
                            <m:sty m:val="p"/>
                          </m:rPr>
                          <a:rPr lang="en-US" sz="2400" b="0" i="0" smtClean="0">
                            <a:solidFill>
                              <a:srgbClr val="FF0000"/>
                            </a:solidFill>
                            <a:latin typeface="Cambria Math" panose="02040503050406030204" pitchFamily="18" charset="0"/>
                          </a:rPr>
                          <m:t>A</m:t>
                        </m:r>
                      </m:sup>
                      <m:e>
                        <m:sSup>
                          <m:sSupPr>
                            <m:ctrlPr>
                              <a:rPr lang="en-US" sz="2400" b="0" i="1" smtClean="0">
                                <a:solidFill>
                                  <a:srgbClr val="FF0000"/>
                                </a:solidFill>
                                <a:latin typeface="Cambria Math" panose="02040503050406030204" pitchFamily="18" charset="0"/>
                              </a:rPr>
                            </m:ctrlPr>
                          </m:sSupPr>
                          <m:e>
                            <m:r>
                              <m:rPr>
                                <m:sty m:val="p"/>
                              </m:rPr>
                              <a:rPr lang="en-US" sz="2400" b="0" i="0" smtClean="0">
                                <a:solidFill>
                                  <a:srgbClr val="FF0000"/>
                                </a:solidFill>
                                <a:latin typeface="Cambria Math" panose="02040503050406030204" pitchFamily="18" charset="0"/>
                              </a:rPr>
                              <m:t>Y</m:t>
                            </m:r>
                          </m:e>
                          <m:sup>
                            <m:r>
                              <a:rPr lang="en-US" sz="2400" b="0" i="0" smtClean="0">
                                <a:solidFill>
                                  <a:srgbClr val="FF0000"/>
                                </a:solidFill>
                                <a:latin typeface="Cambria Math" panose="02040503050406030204" pitchFamily="18" charset="0"/>
                              </a:rPr>
                              <m:t>∗</m:t>
                            </m:r>
                          </m:sup>
                        </m:sSup>
                      </m:e>
                    </m:sPre>
                  </m:oMath>
                </a14:m>
                <a:r>
                  <a:rPr lang="en-US" sz="2400">
                    <a:solidFill>
                      <a:srgbClr val="FF0000"/>
                    </a:solidFill>
                    <a:latin typeface="Arial" panose="020B0604020202020204" pitchFamily="34" charset="0"/>
                    <a:cs typeface="Arial" panose="020B0604020202020204" pitchFamily="34" charset="0"/>
                  </a:rPr>
                  <a:t> → </a:t>
                </a:r>
                <a14:m>
                  <m:oMath xmlns:m="http://schemas.openxmlformats.org/officeDocument/2006/math">
                    <m:sPre>
                      <m:sPrePr>
                        <m:ctrlPr>
                          <a:rPr lang="en-US" sz="2400" i="1" smtClean="0">
                            <a:solidFill>
                              <a:srgbClr val="FF0000"/>
                            </a:solidFill>
                            <a:latin typeface="Cambria Math" panose="02040503050406030204" pitchFamily="18" charset="0"/>
                          </a:rPr>
                        </m:ctrlPr>
                      </m:sPrePr>
                      <m:sub>
                        <m:r>
                          <m:rPr>
                            <m:sty m:val="p"/>
                          </m:rPr>
                          <a:rPr lang="en-US" sz="2400" b="0" i="0" smtClean="0">
                            <a:solidFill>
                              <a:srgbClr val="FF0000"/>
                            </a:solidFill>
                            <a:latin typeface="Cambria Math" panose="02040503050406030204" pitchFamily="18" charset="0"/>
                          </a:rPr>
                          <m:t>Z</m:t>
                        </m:r>
                      </m:sub>
                      <m:sup>
                        <m:r>
                          <m:rPr>
                            <m:sty m:val="p"/>
                          </m:rPr>
                          <a:rPr lang="en-US" sz="2400" b="0" i="0" smtClean="0">
                            <a:solidFill>
                              <a:srgbClr val="FF0000"/>
                            </a:solidFill>
                            <a:latin typeface="Cambria Math" panose="02040503050406030204" pitchFamily="18" charset="0"/>
                          </a:rPr>
                          <m:t>A</m:t>
                        </m:r>
                      </m:sup>
                      <m:e>
                        <m:r>
                          <m:rPr>
                            <m:sty m:val="p"/>
                          </m:rPr>
                          <a:rPr lang="en-US" sz="2400" b="0" i="0" smtClean="0">
                            <a:solidFill>
                              <a:srgbClr val="FF0000"/>
                            </a:solidFill>
                            <a:latin typeface="Cambria Math" panose="02040503050406030204" pitchFamily="18" charset="0"/>
                          </a:rPr>
                          <m:t>Y</m:t>
                        </m:r>
                      </m:e>
                    </m:sPre>
                  </m:oMath>
                </a14:m>
                <a:r>
                  <a:rPr lang="en-US" sz="2400">
                    <a:solidFill>
                      <a:srgbClr val="FF0000"/>
                    </a:solidFill>
                    <a:latin typeface="Arial" panose="020B0604020202020204" pitchFamily="34" charset="0"/>
                    <a:cs typeface="Arial" panose="020B0604020202020204" pitchFamily="34" charset="0"/>
                  </a:rPr>
                  <a:t> + </a:t>
                </a:r>
                <a14:m>
                  <m:oMath xmlns:m="http://schemas.openxmlformats.org/officeDocument/2006/math">
                    <m:r>
                      <m:rPr>
                        <m:sty m:val="p"/>
                      </m:rPr>
                      <a:rPr lang="en-US" sz="2400"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γ</m:t>
                    </m:r>
                  </m:oMath>
                </a14:m>
                <a:endParaRPr lang="en-US" sz="2400">
                  <a:solidFill>
                    <a:srgbClr val="FF0000"/>
                  </a:solidFill>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63DD96F4-0B12-4D14-1432-7D1FC3F42A53}"/>
                  </a:ext>
                </a:extLst>
              </p:cNvPr>
              <p:cNvSpPr txBox="1">
                <a:spLocks noRot="1" noChangeAspect="1" noMove="1" noResize="1" noEditPoints="1" noAdjustHandles="1" noChangeArrowheads="1" noChangeShapeType="1" noTextEdit="1"/>
              </p:cNvSpPr>
              <p:nvPr/>
            </p:nvSpPr>
            <p:spPr>
              <a:xfrm>
                <a:off x="4137660" y="2013279"/>
                <a:ext cx="2303675" cy="483722"/>
              </a:xfrm>
              <a:prstGeom prst="rect">
                <a:avLst/>
              </a:prstGeom>
              <a:blipFill>
                <a:blip r:embed="rId7"/>
                <a:stretch>
                  <a:fillRect t="-5000" b="-2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1818E3B-07AB-34B1-EBE2-D247774F8B7B}"/>
                  </a:ext>
                </a:extLst>
              </p:cNvPr>
              <p:cNvSpPr txBox="1"/>
              <p:nvPr/>
            </p:nvSpPr>
            <p:spPr>
              <a:xfrm>
                <a:off x="266960" y="2715651"/>
                <a:ext cx="3635967" cy="958660"/>
              </a:xfrm>
              <a:prstGeom prst="rect">
                <a:avLst/>
              </a:prstGeom>
              <a:noFill/>
            </p:spPr>
            <p:txBody>
              <a:bodyPr wrap="square">
                <a:spAutoFit/>
              </a:bodyPr>
              <a:lstStyle/>
              <a:p>
                <a:pPr>
                  <a:lnSpc>
                    <a:spcPct val="150000"/>
                  </a:lnSpc>
                </a:pPr>
                <a:r>
                  <a:rPr lang="en-US" sz="2000" b="1">
                    <a:solidFill>
                      <a:srgbClr val="2A291F"/>
                    </a:solidFill>
                    <a:latin typeface="+mn-lt"/>
                    <a:ea typeface="Times New Roman" panose="02020603050405020304" pitchFamily="18" charset="0"/>
                  </a:rPr>
                  <a:t>Ví dụ: </a:t>
                </a:r>
                <a:r>
                  <a:rPr lang="en-US" sz="2000">
                    <a:solidFill>
                      <a:srgbClr val="2A291F"/>
                    </a:solidFill>
                    <a:latin typeface="+mn-lt"/>
                    <a:ea typeface="Times New Roman" panose="02020603050405020304" pitchFamily="18" charset="0"/>
                  </a:rPr>
                  <a:t>P</a:t>
                </a:r>
                <a:r>
                  <a:rPr lang="vi-VN" sz="2000" kern="0">
                    <a:solidFill>
                      <a:srgbClr val="2A291F"/>
                    </a:solidFill>
                    <a:effectLst/>
                    <a:latin typeface="+mn-lt"/>
                    <a:ea typeface="Times New Roman" panose="02020603050405020304" pitchFamily="18" charset="0"/>
                  </a:rPr>
                  <a:t>hương trình phân rã </a:t>
                </a:r>
                <a14:m>
                  <m:oMath xmlns:m="http://schemas.openxmlformats.org/officeDocument/2006/math">
                    <m:r>
                      <m:rPr>
                        <m:sty m:val="p"/>
                      </m:rPr>
                      <a:rPr lang="en-US" sz="2000" i="0">
                        <a:solidFill>
                          <a:srgbClr val="2A291F"/>
                        </a:solidFill>
                        <a:latin typeface="Cambria Math" panose="02040503050406030204" pitchFamily="18" charset="0"/>
                        <a:ea typeface="Cambria Math" panose="02040503050406030204" pitchFamily="18" charset="0"/>
                        <a:cs typeface="Arial" panose="020B0604020202020204" pitchFamily="34" charset="0"/>
                      </a:rPr>
                      <m:t>γ</m:t>
                    </m:r>
                  </m:oMath>
                </a14:m>
                <a:r>
                  <a:rPr lang="vi-VN" sz="2000" kern="0">
                    <a:solidFill>
                      <a:srgbClr val="2A291F"/>
                    </a:solidFill>
                    <a:effectLst/>
                    <a:latin typeface="+mn-lt"/>
                    <a:ea typeface="Times New Roman" panose="02020603050405020304" pitchFamily="18" charset="0"/>
                  </a:rPr>
                  <a:t> của </a:t>
                </a:r>
                <a:r>
                  <a:rPr lang="en-US" sz="2000">
                    <a:solidFill>
                      <a:srgbClr val="2A291F"/>
                    </a:solidFill>
                    <a:latin typeface="+mn-lt"/>
                    <a:ea typeface="Times New Roman" panose="02020603050405020304" pitchFamily="18" charset="0"/>
                  </a:rPr>
                  <a:t>đồng vị Technetium</a:t>
                </a:r>
                <a:endParaRPr lang="en-US" sz="2000">
                  <a:solidFill>
                    <a:srgbClr val="2A291F"/>
                  </a:solidFill>
                  <a:latin typeface="+mn-lt"/>
                </a:endParaRPr>
              </a:p>
            </p:txBody>
          </p:sp>
        </mc:Choice>
        <mc:Fallback xmlns="">
          <p:sp>
            <p:nvSpPr>
              <p:cNvPr id="16" name="TextBox 15">
                <a:extLst>
                  <a:ext uri="{FF2B5EF4-FFF2-40B4-BE49-F238E27FC236}">
                    <a16:creationId xmlns:a16="http://schemas.microsoft.com/office/drawing/2014/main" id="{61818E3B-07AB-34B1-EBE2-D247774F8B7B}"/>
                  </a:ext>
                </a:extLst>
              </p:cNvPr>
              <p:cNvSpPr txBox="1">
                <a:spLocks noRot="1" noChangeAspect="1" noMove="1" noResize="1" noEditPoints="1" noAdjustHandles="1" noChangeArrowheads="1" noChangeShapeType="1" noTextEdit="1"/>
              </p:cNvSpPr>
              <p:nvPr/>
            </p:nvSpPr>
            <p:spPr>
              <a:xfrm>
                <a:off x="266960" y="2715651"/>
                <a:ext cx="3635967" cy="958660"/>
              </a:xfrm>
              <a:prstGeom prst="rect">
                <a:avLst/>
              </a:prstGeom>
              <a:blipFill>
                <a:blip r:embed="rId8"/>
                <a:stretch>
                  <a:fillRect l="-1846" b="-10127"/>
                </a:stretch>
              </a:blipFill>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0FAA51EC-A098-BE28-D5A3-63A019879290}"/>
              </a:ext>
            </a:extLst>
          </p:cNvPr>
          <p:cNvGrpSpPr/>
          <p:nvPr/>
        </p:nvGrpSpPr>
        <p:grpSpPr>
          <a:xfrm>
            <a:off x="4183921" y="2571750"/>
            <a:ext cx="4790333" cy="2326875"/>
            <a:chOff x="4371529" y="2587921"/>
            <a:chExt cx="4790333" cy="2326875"/>
          </a:xfrm>
        </p:grpSpPr>
        <p:pic>
          <p:nvPicPr>
            <p:cNvPr id="22" name="Picture 21">
              <a:extLst>
                <a:ext uri="{FF2B5EF4-FFF2-40B4-BE49-F238E27FC236}">
                  <a16:creationId xmlns:a16="http://schemas.microsoft.com/office/drawing/2014/main" id="{CD431FE5-A4EE-580F-75C4-D7CDE6FB2806}"/>
                </a:ext>
              </a:extLst>
            </p:cNvPr>
            <p:cNvPicPr>
              <a:picLocks noChangeAspect="1"/>
            </p:cNvPicPr>
            <p:nvPr/>
          </p:nvPicPr>
          <p:blipFill>
            <a:blip r:embed="rId9"/>
            <a:srcRect/>
            <a:stretch/>
          </p:blipFill>
          <p:spPr>
            <a:xfrm>
              <a:off x="4371529" y="2587921"/>
              <a:ext cx="2738760" cy="2326875"/>
            </a:xfrm>
            <a:prstGeom prst="rect">
              <a:avLst/>
            </a:prstGeom>
          </p:spPr>
        </p:pic>
        <p:sp>
          <p:nvSpPr>
            <p:cNvPr id="24" name="TextBox 23">
              <a:extLst>
                <a:ext uri="{FF2B5EF4-FFF2-40B4-BE49-F238E27FC236}">
                  <a16:creationId xmlns:a16="http://schemas.microsoft.com/office/drawing/2014/main" id="{A35F70ED-3706-A13B-52A8-E45AA8E95156}"/>
                </a:ext>
              </a:extLst>
            </p:cNvPr>
            <p:cNvSpPr txBox="1"/>
            <p:nvPr/>
          </p:nvSpPr>
          <p:spPr>
            <a:xfrm>
              <a:off x="7110289" y="3569748"/>
              <a:ext cx="2051573" cy="1345048"/>
            </a:xfrm>
            <a:prstGeom prst="rect">
              <a:avLst/>
            </a:prstGeom>
            <a:noFill/>
          </p:spPr>
          <p:txBody>
            <a:bodyPr wrap="square">
              <a:spAutoFit/>
            </a:bodyPr>
            <a:lstStyle/>
            <a:p>
              <a:pPr algn="just">
                <a:lnSpc>
                  <a:spcPct val="150000"/>
                </a:lnSpc>
              </a:pPr>
              <a:r>
                <a:rPr lang="vi-VN"/>
                <a:t>Tia gamma được phát ra trong quá trình phân hạch hạt nhân trong các vụ nổ hạt nhân.</a:t>
              </a:r>
              <a:endParaRPr lang="en-US"/>
            </a:p>
          </p:txBody>
        </p:sp>
      </p:grpSp>
    </p:spTree>
    <p:extLst>
      <p:ext uri="{BB962C8B-B14F-4D97-AF65-F5344CB8AC3E}">
        <p14:creationId xmlns:p14="http://schemas.microsoft.com/office/powerpoint/2010/main" val="377921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par>
                          <p:cTn id="37" fill="hold">
                            <p:stCondLst>
                              <p:cond delay="1000"/>
                            </p:stCondLst>
                            <p:childTnLst>
                              <p:par>
                                <p:cTn id="38" presetID="16" presetClass="entr" presetSubtype="21"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randombar(horizontal)">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5" grpId="0" animBg="1"/>
      <p:bldP spid="6" grpId="0"/>
      <p:bldP spid="7" grpId="0" animBg="1"/>
      <p:bldP spid="8"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óng xạ gamma">
            <a:hlinkClick r:id="" action="ppaction://media"/>
            <a:extLst>
              <a:ext uri="{FF2B5EF4-FFF2-40B4-BE49-F238E27FC236}">
                <a16:creationId xmlns:a16="http://schemas.microsoft.com/office/drawing/2014/main" id="{51C2019E-D582-389B-CC19-5F1FE176C4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55375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7BB8A759-35C0-08A6-2722-EEC7D739F624}"/>
                  </a:ext>
                </a:extLst>
              </p:cNvPr>
              <p:cNvGraphicFramePr>
                <a:graphicFrameLocks noGrp="1"/>
              </p:cNvGraphicFramePr>
              <p:nvPr>
                <p:extLst>
                  <p:ext uri="{D42A27DB-BD31-4B8C-83A1-F6EECF244321}">
                    <p14:modId xmlns:p14="http://schemas.microsoft.com/office/powerpoint/2010/main" val="729623078"/>
                  </p:ext>
                </p:extLst>
              </p:nvPr>
            </p:nvGraphicFramePr>
            <p:xfrm>
              <a:off x="241608" y="3144898"/>
              <a:ext cx="8660782" cy="1798320"/>
            </p:xfrm>
            <a:graphic>
              <a:graphicData uri="http://schemas.openxmlformats.org/drawingml/2006/table">
                <a:tbl>
                  <a:tblPr firstRow="1" bandRow="1">
                    <a:tableStyleId>{025FD4AF-C1FB-4921-B285-1A5413BAB792}</a:tableStyleId>
                  </a:tblPr>
                  <a:tblGrid>
                    <a:gridCol w="2358830">
                      <a:extLst>
                        <a:ext uri="{9D8B030D-6E8A-4147-A177-3AD203B41FA5}">
                          <a16:colId xmlns:a16="http://schemas.microsoft.com/office/drawing/2014/main" val="3205039049"/>
                        </a:ext>
                      </a:extLst>
                    </a:gridCol>
                    <a:gridCol w="3150976">
                      <a:extLst>
                        <a:ext uri="{9D8B030D-6E8A-4147-A177-3AD203B41FA5}">
                          <a16:colId xmlns:a16="http://schemas.microsoft.com/office/drawing/2014/main" val="1864810361"/>
                        </a:ext>
                      </a:extLst>
                    </a:gridCol>
                    <a:gridCol w="3150976">
                      <a:extLst>
                        <a:ext uri="{9D8B030D-6E8A-4147-A177-3AD203B41FA5}">
                          <a16:colId xmlns:a16="http://schemas.microsoft.com/office/drawing/2014/main" val="888811136"/>
                        </a:ext>
                      </a:extLst>
                    </a:gridCol>
                  </a:tblGrid>
                  <a:tr h="370840">
                    <a:tc gridSpan="3">
                      <a:txBody>
                        <a:bodyPr/>
                        <a:lstStyle/>
                        <a:p>
                          <a:pPr algn="ctr"/>
                          <a:r>
                            <a:rPr lang="en-US" sz="2000" b="1" i="0">
                              <a:solidFill>
                                <a:srgbClr val="2A291F"/>
                              </a:solidFill>
                            </a:rPr>
                            <a:t>TỐC ĐỘ</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75000"/>
                          </a:schemeClr>
                        </a:solidFill>
                      </a:tcPr>
                    </a:tc>
                    <a:tc hMerge="1">
                      <a:txBody>
                        <a:bodyPr/>
                        <a:lstStyle/>
                        <a:p>
                          <a:pPr algn="ctr"/>
                          <a:endParaRPr lang="en-US" sz="2000" i="0">
                            <a:solidFill>
                              <a:srgbClr val="2A291F"/>
                            </a:solidFill>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75000"/>
                          </a:schemeClr>
                        </a:solidFill>
                      </a:tcPr>
                    </a:tc>
                    <a:tc hMerge="1">
                      <a:txBody>
                        <a:bodyPr/>
                        <a:lstStyle/>
                        <a:p>
                          <a:pPr algn="ctr"/>
                          <a:endParaRPr lang="en-US" sz="2000" i="0">
                            <a:solidFill>
                              <a:srgbClr val="2A291F"/>
                            </a:solidFill>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604207474"/>
                      </a:ext>
                    </a:extLst>
                  </a:tr>
                  <a:tr h="370840">
                    <a:tc>
                      <a:txBody>
                        <a:bodyPr/>
                        <a:lstStyle/>
                        <a:p>
                          <a:pPr algn="ctr"/>
                          <a:r>
                            <a:rPr lang="en-US" sz="2000" b="1" i="0">
                              <a:solidFill>
                                <a:srgbClr val="2A291F"/>
                              </a:solidFill>
                            </a:rPr>
                            <a:t>Phóng xạ </a:t>
                          </a:r>
                          <a14:m>
                            <m:oMath xmlns:m="http://schemas.openxmlformats.org/officeDocument/2006/math">
                              <m:r>
                                <a:rPr lang="en-US" sz="2000" b="1" i="0" smtClean="0">
                                  <a:solidFill>
                                    <a:srgbClr val="2A291F"/>
                                  </a:solidFill>
                                  <a:latin typeface="Cambria Math" panose="02040503050406030204" pitchFamily="18" charset="0"/>
                                  <a:ea typeface="Cambria Math" panose="02040503050406030204" pitchFamily="18" charset="0"/>
                                </a:rPr>
                                <m:t>𝛂</m:t>
                              </m:r>
                            </m:oMath>
                          </a14:m>
                          <a:endParaRPr lang="en-US" sz="2000" b="1" i="0">
                            <a:solidFill>
                              <a:srgbClr val="2A291F"/>
                            </a:solidFill>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r>
                            <a:rPr lang="en-US" sz="2000" b="1" i="0">
                              <a:solidFill>
                                <a:srgbClr val="2A291F"/>
                              </a:solidFill>
                            </a:rPr>
                            <a:t>Phóng xạ </a:t>
                          </a:r>
                          <a14:m>
                            <m:oMath xmlns:m="http://schemas.openxmlformats.org/officeDocument/2006/math">
                              <m:r>
                                <a:rPr lang="en-US" sz="2000" b="1" i="0" smtClean="0">
                                  <a:solidFill>
                                    <a:srgbClr val="2A291F"/>
                                  </a:solidFill>
                                  <a:latin typeface="Cambria Math" panose="02040503050406030204" pitchFamily="18" charset="0"/>
                                  <a:ea typeface="Cambria Math" panose="02040503050406030204" pitchFamily="18" charset="0"/>
                                </a:rPr>
                                <m:t>𝛃</m:t>
                              </m:r>
                            </m:oMath>
                          </a14:m>
                          <a:endParaRPr lang="en-US" sz="2000" b="1" i="0">
                            <a:solidFill>
                              <a:srgbClr val="2A291F"/>
                            </a:solidFill>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r>
                            <a:rPr lang="en-US" sz="2000" b="1" i="0">
                              <a:solidFill>
                                <a:srgbClr val="2A291F"/>
                              </a:solidFill>
                            </a:rPr>
                            <a:t>Phóng xạ </a:t>
                          </a:r>
                          <a14:m>
                            <m:oMath xmlns:m="http://schemas.openxmlformats.org/officeDocument/2006/math">
                              <m:r>
                                <a:rPr lang="en-US" sz="2000" b="1" i="0" smtClean="0">
                                  <a:solidFill>
                                    <a:srgbClr val="2A291F"/>
                                  </a:solidFill>
                                  <a:latin typeface="Cambria Math" panose="02040503050406030204" pitchFamily="18" charset="0"/>
                                  <a:ea typeface="Cambria Math" panose="02040503050406030204" pitchFamily="18" charset="0"/>
                                </a:rPr>
                                <m:t>𝛄</m:t>
                              </m:r>
                            </m:oMath>
                          </a14:m>
                          <a:endParaRPr lang="en-US" sz="2000" b="1" i="0">
                            <a:solidFill>
                              <a:srgbClr val="2A291F"/>
                            </a:solidFill>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82076849"/>
                      </a:ext>
                    </a:extLst>
                  </a:tr>
                  <a:tr h="1005840">
                    <a:tc>
                      <a:txBody>
                        <a:bodyPr/>
                        <a:lstStyle/>
                        <a:p>
                          <a:pPr algn="just">
                            <a:lnSpc>
                              <a:spcPct val="150000"/>
                            </a:lnSpc>
                          </a:pPr>
                          <a:r>
                            <a:rPr lang="en-US" sz="2000" i="0">
                              <a:solidFill>
                                <a:srgbClr val="2A291F"/>
                              </a:solidFill>
                            </a:rPr>
                            <a:t>Khoảng 2.10</a:t>
                          </a:r>
                          <a:r>
                            <a:rPr lang="en-US" sz="2000" i="0" baseline="30000">
                              <a:solidFill>
                                <a:srgbClr val="2A291F"/>
                              </a:solidFill>
                            </a:rPr>
                            <a:t>7</a:t>
                          </a:r>
                          <a:r>
                            <a:rPr lang="en-US" sz="2000" i="0" baseline="0">
                              <a:solidFill>
                                <a:srgbClr val="2A291F"/>
                              </a:solidFill>
                            </a:rPr>
                            <a:t> m/s</a:t>
                          </a:r>
                          <a:endParaRPr lang="en-US" sz="2000" i="0">
                            <a:solidFill>
                              <a:srgbClr val="2A291F"/>
                            </a:solidFill>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just">
                            <a:lnSpc>
                              <a:spcPct val="150000"/>
                            </a:lnSpc>
                          </a:pPr>
                          <a:r>
                            <a:rPr lang="en-US" sz="2000" i="0">
                              <a:solidFill>
                                <a:srgbClr val="2A291F"/>
                              </a:solidFill>
                            </a:rPr>
                            <a:t>Xấp xỉ tốc độ ánh sáng trong chân không</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just">
                            <a:lnSpc>
                              <a:spcPct val="150000"/>
                            </a:lnSpc>
                          </a:pPr>
                          <a:r>
                            <a:rPr lang="en-US" sz="2000" i="0">
                              <a:solidFill>
                                <a:srgbClr val="2A291F"/>
                              </a:solidFill>
                            </a:rPr>
                            <a:t>Bằng tốc độ ánh sáng trong chân không</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543443942"/>
                      </a:ext>
                    </a:extLst>
                  </a:tr>
                </a:tbl>
              </a:graphicData>
            </a:graphic>
          </p:graphicFrame>
        </mc:Choice>
        <mc:Fallback xmlns="">
          <p:graphicFrame>
            <p:nvGraphicFramePr>
              <p:cNvPr id="6" name="Table 5">
                <a:extLst>
                  <a:ext uri="{FF2B5EF4-FFF2-40B4-BE49-F238E27FC236}">
                    <a16:creationId xmlns:a16="http://schemas.microsoft.com/office/drawing/2014/main" id="{7BB8A759-35C0-08A6-2722-EEC7D739F624}"/>
                  </a:ext>
                </a:extLst>
              </p:cNvPr>
              <p:cNvGraphicFramePr>
                <a:graphicFrameLocks noGrp="1"/>
              </p:cNvGraphicFramePr>
              <p:nvPr>
                <p:extLst>
                  <p:ext uri="{D42A27DB-BD31-4B8C-83A1-F6EECF244321}">
                    <p14:modId xmlns:p14="http://schemas.microsoft.com/office/powerpoint/2010/main" val="729623078"/>
                  </p:ext>
                </p:extLst>
              </p:nvPr>
            </p:nvGraphicFramePr>
            <p:xfrm>
              <a:off x="241608" y="3144898"/>
              <a:ext cx="8660782" cy="1798320"/>
            </p:xfrm>
            <a:graphic>
              <a:graphicData uri="http://schemas.openxmlformats.org/drawingml/2006/table">
                <a:tbl>
                  <a:tblPr firstRow="1" bandRow="1">
                    <a:tableStyleId>{025FD4AF-C1FB-4921-B285-1A5413BAB792}</a:tableStyleId>
                  </a:tblPr>
                  <a:tblGrid>
                    <a:gridCol w="2358830">
                      <a:extLst>
                        <a:ext uri="{9D8B030D-6E8A-4147-A177-3AD203B41FA5}">
                          <a16:colId xmlns:a16="http://schemas.microsoft.com/office/drawing/2014/main" val="3205039049"/>
                        </a:ext>
                      </a:extLst>
                    </a:gridCol>
                    <a:gridCol w="3150976">
                      <a:extLst>
                        <a:ext uri="{9D8B030D-6E8A-4147-A177-3AD203B41FA5}">
                          <a16:colId xmlns:a16="http://schemas.microsoft.com/office/drawing/2014/main" val="1864810361"/>
                        </a:ext>
                      </a:extLst>
                    </a:gridCol>
                    <a:gridCol w="3150976">
                      <a:extLst>
                        <a:ext uri="{9D8B030D-6E8A-4147-A177-3AD203B41FA5}">
                          <a16:colId xmlns:a16="http://schemas.microsoft.com/office/drawing/2014/main" val="888811136"/>
                        </a:ext>
                      </a:extLst>
                    </a:gridCol>
                  </a:tblGrid>
                  <a:tr h="396240">
                    <a:tc gridSpan="3">
                      <a:txBody>
                        <a:bodyPr/>
                        <a:lstStyle/>
                        <a:p>
                          <a:pPr algn="ctr"/>
                          <a:r>
                            <a:rPr lang="en-US" sz="2000" b="1" i="0">
                              <a:solidFill>
                                <a:srgbClr val="2A291F"/>
                              </a:solidFill>
                            </a:rPr>
                            <a:t>TỐC ĐỘ</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75000"/>
                          </a:schemeClr>
                        </a:solidFill>
                      </a:tcPr>
                    </a:tc>
                    <a:tc hMerge="1">
                      <a:txBody>
                        <a:bodyPr/>
                        <a:lstStyle/>
                        <a:p>
                          <a:pPr algn="ctr"/>
                          <a:endParaRPr lang="en-US" sz="2000" i="0">
                            <a:solidFill>
                              <a:srgbClr val="2A291F"/>
                            </a:solidFill>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75000"/>
                          </a:schemeClr>
                        </a:solidFill>
                      </a:tcPr>
                    </a:tc>
                    <a:tc hMerge="1">
                      <a:txBody>
                        <a:bodyPr/>
                        <a:lstStyle/>
                        <a:p>
                          <a:pPr algn="ctr"/>
                          <a:endParaRPr lang="en-US" sz="2000" i="0">
                            <a:solidFill>
                              <a:srgbClr val="2A291F"/>
                            </a:solidFill>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604207474"/>
                      </a:ext>
                    </a:extLst>
                  </a:tr>
                  <a:tr h="396240">
                    <a:tc>
                      <a:txBody>
                        <a:bodyPr/>
                        <a:lstStyle/>
                        <a:p>
                          <a:endParaRPr lang="en-US"/>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blipFill>
                          <a:blip r:embed="rId2"/>
                          <a:stretch>
                            <a:fillRect l="-258" t="-106154" r="-267959" b="-276923"/>
                          </a:stretch>
                        </a:blipFill>
                      </a:tcPr>
                    </a:tc>
                    <a:tc>
                      <a:txBody>
                        <a:bodyPr/>
                        <a:lstStyle/>
                        <a:p>
                          <a:endParaRPr lang="en-US"/>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blipFill>
                          <a:blip r:embed="rId2"/>
                          <a:stretch>
                            <a:fillRect l="-74903" t="-106154" r="-100193" b="-276923"/>
                          </a:stretch>
                        </a:blipFill>
                      </a:tcPr>
                    </a:tc>
                    <a:tc>
                      <a:txBody>
                        <a:bodyPr/>
                        <a:lstStyle/>
                        <a:p>
                          <a:endParaRPr lang="en-US"/>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blipFill>
                          <a:blip r:embed="rId2"/>
                          <a:stretch>
                            <a:fillRect l="-175242" t="-106154" r="-387" b="-276923"/>
                          </a:stretch>
                        </a:blipFill>
                      </a:tcPr>
                    </a:tc>
                    <a:extLst>
                      <a:ext uri="{0D108BD9-81ED-4DB2-BD59-A6C34878D82A}">
                        <a16:rowId xmlns:a16="http://schemas.microsoft.com/office/drawing/2014/main" val="1082076849"/>
                      </a:ext>
                    </a:extLst>
                  </a:tr>
                  <a:tr h="1005840">
                    <a:tc>
                      <a:txBody>
                        <a:bodyPr/>
                        <a:lstStyle/>
                        <a:p>
                          <a:pPr algn="just">
                            <a:lnSpc>
                              <a:spcPct val="150000"/>
                            </a:lnSpc>
                          </a:pPr>
                          <a:r>
                            <a:rPr lang="en-US" sz="2000" i="0">
                              <a:solidFill>
                                <a:srgbClr val="2A291F"/>
                              </a:solidFill>
                            </a:rPr>
                            <a:t>Khoảng 2.10</a:t>
                          </a:r>
                          <a:r>
                            <a:rPr lang="en-US" sz="2000" i="0" baseline="30000">
                              <a:solidFill>
                                <a:srgbClr val="2A291F"/>
                              </a:solidFill>
                            </a:rPr>
                            <a:t>7</a:t>
                          </a:r>
                          <a:r>
                            <a:rPr lang="en-US" sz="2000" i="0" baseline="0">
                              <a:solidFill>
                                <a:srgbClr val="2A291F"/>
                              </a:solidFill>
                            </a:rPr>
                            <a:t> m/s</a:t>
                          </a:r>
                          <a:endParaRPr lang="en-US" sz="2000" i="0">
                            <a:solidFill>
                              <a:srgbClr val="2A291F"/>
                            </a:solidFill>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just">
                            <a:lnSpc>
                              <a:spcPct val="150000"/>
                            </a:lnSpc>
                          </a:pPr>
                          <a:r>
                            <a:rPr lang="en-US" sz="2000" i="0">
                              <a:solidFill>
                                <a:srgbClr val="2A291F"/>
                              </a:solidFill>
                            </a:rPr>
                            <a:t>Xấp xỉ tốc độ ánh sáng trong chân không</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just">
                            <a:lnSpc>
                              <a:spcPct val="150000"/>
                            </a:lnSpc>
                          </a:pPr>
                          <a:r>
                            <a:rPr lang="en-US" sz="2000" i="0">
                              <a:solidFill>
                                <a:srgbClr val="2A291F"/>
                              </a:solidFill>
                            </a:rPr>
                            <a:t>Bằng tốc độ ánh sáng trong chân không</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543443942"/>
                      </a:ext>
                    </a:extLst>
                  </a:tr>
                </a:tbl>
              </a:graphicData>
            </a:graphic>
          </p:graphicFrame>
        </mc:Fallback>
      </mc:AlternateContent>
      <p:pic>
        <p:nvPicPr>
          <p:cNvPr id="5" name="Picture 4" descr="A different angles of a rectangular object&#10;&#10;Description automatically generated with medium confidence">
            <a:extLst>
              <a:ext uri="{FF2B5EF4-FFF2-40B4-BE49-F238E27FC236}">
                <a16:creationId xmlns:a16="http://schemas.microsoft.com/office/drawing/2014/main" id="{E248D355-66C9-76C4-33F5-7733106769CF}"/>
              </a:ext>
            </a:extLst>
          </p:cNvPr>
          <p:cNvPicPr>
            <a:picLocks noChangeAspect="1"/>
          </p:cNvPicPr>
          <p:nvPr/>
        </p:nvPicPr>
        <p:blipFill>
          <a:blip r:embed="rId3"/>
          <a:srcRect b="9714"/>
          <a:stretch/>
        </p:blipFill>
        <p:spPr>
          <a:xfrm>
            <a:off x="1397965" y="0"/>
            <a:ext cx="6348070" cy="3032877"/>
          </a:xfrm>
          <a:prstGeom prst="rect">
            <a:avLst/>
          </a:prstGeom>
        </p:spPr>
      </p:pic>
    </p:spTree>
    <p:extLst>
      <p:ext uri="{BB962C8B-B14F-4D97-AF65-F5344CB8AC3E}">
        <p14:creationId xmlns:p14="http://schemas.microsoft.com/office/powerpoint/2010/main" val="83162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6" name="Rounded Rectangle 22">
            <a:extLst>
              <a:ext uri="{FF2B5EF4-FFF2-40B4-BE49-F238E27FC236}">
                <a16:creationId xmlns:a16="http://schemas.microsoft.com/office/drawing/2014/main" id="{8005C329-55BD-1DCF-76A3-00AC96499C04}"/>
              </a:ext>
            </a:extLst>
          </p:cNvPr>
          <p:cNvSpPr/>
          <p:nvPr/>
        </p:nvSpPr>
        <p:spPr>
          <a:xfrm>
            <a:off x="397818" y="329457"/>
            <a:ext cx="3762702" cy="565078"/>
          </a:xfrm>
          <a:prstGeom prst="roundRect">
            <a:avLst/>
          </a:prstGeom>
          <a:solidFill>
            <a:schemeClr val="tx2">
              <a:lumMod val="50000"/>
            </a:schemeClr>
          </a:solidFill>
          <a:ln w="19050"/>
        </p:spPr>
        <p:style>
          <a:lnRef idx="3">
            <a:schemeClr val="lt1"/>
          </a:lnRef>
          <a:fillRef idx="1">
            <a:schemeClr val="dk1"/>
          </a:fillRef>
          <a:effectRef idx="1">
            <a:schemeClr val="dk1"/>
          </a:effectRef>
          <a:fontRef idx="minor">
            <a:schemeClr val="lt1"/>
          </a:fontRef>
        </p:style>
        <p:txBody>
          <a:bodyPr rtlCol="0" anchor="ctr"/>
          <a:lstStyle/>
          <a:p>
            <a:pPr algn="ctr"/>
            <a:r>
              <a:rPr lang="en-US" sz="2000" b="1">
                <a:solidFill>
                  <a:schemeClr val="accent5"/>
                </a:solidFill>
                <a:latin typeface="Arial" panose="020B0604020202020204" pitchFamily="34" charset="0"/>
                <a:cs typeface="Arial" panose="020B0604020202020204" pitchFamily="34" charset="0"/>
              </a:rPr>
              <a:t>Hoạt động 1 (SGK – tr108)</a:t>
            </a:r>
            <a:endParaRPr lang="en-US" sz="2000" b="1" dirty="0">
              <a:solidFill>
                <a:schemeClr val="accent5"/>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9FC71F0-AAE9-8E17-51E9-8E1C1BA128E2}"/>
              </a:ext>
            </a:extLst>
          </p:cNvPr>
          <p:cNvSpPr txBox="1"/>
          <p:nvPr/>
        </p:nvSpPr>
        <p:spPr>
          <a:xfrm>
            <a:off x="481638" y="1037922"/>
            <a:ext cx="4555182" cy="3266985"/>
          </a:xfrm>
          <a:prstGeom prst="rect">
            <a:avLst/>
          </a:prstGeom>
          <a:noFill/>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Dựa vào đặc điểm các tia phóng xạ em hãy:</a:t>
            </a:r>
          </a:p>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1. Giải thích hướng lệch của từng tia phóng xạ trong điện trường và trong từ trường ở Hình 23.3.</a:t>
            </a:r>
          </a:p>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2. Giải thích lí do tại sao các tia </a:t>
            </a:r>
            <a:r>
              <a:rPr lang="el-GR" sz="2000">
                <a:latin typeface="Arial" panose="020B0604020202020204" pitchFamily="34" charset="0"/>
                <a:ea typeface="Calibri" panose="020F0502020204030204" pitchFamily="34" charset="0"/>
                <a:cs typeface="Arial" panose="020B0604020202020204" pitchFamily="34" charset="0"/>
              </a:rPr>
              <a:t>α, β </a:t>
            </a:r>
            <a:r>
              <a:rPr lang="vi-VN" sz="2000">
                <a:latin typeface="Arial" panose="020B0604020202020204" pitchFamily="34" charset="0"/>
                <a:ea typeface="Calibri" panose="020F0502020204030204" pitchFamily="34" charset="0"/>
                <a:cs typeface="Arial" panose="020B0604020202020204" pitchFamily="34" charset="0"/>
              </a:rPr>
              <a:t>và </a:t>
            </a:r>
            <a:r>
              <a:rPr lang="el-GR" sz="2000">
                <a:latin typeface="Arial" panose="020B0604020202020204" pitchFamily="34" charset="0"/>
                <a:ea typeface="Calibri" panose="020F0502020204030204" pitchFamily="34" charset="0"/>
                <a:cs typeface="Arial" panose="020B0604020202020204" pitchFamily="34" charset="0"/>
              </a:rPr>
              <a:t>γ </a:t>
            </a:r>
            <a:r>
              <a:rPr lang="vi-VN" sz="2000">
                <a:latin typeface="Arial" panose="020B0604020202020204" pitchFamily="34" charset="0"/>
                <a:ea typeface="Calibri" panose="020F0502020204030204" pitchFamily="34" charset="0"/>
                <a:cs typeface="Arial" panose="020B0604020202020204" pitchFamily="34" charset="0"/>
              </a:rPr>
              <a:t>có khả năng đâm xuyên khác nhau.</a:t>
            </a:r>
          </a:p>
        </p:txBody>
      </p:sp>
      <p:pic>
        <p:nvPicPr>
          <p:cNvPr id="1920" name="Picture 1919">
            <a:extLst>
              <a:ext uri="{FF2B5EF4-FFF2-40B4-BE49-F238E27FC236}">
                <a16:creationId xmlns:a16="http://schemas.microsoft.com/office/drawing/2014/main" id="{F7D335D9-5A39-67D3-C806-7A40E869EB9D}"/>
              </a:ext>
            </a:extLst>
          </p:cNvPr>
          <p:cNvPicPr>
            <a:picLocks noChangeAspect="1"/>
          </p:cNvPicPr>
          <p:nvPr/>
        </p:nvPicPr>
        <p:blipFill>
          <a:blip r:embed="rId3"/>
          <a:srcRect/>
          <a:stretch/>
        </p:blipFill>
        <p:spPr>
          <a:xfrm>
            <a:off x="5120640" y="1871333"/>
            <a:ext cx="3852772" cy="19081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920"/>
                                        </p:tgtEl>
                                        <p:attrNameLst>
                                          <p:attrName>style.visibility</p:attrName>
                                        </p:attrNameLst>
                                      </p:cBhvr>
                                      <p:to>
                                        <p:strVal val="visible"/>
                                      </p:to>
                                    </p:set>
                                    <p:animEffect transition="in" filter="randombar(horizontal)">
                                      <p:cBhvr>
                                        <p:cTn id="16" dur="500"/>
                                        <p:tgtEl>
                                          <p:spTgt spid="1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E3CB45-1BF8-F6E8-0F3C-7ED018556E2B}"/>
              </a:ext>
            </a:extLst>
          </p:cNvPr>
          <p:cNvGrpSpPr/>
          <p:nvPr/>
        </p:nvGrpSpPr>
        <p:grpSpPr>
          <a:xfrm rot="20680831">
            <a:off x="270314" y="313165"/>
            <a:ext cx="1889165" cy="880789"/>
            <a:chOff x="535057" y="151640"/>
            <a:chExt cx="1889165" cy="880789"/>
          </a:xfrm>
        </p:grpSpPr>
        <p:pic>
          <p:nvPicPr>
            <p:cNvPr id="10" name="Picture 9">
              <a:extLst>
                <a:ext uri="{FF2B5EF4-FFF2-40B4-BE49-F238E27FC236}">
                  <a16:creationId xmlns:a16="http://schemas.microsoft.com/office/drawing/2014/main" id="{38B3778C-0AF1-EF5D-7054-506502E58773}"/>
                </a:ext>
              </a:extLst>
            </p:cNvPr>
            <p:cNvPicPr>
              <a:picLocks noChangeAspect="1"/>
            </p:cNvPicPr>
            <p:nvPr/>
          </p:nvPicPr>
          <p:blipFill>
            <a:blip r:embed="rId2"/>
            <a:stretch>
              <a:fillRect/>
            </a:stretch>
          </p:blipFill>
          <p:spPr>
            <a:xfrm>
              <a:off x="535057" y="151640"/>
              <a:ext cx="1889165" cy="880789"/>
            </a:xfrm>
            <a:prstGeom prst="rect">
              <a:avLst/>
            </a:prstGeom>
          </p:spPr>
        </p:pic>
        <p:sp>
          <p:nvSpPr>
            <p:cNvPr id="11" name="TextBox 10">
              <a:extLst>
                <a:ext uri="{FF2B5EF4-FFF2-40B4-BE49-F238E27FC236}">
                  <a16:creationId xmlns:a16="http://schemas.microsoft.com/office/drawing/2014/main" id="{3A5BFE8E-0E58-FA55-9FFB-A21A8341D222}"/>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rPr>
                <a:t>Câu 1</a:t>
              </a:r>
              <a:endParaRPr kumimoji="0" lang="en-US" sz="2200" b="1" i="0" u="none" strike="noStrike" kern="0" cap="none" spc="0" normalizeH="0" baseline="0" noProof="0" dirty="0">
                <a:ln>
                  <a:noFill/>
                </a:ln>
                <a:solidFill>
                  <a:sysClr val="windowText" lastClr="000000"/>
                </a:solidFill>
                <a:effectLst/>
                <a:uLnTx/>
                <a:uFillTx/>
              </a:endParaRPr>
            </a:p>
          </p:txBody>
        </p:sp>
      </p:grpSp>
      <p:sp>
        <p:nvSpPr>
          <p:cNvPr id="13" name="TextBox 12">
            <a:extLst>
              <a:ext uri="{FF2B5EF4-FFF2-40B4-BE49-F238E27FC236}">
                <a16:creationId xmlns:a16="http://schemas.microsoft.com/office/drawing/2014/main" id="{69F1261F-CFA6-600D-B87A-A170E2475EB5}"/>
              </a:ext>
            </a:extLst>
          </p:cNvPr>
          <p:cNvSpPr txBox="1"/>
          <p:nvPr/>
        </p:nvSpPr>
        <p:spPr>
          <a:xfrm>
            <a:off x="2242268" y="233260"/>
            <a:ext cx="4659464" cy="958660"/>
          </a:xfrm>
          <a:prstGeom prst="rect">
            <a:avLst/>
          </a:prstGeom>
          <a:noFill/>
        </p:spPr>
        <p:txBody>
          <a:bodyPr wrap="square">
            <a:spAutoFit/>
          </a:bodyPr>
          <a:lstStyle/>
          <a:p>
            <a:pPr algn="ctr">
              <a:lnSpc>
                <a:spcPct val="150000"/>
              </a:lnSpc>
            </a:pPr>
            <a:r>
              <a:rPr lang="vi-VN" sz="2000"/>
              <a:t>Sự lệch hướng của tia phóng xạ trong điện trường và từ trường Hình 23.3:</a:t>
            </a:r>
            <a:endParaRPr lang="en-US" sz="2000"/>
          </a:p>
        </p:txBody>
      </p:sp>
      <p:sp>
        <p:nvSpPr>
          <p:cNvPr id="15" name="TextBox 14">
            <a:extLst>
              <a:ext uri="{FF2B5EF4-FFF2-40B4-BE49-F238E27FC236}">
                <a16:creationId xmlns:a16="http://schemas.microsoft.com/office/drawing/2014/main" id="{65BAB4D5-7C3E-466A-BE69-DAD2D165ED93}"/>
              </a:ext>
            </a:extLst>
          </p:cNvPr>
          <p:cNvSpPr txBox="1"/>
          <p:nvPr/>
        </p:nvSpPr>
        <p:spPr>
          <a:xfrm>
            <a:off x="228600" y="2035872"/>
            <a:ext cx="4427035"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Tia </a:t>
            </a:r>
            <a:r>
              <a:rPr lang="el-GR" sz="2000">
                <a:latin typeface="Arial" panose="020B0604020202020204" pitchFamily="34" charset="0"/>
                <a:cs typeface="Arial" panose="020B0604020202020204" pitchFamily="34" charset="0"/>
              </a:rPr>
              <a:t>α</a:t>
            </a:r>
            <a:r>
              <a:rPr lang="vi-VN" sz="2000"/>
              <a:t> và </a:t>
            </a:r>
            <a:r>
              <a:rPr lang="el-GR" sz="2000">
                <a:latin typeface="Arial" panose="020B0604020202020204" pitchFamily="34" charset="0"/>
                <a:cs typeface="Arial" panose="020B0604020202020204" pitchFamily="34" charset="0"/>
              </a:rPr>
              <a:t>β</a:t>
            </a:r>
            <a:r>
              <a:rPr lang="en-US" sz="2000" baseline="30000">
                <a:latin typeface="Arial" panose="020B0604020202020204" pitchFamily="34" charset="0"/>
                <a:cs typeface="Arial" panose="020B0604020202020204" pitchFamily="34" charset="0"/>
              </a:rPr>
              <a:t>+</a:t>
            </a:r>
            <a:r>
              <a:rPr lang="vi-VN" sz="2000"/>
              <a:t> là dòng hạt mang điện tích dương, chịu lực điện cùng hướng đường sức điện nên lệch cùng hướng đường sức điện (lệch về phía bản âm của tụ điện). </a:t>
            </a:r>
            <a:endParaRPr lang="en-US" sz="2000"/>
          </a:p>
        </p:txBody>
      </p:sp>
      <p:sp>
        <p:nvSpPr>
          <p:cNvPr id="16" name="Arrow: Pentagon 15">
            <a:extLst>
              <a:ext uri="{FF2B5EF4-FFF2-40B4-BE49-F238E27FC236}">
                <a16:creationId xmlns:a16="http://schemas.microsoft.com/office/drawing/2014/main" id="{6AB8D8A8-CC51-4334-FD5B-F98262AFEB5D}"/>
              </a:ext>
            </a:extLst>
          </p:cNvPr>
          <p:cNvSpPr/>
          <p:nvPr/>
        </p:nvSpPr>
        <p:spPr>
          <a:xfrm>
            <a:off x="0" y="1495396"/>
            <a:ext cx="457200" cy="298557"/>
          </a:xfrm>
          <a:prstGeom prst="homePlate">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17" name="TextBox 16">
            <a:extLst>
              <a:ext uri="{FF2B5EF4-FFF2-40B4-BE49-F238E27FC236}">
                <a16:creationId xmlns:a16="http://schemas.microsoft.com/office/drawing/2014/main" id="{F19D234D-BF5C-46D9-3CFD-0BDEC9F8D375}"/>
              </a:ext>
            </a:extLst>
          </p:cNvPr>
          <p:cNvSpPr txBox="1"/>
          <p:nvPr/>
        </p:nvSpPr>
        <p:spPr>
          <a:xfrm>
            <a:off x="632046" y="1413841"/>
            <a:ext cx="4651153" cy="400110"/>
          </a:xfrm>
          <a:prstGeom prst="rect">
            <a:avLst/>
          </a:prstGeom>
          <a:noFill/>
        </p:spPr>
        <p:txBody>
          <a:bodyPr wrap="square" rtlCol="0">
            <a:spAutoFit/>
          </a:bodyPr>
          <a:lstStyle/>
          <a:p>
            <a:pPr>
              <a:buClrTx/>
              <a:buFontTx/>
              <a:buNone/>
              <a:defRPr/>
            </a:pPr>
            <a:r>
              <a:rPr lang="vi-VN" sz="2000" b="1">
                <a:solidFill>
                  <a:srgbClr val="FF0066"/>
                </a:solidFill>
                <a:latin typeface="Arial" panose="020B0604020202020204" pitchFamily="34" charset="0"/>
                <a:cs typeface="Arial" panose="020B0604020202020204" pitchFamily="34" charset="0"/>
              </a:rPr>
              <a:t>Trong điện trường Hình 23.3a SGK: </a:t>
            </a:r>
            <a:endParaRPr lang="en-US" sz="2000" b="1" dirty="0">
              <a:solidFill>
                <a:srgbClr val="FF0066"/>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F89870C-0EC2-4CCE-F60F-F00EF88333DD}"/>
              </a:ext>
            </a:extLst>
          </p:cNvPr>
          <p:cNvPicPr>
            <a:picLocks noChangeAspect="1"/>
          </p:cNvPicPr>
          <p:nvPr/>
        </p:nvPicPr>
        <p:blipFill>
          <a:blip r:embed="rId3"/>
          <a:stretch>
            <a:fillRect/>
          </a:stretch>
        </p:blipFill>
        <p:spPr>
          <a:xfrm>
            <a:off x="4963394" y="1645599"/>
            <a:ext cx="3876675" cy="3124200"/>
          </a:xfrm>
          <a:prstGeom prst="rect">
            <a:avLst/>
          </a:prstGeom>
        </p:spPr>
      </p:pic>
      <p:sp>
        <p:nvSpPr>
          <p:cNvPr id="20" name="Freeform: Shape 19">
            <a:extLst>
              <a:ext uri="{FF2B5EF4-FFF2-40B4-BE49-F238E27FC236}">
                <a16:creationId xmlns:a16="http://schemas.microsoft.com/office/drawing/2014/main" id="{6BA7DE74-89D0-6CBE-9AF9-53C2AABCDCC0}"/>
              </a:ext>
            </a:extLst>
          </p:cNvPr>
          <p:cNvSpPr/>
          <p:nvPr/>
        </p:nvSpPr>
        <p:spPr>
          <a:xfrm>
            <a:off x="5092390" y="3330498"/>
            <a:ext cx="3442010" cy="394009"/>
          </a:xfrm>
          <a:custGeom>
            <a:avLst/>
            <a:gdLst>
              <a:gd name="connsiteX0" fmla="*/ 0 w 3442010"/>
              <a:gd name="connsiteY0" fmla="*/ 0 h 394009"/>
              <a:gd name="connsiteX1" fmla="*/ 669073 w 3442010"/>
              <a:gd name="connsiteY1" fmla="*/ 44604 h 394009"/>
              <a:gd name="connsiteX2" fmla="*/ 1375317 w 3442010"/>
              <a:gd name="connsiteY2" fmla="*/ 89209 h 394009"/>
              <a:gd name="connsiteX3" fmla="*/ 2304586 w 3442010"/>
              <a:gd name="connsiteY3" fmla="*/ 200722 h 394009"/>
              <a:gd name="connsiteX4" fmla="*/ 3442010 w 3442010"/>
              <a:gd name="connsiteY4" fmla="*/ 394009 h 39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10" h="394009">
                <a:moveTo>
                  <a:pt x="0" y="0"/>
                </a:moveTo>
                <a:lnTo>
                  <a:pt x="669073" y="44604"/>
                </a:lnTo>
                <a:cubicBezTo>
                  <a:pt x="898292" y="59472"/>
                  <a:pt x="1102732" y="63189"/>
                  <a:pt x="1375317" y="89209"/>
                </a:cubicBezTo>
                <a:cubicBezTo>
                  <a:pt x="1647902" y="115229"/>
                  <a:pt x="1960137" y="149922"/>
                  <a:pt x="2304586" y="200722"/>
                </a:cubicBezTo>
                <a:cubicBezTo>
                  <a:pt x="2649035" y="251522"/>
                  <a:pt x="3045522" y="322765"/>
                  <a:pt x="3442010" y="394009"/>
                </a:cubicBezTo>
              </a:path>
            </a:pathLst>
          </a:custGeom>
          <a:noFill/>
          <a:ln>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153B793-F9F2-33DD-39A8-DA593F16AAED}"/>
              </a:ext>
            </a:extLst>
          </p:cNvPr>
          <p:cNvSpPr/>
          <p:nvPr/>
        </p:nvSpPr>
        <p:spPr>
          <a:xfrm>
            <a:off x="5084956" y="3434576"/>
            <a:ext cx="3471746" cy="557561"/>
          </a:xfrm>
          <a:custGeom>
            <a:avLst/>
            <a:gdLst>
              <a:gd name="connsiteX0" fmla="*/ 0 w 3471746"/>
              <a:gd name="connsiteY0" fmla="*/ 0 h 557561"/>
              <a:gd name="connsiteX1" fmla="*/ 579864 w 3471746"/>
              <a:gd name="connsiteY1" fmla="*/ 14868 h 557561"/>
              <a:gd name="connsiteX2" fmla="*/ 1077951 w 3471746"/>
              <a:gd name="connsiteY2" fmla="*/ 44604 h 557561"/>
              <a:gd name="connsiteX3" fmla="*/ 1590907 w 3471746"/>
              <a:gd name="connsiteY3" fmla="*/ 118946 h 557561"/>
              <a:gd name="connsiteX4" fmla="*/ 2178205 w 3471746"/>
              <a:gd name="connsiteY4" fmla="*/ 208156 h 557561"/>
              <a:gd name="connsiteX5" fmla="*/ 2728332 w 3471746"/>
              <a:gd name="connsiteY5" fmla="*/ 341970 h 557561"/>
              <a:gd name="connsiteX6" fmla="*/ 3471746 w 3471746"/>
              <a:gd name="connsiteY6" fmla="*/ 557561 h 55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1746" h="557561">
                <a:moveTo>
                  <a:pt x="0" y="0"/>
                </a:moveTo>
                <a:lnTo>
                  <a:pt x="579864" y="14868"/>
                </a:lnTo>
                <a:cubicBezTo>
                  <a:pt x="759523" y="22302"/>
                  <a:pt x="909444" y="27258"/>
                  <a:pt x="1077951" y="44604"/>
                </a:cubicBezTo>
                <a:cubicBezTo>
                  <a:pt x="1246458" y="61950"/>
                  <a:pt x="1590907" y="118946"/>
                  <a:pt x="1590907" y="118946"/>
                </a:cubicBezTo>
                <a:cubicBezTo>
                  <a:pt x="1774283" y="146205"/>
                  <a:pt x="1988634" y="170985"/>
                  <a:pt x="2178205" y="208156"/>
                </a:cubicBezTo>
                <a:cubicBezTo>
                  <a:pt x="2367776" y="245327"/>
                  <a:pt x="2512742" y="283736"/>
                  <a:pt x="2728332" y="341970"/>
                </a:cubicBezTo>
                <a:cubicBezTo>
                  <a:pt x="2943922" y="400204"/>
                  <a:pt x="3207834" y="478882"/>
                  <a:pt x="3471746" y="557561"/>
                </a:cubicBezTo>
              </a:path>
            </a:pathLst>
          </a:custGeom>
          <a:noFill/>
          <a:ln>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0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3231C-9B08-5665-44B2-EE44D84B511F}"/>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1F387CBD-BD6E-FA64-7120-CA3354333A4E}"/>
              </a:ext>
            </a:extLst>
          </p:cNvPr>
          <p:cNvGrpSpPr/>
          <p:nvPr/>
        </p:nvGrpSpPr>
        <p:grpSpPr>
          <a:xfrm rot="20680831">
            <a:off x="270314" y="313165"/>
            <a:ext cx="1889165" cy="880789"/>
            <a:chOff x="535057" y="151640"/>
            <a:chExt cx="1889165" cy="880789"/>
          </a:xfrm>
        </p:grpSpPr>
        <p:pic>
          <p:nvPicPr>
            <p:cNvPr id="10" name="Picture 9">
              <a:extLst>
                <a:ext uri="{FF2B5EF4-FFF2-40B4-BE49-F238E27FC236}">
                  <a16:creationId xmlns:a16="http://schemas.microsoft.com/office/drawing/2014/main" id="{EF2CBFAB-F10B-AE18-A4BE-42DC538CAD7D}"/>
                </a:ext>
              </a:extLst>
            </p:cNvPr>
            <p:cNvPicPr>
              <a:picLocks noChangeAspect="1"/>
            </p:cNvPicPr>
            <p:nvPr/>
          </p:nvPicPr>
          <p:blipFill>
            <a:blip r:embed="rId2"/>
            <a:stretch>
              <a:fillRect/>
            </a:stretch>
          </p:blipFill>
          <p:spPr>
            <a:xfrm>
              <a:off x="535057" y="151640"/>
              <a:ext cx="1889165" cy="880789"/>
            </a:xfrm>
            <a:prstGeom prst="rect">
              <a:avLst/>
            </a:prstGeom>
          </p:spPr>
        </p:pic>
        <p:sp>
          <p:nvSpPr>
            <p:cNvPr id="11" name="TextBox 10">
              <a:extLst>
                <a:ext uri="{FF2B5EF4-FFF2-40B4-BE49-F238E27FC236}">
                  <a16:creationId xmlns:a16="http://schemas.microsoft.com/office/drawing/2014/main" id="{1B7E15B3-49EE-0EF0-84A4-486B1A0BB638}"/>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rPr>
                <a:t>Câu 1</a:t>
              </a:r>
              <a:endParaRPr kumimoji="0" lang="en-US" sz="2200" b="1" i="0" u="none" strike="noStrike" kern="0" cap="none" spc="0" normalizeH="0" baseline="0" noProof="0" dirty="0">
                <a:ln>
                  <a:noFill/>
                </a:ln>
                <a:solidFill>
                  <a:sysClr val="windowText" lastClr="000000"/>
                </a:solidFill>
                <a:effectLst/>
                <a:uLnTx/>
                <a:uFillTx/>
              </a:endParaRPr>
            </a:p>
          </p:txBody>
        </p:sp>
      </p:grpSp>
      <p:sp>
        <p:nvSpPr>
          <p:cNvPr id="13" name="TextBox 12">
            <a:extLst>
              <a:ext uri="{FF2B5EF4-FFF2-40B4-BE49-F238E27FC236}">
                <a16:creationId xmlns:a16="http://schemas.microsoft.com/office/drawing/2014/main" id="{AA397E1F-D18C-F517-A570-6CC1FAE9F841}"/>
              </a:ext>
            </a:extLst>
          </p:cNvPr>
          <p:cNvSpPr txBox="1"/>
          <p:nvPr/>
        </p:nvSpPr>
        <p:spPr>
          <a:xfrm>
            <a:off x="2242268" y="233260"/>
            <a:ext cx="4659464" cy="958660"/>
          </a:xfrm>
          <a:prstGeom prst="rect">
            <a:avLst/>
          </a:prstGeom>
          <a:noFill/>
        </p:spPr>
        <p:txBody>
          <a:bodyPr wrap="square">
            <a:spAutoFit/>
          </a:bodyPr>
          <a:lstStyle/>
          <a:p>
            <a:pPr algn="ctr">
              <a:lnSpc>
                <a:spcPct val="150000"/>
              </a:lnSpc>
            </a:pPr>
            <a:r>
              <a:rPr lang="vi-VN" sz="2000"/>
              <a:t>Sự lệch hướng của tia phóng xạ trong điện trường và từ trường Hình 23.3:</a:t>
            </a:r>
            <a:endParaRPr lang="en-US" sz="200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4C1CF70-01BF-351B-FB7E-E32F449D507C}"/>
                  </a:ext>
                </a:extLst>
              </p:cNvPr>
              <p:cNvSpPr txBox="1"/>
              <p:nvPr/>
            </p:nvSpPr>
            <p:spPr>
              <a:xfrm>
                <a:off x="228600" y="1813951"/>
                <a:ext cx="4427035"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Tia </a:t>
                </a:r>
                <a:r>
                  <a:rPr lang="el-GR" sz="2000"/>
                  <a:t>β- </a:t>
                </a:r>
                <a:r>
                  <a:rPr lang="vi-VN" sz="2000"/>
                  <a:t>là dòng hạt mang điện tích âm, chịu lực điện ngược hướng đường sức điện nên lệch ngược hướng đường sức điện (lệch về phía bản dương của tụ điện). </a:t>
                </a:r>
              </a:p>
              <a:p>
                <a:pPr marL="342900" indent="-342900" algn="just">
                  <a:lnSpc>
                    <a:spcPct val="150000"/>
                  </a:lnSpc>
                  <a:buFont typeface="Arial" panose="020B0604020202020204" pitchFamily="34" charset="0"/>
                  <a:buChar char="•"/>
                </a:pPr>
                <a:r>
                  <a:rPr lang="vi-VN" sz="2000"/>
                  <a:t>Tia </a:t>
                </a:r>
                <a14:m>
                  <m:oMath xmlns:m="http://schemas.openxmlformats.org/officeDocument/2006/math">
                    <m:r>
                      <m:rPr>
                        <m:sty m:val="p"/>
                      </m:rPr>
                      <a:rPr lang="vi-VN" sz="2000" i="0" smtClean="0">
                        <a:latin typeface="Cambria Math" panose="02040503050406030204" pitchFamily="18" charset="0"/>
                        <a:ea typeface="Cambria Math" panose="02040503050406030204" pitchFamily="18" charset="0"/>
                      </a:rPr>
                      <m:t>γ</m:t>
                    </m:r>
                  </m:oMath>
                </a14:m>
                <a:r>
                  <a:rPr lang="vi-VN" sz="2000"/>
                  <a:t> là sóng điện từ, không bị lệch trong điện trường.</a:t>
                </a:r>
              </a:p>
            </p:txBody>
          </p:sp>
        </mc:Choice>
        <mc:Fallback xmlns="">
          <p:sp>
            <p:nvSpPr>
              <p:cNvPr id="15" name="TextBox 14">
                <a:extLst>
                  <a:ext uri="{FF2B5EF4-FFF2-40B4-BE49-F238E27FC236}">
                    <a16:creationId xmlns:a16="http://schemas.microsoft.com/office/drawing/2014/main" id="{74C1CF70-01BF-351B-FB7E-E32F449D507C}"/>
                  </a:ext>
                </a:extLst>
              </p:cNvPr>
              <p:cNvSpPr txBox="1">
                <a:spLocks noRot="1" noChangeAspect="1" noMove="1" noResize="1" noEditPoints="1" noAdjustHandles="1" noChangeArrowheads="1" noChangeShapeType="1" noTextEdit="1"/>
              </p:cNvSpPr>
              <p:nvPr/>
            </p:nvSpPr>
            <p:spPr>
              <a:xfrm>
                <a:off x="228600" y="1813951"/>
                <a:ext cx="4427035" cy="3266985"/>
              </a:xfrm>
              <a:prstGeom prst="rect">
                <a:avLst/>
              </a:prstGeom>
              <a:blipFill>
                <a:blip r:embed="rId3"/>
                <a:stretch>
                  <a:fillRect l="-1240" r="-1377" b="-2617"/>
                </a:stretch>
              </a:blipFill>
            </p:spPr>
            <p:txBody>
              <a:bodyPr/>
              <a:lstStyle/>
              <a:p>
                <a:r>
                  <a:rPr lang="en-US">
                    <a:noFill/>
                  </a:rPr>
                  <a:t> </a:t>
                </a:r>
              </a:p>
            </p:txBody>
          </p:sp>
        </mc:Fallback>
      </mc:AlternateContent>
      <p:sp>
        <p:nvSpPr>
          <p:cNvPr id="16" name="Arrow: Pentagon 15">
            <a:extLst>
              <a:ext uri="{FF2B5EF4-FFF2-40B4-BE49-F238E27FC236}">
                <a16:creationId xmlns:a16="http://schemas.microsoft.com/office/drawing/2014/main" id="{AFE1EE34-B4F9-D627-7954-323053A8E72E}"/>
              </a:ext>
            </a:extLst>
          </p:cNvPr>
          <p:cNvSpPr/>
          <p:nvPr/>
        </p:nvSpPr>
        <p:spPr>
          <a:xfrm>
            <a:off x="0" y="1495396"/>
            <a:ext cx="457200" cy="298557"/>
          </a:xfrm>
          <a:prstGeom prst="homePlate">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17" name="TextBox 16">
            <a:extLst>
              <a:ext uri="{FF2B5EF4-FFF2-40B4-BE49-F238E27FC236}">
                <a16:creationId xmlns:a16="http://schemas.microsoft.com/office/drawing/2014/main" id="{BE77ACE6-9133-DD7D-BDE5-EAC8DFA0B8E5}"/>
              </a:ext>
            </a:extLst>
          </p:cNvPr>
          <p:cNvSpPr txBox="1"/>
          <p:nvPr/>
        </p:nvSpPr>
        <p:spPr>
          <a:xfrm>
            <a:off x="632046" y="1413841"/>
            <a:ext cx="4651153" cy="400110"/>
          </a:xfrm>
          <a:prstGeom prst="rect">
            <a:avLst/>
          </a:prstGeom>
          <a:noFill/>
        </p:spPr>
        <p:txBody>
          <a:bodyPr wrap="square" rtlCol="0">
            <a:spAutoFit/>
          </a:bodyPr>
          <a:lstStyle/>
          <a:p>
            <a:pPr>
              <a:buClrTx/>
              <a:buFontTx/>
              <a:buNone/>
              <a:defRPr/>
            </a:pPr>
            <a:r>
              <a:rPr lang="vi-VN" sz="2000" b="1">
                <a:solidFill>
                  <a:srgbClr val="FF0066"/>
                </a:solidFill>
                <a:latin typeface="Arial" panose="020B0604020202020204" pitchFamily="34" charset="0"/>
                <a:cs typeface="Arial" panose="020B0604020202020204" pitchFamily="34" charset="0"/>
              </a:rPr>
              <a:t>Trong điện trường Hình 23.3a SGK: </a:t>
            </a:r>
            <a:endParaRPr lang="en-US" sz="2000" b="1" dirty="0">
              <a:solidFill>
                <a:srgbClr val="FF0066"/>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3E32C499-C22E-2A2D-DBBC-40E7D869D8B4}"/>
              </a:ext>
            </a:extLst>
          </p:cNvPr>
          <p:cNvPicPr>
            <a:picLocks noChangeAspect="1"/>
          </p:cNvPicPr>
          <p:nvPr/>
        </p:nvPicPr>
        <p:blipFill>
          <a:blip r:embed="rId4"/>
          <a:stretch>
            <a:fillRect/>
          </a:stretch>
        </p:blipFill>
        <p:spPr>
          <a:xfrm>
            <a:off x="4963394" y="1645599"/>
            <a:ext cx="3876675" cy="3124200"/>
          </a:xfrm>
          <a:prstGeom prst="rect">
            <a:avLst/>
          </a:prstGeom>
        </p:spPr>
      </p:pic>
      <p:sp>
        <p:nvSpPr>
          <p:cNvPr id="21" name="Freeform: Shape 20">
            <a:extLst>
              <a:ext uri="{FF2B5EF4-FFF2-40B4-BE49-F238E27FC236}">
                <a16:creationId xmlns:a16="http://schemas.microsoft.com/office/drawing/2014/main" id="{53973AAF-9083-53B8-3899-EC624DD9AD9E}"/>
              </a:ext>
            </a:extLst>
          </p:cNvPr>
          <p:cNvSpPr/>
          <p:nvPr/>
        </p:nvSpPr>
        <p:spPr>
          <a:xfrm flipV="1">
            <a:off x="5092390" y="2571749"/>
            <a:ext cx="3471746" cy="576788"/>
          </a:xfrm>
          <a:custGeom>
            <a:avLst/>
            <a:gdLst>
              <a:gd name="connsiteX0" fmla="*/ 0 w 3471746"/>
              <a:gd name="connsiteY0" fmla="*/ 0 h 557561"/>
              <a:gd name="connsiteX1" fmla="*/ 579864 w 3471746"/>
              <a:gd name="connsiteY1" fmla="*/ 14868 h 557561"/>
              <a:gd name="connsiteX2" fmla="*/ 1077951 w 3471746"/>
              <a:gd name="connsiteY2" fmla="*/ 44604 h 557561"/>
              <a:gd name="connsiteX3" fmla="*/ 1590907 w 3471746"/>
              <a:gd name="connsiteY3" fmla="*/ 118946 h 557561"/>
              <a:gd name="connsiteX4" fmla="*/ 2178205 w 3471746"/>
              <a:gd name="connsiteY4" fmla="*/ 208156 h 557561"/>
              <a:gd name="connsiteX5" fmla="*/ 2728332 w 3471746"/>
              <a:gd name="connsiteY5" fmla="*/ 341970 h 557561"/>
              <a:gd name="connsiteX6" fmla="*/ 3471746 w 3471746"/>
              <a:gd name="connsiteY6" fmla="*/ 557561 h 55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1746" h="557561">
                <a:moveTo>
                  <a:pt x="0" y="0"/>
                </a:moveTo>
                <a:lnTo>
                  <a:pt x="579864" y="14868"/>
                </a:lnTo>
                <a:cubicBezTo>
                  <a:pt x="759523" y="22302"/>
                  <a:pt x="909444" y="27258"/>
                  <a:pt x="1077951" y="44604"/>
                </a:cubicBezTo>
                <a:cubicBezTo>
                  <a:pt x="1246458" y="61950"/>
                  <a:pt x="1590907" y="118946"/>
                  <a:pt x="1590907" y="118946"/>
                </a:cubicBezTo>
                <a:cubicBezTo>
                  <a:pt x="1774283" y="146205"/>
                  <a:pt x="1988634" y="170985"/>
                  <a:pt x="2178205" y="208156"/>
                </a:cubicBezTo>
                <a:cubicBezTo>
                  <a:pt x="2367776" y="245327"/>
                  <a:pt x="2512742" y="283736"/>
                  <a:pt x="2728332" y="341970"/>
                </a:cubicBezTo>
                <a:cubicBezTo>
                  <a:pt x="2943922" y="400204"/>
                  <a:pt x="3207834" y="478882"/>
                  <a:pt x="3471746" y="557561"/>
                </a:cubicBezTo>
              </a:path>
            </a:pathLst>
          </a:custGeom>
          <a:noFill/>
          <a:ln>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DF1801D6-EDF5-7937-81DB-1092E1849965}"/>
              </a:ext>
            </a:extLst>
          </p:cNvPr>
          <p:cNvCxnSpPr/>
          <p:nvPr/>
        </p:nvCxnSpPr>
        <p:spPr>
          <a:xfrm>
            <a:off x="5092390" y="3248722"/>
            <a:ext cx="34717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97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par>
                                <p:cTn id="18" presetID="2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5DE96-8606-369F-B4DF-D6ADA1B27ECF}"/>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CD5E7FF5-3B72-B821-F98E-961C04CB0933}"/>
              </a:ext>
            </a:extLst>
          </p:cNvPr>
          <p:cNvGrpSpPr/>
          <p:nvPr/>
        </p:nvGrpSpPr>
        <p:grpSpPr>
          <a:xfrm rot="20680831">
            <a:off x="270314" y="313165"/>
            <a:ext cx="1889165" cy="880789"/>
            <a:chOff x="535057" y="151640"/>
            <a:chExt cx="1889165" cy="880789"/>
          </a:xfrm>
        </p:grpSpPr>
        <p:pic>
          <p:nvPicPr>
            <p:cNvPr id="10" name="Picture 9">
              <a:extLst>
                <a:ext uri="{FF2B5EF4-FFF2-40B4-BE49-F238E27FC236}">
                  <a16:creationId xmlns:a16="http://schemas.microsoft.com/office/drawing/2014/main" id="{83E5906D-201F-3C60-6D5B-1D436DADD542}"/>
                </a:ext>
              </a:extLst>
            </p:cNvPr>
            <p:cNvPicPr>
              <a:picLocks noChangeAspect="1"/>
            </p:cNvPicPr>
            <p:nvPr/>
          </p:nvPicPr>
          <p:blipFill>
            <a:blip r:embed="rId2"/>
            <a:stretch>
              <a:fillRect/>
            </a:stretch>
          </p:blipFill>
          <p:spPr>
            <a:xfrm>
              <a:off x="535057" y="151640"/>
              <a:ext cx="1889165" cy="880789"/>
            </a:xfrm>
            <a:prstGeom prst="rect">
              <a:avLst/>
            </a:prstGeom>
          </p:spPr>
        </p:pic>
        <p:sp>
          <p:nvSpPr>
            <p:cNvPr id="11" name="TextBox 10">
              <a:extLst>
                <a:ext uri="{FF2B5EF4-FFF2-40B4-BE49-F238E27FC236}">
                  <a16:creationId xmlns:a16="http://schemas.microsoft.com/office/drawing/2014/main" id="{672E70A4-44BF-A1B6-B895-659B1BE9B11E}"/>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rPr>
                <a:t>Câu 1</a:t>
              </a:r>
              <a:endParaRPr kumimoji="0" lang="en-US" sz="2200" b="1" i="0" u="none" strike="noStrike" kern="0" cap="none" spc="0" normalizeH="0" baseline="0" noProof="0" dirty="0">
                <a:ln>
                  <a:noFill/>
                </a:ln>
                <a:solidFill>
                  <a:sysClr val="windowText" lastClr="000000"/>
                </a:solidFill>
                <a:effectLst/>
                <a:uLnTx/>
                <a:uFillTx/>
              </a:endParaRPr>
            </a:p>
          </p:txBody>
        </p:sp>
      </p:grpSp>
      <p:sp>
        <p:nvSpPr>
          <p:cNvPr id="13" name="TextBox 12">
            <a:extLst>
              <a:ext uri="{FF2B5EF4-FFF2-40B4-BE49-F238E27FC236}">
                <a16:creationId xmlns:a16="http://schemas.microsoft.com/office/drawing/2014/main" id="{412FDF72-FCDB-C22F-7745-44C7953055A5}"/>
              </a:ext>
            </a:extLst>
          </p:cNvPr>
          <p:cNvSpPr txBox="1"/>
          <p:nvPr/>
        </p:nvSpPr>
        <p:spPr>
          <a:xfrm>
            <a:off x="2242268" y="233260"/>
            <a:ext cx="4659464" cy="958660"/>
          </a:xfrm>
          <a:prstGeom prst="rect">
            <a:avLst/>
          </a:prstGeom>
          <a:noFill/>
        </p:spPr>
        <p:txBody>
          <a:bodyPr wrap="square">
            <a:spAutoFit/>
          </a:bodyPr>
          <a:lstStyle/>
          <a:p>
            <a:pPr algn="ctr">
              <a:lnSpc>
                <a:spcPct val="150000"/>
              </a:lnSpc>
            </a:pPr>
            <a:r>
              <a:rPr lang="vi-VN" sz="2000"/>
              <a:t>Sự lệch hướng của tia phóng xạ trong điện trường và từ trường Hình 23.3:</a:t>
            </a:r>
            <a:endParaRPr lang="en-US" sz="200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0DB2458-A8A8-8CBA-5268-FBB2AC390857}"/>
                  </a:ext>
                </a:extLst>
              </p:cNvPr>
              <p:cNvSpPr txBox="1"/>
              <p:nvPr/>
            </p:nvSpPr>
            <p:spPr>
              <a:xfrm>
                <a:off x="115418" y="2430315"/>
                <a:ext cx="6338539"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Tia </a:t>
                </a:r>
                <a:r>
                  <a:rPr lang="el-GR" sz="2000">
                    <a:latin typeface="Arial" panose="020B0604020202020204" pitchFamily="34" charset="0"/>
                    <a:cs typeface="Arial" panose="020B0604020202020204" pitchFamily="34" charset="0"/>
                  </a:rPr>
                  <a:t>α</a:t>
                </a:r>
                <a:r>
                  <a:rPr lang="vi-VN" sz="2000"/>
                  <a:t> và </a:t>
                </a:r>
                <a:r>
                  <a:rPr lang="el-GR" sz="2000">
                    <a:latin typeface="Arial" panose="020B0604020202020204" pitchFamily="34" charset="0"/>
                    <a:cs typeface="Arial" panose="020B0604020202020204" pitchFamily="34" charset="0"/>
                  </a:rPr>
                  <a:t>β</a:t>
                </a:r>
                <a:r>
                  <a:rPr lang="en-US" sz="2000" baseline="30000">
                    <a:latin typeface="Arial" panose="020B0604020202020204" pitchFamily="34" charset="0"/>
                    <a:cs typeface="Arial" panose="020B0604020202020204" pitchFamily="34" charset="0"/>
                  </a:rPr>
                  <a:t>+</a:t>
                </a:r>
                <a:r>
                  <a:rPr lang="vi-VN" sz="2000"/>
                  <a:t> chịu lực Lorentz hướng sang phải. </a:t>
                </a:r>
                <a:endParaRPr lang="en-US" sz="2000"/>
              </a:p>
              <a:p>
                <a:pPr marL="342900" indent="-342900" algn="just">
                  <a:lnSpc>
                    <a:spcPct val="150000"/>
                  </a:lnSpc>
                  <a:buFont typeface="Arial" panose="020B0604020202020204" pitchFamily="34" charset="0"/>
                  <a:buChar char="•"/>
                </a:pPr>
                <a:r>
                  <a:rPr lang="vi-VN" sz="2000"/>
                  <a:t>Tia </a:t>
                </a:r>
                <a:r>
                  <a:rPr lang="el-GR" sz="2000">
                    <a:latin typeface="Arial" panose="020B0604020202020204" pitchFamily="34" charset="0"/>
                    <a:cs typeface="Arial" panose="020B0604020202020204" pitchFamily="34" charset="0"/>
                  </a:rPr>
                  <a:t>β</a:t>
                </a:r>
                <a:r>
                  <a:rPr lang="en-US" sz="2000" baseline="30000">
                    <a:latin typeface="Arial" panose="020B0604020202020204" pitchFamily="34" charset="0"/>
                    <a:cs typeface="Arial" panose="020B0604020202020204" pitchFamily="34" charset="0"/>
                  </a:rPr>
                  <a:t>- </a:t>
                </a:r>
                <a:r>
                  <a:rPr lang="vi-VN" sz="2000"/>
                  <a:t>chịu lực Lorentz hướng sang trái. </a:t>
                </a:r>
                <a:endParaRPr lang="en-US" sz="2000"/>
              </a:p>
              <a:p>
                <a:pPr marL="342900" indent="-342900" algn="just">
                  <a:lnSpc>
                    <a:spcPct val="150000"/>
                  </a:lnSpc>
                  <a:buFont typeface="Arial" panose="020B0604020202020204" pitchFamily="34" charset="0"/>
                  <a:buChar char="•"/>
                </a:pPr>
                <a:r>
                  <a:rPr lang="vi-VN" sz="2000"/>
                  <a:t>Tia </a:t>
                </a:r>
                <a14:m>
                  <m:oMath xmlns:m="http://schemas.openxmlformats.org/officeDocument/2006/math">
                    <m:r>
                      <m:rPr>
                        <m:sty m:val="p"/>
                      </m:rPr>
                      <a:rPr lang="vi-VN" sz="2000">
                        <a:latin typeface="Cambria Math" panose="02040503050406030204" pitchFamily="18" charset="0"/>
                        <a:ea typeface="Cambria Math" panose="02040503050406030204" pitchFamily="18" charset="0"/>
                      </a:rPr>
                      <m:t>γ</m:t>
                    </m:r>
                  </m:oMath>
                </a14:m>
                <a:r>
                  <a:rPr lang="vi-VN" sz="2000"/>
                  <a:t> là sóng điện từ, không bị lệch trong từ trường.</a:t>
                </a:r>
                <a:endParaRPr lang="en-US" sz="2000"/>
              </a:p>
            </p:txBody>
          </p:sp>
        </mc:Choice>
        <mc:Fallback xmlns="">
          <p:sp>
            <p:nvSpPr>
              <p:cNvPr id="15" name="TextBox 14">
                <a:extLst>
                  <a:ext uri="{FF2B5EF4-FFF2-40B4-BE49-F238E27FC236}">
                    <a16:creationId xmlns:a16="http://schemas.microsoft.com/office/drawing/2014/main" id="{70DB2458-A8A8-8CBA-5268-FBB2AC390857}"/>
                  </a:ext>
                </a:extLst>
              </p:cNvPr>
              <p:cNvSpPr txBox="1">
                <a:spLocks noRot="1" noChangeAspect="1" noMove="1" noResize="1" noEditPoints="1" noAdjustHandles="1" noChangeArrowheads="1" noChangeShapeType="1" noTextEdit="1"/>
              </p:cNvSpPr>
              <p:nvPr/>
            </p:nvSpPr>
            <p:spPr>
              <a:xfrm>
                <a:off x="115418" y="2430315"/>
                <a:ext cx="6338539" cy="1420325"/>
              </a:xfrm>
              <a:prstGeom prst="rect">
                <a:avLst/>
              </a:prstGeom>
              <a:blipFill>
                <a:blip r:embed="rId3"/>
                <a:stretch>
                  <a:fillRect l="-865" r="-962" b="-6867"/>
                </a:stretch>
              </a:blipFill>
            </p:spPr>
            <p:txBody>
              <a:bodyPr/>
              <a:lstStyle/>
              <a:p>
                <a:r>
                  <a:rPr lang="en-US">
                    <a:noFill/>
                  </a:rPr>
                  <a:t> </a:t>
                </a:r>
              </a:p>
            </p:txBody>
          </p:sp>
        </mc:Fallback>
      </mc:AlternateContent>
      <p:sp>
        <p:nvSpPr>
          <p:cNvPr id="16" name="Arrow: Pentagon 15">
            <a:extLst>
              <a:ext uri="{FF2B5EF4-FFF2-40B4-BE49-F238E27FC236}">
                <a16:creationId xmlns:a16="http://schemas.microsoft.com/office/drawing/2014/main" id="{4350C09D-7256-4681-4D0F-64A828928F2E}"/>
              </a:ext>
            </a:extLst>
          </p:cNvPr>
          <p:cNvSpPr/>
          <p:nvPr/>
        </p:nvSpPr>
        <p:spPr>
          <a:xfrm>
            <a:off x="0" y="1844799"/>
            <a:ext cx="457200" cy="298557"/>
          </a:xfrm>
          <a:prstGeom prst="homePlate">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17" name="TextBox 16">
            <a:extLst>
              <a:ext uri="{FF2B5EF4-FFF2-40B4-BE49-F238E27FC236}">
                <a16:creationId xmlns:a16="http://schemas.microsoft.com/office/drawing/2014/main" id="{45539A18-AFDF-11C1-D933-55EC7914A1C8}"/>
              </a:ext>
            </a:extLst>
          </p:cNvPr>
          <p:cNvSpPr txBox="1"/>
          <p:nvPr/>
        </p:nvSpPr>
        <p:spPr>
          <a:xfrm>
            <a:off x="632046" y="1763244"/>
            <a:ext cx="4651153" cy="400110"/>
          </a:xfrm>
          <a:prstGeom prst="rect">
            <a:avLst/>
          </a:prstGeom>
          <a:noFill/>
        </p:spPr>
        <p:txBody>
          <a:bodyPr wrap="square" rtlCol="0">
            <a:spAutoFit/>
          </a:bodyPr>
          <a:lstStyle/>
          <a:p>
            <a:pPr>
              <a:buClrTx/>
              <a:buFontTx/>
              <a:buNone/>
              <a:defRPr/>
            </a:pPr>
            <a:r>
              <a:rPr lang="vi-VN" sz="2000" b="1">
                <a:solidFill>
                  <a:srgbClr val="FF0066"/>
                </a:solidFill>
                <a:latin typeface="Arial" panose="020B0604020202020204" pitchFamily="34" charset="0"/>
                <a:cs typeface="Arial" panose="020B0604020202020204" pitchFamily="34" charset="0"/>
              </a:rPr>
              <a:t>Trong điện trường Hình 23.3</a:t>
            </a:r>
            <a:r>
              <a:rPr lang="en-US" sz="2000" b="1">
                <a:solidFill>
                  <a:srgbClr val="FF0066"/>
                </a:solidFill>
                <a:latin typeface="Arial" panose="020B0604020202020204" pitchFamily="34" charset="0"/>
                <a:cs typeface="Arial" panose="020B0604020202020204" pitchFamily="34" charset="0"/>
              </a:rPr>
              <a:t>b</a:t>
            </a:r>
            <a:r>
              <a:rPr lang="vi-VN" sz="2000" b="1">
                <a:solidFill>
                  <a:srgbClr val="FF0066"/>
                </a:solidFill>
                <a:latin typeface="Arial" panose="020B0604020202020204" pitchFamily="34" charset="0"/>
                <a:cs typeface="Arial" panose="020B0604020202020204" pitchFamily="34" charset="0"/>
              </a:rPr>
              <a:t> SGK: </a:t>
            </a:r>
            <a:endParaRPr lang="en-US" sz="2000" b="1" dirty="0">
              <a:solidFill>
                <a:srgbClr val="FF006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41B9244-7C69-2FCA-6914-5168F91AEE59}"/>
              </a:ext>
            </a:extLst>
          </p:cNvPr>
          <p:cNvPicPr>
            <a:picLocks noChangeAspect="1"/>
          </p:cNvPicPr>
          <p:nvPr/>
        </p:nvPicPr>
        <p:blipFill>
          <a:blip r:embed="rId4"/>
          <a:stretch>
            <a:fillRect/>
          </a:stretch>
        </p:blipFill>
        <p:spPr>
          <a:xfrm>
            <a:off x="6453957" y="1344489"/>
            <a:ext cx="2502519" cy="3591978"/>
          </a:xfrm>
          <a:prstGeom prst="rect">
            <a:avLst/>
          </a:prstGeom>
        </p:spPr>
      </p:pic>
    </p:spTree>
    <p:extLst>
      <p:ext uri="{BB962C8B-B14F-4D97-AF65-F5344CB8AC3E}">
        <p14:creationId xmlns:p14="http://schemas.microsoft.com/office/powerpoint/2010/main" val="11292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8F6C4-4E5E-A2A8-3F15-56161ACDD4A9}"/>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C0C7A9A0-E66E-B863-B7A1-4D8E161EDFD9}"/>
              </a:ext>
            </a:extLst>
          </p:cNvPr>
          <p:cNvGrpSpPr/>
          <p:nvPr/>
        </p:nvGrpSpPr>
        <p:grpSpPr>
          <a:xfrm rot="20680831">
            <a:off x="270314" y="313165"/>
            <a:ext cx="1889165" cy="880789"/>
            <a:chOff x="535057" y="151640"/>
            <a:chExt cx="1889165" cy="880789"/>
          </a:xfrm>
        </p:grpSpPr>
        <p:pic>
          <p:nvPicPr>
            <p:cNvPr id="10" name="Picture 9">
              <a:extLst>
                <a:ext uri="{FF2B5EF4-FFF2-40B4-BE49-F238E27FC236}">
                  <a16:creationId xmlns:a16="http://schemas.microsoft.com/office/drawing/2014/main" id="{F7F9039E-6395-FF64-54C4-45D7ED312723}"/>
                </a:ext>
              </a:extLst>
            </p:cNvPr>
            <p:cNvPicPr>
              <a:picLocks noChangeAspect="1"/>
            </p:cNvPicPr>
            <p:nvPr/>
          </p:nvPicPr>
          <p:blipFill>
            <a:blip r:embed="rId2"/>
            <a:stretch>
              <a:fillRect/>
            </a:stretch>
          </p:blipFill>
          <p:spPr>
            <a:xfrm>
              <a:off x="535057" y="151640"/>
              <a:ext cx="1889165" cy="880789"/>
            </a:xfrm>
            <a:prstGeom prst="rect">
              <a:avLst/>
            </a:prstGeom>
          </p:spPr>
        </p:pic>
        <p:sp>
          <p:nvSpPr>
            <p:cNvPr id="11" name="TextBox 10">
              <a:extLst>
                <a:ext uri="{FF2B5EF4-FFF2-40B4-BE49-F238E27FC236}">
                  <a16:creationId xmlns:a16="http://schemas.microsoft.com/office/drawing/2014/main" id="{1D74E1F5-4E3B-EA24-F95D-B53FC2DD04AF}"/>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rPr>
                <a:t>Câu 2</a:t>
              </a:r>
              <a:endParaRPr kumimoji="0" lang="en-US" sz="2200" b="1" i="0" u="none" strike="noStrike" kern="0" cap="none" spc="0" normalizeH="0" baseline="0" noProof="0" dirty="0">
                <a:ln>
                  <a:noFill/>
                </a:ln>
                <a:solidFill>
                  <a:sysClr val="windowText" lastClr="000000"/>
                </a:solidFill>
                <a:effectLst/>
                <a:uLnTx/>
                <a:uFillTx/>
              </a:endParaRPr>
            </a:p>
          </p:txBody>
        </p:sp>
      </p:grpSp>
      <p:sp>
        <p:nvSpPr>
          <p:cNvPr id="13" name="TextBox 12">
            <a:extLst>
              <a:ext uri="{FF2B5EF4-FFF2-40B4-BE49-F238E27FC236}">
                <a16:creationId xmlns:a16="http://schemas.microsoft.com/office/drawing/2014/main" id="{12358C5E-6548-B44D-E215-F184EB699057}"/>
              </a:ext>
            </a:extLst>
          </p:cNvPr>
          <p:cNvSpPr txBox="1"/>
          <p:nvPr/>
        </p:nvSpPr>
        <p:spPr>
          <a:xfrm>
            <a:off x="1961704" y="382843"/>
            <a:ext cx="6626669" cy="400110"/>
          </a:xfrm>
          <a:prstGeom prst="rect">
            <a:avLst/>
          </a:prstGeom>
          <a:noFill/>
        </p:spPr>
        <p:txBody>
          <a:bodyPr wrap="square">
            <a:spAutoFit/>
          </a:bodyPr>
          <a:lstStyle/>
          <a:p>
            <a:pPr algn="ctr"/>
            <a:r>
              <a:rPr lang="vi-VN" sz="2000"/>
              <a:t>Khả năng đâm xuyên khác nhau của các tia </a:t>
            </a:r>
            <a:r>
              <a:rPr lang="el-GR" sz="2000">
                <a:latin typeface="Arial" panose="020B0604020202020204" pitchFamily="34" charset="0"/>
                <a:cs typeface="Arial" panose="020B0604020202020204" pitchFamily="34" charset="0"/>
              </a:rPr>
              <a:t>α</a:t>
            </a:r>
            <a:r>
              <a:rPr lang="vi-VN" sz="2000"/>
              <a:t>, </a:t>
            </a:r>
            <a:r>
              <a:rPr lang="el-GR" sz="2000"/>
              <a:t>β νὰ γ:</a:t>
            </a:r>
            <a:endParaRPr lang="en-US" sz="2000"/>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D13F2CC6-641B-A67C-C37B-DD9A423803A7}"/>
                  </a:ext>
                </a:extLst>
              </p:cNvPr>
              <p:cNvSpPr/>
              <p:nvPr/>
            </p:nvSpPr>
            <p:spPr>
              <a:xfrm>
                <a:off x="-290814" y="1645075"/>
                <a:ext cx="2186522" cy="510363"/>
              </a:xfrm>
              <a:prstGeom prst="roundRect">
                <a:avLst>
                  <a:gd name="adj" fmla="val 50000"/>
                </a:avLst>
              </a:prstGeom>
              <a:solidFill>
                <a:srgbClr val="0000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strike="noStrike" kern="0" cap="none" spc="0" normalizeH="0" baseline="0" noProof="0">
                    <a:ln>
                      <a:noFill/>
                    </a:ln>
                    <a:solidFill>
                      <a:schemeClr val="accent4"/>
                    </a:solidFill>
                    <a:effectLst/>
                    <a:uLnTx/>
                    <a:uFillTx/>
                    <a:ea typeface="+mn-ea"/>
                    <a:cs typeface="Arial" panose="020B0604020202020204" pitchFamily="34" charset="0"/>
                  </a:rPr>
                  <a:t>Tia </a:t>
                </a:r>
                <a14:m>
                  <m:oMath xmlns:m="http://schemas.openxmlformats.org/officeDocument/2006/math">
                    <m:r>
                      <a:rPr kumimoji="0" lang="en-US" sz="2400" b="1" i="0" strike="noStrike" kern="0" cap="none" spc="0" normalizeH="0" baseline="0" noProof="0" smtClean="0">
                        <a:ln>
                          <a:noFill/>
                        </a:ln>
                        <a:solidFill>
                          <a:schemeClr val="accent4"/>
                        </a:solidFill>
                        <a:effectLst/>
                        <a:uLnTx/>
                        <a:uFillTx/>
                        <a:latin typeface="Cambria Math" panose="02040503050406030204" pitchFamily="18" charset="0"/>
                        <a:ea typeface="Cambria Math" panose="02040503050406030204" pitchFamily="18" charset="0"/>
                        <a:cs typeface="Arial" panose="020B0604020202020204" pitchFamily="34" charset="0"/>
                      </a:rPr>
                      <m:t>𝛂</m:t>
                    </m:r>
                  </m:oMath>
                </a14:m>
                <a:endParaRPr kumimoji="0" lang="en-US" sz="2400" b="1" strike="noStrike" kern="0" cap="none" spc="0" normalizeH="0" baseline="0" noProof="0" dirty="0">
                  <a:ln>
                    <a:noFill/>
                  </a:ln>
                  <a:solidFill>
                    <a:schemeClr val="accent4"/>
                  </a:solidFill>
                  <a:effectLst/>
                  <a:uLnTx/>
                  <a:uFillTx/>
                  <a:ea typeface="+mn-ea"/>
                  <a:cs typeface="Arial" panose="020B0604020202020204" pitchFamily="34" charset="0"/>
                </a:endParaRPr>
              </a:p>
            </p:txBody>
          </p:sp>
        </mc:Choice>
        <mc:Fallback xmlns="">
          <p:sp>
            <p:nvSpPr>
              <p:cNvPr id="4" name="Rectangle: Rounded Corners 3">
                <a:extLst>
                  <a:ext uri="{FF2B5EF4-FFF2-40B4-BE49-F238E27FC236}">
                    <a16:creationId xmlns:a16="http://schemas.microsoft.com/office/drawing/2014/main" id="{D13F2CC6-641B-A67C-C37B-DD9A423803A7}"/>
                  </a:ext>
                </a:extLst>
              </p:cNvPr>
              <p:cNvSpPr>
                <a:spLocks noRot="1" noChangeAspect="1" noMove="1" noResize="1" noEditPoints="1" noAdjustHandles="1" noChangeArrowheads="1" noChangeShapeType="1" noTextEdit="1"/>
              </p:cNvSpPr>
              <p:nvPr/>
            </p:nvSpPr>
            <p:spPr>
              <a:xfrm>
                <a:off x="-290814" y="1645075"/>
                <a:ext cx="2186522" cy="510363"/>
              </a:xfrm>
              <a:prstGeom prst="roundRect">
                <a:avLst>
                  <a:gd name="adj" fmla="val 50000"/>
                </a:avLst>
              </a:prstGeom>
              <a:blipFill>
                <a:blip r:embed="rId3"/>
                <a:stretch>
                  <a:fillRect t="-3571" b="-22619"/>
                </a:stretch>
              </a:blipFill>
              <a:ln w="25400"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B09312F-1FF0-3169-10E0-6072F7DFB7F9}"/>
                  </a:ext>
                </a:extLst>
              </p:cNvPr>
              <p:cNvSpPr txBox="1"/>
              <p:nvPr/>
            </p:nvSpPr>
            <p:spPr>
              <a:xfrm>
                <a:off x="336395" y="2283437"/>
                <a:ext cx="4850780" cy="2372252"/>
              </a:xfrm>
              <a:prstGeom prst="rect">
                <a:avLst/>
              </a:prstGeom>
              <a:noFill/>
            </p:spPr>
            <p:txBody>
              <a:bodyPr wrap="square">
                <a:spAutoFit/>
              </a:bodyPr>
              <a:lstStyle/>
              <a:p>
                <a:pPr marL="342900" indent="-342900" algn="just">
                  <a:lnSpc>
                    <a:spcPct val="150000"/>
                  </a:lnSpc>
                  <a:spcAft>
                    <a:spcPts val="800"/>
                  </a:spcAft>
                  <a:buFont typeface="Arial" panose="020B0604020202020204" pitchFamily="34" charset="0"/>
                  <a:buChar char="•"/>
                </a:pPr>
                <a:r>
                  <a:rPr lang="en-US" sz="2000">
                    <a:latin typeface="Arial" panose="020B0604020202020204" pitchFamily="34" charset="0"/>
                    <a:ea typeface="Times New Roman" panose="02020603050405020304" pitchFamily="18" charset="0"/>
                    <a:cs typeface="Arial" panose="020B0604020202020204" pitchFamily="34" charset="0"/>
                  </a:rPr>
                  <a:t>L</a:t>
                </a:r>
                <a:r>
                  <a:rPr lang="vi-VN" sz="2000">
                    <a:effectLst/>
                    <a:latin typeface="Arial" panose="020B0604020202020204" pitchFamily="34" charset="0"/>
                    <a:ea typeface="Times New Roman" panose="02020603050405020304" pitchFamily="18" charset="0"/>
                    <a:cs typeface="Arial" panose="020B0604020202020204" pitchFamily="34" charset="0"/>
                  </a:rPr>
                  <a:t>à chùm hạt nhân </a:t>
                </a:r>
                <a14:m>
                  <m:oMath xmlns:m="http://schemas.openxmlformats.org/officeDocument/2006/math">
                    <m:sPre>
                      <m:sPrePr>
                        <m:ctrlPr>
                          <a:rPr lang="vi-VN" sz="2000" i="1" smtClean="0">
                            <a:effectLst/>
                            <a:latin typeface="Cambria Math" panose="02040503050406030204" pitchFamily="18" charset="0"/>
                            <a:cs typeface="Times New Roman" panose="02020603050405020304" pitchFamily="18" charset="0"/>
                          </a:rPr>
                        </m:ctrlPr>
                      </m:sPrePr>
                      <m:sub>
                        <m:r>
                          <a:rPr lang="en-US" sz="2000" b="0" i="0" smtClean="0">
                            <a:effectLst/>
                            <a:latin typeface="Cambria Math" panose="02040503050406030204" pitchFamily="18" charset="0"/>
                            <a:cs typeface="Times New Roman" panose="02020603050405020304" pitchFamily="18" charset="0"/>
                          </a:rPr>
                          <m:t>2</m:t>
                        </m:r>
                      </m:sub>
                      <m:sup>
                        <m:r>
                          <a:rPr lang="en-US" sz="2000" b="0" i="0" smtClean="0">
                            <a:latin typeface="Cambria Math" panose="02040503050406030204" pitchFamily="18" charset="0"/>
                          </a:rPr>
                          <m:t>4</m:t>
                        </m:r>
                      </m:sup>
                      <m:e>
                        <m:r>
                          <m:rPr>
                            <m:sty m:val="p"/>
                          </m:rPr>
                          <a:rPr lang="en-US" sz="2000" b="0" i="0" smtClean="0">
                            <a:latin typeface="Cambria Math" panose="02040503050406030204" pitchFamily="18" charset="0"/>
                          </a:rPr>
                          <m:t>He</m:t>
                        </m:r>
                      </m:e>
                    </m:sPre>
                  </m:oMath>
                </a14:m>
                <a:r>
                  <a:rPr lang="vi-VN" sz="2000">
                    <a:effectLst/>
                    <a:latin typeface="Arial" panose="020B0604020202020204" pitchFamily="34" charset="0"/>
                    <a:ea typeface="Times New Roman" panose="02020603050405020304" pitchFamily="18" charset="0"/>
                    <a:cs typeface="Arial" panose="020B0604020202020204" pitchFamily="34" charset="0"/>
                  </a:rPr>
                  <a:t> có khối lượng lớn, kích thước lớn, năng lượng cao, va chạm mạnh với các phần tử môi trường, nhanh mất năng lượng và đâm xuyên được quãng đường ngắn.</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6B09312F-1FF0-3169-10E0-6072F7DFB7F9}"/>
                  </a:ext>
                </a:extLst>
              </p:cNvPr>
              <p:cNvSpPr txBox="1">
                <a:spLocks noRot="1" noChangeAspect="1" noMove="1" noResize="1" noEditPoints="1" noAdjustHandles="1" noChangeArrowheads="1" noChangeShapeType="1" noTextEdit="1"/>
              </p:cNvSpPr>
              <p:nvPr/>
            </p:nvSpPr>
            <p:spPr>
              <a:xfrm>
                <a:off x="336395" y="2283437"/>
                <a:ext cx="4850780" cy="2372252"/>
              </a:xfrm>
              <a:prstGeom prst="rect">
                <a:avLst/>
              </a:prstGeom>
              <a:blipFill>
                <a:blip r:embed="rId4"/>
                <a:stretch>
                  <a:fillRect l="-1131" r="-1382" b="-3856"/>
                </a:stretch>
              </a:blipFill>
            </p:spPr>
            <p:txBody>
              <a:bodyPr/>
              <a:lstStyle/>
              <a:p>
                <a:r>
                  <a:rPr lang="en-US">
                    <a:noFill/>
                  </a:rPr>
                  <a:t> </a:t>
                </a:r>
              </a:p>
            </p:txBody>
          </p:sp>
        </mc:Fallback>
      </mc:AlternateContent>
      <p:pic>
        <p:nvPicPr>
          <p:cNvPr id="7" name="Picture 6" descr="A screenshot of a game&#10;&#10;Description automatically generated">
            <a:extLst>
              <a:ext uri="{FF2B5EF4-FFF2-40B4-BE49-F238E27FC236}">
                <a16:creationId xmlns:a16="http://schemas.microsoft.com/office/drawing/2014/main" id="{DCC56817-5BC3-9B48-CB66-BDC13320C594}"/>
              </a:ext>
            </a:extLst>
          </p:cNvPr>
          <p:cNvPicPr>
            <a:picLocks noChangeAspect="1"/>
          </p:cNvPicPr>
          <p:nvPr/>
        </p:nvPicPr>
        <p:blipFill>
          <a:blip r:embed="rId5"/>
          <a:stretch>
            <a:fillRect/>
          </a:stretch>
        </p:blipFill>
        <p:spPr>
          <a:xfrm>
            <a:off x="5555278" y="795703"/>
            <a:ext cx="3259829" cy="4347797"/>
          </a:xfrm>
          <a:prstGeom prst="rect">
            <a:avLst/>
          </a:prstGeom>
        </p:spPr>
      </p:pic>
    </p:spTree>
    <p:extLst>
      <p:ext uri="{BB962C8B-B14F-4D97-AF65-F5344CB8AC3E}">
        <p14:creationId xmlns:p14="http://schemas.microsoft.com/office/powerpoint/2010/main" val="139880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BB0C3-5B58-EC32-E372-51B3AB4BBDC7}"/>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A369014-CE81-7EAE-7B7E-7B84D0634371}"/>
              </a:ext>
            </a:extLst>
          </p:cNvPr>
          <p:cNvGrpSpPr/>
          <p:nvPr/>
        </p:nvGrpSpPr>
        <p:grpSpPr>
          <a:xfrm rot="20680831">
            <a:off x="270314" y="313165"/>
            <a:ext cx="1889165" cy="880789"/>
            <a:chOff x="535057" y="151640"/>
            <a:chExt cx="1889165" cy="880789"/>
          </a:xfrm>
        </p:grpSpPr>
        <p:pic>
          <p:nvPicPr>
            <p:cNvPr id="10" name="Picture 9">
              <a:extLst>
                <a:ext uri="{FF2B5EF4-FFF2-40B4-BE49-F238E27FC236}">
                  <a16:creationId xmlns:a16="http://schemas.microsoft.com/office/drawing/2014/main" id="{A848E966-297D-A1DC-19A7-5194EC08CF44}"/>
                </a:ext>
              </a:extLst>
            </p:cNvPr>
            <p:cNvPicPr>
              <a:picLocks noChangeAspect="1"/>
            </p:cNvPicPr>
            <p:nvPr/>
          </p:nvPicPr>
          <p:blipFill>
            <a:blip r:embed="rId2"/>
            <a:stretch>
              <a:fillRect/>
            </a:stretch>
          </p:blipFill>
          <p:spPr>
            <a:xfrm>
              <a:off x="535057" y="151640"/>
              <a:ext cx="1889165" cy="880789"/>
            </a:xfrm>
            <a:prstGeom prst="rect">
              <a:avLst/>
            </a:prstGeom>
          </p:spPr>
        </p:pic>
        <p:sp>
          <p:nvSpPr>
            <p:cNvPr id="11" name="TextBox 10">
              <a:extLst>
                <a:ext uri="{FF2B5EF4-FFF2-40B4-BE49-F238E27FC236}">
                  <a16:creationId xmlns:a16="http://schemas.microsoft.com/office/drawing/2014/main" id="{334E1380-D2D2-34D4-3322-3D80C535569F}"/>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rPr>
                <a:t>Câu 2</a:t>
              </a:r>
              <a:endParaRPr kumimoji="0" lang="en-US" sz="2200" b="1" i="0" u="none" strike="noStrike" kern="0" cap="none" spc="0" normalizeH="0" baseline="0" noProof="0" dirty="0">
                <a:ln>
                  <a:noFill/>
                </a:ln>
                <a:solidFill>
                  <a:sysClr val="windowText" lastClr="000000"/>
                </a:solidFill>
                <a:effectLst/>
                <a:uLnTx/>
                <a:uFillTx/>
              </a:endParaRPr>
            </a:p>
          </p:txBody>
        </p:sp>
      </p:grpSp>
      <p:sp>
        <p:nvSpPr>
          <p:cNvPr id="13" name="TextBox 12">
            <a:extLst>
              <a:ext uri="{FF2B5EF4-FFF2-40B4-BE49-F238E27FC236}">
                <a16:creationId xmlns:a16="http://schemas.microsoft.com/office/drawing/2014/main" id="{055A823A-ED54-7287-3B9C-6A372AAEB969}"/>
              </a:ext>
            </a:extLst>
          </p:cNvPr>
          <p:cNvSpPr txBox="1"/>
          <p:nvPr/>
        </p:nvSpPr>
        <p:spPr>
          <a:xfrm>
            <a:off x="1961704" y="382843"/>
            <a:ext cx="6626669" cy="400110"/>
          </a:xfrm>
          <a:prstGeom prst="rect">
            <a:avLst/>
          </a:prstGeom>
          <a:noFill/>
        </p:spPr>
        <p:txBody>
          <a:bodyPr wrap="square">
            <a:spAutoFit/>
          </a:bodyPr>
          <a:lstStyle/>
          <a:p>
            <a:pPr algn="ctr"/>
            <a:r>
              <a:rPr lang="vi-VN" sz="2000"/>
              <a:t>Khả năng đâm xuyên khác nhau của các tia </a:t>
            </a:r>
            <a:r>
              <a:rPr lang="el-GR" sz="2000">
                <a:latin typeface="Arial" panose="020B0604020202020204" pitchFamily="34" charset="0"/>
                <a:cs typeface="Arial" panose="020B0604020202020204" pitchFamily="34" charset="0"/>
              </a:rPr>
              <a:t>α</a:t>
            </a:r>
            <a:r>
              <a:rPr lang="vi-VN" sz="2000"/>
              <a:t>, </a:t>
            </a:r>
            <a:r>
              <a:rPr lang="el-GR" sz="2000"/>
              <a:t>β νὰ γ:</a:t>
            </a:r>
            <a:endParaRPr lang="en-US" sz="2000"/>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D615C248-CF53-46BD-921D-961407FB9E91}"/>
                  </a:ext>
                </a:extLst>
              </p:cNvPr>
              <p:cNvSpPr/>
              <p:nvPr/>
            </p:nvSpPr>
            <p:spPr>
              <a:xfrm>
                <a:off x="-290814" y="1645075"/>
                <a:ext cx="2186522" cy="510363"/>
              </a:xfrm>
              <a:prstGeom prst="roundRect">
                <a:avLst>
                  <a:gd name="adj" fmla="val 50000"/>
                </a:avLst>
              </a:prstGeom>
              <a:solidFill>
                <a:srgbClr val="0000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strike="noStrike" kern="0" cap="none" spc="0" normalizeH="0" baseline="0" noProof="0">
                    <a:ln>
                      <a:noFill/>
                    </a:ln>
                    <a:solidFill>
                      <a:schemeClr val="accent4"/>
                    </a:solidFill>
                    <a:effectLst/>
                    <a:uLnTx/>
                    <a:uFillTx/>
                    <a:ea typeface="+mn-ea"/>
                    <a:cs typeface="Arial" panose="020B0604020202020204" pitchFamily="34" charset="0"/>
                  </a:rPr>
                  <a:t>Tia </a:t>
                </a:r>
                <a14:m>
                  <m:oMath xmlns:m="http://schemas.openxmlformats.org/officeDocument/2006/math">
                    <m:r>
                      <a:rPr kumimoji="0" lang="en-US" sz="2400" b="1" i="0" strike="noStrike" kern="0" cap="none" spc="0" normalizeH="0" baseline="0" noProof="0" smtClean="0">
                        <a:ln>
                          <a:noFill/>
                        </a:ln>
                        <a:solidFill>
                          <a:schemeClr val="accent4"/>
                        </a:solidFill>
                        <a:effectLst/>
                        <a:uLnTx/>
                        <a:uFillTx/>
                        <a:latin typeface="Cambria Math" panose="02040503050406030204" pitchFamily="18" charset="0"/>
                        <a:ea typeface="Cambria Math" panose="02040503050406030204" pitchFamily="18" charset="0"/>
                        <a:cs typeface="Arial" panose="020B0604020202020204" pitchFamily="34" charset="0"/>
                      </a:rPr>
                      <m:t>𝛃</m:t>
                    </m:r>
                  </m:oMath>
                </a14:m>
                <a:endParaRPr kumimoji="0" lang="en-US" sz="2400" b="1" strike="noStrike" kern="0" cap="none" spc="0" normalizeH="0" baseline="0" noProof="0" dirty="0">
                  <a:ln>
                    <a:noFill/>
                  </a:ln>
                  <a:solidFill>
                    <a:schemeClr val="accent4"/>
                  </a:solidFill>
                  <a:effectLst/>
                  <a:uLnTx/>
                  <a:uFillTx/>
                  <a:ea typeface="+mn-ea"/>
                  <a:cs typeface="Arial" panose="020B0604020202020204" pitchFamily="34" charset="0"/>
                </a:endParaRPr>
              </a:p>
            </p:txBody>
          </p:sp>
        </mc:Choice>
        <mc:Fallback xmlns="">
          <p:sp>
            <p:nvSpPr>
              <p:cNvPr id="4" name="Rectangle: Rounded Corners 3">
                <a:extLst>
                  <a:ext uri="{FF2B5EF4-FFF2-40B4-BE49-F238E27FC236}">
                    <a16:creationId xmlns:a16="http://schemas.microsoft.com/office/drawing/2014/main" id="{D615C248-CF53-46BD-921D-961407FB9E91}"/>
                  </a:ext>
                </a:extLst>
              </p:cNvPr>
              <p:cNvSpPr>
                <a:spLocks noRot="1" noChangeAspect="1" noMove="1" noResize="1" noEditPoints="1" noAdjustHandles="1" noChangeArrowheads="1" noChangeShapeType="1" noTextEdit="1"/>
              </p:cNvSpPr>
              <p:nvPr/>
            </p:nvSpPr>
            <p:spPr>
              <a:xfrm>
                <a:off x="-290814" y="1645075"/>
                <a:ext cx="2186522" cy="510363"/>
              </a:xfrm>
              <a:prstGeom prst="roundRect">
                <a:avLst>
                  <a:gd name="adj" fmla="val 50000"/>
                </a:avLst>
              </a:prstGeom>
              <a:blipFill>
                <a:blip r:embed="rId3"/>
                <a:stretch>
                  <a:fillRect t="-3571" b="-22619"/>
                </a:stretch>
              </a:blipFill>
              <a:ln w="25400"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9BBC815-17BB-092D-ABA9-F4E356786D53}"/>
                  </a:ext>
                </a:extLst>
              </p:cNvPr>
              <p:cNvSpPr txBox="1"/>
              <p:nvPr/>
            </p:nvSpPr>
            <p:spPr>
              <a:xfrm>
                <a:off x="336395" y="2283437"/>
                <a:ext cx="4850780" cy="2343655"/>
              </a:xfrm>
              <a:prstGeom prst="rect">
                <a:avLst/>
              </a:prstGeom>
              <a:noFill/>
            </p:spPr>
            <p:txBody>
              <a:bodyPr wrap="square">
                <a:spAutoFit/>
              </a:bodyPr>
              <a:lstStyle/>
              <a:p>
                <a:pPr marL="342900" indent="-342900" algn="just">
                  <a:lnSpc>
                    <a:spcPct val="150000"/>
                  </a:lnSpc>
                  <a:spcAft>
                    <a:spcPts val="800"/>
                  </a:spcAft>
                  <a:buFont typeface="Arial" panose="020B0604020202020204" pitchFamily="34" charset="0"/>
                  <a:buChar char="•"/>
                </a:pPr>
                <a:r>
                  <a:rPr lang="en-US" sz="2000">
                    <a:latin typeface="Arial" panose="020B0604020202020204" pitchFamily="34" charset="0"/>
                    <a:ea typeface="Times New Roman" panose="02020603050405020304" pitchFamily="18" charset="0"/>
                    <a:cs typeface="Arial" panose="020B0604020202020204" pitchFamily="34" charset="0"/>
                  </a:rPr>
                  <a:t>Là chùm hạt e</a:t>
                </a:r>
                <a:r>
                  <a:rPr lang="en-US" sz="2000" baseline="30000">
                    <a:latin typeface="Arial" panose="020B0604020202020204" pitchFamily="34" charset="0"/>
                    <a:ea typeface="Times New Roman" panose="02020603050405020304" pitchFamily="18" charset="0"/>
                    <a:cs typeface="Arial" panose="020B0604020202020204" pitchFamily="34" charset="0"/>
                  </a:rPr>
                  <a:t>-</a:t>
                </a:r>
                <a:r>
                  <a:rPr lang="en-US" sz="2000">
                    <a:latin typeface="Arial" panose="020B0604020202020204" pitchFamily="34" charset="0"/>
                    <a:ea typeface="Times New Roman" panose="02020603050405020304" pitchFamily="18" charset="0"/>
                    <a:cs typeface="Arial" panose="020B0604020202020204" pitchFamily="34" charset="0"/>
                  </a:rPr>
                  <a:t>, e</a:t>
                </a:r>
                <a:r>
                  <a:rPr lang="en-US" sz="2000" baseline="30000">
                    <a:latin typeface="Arial" panose="020B0604020202020204" pitchFamily="34" charset="0"/>
                    <a:ea typeface="Times New Roman" panose="02020603050405020304" pitchFamily="18" charset="0"/>
                    <a:cs typeface="Arial" panose="020B0604020202020204" pitchFamily="34" charset="0"/>
                  </a:rPr>
                  <a:t>+</a:t>
                </a:r>
                <a:r>
                  <a:rPr lang="en-US" sz="2000">
                    <a:latin typeface="Arial" panose="020B0604020202020204" pitchFamily="34" charset="0"/>
                    <a:ea typeface="Times New Roman" panose="02020603050405020304" pitchFamily="18" charset="0"/>
                    <a:cs typeface="Arial" panose="020B0604020202020204" pitchFamily="34" charset="0"/>
                  </a:rPr>
                  <a:t> có khối lượng nhỏ, kích thước nhỏ, ít va chạm với các phần tử môi trường, mất năng lượng chậm hơn tia </a:t>
                </a:r>
                <a14:m>
                  <m:oMath xmlns:m="http://schemas.openxmlformats.org/officeDocument/2006/math">
                    <m:r>
                      <m:rPr>
                        <m:sty m:val="p"/>
                      </m:rPr>
                      <a:rPr lang="en-US" sz="2000" b="0" i="0" smtClean="0">
                        <a:solidFill>
                          <a:srgbClr val="2A291F"/>
                        </a:solidFill>
                        <a:latin typeface="Cambria Math" panose="02040503050406030204" pitchFamily="18" charset="0"/>
                        <a:ea typeface="Cambria Math" panose="02040503050406030204" pitchFamily="18" charset="0"/>
                        <a:cs typeface="Arial" panose="020B0604020202020204" pitchFamily="34" charset="0"/>
                      </a:rPr>
                      <m:t>α</m:t>
                    </m:r>
                  </m:oMath>
                </a14:m>
                <a:r>
                  <a:rPr lang="en-US" sz="2000">
                    <a:effectLst/>
                    <a:latin typeface="Arial" panose="020B0604020202020204" pitchFamily="34" charset="0"/>
                    <a:ea typeface="Calibri" panose="020F0502020204030204" pitchFamily="34" charset="0"/>
                    <a:cs typeface="Arial" panose="020B0604020202020204" pitchFamily="34" charset="0"/>
                  </a:rPr>
                  <a:t> và đâm xuyên được quãng đường dài hơn.</a:t>
                </a:r>
              </a:p>
            </p:txBody>
          </p:sp>
        </mc:Choice>
        <mc:Fallback xmlns="">
          <p:sp>
            <p:nvSpPr>
              <p:cNvPr id="6" name="TextBox 5">
                <a:extLst>
                  <a:ext uri="{FF2B5EF4-FFF2-40B4-BE49-F238E27FC236}">
                    <a16:creationId xmlns:a16="http://schemas.microsoft.com/office/drawing/2014/main" id="{B9BBC815-17BB-092D-ABA9-F4E356786D53}"/>
                  </a:ext>
                </a:extLst>
              </p:cNvPr>
              <p:cNvSpPr txBox="1">
                <a:spLocks noRot="1" noChangeAspect="1" noMove="1" noResize="1" noEditPoints="1" noAdjustHandles="1" noChangeArrowheads="1" noChangeShapeType="1" noTextEdit="1"/>
              </p:cNvSpPr>
              <p:nvPr/>
            </p:nvSpPr>
            <p:spPr>
              <a:xfrm>
                <a:off x="336395" y="2283437"/>
                <a:ext cx="4850780" cy="2343655"/>
              </a:xfrm>
              <a:prstGeom prst="rect">
                <a:avLst/>
              </a:prstGeom>
              <a:blipFill>
                <a:blip r:embed="rId4"/>
                <a:stretch>
                  <a:fillRect l="-1131" r="-1382" b="-3906"/>
                </a:stretch>
              </a:blipFill>
            </p:spPr>
            <p:txBody>
              <a:bodyPr/>
              <a:lstStyle/>
              <a:p>
                <a:r>
                  <a:rPr lang="en-US">
                    <a:noFill/>
                  </a:rPr>
                  <a:t> </a:t>
                </a:r>
              </a:p>
            </p:txBody>
          </p:sp>
        </mc:Fallback>
      </mc:AlternateContent>
      <p:pic>
        <p:nvPicPr>
          <p:cNvPr id="7" name="Picture 6" descr="A screenshot of a game&#10;&#10;Description automatically generated">
            <a:extLst>
              <a:ext uri="{FF2B5EF4-FFF2-40B4-BE49-F238E27FC236}">
                <a16:creationId xmlns:a16="http://schemas.microsoft.com/office/drawing/2014/main" id="{36605A60-26B6-32C2-EB6E-040C4F53AEC8}"/>
              </a:ext>
            </a:extLst>
          </p:cNvPr>
          <p:cNvPicPr>
            <a:picLocks noChangeAspect="1"/>
          </p:cNvPicPr>
          <p:nvPr/>
        </p:nvPicPr>
        <p:blipFill>
          <a:blip r:embed="rId5"/>
          <a:stretch>
            <a:fillRect/>
          </a:stretch>
        </p:blipFill>
        <p:spPr>
          <a:xfrm>
            <a:off x="5555278" y="795703"/>
            <a:ext cx="3259829" cy="4347797"/>
          </a:xfrm>
          <a:prstGeom prst="rect">
            <a:avLst/>
          </a:prstGeom>
        </p:spPr>
      </p:pic>
    </p:spTree>
    <p:extLst>
      <p:ext uri="{BB962C8B-B14F-4D97-AF65-F5344CB8AC3E}">
        <p14:creationId xmlns:p14="http://schemas.microsoft.com/office/powerpoint/2010/main" val="331840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grpSp>
        <p:nvGrpSpPr>
          <p:cNvPr id="1609" name="Google Shape;1609;p36"/>
          <p:cNvGrpSpPr/>
          <p:nvPr/>
        </p:nvGrpSpPr>
        <p:grpSpPr>
          <a:xfrm>
            <a:off x="-1190005" y="2118775"/>
            <a:ext cx="11672915" cy="3687863"/>
            <a:chOff x="-1190005" y="2118775"/>
            <a:chExt cx="11672915" cy="3687863"/>
          </a:xfrm>
        </p:grpSpPr>
        <p:grpSp>
          <p:nvGrpSpPr>
            <p:cNvPr id="1610" name="Google Shape;1610;p36"/>
            <p:cNvGrpSpPr/>
            <p:nvPr/>
          </p:nvGrpSpPr>
          <p:grpSpPr>
            <a:xfrm>
              <a:off x="7753920" y="2118775"/>
              <a:ext cx="2728990" cy="2031303"/>
              <a:chOff x="7753920" y="2118775"/>
              <a:chExt cx="2728990" cy="2031303"/>
            </a:xfrm>
          </p:grpSpPr>
          <p:sp>
            <p:nvSpPr>
              <p:cNvPr id="1611" name="Google Shape;1611;p36"/>
              <p:cNvSpPr/>
              <p:nvPr/>
            </p:nvSpPr>
            <p:spPr>
              <a:xfrm>
                <a:off x="7866212" y="2118775"/>
                <a:ext cx="2616698" cy="2031303"/>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2" name="Google Shape;1612;p36"/>
              <p:cNvSpPr/>
              <p:nvPr/>
            </p:nvSpPr>
            <p:spPr>
              <a:xfrm>
                <a:off x="7753920" y="3194027"/>
                <a:ext cx="238401" cy="238400"/>
              </a:xfrm>
              <a:custGeom>
                <a:avLst/>
                <a:gdLst/>
                <a:ahLst/>
                <a:cxnLst/>
                <a:rect l="l" t="t" r="r" b="b"/>
                <a:pathLst>
                  <a:path w="292" h="292" extrusionOk="0">
                    <a:moveTo>
                      <a:pt x="292" y="146"/>
                    </a:moveTo>
                    <a:cubicBezTo>
                      <a:pt x="292" y="172"/>
                      <a:pt x="286" y="197"/>
                      <a:pt x="273" y="219"/>
                    </a:cubicBezTo>
                    <a:cubicBezTo>
                      <a:pt x="260" y="241"/>
                      <a:pt x="241" y="260"/>
                      <a:pt x="219" y="273"/>
                    </a:cubicBezTo>
                    <a:cubicBezTo>
                      <a:pt x="197" y="286"/>
                      <a:pt x="172" y="292"/>
                      <a:pt x="146" y="292"/>
                    </a:cubicBezTo>
                    <a:cubicBezTo>
                      <a:pt x="121" y="292"/>
                      <a:pt x="95" y="286"/>
                      <a:pt x="73" y="273"/>
                    </a:cubicBezTo>
                    <a:cubicBezTo>
                      <a:pt x="51" y="260"/>
                      <a:pt x="33" y="241"/>
                      <a:pt x="20" y="219"/>
                    </a:cubicBezTo>
                    <a:cubicBezTo>
                      <a:pt x="7" y="197"/>
                      <a:pt x="0" y="172"/>
                      <a:pt x="0" y="146"/>
                    </a:cubicBezTo>
                    <a:cubicBezTo>
                      <a:pt x="0" y="121"/>
                      <a:pt x="7" y="95"/>
                      <a:pt x="20" y="73"/>
                    </a:cubicBezTo>
                    <a:cubicBezTo>
                      <a:pt x="33" y="51"/>
                      <a:pt x="51" y="33"/>
                      <a:pt x="73" y="20"/>
                    </a:cubicBezTo>
                    <a:cubicBezTo>
                      <a:pt x="95" y="7"/>
                      <a:pt x="121" y="0"/>
                      <a:pt x="146" y="0"/>
                    </a:cubicBezTo>
                    <a:cubicBezTo>
                      <a:pt x="172" y="0"/>
                      <a:pt x="197" y="7"/>
                      <a:pt x="219" y="20"/>
                    </a:cubicBezTo>
                    <a:cubicBezTo>
                      <a:pt x="241" y="33"/>
                      <a:pt x="260" y="51"/>
                      <a:pt x="273" y="73"/>
                    </a:cubicBezTo>
                    <a:cubicBezTo>
                      <a:pt x="286" y="95"/>
                      <a:pt x="292" y="121"/>
                      <a:pt x="292"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613" name="Google Shape;1613;p36"/>
            <p:cNvGrpSpPr/>
            <p:nvPr/>
          </p:nvGrpSpPr>
          <p:grpSpPr>
            <a:xfrm>
              <a:off x="-1190005" y="2118775"/>
              <a:ext cx="2616698" cy="2031303"/>
              <a:chOff x="-1190005" y="2118775"/>
              <a:chExt cx="2616698" cy="2031303"/>
            </a:xfrm>
          </p:grpSpPr>
          <p:sp>
            <p:nvSpPr>
              <p:cNvPr id="1614" name="Google Shape;1614;p36"/>
              <p:cNvSpPr/>
              <p:nvPr/>
            </p:nvSpPr>
            <p:spPr>
              <a:xfrm flipH="1">
                <a:off x="-1190005" y="2118775"/>
                <a:ext cx="2616698" cy="2031303"/>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5" name="Google Shape;1615;p36"/>
              <p:cNvSpPr/>
              <p:nvPr/>
            </p:nvSpPr>
            <p:spPr>
              <a:xfrm>
                <a:off x="1228430" y="32207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616" name="Google Shape;1616;p36"/>
            <p:cNvGrpSpPr/>
            <p:nvPr/>
          </p:nvGrpSpPr>
          <p:grpSpPr>
            <a:xfrm>
              <a:off x="-273345" y="3508409"/>
              <a:ext cx="9593730" cy="2298229"/>
              <a:chOff x="-273345" y="3508409"/>
              <a:chExt cx="9593730" cy="2298229"/>
            </a:xfrm>
          </p:grpSpPr>
          <p:sp>
            <p:nvSpPr>
              <p:cNvPr id="1617" name="Google Shape;1617;p36"/>
              <p:cNvSpPr/>
              <p:nvPr/>
            </p:nvSpPr>
            <p:spPr>
              <a:xfrm>
                <a:off x="7438305" y="48797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618" name="Google Shape;1618;p36"/>
              <p:cNvGrpSpPr/>
              <p:nvPr/>
            </p:nvGrpSpPr>
            <p:grpSpPr>
              <a:xfrm>
                <a:off x="-273345" y="3508409"/>
                <a:ext cx="9593730" cy="2298229"/>
                <a:chOff x="-273345" y="3508409"/>
                <a:chExt cx="9593730" cy="2298229"/>
              </a:xfrm>
            </p:grpSpPr>
            <p:grpSp>
              <p:nvGrpSpPr>
                <p:cNvPr id="1619" name="Google Shape;1619;p36"/>
                <p:cNvGrpSpPr/>
                <p:nvPr/>
              </p:nvGrpSpPr>
              <p:grpSpPr>
                <a:xfrm>
                  <a:off x="-273345" y="3538075"/>
                  <a:ext cx="4762080" cy="1828440"/>
                  <a:chOff x="2792880" y="1346400"/>
                  <a:chExt cx="4762080" cy="1828440"/>
                </a:xfrm>
              </p:grpSpPr>
              <p:sp>
                <p:nvSpPr>
                  <p:cNvPr id="1620" name="Google Shape;1620;p36"/>
                  <p:cNvSpPr/>
                  <p:nvPr/>
                </p:nvSpPr>
                <p:spPr>
                  <a:xfrm>
                    <a:off x="4911840" y="1374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1" name="Google Shape;1621;p36"/>
                  <p:cNvSpPr/>
                  <p:nvPr/>
                </p:nvSpPr>
                <p:spPr>
                  <a:xfrm>
                    <a:off x="5248080" y="1374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2" name="Google Shape;1622;p36"/>
                  <p:cNvSpPr/>
                  <p:nvPr/>
                </p:nvSpPr>
                <p:spPr>
                  <a:xfrm>
                    <a:off x="6503760" y="1634040"/>
                    <a:ext cx="39960" cy="1165680"/>
                  </a:xfrm>
                  <a:custGeom>
                    <a:avLst/>
                    <a:gdLst/>
                    <a:ahLst/>
                    <a:cxnLst/>
                    <a:rect l="l" t="t" r="r" b="b"/>
                    <a:pathLst>
                      <a:path w="111" h="3238" extrusionOk="0">
                        <a:moveTo>
                          <a:pt x="111" y="3238"/>
                        </a:moveTo>
                        <a:lnTo>
                          <a:pt x="0" y="3238"/>
                        </a:lnTo>
                        <a:lnTo>
                          <a:pt x="10" y="0"/>
                        </a:lnTo>
                        <a:lnTo>
                          <a:pt x="102" y="0"/>
                        </a:lnTo>
                        <a:lnTo>
                          <a:pt x="111" y="323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3" name="Google Shape;1623;p36"/>
                  <p:cNvSpPr/>
                  <p:nvPr/>
                </p:nvSpPr>
                <p:spPr>
                  <a:xfrm>
                    <a:off x="6426720" y="17316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4" name="Google Shape;1624;p36"/>
                  <p:cNvSpPr/>
                  <p:nvPr/>
                </p:nvSpPr>
                <p:spPr>
                  <a:xfrm>
                    <a:off x="6346800" y="18075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5" name="Google Shape;1625;p36"/>
                  <p:cNvSpPr/>
                  <p:nvPr/>
                </p:nvSpPr>
                <p:spPr>
                  <a:xfrm>
                    <a:off x="6276240" y="18622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6" name="Google Shape;1626;p36"/>
                  <p:cNvSpPr/>
                  <p:nvPr/>
                </p:nvSpPr>
                <p:spPr>
                  <a:xfrm>
                    <a:off x="6195240" y="19130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7" name="Google Shape;1627;p36"/>
                  <p:cNvSpPr/>
                  <p:nvPr/>
                </p:nvSpPr>
                <p:spPr>
                  <a:xfrm>
                    <a:off x="4615200" y="2489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8" name="Google Shape;1628;p36"/>
                  <p:cNvSpPr/>
                  <p:nvPr/>
                </p:nvSpPr>
                <p:spPr>
                  <a:xfrm>
                    <a:off x="2792880" y="26881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9" name="Google Shape;1629;p36"/>
                  <p:cNvSpPr/>
                  <p:nvPr/>
                </p:nvSpPr>
                <p:spPr>
                  <a:xfrm>
                    <a:off x="2908440" y="20116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0" name="Google Shape;1630;p36"/>
                  <p:cNvSpPr/>
                  <p:nvPr/>
                </p:nvSpPr>
                <p:spPr>
                  <a:xfrm>
                    <a:off x="3897720" y="17769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1" name="Google Shape;1631;p36"/>
                  <p:cNvSpPr/>
                  <p:nvPr/>
                </p:nvSpPr>
                <p:spPr>
                  <a:xfrm>
                    <a:off x="4003560" y="16635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2" name="Google Shape;1632;p36"/>
                  <p:cNvSpPr/>
                  <p:nvPr/>
                </p:nvSpPr>
                <p:spPr>
                  <a:xfrm>
                    <a:off x="5920560" y="19620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3" name="Google Shape;1633;p36"/>
                  <p:cNvSpPr/>
                  <p:nvPr/>
                </p:nvSpPr>
                <p:spPr>
                  <a:xfrm>
                    <a:off x="6503760" y="22770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4" name="Google Shape;1634;p36"/>
                  <p:cNvSpPr/>
                  <p:nvPr/>
                </p:nvSpPr>
                <p:spPr>
                  <a:xfrm>
                    <a:off x="68108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5" name="Google Shape;1635;p36"/>
                  <p:cNvSpPr/>
                  <p:nvPr/>
                </p:nvSpPr>
                <p:spPr>
                  <a:xfrm>
                    <a:off x="3001320" y="19584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6" name="Google Shape;1636;p36"/>
                  <p:cNvSpPr/>
                  <p:nvPr/>
                </p:nvSpPr>
                <p:spPr>
                  <a:xfrm>
                    <a:off x="68526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7" name="Google Shape;1637;p36"/>
                  <p:cNvSpPr/>
                  <p:nvPr/>
                </p:nvSpPr>
                <p:spPr>
                  <a:xfrm>
                    <a:off x="68346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8" name="Google Shape;1638;p36"/>
                  <p:cNvSpPr/>
                  <p:nvPr/>
                </p:nvSpPr>
                <p:spPr>
                  <a:xfrm>
                    <a:off x="4911840" y="1346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9" name="Google Shape;1639;p36"/>
                  <p:cNvSpPr/>
                  <p:nvPr/>
                </p:nvSpPr>
                <p:spPr>
                  <a:xfrm>
                    <a:off x="5248080" y="1346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0" name="Google Shape;1640;p36"/>
                  <p:cNvSpPr/>
                  <p:nvPr/>
                </p:nvSpPr>
                <p:spPr>
                  <a:xfrm>
                    <a:off x="70599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1" name="Google Shape;1641;p36"/>
                  <p:cNvSpPr/>
                  <p:nvPr/>
                </p:nvSpPr>
                <p:spPr>
                  <a:xfrm>
                    <a:off x="70416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2" name="Google Shape;1642;p36"/>
                  <p:cNvSpPr/>
                  <p:nvPr/>
                </p:nvSpPr>
                <p:spPr>
                  <a:xfrm>
                    <a:off x="72669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3" name="Google Shape;1643;p36"/>
                  <p:cNvSpPr/>
                  <p:nvPr/>
                </p:nvSpPr>
                <p:spPr>
                  <a:xfrm>
                    <a:off x="72486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644" name="Google Shape;1644;p36"/>
                <p:cNvGrpSpPr/>
                <p:nvPr/>
              </p:nvGrpSpPr>
              <p:grpSpPr>
                <a:xfrm>
                  <a:off x="4488737" y="3508409"/>
                  <a:ext cx="3197402" cy="2298229"/>
                  <a:chOff x="3299760" y="1260000"/>
                  <a:chExt cx="3741840" cy="2689560"/>
                </a:xfrm>
              </p:grpSpPr>
              <p:sp>
                <p:nvSpPr>
                  <p:cNvPr id="1645" name="Google Shape;1645;p36"/>
                  <p:cNvSpPr/>
                  <p:nvPr/>
                </p:nvSpPr>
                <p:spPr>
                  <a:xfrm>
                    <a:off x="4978800" y="178992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6" name="Google Shape;1646;p36"/>
                  <p:cNvSpPr/>
                  <p:nvPr/>
                </p:nvSpPr>
                <p:spPr>
                  <a:xfrm>
                    <a:off x="5117760" y="2076840"/>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7" name="Google Shape;1647;p36"/>
                  <p:cNvSpPr/>
                  <p:nvPr/>
                </p:nvSpPr>
                <p:spPr>
                  <a:xfrm>
                    <a:off x="4978800" y="2401560"/>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8" name="Google Shape;1648;p36"/>
                  <p:cNvSpPr/>
                  <p:nvPr/>
                </p:nvSpPr>
                <p:spPr>
                  <a:xfrm>
                    <a:off x="5166000" y="166248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9" name="Google Shape;1649;p36"/>
                  <p:cNvSpPr/>
                  <p:nvPr/>
                </p:nvSpPr>
                <p:spPr>
                  <a:xfrm>
                    <a:off x="4975920" y="26445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0" name="Google Shape;1650;p36"/>
                  <p:cNvSpPr/>
                  <p:nvPr/>
                </p:nvSpPr>
                <p:spPr>
                  <a:xfrm>
                    <a:off x="4225680" y="26208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1" name="Google Shape;1651;p36"/>
                  <p:cNvSpPr/>
                  <p:nvPr/>
                </p:nvSpPr>
                <p:spPr>
                  <a:xfrm>
                    <a:off x="4346640" y="25797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2" name="Google Shape;1652;p36"/>
                  <p:cNvSpPr/>
                  <p:nvPr/>
                </p:nvSpPr>
                <p:spPr>
                  <a:xfrm>
                    <a:off x="4467600" y="25390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3" name="Google Shape;1653;p36"/>
                  <p:cNvSpPr/>
                  <p:nvPr/>
                </p:nvSpPr>
                <p:spPr>
                  <a:xfrm>
                    <a:off x="4588560" y="24980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4" name="Google Shape;1654;p36"/>
                  <p:cNvSpPr/>
                  <p:nvPr/>
                </p:nvSpPr>
                <p:spPr>
                  <a:xfrm>
                    <a:off x="3789720" y="27486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5" name="Google Shape;1655;p36"/>
                  <p:cNvSpPr/>
                  <p:nvPr/>
                </p:nvSpPr>
                <p:spPr>
                  <a:xfrm>
                    <a:off x="4782600" y="2748600"/>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6" name="Google Shape;1656;p36"/>
                  <p:cNvSpPr/>
                  <p:nvPr/>
                </p:nvSpPr>
                <p:spPr>
                  <a:xfrm>
                    <a:off x="4445640" y="3125880"/>
                    <a:ext cx="128160" cy="529200"/>
                  </a:xfrm>
                  <a:custGeom>
                    <a:avLst/>
                    <a:gdLst/>
                    <a:ahLst/>
                    <a:cxnLst/>
                    <a:rect l="l" t="t" r="r" b="b"/>
                    <a:pathLst>
                      <a:path w="356" h="1470" extrusionOk="0">
                        <a:moveTo>
                          <a:pt x="0" y="0"/>
                        </a:moveTo>
                        <a:lnTo>
                          <a:pt x="356" y="0"/>
                        </a:lnTo>
                        <a:lnTo>
                          <a:pt x="356"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7" name="Google Shape;1657;p36"/>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8" name="Google Shape;1658;p36"/>
                  <p:cNvSpPr/>
                  <p:nvPr/>
                </p:nvSpPr>
                <p:spPr>
                  <a:xfrm>
                    <a:off x="5100480" y="2923560"/>
                    <a:ext cx="53280" cy="466920"/>
                  </a:xfrm>
                  <a:custGeom>
                    <a:avLst/>
                    <a:gdLst/>
                    <a:ahLst/>
                    <a:cxnLst/>
                    <a:rect l="l" t="t" r="r" b="b"/>
                    <a:pathLst>
                      <a:path w="148" h="1297" extrusionOk="0">
                        <a:moveTo>
                          <a:pt x="0" y="0"/>
                        </a:moveTo>
                        <a:lnTo>
                          <a:pt x="148" y="0"/>
                        </a:lnTo>
                        <a:lnTo>
                          <a:pt x="148" y="1297"/>
                        </a:lnTo>
                        <a:lnTo>
                          <a:pt x="0" y="12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9" name="Google Shape;1659;p36"/>
                  <p:cNvSpPr/>
                  <p:nvPr/>
                </p:nvSpPr>
                <p:spPr>
                  <a:xfrm>
                    <a:off x="4949640" y="2923560"/>
                    <a:ext cx="52920" cy="466920"/>
                  </a:xfrm>
                  <a:custGeom>
                    <a:avLst/>
                    <a:gdLst/>
                    <a:ahLst/>
                    <a:cxnLst/>
                    <a:rect l="l" t="t" r="r" b="b"/>
                    <a:pathLst>
                      <a:path w="147" h="1297" extrusionOk="0">
                        <a:moveTo>
                          <a:pt x="0" y="0"/>
                        </a:moveTo>
                        <a:lnTo>
                          <a:pt x="147" y="0"/>
                        </a:lnTo>
                        <a:lnTo>
                          <a:pt x="147" y="1297"/>
                        </a:lnTo>
                        <a:lnTo>
                          <a:pt x="0" y="12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0" name="Google Shape;1660;p36"/>
                  <p:cNvSpPr/>
                  <p:nvPr/>
                </p:nvSpPr>
                <p:spPr>
                  <a:xfrm>
                    <a:off x="3517920" y="1980000"/>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1" name="Google Shape;1661;p36"/>
                  <p:cNvSpPr/>
                  <p:nvPr/>
                </p:nvSpPr>
                <p:spPr>
                  <a:xfrm>
                    <a:off x="3299760" y="1980000"/>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2" name="Google Shape;1662;p36"/>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3" name="Google Shape;1663;p36"/>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4" name="Google Shape;1664;p36"/>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5" name="Google Shape;1665;p36"/>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6" name="Google Shape;1666;p36"/>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7" name="Google Shape;1667;p36"/>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8" name="Google Shape;1668;p36"/>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9" name="Google Shape;1669;p36"/>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0" name="Google Shape;1670;p36"/>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1" name="Google Shape;1671;p36"/>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2" name="Google Shape;1672;p36"/>
                  <p:cNvSpPr/>
                  <p:nvPr/>
                </p:nvSpPr>
                <p:spPr>
                  <a:xfrm>
                    <a:off x="6225480" y="1260000"/>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3" name="Google Shape;1673;p36"/>
                  <p:cNvSpPr/>
                  <p:nvPr/>
                </p:nvSpPr>
                <p:spPr>
                  <a:xfrm>
                    <a:off x="6318720" y="1435680"/>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4" name="Google Shape;1674;p36"/>
                  <p:cNvSpPr/>
                  <p:nvPr/>
                </p:nvSpPr>
                <p:spPr>
                  <a:xfrm>
                    <a:off x="6302880" y="1787760"/>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5" name="Google Shape;1675;p36"/>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6" name="Google Shape;1676;p36"/>
                  <p:cNvSpPr/>
                  <p:nvPr/>
                </p:nvSpPr>
                <p:spPr>
                  <a:xfrm>
                    <a:off x="5586480" y="2464200"/>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7" name="Google Shape;1677;p36"/>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8" name="Google Shape;1678;p36"/>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9" name="Google Shape;1679;p36"/>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680" name="Google Shape;1680;p36"/>
                <p:cNvSpPr/>
                <p:nvPr/>
              </p:nvSpPr>
              <p:spPr>
                <a:xfrm>
                  <a:off x="7553865" y="42033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1" name="Google Shape;1681;p36"/>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2" name="Google Shape;1682;p36"/>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
        <p:nvSpPr>
          <p:cNvPr id="1685" name="Google Shape;1685;p36"/>
          <p:cNvSpPr/>
          <p:nvPr/>
        </p:nvSpPr>
        <p:spPr>
          <a:xfrm>
            <a:off x="7646745" y="4150075"/>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 name="Group 5">
            <a:extLst>
              <a:ext uri="{FF2B5EF4-FFF2-40B4-BE49-F238E27FC236}">
                <a16:creationId xmlns:a16="http://schemas.microsoft.com/office/drawing/2014/main" id="{3AD55077-A3B5-307D-D4CA-09785AA9702A}"/>
              </a:ext>
            </a:extLst>
          </p:cNvPr>
          <p:cNvGrpSpPr/>
          <p:nvPr/>
        </p:nvGrpSpPr>
        <p:grpSpPr>
          <a:xfrm>
            <a:off x="2527967" y="897305"/>
            <a:ext cx="4086486" cy="1054081"/>
            <a:chOff x="1597793" y="3727822"/>
            <a:chExt cx="3408322" cy="790919"/>
          </a:xfrm>
        </p:grpSpPr>
        <p:grpSp>
          <p:nvGrpSpPr>
            <p:cNvPr id="7" name="Google Shape;201;p44">
              <a:extLst>
                <a:ext uri="{FF2B5EF4-FFF2-40B4-BE49-F238E27FC236}">
                  <a16:creationId xmlns:a16="http://schemas.microsoft.com/office/drawing/2014/main" id="{3E90886B-0691-9CE8-EB42-473C6F417301}"/>
                </a:ext>
              </a:extLst>
            </p:cNvPr>
            <p:cNvGrpSpPr/>
            <p:nvPr/>
          </p:nvGrpSpPr>
          <p:grpSpPr>
            <a:xfrm flipH="1">
              <a:off x="1597793" y="4002938"/>
              <a:ext cx="1155850" cy="510884"/>
              <a:chOff x="6389250" y="4256738"/>
              <a:chExt cx="1155850" cy="510884"/>
            </a:xfrm>
          </p:grpSpPr>
          <p:sp>
            <p:nvSpPr>
              <p:cNvPr id="18" name="Google Shape;202;p44">
                <a:extLst>
                  <a:ext uri="{FF2B5EF4-FFF2-40B4-BE49-F238E27FC236}">
                    <a16:creationId xmlns:a16="http://schemas.microsoft.com/office/drawing/2014/main" id="{58E582F2-4293-FA14-37CA-2EC2E58C1D42}"/>
                  </a:ext>
                </a:extLst>
              </p:cNvPr>
              <p:cNvSpPr/>
              <p:nvPr/>
            </p:nvSpPr>
            <p:spPr>
              <a:xfrm>
                <a:off x="6389250" y="4256738"/>
                <a:ext cx="1155850" cy="510884"/>
              </a:xfrm>
              <a:custGeom>
                <a:avLst/>
                <a:gdLst/>
                <a:ahLst/>
                <a:cxnLst/>
                <a:rect l="l" t="t" r="r" b="b"/>
                <a:pathLst>
                  <a:path w="46234" h="14384" extrusionOk="0">
                    <a:moveTo>
                      <a:pt x="0" y="0"/>
                    </a:moveTo>
                    <a:lnTo>
                      <a:pt x="45206" y="0"/>
                    </a:lnTo>
                    <a:lnTo>
                      <a:pt x="36397" y="7380"/>
                    </a:lnTo>
                    <a:lnTo>
                      <a:pt x="46234" y="14384"/>
                    </a:lnTo>
                    <a:lnTo>
                      <a:pt x="117" y="14186"/>
                    </a:lnTo>
                    <a:close/>
                  </a:path>
                </a:pathLst>
              </a:custGeom>
              <a:solidFill>
                <a:srgbClr val="845A4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500" b="0" i="0" u="none" strike="noStrike" kern="0" cap="none" spc="0" normalizeH="0" baseline="0" noProof="0">
                  <a:ln>
                    <a:noFill/>
                  </a:ln>
                  <a:solidFill>
                    <a:sysClr val="windowText" lastClr="000000"/>
                  </a:solidFill>
                  <a:effectLst/>
                  <a:uLnTx/>
                  <a:uFillTx/>
                </a:endParaRPr>
              </a:p>
            </p:txBody>
          </p:sp>
          <p:sp>
            <p:nvSpPr>
              <p:cNvPr id="19" name="Google Shape;203;p44">
                <a:extLst>
                  <a:ext uri="{FF2B5EF4-FFF2-40B4-BE49-F238E27FC236}">
                    <a16:creationId xmlns:a16="http://schemas.microsoft.com/office/drawing/2014/main" id="{17AC1A35-FE57-3E41-8B14-2A27F5D95060}"/>
                  </a:ext>
                </a:extLst>
              </p:cNvPr>
              <p:cNvSpPr/>
              <p:nvPr/>
            </p:nvSpPr>
            <p:spPr>
              <a:xfrm>
                <a:off x="6392600" y="4659050"/>
                <a:ext cx="359575" cy="101775"/>
              </a:xfrm>
              <a:custGeom>
                <a:avLst/>
                <a:gdLst/>
                <a:ahLst/>
                <a:cxnLst/>
                <a:rect l="l" t="t" r="r" b="b"/>
                <a:pathLst>
                  <a:path w="14383" h="4071" extrusionOk="0">
                    <a:moveTo>
                      <a:pt x="0" y="4071"/>
                    </a:moveTo>
                    <a:lnTo>
                      <a:pt x="14383" y="0"/>
                    </a:lnTo>
                    <a:lnTo>
                      <a:pt x="24" y="48"/>
                    </a:lnTo>
                    <a:close/>
                  </a:path>
                </a:pathLst>
              </a:custGeom>
              <a:solidFill>
                <a:srgbClr val="845A4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500" b="0" i="0" u="none" strike="noStrike" kern="0" cap="none" spc="0" normalizeH="0" baseline="0" noProof="0">
                  <a:ln>
                    <a:noFill/>
                  </a:ln>
                  <a:solidFill>
                    <a:sysClr val="windowText" lastClr="000000"/>
                  </a:solidFill>
                  <a:effectLst/>
                  <a:uLnTx/>
                  <a:uFillTx/>
                </a:endParaRPr>
              </a:p>
            </p:txBody>
          </p:sp>
        </p:grpSp>
        <p:grpSp>
          <p:nvGrpSpPr>
            <p:cNvPr id="8" name="Google Shape;204;p44">
              <a:extLst>
                <a:ext uri="{FF2B5EF4-FFF2-40B4-BE49-F238E27FC236}">
                  <a16:creationId xmlns:a16="http://schemas.microsoft.com/office/drawing/2014/main" id="{3D7DC6C4-341F-3FA3-0000-CE1A1562A1AE}"/>
                </a:ext>
              </a:extLst>
            </p:cNvPr>
            <p:cNvGrpSpPr/>
            <p:nvPr/>
          </p:nvGrpSpPr>
          <p:grpSpPr>
            <a:xfrm>
              <a:off x="3850265" y="4007857"/>
              <a:ext cx="1155850" cy="510884"/>
              <a:chOff x="6389250" y="4256738"/>
              <a:chExt cx="1155850" cy="510884"/>
            </a:xfrm>
          </p:grpSpPr>
          <p:sp>
            <p:nvSpPr>
              <p:cNvPr id="16" name="Google Shape;205;p44">
                <a:extLst>
                  <a:ext uri="{FF2B5EF4-FFF2-40B4-BE49-F238E27FC236}">
                    <a16:creationId xmlns:a16="http://schemas.microsoft.com/office/drawing/2014/main" id="{3E318C6C-033E-F5FB-2009-7EA7A4860AA2}"/>
                  </a:ext>
                </a:extLst>
              </p:cNvPr>
              <p:cNvSpPr/>
              <p:nvPr/>
            </p:nvSpPr>
            <p:spPr>
              <a:xfrm>
                <a:off x="6389250" y="4256738"/>
                <a:ext cx="1155850" cy="510884"/>
              </a:xfrm>
              <a:custGeom>
                <a:avLst/>
                <a:gdLst/>
                <a:ahLst/>
                <a:cxnLst/>
                <a:rect l="l" t="t" r="r" b="b"/>
                <a:pathLst>
                  <a:path w="46234" h="14384" extrusionOk="0">
                    <a:moveTo>
                      <a:pt x="0" y="0"/>
                    </a:moveTo>
                    <a:lnTo>
                      <a:pt x="45206" y="0"/>
                    </a:lnTo>
                    <a:lnTo>
                      <a:pt x="36397" y="7380"/>
                    </a:lnTo>
                    <a:lnTo>
                      <a:pt x="46234" y="14384"/>
                    </a:lnTo>
                    <a:lnTo>
                      <a:pt x="117" y="14186"/>
                    </a:lnTo>
                    <a:close/>
                  </a:path>
                </a:pathLst>
              </a:custGeom>
              <a:solidFill>
                <a:srgbClr val="845A4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500" b="0" i="0" u="none" strike="noStrike" kern="0" cap="none" spc="0" normalizeH="0" baseline="0" noProof="0">
                  <a:ln>
                    <a:noFill/>
                  </a:ln>
                  <a:solidFill>
                    <a:sysClr val="windowText" lastClr="000000"/>
                  </a:solidFill>
                  <a:effectLst/>
                  <a:uLnTx/>
                  <a:uFillTx/>
                </a:endParaRPr>
              </a:p>
            </p:txBody>
          </p:sp>
          <p:sp>
            <p:nvSpPr>
              <p:cNvPr id="17" name="Google Shape;206;p44">
                <a:extLst>
                  <a:ext uri="{FF2B5EF4-FFF2-40B4-BE49-F238E27FC236}">
                    <a16:creationId xmlns:a16="http://schemas.microsoft.com/office/drawing/2014/main" id="{DBFEB8F8-39D4-F6BD-4D57-F5EF148492DF}"/>
                  </a:ext>
                </a:extLst>
              </p:cNvPr>
              <p:cNvSpPr/>
              <p:nvPr/>
            </p:nvSpPr>
            <p:spPr>
              <a:xfrm>
                <a:off x="6392600" y="4659050"/>
                <a:ext cx="359575" cy="101775"/>
              </a:xfrm>
              <a:custGeom>
                <a:avLst/>
                <a:gdLst/>
                <a:ahLst/>
                <a:cxnLst/>
                <a:rect l="l" t="t" r="r" b="b"/>
                <a:pathLst>
                  <a:path w="14383" h="4071" extrusionOk="0">
                    <a:moveTo>
                      <a:pt x="0" y="4071"/>
                    </a:moveTo>
                    <a:lnTo>
                      <a:pt x="14383" y="0"/>
                    </a:lnTo>
                    <a:lnTo>
                      <a:pt x="24" y="48"/>
                    </a:lnTo>
                    <a:close/>
                  </a:path>
                </a:pathLst>
              </a:custGeom>
              <a:solidFill>
                <a:srgbClr val="845A4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500" b="0" i="0" u="none" strike="noStrike" kern="0" cap="none" spc="0" normalizeH="0" baseline="0" noProof="0">
                  <a:ln>
                    <a:noFill/>
                  </a:ln>
                  <a:solidFill>
                    <a:sysClr val="windowText" lastClr="000000"/>
                  </a:solidFill>
                  <a:effectLst/>
                  <a:uLnTx/>
                  <a:uFillTx/>
                </a:endParaRPr>
              </a:p>
            </p:txBody>
          </p:sp>
        </p:grpSp>
        <p:grpSp>
          <p:nvGrpSpPr>
            <p:cNvPr id="9" name="Google Shape;207;p44">
              <a:extLst>
                <a:ext uri="{FF2B5EF4-FFF2-40B4-BE49-F238E27FC236}">
                  <a16:creationId xmlns:a16="http://schemas.microsoft.com/office/drawing/2014/main" id="{6C6EAC9B-8B0C-CE1E-DB3A-BF9FD8D63E91}"/>
                </a:ext>
              </a:extLst>
            </p:cNvPr>
            <p:cNvGrpSpPr/>
            <p:nvPr/>
          </p:nvGrpSpPr>
          <p:grpSpPr>
            <a:xfrm flipH="1">
              <a:off x="1597793" y="4002938"/>
              <a:ext cx="1155850" cy="510884"/>
              <a:chOff x="6389250" y="4256738"/>
              <a:chExt cx="1155850" cy="510884"/>
            </a:xfrm>
          </p:grpSpPr>
          <p:sp>
            <p:nvSpPr>
              <p:cNvPr id="14" name="Google Shape;208;p44">
                <a:extLst>
                  <a:ext uri="{FF2B5EF4-FFF2-40B4-BE49-F238E27FC236}">
                    <a16:creationId xmlns:a16="http://schemas.microsoft.com/office/drawing/2014/main" id="{EFEA1E98-2D09-D6FF-7E03-03915CBD742A}"/>
                  </a:ext>
                </a:extLst>
              </p:cNvPr>
              <p:cNvSpPr/>
              <p:nvPr/>
            </p:nvSpPr>
            <p:spPr>
              <a:xfrm>
                <a:off x="6389250" y="4256738"/>
                <a:ext cx="1155850" cy="510884"/>
              </a:xfrm>
              <a:custGeom>
                <a:avLst/>
                <a:gdLst/>
                <a:ahLst/>
                <a:cxnLst/>
                <a:rect l="l" t="t" r="r" b="b"/>
                <a:pathLst>
                  <a:path w="46234" h="14384" extrusionOk="0">
                    <a:moveTo>
                      <a:pt x="0" y="0"/>
                    </a:moveTo>
                    <a:lnTo>
                      <a:pt x="45206" y="0"/>
                    </a:lnTo>
                    <a:lnTo>
                      <a:pt x="36397" y="7380"/>
                    </a:lnTo>
                    <a:lnTo>
                      <a:pt x="46234" y="14384"/>
                    </a:lnTo>
                    <a:lnTo>
                      <a:pt x="117" y="14186"/>
                    </a:lnTo>
                    <a:close/>
                  </a:path>
                </a:pathLst>
              </a:custGeom>
              <a:solidFill>
                <a:schemeClr val="bg2">
                  <a:lumMod val="25000"/>
                  <a:alpha val="98000"/>
                </a:scheme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500" b="0" i="0" u="none" strike="noStrike" kern="0" cap="none" spc="0" normalizeH="0" baseline="0" noProof="0">
                  <a:ln>
                    <a:noFill/>
                  </a:ln>
                  <a:solidFill>
                    <a:sysClr val="windowText" lastClr="000000"/>
                  </a:solidFill>
                  <a:effectLst/>
                  <a:uLnTx/>
                  <a:uFillTx/>
                </a:endParaRPr>
              </a:p>
            </p:txBody>
          </p:sp>
          <p:sp>
            <p:nvSpPr>
              <p:cNvPr id="15" name="Google Shape;209;p44">
                <a:extLst>
                  <a:ext uri="{FF2B5EF4-FFF2-40B4-BE49-F238E27FC236}">
                    <a16:creationId xmlns:a16="http://schemas.microsoft.com/office/drawing/2014/main" id="{44AE2001-CA92-19D3-FB7B-F399E1CC6B07}"/>
                  </a:ext>
                </a:extLst>
              </p:cNvPr>
              <p:cNvSpPr/>
              <p:nvPr/>
            </p:nvSpPr>
            <p:spPr>
              <a:xfrm>
                <a:off x="6392600" y="4659050"/>
                <a:ext cx="359575" cy="101775"/>
              </a:xfrm>
              <a:custGeom>
                <a:avLst/>
                <a:gdLst/>
                <a:ahLst/>
                <a:cxnLst/>
                <a:rect l="l" t="t" r="r" b="b"/>
                <a:pathLst>
                  <a:path w="14383" h="4071" extrusionOk="0">
                    <a:moveTo>
                      <a:pt x="0" y="4071"/>
                    </a:moveTo>
                    <a:lnTo>
                      <a:pt x="14383" y="0"/>
                    </a:lnTo>
                    <a:lnTo>
                      <a:pt x="24" y="48"/>
                    </a:lnTo>
                    <a:close/>
                  </a:path>
                </a:pathLst>
              </a:custGeom>
              <a:solidFill>
                <a:srgbClr val="354D62">
                  <a:alpha val="1285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500" b="0" i="0" u="none" strike="noStrike" kern="0" cap="none" spc="0" normalizeH="0" baseline="0" noProof="0">
                  <a:ln>
                    <a:noFill/>
                  </a:ln>
                  <a:solidFill>
                    <a:sysClr val="windowText" lastClr="000000"/>
                  </a:solidFill>
                  <a:effectLst/>
                  <a:uLnTx/>
                  <a:uFillTx/>
                </a:endParaRPr>
              </a:p>
            </p:txBody>
          </p:sp>
        </p:grpSp>
        <p:grpSp>
          <p:nvGrpSpPr>
            <p:cNvPr id="10" name="Google Shape;210;p44">
              <a:extLst>
                <a:ext uri="{FF2B5EF4-FFF2-40B4-BE49-F238E27FC236}">
                  <a16:creationId xmlns:a16="http://schemas.microsoft.com/office/drawing/2014/main" id="{DB15035D-A58B-83E9-1BA1-C82E3DCA7BCA}"/>
                </a:ext>
              </a:extLst>
            </p:cNvPr>
            <p:cNvGrpSpPr/>
            <p:nvPr/>
          </p:nvGrpSpPr>
          <p:grpSpPr>
            <a:xfrm>
              <a:off x="3850265" y="4007857"/>
              <a:ext cx="1155850" cy="510884"/>
              <a:chOff x="6389250" y="4256738"/>
              <a:chExt cx="1155850" cy="510884"/>
            </a:xfrm>
          </p:grpSpPr>
          <p:sp>
            <p:nvSpPr>
              <p:cNvPr id="12" name="Google Shape;211;p44">
                <a:extLst>
                  <a:ext uri="{FF2B5EF4-FFF2-40B4-BE49-F238E27FC236}">
                    <a16:creationId xmlns:a16="http://schemas.microsoft.com/office/drawing/2014/main" id="{A465F534-55B9-BEF5-7F84-2EB29AC486AD}"/>
                  </a:ext>
                </a:extLst>
              </p:cNvPr>
              <p:cNvSpPr/>
              <p:nvPr/>
            </p:nvSpPr>
            <p:spPr>
              <a:xfrm>
                <a:off x="6389250" y="4256738"/>
                <a:ext cx="1155850" cy="510884"/>
              </a:xfrm>
              <a:custGeom>
                <a:avLst/>
                <a:gdLst/>
                <a:ahLst/>
                <a:cxnLst/>
                <a:rect l="l" t="t" r="r" b="b"/>
                <a:pathLst>
                  <a:path w="46234" h="14384" extrusionOk="0">
                    <a:moveTo>
                      <a:pt x="0" y="0"/>
                    </a:moveTo>
                    <a:lnTo>
                      <a:pt x="45206" y="0"/>
                    </a:lnTo>
                    <a:lnTo>
                      <a:pt x="36397" y="7380"/>
                    </a:lnTo>
                    <a:lnTo>
                      <a:pt x="46234" y="14384"/>
                    </a:lnTo>
                    <a:lnTo>
                      <a:pt x="117" y="14186"/>
                    </a:lnTo>
                    <a:close/>
                  </a:path>
                </a:pathLst>
              </a:custGeom>
              <a:solidFill>
                <a:schemeClr val="bg2">
                  <a:lumMod val="25000"/>
                  <a:alpha val="98000"/>
                </a:scheme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500" b="0" i="0" u="none" strike="noStrike" kern="0" cap="none" spc="0" normalizeH="0" baseline="0" noProof="0">
                  <a:ln>
                    <a:noFill/>
                  </a:ln>
                  <a:solidFill>
                    <a:sysClr val="windowText" lastClr="000000"/>
                  </a:solidFill>
                  <a:effectLst/>
                  <a:uLnTx/>
                  <a:uFillTx/>
                </a:endParaRPr>
              </a:p>
            </p:txBody>
          </p:sp>
          <p:sp>
            <p:nvSpPr>
              <p:cNvPr id="13" name="Google Shape;212;p44">
                <a:extLst>
                  <a:ext uri="{FF2B5EF4-FFF2-40B4-BE49-F238E27FC236}">
                    <a16:creationId xmlns:a16="http://schemas.microsoft.com/office/drawing/2014/main" id="{637B9642-E4D6-0626-26A9-E131A6528A3C}"/>
                  </a:ext>
                </a:extLst>
              </p:cNvPr>
              <p:cNvSpPr/>
              <p:nvPr/>
            </p:nvSpPr>
            <p:spPr>
              <a:xfrm>
                <a:off x="6392600" y="4659050"/>
                <a:ext cx="359575" cy="101775"/>
              </a:xfrm>
              <a:custGeom>
                <a:avLst/>
                <a:gdLst/>
                <a:ahLst/>
                <a:cxnLst/>
                <a:rect l="l" t="t" r="r" b="b"/>
                <a:pathLst>
                  <a:path w="14383" h="4071" extrusionOk="0">
                    <a:moveTo>
                      <a:pt x="0" y="4071"/>
                    </a:moveTo>
                    <a:lnTo>
                      <a:pt x="14383" y="0"/>
                    </a:lnTo>
                    <a:lnTo>
                      <a:pt x="24" y="48"/>
                    </a:lnTo>
                    <a:close/>
                  </a:path>
                </a:pathLst>
              </a:custGeom>
              <a:solidFill>
                <a:srgbClr val="354D62">
                  <a:alpha val="1285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500" b="0" i="0" u="none" strike="noStrike" kern="0" cap="none" spc="0" normalizeH="0" baseline="0" noProof="0">
                  <a:ln>
                    <a:noFill/>
                  </a:ln>
                  <a:solidFill>
                    <a:sysClr val="windowText" lastClr="000000"/>
                  </a:solidFill>
                  <a:effectLst/>
                  <a:uLnTx/>
                  <a:uFillTx/>
                </a:endParaRPr>
              </a:p>
            </p:txBody>
          </p:sp>
        </p:grpSp>
        <p:sp>
          <p:nvSpPr>
            <p:cNvPr id="11" name="Rectangle 10">
              <a:extLst>
                <a:ext uri="{FF2B5EF4-FFF2-40B4-BE49-F238E27FC236}">
                  <a16:creationId xmlns:a16="http://schemas.microsoft.com/office/drawing/2014/main" id="{AA3C7CA8-2778-56C3-0460-7E116FF1DE7C}"/>
                </a:ext>
              </a:extLst>
            </p:cNvPr>
            <p:cNvSpPr/>
            <p:nvPr/>
          </p:nvSpPr>
          <p:spPr>
            <a:xfrm>
              <a:off x="2391829" y="3727822"/>
              <a:ext cx="1938528" cy="668109"/>
            </a:xfrm>
            <a:prstGeom prst="rect">
              <a:avLst/>
            </a:prstGeom>
            <a:solidFill>
              <a:schemeClr val="bg2">
                <a:lumMod val="1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Arial"/>
                  <a:ea typeface="+mn-ea"/>
                  <a:cs typeface="+mn-cs"/>
                </a:rPr>
                <a:t>BÀI 23</a:t>
              </a:r>
            </a:p>
          </p:txBody>
        </p:sp>
      </p:grpSp>
      <p:sp>
        <p:nvSpPr>
          <p:cNvPr id="20" name="TextBox 19">
            <a:extLst>
              <a:ext uri="{FF2B5EF4-FFF2-40B4-BE49-F238E27FC236}">
                <a16:creationId xmlns:a16="http://schemas.microsoft.com/office/drawing/2014/main" id="{FB8AA52D-8D5F-E9B4-632E-F4FB95542DFA}"/>
              </a:ext>
            </a:extLst>
          </p:cNvPr>
          <p:cNvSpPr txBox="1"/>
          <p:nvPr/>
        </p:nvSpPr>
        <p:spPr>
          <a:xfrm>
            <a:off x="729615" y="2274056"/>
            <a:ext cx="7683190" cy="830997"/>
          </a:xfrm>
          <a:prstGeom prst="rect">
            <a:avLst/>
          </a:prstGeom>
          <a:noFill/>
        </p:spPr>
        <p:txBody>
          <a:bodyPr wrap="square">
            <a:spAutoFit/>
          </a:bodyPr>
          <a:lstStyle/>
          <a:p>
            <a:pPr algn="ctr"/>
            <a:r>
              <a:rPr lang="en-US" sz="4800" b="1">
                <a:solidFill>
                  <a:schemeClr val="bg1">
                    <a:lumMod val="25000"/>
                  </a:schemeClr>
                </a:solidFill>
              </a:rPr>
              <a:t>HIỆN TƯỢNG PHÓNG XẠ</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AC6E6-8499-2E11-41A4-1784C68EF2E8}"/>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16A0FDAA-2F7C-7E0F-53BA-0ED012EAF54F}"/>
              </a:ext>
            </a:extLst>
          </p:cNvPr>
          <p:cNvGrpSpPr/>
          <p:nvPr/>
        </p:nvGrpSpPr>
        <p:grpSpPr>
          <a:xfrm rot="20680831">
            <a:off x="270314" y="313165"/>
            <a:ext cx="1889165" cy="880789"/>
            <a:chOff x="535057" y="151640"/>
            <a:chExt cx="1889165" cy="880789"/>
          </a:xfrm>
        </p:grpSpPr>
        <p:pic>
          <p:nvPicPr>
            <p:cNvPr id="10" name="Picture 9">
              <a:extLst>
                <a:ext uri="{FF2B5EF4-FFF2-40B4-BE49-F238E27FC236}">
                  <a16:creationId xmlns:a16="http://schemas.microsoft.com/office/drawing/2014/main" id="{2AD791D3-2647-AD38-52B6-DDEAAC459332}"/>
                </a:ext>
              </a:extLst>
            </p:cNvPr>
            <p:cNvPicPr>
              <a:picLocks noChangeAspect="1"/>
            </p:cNvPicPr>
            <p:nvPr/>
          </p:nvPicPr>
          <p:blipFill>
            <a:blip r:embed="rId2"/>
            <a:stretch>
              <a:fillRect/>
            </a:stretch>
          </p:blipFill>
          <p:spPr>
            <a:xfrm>
              <a:off x="535057" y="151640"/>
              <a:ext cx="1889165" cy="880789"/>
            </a:xfrm>
            <a:prstGeom prst="rect">
              <a:avLst/>
            </a:prstGeom>
          </p:spPr>
        </p:pic>
        <p:sp>
          <p:nvSpPr>
            <p:cNvPr id="11" name="TextBox 10">
              <a:extLst>
                <a:ext uri="{FF2B5EF4-FFF2-40B4-BE49-F238E27FC236}">
                  <a16:creationId xmlns:a16="http://schemas.microsoft.com/office/drawing/2014/main" id="{DA45CFBD-9DCD-06EE-D37D-756B171370E1}"/>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rPr>
                <a:t>Câu 2</a:t>
              </a:r>
              <a:endParaRPr kumimoji="0" lang="en-US" sz="2200" b="1" i="0" u="none" strike="noStrike" kern="0" cap="none" spc="0" normalizeH="0" baseline="0" noProof="0" dirty="0">
                <a:ln>
                  <a:noFill/>
                </a:ln>
                <a:solidFill>
                  <a:sysClr val="windowText" lastClr="000000"/>
                </a:solidFill>
                <a:effectLst/>
                <a:uLnTx/>
                <a:uFillTx/>
              </a:endParaRPr>
            </a:p>
          </p:txBody>
        </p:sp>
      </p:grpSp>
      <p:sp>
        <p:nvSpPr>
          <p:cNvPr id="13" name="TextBox 12">
            <a:extLst>
              <a:ext uri="{FF2B5EF4-FFF2-40B4-BE49-F238E27FC236}">
                <a16:creationId xmlns:a16="http://schemas.microsoft.com/office/drawing/2014/main" id="{0BB93FCE-78DB-43CC-47C0-4CE61311A104}"/>
              </a:ext>
            </a:extLst>
          </p:cNvPr>
          <p:cNvSpPr txBox="1"/>
          <p:nvPr/>
        </p:nvSpPr>
        <p:spPr>
          <a:xfrm>
            <a:off x="1961704" y="382843"/>
            <a:ext cx="6626669" cy="400110"/>
          </a:xfrm>
          <a:prstGeom prst="rect">
            <a:avLst/>
          </a:prstGeom>
          <a:noFill/>
        </p:spPr>
        <p:txBody>
          <a:bodyPr wrap="square">
            <a:spAutoFit/>
          </a:bodyPr>
          <a:lstStyle/>
          <a:p>
            <a:pPr algn="ctr"/>
            <a:r>
              <a:rPr lang="vi-VN" sz="2000"/>
              <a:t>Khả năng đâm xuyên khác nhau của các tia </a:t>
            </a:r>
            <a:r>
              <a:rPr lang="el-GR" sz="2000">
                <a:latin typeface="Arial" panose="020B0604020202020204" pitchFamily="34" charset="0"/>
                <a:cs typeface="Arial" panose="020B0604020202020204" pitchFamily="34" charset="0"/>
              </a:rPr>
              <a:t>α</a:t>
            </a:r>
            <a:r>
              <a:rPr lang="vi-VN" sz="2000"/>
              <a:t>, </a:t>
            </a:r>
            <a:r>
              <a:rPr lang="el-GR" sz="2000"/>
              <a:t>β νὰ γ:</a:t>
            </a:r>
            <a:endParaRPr lang="en-US" sz="2000"/>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8509BCA3-3B62-900F-2E9D-D435E2CE239F}"/>
                  </a:ext>
                </a:extLst>
              </p:cNvPr>
              <p:cNvSpPr/>
              <p:nvPr/>
            </p:nvSpPr>
            <p:spPr>
              <a:xfrm>
                <a:off x="-290814" y="1645075"/>
                <a:ext cx="2186522" cy="510363"/>
              </a:xfrm>
              <a:prstGeom prst="roundRect">
                <a:avLst>
                  <a:gd name="adj" fmla="val 50000"/>
                </a:avLst>
              </a:prstGeom>
              <a:solidFill>
                <a:srgbClr val="0000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strike="noStrike" kern="0" cap="none" spc="0" normalizeH="0" baseline="0" noProof="0">
                    <a:ln>
                      <a:noFill/>
                    </a:ln>
                    <a:solidFill>
                      <a:schemeClr val="accent4"/>
                    </a:solidFill>
                    <a:effectLst/>
                    <a:uLnTx/>
                    <a:uFillTx/>
                    <a:ea typeface="+mn-ea"/>
                    <a:cs typeface="Arial" panose="020B0604020202020204" pitchFamily="34" charset="0"/>
                  </a:rPr>
                  <a:t>Tia </a:t>
                </a:r>
                <a14:m>
                  <m:oMath xmlns:m="http://schemas.openxmlformats.org/officeDocument/2006/math">
                    <m:r>
                      <a:rPr kumimoji="0" lang="en-US" sz="2400" b="1" i="0" strike="noStrike" kern="0" cap="none" spc="0" normalizeH="0" baseline="0" noProof="0" smtClean="0">
                        <a:ln>
                          <a:noFill/>
                        </a:ln>
                        <a:solidFill>
                          <a:schemeClr val="accent4"/>
                        </a:solidFill>
                        <a:effectLst/>
                        <a:uLnTx/>
                        <a:uFillTx/>
                        <a:latin typeface="Cambria Math" panose="02040503050406030204" pitchFamily="18" charset="0"/>
                        <a:ea typeface="Cambria Math" panose="02040503050406030204" pitchFamily="18" charset="0"/>
                        <a:cs typeface="Arial" panose="020B0604020202020204" pitchFamily="34" charset="0"/>
                      </a:rPr>
                      <m:t>𝛄</m:t>
                    </m:r>
                  </m:oMath>
                </a14:m>
                <a:endParaRPr kumimoji="0" lang="en-US" sz="2400" b="1" strike="noStrike" kern="0" cap="none" spc="0" normalizeH="0" baseline="0" noProof="0" dirty="0">
                  <a:ln>
                    <a:noFill/>
                  </a:ln>
                  <a:solidFill>
                    <a:schemeClr val="accent4"/>
                  </a:solidFill>
                  <a:effectLst/>
                  <a:uLnTx/>
                  <a:uFillTx/>
                  <a:ea typeface="+mn-ea"/>
                  <a:cs typeface="Arial" panose="020B0604020202020204" pitchFamily="34" charset="0"/>
                </a:endParaRPr>
              </a:p>
            </p:txBody>
          </p:sp>
        </mc:Choice>
        <mc:Fallback xmlns="">
          <p:sp>
            <p:nvSpPr>
              <p:cNvPr id="4" name="Rectangle: Rounded Corners 3">
                <a:extLst>
                  <a:ext uri="{FF2B5EF4-FFF2-40B4-BE49-F238E27FC236}">
                    <a16:creationId xmlns:a16="http://schemas.microsoft.com/office/drawing/2014/main" id="{8509BCA3-3B62-900F-2E9D-D435E2CE239F}"/>
                  </a:ext>
                </a:extLst>
              </p:cNvPr>
              <p:cNvSpPr>
                <a:spLocks noRot="1" noChangeAspect="1" noMove="1" noResize="1" noEditPoints="1" noAdjustHandles="1" noChangeArrowheads="1" noChangeShapeType="1" noTextEdit="1"/>
              </p:cNvSpPr>
              <p:nvPr/>
            </p:nvSpPr>
            <p:spPr>
              <a:xfrm>
                <a:off x="-290814" y="1645075"/>
                <a:ext cx="2186522" cy="510363"/>
              </a:xfrm>
              <a:prstGeom prst="roundRect">
                <a:avLst>
                  <a:gd name="adj" fmla="val 50000"/>
                </a:avLst>
              </a:prstGeom>
              <a:blipFill>
                <a:blip r:embed="rId3"/>
                <a:stretch>
                  <a:fillRect t="-3571" b="-22619"/>
                </a:stretch>
              </a:blipFill>
              <a:ln w="25400"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7CC7D6B-4528-217A-88ED-CE2744DDAAC3}"/>
                  </a:ext>
                </a:extLst>
              </p:cNvPr>
              <p:cNvSpPr txBox="1"/>
              <p:nvPr/>
            </p:nvSpPr>
            <p:spPr>
              <a:xfrm>
                <a:off x="336395" y="2283437"/>
                <a:ext cx="4850780" cy="2424510"/>
              </a:xfrm>
              <a:prstGeom prst="rect">
                <a:avLst/>
              </a:prstGeom>
              <a:noFill/>
            </p:spPr>
            <p:txBody>
              <a:bodyPr wrap="square">
                <a:spAutoFit/>
              </a:bodyPr>
              <a:lstStyle/>
              <a:p>
                <a:pPr marL="342900" indent="-342900" algn="just">
                  <a:lnSpc>
                    <a:spcPct val="150000"/>
                  </a:lnSpc>
                  <a:spcAft>
                    <a:spcPts val="800"/>
                  </a:spcAft>
                  <a:buFont typeface="Arial" panose="020B0604020202020204" pitchFamily="34" charset="0"/>
                  <a:buChar char="•"/>
                </a:pPr>
                <a:r>
                  <a:rPr lang="en-US" sz="2000">
                    <a:solidFill>
                      <a:srgbClr val="2A291F"/>
                    </a:solidFill>
                    <a:latin typeface="Arial" panose="020B0604020202020204" pitchFamily="34" charset="0"/>
                    <a:ea typeface="Times New Roman" panose="02020603050405020304" pitchFamily="18" charset="0"/>
                    <a:cs typeface="Arial" panose="020B0604020202020204" pitchFamily="34" charset="0"/>
                  </a:rPr>
                  <a:t>Là sóng điện từ có bước sóng rất ngắn, năng lượng rất lớn, ít bị mất năng lượng khi tương tác với các phần tử môi trường và đâm xuyên được quãng đường dài hơn tia </a:t>
                </a:r>
                <a14:m>
                  <m:oMath xmlns:m="http://schemas.openxmlformats.org/officeDocument/2006/math">
                    <m:r>
                      <m:rPr>
                        <m:sty m:val="p"/>
                      </m:rPr>
                      <a:rPr lang="en-US" sz="2000" b="0" i="1">
                        <a:solidFill>
                          <a:srgbClr val="2A291F"/>
                        </a:solidFill>
                        <a:latin typeface="Cambria Math" panose="02040503050406030204" pitchFamily="18" charset="0"/>
                        <a:ea typeface="Cambria Math" panose="02040503050406030204" pitchFamily="18" charset="0"/>
                        <a:cs typeface="Arial" panose="020B0604020202020204" pitchFamily="34" charset="0"/>
                      </a:rPr>
                      <m:t>β</m:t>
                    </m:r>
                  </m:oMath>
                </a14:m>
                <a:r>
                  <a:rPr lang="en-US" sz="2000">
                    <a:solidFill>
                      <a:srgbClr val="2A291F"/>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TextBox 5">
                <a:extLst>
                  <a:ext uri="{FF2B5EF4-FFF2-40B4-BE49-F238E27FC236}">
                    <a16:creationId xmlns:a16="http://schemas.microsoft.com/office/drawing/2014/main" id="{07CC7D6B-4528-217A-88ED-CE2744DDAAC3}"/>
                  </a:ext>
                </a:extLst>
              </p:cNvPr>
              <p:cNvSpPr txBox="1">
                <a:spLocks noRot="1" noChangeAspect="1" noMove="1" noResize="1" noEditPoints="1" noAdjustHandles="1" noChangeArrowheads="1" noChangeShapeType="1" noTextEdit="1"/>
              </p:cNvSpPr>
              <p:nvPr/>
            </p:nvSpPr>
            <p:spPr>
              <a:xfrm>
                <a:off x="336395" y="2283437"/>
                <a:ext cx="4850780" cy="2424510"/>
              </a:xfrm>
              <a:prstGeom prst="rect">
                <a:avLst/>
              </a:prstGeom>
              <a:blipFill>
                <a:blip r:embed="rId4"/>
                <a:stretch>
                  <a:fillRect l="-1131" r="-1382" b="-504"/>
                </a:stretch>
              </a:blipFill>
            </p:spPr>
            <p:txBody>
              <a:bodyPr/>
              <a:lstStyle/>
              <a:p>
                <a:r>
                  <a:rPr lang="en-US">
                    <a:noFill/>
                  </a:rPr>
                  <a:t> </a:t>
                </a:r>
              </a:p>
            </p:txBody>
          </p:sp>
        </mc:Fallback>
      </mc:AlternateContent>
      <p:pic>
        <p:nvPicPr>
          <p:cNvPr id="7" name="Picture 6" descr="A screenshot of a game&#10;&#10;Description automatically generated">
            <a:extLst>
              <a:ext uri="{FF2B5EF4-FFF2-40B4-BE49-F238E27FC236}">
                <a16:creationId xmlns:a16="http://schemas.microsoft.com/office/drawing/2014/main" id="{3A2147C0-A942-6C62-7821-1D1D33528FE9}"/>
              </a:ext>
            </a:extLst>
          </p:cNvPr>
          <p:cNvPicPr>
            <a:picLocks noChangeAspect="1"/>
          </p:cNvPicPr>
          <p:nvPr/>
        </p:nvPicPr>
        <p:blipFill>
          <a:blip r:embed="rId5"/>
          <a:stretch>
            <a:fillRect/>
          </a:stretch>
        </p:blipFill>
        <p:spPr>
          <a:xfrm>
            <a:off x="5555278" y="795703"/>
            <a:ext cx="3259829" cy="4347797"/>
          </a:xfrm>
          <a:prstGeom prst="rect">
            <a:avLst/>
          </a:prstGeom>
        </p:spPr>
      </p:pic>
    </p:spTree>
    <p:extLst>
      <p:ext uri="{BB962C8B-B14F-4D97-AF65-F5344CB8AC3E}">
        <p14:creationId xmlns:p14="http://schemas.microsoft.com/office/powerpoint/2010/main" val="294463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grpSp>
        <p:nvGrpSpPr>
          <p:cNvPr id="2043" name="Google Shape;2043;p47"/>
          <p:cNvGrpSpPr/>
          <p:nvPr/>
        </p:nvGrpSpPr>
        <p:grpSpPr>
          <a:xfrm>
            <a:off x="-1190005" y="2118775"/>
            <a:ext cx="11672915" cy="3740812"/>
            <a:chOff x="-1190005" y="2118775"/>
            <a:chExt cx="11672915" cy="3740812"/>
          </a:xfrm>
        </p:grpSpPr>
        <p:sp>
          <p:nvSpPr>
            <p:cNvPr id="2044" name="Google Shape;2044;p47"/>
            <p:cNvSpPr/>
            <p:nvPr/>
          </p:nvSpPr>
          <p:spPr>
            <a:xfrm flipH="1">
              <a:off x="-1190005" y="2118775"/>
              <a:ext cx="2616698" cy="2031303"/>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045" name="Google Shape;2045;p47"/>
            <p:cNvGrpSpPr/>
            <p:nvPr/>
          </p:nvGrpSpPr>
          <p:grpSpPr>
            <a:xfrm>
              <a:off x="-273345" y="3538075"/>
              <a:ext cx="9593730" cy="2321512"/>
              <a:chOff x="-273345" y="3538075"/>
              <a:chExt cx="9593730" cy="2321512"/>
            </a:xfrm>
          </p:grpSpPr>
          <p:sp>
            <p:nvSpPr>
              <p:cNvPr id="2046" name="Google Shape;2046;p47"/>
              <p:cNvSpPr/>
              <p:nvPr/>
            </p:nvSpPr>
            <p:spPr>
              <a:xfrm>
                <a:off x="7438305" y="48797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047" name="Google Shape;2047;p47"/>
              <p:cNvGrpSpPr/>
              <p:nvPr/>
            </p:nvGrpSpPr>
            <p:grpSpPr>
              <a:xfrm>
                <a:off x="-273345" y="3538075"/>
                <a:ext cx="9593730" cy="2321512"/>
                <a:chOff x="-273345" y="3538075"/>
                <a:chExt cx="9593730" cy="2321512"/>
              </a:xfrm>
            </p:grpSpPr>
            <p:grpSp>
              <p:nvGrpSpPr>
                <p:cNvPr id="2048" name="Google Shape;2048;p47"/>
                <p:cNvGrpSpPr/>
                <p:nvPr/>
              </p:nvGrpSpPr>
              <p:grpSpPr>
                <a:xfrm>
                  <a:off x="-273345" y="3538075"/>
                  <a:ext cx="4762080" cy="1980840"/>
                  <a:chOff x="2792880" y="1346400"/>
                  <a:chExt cx="4762080" cy="1980840"/>
                </a:xfrm>
              </p:grpSpPr>
              <p:sp>
                <p:nvSpPr>
                  <p:cNvPr id="2049" name="Google Shape;2049;p47"/>
                  <p:cNvSpPr/>
                  <p:nvPr/>
                </p:nvSpPr>
                <p:spPr>
                  <a:xfrm>
                    <a:off x="4911840" y="1374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0" name="Google Shape;2050;p47"/>
                  <p:cNvSpPr/>
                  <p:nvPr/>
                </p:nvSpPr>
                <p:spPr>
                  <a:xfrm>
                    <a:off x="524808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1" name="Google Shape;2051;p47"/>
                  <p:cNvSpPr/>
                  <p:nvPr/>
                </p:nvSpPr>
                <p:spPr>
                  <a:xfrm>
                    <a:off x="6427560" y="1710240"/>
                    <a:ext cx="39960" cy="1165680"/>
                  </a:xfrm>
                  <a:custGeom>
                    <a:avLst/>
                    <a:gdLst/>
                    <a:ahLst/>
                    <a:cxnLst/>
                    <a:rect l="l" t="t" r="r" b="b"/>
                    <a:pathLst>
                      <a:path w="111" h="3238" extrusionOk="0">
                        <a:moveTo>
                          <a:pt x="111" y="3238"/>
                        </a:moveTo>
                        <a:lnTo>
                          <a:pt x="0" y="3238"/>
                        </a:lnTo>
                        <a:lnTo>
                          <a:pt x="10" y="0"/>
                        </a:lnTo>
                        <a:lnTo>
                          <a:pt x="102" y="0"/>
                        </a:lnTo>
                        <a:lnTo>
                          <a:pt x="111" y="323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2" name="Google Shape;2052;p47"/>
                  <p:cNvSpPr/>
                  <p:nvPr/>
                </p:nvSpPr>
                <p:spPr>
                  <a:xfrm>
                    <a:off x="6350520" y="18078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3" name="Google Shape;2053;p47"/>
                  <p:cNvSpPr/>
                  <p:nvPr/>
                </p:nvSpPr>
                <p:spPr>
                  <a:xfrm>
                    <a:off x="6270600" y="18837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4" name="Google Shape;2054;p47"/>
                  <p:cNvSpPr/>
                  <p:nvPr/>
                </p:nvSpPr>
                <p:spPr>
                  <a:xfrm>
                    <a:off x="6200040" y="19384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5" name="Google Shape;2055;p47"/>
                  <p:cNvSpPr/>
                  <p:nvPr/>
                </p:nvSpPr>
                <p:spPr>
                  <a:xfrm>
                    <a:off x="6119040" y="19892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6" name="Google Shape;2056;p47"/>
                  <p:cNvSpPr/>
                  <p:nvPr/>
                </p:nvSpPr>
                <p:spPr>
                  <a:xfrm>
                    <a:off x="4615200" y="2489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7" name="Google Shape;2057;p47"/>
                  <p:cNvSpPr/>
                  <p:nvPr/>
                </p:nvSpPr>
                <p:spPr>
                  <a:xfrm>
                    <a:off x="2792880" y="26881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8" name="Google Shape;2058;p47"/>
                  <p:cNvSpPr/>
                  <p:nvPr/>
                </p:nvSpPr>
                <p:spPr>
                  <a:xfrm>
                    <a:off x="2908440" y="20116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9" name="Google Shape;2059;p47"/>
                  <p:cNvSpPr/>
                  <p:nvPr/>
                </p:nvSpPr>
                <p:spPr>
                  <a:xfrm>
                    <a:off x="3897720" y="17769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0" name="Google Shape;2060;p47"/>
                  <p:cNvSpPr/>
                  <p:nvPr/>
                </p:nvSpPr>
                <p:spPr>
                  <a:xfrm>
                    <a:off x="4003560" y="16635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1" name="Google Shape;2061;p47"/>
                  <p:cNvSpPr/>
                  <p:nvPr/>
                </p:nvSpPr>
                <p:spPr>
                  <a:xfrm>
                    <a:off x="5920560" y="21144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2" name="Google Shape;2062;p47"/>
                  <p:cNvSpPr/>
                  <p:nvPr/>
                </p:nvSpPr>
                <p:spPr>
                  <a:xfrm>
                    <a:off x="6503760" y="22770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3" name="Google Shape;2063;p47"/>
                  <p:cNvSpPr/>
                  <p:nvPr/>
                </p:nvSpPr>
                <p:spPr>
                  <a:xfrm>
                    <a:off x="68108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4" name="Google Shape;2064;p47"/>
                  <p:cNvSpPr/>
                  <p:nvPr/>
                </p:nvSpPr>
                <p:spPr>
                  <a:xfrm>
                    <a:off x="3001320" y="19584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5" name="Google Shape;2065;p47"/>
                  <p:cNvSpPr/>
                  <p:nvPr/>
                </p:nvSpPr>
                <p:spPr>
                  <a:xfrm>
                    <a:off x="68526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6" name="Google Shape;2066;p47"/>
                  <p:cNvSpPr/>
                  <p:nvPr/>
                </p:nvSpPr>
                <p:spPr>
                  <a:xfrm>
                    <a:off x="68346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7" name="Google Shape;2067;p47"/>
                  <p:cNvSpPr/>
                  <p:nvPr/>
                </p:nvSpPr>
                <p:spPr>
                  <a:xfrm>
                    <a:off x="4911840" y="1346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8" name="Google Shape;2068;p47"/>
                  <p:cNvSpPr/>
                  <p:nvPr/>
                </p:nvSpPr>
                <p:spPr>
                  <a:xfrm>
                    <a:off x="524808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9" name="Google Shape;2069;p47"/>
                  <p:cNvSpPr/>
                  <p:nvPr/>
                </p:nvSpPr>
                <p:spPr>
                  <a:xfrm>
                    <a:off x="70599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0" name="Google Shape;2070;p47"/>
                  <p:cNvSpPr/>
                  <p:nvPr/>
                </p:nvSpPr>
                <p:spPr>
                  <a:xfrm>
                    <a:off x="70416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1" name="Google Shape;2071;p47"/>
                  <p:cNvSpPr/>
                  <p:nvPr/>
                </p:nvSpPr>
                <p:spPr>
                  <a:xfrm>
                    <a:off x="72669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2" name="Google Shape;2072;p47"/>
                  <p:cNvSpPr/>
                  <p:nvPr/>
                </p:nvSpPr>
                <p:spPr>
                  <a:xfrm>
                    <a:off x="72486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73" name="Google Shape;2073;p47"/>
                <p:cNvGrpSpPr/>
                <p:nvPr/>
              </p:nvGrpSpPr>
              <p:grpSpPr>
                <a:xfrm>
                  <a:off x="4488737" y="3734727"/>
                  <a:ext cx="3197402" cy="2124859"/>
                  <a:chOff x="3299760" y="1524855"/>
                  <a:chExt cx="3741840" cy="2486670"/>
                </a:xfrm>
              </p:grpSpPr>
              <p:sp>
                <p:nvSpPr>
                  <p:cNvPr id="2074" name="Google Shape;2074;p47"/>
                  <p:cNvSpPr/>
                  <p:nvPr/>
                </p:nvSpPr>
                <p:spPr>
                  <a:xfrm>
                    <a:off x="4978800" y="178992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5" name="Google Shape;2075;p47"/>
                  <p:cNvSpPr/>
                  <p:nvPr/>
                </p:nvSpPr>
                <p:spPr>
                  <a:xfrm>
                    <a:off x="5117760" y="2076840"/>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6" name="Google Shape;2076;p47"/>
                  <p:cNvSpPr/>
                  <p:nvPr/>
                </p:nvSpPr>
                <p:spPr>
                  <a:xfrm>
                    <a:off x="4978800" y="2401560"/>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7" name="Google Shape;2077;p47"/>
                  <p:cNvSpPr/>
                  <p:nvPr/>
                </p:nvSpPr>
                <p:spPr>
                  <a:xfrm>
                    <a:off x="5166000" y="166248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8" name="Google Shape;2078;p47"/>
                  <p:cNvSpPr/>
                  <p:nvPr/>
                </p:nvSpPr>
                <p:spPr>
                  <a:xfrm>
                    <a:off x="4975920" y="26445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9" name="Google Shape;2079;p47"/>
                  <p:cNvSpPr/>
                  <p:nvPr/>
                </p:nvSpPr>
                <p:spPr>
                  <a:xfrm>
                    <a:off x="4225680" y="26208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0" name="Google Shape;2080;p47"/>
                  <p:cNvSpPr/>
                  <p:nvPr/>
                </p:nvSpPr>
                <p:spPr>
                  <a:xfrm>
                    <a:off x="4346640" y="25797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1" name="Google Shape;2081;p47"/>
                  <p:cNvSpPr/>
                  <p:nvPr/>
                </p:nvSpPr>
                <p:spPr>
                  <a:xfrm>
                    <a:off x="4467600" y="25390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2" name="Google Shape;2082;p47"/>
                  <p:cNvSpPr/>
                  <p:nvPr/>
                </p:nvSpPr>
                <p:spPr>
                  <a:xfrm>
                    <a:off x="4588560" y="24980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3" name="Google Shape;2083;p47"/>
                  <p:cNvSpPr/>
                  <p:nvPr/>
                </p:nvSpPr>
                <p:spPr>
                  <a:xfrm>
                    <a:off x="3789720" y="27486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4" name="Google Shape;2084;p47"/>
                  <p:cNvSpPr/>
                  <p:nvPr/>
                </p:nvSpPr>
                <p:spPr>
                  <a:xfrm>
                    <a:off x="4782600" y="2748600"/>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5" name="Google Shape;2085;p47"/>
                  <p:cNvSpPr/>
                  <p:nvPr/>
                </p:nvSpPr>
                <p:spPr>
                  <a:xfrm>
                    <a:off x="4445640" y="3125880"/>
                    <a:ext cx="128160" cy="529200"/>
                  </a:xfrm>
                  <a:custGeom>
                    <a:avLst/>
                    <a:gdLst/>
                    <a:ahLst/>
                    <a:cxnLst/>
                    <a:rect l="l" t="t" r="r" b="b"/>
                    <a:pathLst>
                      <a:path w="356" h="1470" extrusionOk="0">
                        <a:moveTo>
                          <a:pt x="0" y="0"/>
                        </a:moveTo>
                        <a:lnTo>
                          <a:pt x="356" y="0"/>
                        </a:lnTo>
                        <a:lnTo>
                          <a:pt x="356"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6" name="Google Shape;2086;p47"/>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7" name="Google Shape;2087;p47"/>
                  <p:cNvSpPr/>
                  <p:nvPr/>
                </p:nvSpPr>
                <p:spPr>
                  <a:xfrm>
                    <a:off x="5100480" y="2923560"/>
                    <a:ext cx="53280" cy="466920"/>
                  </a:xfrm>
                  <a:custGeom>
                    <a:avLst/>
                    <a:gdLst/>
                    <a:ahLst/>
                    <a:cxnLst/>
                    <a:rect l="l" t="t" r="r" b="b"/>
                    <a:pathLst>
                      <a:path w="148" h="1297" extrusionOk="0">
                        <a:moveTo>
                          <a:pt x="0" y="0"/>
                        </a:moveTo>
                        <a:lnTo>
                          <a:pt x="148" y="0"/>
                        </a:lnTo>
                        <a:lnTo>
                          <a:pt x="148" y="1297"/>
                        </a:lnTo>
                        <a:lnTo>
                          <a:pt x="0" y="12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8" name="Google Shape;2088;p47"/>
                  <p:cNvSpPr/>
                  <p:nvPr/>
                </p:nvSpPr>
                <p:spPr>
                  <a:xfrm>
                    <a:off x="4949640" y="2923560"/>
                    <a:ext cx="52920" cy="466920"/>
                  </a:xfrm>
                  <a:custGeom>
                    <a:avLst/>
                    <a:gdLst/>
                    <a:ahLst/>
                    <a:cxnLst/>
                    <a:rect l="l" t="t" r="r" b="b"/>
                    <a:pathLst>
                      <a:path w="147" h="1297" extrusionOk="0">
                        <a:moveTo>
                          <a:pt x="0" y="0"/>
                        </a:moveTo>
                        <a:lnTo>
                          <a:pt x="147" y="0"/>
                        </a:lnTo>
                        <a:lnTo>
                          <a:pt x="147" y="1297"/>
                        </a:lnTo>
                        <a:lnTo>
                          <a:pt x="0" y="12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89" name="Google Shape;2089;p47"/>
                  <p:cNvSpPr/>
                  <p:nvPr/>
                </p:nvSpPr>
                <p:spPr>
                  <a:xfrm>
                    <a:off x="3517920" y="2247525"/>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0" name="Google Shape;2090;p47"/>
                  <p:cNvSpPr/>
                  <p:nvPr/>
                </p:nvSpPr>
                <p:spPr>
                  <a:xfrm>
                    <a:off x="3299760" y="2247525"/>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1" name="Google Shape;2091;p47"/>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2" name="Google Shape;2092;p47"/>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3" name="Google Shape;2093;p47"/>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4" name="Google Shape;2094;p47"/>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5" name="Google Shape;2095;p47"/>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6" name="Google Shape;2096;p47"/>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7" name="Google Shape;2097;p47"/>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8" name="Google Shape;2098;p47"/>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9" name="Google Shape;2099;p47"/>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0" name="Google Shape;2100;p47"/>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1" name="Google Shape;2101;p47"/>
                  <p:cNvSpPr/>
                  <p:nvPr/>
                </p:nvSpPr>
                <p:spPr>
                  <a:xfrm>
                    <a:off x="6225480" y="1616700"/>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2" name="Google Shape;2102;p47"/>
                  <p:cNvSpPr/>
                  <p:nvPr/>
                </p:nvSpPr>
                <p:spPr>
                  <a:xfrm>
                    <a:off x="6318720" y="1524855"/>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3" name="Google Shape;2103;p47"/>
                  <p:cNvSpPr/>
                  <p:nvPr/>
                </p:nvSpPr>
                <p:spPr>
                  <a:xfrm>
                    <a:off x="6302880" y="1787760"/>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4" name="Google Shape;2104;p47"/>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5" name="Google Shape;2105;p47"/>
                  <p:cNvSpPr/>
                  <p:nvPr/>
                </p:nvSpPr>
                <p:spPr>
                  <a:xfrm>
                    <a:off x="5586480" y="2464200"/>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6" name="Google Shape;2106;p47"/>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7" name="Google Shape;2107;p47"/>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8" name="Google Shape;2108;p47"/>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109" name="Google Shape;2109;p47"/>
                <p:cNvSpPr/>
                <p:nvPr/>
              </p:nvSpPr>
              <p:spPr>
                <a:xfrm>
                  <a:off x="7553865" y="42033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10" name="Google Shape;2110;p47"/>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11" name="Google Shape;2111;p47"/>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2112" name="Google Shape;2112;p47"/>
            <p:cNvSpPr/>
            <p:nvPr/>
          </p:nvSpPr>
          <p:spPr>
            <a:xfrm>
              <a:off x="7646745" y="4150075"/>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13" name="Google Shape;2113;p47"/>
            <p:cNvSpPr/>
            <p:nvPr/>
          </p:nvSpPr>
          <p:spPr>
            <a:xfrm>
              <a:off x="7866212" y="2118775"/>
              <a:ext cx="2616698" cy="2031303"/>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14" name="Google Shape;2114;p47"/>
            <p:cNvSpPr/>
            <p:nvPr/>
          </p:nvSpPr>
          <p:spPr>
            <a:xfrm>
              <a:off x="7753920" y="3194027"/>
              <a:ext cx="238401" cy="238400"/>
            </a:xfrm>
            <a:custGeom>
              <a:avLst/>
              <a:gdLst/>
              <a:ahLst/>
              <a:cxnLst/>
              <a:rect l="l" t="t" r="r" b="b"/>
              <a:pathLst>
                <a:path w="292" h="292" extrusionOk="0">
                  <a:moveTo>
                    <a:pt x="292" y="146"/>
                  </a:moveTo>
                  <a:cubicBezTo>
                    <a:pt x="292" y="172"/>
                    <a:pt x="286" y="197"/>
                    <a:pt x="273" y="219"/>
                  </a:cubicBezTo>
                  <a:cubicBezTo>
                    <a:pt x="260" y="241"/>
                    <a:pt x="241" y="260"/>
                    <a:pt x="219" y="273"/>
                  </a:cubicBezTo>
                  <a:cubicBezTo>
                    <a:pt x="197" y="286"/>
                    <a:pt x="172" y="292"/>
                    <a:pt x="146" y="292"/>
                  </a:cubicBezTo>
                  <a:cubicBezTo>
                    <a:pt x="121" y="292"/>
                    <a:pt x="95" y="286"/>
                    <a:pt x="73" y="273"/>
                  </a:cubicBezTo>
                  <a:cubicBezTo>
                    <a:pt x="51" y="260"/>
                    <a:pt x="33" y="241"/>
                    <a:pt x="20" y="219"/>
                  </a:cubicBezTo>
                  <a:cubicBezTo>
                    <a:pt x="7" y="197"/>
                    <a:pt x="0" y="172"/>
                    <a:pt x="0" y="146"/>
                  </a:cubicBezTo>
                  <a:cubicBezTo>
                    <a:pt x="0" y="121"/>
                    <a:pt x="7" y="95"/>
                    <a:pt x="20" y="73"/>
                  </a:cubicBezTo>
                  <a:cubicBezTo>
                    <a:pt x="33" y="51"/>
                    <a:pt x="51" y="33"/>
                    <a:pt x="73" y="20"/>
                  </a:cubicBezTo>
                  <a:cubicBezTo>
                    <a:pt x="95" y="7"/>
                    <a:pt x="121" y="0"/>
                    <a:pt x="146" y="0"/>
                  </a:cubicBezTo>
                  <a:cubicBezTo>
                    <a:pt x="172" y="0"/>
                    <a:pt x="197" y="7"/>
                    <a:pt x="219" y="20"/>
                  </a:cubicBezTo>
                  <a:cubicBezTo>
                    <a:pt x="241" y="33"/>
                    <a:pt x="260" y="51"/>
                    <a:pt x="273" y="73"/>
                  </a:cubicBezTo>
                  <a:cubicBezTo>
                    <a:pt x="286" y="95"/>
                    <a:pt x="292" y="121"/>
                    <a:pt x="292"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15" name="Google Shape;2115;p47"/>
            <p:cNvSpPr/>
            <p:nvPr/>
          </p:nvSpPr>
          <p:spPr>
            <a:xfrm>
              <a:off x="1228430" y="32207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 name="Rectangle 3">
            <a:extLst>
              <a:ext uri="{FF2B5EF4-FFF2-40B4-BE49-F238E27FC236}">
                <a16:creationId xmlns:a16="http://schemas.microsoft.com/office/drawing/2014/main" id="{A40E6999-CAA2-12EA-B9A6-492BF5CD81B7}"/>
              </a:ext>
            </a:extLst>
          </p:cNvPr>
          <p:cNvSpPr/>
          <p:nvPr/>
        </p:nvSpPr>
        <p:spPr>
          <a:xfrm>
            <a:off x="3686694" y="843965"/>
            <a:ext cx="1762433" cy="965591"/>
          </a:xfrm>
          <a:prstGeom prst="rect">
            <a:avLst/>
          </a:prstGeom>
          <a:solidFill>
            <a:srgbClr val="2A2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chemeClr val="accent5"/>
                </a:solidFill>
              </a:rPr>
              <a:t>I</a:t>
            </a:r>
            <a:r>
              <a:rPr lang="en-US" sz="6600" b="1">
                <a:solidFill>
                  <a:schemeClr val="accent5"/>
                </a:solidFill>
              </a:rPr>
              <a:t>I</a:t>
            </a:r>
          </a:p>
        </p:txBody>
      </p:sp>
      <p:sp>
        <p:nvSpPr>
          <p:cNvPr id="5" name="TextBox 4">
            <a:extLst>
              <a:ext uri="{FF2B5EF4-FFF2-40B4-BE49-F238E27FC236}">
                <a16:creationId xmlns:a16="http://schemas.microsoft.com/office/drawing/2014/main" id="{39C82C34-1CA9-AA62-3F71-BF280406287B}"/>
              </a:ext>
            </a:extLst>
          </p:cNvPr>
          <p:cNvSpPr txBox="1"/>
          <p:nvPr/>
        </p:nvSpPr>
        <p:spPr>
          <a:xfrm>
            <a:off x="1402758" y="2037588"/>
            <a:ext cx="6330303" cy="1651671"/>
          </a:xfrm>
          <a:prstGeom prst="rect">
            <a:avLst/>
          </a:prstGeom>
          <a:noFill/>
        </p:spPr>
        <p:txBody>
          <a:bodyPr wrap="square" rtlCol="0">
            <a:spAutoFit/>
          </a:bodyPr>
          <a:lstStyle/>
          <a:p>
            <a:pPr algn="ctr">
              <a:lnSpc>
                <a:spcPct val="150000"/>
              </a:lnSpc>
            </a:pPr>
            <a:r>
              <a:rPr lang="en-US" sz="3600" b="1"/>
              <a:t>ĐỊNH LUẬT PHÓNG XẠ</a:t>
            </a:r>
          </a:p>
          <a:p>
            <a:pPr algn="ctr">
              <a:lnSpc>
                <a:spcPct val="150000"/>
              </a:lnSpc>
            </a:pPr>
            <a:r>
              <a:rPr lang="en-US" sz="3600" b="1"/>
              <a:t>ĐỘ PHÓNG XẠ</a:t>
            </a:r>
          </a:p>
        </p:txBody>
      </p:sp>
    </p:spTree>
  </p:cSld>
  <p:clrMapOvr>
    <a:masterClrMapping/>
  </p:clrMapOvr>
  <p:transition spd="med">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E0DE1A6F-E1C4-F481-AB7F-C6CACB6B6AEA}"/>
              </a:ext>
            </a:extLst>
          </p:cNvPr>
          <p:cNvSpPr/>
          <p:nvPr/>
        </p:nvSpPr>
        <p:spPr>
          <a:xfrm>
            <a:off x="302221" y="780952"/>
            <a:ext cx="8539558" cy="1440633"/>
          </a:xfrm>
          <a:prstGeom prst="wedgeRoundRectCallout">
            <a:avLst>
              <a:gd name="adj1" fmla="val -32577"/>
              <a:gd name="adj2" fmla="val 63748"/>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FFFFFF"/>
                </a:solidFill>
              </a:rPr>
              <a:t>Quan sát và thực hiện thao tác trên mô phỏng PhET để chỉ ra Số hạt chưa phân rã của chất phóng xạ N</a:t>
            </a:r>
            <a:r>
              <a:rPr lang="en-US" sz="2000" baseline="-25000">
                <a:solidFill>
                  <a:srgbClr val="FFFFFF"/>
                </a:solidFill>
              </a:rPr>
              <a:t>t</a:t>
            </a:r>
            <a:r>
              <a:rPr lang="en-US" sz="2000">
                <a:solidFill>
                  <a:srgbClr val="FFFFFF"/>
                </a:solidFill>
              </a:rPr>
              <a:t> tại thời điểm t và số hạt ban đầu N</a:t>
            </a:r>
            <a:r>
              <a:rPr lang="en-US" sz="2000" baseline="-25000">
                <a:solidFill>
                  <a:srgbClr val="FFFFFF"/>
                </a:solidFill>
              </a:rPr>
              <a:t>0</a:t>
            </a:r>
            <a:r>
              <a:rPr lang="en-US" sz="2000">
                <a:solidFill>
                  <a:srgbClr val="FFFFFF"/>
                </a:solidFill>
              </a:rPr>
              <a:t> của chất phóng xạ.</a:t>
            </a:r>
          </a:p>
        </p:txBody>
      </p:sp>
      <p:grpSp>
        <p:nvGrpSpPr>
          <p:cNvPr id="4" name="Group 3">
            <a:extLst>
              <a:ext uri="{FF2B5EF4-FFF2-40B4-BE49-F238E27FC236}">
                <a16:creationId xmlns:a16="http://schemas.microsoft.com/office/drawing/2014/main" id="{089070BF-1FDA-FDDC-1F08-B0CE91589FBE}"/>
              </a:ext>
            </a:extLst>
          </p:cNvPr>
          <p:cNvGrpSpPr/>
          <p:nvPr/>
        </p:nvGrpSpPr>
        <p:grpSpPr>
          <a:xfrm>
            <a:off x="3729363" y="2221585"/>
            <a:ext cx="4567144" cy="2609854"/>
            <a:chOff x="-67651" y="2541270"/>
            <a:chExt cx="4567144" cy="2609854"/>
          </a:xfrm>
        </p:grpSpPr>
        <p:sp>
          <p:nvSpPr>
            <p:cNvPr id="5" name="Rectangle: Rounded Corners 4">
              <a:extLst>
                <a:ext uri="{FF2B5EF4-FFF2-40B4-BE49-F238E27FC236}">
                  <a16:creationId xmlns:a16="http://schemas.microsoft.com/office/drawing/2014/main" id="{B470FA6D-9C80-74C4-9CC3-EEC9CDEF09F1}"/>
                </a:ext>
              </a:extLst>
            </p:cNvPr>
            <p:cNvSpPr/>
            <p:nvPr/>
          </p:nvSpPr>
          <p:spPr>
            <a:xfrm>
              <a:off x="-67651" y="3106274"/>
              <a:ext cx="4567144" cy="2044850"/>
            </a:xfrm>
            <a:prstGeom prst="roundRect">
              <a:avLst>
                <a:gd name="adj" fmla="val 937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70C0"/>
                  </a:solidFill>
                  <a:hlinkClick r:id="rId2">
                    <a:extLst>
                      <a:ext uri="{A12FA001-AC4F-418D-AE19-62706E023703}">
                        <ahyp:hlinkClr xmlns:ahyp="http://schemas.microsoft.com/office/drawing/2018/hyperlinkcolor" val="tx"/>
                      </a:ext>
                    </a:extLst>
                  </a:hlinkClick>
                </a:rPr>
                <a:t>https://phet.colorado.edu/sims/cheerpj/nuclear-physics/latest/nuclear-physics.html?simulation=radioactive-dating-game</a:t>
              </a:r>
              <a:endParaRPr lang="en-US" sz="2000">
                <a:solidFill>
                  <a:srgbClr val="0070C0"/>
                </a:solidFill>
              </a:endParaRPr>
            </a:p>
          </p:txBody>
        </p:sp>
        <p:pic>
          <p:nvPicPr>
            <p:cNvPr id="6" name="Picture 5" descr="A colorful letter g&#10;&#10;Description automatically generated">
              <a:extLst>
                <a:ext uri="{FF2B5EF4-FFF2-40B4-BE49-F238E27FC236}">
                  <a16:creationId xmlns:a16="http://schemas.microsoft.com/office/drawing/2014/main" id="{78E1EAEA-1A3E-5776-667A-7FF54D224AFA}"/>
                </a:ext>
              </a:extLst>
            </p:cNvPr>
            <p:cNvPicPr>
              <a:picLocks noChangeAspect="1"/>
            </p:cNvPicPr>
            <p:nvPr/>
          </p:nvPicPr>
          <p:blipFill>
            <a:blip r:embed="rId3"/>
            <a:stretch>
              <a:fillRect/>
            </a:stretch>
          </p:blipFill>
          <p:spPr>
            <a:xfrm>
              <a:off x="1845533" y="2541270"/>
              <a:ext cx="770512" cy="770512"/>
            </a:xfrm>
            <a:prstGeom prst="rect">
              <a:avLst/>
            </a:prstGeom>
          </p:spPr>
        </p:pic>
      </p:grpSp>
      <p:pic>
        <p:nvPicPr>
          <p:cNvPr id="8" name="Picture 9">
            <a:extLst>
              <a:ext uri="{FF2B5EF4-FFF2-40B4-BE49-F238E27FC236}">
                <a16:creationId xmlns:a16="http://schemas.microsoft.com/office/drawing/2014/main" id="{862458F2-932A-5673-1BF6-5E75B6FA0F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7493" y="2086014"/>
            <a:ext cx="1873405" cy="3057486"/>
          </a:xfrm>
          <a:prstGeom prst="rect">
            <a:avLst/>
          </a:prstGeom>
        </p:spPr>
      </p:pic>
      <p:grpSp>
        <p:nvGrpSpPr>
          <p:cNvPr id="11" name="Group 10">
            <a:extLst>
              <a:ext uri="{FF2B5EF4-FFF2-40B4-BE49-F238E27FC236}">
                <a16:creationId xmlns:a16="http://schemas.microsoft.com/office/drawing/2014/main" id="{A773BF6B-E197-325D-9E64-DFD71A76B925}"/>
              </a:ext>
            </a:extLst>
          </p:cNvPr>
          <p:cNvGrpSpPr/>
          <p:nvPr/>
        </p:nvGrpSpPr>
        <p:grpSpPr>
          <a:xfrm>
            <a:off x="-2" y="-4"/>
            <a:ext cx="4154878" cy="631528"/>
            <a:chOff x="-2" y="-4"/>
            <a:chExt cx="3448714" cy="631528"/>
          </a:xfrm>
        </p:grpSpPr>
        <p:sp>
          <p:nvSpPr>
            <p:cNvPr id="12" name="Rectangle: Single Corner Rounded 11">
              <a:extLst>
                <a:ext uri="{FF2B5EF4-FFF2-40B4-BE49-F238E27FC236}">
                  <a16:creationId xmlns:a16="http://schemas.microsoft.com/office/drawing/2014/main" id="{743CFFF1-F8A0-2D3B-09DF-92B57282111C}"/>
                </a:ext>
              </a:extLst>
            </p:cNvPr>
            <p:cNvSpPr/>
            <p:nvPr/>
          </p:nvSpPr>
          <p:spPr>
            <a:xfrm flipV="1">
              <a:off x="-2" y="-4"/>
              <a:ext cx="3448714" cy="631528"/>
            </a:xfrm>
            <a:prstGeom prst="round1Rect">
              <a:avLst>
                <a:gd name="adj" fmla="val 32540"/>
              </a:avLst>
            </a:prstGeom>
            <a:solidFill>
              <a:srgbClr val="9DCADF">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F2615D3E-C9EF-8B77-6FB9-EE31FEF3F363}"/>
                </a:ext>
              </a:extLst>
            </p:cNvPr>
            <p:cNvSpPr txBox="1"/>
            <p:nvPr/>
          </p:nvSpPr>
          <p:spPr>
            <a:xfrm>
              <a:off x="88679" y="68070"/>
              <a:ext cx="3255806" cy="498983"/>
            </a:xfrm>
            <a:prstGeom prst="rect">
              <a:avLst/>
            </a:prstGeom>
            <a:noFill/>
          </p:spPr>
          <p:txBody>
            <a:bodyPr wrap="square" rtlCol="0">
              <a:spAutoFit/>
            </a:bodyPr>
            <a:lstStyle/>
            <a:p>
              <a:pPr marL="0" marR="0" lvl="0" indent="0" algn="just" defTabSz="914400" eaLnBrk="1" fontAlgn="auto" latinLnBrk="0" hangingPunct="1">
                <a:lnSpc>
                  <a:spcPts val="35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rPr>
                <a:t>1. ĐỊNH LUẬT PHÓNG XẠ</a:t>
              </a:r>
              <a:endParaRPr kumimoji="0" lang="en-US" sz="2400" b="1" i="0" u="none" strike="noStrike" kern="0" cap="none" spc="0" normalizeH="0" baseline="0" noProof="0" dirty="0">
                <a:ln>
                  <a:noFill/>
                </a:ln>
                <a:solidFill>
                  <a:srgbClr val="FFFFFF"/>
                </a:solidFill>
                <a:effectLst/>
                <a:uLnTx/>
                <a:uFillTx/>
              </a:endParaRPr>
            </a:p>
          </p:txBody>
        </p:sp>
      </p:grpSp>
    </p:spTree>
    <p:extLst>
      <p:ext uri="{BB962C8B-B14F-4D97-AF65-F5344CB8AC3E}">
        <p14:creationId xmlns:p14="http://schemas.microsoft.com/office/powerpoint/2010/main" val="417493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85F079-780B-3148-986F-D9216FE71EA1}"/>
              </a:ext>
            </a:extLst>
          </p:cNvPr>
          <p:cNvPicPr>
            <a:picLocks noChangeAspect="1"/>
          </p:cNvPicPr>
          <p:nvPr/>
        </p:nvPicPr>
        <p:blipFill>
          <a:blip r:embed="rId2"/>
          <a:stretch>
            <a:fillRect/>
          </a:stretch>
        </p:blipFill>
        <p:spPr>
          <a:xfrm>
            <a:off x="203992" y="858495"/>
            <a:ext cx="5053515" cy="3426510"/>
          </a:xfrm>
          <a:prstGeom prst="rect">
            <a:avLst/>
          </a:prstGeom>
        </p:spPr>
      </p:pic>
      <p:grpSp>
        <p:nvGrpSpPr>
          <p:cNvPr id="3" name="Group 2">
            <a:extLst>
              <a:ext uri="{FF2B5EF4-FFF2-40B4-BE49-F238E27FC236}">
                <a16:creationId xmlns:a16="http://schemas.microsoft.com/office/drawing/2014/main" id="{172879D3-18B3-8950-B253-5D23EDBD0C45}"/>
              </a:ext>
            </a:extLst>
          </p:cNvPr>
          <p:cNvGrpSpPr/>
          <p:nvPr/>
        </p:nvGrpSpPr>
        <p:grpSpPr>
          <a:xfrm>
            <a:off x="4966009" y="269649"/>
            <a:ext cx="3973999" cy="2465522"/>
            <a:chOff x="5064884" y="310793"/>
            <a:chExt cx="3973999" cy="2465522"/>
          </a:xfrm>
        </p:grpSpPr>
        <p:sp>
          <p:nvSpPr>
            <p:cNvPr id="4" name="Speech Bubble: Oval 3">
              <a:extLst>
                <a:ext uri="{FF2B5EF4-FFF2-40B4-BE49-F238E27FC236}">
                  <a16:creationId xmlns:a16="http://schemas.microsoft.com/office/drawing/2014/main" id="{48D70831-886B-C104-DF53-D5F585157757}"/>
                </a:ext>
              </a:extLst>
            </p:cNvPr>
            <p:cNvSpPr/>
            <p:nvPr/>
          </p:nvSpPr>
          <p:spPr>
            <a:xfrm>
              <a:off x="5064884" y="310793"/>
              <a:ext cx="3973999" cy="2465522"/>
            </a:xfrm>
            <a:prstGeom prst="wedgeEllipseCallout">
              <a:avLst>
                <a:gd name="adj1" fmla="val 23497"/>
                <a:gd name="adj2" fmla="val 55352"/>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C15606-B713-0D44-A3EF-4DF52CEDC2FA}"/>
                </a:ext>
              </a:extLst>
            </p:cNvPr>
            <p:cNvSpPr txBox="1"/>
            <p:nvPr/>
          </p:nvSpPr>
          <p:spPr>
            <a:xfrm>
              <a:off x="5337145" y="427827"/>
              <a:ext cx="3429476" cy="2343655"/>
            </a:xfrm>
            <a:prstGeom prst="rect">
              <a:avLst/>
            </a:prstGeom>
            <a:noFill/>
          </p:spPr>
          <p:txBody>
            <a:bodyPr wrap="square">
              <a:spAutoFit/>
            </a:bodyPr>
            <a:lstStyle/>
            <a:p>
              <a:pPr algn="ctr">
                <a:lnSpc>
                  <a:spcPct val="150000"/>
                </a:lnSpc>
              </a:pPr>
              <a:r>
                <a:rPr lang="en-US" sz="2000">
                  <a:solidFill>
                    <a:schemeClr val="accent6"/>
                  </a:solidFill>
                </a:rPr>
                <a:t>Đọc thông tin mục II.1 – SGK tr.107, 108, thực hiện thao tác trên thí nghiệm mô phỏng PhET và hoàn thành Phiếu học tập số 3</a:t>
              </a:r>
            </a:p>
          </p:txBody>
        </p:sp>
      </p:grpSp>
      <p:sp>
        <p:nvSpPr>
          <p:cNvPr id="6" name="Freeform 20">
            <a:extLst>
              <a:ext uri="{FF2B5EF4-FFF2-40B4-BE49-F238E27FC236}">
                <a16:creationId xmlns:a16="http://schemas.microsoft.com/office/drawing/2014/main" id="{D49E2B31-7CB9-2423-E5A0-D34588AAF640}"/>
              </a:ext>
            </a:extLst>
          </p:cNvPr>
          <p:cNvSpPr/>
          <p:nvPr/>
        </p:nvSpPr>
        <p:spPr>
          <a:xfrm flipH="1">
            <a:off x="7151648" y="2423533"/>
            <a:ext cx="1992351" cy="2719968"/>
          </a:xfrm>
          <a:custGeom>
            <a:avLst/>
            <a:gdLst/>
            <a:ahLst/>
            <a:cxnLst/>
            <a:rect l="l" t="t" r="r" b="b"/>
            <a:pathLst>
              <a:path w="1816957" h="2414561">
                <a:moveTo>
                  <a:pt x="0" y="0"/>
                </a:moveTo>
                <a:lnTo>
                  <a:pt x="1816957" y="0"/>
                </a:lnTo>
                <a:lnTo>
                  <a:pt x="1816957" y="2414560"/>
                </a:lnTo>
                <a:lnTo>
                  <a:pt x="0" y="241456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3053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CCBD13-CCB7-BA8A-84C4-0E6697018720}"/>
              </a:ext>
            </a:extLst>
          </p:cNvPr>
          <p:cNvSpPr/>
          <p:nvPr/>
        </p:nvSpPr>
        <p:spPr>
          <a:xfrm>
            <a:off x="1605314" y="263991"/>
            <a:ext cx="5933367" cy="605263"/>
          </a:xfrm>
          <a:prstGeom prst="roundRect">
            <a:avLst>
              <a:gd name="adj" fmla="val 50000"/>
            </a:avLst>
          </a:prstGeom>
          <a:solidFill>
            <a:srgbClr val="AFAFFF"/>
          </a:solidFill>
          <a:ln>
            <a:solidFill>
              <a:srgbClr val="0000FF"/>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solidFill>
                  <a:srgbClr val="000000"/>
                </a:solidFill>
                <a:latin typeface="1FTV Akira Expanded" panose="02000800000000000000" pitchFamily="50" charset="0"/>
              </a:rPr>
              <a:t>PHIẾU HỌC TẬP SỐ 2</a:t>
            </a:r>
          </a:p>
        </p:txBody>
      </p:sp>
      <p:sp>
        <p:nvSpPr>
          <p:cNvPr id="3" name="TextBox 2">
            <a:extLst>
              <a:ext uri="{FF2B5EF4-FFF2-40B4-BE49-F238E27FC236}">
                <a16:creationId xmlns:a16="http://schemas.microsoft.com/office/drawing/2014/main" id="{FCDA9FB2-F81F-E8E2-6E7A-E14BE1DA86D0}"/>
              </a:ext>
            </a:extLst>
          </p:cNvPr>
          <p:cNvSpPr txBox="1"/>
          <p:nvPr/>
        </p:nvSpPr>
        <p:spPr>
          <a:xfrm>
            <a:off x="182875" y="970549"/>
            <a:ext cx="8523259" cy="400110"/>
          </a:xfrm>
          <a:prstGeom prst="rect">
            <a:avLst/>
          </a:prstGeom>
          <a:noFill/>
        </p:spPr>
        <p:txBody>
          <a:bodyPr wrap="square">
            <a:spAutoFit/>
          </a:bodyPr>
          <a:lstStyle/>
          <a:p>
            <a:pPr algn="just"/>
            <a:r>
              <a:rPr lang="en-US" sz="2000"/>
              <a:t>1. Hoàn thiện bảng sau:</a:t>
            </a:r>
          </a:p>
        </p:txBody>
      </p:sp>
      <p:graphicFrame>
        <p:nvGraphicFramePr>
          <p:cNvPr id="4" name="Table 3">
            <a:extLst>
              <a:ext uri="{FF2B5EF4-FFF2-40B4-BE49-F238E27FC236}">
                <a16:creationId xmlns:a16="http://schemas.microsoft.com/office/drawing/2014/main" id="{64AE0A33-870D-A1D2-0DC2-93FD036473ED}"/>
              </a:ext>
            </a:extLst>
          </p:cNvPr>
          <p:cNvGraphicFramePr>
            <a:graphicFrameLocks noGrp="1"/>
          </p:cNvGraphicFramePr>
          <p:nvPr>
            <p:extLst>
              <p:ext uri="{D42A27DB-BD31-4B8C-83A1-F6EECF244321}">
                <p14:modId xmlns:p14="http://schemas.microsoft.com/office/powerpoint/2010/main" val="699940819"/>
              </p:ext>
            </p:extLst>
          </p:nvPr>
        </p:nvGraphicFramePr>
        <p:xfrm>
          <a:off x="182876" y="1471954"/>
          <a:ext cx="8778240" cy="914400"/>
        </p:xfrm>
        <a:graphic>
          <a:graphicData uri="http://schemas.openxmlformats.org/drawingml/2006/table">
            <a:tbl>
              <a:tblPr firstRow="1" firstCol="1" bandRow="1">
                <a:tableStyleId>{69CF1AB2-1976-4502-BF36-3FF5EA218861}</a:tableStyleId>
              </a:tblPr>
              <a:tblGrid>
                <a:gridCol w="5577840">
                  <a:extLst>
                    <a:ext uri="{9D8B030D-6E8A-4147-A177-3AD203B41FA5}">
                      <a16:colId xmlns:a16="http://schemas.microsoft.com/office/drawing/2014/main" val="3032413081"/>
                    </a:ext>
                  </a:extLst>
                </a:gridCol>
                <a:gridCol w="640080">
                  <a:extLst>
                    <a:ext uri="{9D8B030D-6E8A-4147-A177-3AD203B41FA5}">
                      <a16:colId xmlns:a16="http://schemas.microsoft.com/office/drawing/2014/main" val="3484077738"/>
                    </a:ext>
                  </a:extLst>
                </a:gridCol>
                <a:gridCol w="640080">
                  <a:extLst>
                    <a:ext uri="{9D8B030D-6E8A-4147-A177-3AD203B41FA5}">
                      <a16:colId xmlns:a16="http://schemas.microsoft.com/office/drawing/2014/main" val="1579190593"/>
                    </a:ext>
                  </a:extLst>
                </a:gridCol>
                <a:gridCol w="640080">
                  <a:extLst>
                    <a:ext uri="{9D8B030D-6E8A-4147-A177-3AD203B41FA5}">
                      <a16:colId xmlns:a16="http://schemas.microsoft.com/office/drawing/2014/main" val="4180626904"/>
                    </a:ext>
                  </a:extLst>
                </a:gridCol>
                <a:gridCol w="640080">
                  <a:extLst>
                    <a:ext uri="{9D8B030D-6E8A-4147-A177-3AD203B41FA5}">
                      <a16:colId xmlns:a16="http://schemas.microsoft.com/office/drawing/2014/main" val="3208252028"/>
                    </a:ext>
                  </a:extLst>
                </a:gridCol>
                <a:gridCol w="640080">
                  <a:extLst>
                    <a:ext uri="{9D8B030D-6E8A-4147-A177-3AD203B41FA5}">
                      <a16:colId xmlns:a16="http://schemas.microsoft.com/office/drawing/2014/main" val="3391489056"/>
                    </a:ext>
                  </a:extLst>
                </a:gridCol>
              </a:tblGrid>
              <a:tr h="457200">
                <a:tc>
                  <a:txBody>
                    <a:bodyPr/>
                    <a:lstStyle/>
                    <a:p>
                      <a:pPr algn="ctr">
                        <a:lnSpc>
                          <a:spcPct val="100000"/>
                        </a:lnSpc>
                        <a:spcAft>
                          <a:spcPts val="800"/>
                        </a:spcAft>
                      </a:pPr>
                      <a:r>
                        <a:rPr lang="en-US" sz="2000" b="1">
                          <a:effectLst/>
                          <a:latin typeface="Arial" panose="020B0604020202020204" pitchFamily="34" charset="0"/>
                          <a:cs typeface="Arial" panose="020B0604020202020204" pitchFamily="34" charset="0"/>
                        </a:rPr>
                        <a:t>Thời gian</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2000" b="1">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2000" b="1">
                          <a:effectLst/>
                          <a:latin typeface="Arial" panose="020B0604020202020204" pitchFamily="34" charset="0"/>
                          <a:ea typeface="Calibri" panose="020F0502020204030204" pitchFamily="34" charset="0"/>
                          <a:cs typeface="Arial" panose="020B0604020202020204" pitchFamily="34" charset="0"/>
                        </a:rPr>
                        <a:t>T</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2000" b="1">
                          <a:effectLst/>
                          <a:latin typeface="Arial" panose="020B0604020202020204" pitchFamily="34" charset="0"/>
                          <a:ea typeface="Calibri" panose="020F0502020204030204" pitchFamily="34" charset="0"/>
                          <a:cs typeface="Arial" panose="020B0604020202020204" pitchFamily="34" charset="0"/>
                        </a:rPr>
                        <a:t>2T</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2000" b="1">
                          <a:effectLst/>
                          <a:latin typeface="Arial" panose="020B0604020202020204" pitchFamily="34" charset="0"/>
                          <a:ea typeface="Calibri" panose="020F0502020204030204" pitchFamily="34" charset="0"/>
                          <a:cs typeface="Arial" panose="020B0604020202020204" pitchFamily="34" charset="0"/>
                        </a:rPr>
                        <a:t>3T</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2000" b="1">
                          <a:effectLst/>
                          <a:latin typeface="Arial" panose="020B0604020202020204" pitchFamily="34" charset="0"/>
                          <a:ea typeface="Calibri" panose="020F0502020204030204" pitchFamily="34" charset="0"/>
                          <a:cs typeface="Arial" panose="020B0604020202020204" pitchFamily="34" charset="0"/>
                        </a:rPr>
                        <a:t>kT</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54240725"/>
                  </a:ext>
                </a:extLst>
              </a:tr>
              <a:tr h="457200">
                <a:tc>
                  <a:txBody>
                    <a:bodyPr/>
                    <a:lstStyle/>
                    <a:p>
                      <a:pPr algn="ctr">
                        <a:lnSpc>
                          <a:spcPct val="100000"/>
                        </a:lnSpc>
                        <a:spcAft>
                          <a:spcPts val="800"/>
                        </a:spcAft>
                      </a:pPr>
                      <a:r>
                        <a:rPr lang="en-US" sz="2000" b="1">
                          <a:effectLst/>
                          <a:latin typeface="Arial" panose="020B0604020202020204" pitchFamily="34" charset="0"/>
                          <a:ea typeface="Calibri" panose="020F0502020204030204" pitchFamily="34" charset="0"/>
                          <a:cs typeface="Arial" panose="020B0604020202020204" pitchFamily="34" charset="0"/>
                        </a:rPr>
                        <a:t>Số hạt nhân (số nguyên tử) chưa bị phân rã</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4292831014"/>
                  </a:ext>
                </a:extLst>
              </a:tr>
            </a:tbl>
          </a:graphicData>
        </a:graphic>
      </p:graphicFrame>
      <p:sp>
        <p:nvSpPr>
          <p:cNvPr id="6" name="TextBox 5">
            <a:extLst>
              <a:ext uri="{FF2B5EF4-FFF2-40B4-BE49-F238E27FC236}">
                <a16:creationId xmlns:a16="http://schemas.microsoft.com/office/drawing/2014/main" id="{36BF66C2-C172-5847-8C4E-30D18237F618}"/>
              </a:ext>
            </a:extLst>
          </p:cNvPr>
          <p:cNvSpPr txBox="1"/>
          <p:nvPr/>
        </p:nvSpPr>
        <p:spPr>
          <a:xfrm>
            <a:off x="182875" y="2487649"/>
            <a:ext cx="8778239" cy="2343655"/>
          </a:xfrm>
          <a:prstGeom prst="rect">
            <a:avLst/>
          </a:prstGeom>
          <a:noFill/>
        </p:spPr>
        <p:txBody>
          <a:bodyPr wrap="square">
            <a:spAutoFit/>
          </a:bodyPr>
          <a:lstStyle/>
          <a:p>
            <a:pPr algn="just">
              <a:lnSpc>
                <a:spcPct val="150000"/>
              </a:lnSpc>
            </a:pPr>
            <a:r>
              <a:rPr lang="vi-VN" sz="2000"/>
              <a:t>Số hạt chưa phân rã của chất phóng xạ N</a:t>
            </a:r>
            <a:r>
              <a:rPr lang="en-US" sz="2000" baseline="-25000"/>
              <a:t>t</a:t>
            </a:r>
            <a:r>
              <a:rPr lang="vi-VN" sz="2000"/>
              <a:t> tại thời điểm t và số hạt ban đầu N</a:t>
            </a:r>
            <a:r>
              <a:rPr lang="vi-VN" sz="2000" baseline="-25000"/>
              <a:t>0</a:t>
            </a:r>
            <a:r>
              <a:rPr lang="vi-VN" sz="2000"/>
              <a:t> của chất phóng xạ được liên hệ với nhau theo quy luật nào?</a:t>
            </a:r>
            <a:endParaRPr lang="en-US" sz="2000"/>
          </a:p>
          <a:p>
            <a:pPr algn="just">
              <a:lnSpc>
                <a:spcPct val="150000"/>
              </a:lnSpc>
            </a:pPr>
            <a:r>
              <a:rPr lang="vi-VN" sz="2000"/>
              <a:t>2. Chu kì bán rã là gì? Bảng 23.2 cung cấp thông tin chu kì bán rã của một số đồng vị phóng xạ. Hãy cho biết ý nghĩa các số liệu thời gian chu kì bán rã T của một đồng vị nào đó. </a:t>
            </a:r>
            <a:endParaRPr lang="en-US" sz="2000"/>
          </a:p>
        </p:txBody>
      </p:sp>
      <p:sp>
        <p:nvSpPr>
          <p:cNvPr id="7" name="Isosceles Triangle 6">
            <a:extLst>
              <a:ext uri="{FF2B5EF4-FFF2-40B4-BE49-F238E27FC236}">
                <a16:creationId xmlns:a16="http://schemas.microsoft.com/office/drawing/2014/main" id="{58881C7E-AE7F-AC4B-16A8-F70A40E0A63E}"/>
              </a:ext>
            </a:extLst>
          </p:cNvPr>
          <p:cNvSpPr/>
          <p:nvPr/>
        </p:nvSpPr>
        <p:spPr>
          <a:xfrm flipV="1">
            <a:off x="4041645" y="4764359"/>
            <a:ext cx="1060704" cy="379141"/>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7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57D14-96FF-2B7B-5E65-720F9C8D26A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321121A-3D16-E681-8BF0-56E616EFC3F1}"/>
                  </a:ext>
                </a:extLst>
              </p:cNvPr>
              <p:cNvGraphicFramePr>
                <a:graphicFrameLocks noGrp="1"/>
              </p:cNvGraphicFramePr>
              <p:nvPr>
                <p:extLst>
                  <p:ext uri="{D42A27DB-BD31-4B8C-83A1-F6EECF244321}">
                    <p14:modId xmlns:p14="http://schemas.microsoft.com/office/powerpoint/2010/main" val="3013095824"/>
                  </p:ext>
                </p:extLst>
              </p:nvPr>
            </p:nvGraphicFramePr>
            <p:xfrm>
              <a:off x="295871" y="959188"/>
              <a:ext cx="8552246" cy="2926080"/>
            </p:xfrm>
            <a:graphic>
              <a:graphicData uri="http://schemas.openxmlformats.org/drawingml/2006/table">
                <a:tbl>
                  <a:tblPr firstRow="1" firstCol="1" bandRow="1">
                    <a:tableStyleId>{69CF1AB2-1976-4502-BF36-3FF5EA218861}</a:tableStyleId>
                  </a:tblPr>
                  <a:tblGrid>
                    <a:gridCol w="4276123">
                      <a:extLst>
                        <a:ext uri="{9D8B030D-6E8A-4147-A177-3AD203B41FA5}">
                          <a16:colId xmlns:a16="http://schemas.microsoft.com/office/drawing/2014/main" val="3208252028"/>
                        </a:ext>
                      </a:extLst>
                    </a:gridCol>
                    <a:gridCol w="4276123">
                      <a:extLst>
                        <a:ext uri="{9D8B030D-6E8A-4147-A177-3AD203B41FA5}">
                          <a16:colId xmlns:a16="http://schemas.microsoft.com/office/drawing/2014/main" val="3391489056"/>
                        </a:ext>
                      </a:extLst>
                    </a:gridCol>
                  </a:tblGrid>
                  <a:tr h="365760">
                    <a:tc>
                      <a:txBody>
                        <a:bodyPr/>
                        <a:lstStyle/>
                        <a:p>
                          <a:pPr algn="ctr">
                            <a:lnSpc>
                              <a:spcPct val="100000"/>
                            </a:lnSpc>
                            <a:spcAft>
                              <a:spcPts val="800"/>
                            </a:spcAft>
                          </a:pPr>
                          <a:r>
                            <a:rPr lang="en-US" sz="2000" b="1">
                              <a:effectLst/>
                              <a:latin typeface="Arial" panose="020B0604020202020204" pitchFamily="34" charset="0"/>
                              <a:ea typeface="Calibri" panose="020F0502020204030204" pitchFamily="34" charset="0"/>
                              <a:cs typeface="Arial" panose="020B0604020202020204" pitchFamily="34" charset="0"/>
                            </a:rPr>
                            <a:t>Đồng vị phóng xạ</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2000" b="1">
                              <a:effectLst/>
                              <a:latin typeface="Arial" panose="020B0604020202020204" pitchFamily="34" charset="0"/>
                              <a:ea typeface="Calibri" panose="020F0502020204030204" pitchFamily="34" charset="0"/>
                              <a:cs typeface="Arial" panose="020B0604020202020204" pitchFamily="34" charset="0"/>
                            </a:rPr>
                            <a:t>Chu kì bán rã T</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54240725"/>
                      </a:ext>
                    </a:extLst>
                  </a:tr>
                  <a:tr h="365760">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Carbon (</a:t>
                          </a:r>
                          <a14:m>
                            <m:oMath xmlns:m="http://schemas.openxmlformats.org/officeDocument/2006/math">
                              <m:sPre>
                                <m:sPrePr>
                                  <m:ctrlPr>
                                    <a:rPr lang="vi-VN" sz="2000" b="0" i="1" smtClean="0">
                                      <a:latin typeface="Cambria Math" panose="02040503050406030204" pitchFamily="18" charset="0"/>
                                    </a:rPr>
                                  </m:ctrlPr>
                                </m:sPrePr>
                                <m:sub>
                                  <m:r>
                                    <a:rPr lang="en-US" sz="2000" b="0" i="0" smtClean="0">
                                      <a:latin typeface="Cambria Math" panose="02040503050406030204" pitchFamily="18" charset="0"/>
                                    </a:rPr>
                                    <m:t>6</m:t>
                                  </m:r>
                                </m:sub>
                                <m:sup>
                                  <m:r>
                                    <a:rPr lang="en-US" sz="2000" b="0" i="0" smtClean="0">
                                      <a:latin typeface="Cambria Math" panose="02040503050406030204" pitchFamily="18" charset="0"/>
                                    </a:rPr>
                                    <m:t>14</m:t>
                                  </m:r>
                                </m:sup>
                                <m:e>
                                  <m:r>
                                    <m:rPr>
                                      <m:sty m:val="p"/>
                                    </m:rPr>
                                    <a:rPr lang="en-US" sz="2000" b="0" i="0" smtClean="0">
                                      <a:latin typeface="Cambria Math" panose="02040503050406030204" pitchFamily="18" charset="0"/>
                                    </a:rPr>
                                    <m:t>C</m:t>
                                  </m:r>
                                </m:e>
                              </m:sPre>
                              <m:r>
                                <a:rPr lang="en-US" sz="2000" b="0" i="0" smtClean="0">
                                  <a:latin typeface="Cambria Math" panose="02040503050406030204" pitchFamily="18" charset="0"/>
                                </a:rPr>
                                <m:t>)</m:t>
                              </m:r>
                            </m:oMath>
                          </a14:m>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5,7.10</a:t>
                          </a:r>
                          <a:r>
                            <a:rPr lang="en-US" sz="2000" b="0" i="0" baseline="30000">
                              <a:effectLst/>
                              <a:latin typeface="Arial" panose="020B0604020202020204" pitchFamily="34" charset="0"/>
                              <a:ea typeface="Calibri" panose="020F0502020204030204" pitchFamily="34" charset="0"/>
                              <a:cs typeface="Arial" panose="020B0604020202020204" pitchFamily="34" charset="0"/>
                            </a:rPr>
                            <a:t>3</a:t>
                          </a:r>
                          <a:r>
                            <a:rPr lang="en-US" sz="2000" b="0" i="0" baseline="0">
                              <a:effectLst/>
                              <a:latin typeface="Arial" panose="020B0604020202020204" pitchFamily="34" charset="0"/>
                              <a:ea typeface="Calibri" panose="020F0502020204030204" pitchFamily="34" charset="0"/>
                              <a:cs typeface="Arial" panose="020B0604020202020204" pitchFamily="34" charset="0"/>
                            </a:rPr>
                            <a:t> năm</a:t>
                          </a:r>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4292831014"/>
                      </a:ext>
                    </a:extLst>
                  </a:tr>
                  <a:tr h="365760">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Iodine (</a:t>
                          </a:r>
                          <a14:m>
                            <m:oMath xmlns:m="http://schemas.openxmlformats.org/officeDocument/2006/math">
                              <m:sPre>
                                <m:sPrePr>
                                  <m:ctrlPr>
                                    <a:rPr lang="vi-VN" sz="2000" b="0" i="1" smtClean="0">
                                      <a:latin typeface="Cambria Math" panose="02040503050406030204" pitchFamily="18" charset="0"/>
                                    </a:rPr>
                                  </m:ctrlPr>
                                </m:sPrePr>
                                <m:sub>
                                  <m:r>
                                    <a:rPr lang="en-US" sz="2000" b="0" i="0" smtClean="0">
                                      <a:latin typeface="Cambria Math" panose="02040503050406030204" pitchFamily="18" charset="0"/>
                                    </a:rPr>
                                    <m:t>53</m:t>
                                  </m:r>
                                </m:sub>
                                <m:sup>
                                  <m:r>
                                    <a:rPr lang="en-US" sz="2000" b="0" i="0" smtClean="0">
                                      <a:latin typeface="Cambria Math" panose="02040503050406030204" pitchFamily="18" charset="0"/>
                                    </a:rPr>
                                    <m:t>1</m:t>
                                  </m:r>
                                  <m:r>
                                    <a:rPr lang="en-US" sz="2000" b="0" i="1" smtClean="0">
                                      <a:latin typeface="Cambria Math" panose="02040503050406030204" pitchFamily="18" charset="0"/>
                                    </a:rPr>
                                    <m:t>31</m:t>
                                  </m:r>
                                </m:sup>
                                <m:e>
                                  <m:r>
                                    <m:rPr>
                                      <m:sty m:val="p"/>
                                    </m:rPr>
                                    <a:rPr lang="en-US" sz="2000" b="0" i="0" smtClean="0">
                                      <a:latin typeface="Cambria Math" panose="02040503050406030204" pitchFamily="18" charset="0"/>
                                    </a:rPr>
                                    <m:t>I</m:t>
                                  </m:r>
                                </m:e>
                              </m:sPre>
                              <m:r>
                                <a:rPr lang="en-US" sz="2000" b="0" i="0" smtClean="0">
                                  <a:latin typeface="Cambria Math" panose="02040503050406030204" pitchFamily="18" charset="0"/>
                                </a:rPr>
                                <m:t>)</m:t>
                              </m:r>
                            </m:oMath>
                          </a14:m>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8,0 ngày</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128548845"/>
                      </a:ext>
                    </a:extLst>
                  </a:tr>
                  <a:tr h="365760">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Oxygen (</a:t>
                          </a:r>
                          <a14:m>
                            <m:oMath xmlns:m="http://schemas.openxmlformats.org/officeDocument/2006/math">
                              <m:sPre>
                                <m:sPrePr>
                                  <m:ctrlPr>
                                    <a:rPr lang="vi-VN" sz="2000" b="0" i="1" smtClean="0">
                                      <a:latin typeface="Cambria Math" panose="02040503050406030204" pitchFamily="18" charset="0"/>
                                    </a:rPr>
                                  </m:ctrlPr>
                                </m:sPrePr>
                                <m:sub>
                                  <m:r>
                                    <a:rPr lang="en-US" sz="2000" b="0" i="0" smtClean="0">
                                      <a:latin typeface="Cambria Math" panose="02040503050406030204" pitchFamily="18" charset="0"/>
                                    </a:rPr>
                                    <m:t>8</m:t>
                                  </m:r>
                                </m:sub>
                                <m:sup>
                                  <m:r>
                                    <a:rPr lang="en-US" sz="2000" b="0" i="0" smtClean="0">
                                      <a:latin typeface="Cambria Math" panose="02040503050406030204" pitchFamily="18" charset="0"/>
                                    </a:rPr>
                                    <m:t>1</m:t>
                                  </m:r>
                                  <m:r>
                                    <a:rPr lang="en-US" sz="2000" b="0" i="1" smtClean="0">
                                      <a:latin typeface="Cambria Math" panose="02040503050406030204" pitchFamily="18" charset="0"/>
                                    </a:rPr>
                                    <m:t>5</m:t>
                                  </m:r>
                                </m:sup>
                                <m:e>
                                  <m:r>
                                    <m:rPr>
                                      <m:sty m:val="p"/>
                                    </m:rPr>
                                    <a:rPr lang="en-US" sz="2000" b="0" i="0" smtClean="0">
                                      <a:latin typeface="Cambria Math" panose="02040503050406030204" pitchFamily="18" charset="0"/>
                                    </a:rPr>
                                    <m:t>O</m:t>
                                  </m:r>
                                </m:e>
                              </m:sPre>
                              <m:r>
                                <a:rPr lang="en-US" sz="2000" b="0" i="0" smtClean="0">
                                  <a:latin typeface="Cambria Math" panose="02040503050406030204" pitchFamily="18" charset="0"/>
                                </a:rPr>
                                <m:t>)</m:t>
                              </m:r>
                            </m:oMath>
                          </a14:m>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1,2.10</a:t>
                          </a:r>
                          <a:r>
                            <a:rPr lang="en-US" sz="2000" b="0" i="0" baseline="30000">
                              <a:effectLst/>
                              <a:latin typeface="Arial" panose="020B0604020202020204" pitchFamily="34" charset="0"/>
                              <a:ea typeface="Calibri" panose="020F0502020204030204" pitchFamily="34" charset="0"/>
                              <a:cs typeface="Arial" panose="020B0604020202020204" pitchFamily="34" charset="0"/>
                            </a:rPr>
                            <a:t>2</a:t>
                          </a:r>
                          <a:r>
                            <a:rPr lang="en-US" sz="2000" b="0" i="0" baseline="0">
                              <a:effectLst/>
                              <a:latin typeface="Arial" panose="020B0604020202020204" pitchFamily="34" charset="0"/>
                              <a:ea typeface="Calibri" panose="020F0502020204030204" pitchFamily="34" charset="0"/>
                              <a:cs typeface="Arial" panose="020B0604020202020204" pitchFamily="34" charset="0"/>
                            </a:rPr>
                            <a:t> giây</a:t>
                          </a:r>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1238983148"/>
                      </a:ext>
                    </a:extLst>
                  </a:tr>
                  <a:tr h="365760">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Polonium (</a:t>
                          </a:r>
                          <a14:m>
                            <m:oMath xmlns:m="http://schemas.openxmlformats.org/officeDocument/2006/math">
                              <m:sPre>
                                <m:sPrePr>
                                  <m:ctrlPr>
                                    <a:rPr lang="vi-VN" sz="2000" b="0" i="1" smtClean="0">
                                      <a:latin typeface="Cambria Math" panose="02040503050406030204" pitchFamily="18" charset="0"/>
                                    </a:rPr>
                                  </m:ctrlPr>
                                </m:sPrePr>
                                <m:sub>
                                  <m:r>
                                    <a:rPr lang="en-US" sz="2000" b="0" i="0" smtClean="0">
                                      <a:latin typeface="Cambria Math" panose="02040503050406030204" pitchFamily="18" charset="0"/>
                                    </a:rPr>
                                    <m:t>84</m:t>
                                  </m:r>
                                </m:sub>
                                <m:sup>
                                  <m:r>
                                    <a:rPr lang="en-US" sz="2000" b="0" i="0" smtClean="0">
                                      <a:latin typeface="Cambria Math" panose="02040503050406030204" pitchFamily="18" charset="0"/>
                                    </a:rPr>
                                    <m:t>210</m:t>
                                  </m:r>
                                </m:sup>
                                <m:e>
                                  <m:r>
                                    <m:rPr>
                                      <m:sty m:val="p"/>
                                    </m:rPr>
                                    <a:rPr lang="en-US" sz="2000" b="0" i="0" smtClean="0">
                                      <a:latin typeface="Cambria Math" panose="02040503050406030204" pitchFamily="18" charset="0"/>
                                    </a:rPr>
                                    <m:t>Po</m:t>
                                  </m:r>
                                </m:e>
                              </m:sPre>
                              <m:r>
                                <a:rPr lang="en-US" sz="2000" b="0" i="0" smtClean="0">
                                  <a:latin typeface="Cambria Math" panose="02040503050406030204" pitchFamily="18" charset="0"/>
                                </a:rPr>
                                <m:t>)</m:t>
                              </m:r>
                            </m:oMath>
                          </a14:m>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en-US" sz="2000" b="0" i="0">
                              <a:effectLst/>
                              <a:latin typeface="Arial" panose="020B0604020202020204" pitchFamily="34" charset="0"/>
                              <a:ea typeface="Calibri" panose="020F0502020204030204" pitchFamily="34" charset="0"/>
                              <a:cs typeface="Arial" panose="020B0604020202020204" pitchFamily="34" charset="0"/>
                            </a:rPr>
                            <a:t>1,4.10</a:t>
                          </a:r>
                          <a:r>
                            <a:rPr lang="en-US" sz="2000" b="0" i="0" baseline="30000">
                              <a:effectLst/>
                              <a:latin typeface="Arial" panose="020B0604020202020204" pitchFamily="34" charset="0"/>
                              <a:ea typeface="Calibri" panose="020F0502020204030204" pitchFamily="34" charset="0"/>
                              <a:cs typeface="Arial" panose="020B0604020202020204" pitchFamily="34" charset="0"/>
                            </a:rPr>
                            <a:t>2</a:t>
                          </a:r>
                          <a:r>
                            <a:rPr lang="en-US" sz="2000" b="0" i="0" baseline="0">
                              <a:effectLst/>
                              <a:latin typeface="Arial" panose="020B0604020202020204" pitchFamily="34" charset="0"/>
                              <a:ea typeface="Calibri" panose="020F0502020204030204" pitchFamily="34" charset="0"/>
                              <a:cs typeface="Arial" panose="020B0604020202020204" pitchFamily="34" charset="0"/>
                            </a:rPr>
                            <a:t> ngày</a:t>
                          </a:r>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893180416"/>
                      </a:ext>
                    </a:extLst>
                  </a:tr>
                  <a:tr h="365760">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Radium (</a:t>
                          </a:r>
                          <a14:m>
                            <m:oMath xmlns:m="http://schemas.openxmlformats.org/officeDocument/2006/math">
                              <m:sPre>
                                <m:sPrePr>
                                  <m:ctrlPr>
                                    <a:rPr lang="vi-VN" sz="2000" b="0" i="1" smtClean="0">
                                      <a:latin typeface="Cambria Math" panose="02040503050406030204" pitchFamily="18" charset="0"/>
                                    </a:rPr>
                                  </m:ctrlPr>
                                </m:sPrePr>
                                <m:sub>
                                  <m:r>
                                    <a:rPr lang="en-US" sz="2000" b="0" i="0" smtClean="0">
                                      <a:latin typeface="Cambria Math" panose="02040503050406030204" pitchFamily="18" charset="0"/>
                                    </a:rPr>
                                    <m:t>88</m:t>
                                  </m:r>
                                </m:sub>
                                <m:sup>
                                  <m:r>
                                    <a:rPr lang="en-US" sz="2000" b="0" i="0" smtClean="0">
                                      <a:latin typeface="Cambria Math" panose="02040503050406030204" pitchFamily="18" charset="0"/>
                                    </a:rPr>
                                    <m:t>226</m:t>
                                  </m:r>
                                </m:sup>
                                <m:e>
                                  <m:r>
                                    <m:rPr>
                                      <m:sty m:val="p"/>
                                    </m:rPr>
                                    <a:rPr lang="en-US" sz="2000" b="0" i="0" smtClean="0">
                                      <a:latin typeface="Cambria Math" panose="02040503050406030204" pitchFamily="18" charset="0"/>
                                    </a:rPr>
                                    <m:t>Ra</m:t>
                                  </m:r>
                                </m:e>
                              </m:sPre>
                              <m:r>
                                <a:rPr lang="en-US" sz="2000" b="0" i="0" smtClean="0">
                                  <a:latin typeface="Cambria Math" panose="02040503050406030204" pitchFamily="18" charset="0"/>
                                </a:rPr>
                                <m:t>)</m:t>
                              </m:r>
                            </m:oMath>
                          </a14:m>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en-US" sz="2000" b="0" i="0">
                              <a:effectLst/>
                              <a:latin typeface="Arial" panose="020B0604020202020204" pitchFamily="34" charset="0"/>
                              <a:ea typeface="Calibri" panose="020F0502020204030204" pitchFamily="34" charset="0"/>
                              <a:cs typeface="Arial" panose="020B0604020202020204" pitchFamily="34" charset="0"/>
                            </a:rPr>
                            <a:t>1,6.10</a:t>
                          </a:r>
                          <a:r>
                            <a:rPr lang="en-US" sz="2000" b="0" i="0" baseline="30000">
                              <a:effectLst/>
                              <a:latin typeface="Arial" panose="020B0604020202020204" pitchFamily="34" charset="0"/>
                              <a:ea typeface="Calibri" panose="020F0502020204030204" pitchFamily="34" charset="0"/>
                              <a:cs typeface="Arial" panose="020B0604020202020204" pitchFamily="34" charset="0"/>
                            </a:rPr>
                            <a:t>3</a:t>
                          </a:r>
                          <a:r>
                            <a:rPr lang="en-US" sz="2000" b="0" i="0" baseline="0">
                              <a:effectLst/>
                              <a:latin typeface="Arial" panose="020B0604020202020204" pitchFamily="34" charset="0"/>
                              <a:ea typeface="Calibri" panose="020F0502020204030204" pitchFamily="34" charset="0"/>
                              <a:cs typeface="Arial" panose="020B0604020202020204" pitchFamily="34" charset="0"/>
                            </a:rPr>
                            <a:t> năm</a:t>
                          </a:r>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631918398"/>
                      </a:ext>
                    </a:extLst>
                  </a:tr>
                  <a:tr h="365760">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Radon (</a:t>
                          </a:r>
                          <a14:m>
                            <m:oMath xmlns:m="http://schemas.openxmlformats.org/officeDocument/2006/math">
                              <m:sPre>
                                <m:sPrePr>
                                  <m:ctrlPr>
                                    <a:rPr lang="vi-VN" sz="2000" b="0" i="1" smtClean="0">
                                      <a:latin typeface="Cambria Math" panose="02040503050406030204" pitchFamily="18" charset="0"/>
                                    </a:rPr>
                                  </m:ctrlPr>
                                </m:sPrePr>
                                <m:sub>
                                  <m:r>
                                    <a:rPr lang="en-US" sz="2000" b="0" i="0" smtClean="0">
                                      <a:latin typeface="Cambria Math" panose="02040503050406030204" pitchFamily="18" charset="0"/>
                                    </a:rPr>
                                    <m:t>86</m:t>
                                  </m:r>
                                </m:sub>
                                <m:sup>
                                  <m:r>
                                    <a:rPr lang="en-US" sz="2000" b="0" i="0" smtClean="0">
                                      <a:latin typeface="Cambria Math" panose="02040503050406030204" pitchFamily="18" charset="0"/>
                                    </a:rPr>
                                    <m:t>219</m:t>
                                  </m:r>
                                </m:sup>
                                <m:e>
                                  <m:r>
                                    <m:rPr>
                                      <m:sty m:val="p"/>
                                    </m:rPr>
                                    <a:rPr lang="en-US" sz="2000" b="0" i="0" smtClean="0">
                                      <a:latin typeface="Cambria Math" panose="02040503050406030204" pitchFamily="18" charset="0"/>
                                    </a:rPr>
                                    <m:t>Rn</m:t>
                                  </m:r>
                                </m:e>
                              </m:sPre>
                              <m:r>
                                <a:rPr lang="en-US" sz="2000" b="0" i="0" smtClean="0">
                                  <a:latin typeface="Cambria Math" panose="02040503050406030204" pitchFamily="18" charset="0"/>
                                </a:rPr>
                                <m:t>)</m:t>
                              </m:r>
                            </m:oMath>
                          </a14:m>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4,0 giây</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810153613"/>
                      </a:ext>
                    </a:extLst>
                  </a:tr>
                  <a:tr h="365760">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Uranium (</a:t>
                          </a:r>
                          <a14:m>
                            <m:oMath xmlns:m="http://schemas.openxmlformats.org/officeDocument/2006/math">
                              <m:sPre>
                                <m:sPrePr>
                                  <m:ctrlPr>
                                    <a:rPr lang="vi-VN" sz="2000" b="0" i="1" smtClean="0">
                                      <a:latin typeface="Cambria Math" panose="02040503050406030204" pitchFamily="18" charset="0"/>
                                    </a:rPr>
                                  </m:ctrlPr>
                                </m:sPrePr>
                                <m:sub>
                                  <m:r>
                                    <a:rPr lang="en-US" sz="2000" b="0" i="0" smtClean="0">
                                      <a:latin typeface="Cambria Math" panose="02040503050406030204" pitchFamily="18" charset="0"/>
                                    </a:rPr>
                                    <m:t>92</m:t>
                                  </m:r>
                                </m:sub>
                                <m:sup>
                                  <m:r>
                                    <a:rPr lang="en-US" sz="2000" b="0" i="0" smtClean="0">
                                      <a:latin typeface="Cambria Math" panose="02040503050406030204" pitchFamily="18" charset="0"/>
                                    </a:rPr>
                                    <m:t>235</m:t>
                                  </m:r>
                                </m:sup>
                                <m:e>
                                  <m:r>
                                    <m:rPr>
                                      <m:sty m:val="p"/>
                                    </m:rPr>
                                    <a:rPr lang="en-US" sz="2000" b="0" i="0" smtClean="0">
                                      <a:latin typeface="Cambria Math" panose="02040503050406030204" pitchFamily="18" charset="0"/>
                                    </a:rPr>
                                    <m:t>U</m:t>
                                  </m:r>
                                </m:e>
                              </m:sPre>
                              <m:r>
                                <a:rPr lang="en-US" sz="2000" b="0" i="0" smtClean="0">
                                  <a:latin typeface="Cambria Math" panose="02040503050406030204" pitchFamily="18" charset="0"/>
                                </a:rPr>
                                <m:t>)</m:t>
                              </m:r>
                            </m:oMath>
                          </a14:m>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en-US" sz="2000" b="0" i="0">
                              <a:effectLst/>
                              <a:latin typeface="Arial" panose="020B0604020202020204" pitchFamily="34" charset="0"/>
                              <a:ea typeface="Calibri" panose="020F0502020204030204" pitchFamily="34" charset="0"/>
                              <a:cs typeface="Arial" panose="020B0604020202020204" pitchFamily="34" charset="0"/>
                            </a:rPr>
                            <a:t>7,0.10</a:t>
                          </a:r>
                          <a:r>
                            <a:rPr lang="en-US" sz="2000" b="0" i="0" baseline="30000">
                              <a:effectLst/>
                              <a:latin typeface="Arial" panose="020B0604020202020204" pitchFamily="34" charset="0"/>
                              <a:ea typeface="Calibri" panose="020F0502020204030204" pitchFamily="34" charset="0"/>
                              <a:cs typeface="Arial" panose="020B0604020202020204" pitchFamily="34" charset="0"/>
                            </a:rPr>
                            <a:t>8</a:t>
                          </a:r>
                          <a:r>
                            <a:rPr lang="en-US" sz="2000" b="0" i="0" baseline="0">
                              <a:effectLst/>
                              <a:latin typeface="Arial" panose="020B0604020202020204" pitchFamily="34" charset="0"/>
                              <a:ea typeface="Calibri" panose="020F0502020204030204" pitchFamily="34" charset="0"/>
                              <a:cs typeface="Arial" panose="020B0604020202020204" pitchFamily="34" charset="0"/>
                            </a:rPr>
                            <a:t> năm</a:t>
                          </a:r>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310183785"/>
                      </a:ext>
                    </a:extLst>
                  </a:tr>
                </a:tbl>
              </a:graphicData>
            </a:graphic>
          </p:graphicFrame>
        </mc:Choice>
        <mc:Fallback xmlns="">
          <p:graphicFrame>
            <p:nvGraphicFramePr>
              <p:cNvPr id="4" name="Table 3">
                <a:extLst>
                  <a:ext uri="{FF2B5EF4-FFF2-40B4-BE49-F238E27FC236}">
                    <a16:creationId xmlns:a16="http://schemas.microsoft.com/office/drawing/2014/main" id="{8321121A-3D16-E681-8BF0-56E616EFC3F1}"/>
                  </a:ext>
                </a:extLst>
              </p:cNvPr>
              <p:cNvGraphicFramePr>
                <a:graphicFrameLocks noGrp="1"/>
              </p:cNvGraphicFramePr>
              <p:nvPr>
                <p:extLst>
                  <p:ext uri="{D42A27DB-BD31-4B8C-83A1-F6EECF244321}">
                    <p14:modId xmlns:p14="http://schemas.microsoft.com/office/powerpoint/2010/main" val="3013095824"/>
                  </p:ext>
                </p:extLst>
              </p:nvPr>
            </p:nvGraphicFramePr>
            <p:xfrm>
              <a:off x="295871" y="959188"/>
              <a:ext cx="8552246" cy="2926080"/>
            </p:xfrm>
            <a:graphic>
              <a:graphicData uri="http://schemas.openxmlformats.org/drawingml/2006/table">
                <a:tbl>
                  <a:tblPr firstRow="1" firstCol="1" bandRow="1">
                    <a:tableStyleId>{69CF1AB2-1976-4502-BF36-3FF5EA218861}</a:tableStyleId>
                  </a:tblPr>
                  <a:tblGrid>
                    <a:gridCol w="4276123">
                      <a:extLst>
                        <a:ext uri="{9D8B030D-6E8A-4147-A177-3AD203B41FA5}">
                          <a16:colId xmlns:a16="http://schemas.microsoft.com/office/drawing/2014/main" val="3208252028"/>
                        </a:ext>
                      </a:extLst>
                    </a:gridCol>
                    <a:gridCol w="4276123">
                      <a:extLst>
                        <a:ext uri="{9D8B030D-6E8A-4147-A177-3AD203B41FA5}">
                          <a16:colId xmlns:a16="http://schemas.microsoft.com/office/drawing/2014/main" val="3391489056"/>
                        </a:ext>
                      </a:extLst>
                    </a:gridCol>
                  </a:tblGrid>
                  <a:tr h="365760">
                    <a:tc>
                      <a:txBody>
                        <a:bodyPr/>
                        <a:lstStyle/>
                        <a:p>
                          <a:pPr algn="ctr">
                            <a:lnSpc>
                              <a:spcPct val="100000"/>
                            </a:lnSpc>
                            <a:spcAft>
                              <a:spcPts val="800"/>
                            </a:spcAft>
                          </a:pPr>
                          <a:r>
                            <a:rPr lang="en-US" sz="2000" b="1">
                              <a:effectLst/>
                              <a:latin typeface="Arial" panose="020B0604020202020204" pitchFamily="34" charset="0"/>
                              <a:ea typeface="Calibri" panose="020F0502020204030204" pitchFamily="34" charset="0"/>
                              <a:cs typeface="Arial" panose="020B0604020202020204" pitchFamily="34" charset="0"/>
                            </a:rPr>
                            <a:t>Đồng vị phóng xạ</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2000" b="1">
                              <a:effectLst/>
                              <a:latin typeface="Arial" panose="020B0604020202020204" pitchFamily="34" charset="0"/>
                              <a:ea typeface="Calibri" panose="020F0502020204030204" pitchFamily="34" charset="0"/>
                              <a:cs typeface="Arial" panose="020B0604020202020204" pitchFamily="34" charset="0"/>
                            </a:rPr>
                            <a:t>Chu kì bán rã T</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54240725"/>
                      </a:ext>
                    </a:extLst>
                  </a:tr>
                  <a:tr h="365760">
                    <a:tc>
                      <a:txBody>
                        <a:bodyPr/>
                        <a:lstStyle/>
                        <a:p>
                          <a:endParaRPr lang="en-US"/>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blipFill>
                          <a:blip r:embed="rId2"/>
                          <a:stretch>
                            <a:fillRect l="-142" t="-111667" r="-100285" b="-636667"/>
                          </a:stretch>
                        </a:blipFill>
                      </a:tcPr>
                    </a:tc>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5,7.10</a:t>
                          </a:r>
                          <a:r>
                            <a:rPr lang="en-US" sz="2000" b="0" i="0" baseline="30000">
                              <a:effectLst/>
                              <a:latin typeface="Arial" panose="020B0604020202020204" pitchFamily="34" charset="0"/>
                              <a:ea typeface="Calibri" panose="020F0502020204030204" pitchFamily="34" charset="0"/>
                              <a:cs typeface="Arial" panose="020B0604020202020204" pitchFamily="34" charset="0"/>
                            </a:rPr>
                            <a:t>3</a:t>
                          </a:r>
                          <a:r>
                            <a:rPr lang="en-US" sz="2000" b="0" i="0" baseline="0">
                              <a:effectLst/>
                              <a:latin typeface="Arial" panose="020B0604020202020204" pitchFamily="34" charset="0"/>
                              <a:ea typeface="Calibri" panose="020F0502020204030204" pitchFamily="34" charset="0"/>
                              <a:cs typeface="Arial" panose="020B0604020202020204" pitchFamily="34" charset="0"/>
                            </a:rPr>
                            <a:t> năm</a:t>
                          </a:r>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4292831014"/>
                      </a:ext>
                    </a:extLst>
                  </a:tr>
                  <a:tr h="365760">
                    <a:tc>
                      <a:txBody>
                        <a:bodyPr/>
                        <a:lstStyle/>
                        <a:p>
                          <a:endParaRPr lang="en-US"/>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blipFill>
                          <a:blip r:embed="rId2"/>
                          <a:stretch>
                            <a:fillRect l="-142" t="-211667" r="-100285" b="-536667"/>
                          </a:stretch>
                        </a:blipFill>
                      </a:tcPr>
                    </a:tc>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8,0 ngày</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128548845"/>
                      </a:ext>
                    </a:extLst>
                  </a:tr>
                  <a:tr h="365760">
                    <a:tc>
                      <a:txBody>
                        <a:bodyPr/>
                        <a:lstStyle/>
                        <a:p>
                          <a:endParaRPr lang="en-US"/>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blipFill>
                          <a:blip r:embed="rId2"/>
                          <a:stretch>
                            <a:fillRect l="-142" t="-306557" r="-100285" b="-427869"/>
                          </a:stretch>
                        </a:blipFill>
                      </a:tcPr>
                    </a:tc>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1,2.10</a:t>
                          </a:r>
                          <a:r>
                            <a:rPr lang="en-US" sz="2000" b="0" i="0" baseline="30000">
                              <a:effectLst/>
                              <a:latin typeface="Arial" panose="020B0604020202020204" pitchFamily="34" charset="0"/>
                              <a:ea typeface="Calibri" panose="020F0502020204030204" pitchFamily="34" charset="0"/>
                              <a:cs typeface="Arial" panose="020B0604020202020204" pitchFamily="34" charset="0"/>
                            </a:rPr>
                            <a:t>2</a:t>
                          </a:r>
                          <a:r>
                            <a:rPr lang="en-US" sz="2000" b="0" i="0" baseline="0">
                              <a:effectLst/>
                              <a:latin typeface="Arial" panose="020B0604020202020204" pitchFamily="34" charset="0"/>
                              <a:ea typeface="Calibri" panose="020F0502020204030204" pitchFamily="34" charset="0"/>
                              <a:cs typeface="Arial" panose="020B0604020202020204" pitchFamily="34" charset="0"/>
                            </a:rPr>
                            <a:t> giây</a:t>
                          </a:r>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1238983148"/>
                      </a:ext>
                    </a:extLst>
                  </a:tr>
                  <a:tr h="365760">
                    <a:tc>
                      <a:txBody>
                        <a:bodyPr/>
                        <a:lstStyle/>
                        <a:p>
                          <a:endParaRPr lang="en-US"/>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blipFill>
                          <a:blip r:embed="rId2"/>
                          <a:stretch>
                            <a:fillRect l="-142" t="-413333" r="-100285" b="-335000"/>
                          </a:stretch>
                        </a:blip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en-US" sz="2000" b="0" i="0">
                              <a:effectLst/>
                              <a:latin typeface="Arial" panose="020B0604020202020204" pitchFamily="34" charset="0"/>
                              <a:ea typeface="Calibri" panose="020F0502020204030204" pitchFamily="34" charset="0"/>
                              <a:cs typeface="Arial" panose="020B0604020202020204" pitchFamily="34" charset="0"/>
                            </a:rPr>
                            <a:t>1,4.10</a:t>
                          </a:r>
                          <a:r>
                            <a:rPr lang="en-US" sz="2000" b="0" i="0" baseline="30000">
                              <a:effectLst/>
                              <a:latin typeface="Arial" panose="020B0604020202020204" pitchFamily="34" charset="0"/>
                              <a:ea typeface="Calibri" panose="020F0502020204030204" pitchFamily="34" charset="0"/>
                              <a:cs typeface="Arial" panose="020B0604020202020204" pitchFamily="34" charset="0"/>
                            </a:rPr>
                            <a:t>2</a:t>
                          </a:r>
                          <a:r>
                            <a:rPr lang="en-US" sz="2000" b="0" i="0" baseline="0">
                              <a:effectLst/>
                              <a:latin typeface="Arial" panose="020B0604020202020204" pitchFamily="34" charset="0"/>
                              <a:ea typeface="Calibri" panose="020F0502020204030204" pitchFamily="34" charset="0"/>
                              <a:cs typeface="Arial" panose="020B0604020202020204" pitchFamily="34" charset="0"/>
                            </a:rPr>
                            <a:t> ngày</a:t>
                          </a:r>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893180416"/>
                      </a:ext>
                    </a:extLst>
                  </a:tr>
                  <a:tr h="365760">
                    <a:tc>
                      <a:txBody>
                        <a:bodyPr/>
                        <a:lstStyle/>
                        <a:p>
                          <a:endParaRPr lang="en-US"/>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blipFill>
                          <a:blip r:embed="rId2"/>
                          <a:stretch>
                            <a:fillRect l="-142" t="-513333" r="-100285" b="-235000"/>
                          </a:stretch>
                        </a:blip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en-US" sz="2000" b="0" i="0">
                              <a:effectLst/>
                              <a:latin typeface="Arial" panose="020B0604020202020204" pitchFamily="34" charset="0"/>
                              <a:ea typeface="Calibri" panose="020F0502020204030204" pitchFamily="34" charset="0"/>
                              <a:cs typeface="Arial" panose="020B0604020202020204" pitchFamily="34" charset="0"/>
                            </a:rPr>
                            <a:t>1,6.10</a:t>
                          </a:r>
                          <a:r>
                            <a:rPr lang="en-US" sz="2000" b="0" i="0" baseline="30000">
                              <a:effectLst/>
                              <a:latin typeface="Arial" panose="020B0604020202020204" pitchFamily="34" charset="0"/>
                              <a:ea typeface="Calibri" panose="020F0502020204030204" pitchFamily="34" charset="0"/>
                              <a:cs typeface="Arial" panose="020B0604020202020204" pitchFamily="34" charset="0"/>
                            </a:rPr>
                            <a:t>3</a:t>
                          </a:r>
                          <a:r>
                            <a:rPr lang="en-US" sz="2000" b="0" i="0" baseline="0">
                              <a:effectLst/>
                              <a:latin typeface="Arial" panose="020B0604020202020204" pitchFamily="34" charset="0"/>
                              <a:ea typeface="Calibri" panose="020F0502020204030204" pitchFamily="34" charset="0"/>
                              <a:cs typeface="Arial" panose="020B0604020202020204" pitchFamily="34" charset="0"/>
                            </a:rPr>
                            <a:t> năm</a:t>
                          </a:r>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631918398"/>
                      </a:ext>
                    </a:extLst>
                  </a:tr>
                  <a:tr h="365760">
                    <a:tc>
                      <a:txBody>
                        <a:bodyPr/>
                        <a:lstStyle/>
                        <a:p>
                          <a:endParaRPr lang="en-US"/>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blipFill>
                          <a:blip r:embed="rId2"/>
                          <a:stretch>
                            <a:fillRect l="-142" t="-613333" r="-100285" b="-135000"/>
                          </a:stretch>
                        </a:blipFill>
                      </a:tcPr>
                    </a:tc>
                    <a:tc>
                      <a:txBody>
                        <a:bodyPr/>
                        <a:lstStyle/>
                        <a:p>
                          <a:pPr algn="ctr">
                            <a:lnSpc>
                              <a:spcPct val="100000"/>
                            </a:lnSpc>
                            <a:spcAft>
                              <a:spcPts val="800"/>
                            </a:spcAft>
                          </a:pPr>
                          <a:r>
                            <a:rPr lang="en-US" sz="2000" b="0" i="0">
                              <a:effectLst/>
                              <a:latin typeface="Arial" panose="020B0604020202020204" pitchFamily="34" charset="0"/>
                              <a:ea typeface="Calibri" panose="020F0502020204030204" pitchFamily="34" charset="0"/>
                              <a:cs typeface="Arial" panose="020B0604020202020204" pitchFamily="34" charset="0"/>
                            </a:rPr>
                            <a:t>4,0 giây</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810153613"/>
                      </a:ext>
                    </a:extLst>
                  </a:tr>
                  <a:tr h="365760">
                    <a:tc>
                      <a:txBody>
                        <a:bodyPr/>
                        <a:lstStyle/>
                        <a:p>
                          <a:endParaRPr lang="en-US"/>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blipFill>
                          <a:blip r:embed="rId2"/>
                          <a:stretch>
                            <a:fillRect l="-142" t="-713333" r="-100285" b="-35000"/>
                          </a:stretch>
                        </a:blip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en-US" sz="2000" b="0" i="0">
                              <a:effectLst/>
                              <a:latin typeface="Arial" panose="020B0604020202020204" pitchFamily="34" charset="0"/>
                              <a:ea typeface="Calibri" panose="020F0502020204030204" pitchFamily="34" charset="0"/>
                              <a:cs typeface="Arial" panose="020B0604020202020204" pitchFamily="34" charset="0"/>
                            </a:rPr>
                            <a:t>7,0.10</a:t>
                          </a:r>
                          <a:r>
                            <a:rPr lang="en-US" sz="2000" b="0" i="0" baseline="30000">
                              <a:effectLst/>
                              <a:latin typeface="Arial" panose="020B0604020202020204" pitchFamily="34" charset="0"/>
                              <a:ea typeface="Calibri" panose="020F0502020204030204" pitchFamily="34" charset="0"/>
                              <a:cs typeface="Arial" panose="020B0604020202020204" pitchFamily="34" charset="0"/>
                            </a:rPr>
                            <a:t>8</a:t>
                          </a:r>
                          <a:r>
                            <a:rPr lang="en-US" sz="2000" b="0" i="0" baseline="0">
                              <a:effectLst/>
                              <a:latin typeface="Arial" panose="020B0604020202020204" pitchFamily="34" charset="0"/>
                              <a:ea typeface="Calibri" panose="020F0502020204030204" pitchFamily="34" charset="0"/>
                              <a:cs typeface="Arial" panose="020B0604020202020204" pitchFamily="34" charset="0"/>
                            </a:rPr>
                            <a:t> năm</a:t>
                          </a:r>
                          <a:endParaRPr lang="en-US" sz="20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310183785"/>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547B241-AA8B-3D12-60F4-5EFF6213EAE8}"/>
                  </a:ext>
                </a:extLst>
              </p:cNvPr>
              <p:cNvSpPr txBox="1"/>
              <p:nvPr/>
            </p:nvSpPr>
            <p:spPr>
              <a:xfrm>
                <a:off x="182877" y="3885268"/>
                <a:ext cx="8778239" cy="1035540"/>
              </a:xfrm>
              <a:prstGeom prst="rect">
                <a:avLst/>
              </a:prstGeom>
              <a:noFill/>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3. </a:t>
                </a:r>
                <a:r>
                  <a:rPr lang="vi-VN" sz="2000">
                    <a:latin typeface="Arial" panose="020B0604020202020204" pitchFamily="34" charset="0"/>
                    <a:cs typeface="Arial" panose="020B0604020202020204" pitchFamily="34" charset="0"/>
                  </a:rPr>
                  <a:t>Đồng vị phóng xạ </a:t>
                </a:r>
                <a14:m>
                  <m:oMath xmlns:m="http://schemas.openxmlformats.org/officeDocument/2006/math">
                    <m:sPre>
                      <m:sPrePr>
                        <m:ctrlPr>
                          <a:rPr lang="vi-VN" sz="2000" i="1" smtClean="0">
                            <a:latin typeface="Cambria Math" panose="02040503050406030204" pitchFamily="18" charset="0"/>
                          </a:rPr>
                        </m:ctrlPr>
                      </m:sPrePr>
                      <m:sub>
                        <m:r>
                          <a:rPr lang="en-US" sz="2000" b="0" i="0" smtClean="0">
                            <a:latin typeface="Cambria Math" panose="02040503050406030204" pitchFamily="18" charset="0"/>
                          </a:rPr>
                          <m:t>8</m:t>
                        </m:r>
                      </m:sub>
                      <m:sup>
                        <m:r>
                          <a:rPr lang="en-US" sz="2000" b="0" i="0" smtClean="0">
                            <a:latin typeface="Cambria Math" panose="02040503050406030204" pitchFamily="18" charset="0"/>
                          </a:rPr>
                          <m:t>15</m:t>
                        </m:r>
                      </m:sup>
                      <m:e>
                        <m:r>
                          <m:rPr>
                            <m:sty m:val="p"/>
                          </m:rPr>
                          <a:rPr lang="en-US" sz="2000" b="0" i="0" smtClean="0">
                            <a:latin typeface="Cambria Math" panose="02040503050406030204" pitchFamily="18" charset="0"/>
                          </a:rPr>
                          <m:t>O</m:t>
                        </m:r>
                      </m:e>
                    </m:sPre>
                  </m:oMath>
                </a14:m>
                <a:r>
                  <a:rPr lang="vi-VN" sz="2000">
                    <a:latin typeface="Arial" panose="020B0604020202020204" pitchFamily="34" charset="0"/>
                    <a:cs typeface="Arial" panose="020B0604020202020204" pitchFamily="34" charset="0"/>
                  </a:rPr>
                  <a:t> sau thời gian 244 s có 75% số hạt nhân ban đầu đã bị</a:t>
                </a:r>
                <a:r>
                  <a:rPr lang="en-US" sz="200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phân rã thành hạt nhân khác. Tính chu kì bán rã của </a:t>
                </a:r>
                <a14:m>
                  <m:oMath xmlns:m="http://schemas.openxmlformats.org/officeDocument/2006/math">
                    <m:sPre>
                      <m:sPrePr>
                        <m:ctrlPr>
                          <a:rPr lang="vi-VN" sz="2000" i="1">
                            <a:latin typeface="Cambria Math" panose="02040503050406030204" pitchFamily="18" charset="0"/>
                          </a:rPr>
                        </m:ctrlPr>
                      </m:sPrePr>
                      <m:sub>
                        <m:r>
                          <a:rPr lang="en-US" sz="2000" i="0">
                            <a:latin typeface="Cambria Math" panose="02040503050406030204" pitchFamily="18" charset="0"/>
                          </a:rPr>
                          <m:t>8</m:t>
                        </m:r>
                      </m:sub>
                      <m:sup>
                        <m:r>
                          <a:rPr lang="en-US" sz="2000" i="0">
                            <a:latin typeface="Cambria Math" panose="02040503050406030204" pitchFamily="18" charset="0"/>
                          </a:rPr>
                          <m:t>15</m:t>
                        </m:r>
                      </m:sup>
                      <m:e>
                        <m:r>
                          <m:rPr>
                            <m:sty m:val="p"/>
                          </m:rPr>
                          <a:rPr lang="en-US" sz="2000" i="0">
                            <a:latin typeface="Cambria Math" panose="02040503050406030204" pitchFamily="18" charset="0"/>
                          </a:rPr>
                          <m:t>O</m:t>
                        </m:r>
                      </m:e>
                    </m:sPre>
                  </m:oMath>
                </a14:m>
                <a:r>
                  <a:rPr lang="en-US" sz="2000">
                    <a:latin typeface="Arial" panose="020B0604020202020204" pitchFamily="34" charset="0"/>
                    <a:cs typeface="Arial" panose="020B0604020202020204" pitchFamily="34" charset="0"/>
                  </a:rPr>
                  <a:t>.</a:t>
                </a:r>
              </a:p>
            </p:txBody>
          </p:sp>
        </mc:Choice>
        <mc:Fallback xmlns="">
          <p:sp>
            <p:nvSpPr>
              <p:cNvPr id="6" name="TextBox 5">
                <a:extLst>
                  <a:ext uri="{FF2B5EF4-FFF2-40B4-BE49-F238E27FC236}">
                    <a16:creationId xmlns:a16="http://schemas.microsoft.com/office/drawing/2014/main" id="{3547B241-AA8B-3D12-60F4-5EFF6213EAE8}"/>
                  </a:ext>
                </a:extLst>
              </p:cNvPr>
              <p:cNvSpPr txBox="1">
                <a:spLocks noRot="1" noChangeAspect="1" noMove="1" noResize="1" noEditPoints="1" noAdjustHandles="1" noChangeArrowheads="1" noChangeShapeType="1" noTextEdit="1"/>
              </p:cNvSpPr>
              <p:nvPr/>
            </p:nvSpPr>
            <p:spPr>
              <a:xfrm>
                <a:off x="182877" y="3885268"/>
                <a:ext cx="8778239" cy="1035540"/>
              </a:xfrm>
              <a:prstGeom prst="rect">
                <a:avLst/>
              </a:prstGeom>
              <a:blipFill>
                <a:blip r:embed="rId3"/>
                <a:stretch>
                  <a:fillRect l="-694" r="-694" b="-9412"/>
                </a:stretch>
              </a:blipFill>
            </p:spPr>
            <p:txBody>
              <a:bodyPr/>
              <a:lstStyle/>
              <a:p>
                <a:r>
                  <a:rPr lang="en-US">
                    <a:noFill/>
                  </a:rPr>
                  <a:t> </a:t>
                </a:r>
              </a:p>
            </p:txBody>
          </p:sp>
        </mc:Fallback>
      </mc:AlternateContent>
      <p:sp>
        <p:nvSpPr>
          <p:cNvPr id="5" name="Isosceles Triangle 4">
            <a:extLst>
              <a:ext uri="{FF2B5EF4-FFF2-40B4-BE49-F238E27FC236}">
                <a16:creationId xmlns:a16="http://schemas.microsoft.com/office/drawing/2014/main" id="{2D17B025-8B2C-4FCC-D650-E1C0B7E32037}"/>
              </a:ext>
            </a:extLst>
          </p:cNvPr>
          <p:cNvSpPr/>
          <p:nvPr/>
        </p:nvSpPr>
        <p:spPr>
          <a:xfrm flipV="1">
            <a:off x="4041642" y="0"/>
            <a:ext cx="1060704" cy="379141"/>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0FE6F7-EE73-6BCE-8BD4-362489333B77}"/>
              </a:ext>
            </a:extLst>
          </p:cNvPr>
          <p:cNvSpPr txBox="1"/>
          <p:nvPr/>
        </p:nvSpPr>
        <p:spPr>
          <a:xfrm>
            <a:off x="1382745" y="496801"/>
            <a:ext cx="6378497" cy="400110"/>
          </a:xfrm>
          <a:prstGeom prst="rect">
            <a:avLst/>
          </a:prstGeom>
          <a:noFill/>
        </p:spPr>
        <p:txBody>
          <a:bodyPr wrap="square" rtlCol="0">
            <a:spAutoFit/>
          </a:bodyPr>
          <a:lstStyle/>
          <a:p>
            <a:pPr algn="ctr"/>
            <a:r>
              <a:rPr lang="en-US" sz="2000" b="1"/>
              <a:t>Bảng 23.2. </a:t>
            </a:r>
            <a:r>
              <a:rPr lang="en-US" sz="2000"/>
              <a:t>Chu kì bán rã của một số đồng vị phóng xạ</a:t>
            </a:r>
          </a:p>
        </p:txBody>
      </p:sp>
    </p:spTree>
    <p:extLst>
      <p:ext uri="{BB962C8B-B14F-4D97-AF65-F5344CB8AC3E}">
        <p14:creationId xmlns:p14="http://schemas.microsoft.com/office/powerpoint/2010/main" val="3443168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31A774-1BBA-08F6-15D0-EC1B100242D0}"/>
              </a:ext>
            </a:extLst>
          </p:cNvPr>
          <p:cNvSpPr/>
          <p:nvPr/>
        </p:nvSpPr>
        <p:spPr>
          <a:xfrm>
            <a:off x="1605314" y="263991"/>
            <a:ext cx="5933367" cy="605263"/>
          </a:xfrm>
          <a:prstGeom prst="roundRect">
            <a:avLst>
              <a:gd name="adj" fmla="val 50000"/>
            </a:avLst>
          </a:prstGeom>
          <a:solidFill>
            <a:srgbClr val="FFFFAB"/>
          </a:solidFill>
          <a:ln>
            <a:solidFill>
              <a:srgbClr val="808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solidFill>
                  <a:srgbClr val="000000"/>
                </a:solidFill>
                <a:latin typeface="1FTV Akira Expanded" panose="02000800000000000000" pitchFamily="50" charset="0"/>
              </a:rPr>
              <a:t>ĐÁP ÁN pht SỐ 2</a:t>
            </a:r>
          </a:p>
        </p:txBody>
      </p:sp>
      <p:grpSp>
        <p:nvGrpSpPr>
          <p:cNvPr id="16" name="Group 15">
            <a:extLst>
              <a:ext uri="{FF2B5EF4-FFF2-40B4-BE49-F238E27FC236}">
                <a16:creationId xmlns:a16="http://schemas.microsoft.com/office/drawing/2014/main" id="{186C2C3C-9B71-C45F-74C3-B566B0542F52}"/>
              </a:ext>
            </a:extLst>
          </p:cNvPr>
          <p:cNvGrpSpPr/>
          <p:nvPr/>
        </p:nvGrpSpPr>
        <p:grpSpPr>
          <a:xfrm>
            <a:off x="182875" y="3189433"/>
            <a:ext cx="8778239" cy="1719146"/>
            <a:chOff x="182875" y="3189433"/>
            <a:chExt cx="8778239" cy="1719146"/>
          </a:xfrm>
        </p:grpSpPr>
        <p:sp>
          <p:nvSpPr>
            <p:cNvPr id="3" name="TextBox 2">
              <a:extLst>
                <a:ext uri="{FF2B5EF4-FFF2-40B4-BE49-F238E27FC236}">
                  <a16:creationId xmlns:a16="http://schemas.microsoft.com/office/drawing/2014/main" id="{54C5F834-A50E-7366-F481-519D7C660F56}"/>
                </a:ext>
              </a:extLst>
            </p:cNvPr>
            <p:cNvSpPr txBox="1"/>
            <p:nvPr/>
          </p:nvSpPr>
          <p:spPr>
            <a:xfrm>
              <a:off x="182875" y="3189433"/>
              <a:ext cx="8778239" cy="958660"/>
            </a:xfrm>
            <a:prstGeom prst="rect">
              <a:avLst/>
            </a:prstGeom>
            <a:noFill/>
          </p:spPr>
          <p:txBody>
            <a:bodyPr wrap="square">
              <a:spAutoFit/>
            </a:bodyPr>
            <a:lstStyle/>
            <a:p>
              <a:pPr algn="just">
                <a:lnSpc>
                  <a:spcPct val="150000"/>
                </a:lnSpc>
              </a:pPr>
              <a:r>
                <a:rPr lang="vi-VN" sz="2000"/>
                <a:t>Số hạt chưa phân rã của chất</a:t>
              </a:r>
              <a:r>
                <a:rPr lang="en-US" sz="2000"/>
                <a:t> </a:t>
              </a:r>
              <a:r>
                <a:rPr lang="vi-VN" sz="2000"/>
                <a:t>phóng xạ N</a:t>
              </a:r>
              <a:r>
                <a:rPr lang="vi-VN" sz="2000" baseline="-25000"/>
                <a:t>t</a:t>
              </a:r>
              <a:r>
                <a:rPr lang="vi-VN" sz="2000"/>
                <a:t> tại thời điểm t và số</a:t>
              </a:r>
              <a:r>
                <a:rPr lang="en-US" sz="2000"/>
                <a:t> </a:t>
              </a:r>
              <a:r>
                <a:rPr lang="vi-VN" sz="2000"/>
                <a:t>hạt ban đầu N</a:t>
              </a:r>
              <a:r>
                <a:rPr lang="en-US" sz="2000" baseline="-25000"/>
                <a:t>0</a:t>
              </a:r>
              <a:r>
                <a:rPr lang="vi-VN" sz="2000"/>
                <a:t> của chất phóng xạ</a:t>
              </a:r>
              <a:r>
                <a:rPr lang="en-US" sz="2000"/>
                <a:t> </a:t>
              </a:r>
              <a:r>
                <a:rPr lang="vi-VN" sz="2000"/>
                <a:t>có mối liên hệ:</a:t>
              </a:r>
              <a:endParaRPr lang="en-US" sz="200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35E5D00-BD01-6D89-06B3-737E1CBC1756}"/>
                    </a:ext>
                  </a:extLst>
                </p:cNvPr>
                <p:cNvSpPr/>
                <p:nvPr/>
              </p:nvSpPr>
              <p:spPr>
                <a:xfrm>
                  <a:off x="3096318" y="4209769"/>
                  <a:ext cx="2951356" cy="698810"/>
                </a:xfrm>
                <a:prstGeom prst="rect">
                  <a:avLst/>
                </a:prstGeom>
                <a:solidFill>
                  <a:schemeClr val="accent4"/>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2A291F"/>
                      </a:solidFill>
                      <a:latin typeface="Arial" panose="020B0604020202020204" pitchFamily="34" charset="0"/>
                      <a:cs typeface="Arial" panose="020B0604020202020204" pitchFamily="34" charset="0"/>
                    </a:rPr>
                    <a:t>N</a:t>
                  </a:r>
                  <a:r>
                    <a:rPr lang="en-US" sz="2000" baseline="-25000">
                      <a:solidFill>
                        <a:srgbClr val="2A291F"/>
                      </a:solidFill>
                      <a:latin typeface="Arial" panose="020B0604020202020204" pitchFamily="34" charset="0"/>
                      <a:cs typeface="Arial" panose="020B0604020202020204" pitchFamily="34" charset="0"/>
                    </a:rPr>
                    <a:t>t </a:t>
                  </a:r>
                  <a:r>
                    <a:rPr lang="en-US" sz="2000">
                      <a:solidFill>
                        <a:srgbClr val="2A291F"/>
                      </a:solidFill>
                      <a:latin typeface="Arial" panose="020B0604020202020204" pitchFamily="34" charset="0"/>
                      <a:cs typeface="Arial" panose="020B0604020202020204" pitchFamily="34" charset="0"/>
                    </a:rPr>
                    <a:t>= N</a:t>
                  </a:r>
                  <a:r>
                    <a:rPr lang="en-US" sz="2000" baseline="-25000">
                      <a:solidFill>
                        <a:srgbClr val="2A291F"/>
                      </a:solidFill>
                      <a:latin typeface="Arial" panose="020B0604020202020204" pitchFamily="34" charset="0"/>
                      <a:cs typeface="Arial" panose="020B0604020202020204" pitchFamily="34" charset="0"/>
                    </a:rPr>
                    <a:t>0</a:t>
                  </a:r>
                  <a14:m>
                    <m:oMath xmlns:m="http://schemas.openxmlformats.org/officeDocument/2006/math">
                      <m:sSup>
                        <m:sSupPr>
                          <m:ctrlPr>
                            <a:rPr lang="en-US" sz="2000" i="1" smtClean="0">
                              <a:solidFill>
                                <a:srgbClr val="2A291F"/>
                              </a:solidFill>
                              <a:latin typeface="Cambria Math" panose="02040503050406030204" pitchFamily="18" charset="0"/>
                            </a:rPr>
                          </m:ctrlPr>
                        </m:sSupPr>
                        <m:e>
                          <m:r>
                            <a:rPr lang="en-US" sz="2000" b="0" i="0" smtClean="0">
                              <a:solidFill>
                                <a:srgbClr val="2A291F"/>
                              </a:solidFill>
                              <a:latin typeface="Cambria Math" panose="02040503050406030204" pitchFamily="18" charset="0"/>
                            </a:rPr>
                            <m:t>2</m:t>
                          </m:r>
                        </m:e>
                        <m:sup>
                          <m:r>
                            <a:rPr lang="en-US" sz="2000" b="0" i="0" smtClean="0">
                              <a:solidFill>
                                <a:srgbClr val="2A291F"/>
                              </a:solidFill>
                              <a:latin typeface="Cambria Math" panose="02040503050406030204" pitchFamily="18" charset="0"/>
                            </a:rPr>
                            <m:t>−</m:t>
                          </m:r>
                          <m:f>
                            <m:fPr>
                              <m:ctrlPr>
                                <a:rPr lang="en-US" sz="2000" i="1" smtClean="0">
                                  <a:solidFill>
                                    <a:srgbClr val="2A291F"/>
                                  </a:solidFill>
                                  <a:latin typeface="Cambria Math" panose="02040503050406030204" pitchFamily="18" charset="0"/>
                                </a:rPr>
                              </m:ctrlPr>
                            </m:fPr>
                            <m:num>
                              <m:r>
                                <m:rPr>
                                  <m:sty m:val="p"/>
                                </m:rPr>
                                <a:rPr lang="en-US" sz="2000" b="0" i="0" smtClean="0">
                                  <a:solidFill>
                                    <a:srgbClr val="2A291F"/>
                                  </a:solidFill>
                                  <a:latin typeface="Cambria Math" panose="02040503050406030204" pitchFamily="18" charset="0"/>
                                </a:rPr>
                                <m:t>t</m:t>
                              </m:r>
                            </m:num>
                            <m:den>
                              <m:r>
                                <m:rPr>
                                  <m:sty m:val="p"/>
                                </m:rPr>
                                <a:rPr lang="en-US" sz="2000" b="0" i="0" smtClean="0">
                                  <a:solidFill>
                                    <a:srgbClr val="2A291F"/>
                                  </a:solidFill>
                                  <a:latin typeface="Cambria Math" panose="02040503050406030204" pitchFamily="18" charset="0"/>
                                </a:rPr>
                                <m:t>T</m:t>
                              </m:r>
                            </m:den>
                          </m:f>
                        </m:sup>
                      </m:sSup>
                    </m:oMath>
                  </a14:m>
                  <a:endParaRPr lang="en-US" sz="2000" baseline="30000">
                    <a:solidFill>
                      <a:srgbClr val="2A291F"/>
                    </a:solidFill>
                    <a:latin typeface="Arial" panose="020B0604020202020204" pitchFamily="34" charset="0"/>
                    <a:cs typeface="Arial" panose="020B0604020202020204" pitchFamily="34" charset="0"/>
                  </a:endParaRPr>
                </a:p>
              </p:txBody>
            </p:sp>
          </mc:Choice>
          <mc:Fallback xmlns="">
            <p:sp>
              <p:nvSpPr>
                <p:cNvPr id="4" name="Rectangle 3">
                  <a:extLst>
                    <a:ext uri="{FF2B5EF4-FFF2-40B4-BE49-F238E27FC236}">
                      <a16:creationId xmlns:a16="http://schemas.microsoft.com/office/drawing/2014/main" id="{A35E5D00-BD01-6D89-06B3-737E1CBC1756}"/>
                    </a:ext>
                  </a:extLst>
                </p:cNvPr>
                <p:cNvSpPr>
                  <a:spLocks noRot="1" noChangeAspect="1" noMove="1" noResize="1" noEditPoints="1" noAdjustHandles="1" noChangeArrowheads="1" noChangeShapeType="1" noTextEdit="1"/>
                </p:cNvSpPr>
                <p:nvPr/>
              </p:nvSpPr>
              <p:spPr>
                <a:xfrm>
                  <a:off x="3096318" y="4209769"/>
                  <a:ext cx="2951356" cy="698810"/>
                </a:xfrm>
                <a:prstGeom prst="rect">
                  <a:avLst/>
                </a:prstGeom>
                <a:blipFill>
                  <a:blip r:embed="rId2"/>
                  <a:stretch>
                    <a:fillRect b="-1695"/>
                  </a:stretch>
                </a:blipFill>
                <a:ln>
                  <a:solidFill>
                    <a:srgbClr val="FF0000"/>
                  </a:solidFill>
                </a:ln>
              </p:spPr>
              <p:txBody>
                <a:bodyPr/>
                <a:lstStyle/>
                <a:p>
                  <a:r>
                    <a:rPr lang="en-US">
                      <a:noFill/>
                    </a:rPr>
                    <a:t> </a:t>
                  </a:r>
                </a:p>
              </p:txBody>
            </p:sp>
          </mc:Fallback>
        </mc:AlternateContent>
      </p:grpSp>
      <p:sp>
        <p:nvSpPr>
          <p:cNvPr id="8" name="TextBox 7">
            <a:extLst>
              <a:ext uri="{FF2B5EF4-FFF2-40B4-BE49-F238E27FC236}">
                <a16:creationId xmlns:a16="http://schemas.microsoft.com/office/drawing/2014/main" id="{F55D8F77-CD93-3DA3-88D4-BF96B507C50F}"/>
              </a:ext>
            </a:extLst>
          </p:cNvPr>
          <p:cNvSpPr txBox="1"/>
          <p:nvPr/>
        </p:nvSpPr>
        <p:spPr>
          <a:xfrm>
            <a:off x="182875" y="985417"/>
            <a:ext cx="8523259" cy="400110"/>
          </a:xfrm>
          <a:prstGeom prst="rect">
            <a:avLst/>
          </a:prstGeom>
          <a:noFill/>
        </p:spPr>
        <p:txBody>
          <a:bodyPr wrap="square">
            <a:spAutoFit/>
          </a:bodyPr>
          <a:lstStyle/>
          <a:p>
            <a:pPr algn="just"/>
            <a:r>
              <a:rPr lang="en-US" sz="2000" b="1"/>
              <a:t>1. </a:t>
            </a:r>
            <a:r>
              <a:rPr lang="en-US" sz="2000"/>
              <a:t>Hoàn thiện bảng sau:</a:t>
            </a:r>
          </a:p>
        </p:txBody>
      </p:sp>
      <p:graphicFrame>
        <p:nvGraphicFramePr>
          <p:cNvPr id="9" name="Table 8">
            <a:extLst>
              <a:ext uri="{FF2B5EF4-FFF2-40B4-BE49-F238E27FC236}">
                <a16:creationId xmlns:a16="http://schemas.microsoft.com/office/drawing/2014/main" id="{27D8C2DD-BE6D-BEFF-1276-86CDF4309DB4}"/>
              </a:ext>
            </a:extLst>
          </p:cNvPr>
          <p:cNvGraphicFramePr>
            <a:graphicFrameLocks noGrp="1"/>
          </p:cNvGraphicFramePr>
          <p:nvPr>
            <p:extLst>
              <p:ext uri="{D42A27DB-BD31-4B8C-83A1-F6EECF244321}">
                <p14:modId xmlns:p14="http://schemas.microsoft.com/office/powerpoint/2010/main" val="67363507"/>
              </p:ext>
            </p:extLst>
          </p:nvPr>
        </p:nvGraphicFramePr>
        <p:xfrm>
          <a:off x="182876" y="1486822"/>
          <a:ext cx="8778240" cy="1645920"/>
        </p:xfrm>
        <a:graphic>
          <a:graphicData uri="http://schemas.openxmlformats.org/drawingml/2006/table">
            <a:tbl>
              <a:tblPr firstRow="1" firstCol="1" bandRow="1">
                <a:tableStyleId>{69CF1AB2-1976-4502-BF36-3FF5EA218861}</a:tableStyleId>
              </a:tblPr>
              <a:tblGrid>
                <a:gridCol w="5577840">
                  <a:extLst>
                    <a:ext uri="{9D8B030D-6E8A-4147-A177-3AD203B41FA5}">
                      <a16:colId xmlns:a16="http://schemas.microsoft.com/office/drawing/2014/main" val="3032413081"/>
                    </a:ext>
                  </a:extLst>
                </a:gridCol>
                <a:gridCol w="640080">
                  <a:extLst>
                    <a:ext uri="{9D8B030D-6E8A-4147-A177-3AD203B41FA5}">
                      <a16:colId xmlns:a16="http://schemas.microsoft.com/office/drawing/2014/main" val="3484077738"/>
                    </a:ext>
                  </a:extLst>
                </a:gridCol>
                <a:gridCol w="640080">
                  <a:extLst>
                    <a:ext uri="{9D8B030D-6E8A-4147-A177-3AD203B41FA5}">
                      <a16:colId xmlns:a16="http://schemas.microsoft.com/office/drawing/2014/main" val="1579190593"/>
                    </a:ext>
                  </a:extLst>
                </a:gridCol>
                <a:gridCol w="640080">
                  <a:extLst>
                    <a:ext uri="{9D8B030D-6E8A-4147-A177-3AD203B41FA5}">
                      <a16:colId xmlns:a16="http://schemas.microsoft.com/office/drawing/2014/main" val="4180626904"/>
                    </a:ext>
                  </a:extLst>
                </a:gridCol>
                <a:gridCol w="640080">
                  <a:extLst>
                    <a:ext uri="{9D8B030D-6E8A-4147-A177-3AD203B41FA5}">
                      <a16:colId xmlns:a16="http://schemas.microsoft.com/office/drawing/2014/main" val="3208252028"/>
                    </a:ext>
                  </a:extLst>
                </a:gridCol>
                <a:gridCol w="640080">
                  <a:extLst>
                    <a:ext uri="{9D8B030D-6E8A-4147-A177-3AD203B41FA5}">
                      <a16:colId xmlns:a16="http://schemas.microsoft.com/office/drawing/2014/main" val="3391489056"/>
                    </a:ext>
                  </a:extLst>
                </a:gridCol>
              </a:tblGrid>
              <a:tr h="457200">
                <a:tc>
                  <a:txBody>
                    <a:bodyPr/>
                    <a:lstStyle/>
                    <a:p>
                      <a:pPr algn="ctr">
                        <a:lnSpc>
                          <a:spcPct val="100000"/>
                        </a:lnSpc>
                        <a:spcAft>
                          <a:spcPts val="800"/>
                        </a:spcAft>
                      </a:pPr>
                      <a:r>
                        <a:rPr lang="en-US" sz="2000" b="1" i="0">
                          <a:effectLst/>
                          <a:latin typeface="Arial" panose="020B0604020202020204" pitchFamily="34" charset="0"/>
                          <a:cs typeface="Arial" panose="020B0604020202020204" pitchFamily="34" charset="0"/>
                        </a:rPr>
                        <a:t>Thời gian</a:t>
                      </a:r>
                      <a:endParaRPr lang="en-US" sz="18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2000" b="1" i="0">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2000" b="1" i="0">
                          <a:effectLst/>
                          <a:latin typeface="Arial" panose="020B0604020202020204" pitchFamily="34" charset="0"/>
                          <a:ea typeface="Calibri" panose="020F0502020204030204" pitchFamily="34" charset="0"/>
                          <a:cs typeface="Arial" panose="020B0604020202020204" pitchFamily="34" charset="0"/>
                        </a:rPr>
                        <a:t>T</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2000" b="1" i="0">
                          <a:effectLst/>
                          <a:latin typeface="Arial" panose="020B0604020202020204" pitchFamily="34" charset="0"/>
                          <a:ea typeface="Calibri" panose="020F0502020204030204" pitchFamily="34" charset="0"/>
                          <a:cs typeface="Arial" panose="020B0604020202020204" pitchFamily="34" charset="0"/>
                        </a:rPr>
                        <a:t>2T</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2000" b="1" i="0">
                          <a:effectLst/>
                          <a:latin typeface="Arial" panose="020B0604020202020204" pitchFamily="34" charset="0"/>
                          <a:ea typeface="Calibri" panose="020F0502020204030204" pitchFamily="34" charset="0"/>
                          <a:cs typeface="Arial" panose="020B0604020202020204" pitchFamily="34" charset="0"/>
                        </a:rPr>
                        <a:t>3T</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tc>
                  <a:txBody>
                    <a:bodyPr/>
                    <a:lstStyle/>
                    <a:p>
                      <a:pPr algn="ctr">
                        <a:lnSpc>
                          <a:spcPct val="100000"/>
                        </a:lnSpc>
                        <a:spcAft>
                          <a:spcPts val="800"/>
                        </a:spcAft>
                      </a:pPr>
                      <a:r>
                        <a:rPr lang="en-US" sz="2000" b="1" i="0">
                          <a:effectLst/>
                          <a:latin typeface="Arial" panose="020B0604020202020204" pitchFamily="34" charset="0"/>
                          <a:ea typeface="Calibri" panose="020F0502020204030204" pitchFamily="34" charset="0"/>
                          <a:cs typeface="Arial" panose="020B0604020202020204" pitchFamily="34" charset="0"/>
                        </a:rPr>
                        <a:t>kT</a:t>
                      </a: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54240725"/>
                  </a:ext>
                </a:extLst>
              </a:tr>
              <a:tr h="1188720">
                <a:tc>
                  <a:txBody>
                    <a:bodyPr/>
                    <a:lstStyle/>
                    <a:p>
                      <a:pPr algn="ctr">
                        <a:lnSpc>
                          <a:spcPct val="100000"/>
                        </a:lnSpc>
                        <a:spcAft>
                          <a:spcPts val="800"/>
                        </a:spcAft>
                      </a:pPr>
                      <a:r>
                        <a:rPr lang="en-US" sz="2000" b="1" i="0">
                          <a:effectLst/>
                          <a:latin typeface="Arial" panose="020B0604020202020204" pitchFamily="34" charset="0"/>
                          <a:ea typeface="Calibri" panose="020F0502020204030204" pitchFamily="34" charset="0"/>
                          <a:cs typeface="Arial" panose="020B0604020202020204" pitchFamily="34" charset="0"/>
                        </a:rPr>
                        <a:t>Số hạt nhân (số nguyên tử) chưa bị phân rã</a:t>
                      </a:r>
                      <a:endParaRPr lang="en-US" sz="18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endParaRPr lang="en-US" sz="2000" b="1" i="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endParaRPr lang="en-US" sz="2000" b="1" i="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endParaRPr lang="en-US" sz="2000" b="1" i="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endParaRPr lang="en-US" sz="2000" b="1" i="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tc>
                  <a:txBody>
                    <a:bodyPr/>
                    <a:lstStyle/>
                    <a:p>
                      <a:pPr algn="ctr">
                        <a:lnSpc>
                          <a:spcPct val="100000"/>
                        </a:lnSpc>
                        <a:spcAft>
                          <a:spcPts val="800"/>
                        </a:spcAft>
                      </a:pPr>
                      <a:endParaRPr lang="en-US" sz="2000" b="1" i="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4292831014"/>
                  </a:ext>
                </a:extLst>
              </a:tr>
            </a:tbl>
          </a:graphicData>
        </a:graphic>
      </p:graphicFrame>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7EF3D31-B59E-4F0E-FA51-2304530521AB}"/>
                  </a:ext>
                </a:extLst>
              </p:cNvPr>
              <p:cNvSpPr txBox="1"/>
              <p:nvPr/>
            </p:nvSpPr>
            <p:spPr>
              <a:xfrm>
                <a:off x="6437970" y="2181066"/>
                <a:ext cx="550128" cy="781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n-US" sz="2400" b="1" i="1"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24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𝐍</m:t>
                              </m:r>
                            </m:e>
                            <m:sub>
                              <m:r>
                                <a:rPr lang="en-US" sz="24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𝟎</m:t>
                              </m:r>
                            </m:sub>
                          </m:sSub>
                        </m:num>
                        <m:den>
                          <m:r>
                            <a:rPr lang="en-US" sz="24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𝟐</m:t>
                          </m:r>
                        </m:den>
                      </m:f>
                    </m:oMath>
                  </m:oMathPara>
                </a14:m>
                <a:endParaRPr lang="en-US" sz="2400"/>
              </a:p>
            </p:txBody>
          </p:sp>
        </mc:Choice>
        <mc:Fallback xmlns="">
          <p:sp>
            <p:nvSpPr>
              <p:cNvPr id="11" name="TextBox 10">
                <a:extLst>
                  <a:ext uri="{FF2B5EF4-FFF2-40B4-BE49-F238E27FC236}">
                    <a16:creationId xmlns:a16="http://schemas.microsoft.com/office/drawing/2014/main" id="{07EF3D31-B59E-4F0E-FA51-2304530521AB}"/>
                  </a:ext>
                </a:extLst>
              </p:cNvPr>
              <p:cNvSpPr txBox="1">
                <a:spLocks noRot="1" noChangeAspect="1" noMove="1" noResize="1" noEditPoints="1" noAdjustHandles="1" noChangeArrowheads="1" noChangeShapeType="1" noTextEdit="1"/>
              </p:cNvSpPr>
              <p:nvPr/>
            </p:nvSpPr>
            <p:spPr>
              <a:xfrm>
                <a:off x="6437970" y="2181066"/>
                <a:ext cx="550128" cy="78136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413C9B-8510-81BD-535D-453434DD1C49}"/>
                  </a:ext>
                </a:extLst>
              </p:cNvPr>
              <p:cNvSpPr txBox="1"/>
              <p:nvPr/>
            </p:nvSpPr>
            <p:spPr>
              <a:xfrm>
                <a:off x="7088458" y="2181066"/>
                <a:ext cx="550128" cy="781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n-US" sz="2400" b="1" i="1"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24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𝐍</m:t>
                              </m:r>
                            </m:e>
                            <m:sub>
                              <m:r>
                                <a:rPr lang="en-US" sz="24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𝟎</m:t>
                              </m:r>
                            </m:sub>
                          </m:sSub>
                        </m:num>
                        <m:den>
                          <m:r>
                            <a:rPr lang="en-US" sz="2400" b="1" i="1"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𝟒</m:t>
                          </m:r>
                        </m:den>
                      </m:f>
                    </m:oMath>
                  </m:oMathPara>
                </a14:m>
                <a:endParaRPr lang="en-US" sz="2400"/>
              </a:p>
            </p:txBody>
          </p:sp>
        </mc:Choice>
        <mc:Fallback xmlns="">
          <p:sp>
            <p:nvSpPr>
              <p:cNvPr id="12" name="TextBox 11">
                <a:extLst>
                  <a:ext uri="{FF2B5EF4-FFF2-40B4-BE49-F238E27FC236}">
                    <a16:creationId xmlns:a16="http://schemas.microsoft.com/office/drawing/2014/main" id="{AF413C9B-8510-81BD-535D-453434DD1C49}"/>
                  </a:ext>
                </a:extLst>
              </p:cNvPr>
              <p:cNvSpPr txBox="1">
                <a:spLocks noRot="1" noChangeAspect="1" noMove="1" noResize="1" noEditPoints="1" noAdjustHandles="1" noChangeArrowheads="1" noChangeShapeType="1" noTextEdit="1"/>
              </p:cNvSpPr>
              <p:nvPr/>
            </p:nvSpPr>
            <p:spPr>
              <a:xfrm>
                <a:off x="7088458" y="2181066"/>
                <a:ext cx="550128" cy="7813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FA88CB8-3AA7-408E-E88A-75BB3B732923}"/>
                  </a:ext>
                </a:extLst>
              </p:cNvPr>
              <p:cNvSpPr txBox="1"/>
              <p:nvPr/>
            </p:nvSpPr>
            <p:spPr>
              <a:xfrm>
                <a:off x="7719987" y="2181066"/>
                <a:ext cx="550128" cy="781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n-US" sz="2400" b="1" i="1"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24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𝐍</m:t>
                              </m:r>
                            </m:e>
                            <m:sub>
                              <m:r>
                                <a:rPr lang="en-US" sz="24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𝟎</m:t>
                              </m:r>
                            </m:sub>
                          </m:sSub>
                        </m:num>
                        <m:den>
                          <m:r>
                            <a:rPr lang="en-US" sz="2400" b="1" i="1"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𝟖</m:t>
                          </m:r>
                        </m:den>
                      </m:f>
                    </m:oMath>
                  </m:oMathPara>
                </a14:m>
                <a:endParaRPr lang="en-US" sz="2400"/>
              </a:p>
            </p:txBody>
          </p:sp>
        </mc:Choice>
        <mc:Fallback xmlns="">
          <p:sp>
            <p:nvSpPr>
              <p:cNvPr id="13" name="TextBox 12">
                <a:extLst>
                  <a:ext uri="{FF2B5EF4-FFF2-40B4-BE49-F238E27FC236}">
                    <a16:creationId xmlns:a16="http://schemas.microsoft.com/office/drawing/2014/main" id="{FFA88CB8-3AA7-408E-E88A-75BB3B732923}"/>
                  </a:ext>
                </a:extLst>
              </p:cNvPr>
              <p:cNvSpPr txBox="1">
                <a:spLocks noRot="1" noChangeAspect="1" noMove="1" noResize="1" noEditPoints="1" noAdjustHandles="1" noChangeArrowheads="1" noChangeShapeType="1" noTextEdit="1"/>
              </p:cNvSpPr>
              <p:nvPr/>
            </p:nvSpPr>
            <p:spPr>
              <a:xfrm>
                <a:off x="7719987" y="2181066"/>
                <a:ext cx="550128" cy="7813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8AE05FE-B1A0-22DA-F5B3-52A643B5B0D0}"/>
                  </a:ext>
                </a:extLst>
              </p:cNvPr>
              <p:cNvSpPr txBox="1"/>
              <p:nvPr/>
            </p:nvSpPr>
            <p:spPr>
              <a:xfrm>
                <a:off x="8373632" y="2181066"/>
                <a:ext cx="550128" cy="8038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n-US" sz="2400" b="1" i="1"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24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𝐍</m:t>
                              </m:r>
                            </m:e>
                            <m:sub>
                              <m:r>
                                <a:rPr lang="en-US" sz="24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𝟎</m:t>
                              </m:r>
                            </m:sub>
                          </m:sSub>
                        </m:num>
                        <m:den>
                          <m:sSup>
                            <m:sSupPr>
                              <m:ctrlPr>
                                <a:rPr lang="en-US" sz="2400" b="1" i="1"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24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𝟐</m:t>
                              </m:r>
                            </m:e>
                            <m:sup>
                              <m:r>
                                <a:rPr lang="en-US" sz="2400" b="1" i="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𝐤</m:t>
                              </m:r>
                            </m:sup>
                          </m:sSup>
                        </m:den>
                      </m:f>
                    </m:oMath>
                  </m:oMathPara>
                </a14:m>
                <a:endParaRPr lang="en-US" sz="2400"/>
              </a:p>
            </p:txBody>
          </p:sp>
        </mc:Choice>
        <mc:Fallback xmlns="">
          <p:sp>
            <p:nvSpPr>
              <p:cNvPr id="14" name="TextBox 13">
                <a:extLst>
                  <a:ext uri="{FF2B5EF4-FFF2-40B4-BE49-F238E27FC236}">
                    <a16:creationId xmlns:a16="http://schemas.microsoft.com/office/drawing/2014/main" id="{28AE05FE-B1A0-22DA-F5B3-52A643B5B0D0}"/>
                  </a:ext>
                </a:extLst>
              </p:cNvPr>
              <p:cNvSpPr txBox="1">
                <a:spLocks noRot="1" noChangeAspect="1" noMove="1" noResize="1" noEditPoints="1" noAdjustHandles="1" noChangeArrowheads="1" noChangeShapeType="1" noTextEdit="1"/>
              </p:cNvSpPr>
              <p:nvPr/>
            </p:nvSpPr>
            <p:spPr>
              <a:xfrm>
                <a:off x="8373632" y="2181066"/>
                <a:ext cx="550128" cy="803810"/>
              </a:xfrm>
              <a:prstGeom prst="rect">
                <a:avLst/>
              </a:prstGeom>
              <a:blipFill>
                <a:blip r:embed="rId6"/>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12A1007B-7FE2-DB2C-071A-95DEDBD560C0}"/>
              </a:ext>
            </a:extLst>
          </p:cNvPr>
          <p:cNvSpPr txBox="1"/>
          <p:nvPr/>
        </p:nvSpPr>
        <p:spPr>
          <a:xfrm>
            <a:off x="5795383" y="2340917"/>
            <a:ext cx="550128" cy="461665"/>
          </a:xfrm>
          <a:prstGeom prst="rect">
            <a:avLst/>
          </a:prstGeom>
          <a:noFill/>
        </p:spPr>
        <p:txBody>
          <a:bodyPr wrap="square">
            <a:spAutoFit/>
          </a:bodyPr>
          <a:lstStyle/>
          <a:p>
            <a:pPr algn="ctr"/>
            <a:r>
              <a:rPr lang="en-US" sz="2400" b="1">
                <a:solidFill>
                  <a:srgbClr val="FF0000"/>
                </a:solidFill>
              </a:rPr>
              <a:t>0</a:t>
            </a:r>
          </a:p>
        </p:txBody>
      </p:sp>
    </p:spTree>
    <p:extLst>
      <p:ext uri="{BB962C8B-B14F-4D97-AF65-F5344CB8AC3E}">
        <p14:creationId xmlns:p14="http://schemas.microsoft.com/office/powerpoint/2010/main" val="4766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87562-8B79-EFC0-9602-716A74A7256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5E7DCC-C94D-A982-F08D-715A25F20050}"/>
              </a:ext>
            </a:extLst>
          </p:cNvPr>
          <p:cNvSpPr/>
          <p:nvPr/>
        </p:nvSpPr>
        <p:spPr>
          <a:xfrm>
            <a:off x="1605314" y="263991"/>
            <a:ext cx="5933367" cy="605263"/>
          </a:xfrm>
          <a:prstGeom prst="roundRect">
            <a:avLst>
              <a:gd name="adj" fmla="val 50000"/>
            </a:avLst>
          </a:prstGeom>
          <a:solidFill>
            <a:srgbClr val="FFFFAB"/>
          </a:solidFill>
          <a:ln>
            <a:solidFill>
              <a:srgbClr val="808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solidFill>
                  <a:srgbClr val="000000"/>
                </a:solidFill>
                <a:latin typeface="1FTV Akira Expanded" panose="02000800000000000000" pitchFamily="50" charset="0"/>
              </a:rPr>
              <a:t>ĐÁP ÁN pht SỐ 2</a:t>
            </a:r>
          </a:p>
        </p:txBody>
      </p:sp>
      <p:sp>
        <p:nvSpPr>
          <p:cNvPr id="6" name="TextBox 5">
            <a:extLst>
              <a:ext uri="{FF2B5EF4-FFF2-40B4-BE49-F238E27FC236}">
                <a16:creationId xmlns:a16="http://schemas.microsoft.com/office/drawing/2014/main" id="{EAB4B9AC-E5A7-236D-DDEA-DFED4C4A98C7}"/>
              </a:ext>
            </a:extLst>
          </p:cNvPr>
          <p:cNvSpPr txBox="1"/>
          <p:nvPr/>
        </p:nvSpPr>
        <p:spPr>
          <a:xfrm>
            <a:off x="182876" y="1057311"/>
            <a:ext cx="8778239" cy="958660"/>
          </a:xfrm>
          <a:prstGeom prst="rect">
            <a:avLst/>
          </a:prstGeom>
          <a:noFill/>
        </p:spPr>
        <p:txBody>
          <a:bodyPr wrap="square">
            <a:spAutoFit/>
          </a:bodyPr>
          <a:lstStyle/>
          <a:p>
            <a:pPr algn="just">
              <a:lnSpc>
                <a:spcPct val="150000"/>
              </a:lnSpc>
            </a:pPr>
            <a:r>
              <a:rPr lang="en-US" sz="2000" b="1"/>
              <a:t>2. </a:t>
            </a:r>
            <a:r>
              <a:rPr lang="en-US" sz="2000"/>
              <a:t>Chu kì bán rã T là khoảng thời gian mà một nửa số hạt nhân hiện có bị phân rã, biến đổi thành hạt nhân khác. </a:t>
            </a:r>
          </a:p>
        </p:txBody>
      </p:sp>
      <p:sp>
        <p:nvSpPr>
          <p:cNvPr id="7" name="TextBox 6">
            <a:extLst>
              <a:ext uri="{FF2B5EF4-FFF2-40B4-BE49-F238E27FC236}">
                <a16:creationId xmlns:a16="http://schemas.microsoft.com/office/drawing/2014/main" id="{6AE1FB7C-53F9-17E6-4970-628836CF1170}"/>
              </a:ext>
            </a:extLst>
          </p:cNvPr>
          <p:cNvSpPr txBox="1"/>
          <p:nvPr/>
        </p:nvSpPr>
        <p:spPr>
          <a:xfrm>
            <a:off x="182876" y="2015971"/>
            <a:ext cx="8778239" cy="496996"/>
          </a:xfrm>
          <a:prstGeom prst="rect">
            <a:avLst/>
          </a:prstGeom>
          <a:noFill/>
        </p:spPr>
        <p:txBody>
          <a:bodyPr wrap="square">
            <a:spAutoFit/>
          </a:bodyPr>
          <a:lstStyle/>
          <a:p>
            <a:pPr algn="just">
              <a:lnSpc>
                <a:spcPct val="150000"/>
              </a:lnSpc>
            </a:pPr>
            <a:r>
              <a:rPr lang="en-US" sz="2000" b="1"/>
              <a:t>3. </a:t>
            </a:r>
            <a:r>
              <a:rPr lang="en-US" sz="2000"/>
              <a:t>Số hạt nhân đã bị phân rã là 75%, tức số hạt nhân còn lại là 25%, ta có:</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FCCC305-E1B2-01A6-4180-03839EFDC451}"/>
                  </a:ext>
                </a:extLst>
              </p:cNvPr>
              <p:cNvSpPr txBox="1"/>
              <p:nvPr/>
            </p:nvSpPr>
            <p:spPr>
              <a:xfrm>
                <a:off x="2680005" y="2452346"/>
                <a:ext cx="3783980" cy="1517018"/>
              </a:xfrm>
              <a:prstGeom prst="rect">
                <a:avLst/>
              </a:prstGeom>
              <a:noFill/>
            </p:spPr>
            <p:txBody>
              <a:bodyPr wrap="square" rtlCol="0">
                <a:spAutoFit/>
              </a:bodyPr>
              <a:lstStyle/>
              <a:p>
                <a:pPr algn="ctr">
                  <a:lnSpc>
                    <a:spcPct val="150000"/>
                  </a:lnSpc>
                </a:pPr>
                <a:r>
                  <a:rPr lang="en-US" sz="2000">
                    <a:solidFill>
                      <a:srgbClr val="2A291F"/>
                    </a:solidFill>
                  </a:rPr>
                  <a:t>N = </a:t>
                </a:r>
                <a14:m>
                  <m:oMath xmlns:m="http://schemas.openxmlformats.org/officeDocument/2006/math">
                    <m:f>
                      <m:fPr>
                        <m:ctrlPr>
                          <a:rPr lang="en-US" sz="2000" i="1"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n-US" sz="2000" i="1"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2000" b="0" i="0"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t>N</m:t>
                            </m:r>
                          </m:e>
                          <m:sub>
                            <m:r>
                              <a:rPr lang="en-US" sz="2000" b="0" i="0"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t>0</m:t>
                            </m:r>
                          </m:sub>
                        </m:sSub>
                      </m:num>
                      <m:den>
                        <m:sSup>
                          <m:sSupPr>
                            <m:ctrlPr>
                              <a:rPr lang="en-US" sz="2000" i="1"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2000" b="0" i="0"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t>2</m:t>
                            </m:r>
                          </m:e>
                          <m:sup>
                            <m:f>
                              <m:fPr>
                                <m:ctrlPr>
                                  <a:rPr lang="en-US" sz="2000" i="1"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ctrlPr>
                              </m:fPr>
                              <m:num>
                                <m:r>
                                  <m:rPr>
                                    <m:sty m:val="p"/>
                                  </m:rPr>
                                  <a:rPr lang="en-US" sz="2000" b="0" i="0"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t>t</m:t>
                                </m:r>
                              </m:num>
                              <m:den>
                                <m:r>
                                  <m:rPr>
                                    <m:sty m:val="p"/>
                                  </m:rPr>
                                  <a:rPr lang="en-US" sz="2000" b="0" i="0"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t>T</m:t>
                                </m:r>
                              </m:den>
                            </m:f>
                          </m:sup>
                        </m:sSup>
                      </m:den>
                    </m:f>
                  </m:oMath>
                </a14:m>
                <a:r>
                  <a:rPr lang="en-US" sz="2000">
                    <a:solidFill>
                      <a:srgbClr val="2A291F"/>
                    </a:solidFill>
                  </a:rPr>
                  <a:t> = 0,25 = </a:t>
                </a:r>
                <a14:m>
                  <m:oMath xmlns:m="http://schemas.openxmlformats.org/officeDocument/2006/math">
                    <m:f>
                      <m:fPr>
                        <m:ctrlPr>
                          <a:rPr lang="en-US" sz="2000" i="1" smtClean="0">
                            <a:solidFill>
                              <a:srgbClr val="2A291F"/>
                            </a:solidFill>
                            <a:latin typeface="Cambria Math" panose="02040503050406030204" pitchFamily="18" charset="0"/>
                          </a:rPr>
                        </m:ctrlPr>
                      </m:fPr>
                      <m:num>
                        <m:r>
                          <a:rPr lang="en-US" sz="2000" b="0" i="0" smtClean="0">
                            <a:solidFill>
                              <a:srgbClr val="2A291F"/>
                            </a:solidFill>
                            <a:latin typeface="Cambria Math" panose="02040503050406030204" pitchFamily="18" charset="0"/>
                          </a:rPr>
                          <m:t>1</m:t>
                        </m:r>
                      </m:num>
                      <m:den>
                        <m:r>
                          <a:rPr lang="en-US" sz="2000" b="0" i="0" smtClean="0">
                            <a:solidFill>
                              <a:srgbClr val="2A291F"/>
                            </a:solidFill>
                            <a:latin typeface="Cambria Math" panose="02040503050406030204" pitchFamily="18" charset="0"/>
                          </a:rPr>
                          <m:t>4</m:t>
                        </m:r>
                      </m:den>
                    </m:f>
                  </m:oMath>
                </a14:m>
                <a:r>
                  <a:rPr lang="en-US" sz="2000">
                    <a:solidFill>
                      <a:srgbClr val="2A291F"/>
                    </a:solidFill>
                  </a:rPr>
                  <a:t> = </a:t>
                </a:r>
                <a14:m>
                  <m:oMath xmlns:m="http://schemas.openxmlformats.org/officeDocument/2006/math">
                    <m:f>
                      <m:fPr>
                        <m:ctrlPr>
                          <a:rPr lang="en-US" sz="2000" i="1">
                            <a:solidFill>
                              <a:srgbClr val="2A291F"/>
                            </a:solidFill>
                            <a:latin typeface="Cambria Math" panose="02040503050406030204" pitchFamily="18" charset="0"/>
                          </a:rPr>
                        </m:ctrlPr>
                      </m:fPr>
                      <m:num>
                        <m:r>
                          <a:rPr lang="en-US" sz="2000" i="0">
                            <a:solidFill>
                              <a:srgbClr val="2A291F"/>
                            </a:solidFill>
                            <a:latin typeface="Cambria Math" panose="02040503050406030204" pitchFamily="18" charset="0"/>
                          </a:rPr>
                          <m:t>1</m:t>
                        </m:r>
                      </m:num>
                      <m:den>
                        <m:sSup>
                          <m:sSupPr>
                            <m:ctrlPr>
                              <a:rPr lang="en-US" sz="2000" i="1" smtClean="0">
                                <a:solidFill>
                                  <a:srgbClr val="2A291F"/>
                                </a:solidFill>
                                <a:latin typeface="Cambria Math" panose="02040503050406030204" pitchFamily="18" charset="0"/>
                              </a:rPr>
                            </m:ctrlPr>
                          </m:sSupPr>
                          <m:e>
                            <m:r>
                              <a:rPr lang="en-US" sz="2000" b="0" i="0" smtClean="0">
                                <a:solidFill>
                                  <a:srgbClr val="2A291F"/>
                                </a:solidFill>
                                <a:latin typeface="Cambria Math" panose="02040503050406030204" pitchFamily="18" charset="0"/>
                              </a:rPr>
                              <m:t>2</m:t>
                            </m:r>
                          </m:e>
                          <m:sup>
                            <m:r>
                              <a:rPr lang="en-US" sz="2000" b="0" i="0" smtClean="0">
                                <a:solidFill>
                                  <a:srgbClr val="2A291F"/>
                                </a:solidFill>
                                <a:latin typeface="Cambria Math" panose="02040503050406030204" pitchFamily="18" charset="0"/>
                              </a:rPr>
                              <m:t>2</m:t>
                            </m:r>
                          </m:sup>
                        </m:sSup>
                      </m:den>
                    </m:f>
                  </m:oMath>
                </a14:m>
                <a:endParaRPr lang="en-US" sz="2000">
                  <a:solidFill>
                    <a:srgbClr val="2A291F"/>
                  </a:solidFill>
                </a:endParaRPr>
              </a:p>
              <a:p>
                <a:pPr algn="ctr">
                  <a:lnSpc>
                    <a:spcPct val="150000"/>
                  </a:lnSpc>
                </a:pPr>
                <a14:m>
                  <m:oMath xmlns:m="http://schemas.openxmlformats.org/officeDocument/2006/math">
                    <m:r>
                      <a:rPr lang="en-US" sz="2000" i="0" smtClean="0">
                        <a:solidFill>
                          <a:srgbClr val="2A291F"/>
                        </a:solidFill>
                        <a:latin typeface="Cambria Math" panose="02040503050406030204" pitchFamily="18" charset="0"/>
                        <a:ea typeface="Cambria Math" panose="02040503050406030204" pitchFamily="18" charset="0"/>
                      </a:rPr>
                      <m:t>⇒</m:t>
                    </m:r>
                  </m:oMath>
                </a14:m>
                <a:r>
                  <a:rPr lang="en-US" sz="2000">
                    <a:solidFill>
                      <a:srgbClr val="2A291F"/>
                    </a:solidFill>
                  </a:rPr>
                  <a:t> </a:t>
                </a:r>
                <a14:m>
                  <m:oMath xmlns:m="http://schemas.openxmlformats.org/officeDocument/2006/math">
                    <m:f>
                      <m:fPr>
                        <m:ctrlPr>
                          <a:rPr lang="en-US" sz="2000" i="1">
                            <a:solidFill>
                              <a:srgbClr val="2A291F"/>
                            </a:solidFill>
                            <a:latin typeface="Cambria Math" panose="02040503050406030204" pitchFamily="18" charset="0"/>
                          </a:rPr>
                        </m:ctrlPr>
                      </m:fPr>
                      <m:num>
                        <m:r>
                          <m:rPr>
                            <m:sty m:val="p"/>
                          </m:rPr>
                          <a:rPr lang="en-US" sz="2000" b="0" i="0" smtClean="0">
                            <a:solidFill>
                              <a:srgbClr val="2A291F"/>
                            </a:solidFill>
                            <a:latin typeface="Cambria Math" panose="02040503050406030204" pitchFamily="18" charset="0"/>
                          </a:rPr>
                          <m:t>t</m:t>
                        </m:r>
                      </m:num>
                      <m:den>
                        <m:r>
                          <m:rPr>
                            <m:sty m:val="p"/>
                          </m:rPr>
                          <a:rPr lang="en-US" sz="2000" b="0" i="0" smtClean="0">
                            <a:solidFill>
                              <a:srgbClr val="2A291F"/>
                            </a:solidFill>
                            <a:latin typeface="Cambria Math" panose="02040503050406030204" pitchFamily="18" charset="0"/>
                          </a:rPr>
                          <m:t>T</m:t>
                        </m:r>
                      </m:den>
                    </m:f>
                  </m:oMath>
                </a14:m>
                <a:r>
                  <a:rPr lang="en-US" sz="2000">
                    <a:solidFill>
                      <a:srgbClr val="2A291F"/>
                    </a:solidFill>
                  </a:rPr>
                  <a:t> = 2 </a:t>
                </a:r>
                <a14:m>
                  <m:oMath xmlns:m="http://schemas.openxmlformats.org/officeDocument/2006/math">
                    <m:r>
                      <a:rPr lang="en-US" sz="2000" i="0">
                        <a:solidFill>
                          <a:srgbClr val="2A291F"/>
                        </a:solidFill>
                        <a:latin typeface="Cambria Math" panose="02040503050406030204" pitchFamily="18" charset="0"/>
                        <a:ea typeface="Cambria Math" panose="02040503050406030204" pitchFamily="18" charset="0"/>
                      </a:rPr>
                      <m:t>⇒</m:t>
                    </m:r>
                  </m:oMath>
                </a14:m>
                <a:r>
                  <a:rPr lang="en-US" sz="2000">
                    <a:solidFill>
                      <a:srgbClr val="2A291F"/>
                    </a:solidFill>
                  </a:rPr>
                  <a:t> </a:t>
                </a:r>
                <a14:m>
                  <m:oMath xmlns:m="http://schemas.openxmlformats.org/officeDocument/2006/math">
                    <m:f>
                      <m:fPr>
                        <m:ctrlPr>
                          <a:rPr lang="en-US" sz="2000" i="1">
                            <a:solidFill>
                              <a:srgbClr val="2A291F"/>
                            </a:solidFill>
                            <a:latin typeface="Cambria Math" panose="02040503050406030204" pitchFamily="18" charset="0"/>
                          </a:rPr>
                        </m:ctrlPr>
                      </m:fPr>
                      <m:num>
                        <m:r>
                          <m:rPr>
                            <m:sty m:val="p"/>
                          </m:rPr>
                          <a:rPr lang="en-US" sz="2000" i="0">
                            <a:solidFill>
                              <a:srgbClr val="2A291F"/>
                            </a:solidFill>
                            <a:latin typeface="Cambria Math" panose="02040503050406030204" pitchFamily="18" charset="0"/>
                          </a:rPr>
                          <m:t>t</m:t>
                        </m:r>
                      </m:num>
                      <m:den>
                        <m:r>
                          <a:rPr lang="en-US" sz="2000" b="0" i="0" smtClean="0">
                            <a:solidFill>
                              <a:srgbClr val="2A291F"/>
                            </a:solidFill>
                            <a:latin typeface="Cambria Math" panose="02040503050406030204" pitchFamily="18" charset="0"/>
                          </a:rPr>
                          <m:t>2</m:t>
                        </m:r>
                      </m:den>
                    </m:f>
                  </m:oMath>
                </a14:m>
                <a:r>
                  <a:rPr lang="en-US" sz="2000">
                    <a:solidFill>
                      <a:srgbClr val="2A291F"/>
                    </a:solidFill>
                  </a:rPr>
                  <a:t> = </a:t>
                </a:r>
                <a14:m>
                  <m:oMath xmlns:m="http://schemas.openxmlformats.org/officeDocument/2006/math">
                    <m:f>
                      <m:fPr>
                        <m:ctrlPr>
                          <a:rPr lang="en-US" sz="2000" i="1">
                            <a:solidFill>
                              <a:srgbClr val="2A291F"/>
                            </a:solidFill>
                            <a:latin typeface="Cambria Math" panose="02040503050406030204" pitchFamily="18" charset="0"/>
                          </a:rPr>
                        </m:ctrlPr>
                      </m:fPr>
                      <m:num>
                        <m:r>
                          <a:rPr lang="en-US" sz="2000" b="0" i="0" smtClean="0">
                            <a:solidFill>
                              <a:srgbClr val="2A291F"/>
                            </a:solidFill>
                            <a:latin typeface="Cambria Math" panose="02040503050406030204" pitchFamily="18" charset="0"/>
                          </a:rPr>
                          <m:t>244</m:t>
                        </m:r>
                      </m:num>
                      <m:den>
                        <m:r>
                          <a:rPr lang="en-US" sz="2000" b="0" i="0" smtClean="0">
                            <a:solidFill>
                              <a:srgbClr val="2A291F"/>
                            </a:solidFill>
                            <a:latin typeface="Cambria Math" panose="02040503050406030204" pitchFamily="18" charset="0"/>
                          </a:rPr>
                          <m:t>2</m:t>
                        </m:r>
                      </m:den>
                    </m:f>
                  </m:oMath>
                </a14:m>
                <a:r>
                  <a:rPr lang="en-US" sz="2000">
                    <a:solidFill>
                      <a:srgbClr val="2A291F"/>
                    </a:solidFill>
                  </a:rPr>
                  <a:t> = 122 s </a:t>
                </a:r>
              </a:p>
            </p:txBody>
          </p:sp>
        </mc:Choice>
        <mc:Fallback xmlns="">
          <p:sp>
            <p:nvSpPr>
              <p:cNvPr id="5" name="TextBox 4">
                <a:extLst>
                  <a:ext uri="{FF2B5EF4-FFF2-40B4-BE49-F238E27FC236}">
                    <a16:creationId xmlns:a16="http://schemas.microsoft.com/office/drawing/2014/main" id="{1FCCC305-E1B2-01A6-4180-03839EFDC451}"/>
                  </a:ext>
                </a:extLst>
              </p:cNvPr>
              <p:cNvSpPr txBox="1">
                <a:spLocks noRot="1" noChangeAspect="1" noMove="1" noResize="1" noEditPoints="1" noAdjustHandles="1" noChangeArrowheads="1" noChangeShapeType="1" noTextEdit="1"/>
              </p:cNvSpPr>
              <p:nvPr/>
            </p:nvSpPr>
            <p:spPr>
              <a:xfrm>
                <a:off x="2680005" y="2452346"/>
                <a:ext cx="3783980" cy="1517018"/>
              </a:xfrm>
              <a:prstGeom prst="rect">
                <a:avLst/>
              </a:prstGeom>
              <a:blipFill>
                <a:blip r:embed="rId2"/>
                <a:stretch>
                  <a:fillRect b="-1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C157DF8-05A2-E2C6-090F-57B2DEB30A67}"/>
                  </a:ext>
                </a:extLst>
              </p:cNvPr>
              <p:cNvSpPr txBox="1"/>
              <p:nvPr/>
            </p:nvSpPr>
            <p:spPr>
              <a:xfrm>
                <a:off x="182876" y="4086189"/>
                <a:ext cx="4619583" cy="513026"/>
              </a:xfrm>
              <a:prstGeom prst="rect">
                <a:avLst/>
              </a:prstGeom>
              <a:noFill/>
            </p:spPr>
            <p:txBody>
              <a:bodyPr wrap="square">
                <a:spAutoFit/>
              </a:bodyPr>
              <a:lstStyle/>
              <a:p>
                <a:pPr algn="just">
                  <a:lnSpc>
                    <a:spcPct val="150000"/>
                  </a:lnSpc>
                </a:pPr>
                <a:r>
                  <a:rPr lang="en-US" sz="2000"/>
                  <a:t>Vậy chu kì bán rã của </a:t>
                </a:r>
                <a14:m>
                  <m:oMath xmlns:m="http://schemas.openxmlformats.org/officeDocument/2006/math">
                    <m:sPre>
                      <m:sPrePr>
                        <m:ctrlPr>
                          <a:rPr lang="vi-VN" sz="2000" i="1" smtClean="0">
                            <a:latin typeface="Cambria Math" panose="02040503050406030204" pitchFamily="18" charset="0"/>
                          </a:rPr>
                        </m:ctrlPr>
                      </m:sPrePr>
                      <m:sub>
                        <m:r>
                          <a:rPr lang="en-US" sz="2000" b="0" i="0" smtClean="0">
                            <a:latin typeface="Cambria Math" panose="02040503050406030204" pitchFamily="18" charset="0"/>
                          </a:rPr>
                          <m:t>8</m:t>
                        </m:r>
                      </m:sub>
                      <m:sup>
                        <m:r>
                          <a:rPr lang="en-US" sz="2000" b="0" i="0" smtClean="0">
                            <a:latin typeface="Cambria Math" panose="02040503050406030204" pitchFamily="18" charset="0"/>
                          </a:rPr>
                          <m:t>15</m:t>
                        </m:r>
                      </m:sup>
                      <m:e>
                        <m:r>
                          <m:rPr>
                            <m:sty m:val="p"/>
                          </m:rPr>
                          <a:rPr lang="en-US" sz="2000" b="0" i="0" smtClean="0">
                            <a:latin typeface="Cambria Math" panose="02040503050406030204" pitchFamily="18" charset="0"/>
                          </a:rPr>
                          <m:t>O</m:t>
                        </m:r>
                      </m:e>
                    </m:sPre>
                  </m:oMath>
                </a14:m>
                <a:r>
                  <a:rPr lang="en-US" sz="2000"/>
                  <a:t> là T = 122 s. </a:t>
                </a:r>
              </a:p>
            </p:txBody>
          </p:sp>
        </mc:Choice>
        <mc:Fallback xmlns="">
          <p:sp>
            <p:nvSpPr>
              <p:cNvPr id="8" name="TextBox 7">
                <a:extLst>
                  <a:ext uri="{FF2B5EF4-FFF2-40B4-BE49-F238E27FC236}">
                    <a16:creationId xmlns:a16="http://schemas.microsoft.com/office/drawing/2014/main" id="{2C157DF8-05A2-E2C6-090F-57B2DEB30A67}"/>
                  </a:ext>
                </a:extLst>
              </p:cNvPr>
              <p:cNvSpPr txBox="1">
                <a:spLocks noRot="1" noChangeAspect="1" noMove="1" noResize="1" noEditPoints="1" noAdjustHandles="1" noChangeArrowheads="1" noChangeShapeType="1" noTextEdit="1"/>
              </p:cNvSpPr>
              <p:nvPr/>
            </p:nvSpPr>
            <p:spPr>
              <a:xfrm>
                <a:off x="182876" y="4086189"/>
                <a:ext cx="4619583" cy="513026"/>
              </a:xfrm>
              <a:prstGeom prst="rect">
                <a:avLst/>
              </a:prstGeom>
              <a:blipFill>
                <a:blip r:embed="rId3"/>
                <a:stretch>
                  <a:fillRect l="-1319" r="-132" b="-21429"/>
                </a:stretch>
              </a:blipFill>
            </p:spPr>
            <p:txBody>
              <a:bodyPr/>
              <a:lstStyle/>
              <a:p>
                <a:r>
                  <a:rPr lang="en-US">
                    <a:noFill/>
                  </a:rPr>
                  <a:t> </a:t>
                </a:r>
              </a:p>
            </p:txBody>
          </p:sp>
        </mc:Fallback>
      </mc:AlternateContent>
    </p:spTree>
    <p:extLst>
      <p:ext uri="{BB962C8B-B14F-4D97-AF65-F5344CB8AC3E}">
        <p14:creationId xmlns:p14="http://schemas.microsoft.com/office/powerpoint/2010/main" val="283234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CC4898-FF3C-436C-0ADE-4C598270474A}"/>
              </a:ext>
            </a:extLst>
          </p:cNvPr>
          <p:cNvGrpSpPr/>
          <p:nvPr/>
        </p:nvGrpSpPr>
        <p:grpSpPr>
          <a:xfrm>
            <a:off x="2909914" y="158208"/>
            <a:ext cx="3324171" cy="808249"/>
            <a:chOff x="2846649" y="162888"/>
            <a:chExt cx="3324171" cy="808249"/>
          </a:xfrm>
        </p:grpSpPr>
        <p:sp>
          <p:nvSpPr>
            <p:cNvPr id="3" name="TextBox 2">
              <a:extLst>
                <a:ext uri="{FF2B5EF4-FFF2-40B4-BE49-F238E27FC236}">
                  <a16:creationId xmlns:a16="http://schemas.microsoft.com/office/drawing/2014/main" id="{5DA060CD-9237-241A-517E-371F97B94CAC}"/>
                </a:ext>
              </a:extLst>
            </p:cNvPr>
            <p:cNvSpPr txBox="1"/>
            <p:nvPr/>
          </p:nvSpPr>
          <p:spPr>
            <a:xfrm>
              <a:off x="3589105" y="386362"/>
              <a:ext cx="2581715"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B94F6B"/>
                  </a:solidFill>
                  <a:effectLst/>
                  <a:uLnTx/>
                  <a:uFillTx/>
                </a:rPr>
                <a:t>GHI NHỚ</a:t>
              </a:r>
              <a:endParaRPr kumimoji="0" lang="en-US" sz="3200" b="1" i="0" u="none" strike="noStrike" kern="0" cap="none" spc="0" normalizeH="0" baseline="0" noProof="0" dirty="0">
                <a:ln>
                  <a:noFill/>
                </a:ln>
                <a:solidFill>
                  <a:srgbClr val="B94F6B"/>
                </a:solidFill>
                <a:effectLst/>
                <a:uLnTx/>
                <a:uFillTx/>
              </a:endParaRPr>
            </a:p>
          </p:txBody>
        </p:sp>
        <p:pic>
          <p:nvPicPr>
            <p:cNvPr id="4" name="Picture 3">
              <a:extLst>
                <a:ext uri="{FF2B5EF4-FFF2-40B4-BE49-F238E27FC236}">
                  <a16:creationId xmlns:a16="http://schemas.microsoft.com/office/drawing/2014/main" id="{4D274E04-55D9-A9E0-34E9-98E4C068108B}"/>
                </a:ext>
              </a:extLst>
            </p:cNvPr>
            <p:cNvPicPr>
              <a:picLocks noChangeAspect="1"/>
            </p:cNvPicPr>
            <p:nvPr/>
          </p:nvPicPr>
          <p:blipFill>
            <a:blip r:embed="rId2"/>
            <a:stretch>
              <a:fillRect/>
            </a:stretch>
          </p:blipFill>
          <p:spPr>
            <a:xfrm>
              <a:off x="2846649" y="162888"/>
              <a:ext cx="742456" cy="720114"/>
            </a:xfrm>
            <a:prstGeom prst="rect">
              <a:avLst/>
            </a:prstGeom>
          </p:spPr>
        </p:pic>
      </p:grpSp>
      <p:sp>
        <p:nvSpPr>
          <p:cNvPr id="6" name="TextBox 5">
            <a:extLst>
              <a:ext uri="{FF2B5EF4-FFF2-40B4-BE49-F238E27FC236}">
                <a16:creationId xmlns:a16="http://schemas.microsoft.com/office/drawing/2014/main" id="{F93E7C92-1486-7799-DE0A-8883814F619E}"/>
              </a:ext>
            </a:extLst>
          </p:cNvPr>
          <p:cNvSpPr txBox="1"/>
          <p:nvPr/>
        </p:nvSpPr>
        <p:spPr>
          <a:xfrm>
            <a:off x="353292" y="1767133"/>
            <a:ext cx="4862281"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Chu kì bán rã T là khoảng thời gian mà một nửa số hạt nhân hiện có bị phân rã, biến đổi thành hạt nhân khác.</a:t>
            </a:r>
          </a:p>
          <a:p>
            <a:pPr marL="342900" indent="-342900" algn="just">
              <a:lnSpc>
                <a:spcPct val="150000"/>
              </a:lnSpc>
              <a:buFont typeface="Arial" panose="020B0604020202020204" pitchFamily="34" charset="0"/>
              <a:buChar char="•"/>
            </a:pPr>
            <a:r>
              <a:rPr lang="en-US" sz="2000"/>
              <a:t>Trong quá trình phân rã, số hạt nhân chất phóng xạ còn lại giảm theo thời gian theo định luật hàm số mũ.</a:t>
            </a:r>
          </a:p>
        </p:txBody>
      </p:sp>
      <p:sp>
        <p:nvSpPr>
          <p:cNvPr id="7" name="Arrow: Pentagon 6">
            <a:extLst>
              <a:ext uri="{FF2B5EF4-FFF2-40B4-BE49-F238E27FC236}">
                <a16:creationId xmlns:a16="http://schemas.microsoft.com/office/drawing/2014/main" id="{1CBDBE35-18E5-A948-D602-035FA85D012F}"/>
              </a:ext>
            </a:extLst>
          </p:cNvPr>
          <p:cNvSpPr/>
          <p:nvPr/>
        </p:nvSpPr>
        <p:spPr>
          <a:xfrm>
            <a:off x="0" y="1173450"/>
            <a:ext cx="457200" cy="298557"/>
          </a:xfrm>
          <a:prstGeom prst="homePlate">
            <a:avLst/>
          </a:prstGeom>
          <a:solidFill>
            <a:srgbClr val="E91D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8" name="TextBox 7">
            <a:extLst>
              <a:ext uri="{FF2B5EF4-FFF2-40B4-BE49-F238E27FC236}">
                <a16:creationId xmlns:a16="http://schemas.microsoft.com/office/drawing/2014/main" id="{9A6CAD5C-771D-A080-7C5B-18D9CDD2B73F}"/>
              </a:ext>
            </a:extLst>
          </p:cNvPr>
          <p:cNvSpPr txBox="1"/>
          <p:nvPr/>
        </p:nvSpPr>
        <p:spPr>
          <a:xfrm>
            <a:off x="646422" y="1107284"/>
            <a:ext cx="3739724" cy="430887"/>
          </a:xfrm>
          <a:prstGeom prst="rect">
            <a:avLst/>
          </a:prstGeom>
          <a:noFill/>
        </p:spPr>
        <p:txBody>
          <a:bodyPr wrap="square" rtlCol="0">
            <a:spAutoFit/>
          </a:bodyPr>
          <a:lstStyle/>
          <a:p>
            <a:pPr>
              <a:buClrTx/>
              <a:buFontTx/>
              <a:buNone/>
              <a:defRPr/>
            </a:pPr>
            <a:r>
              <a:rPr lang="en-US" sz="2200" b="1">
                <a:solidFill>
                  <a:srgbClr val="E91D28"/>
                </a:solidFill>
                <a:latin typeface="Arial" panose="020B0604020202020204" pitchFamily="34" charset="0"/>
                <a:cs typeface="Arial" panose="020B0604020202020204" pitchFamily="34" charset="0"/>
              </a:rPr>
              <a:t>Định nghĩa chu kì bán rã:</a:t>
            </a:r>
            <a:endParaRPr lang="en-US" sz="2200" b="1" dirty="0">
              <a:solidFill>
                <a:srgbClr val="E91D28"/>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7ACF3B4-5050-BD71-384C-BFBD33CEA025}"/>
              </a:ext>
            </a:extLst>
          </p:cNvPr>
          <p:cNvPicPr>
            <a:picLocks noChangeAspect="1"/>
          </p:cNvPicPr>
          <p:nvPr/>
        </p:nvPicPr>
        <p:blipFill>
          <a:blip r:embed="rId3"/>
          <a:stretch>
            <a:fillRect/>
          </a:stretch>
        </p:blipFill>
        <p:spPr>
          <a:xfrm>
            <a:off x="5368702" y="1621097"/>
            <a:ext cx="3539843" cy="2951356"/>
          </a:xfrm>
          <a:prstGeom prst="rect">
            <a:avLst/>
          </a:prstGeom>
        </p:spPr>
      </p:pic>
    </p:spTree>
    <p:extLst>
      <p:ext uri="{BB962C8B-B14F-4D97-AF65-F5344CB8AC3E}">
        <p14:creationId xmlns:p14="http://schemas.microsoft.com/office/powerpoint/2010/main" val="12448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A04EE-0436-3D40-6C8B-5BC1C92F1048}"/>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D835AEB-2A47-9471-6D53-3C7B157327B3}"/>
              </a:ext>
            </a:extLst>
          </p:cNvPr>
          <p:cNvGrpSpPr/>
          <p:nvPr/>
        </p:nvGrpSpPr>
        <p:grpSpPr>
          <a:xfrm>
            <a:off x="-2" y="-4"/>
            <a:ext cx="4154878" cy="631528"/>
            <a:chOff x="-2" y="-4"/>
            <a:chExt cx="3448714" cy="631528"/>
          </a:xfrm>
        </p:grpSpPr>
        <p:sp>
          <p:nvSpPr>
            <p:cNvPr id="12" name="Rectangle: Single Corner Rounded 11">
              <a:extLst>
                <a:ext uri="{FF2B5EF4-FFF2-40B4-BE49-F238E27FC236}">
                  <a16:creationId xmlns:a16="http://schemas.microsoft.com/office/drawing/2014/main" id="{FD212BA1-FEAA-D352-AA5F-B0567EC55497}"/>
                </a:ext>
              </a:extLst>
            </p:cNvPr>
            <p:cNvSpPr/>
            <p:nvPr/>
          </p:nvSpPr>
          <p:spPr>
            <a:xfrm flipV="1">
              <a:off x="-2" y="-4"/>
              <a:ext cx="3448714" cy="631528"/>
            </a:xfrm>
            <a:prstGeom prst="round1Rect">
              <a:avLst>
                <a:gd name="adj" fmla="val 32540"/>
              </a:avLst>
            </a:prstGeom>
            <a:solidFill>
              <a:srgbClr val="9DCADF">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4FCBB975-0D77-E7F0-AE10-CF15F53340FF}"/>
                </a:ext>
              </a:extLst>
            </p:cNvPr>
            <p:cNvSpPr txBox="1"/>
            <p:nvPr/>
          </p:nvSpPr>
          <p:spPr>
            <a:xfrm>
              <a:off x="88679" y="68070"/>
              <a:ext cx="3255806" cy="498983"/>
            </a:xfrm>
            <a:prstGeom prst="rect">
              <a:avLst/>
            </a:prstGeom>
            <a:noFill/>
          </p:spPr>
          <p:txBody>
            <a:bodyPr wrap="square" rtlCol="0">
              <a:spAutoFit/>
            </a:bodyPr>
            <a:lstStyle/>
            <a:p>
              <a:pPr marL="0" marR="0" lvl="0" indent="0" algn="ctr" defTabSz="914400" eaLnBrk="1" fontAlgn="auto" latinLnBrk="0" hangingPunct="1">
                <a:lnSpc>
                  <a:spcPts val="35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rPr>
                <a:t>2. ĐỘ PHÓNG XẠ</a:t>
              </a:r>
              <a:endParaRPr kumimoji="0" lang="en-US" sz="2400" b="1" i="0" u="none" strike="noStrike" kern="0" cap="none" spc="0" normalizeH="0" baseline="0" noProof="0" dirty="0">
                <a:ln>
                  <a:noFill/>
                </a:ln>
                <a:solidFill>
                  <a:srgbClr val="FFFFFF"/>
                </a:solidFill>
                <a:effectLst/>
                <a:uLnTx/>
                <a:uFillTx/>
              </a:endParaRPr>
            </a:p>
          </p:txBody>
        </p:sp>
      </p:grpSp>
      <p:grpSp>
        <p:nvGrpSpPr>
          <p:cNvPr id="2" name="Group 1">
            <a:extLst>
              <a:ext uri="{FF2B5EF4-FFF2-40B4-BE49-F238E27FC236}">
                <a16:creationId xmlns:a16="http://schemas.microsoft.com/office/drawing/2014/main" id="{731ED322-4D64-AEE4-B3B9-ED080F84C814}"/>
              </a:ext>
            </a:extLst>
          </p:cNvPr>
          <p:cNvGrpSpPr/>
          <p:nvPr/>
        </p:nvGrpSpPr>
        <p:grpSpPr>
          <a:xfrm>
            <a:off x="433784" y="1079898"/>
            <a:ext cx="3287306" cy="596607"/>
            <a:chOff x="731576" y="312788"/>
            <a:chExt cx="3287306" cy="596607"/>
          </a:xfrm>
        </p:grpSpPr>
        <p:pic>
          <p:nvPicPr>
            <p:cNvPr id="7" name="Picture 6">
              <a:extLst>
                <a:ext uri="{FF2B5EF4-FFF2-40B4-BE49-F238E27FC236}">
                  <a16:creationId xmlns:a16="http://schemas.microsoft.com/office/drawing/2014/main" id="{88E2C150-23DA-3085-1388-56BAE99854F7}"/>
                </a:ext>
              </a:extLst>
            </p:cNvPr>
            <p:cNvPicPr>
              <a:picLocks noChangeAspect="1"/>
            </p:cNvPicPr>
            <p:nvPr/>
          </p:nvPicPr>
          <p:blipFill>
            <a:blip r:embed="rId2"/>
            <a:srcRect/>
            <a:stretch/>
          </p:blipFill>
          <p:spPr>
            <a:xfrm>
              <a:off x="731576" y="312788"/>
              <a:ext cx="696532" cy="596607"/>
            </a:xfrm>
            <a:prstGeom prst="rect">
              <a:avLst/>
            </a:prstGeom>
          </p:spPr>
        </p:pic>
        <p:sp>
          <p:nvSpPr>
            <p:cNvPr id="9" name="TextBox 8">
              <a:extLst>
                <a:ext uri="{FF2B5EF4-FFF2-40B4-BE49-F238E27FC236}">
                  <a16:creationId xmlns:a16="http://schemas.microsoft.com/office/drawing/2014/main" id="{E4650157-35F1-5B12-3837-A63207389184}"/>
                </a:ext>
              </a:extLst>
            </p:cNvPr>
            <p:cNvSpPr txBox="1"/>
            <p:nvPr/>
          </p:nvSpPr>
          <p:spPr>
            <a:xfrm>
              <a:off x="1428108" y="478508"/>
              <a:ext cx="2590774" cy="430887"/>
            </a:xfrm>
            <a:prstGeom prst="rect">
              <a:avLst/>
            </a:prstGeom>
            <a:noFill/>
          </p:spPr>
          <p:txBody>
            <a:bodyPr wrap="none" rtlCol="0">
              <a:spAutoFit/>
            </a:bodyPr>
            <a:lstStyle/>
            <a:p>
              <a:r>
                <a:rPr lang="vi-VN" sz="2200" b="1" dirty="0">
                  <a:solidFill>
                    <a:schemeClr val="tx2">
                      <a:lumMod val="25000"/>
                    </a:schemeClr>
                  </a:solidFill>
                </a:rPr>
                <a:t>Thảo luận </a:t>
              </a:r>
              <a:r>
                <a:rPr lang="en-US" sz="2200" b="1" dirty="0" err="1">
                  <a:solidFill>
                    <a:schemeClr val="tx2">
                      <a:lumMod val="25000"/>
                    </a:schemeClr>
                  </a:solidFill>
                </a:rPr>
                <a:t>cặp</a:t>
              </a:r>
              <a:r>
                <a:rPr lang="en-US" sz="2200" b="1" dirty="0">
                  <a:solidFill>
                    <a:schemeClr val="tx2">
                      <a:lumMod val="25000"/>
                    </a:schemeClr>
                  </a:solidFill>
                </a:rPr>
                <a:t> </a:t>
              </a:r>
              <a:r>
                <a:rPr lang="en-US" sz="2200" b="1" dirty="0" err="1">
                  <a:solidFill>
                    <a:schemeClr val="tx2">
                      <a:lumMod val="25000"/>
                    </a:schemeClr>
                  </a:solidFill>
                </a:rPr>
                <a:t>đôi</a:t>
              </a:r>
              <a:endParaRPr lang="en-US" sz="2200" b="1" dirty="0">
                <a:solidFill>
                  <a:schemeClr val="tx2">
                    <a:lumMod val="25000"/>
                  </a:schemeClr>
                </a:solidFill>
              </a:endParaRPr>
            </a:p>
          </p:txBody>
        </p:sp>
      </p:grpSp>
      <p:sp>
        <p:nvSpPr>
          <p:cNvPr id="10" name="TextBox 9">
            <a:extLst>
              <a:ext uri="{FF2B5EF4-FFF2-40B4-BE49-F238E27FC236}">
                <a16:creationId xmlns:a16="http://schemas.microsoft.com/office/drawing/2014/main" id="{570B8B6A-3126-078D-C466-866CAED6D0AA}"/>
              </a:ext>
            </a:extLst>
          </p:cNvPr>
          <p:cNvSpPr txBox="1"/>
          <p:nvPr/>
        </p:nvSpPr>
        <p:spPr>
          <a:xfrm>
            <a:off x="433784" y="1998342"/>
            <a:ext cx="4625181" cy="234365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a:t>Nêu định nghĩa độ phóng xạ.</a:t>
            </a:r>
          </a:p>
          <a:p>
            <a:pPr marL="342900" indent="-342900" algn="just">
              <a:lnSpc>
                <a:spcPct val="150000"/>
              </a:lnSpc>
              <a:buFont typeface="Wingdings" panose="05000000000000000000" pitchFamily="2" charset="2"/>
              <a:buChar char="§"/>
            </a:pPr>
            <a:r>
              <a:rPr lang="en-US" sz="2000"/>
              <a:t>T</a:t>
            </a:r>
            <a:r>
              <a:rPr lang="vi-VN" sz="2000"/>
              <a:t>ìm mối liên hệ giữa độ phóng xạ H</a:t>
            </a:r>
            <a:r>
              <a:rPr lang="vi-VN" sz="2000" baseline="-25000"/>
              <a:t>t </a:t>
            </a:r>
            <a:r>
              <a:rPr lang="vi-VN" sz="2000"/>
              <a:t>tại thời điểm t và số hạt nhân chưa phân rã N</a:t>
            </a:r>
            <a:r>
              <a:rPr lang="vi-VN" sz="2000" baseline="-25000"/>
              <a:t>t</a:t>
            </a:r>
            <a:r>
              <a:rPr lang="vi-VN" sz="2000"/>
              <a:t> tại thời điểm t.</a:t>
            </a:r>
            <a:endParaRPr lang="en-US" sz="2000"/>
          </a:p>
          <a:p>
            <a:pPr marL="342900" indent="-342900" algn="just">
              <a:lnSpc>
                <a:spcPct val="150000"/>
              </a:lnSpc>
              <a:buFont typeface="Wingdings" panose="05000000000000000000" pitchFamily="2" charset="2"/>
              <a:buChar char="§"/>
            </a:pPr>
            <a:r>
              <a:rPr lang="en-US" sz="2000"/>
              <a:t>Nêu ý nghĩa của hằng số phóng xạ.</a:t>
            </a:r>
            <a:endParaRPr lang="en-US" sz="2000" dirty="0"/>
          </a:p>
        </p:txBody>
      </p:sp>
      <p:sp>
        <p:nvSpPr>
          <p:cNvPr id="15" name="Freeform 8">
            <a:extLst>
              <a:ext uri="{FF2B5EF4-FFF2-40B4-BE49-F238E27FC236}">
                <a16:creationId xmlns:a16="http://schemas.microsoft.com/office/drawing/2014/main" id="{82BEE907-0ECD-2091-E953-13D26786439C}"/>
              </a:ext>
            </a:extLst>
          </p:cNvPr>
          <p:cNvSpPr/>
          <p:nvPr/>
        </p:nvSpPr>
        <p:spPr>
          <a:xfrm>
            <a:off x="5484925" y="1245618"/>
            <a:ext cx="3310811" cy="3513467"/>
          </a:xfrm>
          <a:custGeom>
            <a:avLst/>
            <a:gdLst/>
            <a:ahLst/>
            <a:cxnLst/>
            <a:rect l="l" t="t" r="r" b="b"/>
            <a:pathLst>
              <a:path w="1964045" h="2179246">
                <a:moveTo>
                  <a:pt x="0" y="0"/>
                </a:moveTo>
                <a:lnTo>
                  <a:pt x="1964045" y="0"/>
                </a:lnTo>
                <a:lnTo>
                  <a:pt x="1964045" y="2179246"/>
                </a:lnTo>
                <a:lnTo>
                  <a:pt x="0" y="2179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77487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grpSp>
        <p:nvGrpSpPr>
          <p:cNvPr id="1699" name="Google Shape;1699;p38"/>
          <p:cNvGrpSpPr/>
          <p:nvPr/>
        </p:nvGrpSpPr>
        <p:grpSpPr>
          <a:xfrm>
            <a:off x="3457243" y="2168995"/>
            <a:ext cx="2107813" cy="2415032"/>
            <a:chOff x="3465450" y="2188978"/>
            <a:chExt cx="2107813" cy="2415032"/>
          </a:xfrm>
        </p:grpSpPr>
        <p:grpSp>
          <p:nvGrpSpPr>
            <p:cNvPr id="1700" name="Google Shape;1700;p38"/>
            <p:cNvGrpSpPr/>
            <p:nvPr/>
          </p:nvGrpSpPr>
          <p:grpSpPr>
            <a:xfrm>
              <a:off x="3465450" y="2211150"/>
              <a:ext cx="2107813" cy="2392860"/>
              <a:chOff x="3465450" y="2211150"/>
              <a:chExt cx="2107813" cy="2392860"/>
            </a:xfrm>
          </p:grpSpPr>
          <p:sp>
            <p:nvSpPr>
              <p:cNvPr id="1701" name="Google Shape;1701;p38"/>
              <p:cNvSpPr/>
              <p:nvPr/>
            </p:nvSpPr>
            <p:spPr>
              <a:xfrm>
                <a:off x="3639520" y="3319170"/>
                <a:ext cx="1737000" cy="1284840"/>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702" name="Google Shape;1702;p38"/>
              <p:cNvGrpSpPr/>
              <p:nvPr/>
            </p:nvGrpSpPr>
            <p:grpSpPr>
              <a:xfrm>
                <a:off x="3465450" y="2211150"/>
                <a:ext cx="2107813" cy="1312000"/>
                <a:chOff x="3465450" y="2211150"/>
                <a:chExt cx="2107813" cy="1312000"/>
              </a:xfrm>
            </p:grpSpPr>
            <p:sp>
              <p:nvSpPr>
                <p:cNvPr id="1703" name="Google Shape;1703;p38"/>
                <p:cNvSpPr/>
                <p:nvPr/>
              </p:nvSpPr>
              <p:spPr>
                <a:xfrm>
                  <a:off x="3465450" y="2666950"/>
                  <a:ext cx="721200" cy="721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704" name="Google Shape;1704;p38"/>
                <p:cNvSpPr/>
                <p:nvPr/>
              </p:nvSpPr>
              <p:spPr>
                <a:xfrm>
                  <a:off x="3933050" y="2211150"/>
                  <a:ext cx="951900" cy="9519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705" name="Google Shape;1705;p38"/>
                <p:cNvSpPr/>
                <p:nvPr/>
              </p:nvSpPr>
              <p:spPr>
                <a:xfrm>
                  <a:off x="4654750" y="2478975"/>
                  <a:ext cx="472500" cy="4848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706" name="Google Shape;1706;p38"/>
                <p:cNvSpPr/>
                <p:nvPr/>
              </p:nvSpPr>
              <p:spPr>
                <a:xfrm>
                  <a:off x="4738663" y="2666950"/>
                  <a:ext cx="834600" cy="856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707" name="Google Shape;1707;p38"/>
                <p:cNvSpPr/>
                <p:nvPr/>
              </p:nvSpPr>
              <p:spPr>
                <a:xfrm>
                  <a:off x="3781975" y="3019450"/>
                  <a:ext cx="1230000" cy="484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grpSp>
        <p:sp>
          <p:nvSpPr>
            <p:cNvPr id="1708" name="Google Shape;1708;p38"/>
            <p:cNvSpPr/>
            <p:nvPr/>
          </p:nvSpPr>
          <p:spPr>
            <a:xfrm>
              <a:off x="5263880" y="3737148"/>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9" name="Google Shape;1709;p38"/>
            <p:cNvSpPr/>
            <p:nvPr/>
          </p:nvSpPr>
          <p:spPr>
            <a:xfrm>
              <a:off x="5066078" y="218897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8" name="TextBox 27">
            <a:extLst>
              <a:ext uri="{FF2B5EF4-FFF2-40B4-BE49-F238E27FC236}">
                <a16:creationId xmlns:a16="http://schemas.microsoft.com/office/drawing/2014/main" id="{73388945-0FDB-C158-70A9-7A21D8BC3216}"/>
              </a:ext>
            </a:extLst>
          </p:cNvPr>
          <p:cNvSpPr txBox="1"/>
          <p:nvPr/>
        </p:nvSpPr>
        <p:spPr>
          <a:xfrm>
            <a:off x="2286000" y="311948"/>
            <a:ext cx="45720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dirty="0">
                <a:ln>
                  <a:noFill/>
                </a:ln>
                <a:solidFill>
                  <a:srgbClr val="3A1603"/>
                </a:solidFill>
                <a:effectLst/>
                <a:uLnTx/>
                <a:uFillTx/>
                <a:latin typeface="Arial" panose="020B0604020202020204" pitchFamily="34" charset="0"/>
                <a:cs typeface="Arial" panose="020B0604020202020204" pitchFamily="34" charset="0"/>
                <a:sym typeface="Arial"/>
              </a:rPr>
              <a:t>NỘI DUNG BÀI HỌC</a:t>
            </a:r>
          </a:p>
        </p:txBody>
      </p:sp>
      <p:grpSp>
        <p:nvGrpSpPr>
          <p:cNvPr id="29" name="Group 28">
            <a:extLst>
              <a:ext uri="{FF2B5EF4-FFF2-40B4-BE49-F238E27FC236}">
                <a16:creationId xmlns:a16="http://schemas.microsoft.com/office/drawing/2014/main" id="{89A6FEAC-AC9B-0591-C4F2-05606C02BA75}"/>
              </a:ext>
            </a:extLst>
          </p:cNvPr>
          <p:cNvGrpSpPr/>
          <p:nvPr/>
        </p:nvGrpSpPr>
        <p:grpSpPr>
          <a:xfrm>
            <a:off x="602167" y="1186474"/>
            <a:ext cx="2624253" cy="1060491"/>
            <a:chOff x="624469" y="1367883"/>
            <a:chExt cx="2624253" cy="1060491"/>
          </a:xfrm>
        </p:grpSpPr>
        <p:sp>
          <p:nvSpPr>
            <p:cNvPr id="30" name="Rectangle 29">
              <a:extLst>
                <a:ext uri="{FF2B5EF4-FFF2-40B4-BE49-F238E27FC236}">
                  <a16:creationId xmlns:a16="http://schemas.microsoft.com/office/drawing/2014/main" id="{9F551392-798B-4578-A28F-56DA7488B67A}"/>
                </a:ext>
              </a:extLst>
            </p:cNvPr>
            <p:cNvSpPr/>
            <p:nvPr/>
          </p:nvSpPr>
          <p:spPr>
            <a:xfrm>
              <a:off x="624469" y="1367883"/>
              <a:ext cx="835092" cy="560400"/>
            </a:xfrm>
            <a:prstGeom prst="rect">
              <a:avLst/>
            </a:prstGeom>
            <a:solidFill>
              <a:srgbClr val="2A2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accent5"/>
                  </a:solidFill>
                </a:rPr>
                <a:t>I</a:t>
              </a:r>
              <a:endParaRPr lang="en-US" sz="3600" b="1">
                <a:solidFill>
                  <a:schemeClr val="accent5"/>
                </a:solidFill>
              </a:endParaRPr>
            </a:p>
          </p:txBody>
        </p:sp>
        <p:sp>
          <p:nvSpPr>
            <p:cNvPr id="31" name="TextBox 30">
              <a:extLst>
                <a:ext uri="{FF2B5EF4-FFF2-40B4-BE49-F238E27FC236}">
                  <a16:creationId xmlns:a16="http://schemas.microsoft.com/office/drawing/2014/main" id="{403275C0-F114-E6F0-26F2-F2248BA96ACD}"/>
                </a:ext>
              </a:extLst>
            </p:cNvPr>
            <p:cNvSpPr txBox="1"/>
            <p:nvPr/>
          </p:nvSpPr>
          <p:spPr>
            <a:xfrm>
              <a:off x="624469" y="2028264"/>
              <a:ext cx="2624253" cy="400110"/>
            </a:xfrm>
            <a:prstGeom prst="rect">
              <a:avLst/>
            </a:prstGeom>
            <a:noFill/>
          </p:spPr>
          <p:txBody>
            <a:bodyPr wrap="square" rtlCol="0">
              <a:spAutoFit/>
            </a:bodyPr>
            <a:lstStyle/>
            <a:p>
              <a:r>
                <a:rPr lang="en-US" sz="2000"/>
                <a:t>Hiện tượng phóng xạ</a:t>
              </a:r>
            </a:p>
          </p:txBody>
        </p:sp>
      </p:grpSp>
      <p:grpSp>
        <p:nvGrpSpPr>
          <p:cNvPr id="1696" name="Group 1695">
            <a:extLst>
              <a:ext uri="{FF2B5EF4-FFF2-40B4-BE49-F238E27FC236}">
                <a16:creationId xmlns:a16="http://schemas.microsoft.com/office/drawing/2014/main" id="{11CB6980-2E4F-AC7E-E78B-BF8E229ED269}"/>
              </a:ext>
            </a:extLst>
          </p:cNvPr>
          <p:cNvGrpSpPr/>
          <p:nvPr/>
        </p:nvGrpSpPr>
        <p:grpSpPr>
          <a:xfrm>
            <a:off x="602167" y="2597958"/>
            <a:ext cx="2624253" cy="1619041"/>
            <a:chOff x="624469" y="1367883"/>
            <a:chExt cx="2624253" cy="1619041"/>
          </a:xfrm>
        </p:grpSpPr>
        <p:sp>
          <p:nvSpPr>
            <p:cNvPr id="1697" name="Rectangle 1696">
              <a:extLst>
                <a:ext uri="{FF2B5EF4-FFF2-40B4-BE49-F238E27FC236}">
                  <a16:creationId xmlns:a16="http://schemas.microsoft.com/office/drawing/2014/main" id="{44776F38-733D-7A6E-1DAE-EC1F45938606}"/>
                </a:ext>
              </a:extLst>
            </p:cNvPr>
            <p:cNvSpPr/>
            <p:nvPr/>
          </p:nvSpPr>
          <p:spPr>
            <a:xfrm>
              <a:off x="624469" y="1367883"/>
              <a:ext cx="835092" cy="560400"/>
            </a:xfrm>
            <a:prstGeom prst="rect">
              <a:avLst/>
            </a:prstGeom>
            <a:solidFill>
              <a:srgbClr val="2A2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5"/>
                  </a:solidFill>
                </a:rPr>
                <a:t>I</a:t>
              </a:r>
              <a:r>
                <a:rPr lang="vi-VN" sz="3600" b="1">
                  <a:solidFill>
                    <a:schemeClr val="accent5"/>
                  </a:solidFill>
                </a:rPr>
                <a:t>I</a:t>
              </a:r>
              <a:endParaRPr lang="en-US" sz="3600" b="1">
                <a:solidFill>
                  <a:schemeClr val="accent5"/>
                </a:solidFill>
              </a:endParaRPr>
            </a:p>
          </p:txBody>
        </p:sp>
        <p:sp>
          <p:nvSpPr>
            <p:cNvPr id="1698" name="TextBox 1697">
              <a:extLst>
                <a:ext uri="{FF2B5EF4-FFF2-40B4-BE49-F238E27FC236}">
                  <a16:creationId xmlns:a16="http://schemas.microsoft.com/office/drawing/2014/main" id="{101918FA-16C4-6024-3FA8-62AA99D36F7E}"/>
                </a:ext>
              </a:extLst>
            </p:cNvPr>
            <p:cNvSpPr txBox="1"/>
            <p:nvPr/>
          </p:nvSpPr>
          <p:spPr>
            <a:xfrm>
              <a:off x="624469" y="2028264"/>
              <a:ext cx="2624253" cy="958660"/>
            </a:xfrm>
            <a:prstGeom prst="rect">
              <a:avLst/>
            </a:prstGeom>
            <a:noFill/>
          </p:spPr>
          <p:txBody>
            <a:bodyPr wrap="square" rtlCol="0">
              <a:spAutoFit/>
            </a:bodyPr>
            <a:lstStyle/>
            <a:p>
              <a:pPr>
                <a:lnSpc>
                  <a:spcPct val="150000"/>
                </a:lnSpc>
              </a:pPr>
              <a:r>
                <a:rPr lang="en-US" sz="2000"/>
                <a:t>Định luật phóng xạ. Độ phóng xạ</a:t>
              </a:r>
            </a:p>
          </p:txBody>
        </p:sp>
      </p:grpSp>
      <p:grpSp>
        <p:nvGrpSpPr>
          <p:cNvPr id="1723" name="Group 1722">
            <a:extLst>
              <a:ext uri="{FF2B5EF4-FFF2-40B4-BE49-F238E27FC236}">
                <a16:creationId xmlns:a16="http://schemas.microsoft.com/office/drawing/2014/main" id="{42002200-C535-04CC-8B3A-B7301CDB8184}"/>
              </a:ext>
            </a:extLst>
          </p:cNvPr>
          <p:cNvGrpSpPr/>
          <p:nvPr/>
        </p:nvGrpSpPr>
        <p:grpSpPr>
          <a:xfrm>
            <a:off x="5581877" y="1186474"/>
            <a:ext cx="3584426" cy="1514965"/>
            <a:chOff x="624469" y="1367883"/>
            <a:chExt cx="3584426" cy="1514965"/>
          </a:xfrm>
        </p:grpSpPr>
        <p:sp>
          <p:nvSpPr>
            <p:cNvPr id="1724" name="Rectangle 1723">
              <a:extLst>
                <a:ext uri="{FF2B5EF4-FFF2-40B4-BE49-F238E27FC236}">
                  <a16:creationId xmlns:a16="http://schemas.microsoft.com/office/drawing/2014/main" id="{EF66FB17-006C-19A5-440A-DAD9708B1F61}"/>
                </a:ext>
              </a:extLst>
            </p:cNvPr>
            <p:cNvSpPr/>
            <p:nvPr/>
          </p:nvSpPr>
          <p:spPr>
            <a:xfrm>
              <a:off x="624469" y="1367883"/>
              <a:ext cx="835092" cy="560400"/>
            </a:xfrm>
            <a:prstGeom prst="rect">
              <a:avLst/>
            </a:prstGeom>
            <a:solidFill>
              <a:srgbClr val="2A2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5"/>
                  </a:solidFill>
                </a:rPr>
                <a:t>II</a:t>
              </a:r>
              <a:r>
                <a:rPr lang="vi-VN" sz="3600" b="1">
                  <a:solidFill>
                    <a:schemeClr val="accent5"/>
                  </a:solidFill>
                </a:rPr>
                <a:t>I</a:t>
              </a:r>
              <a:endParaRPr lang="en-US" sz="3600" b="1">
                <a:solidFill>
                  <a:schemeClr val="accent5"/>
                </a:solidFill>
              </a:endParaRPr>
            </a:p>
          </p:txBody>
        </p:sp>
        <p:sp>
          <p:nvSpPr>
            <p:cNvPr id="1725" name="TextBox 1724">
              <a:extLst>
                <a:ext uri="{FF2B5EF4-FFF2-40B4-BE49-F238E27FC236}">
                  <a16:creationId xmlns:a16="http://schemas.microsoft.com/office/drawing/2014/main" id="{8A0A36C9-87A5-057B-3E9B-914A49D07E8F}"/>
                </a:ext>
              </a:extLst>
            </p:cNvPr>
            <p:cNvSpPr txBox="1"/>
            <p:nvPr/>
          </p:nvSpPr>
          <p:spPr>
            <a:xfrm>
              <a:off x="624469" y="1924188"/>
              <a:ext cx="3584426" cy="958660"/>
            </a:xfrm>
            <a:prstGeom prst="rect">
              <a:avLst/>
            </a:prstGeom>
            <a:noFill/>
          </p:spPr>
          <p:txBody>
            <a:bodyPr wrap="square" rtlCol="0">
              <a:spAutoFit/>
            </a:bodyPr>
            <a:lstStyle/>
            <a:p>
              <a:pPr>
                <a:lnSpc>
                  <a:spcPct val="150000"/>
                </a:lnSpc>
              </a:pPr>
              <a:r>
                <a:rPr lang="en-US" sz="2000"/>
                <a:t>Ảnh hưởng của tia phóng xạ. Biển cảnh báo phóng xạ</a:t>
              </a:r>
            </a:p>
          </p:txBody>
        </p:sp>
      </p:grpSp>
      <p:grpSp>
        <p:nvGrpSpPr>
          <p:cNvPr id="1726" name="Group 1725">
            <a:extLst>
              <a:ext uri="{FF2B5EF4-FFF2-40B4-BE49-F238E27FC236}">
                <a16:creationId xmlns:a16="http://schemas.microsoft.com/office/drawing/2014/main" id="{C5421235-BE55-6406-7B6F-65C460D3846F}"/>
              </a:ext>
            </a:extLst>
          </p:cNvPr>
          <p:cNvGrpSpPr/>
          <p:nvPr/>
        </p:nvGrpSpPr>
        <p:grpSpPr>
          <a:xfrm>
            <a:off x="5802803" y="2878158"/>
            <a:ext cx="2624253" cy="1462927"/>
            <a:chOff x="624469" y="1523997"/>
            <a:chExt cx="2624253" cy="1462927"/>
          </a:xfrm>
        </p:grpSpPr>
        <p:sp>
          <p:nvSpPr>
            <p:cNvPr id="1727" name="Rectangle 1726">
              <a:extLst>
                <a:ext uri="{FF2B5EF4-FFF2-40B4-BE49-F238E27FC236}">
                  <a16:creationId xmlns:a16="http://schemas.microsoft.com/office/drawing/2014/main" id="{8DE3FED7-67CC-7924-1F96-A8A0DCD7AE4F}"/>
                </a:ext>
              </a:extLst>
            </p:cNvPr>
            <p:cNvSpPr/>
            <p:nvPr/>
          </p:nvSpPr>
          <p:spPr>
            <a:xfrm>
              <a:off x="624469" y="1523997"/>
              <a:ext cx="835092" cy="560400"/>
            </a:xfrm>
            <a:prstGeom prst="rect">
              <a:avLst/>
            </a:prstGeom>
            <a:solidFill>
              <a:srgbClr val="2A2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5"/>
                  </a:solidFill>
                </a:rPr>
                <a:t>IV</a:t>
              </a:r>
            </a:p>
          </p:txBody>
        </p:sp>
        <p:sp>
          <p:nvSpPr>
            <p:cNvPr id="1728" name="TextBox 1727">
              <a:extLst>
                <a:ext uri="{FF2B5EF4-FFF2-40B4-BE49-F238E27FC236}">
                  <a16:creationId xmlns:a16="http://schemas.microsoft.com/office/drawing/2014/main" id="{3C627808-9E4B-4422-F43F-D47BE983F1D2}"/>
                </a:ext>
              </a:extLst>
            </p:cNvPr>
            <p:cNvSpPr txBox="1"/>
            <p:nvPr/>
          </p:nvSpPr>
          <p:spPr>
            <a:xfrm>
              <a:off x="624469" y="2028264"/>
              <a:ext cx="2624253" cy="958660"/>
            </a:xfrm>
            <a:prstGeom prst="rect">
              <a:avLst/>
            </a:prstGeom>
            <a:noFill/>
          </p:spPr>
          <p:txBody>
            <a:bodyPr wrap="square" rtlCol="0">
              <a:spAutoFit/>
            </a:bodyPr>
            <a:lstStyle/>
            <a:p>
              <a:pPr>
                <a:lnSpc>
                  <a:spcPct val="150000"/>
                </a:lnSpc>
              </a:pPr>
              <a:r>
                <a:rPr lang="en-US" sz="2000"/>
                <a:t>Nguyên tắc an toàn phóng xạ.</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96"/>
                                        </p:tgtEl>
                                        <p:attrNameLst>
                                          <p:attrName>style.visibility</p:attrName>
                                        </p:attrNameLst>
                                      </p:cBhvr>
                                      <p:to>
                                        <p:strVal val="visible"/>
                                      </p:to>
                                    </p:set>
                                    <p:animEffect transition="in" filter="wipe(up)">
                                      <p:cBhvr>
                                        <p:cTn id="12" dur="500"/>
                                        <p:tgtEl>
                                          <p:spTgt spid="169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23"/>
                                        </p:tgtEl>
                                        <p:attrNameLst>
                                          <p:attrName>style.visibility</p:attrName>
                                        </p:attrNameLst>
                                      </p:cBhvr>
                                      <p:to>
                                        <p:strVal val="visible"/>
                                      </p:to>
                                    </p:set>
                                    <p:animEffect transition="in" filter="wipe(up)">
                                      <p:cBhvr>
                                        <p:cTn id="17" dur="500"/>
                                        <p:tgtEl>
                                          <p:spTgt spid="17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26"/>
                                        </p:tgtEl>
                                        <p:attrNameLst>
                                          <p:attrName>style.visibility</p:attrName>
                                        </p:attrNameLst>
                                      </p:cBhvr>
                                      <p:to>
                                        <p:strVal val="visible"/>
                                      </p:to>
                                    </p:set>
                                    <p:animEffect transition="in" filter="wipe(up)">
                                      <p:cBhvr>
                                        <p:cTn id="22" dur="500"/>
                                        <p:tgtEl>
                                          <p:spTgt spid="1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E94C095-37F9-9217-20BB-327273D2148E}"/>
              </a:ext>
            </a:extLst>
          </p:cNvPr>
          <p:cNvGrpSpPr/>
          <p:nvPr/>
        </p:nvGrpSpPr>
        <p:grpSpPr>
          <a:xfrm>
            <a:off x="2909914" y="158208"/>
            <a:ext cx="3324171" cy="808249"/>
            <a:chOff x="2846649" y="162888"/>
            <a:chExt cx="3324171" cy="808249"/>
          </a:xfrm>
        </p:grpSpPr>
        <p:sp>
          <p:nvSpPr>
            <p:cNvPr id="3" name="TextBox 2">
              <a:extLst>
                <a:ext uri="{FF2B5EF4-FFF2-40B4-BE49-F238E27FC236}">
                  <a16:creationId xmlns:a16="http://schemas.microsoft.com/office/drawing/2014/main" id="{07931A11-1157-691C-1CD2-F13AB72D240F}"/>
                </a:ext>
              </a:extLst>
            </p:cNvPr>
            <p:cNvSpPr txBox="1"/>
            <p:nvPr/>
          </p:nvSpPr>
          <p:spPr>
            <a:xfrm>
              <a:off x="3589105" y="386362"/>
              <a:ext cx="2581715"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B94F6B"/>
                  </a:solidFill>
                  <a:effectLst/>
                  <a:uLnTx/>
                  <a:uFillTx/>
                </a:rPr>
                <a:t>GHI NHỚ</a:t>
              </a:r>
              <a:endParaRPr kumimoji="0" lang="en-US" sz="3200" b="1" i="0" u="none" strike="noStrike" kern="0" cap="none" spc="0" normalizeH="0" baseline="0" noProof="0" dirty="0">
                <a:ln>
                  <a:noFill/>
                </a:ln>
                <a:solidFill>
                  <a:srgbClr val="B94F6B"/>
                </a:solidFill>
                <a:effectLst/>
                <a:uLnTx/>
                <a:uFillTx/>
              </a:endParaRPr>
            </a:p>
          </p:txBody>
        </p:sp>
        <p:pic>
          <p:nvPicPr>
            <p:cNvPr id="4" name="Picture 3">
              <a:extLst>
                <a:ext uri="{FF2B5EF4-FFF2-40B4-BE49-F238E27FC236}">
                  <a16:creationId xmlns:a16="http://schemas.microsoft.com/office/drawing/2014/main" id="{AA4CC52D-3410-5A2A-A3C1-AA7D447015EA}"/>
                </a:ext>
              </a:extLst>
            </p:cNvPr>
            <p:cNvPicPr>
              <a:picLocks noChangeAspect="1"/>
            </p:cNvPicPr>
            <p:nvPr/>
          </p:nvPicPr>
          <p:blipFill>
            <a:blip r:embed="rId2"/>
            <a:stretch>
              <a:fillRect/>
            </a:stretch>
          </p:blipFill>
          <p:spPr>
            <a:xfrm>
              <a:off x="2846649" y="162888"/>
              <a:ext cx="742456" cy="720114"/>
            </a:xfrm>
            <a:prstGeom prst="rect">
              <a:avLst/>
            </a:prstGeom>
          </p:spPr>
        </p:pic>
      </p:grpSp>
      <p:sp>
        <p:nvSpPr>
          <p:cNvPr id="5" name="Arrow: Pentagon 4">
            <a:extLst>
              <a:ext uri="{FF2B5EF4-FFF2-40B4-BE49-F238E27FC236}">
                <a16:creationId xmlns:a16="http://schemas.microsoft.com/office/drawing/2014/main" id="{E380E75D-9AB0-6C2F-DC3A-EA77E59E0F2B}"/>
              </a:ext>
            </a:extLst>
          </p:cNvPr>
          <p:cNvSpPr/>
          <p:nvPr/>
        </p:nvSpPr>
        <p:spPr>
          <a:xfrm>
            <a:off x="0" y="1113978"/>
            <a:ext cx="457200" cy="298557"/>
          </a:xfrm>
          <a:prstGeom prst="homePlate">
            <a:avLst/>
          </a:prstGeom>
          <a:solidFill>
            <a:srgbClr val="E91D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6" name="TextBox 5">
            <a:extLst>
              <a:ext uri="{FF2B5EF4-FFF2-40B4-BE49-F238E27FC236}">
                <a16:creationId xmlns:a16="http://schemas.microsoft.com/office/drawing/2014/main" id="{29328F0B-C703-95C9-B184-59A98D323E03}"/>
              </a:ext>
            </a:extLst>
          </p:cNvPr>
          <p:cNvSpPr txBox="1"/>
          <p:nvPr/>
        </p:nvSpPr>
        <p:spPr>
          <a:xfrm>
            <a:off x="646422" y="1047812"/>
            <a:ext cx="3739724" cy="430887"/>
          </a:xfrm>
          <a:prstGeom prst="rect">
            <a:avLst/>
          </a:prstGeom>
          <a:noFill/>
        </p:spPr>
        <p:txBody>
          <a:bodyPr wrap="square" rtlCol="0">
            <a:spAutoFit/>
          </a:bodyPr>
          <a:lstStyle/>
          <a:p>
            <a:pPr>
              <a:buClrTx/>
              <a:buFontTx/>
              <a:buNone/>
              <a:defRPr/>
            </a:pPr>
            <a:r>
              <a:rPr lang="en-US" sz="2200" b="1">
                <a:solidFill>
                  <a:srgbClr val="E91D28"/>
                </a:solidFill>
                <a:latin typeface="Arial" panose="020B0604020202020204" pitchFamily="34" charset="0"/>
                <a:cs typeface="Arial" panose="020B0604020202020204" pitchFamily="34" charset="0"/>
              </a:rPr>
              <a:t>Định nghĩa độ phóng xạ: </a:t>
            </a:r>
            <a:endParaRPr lang="en-US" sz="2200" b="1" dirty="0">
              <a:solidFill>
                <a:srgbClr val="E91D28"/>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9681664-651C-7E8E-E7B1-FDABA7746ACC}"/>
              </a:ext>
            </a:extLst>
          </p:cNvPr>
          <p:cNvSpPr txBox="1"/>
          <p:nvPr/>
        </p:nvSpPr>
        <p:spPr>
          <a:xfrm>
            <a:off x="388259" y="1566923"/>
            <a:ext cx="4256049" cy="326698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Kí hiệu: H, có giá trị bằng số hạt nhân phân rã trong một giây.</a:t>
            </a:r>
          </a:p>
          <a:p>
            <a:pPr marL="285750" indent="-285750" algn="just">
              <a:lnSpc>
                <a:spcPct val="150000"/>
              </a:lnSpc>
              <a:buFont typeface="Arial" panose="020B0604020202020204" pitchFamily="34" charset="0"/>
              <a:buChar char="•"/>
            </a:pPr>
            <a:r>
              <a:rPr lang="en-US" sz="2000"/>
              <a:t>Đ</a:t>
            </a:r>
            <a:r>
              <a:rPr lang="vi-VN" sz="2000"/>
              <a:t>ặc trưng cho tính phóng xạ</a:t>
            </a:r>
            <a:r>
              <a:rPr lang="en-US" sz="2000"/>
              <a:t> </a:t>
            </a:r>
            <a:r>
              <a:rPr lang="vi-VN" sz="2000"/>
              <a:t>mạnh hay yếu của một lượng chất phóng xạ.</a:t>
            </a:r>
            <a:endParaRPr lang="en-US" sz="2000"/>
          </a:p>
          <a:p>
            <a:pPr marL="285750" indent="-285750" algn="just">
              <a:lnSpc>
                <a:spcPct val="150000"/>
              </a:lnSpc>
              <a:buFont typeface="Arial" panose="020B0604020202020204" pitchFamily="34" charset="0"/>
              <a:buChar char="•"/>
            </a:pPr>
            <a:r>
              <a:rPr lang="en-US" sz="2000"/>
              <a:t>Được đo nhờ các thiết bị đo phóng xạ.</a:t>
            </a:r>
          </a:p>
        </p:txBody>
      </p:sp>
      <p:grpSp>
        <p:nvGrpSpPr>
          <p:cNvPr id="16" name="Group 15">
            <a:extLst>
              <a:ext uri="{FF2B5EF4-FFF2-40B4-BE49-F238E27FC236}">
                <a16:creationId xmlns:a16="http://schemas.microsoft.com/office/drawing/2014/main" id="{C34FA323-69F2-1EB1-5AEB-CC0AF7EC1B9A}"/>
              </a:ext>
            </a:extLst>
          </p:cNvPr>
          <p:cNvGrpSpPr/>
          <p:nvPr/>
        </p:nvGrpSpPr>
        <p:grpSpPr>
          <a:xfrm>
            <a:off x="5031233" y="3273152"/>
            <a:ext cx="3724507" cy="1164272"/>
            <a:chOff x="5031233" y="2849406"/>
            <a:chExt cx="3724507" cy="1164272"/>
          </a:xfrm>
        </p:grpSpPr>
        <p:sp>
          <p:nvSpPr>
            <p:cNvPr id="13" name="TextBox 12">
              <a:extLst>
                <a:ext uri="{FF2B5EF4-FFF2-40B4-BE49-F238E27FC236}">
                  <a16:creationId xmlns:a16="http://schemas.microsoft.com/office/drawing/2014/main" id="{E5EF99E1-4378-CD0F-1147-7B19D6D6E742}"/>
                </a:ext>
              </a:extLst>
            </p:cNvPr>
            <p:cNvSpPr txBox="1"/>
            <p:nvPr/>
          </p:nvSpPr>
          <p:spPr>
            <a:xfrm>
              <a:off x="5440111" y="3613568"/>
              <a:ext cx="2914185" cy="400110"/>
            </a:xfrm>
            <a:prstGeom prst="rect">
              <a:avLst/>
            </a:prstGeom>
            <a:noFill/>
          </p:spPr>
          <p:txBody>
            <a:bodyPr wrap="square" rtlCol="0">
              <a:spAutoFit/>
            </a:bodyPr>
            <a:lstStyle/>
            <a:p>
              <a:pPr algn="ctr"/>
              <a:r>
                <a:rPr lang="en-US" sz="2000">
                  <a:solidFill>
                    <a:srgbClr val="FF0000"/>
                  </a:solidFill>
                </a:rPr>
                <a:t>1 Ci = 3,7.10</a:t>
              </a:r>
              <a:r>
                <a:rPr lang="en-US" sz="2000" baseline="30000">
                  <a:solidFill>
                    <a:srgbClr val="FF0000"/>
                  </a:solidFill>
                </a:rPr>
                <a:t>10</a:t>
              </a:r>
              <a:r>
                <a:rPr lang="en-US" sz="2000">
                  <a:solidFill>
                    <a:srgbClr val="FF0000"/>
                  </a:solidFill>
                </a:rPr>
                <a:t> Bq</a:t>
              </a:r>
            </a:p>
          </p:txBody>
        </p:sp>
        <p:sp>
          <p:nvSpPr>
            <p:cNvPr id="14" name="Rectangle: Rounded Corners 13">
              <a:extLst>
                <a:ext uri="{FF2B5EF4-FFF2-40B4-BE49-F238E27FC236}">
                  <a16:creationId xmlns:a16="http://schemas.microsoft.com/office/drawing/2014/main" id="{B17FC748-370E-CA6F-1E12-1AB024F79CB4}"/>
                </a:ext>
              </a:extLst>
            </p:cNvPr>
            <p:cNvSpPr/>
            <p:nvPr/>
          </p:nvSpPr>
          <p:spPr>
            <a:xfrm>
              <a:off x="5031233" y="2849406"/>
              <a:ext cx="3724507" cy="584775"/>
            </a:xfrm>
            <a:prstGeom prst="roundRect">
              <a:avLst>
                <a:gd name="adj" fmla="val 50000"/>
              </a:avLst>
            </a:prstGeom>
            <a:solidFill>
              <a:schemeClr val="accent3"/>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2A291F"/>
                  </a:solidFill>
                </a:rPr>
                <a:t>Đơn vị khác: curi, kí hiệu Ci</a:t>
              </a:r>
            </a:p>
          </p:txBody>
        </p:sp>
      </p:grpSp>
      <p:grpSp>
        <p:nvGrpSpPr>
          <p:cNvPr id="17" name="Group 16">
            <a:extLst>
              <a:ext uri="{FF2B5EF4-FFF2-40B4-BE49-F238E27FC236}">
                <a16:creationId xmlns:a16="http://schemas.microsoft.com/office/drawing/2014/main" id="{46BC119E-D201-7653-15E3-3B1228E43FA0}"/>
              </a:ext>
            </a:extLst>
          </p:cNvPr>
          <p:cNvGrpSpPr/>
          <p:nvPr/>
        </p:nvGrpSpPr>
        <p:grpSpPr>
          <a:xfrm>
            <a:off x="5031234" y="1836281"/>
            <a:ext cx="3724507" cy="1198258"/>
            <a:chOff x="5031234" y="1412535"/>
            <a:chExt cx="3724507" cy="1198258"/>
          </a:xfrm>
        </p:grpSpPr>
        <p:sp>
          <p:nvSpPr>
            <p:cNvPr id="12" name="Rectangle: Rounded Corners 11">
              <a:extLst>
                <a:ext uri="{FF2B5EF4-FFF2-40B4-BE49-F238E27FC236}">
                  <a16:creationId xmlns:a16="http://schemas.microsoft.com/office/drawing/2014/main" id="{A9F803F8-C234-5ECA-2B44-82F98AD4BCBB}"/>
                </a:ext>
              </a:extLst>
            </p:cNvPr>
            <p:cNvSpPr/>
            <p:nvPr/>
          </p:nvSpPr>
          <p:spPr>
            <a:xfrm>
              <a:off x="5031234" y="1412535"/>
              <a:ext cx="3724507" cy="584775"/>
            </a:xfrm>
            <a:prstGeom prst="roundRect">
              <a:avLst>
                <a:gd name="adj" fmla="val 50000"/>
              </a:avLst>
            </a:prstGeom>
            <a:solidFill>
              <a:schemeClr val="accent3"/>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2A291F"/>
                  </a:solidFill>
                </a:rPr>
                <a:t>Đơn vị: becơren, kí hiệu Bq</a:t>
              </a:r>
            </a:p>
          </p:txBody>
        </p:sp>
        <p:sp>
          <p:nvSpPr>
            <p:cNvPr id="15" name="TextBox 14">
              <a:extLst>
                <a:ext uri="{FF2B5EF4-FFF2-40B4-BE49-F238E27FC236}">
                  <a16:creationId xmlns:a16="http://schemas.microsoft.com/office/drawing/2014/main" id="{C2BB9000-34A8-AD38-C1EF-7A6AF2D95B5B}"/>
                </a:ext>
              </a:extLst>
            </p:cNvPr>
            <p:cNvSpPr txBox="1"/>
            <p:nvPr/>
          </p:nvSpPr>
          <p:spPr>
            <a:xfrm>
              <a:off x="5440111" y="2210683"/>
              <a:ext cx="2914185" cy="400110"/>
            </a:xfrm>
            <a:prstGeom prst="rect">
              <a:avLst/>
            </a:prstGeom>
            <a:noFill/>
          </p:spPr>
          <p:txBody>
            <a:bodyPr wrap="square" rtlCol="0">
              <a:spAutoFit/>
            </a:bodyPr>
            <a:lstStyle/>
            <a:p>
              <a:pPr algn="ctr"/>
              <a:r>
                <a:rPr lang="en-US" sz="2000">
                  <a:solidFill>
                    <a:srgbClr val="FF0000"/>
                  </a:solidFill>
                </a:rPr>
                <a:t>1 Bq = 1 phân rã/1 giây</a:t>
              </a:r>
            </a:p>
          </p:txBody>
        </p:sp>
      </p:grpSp>
    </p:spTree>
    <p:extLst>
      <p:ext uri="{BB962C8B-B14F-4D97-AF65-F5344CB8AC3E}">
        <p14:creationId xmlns:p14="http://schemas.microsoft.com/office/powerpoint/2010/main" val="294053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D4780-4BA4-22FC-7AF8-C3B93F79C0E0}"/>
            </a:ext>
          </a:extLst>
        </p:cNvPr>
        <p:cNvGrpSpPr/>
        <p:nvPr/>
      </p:nvGrpSpPr>
      <p:grpSpPr>
        <a:xfrm>
          <a:off x="0" y="0"/>
          <a:ext cx="0" cy="0"/>
          <a:chOff x="0" y="0"/>
          <a:chExt cx="0" cy="0"/>
        </a:xfrm>
      </p:grpSpPr>
      <p:sp>
        <p:nvSpPr>
          <p:cNvPr id="9" name="Arrow: Pentagon 8">
            <a:extLst>
              <a:ext uri="{FF2B5EF4-FFF2-40B4-BE49-F238E27FC236}">
                <a16:creationId xmlns:a16="http://schemas.microsoft.com/office/drawing/2014/main" id="{F419C075-912D-BDCD-AD1B-D119A52A52BC}"/>
              </a:ext>
            </a:extLst>
          </p:cNvPr>
          <p:cNvSpPr/>
          <p:nvPr/>
        </p:nvSpPr>
        <p:spPr>
          <a:xfrm>
            <a:off x="0" y="520079"/>
            <a:ext cx="457200" cy="298557"/>
          </a:xfrm>
          <a:prstGeom prst="homePlate">
            <a:avLst/>
          </a:prstGeom>
          <a:solidFill>
            <a:srgbClr val="0000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10" name="TextBox 9">
            <a:extLst>
              <a:ext uri="{FF2B5EF4-FFF2-40B4-BE49-F238E27FC236}">
                <a16:creationId xmlns:a16="http://schemas.microsoft.com/office/drawing/2014/main" id="{16D2807D-249F-E406-E8BA-EDB410F8547B}"/>
              </a:ext>
            </a:extLst>
          </p:cNvPr>
          <p:cNvSpPr txBox="1"/>
          <p:nvPr/>
        </p:nvSpPr>
        <p:spPr>
          <a:xfrm>
            <a:off x="535259" y="318327"/>
            <a:ext cx="4445619" cy="1553054"/>
          </a:xfrm>
          <a:prstGeom prst="rect">
            <a:avLst/>
          </a:prstGeom>
          <a:noFill/>
        </p:spPr>
        <p:txBody>
          <a:bodyPr wrap="square" rtlCol="0">
            <a:spAutoFit/>
          </a:bodyPr>
          <a:lstStyle/>
          <a:p>
            <a:pPr algn="just">
              <a:lnSpc>
                <a:spcPct val="150000"/>
              </a:lnSpc>
              <a:buClrTx/>
              <a:buFontTx/>
              <a:buNone/>
              <a:defRPr/>
            </a:pPr>
            <a:r>
              <a:rPr lang="en-US" sz="2200" b="1">
                <a:solidFill>
                  <a:srgbClr val="0000FF"/>
                </a:solidFill>
                <a:latin typeface="Arial" panose="020B0604020202020204" pitchFamily="34" charset="0"/>
                <a:cs typeface="Arial" panose="020B0604020202020204" pitchFamily="34" charset="0"/>
              </a:rPr>
              <a:t>M</a:t>
            </a:r>
            <a:r>
              <a:rPr lang="vi-VN" sz="2200" b="1">
                <a:solidFill>
                  <a:srgbClr val="0000FF"/>
                </a:solidFill>
                <a:latin typeface="Arial" panose="020B0604020202020204" pitchFamily="34" charset="0"/>
                <a:cs typeface="Arial" panose="020B0604020202020204" pitchFamily="34" charset="0"/>
              </a:rPr>
              <a:t>ối liên hệ giữa độ phóng xạ H</a:t>
            </a:r>
            <a:r>
              <a:rPr lang="vi-VN" sz="2200" b="1" baseline="-25000">
                <a:solidFill>
                  <a:srgbClr val="0000FF"/>
                </a:solidFill>
                <a:latin typeface="Arial" panose="020B0604020202020204" pitchFamily="34" charset="0"/>
                <a:cs typeface="Arial" panose="020B0604020202020204" pitchFamily="34" charset="0"/>
              </a:rPr>
              <a:t>t</a:t>
            </a:r>
            <a:r>
              <a:rPr lang="vi-VN" sz="2200" b="1">
                <a:solidFill>
                  <a:srgbClr val="0000FF"/>
                </a:solidFill>
                <a:latin typeface="Arial" panose="020B0604020202020204" pitchFamily="34" charset="0"/>
                <a:cs typeface="Arial" panose="020B0604020202020204" pitchFamily="34" charset="0"/>
              </a:rPr>
              <a:t> tại thời điểm t và số hạt nhân chưa phân rã N</a:t>
            </a:r>
            <a:r>
              <a:rPr lang="vi-VN" sz="2200" b="1" baseline="-25000">
                <a:solidFill>
                  <a:srgbClr val="0000FF"/>
                </a:solidFill>
                <a:latin typeface="Arial" panose="020B0604020202020204" pitchFamily="34" charset="0"/>
                <a:cs typeface="Arial" panose="020B0604020202020204" pitchFamily="34" charset="0"/>
              </a:rPr>
              <a:t>t</a:t>
            </a:r>
            <a:r>
              <a:rPr lang="vi-VN" sz="2200" b="1">
                <a:solidFill>
                  <a:srgbClr val="0000FF"/>
                </a:solidFill>
                <a:latin typeface="Arial" panose="020B0604020202020204" pitchFamily="34" charset="0"/>
                <a:cs typeface="Arial" panose="020B0604020202020204" pitchFamily="34" charset="0"/>
              </a:rPr>
              <a:t> tại thời điểm t</a:t>
            </a:r>
            <a:endParaRPr lang="en-US" sz="2200" b="1" dirty="0">
              <a:solidFill>
                <a:srgbClr val="0000FF"/>
              </a:solidFill>
              <a:latin typeface="Arial" panose="020B060402020202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7F7CAF6E-FBC4-3DE7-8CE0-1208F1EA1A39}"/>
              </a:ext>
            </a:extLst>
          </p:cNvPr>
          <p:cNvSpPr/>
          <p:nvPr/>
        </p:nvSpPr>
        <p:spPr>
          <a:xfrm>
            <a:off x="0" y="2108423"/>
            <a:ext cx="457200" cy="298557"/>
          </a:xfrm>
          <a:prstGeom prst="homePlate">
            <a:avLst/>
          </a:prstGeom>
          <a:solidFill>
            <a:srgbClr val="808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12" name="TextBox 11">
            <a:extLst>
              <a:ext uri="{FF2B5EF4-FFF2-40B4-BE49-F238E27FC236}">
                <a16:creationId xmlns:a16="http://schemas.microsoft.com/office/drawing/2014/main" id="{68C8A2FE-AE44-129C-BC3E-37C432589B09}"/>
              </a:ext>
            </a:extLst>
          </p:cNvPr>
          <p:cNvSpPr txBox="1"/>
          <p:nvPr/>
        </p:nvSpPr>
        <p:spPr>
          <a:xfrm>
            <a:off x="535259" y="2047799"/>
            <a:ext cx="8422887" cy="430887"/>
          </a:xfrm>
          <a:prstGeom prst="rect">
            <a:avLst/>
          </a:prstGeom>
          <a:noFill/>
        </p:spPr>
        <p:txBody>
          <a:bodyPr wrap="square" rtlCol="0">
            <a:spAutoFit/>
          </a:bodyPr>
          <a:lstStyle/>
          <a:p>
            <a:pPr algn="just">
              <a:buClrTx/>
              <a:buFontTx/>
              <a:buNone/>
              <a:defRPr/>
            </a:pPr>
            <a:r>
              <a:rPr lang="en-US" sz="2200" b="1">
                <a:solidFill>
                  <a:srgbClr val="808000"/>
                </a:solidFill>
                <a:latin typeface="Arial" panose="020B0604020202020204" pitchFamily="34" charset="0"/>
                <a:cs typeface="Arial" panose="020B0604020202020204" pitchFamily="34" charset="0"/>
              </a:rPr>
              <a:t>Ý nghĩa của hằng số phóng xạ:</a:t>
            </a:r>
            <a:endParaRPr lang="en-US" sz="2200" b="1" dirty="0">
              <a:solidFill>
                <a:srgbClr val="808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02DB9901-D530-08AC-27DE-A3C817EE2580}"/>
                  </a:ext>
                </a:extLst>
              </p:cNvPr>
              <p:cNvSpPr/>
              <p:nvPr/>
            </p:nvSpPr>
            <p:spPr>
              <a:xfrm>
                <a:off x="5367454" y="520079"/>
                <a:ext cx="3204117" cy="1291538"/>
              </a:xfrm>
              <a:prstGeom prst="rect">
                <a:avLst/>
              </a:prstGeom>
              <a:solidFill>
                <a:schemeClr val="accent4"/>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2A291F"/>
                    </a:solidFill>
                  </a:rPr>
                  <a:t>H</a:t>
                </a:r>
                <a:r>
                  <a:rPr lang="en-US" sz="2000" baseline="-25000">
                    <a:solidFill>
                      <a:srgbClr val="2A291F"/>
                    </a:solidFill>
                  </a:rPr>
                  <a:t>t</a:t>
                </a:r>
                <a:r>
                  <a:rPr lang="en-US" sz="2000">
                    <a:solidFill>
                      <a:srgbClr val="2A291F"/>
                    </a:solidFill>
                  </a:rPr>
                  <a:t> = </a:t>
                </a:r>
                <a14:m>
                  <m:oMath xmlns:m="http://schemas.openxmlformats.org/officeDocument/2006/math">
                    <m:f>
                      <m:fPr>
                        <m:ctrlPr>
                          <a:rPr lang="en-US" sz="2000" i="1"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ctrlPr>
                      </m:fPr>
                      <m:num>
                        <m:r>
                          <m:rPr>
                            <m:sty m:val="p"/>
                          </m:rPr>
                          <a:rPr lang="en-US" sz="2000" b="0" i="0"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t>d</m:t>
                        </m:r>
                        <m:sSub>
                          <m:sSubPr>
                            <m:ctrlPr>
                              <a:rPr lang="en-US" sz="2000" b="0" i="1"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2000" b="0" i="0"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t>N</m:t>
                            </m:r>
                          </m:e>
                          <m:sub>
                            <m:r>
                              <a:rPr lang="en-US" sz="2000" b="0" i="0"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t>1</m:t>
                            </m:r>
                          </m:sub>
                        </m:sSub>
                      </m:num>
                      <m:den>
                        <m:r>
                          <m:rPr>
                            <m:sty m:val="p"/>
                          </m:rPr>
                          <a:rPr lang="en-US" sz="2000" b="0" i="0" smtClean="0">
                            <a:solidFill>
                              <a:srgbClr val="2A291F"/>
                            </a:solidFill>
                            <a:effectLst/>
                            <a:latin typeface="Cambria Math" panose="02040503050406030204" pitchFamily="18" charset="0"/>
                            <a:ea typeface="Calibri" panose="020F0502020204030204" pitchFamily="34" charset="0"/>
                            <a:cs typeface="Arial" panose="020B0604020202020204" pitchFamily="34" charset="0"/>
                          </a:rPr>
                          <m:t>dt</m:t>
                        </m:r>
                      </m:den>
                    </m:f>
                  </m:oMath>
                </a14:m>
                <a:r>
                  <a:rPr lang="en-US" sz="2000">
                    <a:solidFill>
                      <a:srgbClr val="2A291F"/>
                    </a:solidFill>
                  </a:rPr>
                  <a:t> = -N</a:t>
                </a:r>
                <a:r>
                  <a:rPr lang="en-US" sz="2000">
                    <a:solidFill>
                      <a:srgbClr val="2A291F"/>
                    </a:solidFill>
                    <a:latin typeface="Arial" panose="020B0604020202020204" pitchFamily="34" charset="0"/>
                    <a:cs typeface="Arial" panose="020B0604020202020204" pitchFamily="34" charset="0"/>
                  </a:rPr>
                  <a:t>ʹ</a:t>
                </a:r>
                <a:r>
                  <a:rPr lang="en-US" sz="2000" baseline="-25000">
                    <a:solidFill>
                      <a:srgbClr val="2A291F"/>
                    </a:solidFill>
                  </a:rPr>
                  <a:t>t</a:t>
                </a:r>
                <a:r>
                  <a:rPr lang="en-US" sz="2000">
                    <a:solidFill>
                      <a:srgbClr val="2A291F"/>
                    </a:solidFill>
                  </a:rPr>
                  <a:t> = </a:t>
                </a:r>
                <a14:m>
                  <m:oMath xmlns:m="http://schemas.openxmlformats.org/officeDocument/2006/math">
                    <m:f>
                      <m:fPr>
                        <m:ctrlPr>
                          <a:rPr lang="en-US" sz="2000" i="1">
                            <a:solidFill>
                              <a:srgbClr val="2A291F"/>
                            </a:solidFill>
                            <a:latin typeface="Cambria Math" panose="02040503050406030204" pitchFamily="18" charset="0"/>
                            <a:ea typeface="Calibri" panose="020F0502020204030204" pitchFamily="34" charset="0"/>
                            <a:cs typeface="Arial" panose="020B0604020202020204" pitchFamily="34" charset="0"/>
                          </a:rPr>
                        </m:ctrlPr>
                      </m:fPr>
                      <m:num>
                        <m:r>
                          <m:rPr>
                            <m:sty m:val="p"/>
                          </m:rPr>
                          <a:rPr lang="en-US" sz="2000" b="0" i="0" smtClean="0">
                            <a:solidFill>
                              <a:srgbClr val="2A291F"/>
                            </a:solidFill>
                            <a:latin typeface="Cambria Math" panose="02040503050406030204" pitchFamily="18" charset="0"/>
                            <a:ea typeface="Calibri" panose="020F0502020204030204" pitchFamily="34" charset="0"/>
                            <a:cs typeface="Arial" panose="020B0604020202020204" pitchFamily="34" charset="0"/>
                          </a:rPr>
                          <m:t>ln</m:t>
                        </m:r>
                        <m:r>
                          <a:rPr lang="en-US" sz="2000" b="0" i="0" smtClean="0">
                            <a:solidFill>
                              <a:srgbClr val="2A291F"/>
                            </a:solidFill>
                            <a:latin typeface="Cambria Math" panose="02040503050406030204" pitchFamily="18" charset="0"/>
                            <a:ea typeface="Calibri" panose="020F0502020204030204" pitchFamily="34" charset="0"/>
                            <a:cs typeface="Arial" panose="020B0604020202020204" pitchFamily="34" charset="0"/>
                          </a:rPr>
                          <m:t>2</m:t>
                        </m:r>
                      </m:num>
                      <m:den>
                        <m:r>
                          <m:rPr>
                            <m:sty m:val="p"/>
                          </m:rPr>
                          <a:rPr lang="en-US" sz="2000" b="0" i="0" smtClean="0">
                            <a:solidFill>
                              <a:srgbClr val="2A291F"/>
                            </a:solidFill>
                            <a:latin typeface="Cambria Math" panose="02040503050406030204" pitchFamily="18" charset="0"/>
                            <a:ea typeface="Calibri" panose="020F0502020204030204" pitchFamily="34" charset="0"/>
                            <a:cs typeface="Arial" panose="020B0604020202020204" pitchFamily="34" charset="0"/>
                          </a:rPr>
                          <m:t>T</m:t>
                        </m:r>
                      </m:den>
                    </m:f>
                  </m:oMath>
                </a14:m>
                <a:r>
                  <a:rPr lang="en-US" sz="2000">
                    <a:solidFill>
                      <a:srgbClr val="2A291F"/>
                    </a:solidFill>
                    <a:latin typeface="Arial" panose="020B0604020202020204" pitchFamily="34" charset="0"/>
                    <a:cs typeface="Arial" panose="020B0604020202020204" pitchFamily="34" charset="0"/>
                  </a:rPr>
                  <a:t> N</a:t>
                </a:r>
                <a:r>
                  <a:rPr lang="en-US" sz="2000" baseline="-25000">
                    <a:solidFill>
                      <a:srgbClr val="2A291F"/>
                    </a:solidFill>
                    <a:latin typeface="Arial" panose="020B0604020202020204" pitchFamily="34" charset="0"/>
                    <a:cs typeface="Arial" panose="020B0604020202020204" pitchFamily="34" charset="0"/>
                  </a:rPr>
                  <a:t>0</a:t>
                </a:r>
                <a14:m>
                  <m:oMath xmlns:m="http://schemas.openxmlformats.org/officeDocument/2006/math">
                    <m:sSup>
                      <m:sSupPr>
                        <m:ctrlPr>
                          <a:rPr lang="en-US" sz="2000" i="1">
                            <a:solidFill>
                              <a:srgbClr val="2A291F"/>
                            </a:solidFill>
                            <a:latin typeface="Cambria Math" panose="02040503050406030204" pitchFamily="18" charset="0"/>
                          </a:rPr>
                        </m:ctrlPr>
                      </m:sSupPr>
                      <m:e>
                        <m:r>
                          <a:rPr lang="en-US" sz="2000" i="0">
                            <a:solidFill>
                              <a:srgbClr val="2A291F"/>
                            </a:solidFill>
                            <a:latin typeface="Cambria Math" panose="02040503050406030204" pitchFamily="18" charset="0"/>
                          </a:rPr>
                          <m:t>2</m:t>
                        </m:r>
                      </m:e>
                      <m:sup>
                        <m:r>
                          <a:rPr lang="en-US" sz="2000" i="0">
                            <a:solidFill>
                              <a:srgbClr val="2A291F"/>
                            </a:solidFill>
                            <a:latin typeface="Cambria Math" panose="02040503050406030204" pitchFamily="18" charset="0"/>
                          </a:rPr>
                          <m:t>−</m:t>
                        </m:r>
                        <m:f>
                          <m:fPr>
                            <m:ctrlPr>
                              <a:rPr lang="en-US" sz="2000" i="1">
                                <a:solidFill>
                                  <a:srgbClr val="2A291F"/>
                                </a:solidFill>
                                <a:latin typeface="Cambria Math" panose="02040503050406030204" pitchFamily="18" charset="0"/>
                              </a:rPr>
                            </m:ctrlPr>
                          </m:fPr>
                          <m:num>
                            <m:r>
                              <m:rPr>
                                <m:sty m:val="p"/>
                              </m:rPr>
                              <a:rPr lang="en-US" sz="2000" i="0">
                                <a:solidFill>
                                  <a:srgbClr val="2A291F"/>
                                </a:solidFill>
                                <a:latin typeface="Cambria Math" panose="02040503050406030204" pitchFamily="18" charset="0"/>
                              </a:rPr>
                              <m:t>t</m:t>
                            </m:r>
                          </m:num>
                          <m:den>
                            <m:r>
                              <m:rPr>
                                <m:sty m:val="p"/>
                              </m:rPr>
                              <a:rPr lang="en-US" sz="2000" i="0">
                                <a:solidFill>
                                  <a:srgbClr val="2A291F"/>
                                </a:solidFill>
                                <a:latin typeface="Cambria Math" panose="02040503050406030204" pitchFamily="18" charset="0"/>
                              </a:rPr>
                              <m:t>T</m:t>
                            </m:r>
                          </m:den>
                        </m:f>
                      </m:sup>
                    </m:sSup>
                  </m:oMath>
                </a14:m>
                <a:endParaRPr lang="en-US" sz="2000">
                  <a:solidFill>
                    <a:srgbClr val="2A291F"/>
                  </a:solidFill>
                </a:endParaRPr>
              </a:p>
              <a:p>
                <a:pPr algn="just">
                  <a:lnSpc>
                    <a:spcPct val="150000"/>
                  </a:lnSpc>
                </a:pPr>
                <a:r>
                  <a:rPr lang="en-US" sz="2000">
                    <a:solidFill>
                      <a:srgbClr val="2A291F"/>
                    </a:solidFill>
                  </a:rPr>
                  <a:t>H</a:t>
                </a:r>
                <a:r>
                  <a:rPr lang="en-US" sz="2000" baseline="-25000">
                    <a:solidFill>
                      <a:srgbClr val="2A291F"/>
                    </a:solidFill>
                  </a:rPr>
                  <a:t>t</a:t>
                </a:r>
                <a:r>
                  <a:rPr lang="en-US" sz="2000">
                    <a:solidFill>
                      <a:srgbClr val="2A291F"/>
                    </a:solidFill>
                  </a:rPr>
                  <a:t> = </a:t>
                </a:r>
                <a14:m>
                  <m:oMath xmlns:m="http://schemas.openxmlformats.org/officeDocument/2006/math">
                    <m:r>
                      <m:rPr>
                        <m:sty m:val="p"/>
                      </m:rPr>
                      <a:rPr lang="en-US" sz="2000" i="0" smtClean="0">
                        <a:solidFill>
                          <a:srgbClr val="2A291F"/>
                        </a:solidFill>
                        <a:latin typeface="Cambria Math" panose="02040503050406030204" pitchFamily="18" charset="0"/>
                        <a:ea typeface="Cambria Math" panose="02040503050406030204" pitchFamily="18" charset="0"/>
                      </a:rPr>
                      <m:t>λ</m:t>
                    </m:r>
                  </m:oMath>
                </a14:m>
                <a:r>
                  <a:rPr lang="en-US" sz="2000">
                    <a:solidFill>
                      <a:srgbClr val="2A291F"/>
                    </a:solidFill>
                  </a:rPr>
                  <a:t>N</a:t>
                </a:r>
                <a:r>
                  <a:rPr lang="en-US" sz="2000" baseline="-25000">
                    <a:solidFill>
                      <a:srgbClr val="2A291F"/>
                    </a:solidFill>
                  </a:rPr>
                  <a:t>t</a:t>
                </a:r>
                <a:r>
                  <a:rPr lang="en-US" sz="2000">
                    <a:solidFill>
                      <a:srgbClr val="2A291F"/>
                    </a:solidFill>
                  </a:rPr>
                  <a:t> = H</a:t>
                </a:r>
                <a:r>
                  <a:rPr lang="en-US" sz="2000" baseline="-25000">
                    <a:solidFill>
                      <a:srgbClr val="2A291F"/>
                    </a:solidFill>
                  </a:rPr>
                  <a:t>0</a:t>
                </a:r>
                <a:r>
                  <a:rPr lang="en-US" sz="2000">
                    <a:solidFill>
                      <a:srgbClr val="2A291F"/>
                    </a:solidFill>
                  </a:rPr>
                  <a:t>e</a:t>
                </a:r>
                <a14:m>
                  <m:oMath xmlns:m="http://schemas.openxmlformats.org/officeDocument/2006/math">
                    <m:r>
                      <a:rPr lang="en-US" sz="2000" baseline="30000">
                        <a:solidFill>
                          <a:srgbClr val="2A291F"/>
                        </a:solidFill>
                        <a:latin typeface="Cambria Math" panose="02040503050406030204" pitchFamily="18" charset="0"/>
                        <a:ea typeface="Cambria Math" panose="02040503050406030204" pitchFamily="18" charset="0"/>
                      </a:rPr>
                      <m:t>−</m:t>
                    </m:r>
                    <m:r>
                      <m:rPr>
                        <m:sty m:val="p"/>
                      </m:rPr>
                      <a:rPr lang="en-US" sz="2000" i="0" baseline="30000">
                        <a:solidFill>
                          <a:srgbClr val="2A291F"/>
                        </a:solidFill>
                        <a:latin typeface="Cambria Math" panose="02040503050406030204" pitchFamily="18" charset="0"/>
                        <a:ea typeface="Cambria Math" panose="02040503050406030204" pitchFamily="18" charset="0"/>
                      </a:rPr>
                      <m:t>λ</m:t>
                    </m:r>
                  </m:oMath>
                </a14:m>
                <a:r>
                  <a:rPr lang="en-US" sz="2000" baseline="30000">
                    <a:solidFill>
                      <a:srgbClr val="2A291F"/>
                    </a:solidFill>
                  </a:rPr>
                  <a:t>t</a:t>
                </a:r>
              </a:p>
            </p:txBody>
          </p:sp>
        </mc:Choice>
        <mc:Fallback xmlns="">
          <p:sp>
            <p:nvSpPr>
              <p:cNvPr id="13" name="Rectangle 12">
                <a:extLst>
                  <a:ext uri="{FF2B5EF4-FFF2-40B4-BE49-F238E27FC236}">
                    <a16:creationId xmlns:a16="http://schemas.microsoft.com/office/drawing/2014/main" id="{02DB9901-D530-08AC-27DE-A3C817EE2580}"/>
                  </a:ext>
                </a:extLst>
              </p:cNvPr>
              <p:cNvSpPr>
                <a:spLocks noRot="1" noChangeAspect="1" noMove="1" noResize="1" noEditPoints="1" noAdjustHandles="1" noChangeArrowheads="1" noChangeShapeType="1" noTextEdit="1"/>
              </p:cNvSpPr>
              <p:nvPr/>
            </p:nvSpPr>
            <p:spPr>
              <a:xfrm>
                <a:off x="5367454" y="520079"/>
                <a:ext cx="3204117" cy="1291538"/>
              </a:xfrm>
              <a:prstGeom prst="rect">
                <a:avLst/>
              </a:prstGeom>
              <a:blipFill>
                <a:blip r:embed="rId2"/>
                <a:stretch>
                  <a:fillRect l="-1509" b="-2778"/>
                </a:stretch>
              </a:blipFill>
              <a:ln>
                <a:solidFill>
                  <a:srgbClr val="0000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BE47923A-FFD2-0B46-3EB0-929C10BDF314}"/>
                  </a:ext>
                </a:extLst>
              </p:cNvPr>
              <p:cNvSpPr/>
              <p:nvPr/>
            </p:nvSpPr>
            <p:spPr>
              <a:xfrm>
                <a:off x="507576" y="2573746"/>
                <a:ext cx="8138335" cy="1125017"/>
              </a:xfrm>
              <a:prstGeom prst="roundRect">
                <a:avLst>
                  <a:gd name="adj" fmla="val 8903"/>
                </a:avLst>
              </a:prstGeom>
              <a:solidFill>
                <a:schemeClr val="accent6"/>
              </a:solidFill>
              <a:ln>
                <a:solidFill>
                  <a:srgbClr val="8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Thời gian sống trung bình của hạt nhân phóng xạ bằng nghịch đảo của hằng số phân rã </a:t>
                </a:r>
                <a14:m>
                  <m:oMath xmlns:m="http://schemas.openxmlformats.org/officeDocument/2006/math">
                    <m:r>
                      <m:rPr>
                        <m:sty m:val="p"/>
                      </m:rPr>
                      <a:rPr lang="en-US" sz="2000" i="0" smtClean="0">
                        <a:solidFill>
                          <a:srgbClr val="000000"/>
                        </a:solidFill>
                        <a:latin typeface="Cambria Math" panose="02040503050406030204" pitchFamily="18" charset="0"/>
                        <a:ea typeface="Cambria Math" panose="02040503050406030204" pitchFamily="18" charset="0"/>
                      </a:rPr>
                      <m:t>τ</m:t>
                    </m:r>
                  </m:oMath>
                </a14:m>
                <a:r>
                  <a:rPr lang="en-US" sz="2000">
                    <a:solidFill>
                      <a:srgbClr val="000000"/>
                    </a:solidFill>
                  </a:rPr>
                  <a:t> = </a:t>
                </a:r>
                <a14:m>
                  <m:oMath xmlns:m="http://schemas.openxmlformats.org/officeDocument/2006/math">
                    <m:f>
                      <m:fPr>
                        <m:ctrlPr>
                          <a:rPr lang="en-US" sz="2000" i="1" smtClean="0">
                            <a:solidFill>
                              <a:srgbClr val="000000"/>
                            </a:solidFill>
                            <a:latin typeface="Cambria Math" panose="02040503050406030204" pitchFamily="18" charset="0"/>
                          </a:rPr>
                        </m:ctrlPr>
                      </m:fPr>
                      <m:num>
                        <m:r>
                          <a:rPr lang="en-US" sz="2000" b="0" i="0" smtClean="0">
                            <a:solidFill>
                              <a:srgbClr val="000000"/>
                            </a:solidFill>
                            <a:latin typeface="Cambria Math" panose="02040503050406030204" pitchFamily="18" charset="0"/>
                          </a:rPr>
                          <m:t>1</m:t>
                        </m:r>
                      </m:num>
                      <m:den>
                        <m:r>
                          <m:rPr>
                            <m:sty m:val="p"/>
                          </m:rPr>
                          <a:rPr lang="en-US" sz="2000" i="0" smtClean="0">
                            <a:solidFill>
                              <a:srgbClr val="000000"/>
                            </a:solidFill>
                            <a:latin typeface="Cambria Math" panose="02040503050406030204" pitchFamily="18" charset="0"/>
                            <a:ea typeface="Cambria Math" panose="02040503050406030204" pitchFamily="18" charset="0"/>
                          </a:rPr>
                          <m:t>λ</m:t>
                        </m:r>
                      </m:den>
                    </m:f>
                  </m:oMath>
                </a14:m>
                <a:r>
                  <a:rPr lang="en-US" sz="2000">
                    <a:solidFill>
                      <a:srgbClr val="000000"/>
                    </a:solidFill>
                  </a:rPr>
                  <a:t> và bằng 1,44T.</a:t>
                </a:r>
              </a:p>
            </p:txBody>
          </p:sp>
        </mc:Choice>
        <mc:Fallback xmlns="">
          <p:sp>
            <p:nvSpPr>
              <p:cNvPr id="16" name="Rectangle: Rounded Corners 15">
                <a:extLst>
                  <a:ext uri="{FF2B5EF4-FFF2-40B4-BE49-F238E27FC236}">
                    <a16:creationId xmlns:a16="http://schemas.microsoft.com/office/drawing/2014/main" id="{BE47923A-FFD2-0B46-3EB0-929C10BDF314}"/>
                  </a:ext>
                </a:extLst>
              </p:cNvPr>
              <p:cNvSpPr>
                <a:spLocks noRot="1" noChangeAspect="1" noMove="1" noResize="1" noEditPoints="1" noAdjustHandles="1" noChangeArrowheads="1" noChangeShapeType="1" noTextEdit="1"/>
              </p:cNvSpPr>
              <p:nvPr/>
            </p:nvSpPr>
            <p:spPr>
              <a:xfrm>
                <a:off x="507576" y="2573746"/>
                <a:ext cx="8138335" cy="1125017"/>
              </a:xfrm>
              <a:prstGeom prst="roundRect">
                <a:avLst>
                  <a:gd name="adj" fmla="val 8903"/>
                </a:avLst>
              </a:prstGeom>
              <a:blipFill>
                <a:blip r:embed="rId3"/>
                <a:stretch>
                  <a:fillRect l="-224" r="-299" b="-3175"/>
                </a:stretch>
              </a:blipFill>
              <a:ln>
                <a:solidFill>
                  <a:srgbClr val="808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E084725-DECE-2C21-0DD1-4C8718257F70}"/>
                  </a:ext>
                </a:extLst>
              </p:cNvPr>
              <p:cNvSpPr txBox="1"/>
              <p:nvPr/>
            </p:nvSpPr>
            <p:spPr>
              <a:xfrm>
                <a:off x="507576" y="4094119"/>
                <a:ext cx="3811663" cy="535596"/>
              </a:xfrm>
              <a:prstGeom prst="rect">
                <a:avLst/>
              </a:prstGeom>
              <a:noFill/>
            </p:spPr>
            <p:txBody>
              <a:bodyPr wrap="square">
                <a:spAutoFit/>
              </a:bodyPr>
              <a:lstStyle/>
              <a:p>
                <a:pPr algn="just"/>
                <a:r>
                  <a:rPr lang="en-US" sz="2000">
                    <a:solidFill>
                      <a:srgbClr val="000000"/>
                    </a:solidFill>
                  </a:rPr>
                  <a:t>Thay t = </a:t>
                </a:r>
                <a14:m>
                  <m:oMath xmlns:m="http://schemas.openxmlformats.org/officeDocument/2006/math">
                    <m:r>
                      <m:rPr>
                        <m:sty m:val="p"/>
                      </m:rPr>
                      <a:rPr lang="en-US" sz="2000" i="0" smtClean="0">
                        <a:solidFill>
                          <a:srgbClr val="000000"/>
                        </a:solidFill>
                        <a:latin typeface="Cambria Math" panose="02040503050406030204" pitchFamily="18" charset="0"/>
                        <a:ea typeface="Cambria Math" panose="02040503050406030204" pitchFamily="18" charset="0"/>
                      </a:rPr>
                      <m:t>τ</m:t>
                    </m:r>
                  </m:oMath>
                </a14:m>
                <a:r>
                  <a:rPr lang="en-US" sz="2000"/>
                  <a:t>, ta có: N = </a:t>
                </a:r>
                <a:r>
                  <a:rPr lang="en-US" sz="2000">
                    <a:solidFill>
                      <a:srgbClr val="2A291F"/>
                    </a:solidFill>
                  </a:rPr>
                  <a:t>N</a:t>
                </a:r>
                <a:r>
                  <a:rPr lang="en-US" sz="2000" baseline="-25000">
                    <a:solidFill>
                      <a:srgbClr val="2A291F"/>
                    </a:solidFill>
                  </a:rPr>
                  <a:t>0</a:t>
                </a:r>
                <a:r>
                  <a:rPr lang="en-US" sz="2000">
                    <a:solidFill>
                      <a:srgbClr val="2A291F"/>
                    </a:solidFill>
                  </a:rPr>
                  <a:t>e</a:t>
                </a:r>
                <a14:m>
                  <m:oMath xmlns:m="http://schemas.openxmlformats.org/officeDocument/2006/math">
                    <m:r>
                      <a:rPr lang="en-US" sz="2000" i="0" baseline="30000">
                        <a:solidFill>
                          <a:srgbClr val="2A291F"/>
                        </a:solidFill>
                        <a:latin typeface="Cambria Math" panose="02040503050406030204" pitchFamily="18" charset="0"/>
                        <a:ea typeface="Cambria Math" panose="02040503050406030204" pitchFamily="18" charset="0"/>
                      </a:rPr>
                      <m:t>−</m:t>
                    </m:r>
                    <m:r>
                      <m:rPr>
                        <m:sty m:val="p"/>
                      </m:rPr>
                      <a:rPr lang="en-US" sz="2000" i="0" baseline="30000">
                        <a:solidFill>
                          <a:srgbClr val="2A291F"/>
                        </a:solidFill>
                        <a:latin typeface="Cambria Math" panose="02040503050406030204" pitchFamily="18" charset="0"/>
                        <a:ea typeface="Cambria Math" panose="02040503050406030204" pitchFamily="18" charset="0"/>
                      </a:rPr>
                      <m:t>λ</m:t>
                    </m:r>
                  </m:oMath>
                </a14:m>
                <a:r>
                  <a:rPr lang="en-US" sz="2000" baseline="30000">
                    <a:solidFill>
                      <a:srgbClr val="2A291F"/>
                    </a:solidFill>
                  </a:rPr>
                  <a:t>t</a:t>
                </a:r>
                <a:r>
                  <a:rPr lang="en-US" sz="2000" baseline="-25000">
                    <a:solidFill>
                      <a:srgbClr val="2A291F"/>
                    </a:solidFill>
                  </a:rPr>
                  <a:t> </a:t>
                </a:r>
                <a:r>
                  <a:rPr lang="en-US" sz="2000">
                    <a:solidFill>
                      <a:srgbClr val="2A291F"/>
                    </a:solidFill>
                  </a:rPr>
                  <a:t>= </a:t>
                </a:r>
                <a14:m>
                  <m:oMath xmlns:m="http://schemas.openxmlformats.org/officeDocument/2006/math">
                    <m:f>
                      <m:fPr>
                        <m:ctrlPr>
                          <a:rPr lang="en-US" sz="2000" i="1">
                            <a:solidFill>
                              <a:srgbClr val="2A291F"/>
                            </a:solidFill>
                            <a:latin typeface="Cambria Math" panose="02040503050406030204" pitchFamily="18" charset="0"/>
                            <a:ea typeface="Calibri" panose="020F0502020204030204" pitchFamily="34" charset="0"/>
                            <a:cs typeface="Arial" panose="020B0604020202020204" pitchFamily="34" charset="0"/>
                          </a:rPr>
                        </m:ctrlPr>
                      </m:fPr>
                      <m:num>
                        <m:sSub>
                          <m:sSubPr>
                            <m:ctrlPr>
                              <a:rPr lang="en-US" sz="2000" i="1" smtClean="0">
                                <a:solidFill>
                                  <a:srgbClr val="2A291F"/>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2000" b="0" i="0" smtClean="0">
                                <a:solidFill>
                                  <a:srgbClr val="2A291F"/>
                                </a:solidFill>
                                <a:latin typeface="Cambria Math" panose="02040503050406030204" pitchFamily="18" charset="0"/>
                                <a:ea typeface="Calibri" panose="020F0502020204030204" pitchFamily="34" charset="0"/>
                                <a:cs typeface="Arial" panose="020B0604020202020204" pitchFamily="34" charset="0"/>
                              </a:rPr>
                              <m:t>N</m:t>
                            </m:r>
                          </m:e>
                          <m:sub>
                            <m:r>
                              <a:rPr lang="en-US" sz="2000" b="0" i="0" smtClean="0">
                                <a:solidFill>
                                  <a:srgbClr val="2A291F"/>
                                </a:solidFill>
                                <a:latin typeface="Cambria Math" panose="02040503050406030204" pitchFamily="18" charset="0"/>
                                <a:ea typeface="Calibri" panose="020F0502020204030204" pitchFamily="34" charset="0"/>
                                <a:cs typeface="Arial" panose="020B0604020202020204" pitchFamily="34" charset="0"/>
                              </a:rPr>
                              <m:t>0</m:t>
                            </m:r>
                          </m:sub>
                        </m:sSub>
                      </m:num>
                      <m:den>
                        <m:r>
                          <m:rPr>
                            <m:sty m:val="p"/>
                          </m:rPr>
                          <a:rPr lang="en-US" sz="2000" b="0" i="0" smtClean="0">
                            <a:solidFill>
                              <a:srgbClr val="2A291F"/>
                            </a:solidFill>
                            <a:latin typeface="Cambria Math" panose="02040503050406030204" pitchFamily="18" charset="0"/>
                            <a:ea typeface="Calibri" panose="020F0502020204030204" pitchFamily="34" charset="0"/>
                            <a:cs typeface="Arial" panose="020B0604020202020204" pitchFamily="34" charset="0"/>
                          </a:rPr>
                          <m:t>e</m:t>
                        </m:r>
                      </m:den>
                    </m:f>
                  </m:oMath>
                </a14:m>
                <a:endParaRPr lang="en-US" sz="2000"/>
              </a:p>
            </p:txBody>
          </p:sp>
        </mc:Choice>
        <mc:Fallback xmlns="">
          <p:sp>
            <p:nvSpPr>
              <p:cNvPr id="20" name="TextBox 19">
                <a:extLst>
                  <a:ext uri="{FF2B5EF4-FFF2-40B4-BE49-F238E27FC236}">
                    <a16:creationId xmlns:a16="http://schemas.microsoft.com/office/drawing/2014/main" id="{7E084725-DECE-2C21-0DD1-4C8718257F70}"/>
                  </a:ext>
                </a:extLst>
              </p:cNvPr>
              <p:cNvSpPr txBox="1">
                <a:spLocks noRot="1" noChangeAspect="1" noMove="1" noResize="1" noEditPoints="1" noAdjustHandles="1" noChangeArrowheads="1" noChangeShapeType="1" noTextEdit="1"/>
              </p:cNvSpPr>
              <p:nvPr/>
            </p:nvSpPr>
            <p:spPr>
              <a:xfrm>
                <a:off x="507576" y="4094119"/>
                <a:ext cx="3811663" cy="535596"/>
              </a:xfrm>
              <a:prstGeom prst="rect">
                <a:avLst/>
              </a:prstGeom>
              <a:blipFill>
                <a:blip r:embed="rId4"/>
                <a:stretch>
                  <a:fillRect l="-1597" b="-8046"/>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D5BF1155-B6BA-E991-C037-A9F4584D63FD}"/>
              </a:ext>
            </a:extLst>
          </p:cNvPr>
          <p:cNvGrpSpPr/>
          <p:nvPr/>
        </p:nvGrpSpPr>
        <p:grpSpPr>
          <a:xfrm>
            <a:off x="4471639" y="3837810"/>
            <a:ext cx="3657991" cy="1048214"/>
            <a:chOff x="4884234" y="3828548"/>
            <a:chExt cx="3657991" cy="1048214"/>
          </a:xfrm>
        </p:grpSpPr>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E10B7836-8EFC-E220-491F-3AC5B5DD4093}"/>
                    </a:ext>
                  </a:extLst>
                </p:cNvPr>
                <p:cNvSpPr/>
                <p:nvPr/>
              </p:nvSpPr>
              <p:spPr>
                <a:xfrm>
                  <a:off x="5367454" y="3828548"/>
                  <a:ext cx="3174771" cy="1048214"/>
                </a:xfrm>
                <a:prstGeom prst="roundRect">
                  <a:avLst>
                    <a:gd name="adj" fmla="val 6271"/>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14:m>
                    <m:oMath xmlns:m="http://schemas.openxmlformats.org/officeDocument/2006/math">
                      <m:r>
                        <m:rPr>
                          <m:sty m:val="p"/>
                        </m:rPr>
                        <a:rPr lang="en-US" sz="2000" i="0" smtClean="0">
                          <a:solidFill>
                            <a:srgbClr val="2A291F"/>
                          </a:solidFill>
                          <a:latin typeface="Cambria Math" panose="02040503050406030204" pitchFamily="18" charset="0"/>
                          <a:ea typeface="Cambria Math" panose="02040503050406030204" pitchFamily="18" charset="0"/>
                        </a:rPr>
                        <m:t>τ</m:t>
                      </m:r>
                    </m:oMath>
                  </a14:m>
                  <a:r>
                    <a:rPr lang="en-US" sz="2000">
                      <a:solidFill>
                        <a:srgbClr val="2A291F"/>
                      </a:solidFill>
                    </a:rPr>
                    <a:t> = </a:t>
                  </a:r>
                  <a14:m>
                    <m:oMath xmlns:m="http://schemas.openxmlformats.org/officeDocument/2006/math">
                      <m:f>
                        <m:fPr>
                          <m:ctrlPr>
                            <a:rPr lang="en-US" sz="2000" i="1" smtClean="0">
                              <a:solidFill>
                                <a:srgbClr val="2A291F"/>
                              </a:solidFill>
                              <a:latin typeface="Cambria Math" panose="02040503050406030204" pitchFamily="18" charset="0"/>
                            </a:rPr>
                          </m:ctrlPr>
                        </m:fPr>
                        <m:num>
                          <m:r>
                            <a:rPr lang="en-US" sz="2000" b="0" i="0" smtClean="0">
                              <a:solidFill>
                                <a:srgbClr val="2A291F"/>
                              </a:solidFill>
                              <a:latin typeface="Cambria Math" panose="02040503050406030204" pitchFamily="18" charset="0"/>
                            </a:rPr>
                            <m:t>1</m:t>
                          </m:r>
                        </m:num>
                        <m:den>
                          <m:r>
                            <m:rPr>
                              <m:sty m:val="p"/>
                            </m:rPr>
                            <a:rPr lang="en-US" sz="2000" i="0" smtClean="0">
                              <a:solidFill>
                                <a:srgbClr val="2A291F"/>
                              </a:solidFill>
                              <a:latin typeface="Cambria Math" panose="02040503050406030204" pitchFamily="18" charset="0"/>
                              <a:ea typeface="Cambria Math" panose="02040503050406030204" pitchFamily="18" charset="0"/>
                            </a:rPr>
                            <m:t>λ</m:t>
                          </m:r>
                        </m:den>
                      </m:f>
                    </m:oMath>
                  </a14:m>
                  <a:r>
                    <a:rPr lang="en-US" sz="2000">
                      <a:solidFill>
                        <a:srgbClr val="2A291F"/>
                      </a:solidFill>
                    </a:rPr>
                    <a:t> còn là thời gian để N</a:t>
                  </a:r>
                  <a:r>
                    <a:rPr lang="en-US" sz="2000" baseline="-25000">
                      <a:solidFill>
                        <a:srgbClr val="2A291F"/>
                      </a:solidFill>
                    </a:rPr>
                    <a:t>0</a:t>
                  </a:r>
                  <a:r>
                    <a:rPr lang="en-US" sz="2000">
                      <a:solidFill>
                        <a:srgbClr val="2A291F"/>
                      </a:solidFill>
                    </a:rPr>
                    <a:t> giảm đi e lần.</a:t>
                  </a:r>
                </a:p>
              </p:txBody>
            </p:sp>
          </mc:Choice>
          <mc:Fallback xmlns="">
            <p:sp>
              <p:nvSpPr>
                <p:cNvPr id="21" name="Rectangle: Rounded Corners 20">
                  <a:extLst>
                    <a:ext uri="{FF2B5EF4-FFF2-40B4-BE49-F238E27FC236}">
                      <a16:creationId xmlns:a16="http://schemas.microsoft.com/office/drawing/2014/main" id="{E10B7836-8EFC-E220-491F-3AC5B5DD4093}"/>
                    </a:ext>
                  </a:extLst>
                </p:cNvPr>
                <p:cNvSpPr>
                  <a:spLocks noRot="1" noChangeAspect="1" noMove="1" noResize="1" noEditPoints="1" noAdjustHandles="1" noChangeArrowheads="1" noChangeShapeType="1" noTextEdit="1"/>
                </p:cNvSpPr>
                <p:nvPr/>
              </p:nvSpPr>
              <p:spPr>
                <a:xfrm>
                  <a:off x="5367454" y="3828548"/>
                  <a:ext cx="3174771" cy="1048214"/>
                </a:xfrm>
                <a:prstGeom prst="roundRect">
                  <a:avLst>
                    <a:gd name="adj" fmla="val 6271"/>
                  </a:avLst>
                </a:prstGeom>
                <a:blipFill>
                  <a:blip r:embed="rId5"/>
                  <a:stretch>
                    <a:fillRect b="-7386"/>
                  </a:stretch>
                </a:blipFill>
              </p:spPr>
              <p:txBody>
                <a:bodyPr/>
                <a:lstStyle/>
                <a:p>
                  <a:r>
                    <a:rPr lang="en-US">
                      <a:noFill/>
                    </a:rPr>
                    <a:t> </a:t>
                  </a:r>
                </a:p>
              </p:txBody>
            </p:sp>
          </mc:Fallback>
        </mc:AlternateContent>
        <p:sp>
          <p:nvSpPr>
            <p:cNvPr id="22" name="Arrow: Right 21">
              <a:extLst>
                <a:ext uri="{FF2B5EF4-FFF2-40B4-BE49-F238E27FC236}">
                  <a16:creationId xmlns:a16="http://schemas.microsoft.com/office/drawing/2014/main" id="{FA169759-EAA1-EBEB-02AB-6B6CD7CF8507}"/>
                </a:ext>
              </a:extLst>
            </p:cNvPr>
            <p:cNvSpPr/>
            <p:nvPr/>
          </p:nvSpPr>
          <p:spPr>
            <a:xfrm>
              <a:off x="4884234" y="4209628"/>
              <a:ext cx="341971" cy="286054"/>
            </a:xfrm>
            <a:prstGeom prst="rightArrow">
              <a:avLst/>
            </a:prstGeom>
            <a:solidFill>
              <a:srgbClr val="FF0000"/>
            </a:solidFill>
            <a:ln>
              <a:solidFill>
                <a:srgbClr val="2A2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200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7" grpId="0" animBg="1"/>
      <p:bldP spid="12" grpId="0"/>
      <p:bldP spid="13" grpId="0" animBg="1"/>
      <p:bldP spid="16" grpId="0" animBg="1"/>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25">
          <a:extLst>
            <a:ext uri="{FF2B5EF4-FFF2-40B4-BE49-F238E27FC236}">
              <a16:creationId xmlns:a16="http://schemas.microsoft.com/office/drawing/2014/main" id="{958A7999-E5BD-0051-D6EA-C5A808AC5DBF}"/>
            </a:ext>
          </a:extLst>
        </p:cNvPr>
        <p:cNvGrpSpPr/>
        <p:nvPr/>
      </p:nvGrpSpPr>
      <p:grpSpPr>
        <a:xfrm>
          <a:off x="0" y="0"/>
          <a:ext cx="0" cy="0"/>
          <a:chOff x="0" y="0"/>
          <a:chExt cx="0" cy="0"/>
        </a:xfrm>
      </p:grpSpPr>
      <p:sp>
        <p:nvSpPr>
          <p:cNvPr id="16" name="Rounded Rectangle 22">
            <a:extLst>
              <a:ext uri="{FF2B5EF4-FFF2-40B4-BE49-F238E27FC236}">
                <a16:creationId xmlns:a16="http://schemas.microsoft.com/office/drawing/2014/main" id="{DD7C4ABF-CA5F-811B-930D-3066C94C911C}"/>
              </a:ext>
            </a:extLst>
          </p:cNvPr>
          <p:cNvSpPr/>
          <p:nvPr/>
        </p:nvSpPr>
        <p:spPr>
          <a:xfrm>
            <a:off x="397818" y="329457"/>
            <a:ext cx="3762702" cy="565078"/>
          </a:xfrm>
          <a:prstGeom prst="roundRect">
            <a:avLst/>
          </a:prstGeom>
          <a:solidFill>
            <a:schemeClr val="tx2">
              <a:lumMod val="50000"/>
            </a:schemeClr>
          </a:solidFill>
          <a:ln w="19050"/>
        </p:spPr>
        <p:style>
          <a:lnRef idx="3">
            <a:schemeClr val="lt1"/>
          </a:lnRef>
          <a:fillRef idx="1">
            <a:schemeClr val="dk1"/>
          </a:fillRef>
          <a:effectRef idx="1">
            <a:schemeClr val="dk1"/>
          </a:effectRef>
          <a:fontRef idx="minor">
            <a:schemeClr val="lt1"/>
          </a:fontRef>
        </p:style>
        <p:txBody>
          <a:bodyPr rtlCol="0" anchor="ctr"/>
          <a:lstStyle/>
          <a:p>
            <a:pPr algn="ctr"/>
            <a:r>
              <a:rPr lang="en-US" sz="2000" b="1">
                <a:solidFill>
                  <a:schemeClr val="accent5"/>
                </a:solidFill>
                <a:latin typeface="Arial" panose="020B0604020202020204" pitchFamily="34" charset="0"/>
                <a:cs typeface="Arial" panose="020B0604020202020204" pitchFamily="34" charset="0"/>
              </a:rPr>
              <a:t>Câu hỏi 2 (SGK – tr109)</a:t>
            </a:r>
            <a:endParaRPr lang="en-US" sz="2000" b="1" dirty="0">
              <a:solidFill>
                <a:schemeClr val="accent5"/>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768A2F8-83E8-CD42-1D06-4DAF7409E31E}"/>
                  </a:ext>
                </a:extLst>
              </p:cNvPr>
              <p:cNvSpPr txBox="1"/>
              <p:nvPr/>
            </p:nvSpPr>
            <p:spPr>
              <a:xfrm>
                <a:off x="449128" y="1073532"/>
                <a:ext cx="8245744" cy="3740511"/>
              </a:xfrm>
              <a:prstGeom prst="rect">
                <a:avLst/>
              </a:prstGeom>
              <a:noFill/>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Dược chất phóng xạ Flortaucipir (chứa </a:t>
                </a:r>
                <a14:m>
                  <m:oMath xmlns:m="http://schemas.openxmlformats.org/officeDocument/2006/math">
                    <m:sPre>
                      <m:sPrePr>
                        <m:ctrlPr>
                          <a:rPr lang="vi-VN" sz="2000" i="1" smtClean="0">
                            <a:latin typeface="Cambria Math" panose="02040503050406030204" pitchFamily="18" charset="0"/>
                            <a:ea typeface="Calibri" panose="020F0502020204030204" pitchFamily="34" charset="0"/>
                            <a:cs typeface="Arial" panose="020B0604020202020204" pitchFamily="34" charset="0"/>
                          </a:rPr>
                        </m:ctrlPr>
                      </m:sPrePr>
                      <m:sub>
                        <m:r>
                          <a:rPr lang="en-US" sz="2000" b="0" i="0" smtClean="0">
                            <a:latin typeface="Cambria Math" panose="02040503050406030204" pitchFamily="18" charset="0"/>
                            <a:ea typeface="Calibri" panose="020F0502020204030204" pitchFamily="34" charset="0"/>
                            <a:cs typeface="Arial" panose="020B0604020202020204" pitchFamily="34" charset="0"/>
                          </a:rPr>
                          <m:t>9</m:t>
                        </m:r>
                      </m:sub>
                      <m:sup>
                        <m:r>
                          <a:rPr lang="en-US" sz="2000" b="0" i="0" smtClean="0">
                            <a:latin typeface="Cambria Math" panose="02040503050406030204" pitchFamily="18" charset="0"/>
                          </a:rPr>
                          <m:t>18</m:t>
                        </m:r>
                      </m:sup>
                      <m:e>
                        <m:r>
                          <m:rPr>
                            <m:sty m:val="p"/>
                          </m:rPr>
                          <a:rPr lang="en-US" sz="2000" b="0" i="0" smtClean="0">
                            <a:latin typeface="Cambria Math" panose="02040503050406030204" pitchFamily="18" charset="0"/>
                          </a:rPr>
                          <m:t>F</m:t>
                        </m:r>
                      </m:e>
                    </m:sPre>
                  </m:oMath>
                </a14:m>
                <a:r>
                  <a:rPr lang="vi-VN" sz="2000">
                    <a:latin typeface="Arial" panose="020B0604020202020204" pitchFamily="34" charset="0"/>
                    <a:ea typeface="Calibri" panose="020F0502020204030204" pitchFamily="34" charset="0"/>
                    <a:cs typeface="Arial" panose="020B0604020202020204" pitchFamily="34" charset="0"/>
                  </a:rPr>
                  <a:t> là đồng vị phóng xạ </a:t>
                </a:r>
                <a:r>
                  <a:rPr lang="el-GR" sz="2000">
                    <a:latin typeface="Arial" panose="020B0604020202020204" pitchFamily="34" charset="0"/>
                    <a:ea typeface="Calibri" panose="020F0502020204030204" pitchFamily="34" charset="0"/>
                    <a:cs typeface="Arial" panose="020B0604020202020204" pitchFamily="34" charset="0"/>
                  </a:rPr>
                  <a:t>β</a:t>
                </a:r>
                <a:r>
                  <a:rPr lang="vi-VN" sz="2000">
                    <a:latin typeface="Arial" panose="020B0604020202020204" pitchFamily="34" charset="0"/>
                    <a:ea typeface="Calibri" panose="020F0502020204030204" pitchFamily="34" charset="0"/>
                    <a:cs typeface="Arial" panose="020B0604020202020204" pitchFamily="34" charset="0"/>
                  </a:rPr>
                  <a:t>*) được tiêm vào bệnh nhân nhằm chụp ảnh bên trong cơ thể (chụp ảnh PET - Bài 24). Biết </a:t>
                </a:r>
                <a14:m>
                  <m:oMath xmlns:m="http://schemas.openxmlformats.org/officeDocument/2006/math">
                    <m:sPre>
                      <m:sPrePr>
                        <m:ctrlPr>
                          <a:rPr lang="vi-VN" sz="2000" i="1">
                            <a:latin typeface="Cambria Math" panose="02040503050406030204" pitchFamily="18" charset="0"/>
                            <a:ea typeface="Calibri" panose="020F0502020204030204" pitchFamily="34" charset="0"/>
                            <a:cs typeface="Arial" panose="020B0604020202020204" pitchFamily="34" charset="0"/>
                          </a:rPr>
                        </m:ctrlPr>
                      </m:sPrePr>
                      <m:sub>
                        <m:r>
                          <a:rPr lang="en-US" sz="2000">
                            <a:latin typeface="Cambria Math" panose="02040503050406030204" pitchFamily="18" charset="0"/>
                            <a:ea typeface="Calibri" panose="020F0502020204030204" pitchFamily="34" charset="0"/>
                            <a:cs typeface="Arial" panose="020B0604020202020204" pitchFamily="34" charset="0"/>
                          </a:rPr>
                          <m:t>9</m:t>
                        </m:r>
                      </m:sub>
                      <m:sup>
                        <m:r>
                          <a:rPr lang="en-US" sz="2000">
                            <a:latin typeface="Cambria Math" panose="02040503050406030204" pitchFamily="18" charset="0"/>
                          </a:rPr>
                          <m:t>18</m:t>
                        </m:r>
                      </m:sup>
                      <m:e>
                        <m:r>
                          <m:rPr>
                            <m:sty m:val="p"/>
                          </m:rPr>
                          <a:rPr lang="en-US" sz="2000">
                            <a:latin typeface="Cambria Math" panose="02040503050406030204" pitchFamily="18" charset="0"/>
                          </a:rPr>
                          <m:t>F</m:t>
                        </m:r>
                      </m:e>
                    </m:sPre>
                  </m:oMath>
                </a14:m>
                <a:r>
                  <a:rPr lang="vi-VN" sz="2000">
                    <a:latin typeface="Arial" panose="020B0604020202020204" pitchFamily="34" charset="0"/>
                    <a:ea typeface="Calibri" panose="020F0502020204030204" pitchFamily="34" charset="0"/>
                    <a:cs typeface="Arial" panose="020B0604020202020204" pitchFamily="34" charset="0"/>
                  </a:rPr>
                  <a:t> có chu kì bán rã khoảng 110 phút.</a:t>
                </a:r>
              </a:p>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a) Sau khi tiêm bao lâu thì lượng </a:t>
                </a:r>
                <a14:m>
                  <m:oMath xmlns:m="http://schemas.openxmlformats.org/officeDocument/2006/math">
                    <m:sPre>
                      <m:sPrePr>
                        <m:ctrlPr>
                          <a:rPr lang="vi-VN" sz="2000" i="1">
                            <a:latin typeface="Cambria Math" panose="02040503050406030204" pitchFamily="18" charset="0"/>
                            <a:ea typeface="Calibri" panose="020F0502020204030204" pitchFamily="34" charset="0"/>
                            <a:cs typeface="Arial" panose="020B0604020202020204" pitchFamily="34" charset="0"/>
                          </a:rPr>
                        </m:ctrlPr>
                      </m:sPrePr>
                      <m:sub>
                        <m:r>
                          <a:rPr lang="en-US" sz="2000">
                            <a:latin typeface="Cambria Math" panose="02040503050406030204" pitchFamily="18" charset="0"/>
                            <a:ea typeface="Calibri" panose="020F0502020204030204" pitchFamily="34" charset="0"/>
                            <a:cs typeface="Arial" panose="020B0604020202020204" pitchFamily="34" charset="0"/>
                          </a:rPr>
                          <m:t>9</m:t>
                        </m:r>
                      </m:sub>
                      <m:sup>
                        <m:r>
                          <a:rPr lang="en-US" sz="2000">
                            <a:latin typeface="Cambria Math" panose="02040503050406030204" pitchFamily="18" charset="0"/>
                          </a:rPr>
                          <m:t>18</m:t>
                        </m:r>
                      </m:sup>
                      <m:e>
                        <m:r>
                          <m:rPr>
                            <m:sty m:val="p"/>
                          </m:rPr>
                          <a:rPr lang="en-US" sz="2000">
                            <a:latin typeface="Cambria Math" panose="02040503050406030204" pitchFamily="18" charset="0"/>
                          </a:rPr>
                          <m:t>F</m:t>
                        </m:r>
                      </m:e>
                    </m:sPre>
                  </m:oMath>
                </a14:m>
                <a:r>
                  <a:rPr lang="vi-VN" sz="2000">
                    <a:latin typeface="Arial" panose="020B0604020202020204" pitchFamily="34" charset="0"/>
                    <a:ea typeface="Calibri" panose="020F0502020204030204" pitchFamily="34" charset="0"/>
                    <a:cs typeface="Arial" panose="020B0604020202020204" pitchFamily="34" charset="0"/>
                  </a:rPr>
                  <a:t> giảm còn 10% và 1% so với lúc đầu?</a:t>
                </a:r>
              </a:p>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b) Mỗi mL dược chất phóng xạ Flortaucipir có độ phóng xạ ban đầu là 10</a:t>
                </a:r>
                <a:r>
                  <a:rPr lang="en-US" sz="2000" baseline="30000">
                    <a:latin typeface="Arial" panose="020B0604020202020204" pitchFamily="34" charset="0"/>
                    <a:ea typeface="Calibri" panose="020F0502020204030204" pitchFamily="34" charset="0"/>
                    <a:cs typeface="Arial" panose="020B0604020202020204" pitchFamily="34" charset="0"/>
                  </a:rPr>
                  <a:t>9</a:t>
                </a:r>
                <a:r>
                  <a:rPr lang="vi-VN" sz="2000">
                    <a:latin typeface="Arial" panose="020B0604020202020204" pitchFamily="34" charset="0"/>
                    <a:ea typeface="Calibri" panose="020F0502020204030204" pitchFamily="34" charset="0"/>
                    <a:cs typeface="Arial" panose="020B0604020202020204" pitchFamily="34" charset="0"/>
                  </a:rPr>
                  <a:t> Bq. Xác định số </a:t>
                </a:r>
                <a:r>
                  <a:rPr lang="en-US" sz="2000">
                    <a:latin typeface="Arial" panose="020B0604020202020204" pitchFamily="34" charset="0"/>
                    <a:ea typeface="Calibri" panose="020F0502020204030204" pitchFamily="34" charset="0"/>
                    <a:cs typeface="Arial" panose="020B0604020202020204" pitchFamily="34" charset="0"/>
                  </a:rPr>
                  <a:t>lượng hạt đồng vị </a:t>
                </a:r>
                <a14:m>
                  <m:oMath xmlns:m="http://schemas.openxmlformats.org/officeDocument/2006/math">
                    <m:sPre>
                      <m:sPrePr>
                        <m:ctrlPr>
                          <a:rPr lang="vi-VN" sz="2000" i="1">
                            <a:latin typeface="Cambria Math" panose="02040503050406030204" pitchFamily="18" charset="0"/>
                            <a:ea typeface="Calibri" panose="020F0502020204030204" pitchFamily="34" charset="0"/>
                            <a:cs typeface="Arial" panose="020B0604020202020204" pitchFamily="34" charset="0"/>
                          </a:rPr>
                        </m:ctrlPr>
                      </m:sPrePr>
                      <m:sub>
                        <m:r>
                          <a:rPr lang="en-US" sz="2000">
                            <a:latin typeface="Cambria Math" panose="02040503050406030204" pitchFamily="18" charset="0"/>
                            <a:ea typeface="Calibri" panose="020F0502020204030204" pitchFamily="34" charset="0"/>
                            <a:cs typeface="Arial" panose="020B0604020202020204" pitchFamily="34" charset="0"/>
                          </a:rPr>
                          <m:t>9</m:t>
                        </m:r>
                      </m:sub>
                      <m:sup>
                        <m:r>
                          <a:rPr lang="en-US" sz="2000">
                            <a:latin typeface="Cambria Math" panose="02040503050406030204" pitchFamily="18" charset="0"/>
                          </a:rPr>
                          <m:t>18</m:t>
                        </m:r>
                      </m:sup>
                      <m:e>
                        <m:r>
                          <m:rPr>
                            <m:sty m:val="p"/>
                          </m:rPr>
                          <a:rPr lang="en-US" sz="2000">
                            <a:latin typeface="Cambria Math" panose="02040503050406030204" pitchFamily="18" charset="0"/>
                          </a:rPr>
                          <m:t>F</m:t>
                        </m:r>
                      </m:e>
                    </m:sPre>
                  </m:oMath>
                </a14:m>
                <a:r>
                  <a:rPr lang="vi-VN" sz="2000">
                    <a:latin typeface="Arial" panose="020B0604020202020204" pitchFamily="34" charset="0"/>
                    <a:ea typeface="Calibri" panose="020F0502020204030204" pitchFamily="34" charset="0"/>
                    <a:cs typeface="Arial" panose="020B0604020202020204" pitchFamily="34" charset="0"/>
                  </a:rPr>
                  <a:t> có trong mỗi mL dược chất tại thời điểm ban đầu và sau đó 1 ngày.</a:t>
                </a:r>
              </a:p>
            </p:txBody>
          </p:sp>
        </mc:Choice>
        <mc:Fallback xmlns="">
          <p:sp>
            <p:nvSpPr>
              <p:cNvPr id="17" name="TextBox 16">
                <a:extLst>
                  <a:ext uri="{FF2B5EF4-FFF2-40B4-BE49-F238E27FC236}">
                    <a16:creationId xmlns:a16="http://schemas.microsoft.com/office/drawing/2014/main" id="{1768A2F8-83E8-CD42-1D06-4DAF7409E31E}"/>
                  </a:ext>
                </a:extLst>
              </p:cNvPr>
              <p:cNvSpPr txBox="1">
                <a:spLocks noRot="1" noChangeAspect="1" noMove="1" noResize="1" noEditPoints="1" noAdjustHandles="1" noChangeArrowheads="1" noChangeShapeType="1" noTextEdit="1"/>
              </p:cNvSpPr>
              <p:nvPr/>
            </p:nvSpPr>
            <p:spPr>
              <a:xfrm>
                <a:off x="449128" y="1073532"/>
                <a:ext cx="8245744" cy="3740511"/>
              </a:xfrm>
              <a:prstGeom prst="rect">
                <a:avLst/>
              </a:prstGeom>
              <a:blipFill>
                <a:blip r:embed="rId3"/>
                <a:stretch>
                  <a:fillRect l="-814" r="-740" b="-2932"/>
                </a:stretch>
              </a:blipFill>
            </p:spPr>
            <p:txBody>
              <a:bodyPr/>
              <a:lstStyle/>
              <a:p>
                <a:r>
                  <a:rPr lang="en-US">
                    <a:noFill/>
                  </a:rPr>
                  <a:t> </a:t>
                </a:r>
              </a:p>
            </p:txBody>
          </p:sp>
        </mc:Fallback>
      </mc:AlternateContent>
    </p:spTree>
    <p:extLst>
      <p:ext uri="{BB962C8B-B14F-4D97-AF65-F5344CB8AC3E}">
        <p14:creationId xmlns:p14="http://schemas.microsoft.com/office/powerpoint/2010/main" val="45180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1175211-4A39-438D-85EE-A0F28CF9F0A1}"/>
              </a:ext>
            </a:extLst>
          </p:cNvPr>
          <p:cNvGrpSpPr/>
          <p:nvPr/>
        </p:nvGrpSpPr>
        <p:grpSpPr>
          <a:xfrm rot="20680831">
            <a:off x="270314" y="313165"/>
            <a:ext cx="1889165" cy="880789"/>
            <a:chOff x="535057" y="151640"/>
            <a:chExt cx="1889165" cy="880789"/>
          </a:xfrm>
        </p:grpSpPr>
        <p:pic>
          <p:nvPicPr>
            <p:cNvPr id="7" name="Picture 6">
              <a:extLst>
                <a:ext uri="{FF2B5EF4-FFF2-40B4-BE49-F238E27FC236}">
                  <a16:creationId xmlns:a16="http://schemas.microsoft.com/office/drawing/2014/main" id="{49AA120F-45FA-2A61-DD07-13A83E21A047}"/>
                </a:ext>
              </a:extLst>
            </p:cNvPr>
            <p:cNvPicPr>
              <a:picLocks noChangeAspect="1"/>
            </p:cNvPicPr>
            <p:nvPr/>
          </p:nvPicPr>
          <p:blipFill>
            <a:blip r:embed="rId2"/>
            <a:stretch>
              <a:fillRect/>
            </a:stretch>
          </p:blipFill>
          <p:spPr>
            <a:xfrm>
              <a:off x="535057" y="151640"/>
              <a:ext cx="1889165" cy="880789"/>
            </a:xfrm>
            <a:prstGeom prst="rect">
              <a:avLst/>
            </a:prstGeom>
          </p:spPr>
        </p:pic>
        <p:sp>
          <p:nvSpPr>
            <p:cNvPr id="8" name="TextBox 7">
              <a:extLst>
                <a:ext uri="{FF2B5EF4-FFF2-40B4-BE49-F238E27FC236}">
                  <a16:creationId xmlns:a16="http://schemas.microsoft.com/office/drawing/2014/main" id="{A9CB0B98-F727-F356-188A-C49455AA9879}"/>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rPr>
                <a:t>Trả lời</a:t>
              </a:r>
              <a:endParaRPr kumimoji="0" lang="en-US" sz="2200" b="1" i="0" u="none" strike="noStrike" kern="0" cap="none" spc="0" normalizeH="0" baseline="0" noProof="0" dirty="0">
                <a:ln>
                  <a:noFill/>
                </a:ln>
                <a:solidFill>
                  <a:sysClr val="windowText" lastClr="000000"/>
                </a:solidFill>
                <a:effectLst/>
                <a:uLnTx/>
                <a:uFillTx/>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65F6B79-98F1-359D-0F2A-71EDDF4796DE}"/>
                  </a:ext>
                </a:extLst>
              </p:cNvPr>
              <p:cNvSpPr txBox="1"/>
              <p:nvPr/>
            </p:nvSpPr>
            <p:spPr>
              <a:xfrm>
                <a:off x="667092" y="1568785"/>
                <a:ext cx="5794372" cy="143353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N</a:t>
                </a:r>
                <a:r>
                  <a:rPr lang="en-US" sz="2000" baseline="-25000"/>
                  <a:t>1</a:t>
                </a:r>
                <a:r>
                  <a:rPr lang="en-US" sz="2000"/>
                  <a:t> </a:t>
                </a:r>
                <a:r>
                  <a:rPr lang="en-US" sz="2000">
                    <a:solidFill>
                      <a:srgbClr val="2A291F"/>
                    </a:solidFill>
                  </a:rPr>
                  <a:t>= N</a:t>
                </a:r>
                <a:r>
                  <a:rPr lang="en-US" sz="2000" baseline="-25000">
                    <a:solidFill>
                      <a:srgbClr val="2A291F"/>
                    </a:solidFill>
                  </a:rPr>
                  <a:t>0</a:t>
                </a:r>
                <a14:m>
                  <m:oMath xmlns:m="http://schemas.openxmlformats.org/officeDocument/2006/math">
                    <m:sSup>
                      <m:sSupPr>
                        <m:ctrlPr>
                          <a:rPr lang="en-US" sz="2000" i="1" smtClean="0">
                            <a:solidFill>
                              <a:srgbClr val="2A291F"/>
                            </a:solidFill>
                            <a:latin typeface="Cambria Math" panose="02040503050406030204" pitchFamily="18" charset="0"/>
                          </a:rPr>
                        </m:ctrlPr>
                      </m:sSupPr>
                      <m:e>
                        <m:r>
                          <a:rPr lang="en-US" sz="2000" b="0" i="0" smtClean="0">
                            <a:solidFill>
                              <a:srgbClr val="2A291F"/>
                            </a:solidFill>
                            <a:latin typeface="Cambria Math" panose="02040503050406030204" pitchFamily="18" charset="0"/>
                          </a:rPr>
                          <m:t>2</m:t>
                        </m:r>
                      </m:e>
                      <m:sup>
                        <m:r>
                          <a:rPr lang="en-US" sz="2000" b="0" i="0" smtClean="0">
                            <a:solidFill>
                              <a:srgbClr val="2A291F"/>
                            </a:solidFill>
                            <a:latin typeface="Cambria Math" panose="02040503050406030204" pitchFamily="18" charset="0"/>
                          </a:rPr>
                          <m:t>−</m:t>
                        </m:r>
                        <m:f>
                          <m:fPr>
                            <m:ctrlPr>
                              <a:rPr lang="en-US" sz="2000" i="1" smtClean="0">
                                <a:solidFill>
                                  <a:srgbClr val="2A291F"/>
                                </a:solidFill>
                                <a:latin typeface="Cambria Math" panose="02040503050406030204" pitchFamily="18" charset="0"/>
                              </a:rPr>
                            </m:ctrlPr>
                          </m:fPr>
                          <m:num>
                            <m:sSub>
                              <m:sSubPr>
                                <m:ctrlPr>
                                  <a:rPr lang="en-US" sz="2000" i="1" smtClean="0">
                                    <a:solidFill>
                                      <a:srgbClr val="2A291F"/>
                                    </a:solidFill>
                                    <a:latin typeface="Cambria Math" panose="02040503050406030204" pitchFamily="18" charset="0"/>
                                  </a:rPr>
                                </m:ctrlPr>
                              </m:sSubPr>
                              <m:e>
                                <m:r>
                                  <m:rPr>
                                    <m:sty m:val="p"/>
                                  </m:rPr>
                                  <a:rPr lang="en-US" sz="2000" b="0" i="0" smtClean="0">
                                    <a:solidFill>
                                      <a:srgbClr val="2A291F"/>
                                    </a:solidFill>
                                    <a:latin typeface="Cambria Math" panose="02040503050406030204" pitchFamily="18" charset="0"/>
                                  </a:rPr>
                                  <m:t>t</m:t>
                                </m:r>
                              </m:e>
                              <m:sub>
                                <m:r>
                                  <a:rPr lang="en-US" sz="2000" b="0" i="0" smtClean="0">
                                    <a:solidFill>
                                      <a:srgbClr val="2A291F"/>
                                    </a:solidFill>
                                    <a:latin typeface="Cambria Math" panose="02040503050406030204" pitchFamily="18" charset="0"/>
                                  </a:rPr>
                                  <m:t>1</m:t>
                                </m:r>
                              </m:sub>
                            </m:sSub>
                          </m:num>
                          <m:den>
                            <m:r>
                              <m:rPr>
                                <m:sty m:val="p"/>
                              </m:rPr>
                              <a:rPr lang="en-US" sz="2000" b="0" i="0" smtClean="0">
                                <a:solidFill>
                                  <a:srgbClr val="2A291F"/>
                                </a:solidFill>
                                <a:latin typeface="Cambria Math" panose="02040503050406030204" pitchFamily="18" charset="0"/>
                              </a:rPr>
                              <m:t>T</m:t>
                            </m:r>
                          </m:den>
                        </m:f>
                      </m:sup>
                    </m:sSup>
                  </m:oMath>
                </a14:m>
                <a:r>
                  <a:rPr lang="en-US" sz="2000">
                    <a:solidFill>
                      <a:srgbClr val="2A291F"/>
                    </a:solidFill>
                    <a:latin typeface="Cambria Math" panose="02040503050406030204" pitchFamily="18" charset="0"/>
                  </a:rPr>
                  <a:t> </a:t>
                </a:r>
                <a14:m>
                  <m:oMath xmlns:m="http://schemas.openxmlformats.org/officeDocument/2006/math">
                    <m:r>
                      <a:rPr lang="en-US" sz="2000" i="0" smtClean="0">
                        <a:solidFill>
                          <a:srgbClr val="2A291F"/>
                        </a:solidFill>
                        <a:latin typeface="Cambria Math" panose="02040503050406030204" pitchFamily="18" charset="0"/>
                        <a:ea typeface="Cambria Math" panose="02040503050406030204" pitchFamily="18" charset="0"/>
                      </a:rPr>
                      <m:t>⇒</m:t>
                    </m:r>
                  </m:oMath>
                </a14:m>
                <a:r>
                  <a:rPr lang="en-US" sz="2000">
                    <a:solidFill>
                      <a:srgbClr val="2A291F"/>
                    </a:solidFill>
                  </a:rPr>
                  <a:t> </a:t>
                </a:r>
                <a14:m>
                  <m:oMath xmlns:m="http://schemas.openxmlformats.org/officeDocument/2006/math">
                    <m:f>
                      <m:fPr>
                        <m:ctrlPr>
                          <a:rPr lang="en-US" sz="2000" i="1">
                            <a:solidFill>
                              <a:srgbClr val="2A291F"/>
                            </a:solidFill>
                            <a:latin typeface="Cambria Math" panose="02040503050406030204" pitchFamily="18" charset="0"/>
                          </a:rPr>
                        </m:ctrlPr>
                      </m:fPr>
                      <m:num>
                        <m:sSub>
                          <m:sSubPr>
                            <m:ctrlPr>
                              <a:rPr lang="en-US" sz="2000" i="1" smtClean="0">
                                <a:solidFill>
                                  <a:srgbClr val="2A291F"/>
                                </a:solidFill>
                                <a:latin typeface="Cambria Math" panose="02040503050406030204" pitchFamily="18" charset="0"/>
                              </a:rPr>
                            </m:ctrlPr>
                          </m:sSubPr>
                          <m:e>
                            <m:r>
                              <m:rPr>
                                <m:sty m:val="p"/>
                              </m:rPr>
                              <a:rPr lang="en-US" sz="2000" b="0" i="0" smtClean="0">
                                <a:solidFill>
                                  <a:srgbClr val="2A291F"/>
                                </a:solidFill>
                                <a:latin typeface="Cambria Math" panose="02040503050406030204" pitchFamily="18" charset="0"/>
                              </a:rPr>
                              <m:t>N</m:t>
                            </m:r>
                          </m:e>
                          <m:sub>
                            <m:r>
                              <a:rPr lang="en-US" sz="2000" b="0" i="0" smtClean="0">
                                <a:solidFill>
                                  <a:srgbClr val="2A291F"/>
                                </a:solidFill>
                                <a:latin typeface="Cambria Math" panose="02040503050406030204" pitchFamily="18" charset="0"/>
                              </a:rPr>
                              <m:t>1</m:t>
                            </m:r>
                          </m:sub>
                        </m:sSub>
                      </m:num>
                      <m:den>
                        <m:sSub>
                          <m:sSubPr>
                            <m:ctrlPr>
                              <a:rPr lang="en-US" sz="2000" b="0" i="1" smtClean="0">
                                <a:solidFill>
                                  <a:srgbClr val="2A291F"/>
                                </a:solidFill>
                                <a:latin typeface="Cambria Math" panose="02040503050406030204" pitchFamily="18" charset="0"/>
                              </a:rPr>
                            </m:ctrlPr>
                          </m:sSubPr>
                          <m:e>
                            <m:r>
                              <m:rPr>
                                <m:sty m:val="p"/>
                              </m:rPr>
                              <a:rPr lang="en-US" sz="2000" b="0" i="0" smtClean="0">
                                <a:solidFill>
                                  <a:srgbClr val="2A291F"/>
                                </a:solidFill>
                                <a:latin typeface="Cambria Math" panose="02040503050406030204" pitchFamily="18" charset="0"/>
                              </a:rPr>
                              <m:t>N</m:t>
                            </m:r>
                          </m:e>
                          <m:sub>
                            <m:r>
                              <a:rPr lang="en-US" sz="2000" b="0" i="0" smtClean="0">
                                <a:solidFill>
                                  <a:srgbClr val="2A291F"/>
                                </a:solidFill>
                                <a:latin typeface="Cambria Math" panose="02040503050406030204" pitchFamily="18" charset="0"/>
                              </a:rPr>
                              <m:t>0</m:t>
                            </m:r>
                          </m:sub>
                        </m:sSub>
                      </m:den>
                    </m:f>
                  </m:oMath>
                </a14:m>
                <a:r>
                  <a:rPr lang="en-US" sz="2000">
                    <a:solidFill>
                      <a:srgbClr val="2A291F"/>
                    </a:solidFill>
                  </a:rPr>
                  <a:t> = </a:t>
                </a:r>
                <a14:m>
                  <m:oMath xmlns:m="http://schemas.openxmlformats.org/officeDocument/2006/math">
                    <m:sSup>
                      <m:sSupPr>
                        <m:ctrlPr>
                          <a:rPr lang="en-US" sz="2000" i="1">
                            <a:solidFill>
                              <a:srgbClr val="2A291F"/>
                            </a:solidFill>
                            <a:latin typeface="Cambria Math" panose="02040503050406030204" pitchFamily="18" charset="0"/>
                          </a:rPr>
                        </m:ctrlPr>
                      </m:sSupPr>
                      <m:e>
                        <m:r>
                          <a:rPr lang="en-US" sz="2000" i="0">
                            <a:solidFill>
                              <a:srgbClr val="2A291F"/>
                            </a:solidFill>
                            <a:latin typeface="Cambria Math" panose="02040503050406030204" pitchFamily="18" charset="0"/>
                          </a:rPr>
                          <m:t>2</m:t>
                        </m:r>
                      </m:e>
                      <m:sup>
                        <m:r>
                          <a:rPr lang="en-US" sz="2000" i="0">
                            <a:solidFill>
                              <a:srgbClr val="2A291F"/>
                            </a:solidFill>
                            <a:latin typeface="Cambria Math" panose="02040503050406030204" pitchFamily="18" charset="0"/>
                          </a:rPr>
                          <m:t>−</m:t>
                        </m:r>
                        <m:f>
                          <m:fPr>
                            <m:ctrlPr>
                              <a:rPr lang="en-US" sz="2000" i="1" smtClean="0">
                                <a:solidFill>
                                  <a:srgbClr val="2A291F"/>
                                </a:solidFill>
                                <a:latin typeface="Cambria Math" panose="02040503050406030204" pitchFamily="18" charset="0"/>
                              </a:rPr>
                            </m:ctrlPr>
                          </m:fPr>
                          <m:num>
                            <m:sSub>
                              <m:sSubPr>
                                <m:ctrlPr>
                                  <a:rPr lang="en-US" sz="2000" i="1">
                                    <a:solidFill>
                                      <a:srgbClr val="2A291F"/>
                                    </a:solidFill>
                                    <a:latin typeface="Cambria Math" panose="02040503050406030204" pitchFamily="18" charset="0"/>
                                  </a:rPr>
                                </m:ctrlPr>
                              </m:sSubPr>
                              <m:e>
                                <m:r>
                                  <m:rPr>
                                    <m:sty m:val="p"/>
                                  </m:rPr>
                                  <a:rPr lang="en-US" sz="2000" i="0">
                                    <a:solidFill>
                                      <a:srgbClr val="2A291F"/>
                                    </a:solidFill>
                                    <a:latin typeface="Cambria Math" panose="02040503050406030204" pitchFamily="18" charset="0"/>
                                  </a:rPr>
                                  <m:t>t</m:t>
                                </m:r>
                              </m:e>
                              <m:sub>
                                <m:r>
                                  <a:rPr lang="en-US" sz="2000" i="0">
                                    <a:solidFill>
                                      <a:srgbClr val="2A291F"/>
                                    </a:solidFill>
                                    <a:latin typeface="Cambria Math" panose="02040503050406030204" pitchFamily="18" charset="0"/>
                                  </a:rPr>
                                  <m:t>1</m:t>
                                </m:r>
                              </m:sub>
                            </m:sSub>
                          </m:num>
                          <m:den>
                            <m:r>
                              <m:rPr>
                                <m:sty m:val="p"/>
                              </m:rPr>
                              <a:rPr lang="en-US" sz="2000" i="0">
                                <a:solidFill>
                                  <a:srgbClr val="2A291F"/>
                                </a:solidFill>
                                <a:latin typeface="Cambria Math" panose="02040503050406030204" pitchFamily="18" charset="0"/>
                              </a:rPr>
                              <m:t>T</m:t>
                            </m:r>
                          </m:den>
                        </m:f>
                      </m:sup>
                    </m:sSup>
                  </m:oMath>
                </a14:m>
                <a:r>
                  <a:rPr lang="en-US" sz="2000">
                    <a:solidFill>
                      <a:srgbClr val="2A291F"/>
                    </a:solidFill>
                  </a:rPr>
                  <a:t> </a:t>
                </a:r>
                <a14:m>
                  <m:oMath xmlns:m="http://schemas.openxmlformats.org/officeDocument/2006/math">
                    <m:r>
                      <a:rPr lang="en-US" sz="2000" i="0">
                        <a:solidFill>
                          <a:srgbClr val="2A291F"/>
                        </a:solidFill>
                        <a:latin typeface="Cambria Math" panose="02040503050406030204" pitchFamily="18" charset="0"/>
                        <a:ea typeface="Cambria Math" panose="02040503050406030204" pitchFamily="18" charset="0"/>
                      </a:rPr>
                      <m:t>⇒</m:t>
                    </m:r>
                  </m:oMath>
                </a14:m>
                <a:r>
                  <a:rPr lang="en-US" sz="2000">
                    <a:solidFill>
                      <a:srgbClr val="2A291F"/>
                    </a:solidFill>
                  </a:rPr>
                  <a:t> </a:t>
                </a:r>
                <a14:m>
                  <m:oMath xmlns:m="http://schemas.openxmlformats.org/officeDocument/2006/math">
                    <m:sSup>
                      <m:sSupPr>
                        <m:ctrlPr>
                          <a:rPr lang="en-US" sz="2000" i="1">
                            <a:solidFill>
                              <a:srgbClr val="2A291F"/>
                            </a:solidFill>
                            <a:latin typeface="Cambria Math" panose="02040503050406030204" pitchFamily="18" charset="0"/>
                          </a:rPr>
                        </m:ctrlPr>
                      </m:sSupPr>
                      <m:e>
                        <m:r>
                          <a:rPr lang="en-US" sz="2000" i="0">
                            <a:solidFill>
                              <a:srgbClr val="2A291F"/>
                            </a:solidFill>
                            <a:latin typeface="Cambria Math" panose="02040503050406030204" pitchFamily="18" charset="0"/>
                          </a:rPr>
                          <m:t>2</m:t>
                        </m:r>
                      </m:e>
                      <m:sup>
                        <m:r>
                          <a:rPr lang="en-US" sz="2000" i="0">
                            <a:solidFill>
                              <a:srgbClr val="2A291F"/>
                            </a:solidFill>
                            <a:latin typeface="Cambria Math" panose="02040503050406030204" pitchFamily="18" charset="0"/>
                          </a:rPr>
                          <m:t>−</m:t>
                        </m:r>
                        <m:f>
                          <m:fPr>
                            <m:ctrlPr>
                              <a:rPr lang="en-US" sz="2000" i="1">
                                <a:solidFill>
                                  <a:srgbClr val="2A291F"/>
                                </a:solidFill>
                                <a:latin typeface="Cambria Math" panose="02040503050406030204" pitchFamily="18" charset="0"/>
                              </a:rPr>
                            </m:ctrlPr>
                          </m:fPr>
                          <m:num>
                            <m:sSub>
                              <m:sSubPr>
                                <m:ctrlPr>
                                  <a:rPr lang="en-US" sz="2000" i="1">
                                    <a:solidFill>
                                      <a:srgbClr val="2A291F"/>
                                    </a:solidFill>
                                    <a:latin typeface="Cambria Math" panose="02040503050406030204" pitchFamily="18" charset="0"/>
                                  </a:rPr>
                                </m:ctrlPr>
                              </m:sSubPr>
                              <m:e>
                                <m:r>
                                  <m:rPr>
                                    <m:sty m:val="p"/>
                                  </m:rPr>
                                  <a:rPr lang="en-US" sz="2000" i="0">
                                    <a:solidFill>
                                      <a:srgbClr val="2A291F"/>
                                    </a:solidFill>
                                    <a:latin typeface="Cambria Math" panose="02040503050406030204" pitchFamily="18" charset="0"/>
                                  </a:rPr>
                                  <m:t>t</m:t>
                                </m:r>
                              </m:e>
                              <m:sub>
                                <m:r>
                                  <a:rPr lang="en-US" sz="2000" i="0">
                                    <a:solidFill>
                                      <a:srgbClr val="2A291F"/>
                                    </a:solidFill>
                                    <a:latin typeface="Cambria Math" panose="02040503050406030204" pitchFamily="18" charset="0"/>
                                  </a:rPr>
                                  <m:t>1</m:t>
                                </m:r>
                              </m:sub>
                            </m:sSub>
                          </m:num>
                          <m:den>
                            <m:r>
                              <m:rPr>
                                <m:sty m:val="p"/>
                              </m:rPr>
                              <a:rPr lang="en-US" sz="2000" i="0">
                                <a:solidFill>
                                  <a:srgbClr val="2A291F"/>
                                </a:solidFill>
                                <a:latin typeface="Cambria Math" panose="02040503050406030204" pitchFamily="18" charset="0"/>
                              </a:rPr>
                              <m:t>T</m:t>
                            </m:r>
                          </m:den>
                        </m:f>
                      </m:sup>
                    </m:sSup>
                  </m:oMath>
                </a14:m>
                <a:r>
                  <a:rPr lang="en-US" sz="2000">
                    <a:solidFill>
                      <a:srgbClr val="2A291F"/>
                    </a:solidFill>
                  </a:rPr>
                  <a:t> = 0,1</a:t>
                </a:r>
              </a:p>
              <a:p>
                <a:pPr algn="just">
                  <a:lnSpc>
                    <a:spcPct val="150000"/>
                  </a:lnSpc>
                </a:pPr>
                <a14:m>
                  <m:oMath xmlns:m="http://schemas.openxmlformats.org/officeDocument/2006/math">
                    <m:r>
                      <a:rPr lang="en-US" sz="2000" i="0" smtClean="0">
                        <a:solidFill>
                          <a:srgbClr val="2A291F"/>
                        </a:solidFill>
                        <a:latin typeface="Cambria Math" panose="02040503050406030204" pitchFamily="18" charset="0"/>
                        <a:ea typeface="Cambria Math" panose="02040503050406030204" pitchFamily="18" charset="0"/>
                      </a:rPr>
                      <m:t>⇒</m:t>
                    </m:r>
                  </m:oMath>
                </a14:m>
                <a:r>
                  <a:rPr lang="en-US" sz="2000">
                    <a:solidFill>
                      <a:srgbClr val="2A291F"/>
                    </a:solidFill>
                  </a:rPr>
                  <a:t> </a:t>
                </a:r>
                <a14:m>
                  <m:oMath xmlns:m="http://schemas.openxmlformats.org/officeDocument/2006/math">
                    <m:r>
                      <a:rPr lang="en-US" sz="2000" b="0" i="0" smtClean="0">
                        <a:solidFill>
                          <a:srgbClr val="2A291F"/>
                        </a:solidFill>
                        <a:latin typeface="Cambria Math" panose="02040503050406030204" pitchFamily="18" charset="0"/>
                      </a:rPr>
                      <m:t>−</m:t>
                    </m:r>
                    <m:f>
                      <m:fPr>
                        <m:ctrlPr>
                          <a:rPr lang="en-US" sz="2000" i="1">
                            <a:solidFill>
                              <a:srgbClr val="2A291F"/>
                            </a:solidFill>
                            <a:latin typeface="Cambria Math" panose="02040503050406030204" pitchFamily="18" charset="0"/>
                          </a:rPr>
                        </m:ctrlPr>
                      </m:fPr>
                      <m:num>
                        <m:sSub>
                          <m:sSubPr>
                            <m:ctrlPr>
                              <a:rPr lang="en-US" sz="2000" i="1" smtClean="0">
                                <a:solidFill>
                                  <a:srgbClr val="2A291F"/>
                                </a:solidFill>
                                <a:latin typeface="Cambria Math" panose="02040503050406030204" pitchFamily="18" charset="0"/>
                              </a:rPr>
                            </m:ctrlPr>
                          </m:sSubPr>
                          <m:e>
                            <m:r>
                              <m:rPr>
                                <m:sty m:val="p"/>
                              </m:rPr>
                              <a:rPr lang="en-US" sz="2000" b="0" i="0" smtClean="0">
                                <a:solidFill>
                                  <a:srgbClr val="2A291F"/>
                                </a:solidFill>
                                <a:latin typeface="Cambria Math" panose="02040503050406030204" pitchFamily="18" charset="0"/>
                              </a:rPr>
                              <m:t>t</m:t>
                            </m:r>
                          </m:e>
                          <m:sub>
                            <m:r>
                              <a:rPr lang="en-US" sz="2000" b="0" i="0" smtClean="0">
                                <a:solidFill>
                                  <a:srgbClr val="2A291F"/>
                                </a:solidFill>
                                <a:latin typeface="Cambria Math" panose="02040503050406030204" pitchFamily="18" charset="0"/>
                              </a:rPr>
                              <m:t>1</m:t>
                            </m:r>
                          </m:sub>
                        </m:sSub>
                      </m:num>
                      <m:den>
                        <m:r>
                          <m:rPr>
                            <m:sty m:val="p"/>
                          </m:rPr>
                          <a:rPr lang="en-US" sz="2000" i="0">
                            <a:solidFill>
                              <a:srgbClr val="2A291F"/>
                            </a:solidFill>
                            <a:latin typeface="Cambria Math" panose="02040503050406030204" pitchFamily="18" charset="0"/>
                          </a:rPr>
                          <m:t>T</m:t>
                        </m:r>
                      </m:den>
                    </m:f>
                  </m:oMath>
                </a14:m>
                <a:r>
                  <a:rPr lang="en-US" sz="2000">
                    <a:solidFill>
                      <a:srgbClr val="2A291F"/>
                    </a:solidFill>
                  </a:rPr>
                  <a:t> = </a:t>
                </a:r>
                <a14:m>
                  <m:oMath xmlns:m="http://schemas.openxmlformats.org/officeDocument/2006/math">
                    <m:f>
                      <m:fPr>
                        <m:ctrlPr>
                          <a:rPr lang="en-US" sz="2000" i="1">
                            <a:solidFill>
                              <a:srgbClr val="2A291F"/>
                            </a:solidFill>
                            <a:latin typeface="Cambria Math" panose="02040503050406030204" pitchFamily="18" charset="0"/>
                          </a:rPr>
                        </m:ctrlPr>
                      </m:fPr>
                      <m:num>
                        <m:r>
                          <m:rPr>
                            <m:sty m:val="p"/>
                          </m:rPr>
                          <a:rPr lang="en-US" sz="2000" b="0" i="0" smtClean="0">
                            <a:solidFill>
                              <a:srgbClr val="2A291F"/>
                            </a:solidFill>
                            <a:latin typeface="Cambria Math" panose="02040503050406030204" pitchFamily="18" charset="0"/>
                          </a:rPr>
                          <m:t>ln</m:t>
                        </m:r>
                        <m:r>
                          <a:rPr lang="en-US" sz="2000" b="0" i="0" smtClean="0">
                            <a:solidFill>
                              <a:srgbClr val="2A291F"/>
                            </a:solidFill>
                            <a:latin typeface="Cambria Math" panose="02040503050406030204" pitchFamily="18" charset="0"/>
                          </a:rPr>
                          <m:t> 0,1</m:t>
                        </m:r>
                      </m:num>
                      <m:den>
                        <m:r>
                          <m:rPr>
                            <m:sty m:val="p"/>
                          </m:rPr>
                          <a:rPr lang="en-US" sz="2000" b="0" i="0" smtClean="0">
                            <a:solidFill>
                              <a:srgbClr val="2A291F"/>
                            </a:solidFill>
                            <a:latin typeface="Cambria Math" panose="02040503050406030204" pitchFamily="18" charset="0"/>
                          </a:rPr>
                          <m:t>ln</m:t>
                        </m:r>
                        <m:r>
                          <a:rPr lang="en-US" sz="2000" b="0" i="0" smtClean="0">
                            <a:solidFill>
                              <a:srgbClr val="2A291F"/>
                            </a:solidFill>
                            <a:latin typeface="Cambria Math" panose="02040503050406030204" pitchFamily="18" charset="0"/>
                          </a:rPr>
                          <m:t> 2</m:t>
                        </m:r>
                      </m:den>
                    </m:f>
                  </m:oMath>
                </a14:m>
                <a:r>
                  <a:rPr lang="en-US" sz="2000">
                    <a:solidFill>
                      <a:srgbClr val="2A291F"/>
                    </a:solidFill>
                  </a:rPr>
                  <a:t> </a:t>
                </a:r>
                <a:r>
                  <a:rPr lang="en-US" sz="2000">
                    <a:solidFill>
                      <a:srgbClr val="2A291F"/>
                    </a:solidFill>
                    <a:latin typeface="Arial" panose="020B0604020202020204" pitchFamily="34" charset="0"/>
                    <a:cs typeface="Arial" panose="020B0604020202020204" pitchFamily="34" charset="0"/>
                  </a:rPr>
                  <a:t>≈ -3,32 </a:t>
                </a:r>
                <a14:m>
                  <m:oMath xmlns:m="http://schemas.openxmlformats.org/officeDocument/2006/math">
                    <m:r>
                      <a:rPr lang="en-US" sz="2000">
                        <a:solidFill>
                          <a:srgbClr val="2A291F"/>
                        </a:solidFill>
                        <a:latin typeface="Cambria Math" panose="02040503050406030204" pitchFamily="18" charset="0"/>
                        <a:ea typeface="Cambria Math" panose="02040503050406030204" pitchFamily="18" charset="0"/>
                      </a:rPr>
                      <m:t>⇒</m:t>
                    </m:r>
                  </m:oMath>
                </a14:m>
                <a:r>
                  <a:rPr lang="en-US" sz="2000">
                    <a:solidFill>
                      <a:srgbClr val="2A291F"/>
                    </a:solidFill>
                    <a:latin typeface="Arial" panose="020B0604020202020204" pitchFamily="34" charset="0"/>
                    <a:cs typeface="Arial" panose="020B0604020202020204" pitchFamily="34" charset="0"/>
                  </a:rPr>
                  <a:t> t</a:t>
                </a:r>
                <a:r>
                  <a:rPr lang="en-US" sz="2000" baseline="-25000">
                    <a:solidFill>
                      <a:srgbClr val="2A291F"/>
                    </a:solidFill>
                    <a:latin typeface="Arial" panose="020B0604020202020204" pitchFamily="34" charset="0"/>
                    <a:cs typeface="Arial" panose="020B0604020202020204" pitchFamily="34" charset="0"/>
                  </a:rPr>
                  <a:t>1 </a:t>
                </a:r>
                <a:r>
                  <a:rPr lang="en-US" sz="2000">
                    <a:solidFill>
                      <a:srgbClr val="2A291F"/>
                    </a:solidFill>
                    <a:latin typeface="Arial" panose="020B0604020202020204" pitchFamily="34" charset="0"/>
                    <a:cs typeface="Arial" panose="020B0604020202020204" pitchFamily="34" charset="0"/>
                  </a:rPr>
                  <a:t>= 3,32T = 354,2 phút </a:t>
                </a:r>
                <a:endParaRPr lang="en-US" sz="2000">
                  <a:solidFill>
                    <a:srgbClr val="2A291F"/>
                  </a:solidFill>
                </a:endParaRPr>
              </a:p>
            </p:txBody>
          </p:sp>
        </mc:Choice>
        <mc:Fallback xmlns="">
          <p:sp>
            <p:nvSpPr>
              <p:cNvPr id="9" name="TextBox 8">
                <a:extLst>
                  <a:ext uri="{FF2B5EF4-FFF2-40B4-BE49-F238E27FC236}">
                    <a16:creationId xmlns:a16="http://schemas.microsoft.com/office/drawing/2014/main" id="{065F6B79-98F1-359D-0F2A-71EDDF4796DE}"/>
                  </a:ext>
                </a:extLst>
              </p:cNvPr>
              <p:cNvSpPr txBox="1">
                <a:spLocks noRot="1" noChangeAspect="1" noMove="1" noResize="1" noEditPoints="1" noAdjustHandles="1" noChangeArrowheads="1" noChangeShapeType="1" noTextEdit="1"/>
              </p:cNvSpPr>
              <p:nvPr/>
            </p:nvSpPr>
            <p:spPr>
              <a:xfrm>
                <a:off x="667092" y="1568785"/>
                <a:ext cx="5794372" cy="1433534"/>
              </a:xfrm>
              <a:prstGeom prst="rect">
                <a:avLst/>
              </a:prstGeom>
              <a:blipFill>
                <a:blip r:embed="rId3"/>
                <a:stretch>
                  <a:fillRect l="-946" b="-169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8519F4CF-9FAF-04CD-B3E0-32884114496F}"/>
              </a:ext>
            </a:extLst>
          </p:cNvPr>
          <p:cNvSpPr txBox="1"/>
          <p:nvPr/>
        </p:nvSpPr>
        <p:spPr>
          <a:xfrm>
            <a:off x="2310002" y="382843"/>
            <a:ext cx="5981700" cy="958660"/>
          </a:xfrm>
          <a:prstGeom prst="rect">
            <a:avLst/>
          </a:prstGeom>
          <a:noFill/>
        </p:spPr>
        <p:txBody>
          <a:bodyPr wrap="square">
            <a:spAutoFit/>
          </a:bodyPr>
          <a:lstStyle/>
          <a:p>
            <a:pPr algn="just">
              <a:lnSpc>
                <a:spcPct val="150000"/>
              </a:lnSpc>
            </a:pPr>
            <a:r>
              <a:rPr lang="en-US" sz="2000"/>
              <a:t>a. Gọi t</a:t>
            </a:r>
            <a:r>
              <a:rPr lang="en-US" sz="2000" baseline="-25000"/>
              <a:t>1</a:t>
            </a:r>
            <a:r>
              <a:rPr lang="en-US" sz="2000"/>
              <a:t> và t</a:t>
            </a:r>
            <a:r>
              <a:rPr lang="en-US" sz="2000" baseline="-25000"/>
              <a:t>2 </a:t>
            </a:r>
            <a:r>
              <a:rPr lang="en-US" sz="2000"/>
              <a:t>lần lượt là thời gian để lượng dược chất phóng xạ giảm còn 10% và 1%, ta có: </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3940D0B-4830-474E-44AF-5123B9853898}"/>
                  </a:ext>
                </a:extLst>
              </p:cNvPr>
              <p:cNvSpPr txBox="1"/>
              <p:nvPr/>
            </p:nvSpPr>
            <p:spPr>
              <a:xfrm>
                <a:off x="667093" y="3085231"/>
                <a:ext cx="5794372" cy="143353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N</a:t>
                </a:r>
                <a:r>
                  <a:rPr lang="en-US" sz="2000" baseline="-25000"/>
                  <a:t>2</a:t>
                </a:r>
                <a:r>
                  <a:rPr lang="en-US" sz="2000"/>
                  <a:t> </a:t>
                </a:r>
                <a:r>
                  <a:rPr lang="en-US" sz="2000">
                    <a:solidFill>
                      <a:srgbClr val="2A291F"/>
                    </a:solidFill>
                  </a:rPr>
                  <a:t>= N</a:t>
                </a:r>
                <a:r>
                  <a:rPr lang="en-US" sz="2000" baseline="-25000">
                    <a:solidFill>
                      <a:srgbClr val="2A291F"/>
                    </a:solidFill>
                  </a:rPr>
                  <a:t>0</a:t>
                </a:r>
                <a14:m>
                  <m:oMath xmlns:m="http://schemas.openxmlformats.org/officeDocument/2006/math">
                    <m:sSup>
                      <m:sSupPr>
                        <m:ctrlPr>
                          <a:rPr lang="en-US" sz="2000" i="1" smtClean="0">
                            <a:solidFill>
                              <a:srgbClr val="2A291F"/>
                            </a:solidFill>
                            <a:latin typeface="Cambria Math" panose="02040503050406030204" pitchFamily="18" charset="0"/>
                          </a:rPr>
                        </m:ctrlPr>
                      </m:sSupPr>
                      <m:e>
                        <m:r>
                          <a:rPr lang="en-US" sz="2000" b="0" i="0" smtClean="0">
                            <a:solidFill>
                              <a:srgbClr val="2A291F"/>
                            </a:solidFill>
                            <a:latin typeface="Cambria Math" panose="02040503050406030204" pitchFamily="18" charset="0"/>
                          </a:rPr>
                          <m:t>2</m:t>
                        </m:r>
                      </m:e>
                      <m:sup>
                        <m:r>
                          <a:rPr lang="en-US" sz="2000" b="0" i="0" smtClean="0">
                            <a:solidFill>
                              <a:srgbClr val="2A291F"/>
                            </a:solidFill>
                            <a:latin typeface="Cambria Math" panose="02040503050406030204" pitchFamily="18" charset="0"/>
                          </a:rPr>
                          <m:t>−</m:t>
                        </m:r>
                        <m:f>
                          <m:fPr>
                            <m:ctrlPr>
                              <a:rPr lang="en-US" sz="2000" i="1" smtClean="0">
                                <a:solidFill>
                                  <a:srgbClr val="2A291F"/>
                                </a:solidFill>
                                <a:latin typeface="Cambria Math" panose="02040503050406030204" pitchFamily="18" charset="0"/>
                              </a:rPr>
                            </m:ctrlPr>
                          </m:fPr>
                          <m:num>
                            <m:sSub>
                              <m:sSubPr>
                                <m:ctrlPr>
                                  <a:rPr lang="en-US" sz="2000" i="1" smtClean="0">
                                    <a:solidFill>
                                      <a:srgbClr val="2A291F"/>
                                    </a:solidFill>
                                    <a:latin typeface="Cambria Math" panose="02040503050406030204" pitchFamily="18" charset="0"/>
                                  </a:rPr>
                                </m:ctrlPr>
                              </m:sSubPr>
                              <m:e>
                                <m:r>
                                  <m:rPr>
                                    <m:sty m:val="p"/>
                                  </m:rPr>
                                  <a:rPr lang="en-US" sz="2000" b="0" i="0" smtClean="0">
                                    <a:solidFill>
                                      <a:srgbClr val="2A291F"/>
                                    </a:solidFill>
                                    <a:latin typeface="Cambria Math" panose="02040503050406030204" pitchFamily="18" charset="0"/>
                                  </a:rPr>
                                  <m:t>t</m:t>
                                </m:r>
                              </m:e>
                              <m:sub>
                                <m:r>
                                  <a:rPr lang="en-US" sz="2000" b="0" i="0" smtClean="0">
                                    <a:solidFill>
                                      <a:srgbClr val="2A291F"/>
                                    </a:solidFill>
                                    <a:latin typeface="Cambria Math" panose="02040503050406030204" pitchFamily="18" charset="0"/>
                                  </a:rPr>
                                  <m:t>2</m:t>
                                </m:r>
                              </m:sub>
                            </m:sSub>
                          </m:num>
                          <m:den>
                            <m:r>
                              <m:rPr>
                                <m:sty m:val="p"/>
                              </m:rPr>
                              <a:rPr lang="en-US" sz="2000" b="0" i="0" smtClean="0">
                                <a:solidFill>
                                  <a:srgbClr val="2A291F"/>
                                </a:solidFill>
                                <a:latin typeface="Cambria Math" panose="02040503050406030204" pitchFamily="18" charset="0"/>
                              </a:rPr>
                              <m:t>T</m:t>
                            </m:r>
                          </m:den>
                        </m:f>
                      </m:sup>
                    </m:sSup>
                    <m:r>
                      <a:rPr lang="en-US" sz="2000" i="0" smtClean="0">
                        <a:solidFill>
                          <a:srgbClr val="2A291F"/>
                        </a:solidFill>
                        <a:latin typeface="Cambria Math" panose="02040503050406030204" pitchFamily="18" charset="0"/>
                        <a:ea typeface="Cambria Math" panose="02040503050406030204" pitchFamily="18" charset="0"/>
                      </a:rPr>
                      <m:t>⇒</m:t>
                    </m:r>
                  </m:oMath>
                </a14:m>
                <a:r>
                  <a:rPr lang="en-US" sz="2000">
                    <a:solidFill>
                      <a:srgbClr val="2A291F"/>
                    </a:solidFill>
                  </a:rPr>
                  <a:t> </a:t>
                </a:r>
                <a14:m>
                  <m:oMath xmlns:m="http://schemas.openxmlformats.org/officeDocument/2006/math">
                    <m:f>
                      <m:fPr>
                        <m:ctrlPr>
                          <a:rPr lang="en-US" sz="2000" i="1">
                            <a:solidFill>
                              <a:srgbClr val="2A291F"/>
                            </a:solidFill>
                            <a:latin typeface="Cambria Math" panose="02040503050406030204" pitchFamily="18" charset="0"/>
                          </a:rPr>
                        </m:ctrlPr>
                      </m:fPr>
                      <m:num>
                        <m:sSub>
                          <m:sSubPr>
                            <m:ctrlPr>
                              <a:rPr lang="en-US" sz="2000" i="1" smtClean="0">
                                <a:solidFill>
                                  <a:srgbClr val="2A291F"/>
                                </a:solidFill>
                                <a:latin typeface="Cambria Math" panose="02040503050406030204" pitchFamily="18" charset="0"/>
                              </a:rPr>
                            </m:ctrlPr>
                          </m:sSubPr>
                          <m:e>
                            <m:r>
                              <m:rPr>
                                <m:sty m:val="p"/>
                              </m:rPr>
                              <a:rPr lang="en-US" sz="2000" b="0" i="0" smtClean="0">
                                <a:solidFill>
                                  <a:srgbClr val="2A291F"/>
                                </a:solidFill>
                                <a:latin typeface="Cambria Math" panose="02040503050406030204" pitchFamily="18" charset="0"/>
                              </a:rPr>
                              <m:t>N</m:t>
                            </m:r>
                          </m:e>
                          <m:sub>
                            <m:r>
                              <a:rPr lang="en-US" sz="2000" b="0" i="0" smtClean="0">
                                <a:solidFill>
                                  <a:srgbClr val="2A291F"/>
                                </a:solidFill>
                                <a:latin typeface="Cambria Math" panose="02040503050406030204" pitchFamily="18" charset="0"/>
                              </a:rPr>
                              <m:t>2</m:t>
                            </m:r>
                          </m:sub>
                        </m:sSub>
                      </m:num>
                      <m:den>
                        <m:sSub>
                          <m:sSubPr>
                            <m:ctrlPr>
                              <a:rPr lang="en-US" sz="2000" b="0" i="1" smtClean="0">
                                <a:solidFill>
                                  <a:srgbClr val="2A291F"/>
                                </a:solidFill>
                                <a:latin typeface="Cambria Math" panose="02040503050406030204" pitchFamily="18" charset="0"/>
                              </a:rPr>
                            </m:ctrlPr>
                          </m:sSubPr>
                          <m:e>
                            <m:r>
                              <m:rPr>
                                <m:sty m:val="p"/>
                              </m:rPr>
                              <a:rPr lang="en-US" sz="2000" b="0" i="0" smtClean="0">
                                <a:solidFill>
                                  <a:srgbClr val="2A291F"/>
                                </a:solidFill>
                                <a:latin typeface="Cambria Math" panose="02040503050406030204" pitchFamily="18" charset="0"/>
                              </a:rPr>
                              <m:t>N</m:t>
                            </m:r>
                          </m:e>
                          <m:sub>
                            <m:r>
                              <a:rPr lang="en-US" sz="2000" b="0" i="0" smtClean="0">
                                <a:solidFill>
                                  <a:srgbClr val="2A291F"/>
                                </a:solidFill>
                                <a:latin typeface="Cambria Math" panose="02040503050406030204" pitchFamily="18" charset="0"/>
                              </a:rPr>
                              <m:t>0</m:t>
                            </m:r>
                          </m:sub>
                        </m:sSub>
                      </m:den>
                    </m:f>
                  </m:oMath>
                </a14:m>
                <a:r>
                  <a:rPr lang="en-US" sz="2000">
                    <a:solidFill>
                      <a:srgbClr val="2A291F"/>
                    </a:solidFill>
                  </a:rPr>
                  <a:t> = </a:t>
                </a:r>
                <a14:m>
                  <m:oMath xmlns:m="http://schemas.openxmlformats.org/officeDocument/2006/math">
                    <m:sSup>
                      <m:sSupPr>
                        <m:ctrlPr>
                          <a:rPr lang="en-US" sz="2000" i="1">
                            <a:solidFill>
                              <a:srgbClr val="2A291F"/>
                            </a:solidFill>
                            <a:latin typeface="Cambria Math" panose="02040503050406030204" pitchFamily="18" charset="0"/>
                          </a:rPr>
                        </m:ctrlPr>
                      </m:sSupPr>
                      <m:e>
                        <m:r>
                          <a:rPr lang="en-US" sz="2000" i="0">
                            <a:solidFill>
                              <a:srgbClr val="2A291F"/>
                            </a:solidFill>
                            <a:latin typeface="Cambria Math" panose="02040503050406030204" pitchFamily="18" charset="0"/>
                          </a:rPr>
                          <m:t>2</m:t>
                        </m:r>
                      </m:e>
                      <m:sup>
                        <m:r>
                          <a:rPr lang="en-US" sz="2000" i="0">
                            <a:solidFill>
                              <a:srgbClr val="2A291F"/>
                            </a:solidFill>
                            <a:latin typeface="Cambria Math" panose="02040503050406030204" pitchFamily="18" charset="0"/>
                          </a:rPr>
                          <m:t>−</m:t>
                        </m:r>
                        <m:f>
                          <m:fPr>
                            <m:ctrlPr>
                              <a:rPr lang="en-US" sz="2000" i="1">
                                <a:solidFill>
                                  <a:srgbClr val="2A291F"/>
                                </a:solidFill>
                                <a:latin typeface="Cambria Math" panose="02040503050406030204" pitchFamily="18" charset="0"/>
                              </a:rPr>
                            </m:ctrlPr>
                          </m:fPr>
                          <m:num>
                            <m:sSub>
                              <m:sSubPr>
                                <m:ctrlPr>
                                  <a:rPr lang="en-US" sz="2000" i="1">
                                    <a:solidFill>
                                      <a:srgbClr val="2A291F"/>
                                    </a:solidFill>
                                    <a:latin typeface="Cambria Math" panose="02040503050406030204" pitchFamily="18" charset="0"/>
                                  </a:rPr>
                                </m:ctrlPr>
                              </m:sSubPr>
                              <m:e>
                                <m:r>
                                  <m:rPr>
                                    <m:sty m:val="p"/>
                                  </m:rPr>
                                  <a:rPr lang="en-US" sz="2000" i="0">
                                    <a:solidFill>
                                      <a:srgbClr val="2A291F"/>
                                    </a:solidFill>
                                    <a:latin typeface="Cambria Math" panose="02040503050406030204" pitchFamily="18" charset="0"/>
                                  </a:rPr>
                                  <m:t>t</m:t>
                                </m:r>
                              </m:e>
                              <m:sub>
                                <m:r>
                                  <a:rPr lang="en-US" sz="2000" b="0" i="0" smtClean="0">
                                    <a:solidFill>
                                      <a:srgbClr val="2A291F"/>
                                    </a:solidFill>
                                    <a:latin typeface="Cambria Math" panose="02040503050406030204" pitchFamily="18" charset="0"/>
                                  </a:rPr>
                                  <m:t>2</m:t>
                                </m:r>
                              </m:sub>
                            </m:sSub>
                          </m:num>
                          <m:den>
                            <m:r>
                              <m:rPr>
                                <m:sty m:val="p"/>
                              </m:rPr>
                              <a:rPr lang="en-US" sz="2000" i="0">
                                <a:solidFill>
                                  <a:srgbClr val="2A291F"/>
                                </a:solidFill>
                                <a:latin typeface="Cambria Math" panose="02040503050406030204" pitchFamily="18" charset="0"/>
                              </a:rPr>
                              <m:t>T</m:t>
                            </m:r>
                          </m:den>
                        </m:f>
                      </m:sup>
                    </m:sSup>
                  </m:oMath>
                </a14:m>
                <a:r>
                  <a:rPr lang="en-US" sz="2000">
                    <a:solidFill>
                      <a:srgbClr val="2A291F"/>
                    </a:solidFill>
                  </a:rPr>
                  <a:t> </a:t>
                </a:r>
                <a14:m>
                  <m:oMath xmlns:m="http://schemas.openxmlformats.org/officeDocument/2006/math">
                    <m:r>
                      <a:rPr lang="en-US" sz="2000" i="0">
                        <a:solidFill>
                          <a:srgbClr val="2A291F"/>
                        </a:solidFill>
                        <a:latin typeface="Cambria Math" panose="02040503050406030204" pitchFamily="18" charset="0"/>
                        <a:ea typeface="Cambria Math" panose="02040503050406030204" pitchFamily="18" charset="0"/>
                      </a:rPr>
                      <m:t>⇒</m:t>
                    </m:r>
                  </m:oMath>
                </a14:m>
                <a:r>
                  <a:rPr lang="en-US" sz="2000">
                    <a:solidFill>
                      <a:srgbClr val="2A291F"/>
                    </a:solidFill>
                  </a:rPr>
                  <a:t> </a:t>
                </a:r>
                <a14:m>
                  <m:oMath xmlns:m="http://schemas.openxmlformats.org/officeDocument/2006/math">
                    <m:sSup>
                      <m:sSupPr>
                        <m:ctrlPr>
                          <a:rPr lang="en-US" sz="2000" i="1">
                            <a:solidFill>
                              <a:srgbClr val="2A291F"/>
                            </a:solidFill>
                            <a:latin typeface="Cambria Math" panose="02040503050406030204" pitchFamily="18" charset="0"/>
                          </a:rPr>
                        </m:ctrlPr>
                      </m:sSupPr>
                      <m:e>
                        <m:r>
                          <a:rPr lang="en-US" sz="2000" i="0">
                            <a:solidFill>
                              <a:srgbClr val="2A291F"/>
                            </a:solidFill>
                            <a:latin typeface="Cambria Math" panose="02040503050406030204" pitchFamily="18" charset="0"/>
                          </a:rPr>
                          <m:t>2</m:t>
                        </m:r>
                      </m:e>
                      <m:sup>
                        <m:r>
                          <a:rPr lang="en-US" sz="2000" i="0">
                            <a:solidFill>
                              <a:srgbClr val="2A291F"/>
                            </a:solidFill>
                            <a:latin typeface="Cambria Math" panose="02040503050406030204" pitchFamily="18" charset="0"/>
                          </a:rPr>
                          <m:t>−</m:t>
                        </m:r>
                        <m:f>
                          <m:fPr>
                            <m:ctrlPr>
                              <a:rPr lang="en-US" sz="2000" i="1">
                                <a:solidFill>
                                  <a:srgbClr val="2A291F"/>
                                </a:solidFill>
                                <a:latin typeface="Cambria Math" panose="02040503050406030204" pitchFamily="18" charset="0"/>
                              </a:rPr>
                            </m:ctrlPr>
                          </m:fPr>
                          <m:num>
                            <m:sSub>
                              <m:sSubPr>
                                <m:ctrlPr>
                                  <a:rPr lang="en-US" sz="2000" i="1">
                                    <a:solidFill>
                                      <a:srgbClr val="2A291F"/>
                                    </a:solidFill>
                                    <a:latin typeface="Cambria Math" panose="02040503050406030204" pitchFamily="18" charset="0"/>
                                  </a:rPr>
                                </m:ctrlPr>
                              </m:sSubPr>
                              <m:e>
                                <m:r>
                                  <m:rPr>
                                    <m:sty m:val="p"/>
                                  </m:rPr>
                                  <a:rPr lang="en-US" sz="2000" i="0">
                                    <a:solidFill>
                                      <a:srgbClr val="2A291F"/>
                                    </a:solidFill>
                                    <a:latin typeface="Cambria Math" panose="02040503050406030204" pitchFamily="18" charset="0"/>
                                  </a:rPr>
                                  <m:t>t</m:t>
                                </m:r>
                              </m:e>
                              <m:sub>
                                <m:r>
                                  <a:rPr lang="en-US" sz="2000" b="0" i="0" smtClean="0">
                                    <a:solidFill>
                                      <a:srgbClr val="2A291F"/>
                                    </a:solidFill>
                                    <a:latin typeface="Cambria Math" panose="02040503050406030204" pitchFamily="18" charset="0"/>
                                  </a:rPr>
                                  <m:t>2</m:t>
                                </m:r>
                              </m:sub>
                            </m:sSub>
                          </m:num>
                          <m:den>
                            <m:r>
                              <m:rPr>
                                <m:sty m:val="p"/>
                              </m:rPr>
                              <a:rPr lang="en-US" sz="2000" i="0">
                                <a:solidFill>
                                  <a:srgbClr val="2A291F"/>
                                </a:solidFill>
                                <a:latin typeface="Cambria Math" panose="02040503050406030204" pitchFamily="18" charset="0"/>
                              </a:rPr>
                              <m:t>T</m:t>
                            </m:r>
                          </m:den>
                        </m:f>
                      </m:sup>
                    </m:sSup>
                  </m:oMath>
                </a14:m>
                <a:r>
                  <a:rPr lang="en-US" sz="2000">
                    <a:solidFill>
                      <a:srgbClr val="2A291F"/>
                    </a:solidFill>
                  </a:rPr>
                  <a:t> = 0,01</a:t>
                </a:r>
              </a:p>
              <a:p>
                <a:pPr algn="just">
                  <a:lnSpc>
                    <a:spcPct val="150000"/>
                  </a:lnSpc>
                </a:pPr>
                <a14:m>
                  <m:oMath xmlns:m="http://schemas.openxmlformats.org/officeDocument/2006/math">
                    <m:r>
                      <a:rPr lang="en-US" sz="2000" i="0" smtClean="0">
                        <a:solidFill>
                          <a:srgbClr val="2A291F"/>
                        </a:solidFill>
                        <a:latin typeface="Cambria Math" panose="02040503050406030204" pitchFamily="18" charset="0"/>
                        <a:ea typeface="Cambria Math" panose="02040503050406030204" pitchFamily="18" charset="0"/>
                      </a:rPr>
                      <m:t>⇒</m:t>
                    </m:r>
                  </m:oMath>
                </a14:m>
                <a:r>
                  <a:rPr lang="en-US" sz="2000">
                    <a:solidFill>
                      <a:srgbClr val="2A291F"/>
                    </a:solidFill>
                  </a:rPr>
                  <a:t> </a:t>
                </a:r>
                <a14:m>
                  <m:oMath xmlns:m="http://schemas.openxmlformats.org/officeDocument/2006/math">
                    <m:r>
                      <a:rPr lang="en-US" sz="2000" b="0" i="0" smtClean="0">
                        <a:solidFill>
                          <a:srgbClr val="2A291F"/>
                        </a:solidFill>
                        <a:latin typeface="Cambria Math" panose="02040503050406030204" pitchFamily="18" charset="0"/>
                      </a:rPr>
                      <m:t>−</m:t>
                    </m:r>
                    <m:f>
                      <m:fPr>
                        <m:ctrlPr>
                          <a:rPr lang="en-US" sz="2000" i="1">
                            <a:solidFill>
                              <a:srgbClr val="2A291F"/>
                            </a:solidFill>
                            <a:latin typeface="Cambria Math" panose="02040503050406030204" pitchFamily="18" charset="0"/>
                          </a:rPr>
                        </m:ctrlPr>
                      </m:fPr>
                      <m:num>
                        <m:sSub>
                          <m:sSubPr>
                            <m:ctrlPr>
                              <a:rPr lang="en-US" sz="2000" i="1" smtClean="0">
                                <a:solidFill>
                                  <a:srgbClr val="2A291F"/>
                                </a:solidFill>
                                <a:latin typeface="Cambria Math" panose="02040503050406030204" pitchFamily="18" charset="0"/>
                              </a:rPr>
                            </m:ctrlPr>
                          </m:sSubPr>
                          <m:e>
                            <m:r>
                              <m:rPr>
                                <m:sty m:val="p"/>
                              </m:rPr>
                              <a:rPr lang="en-US" sz="2000" b="0" i="0" smtClean="0">
                                <a:solidFill>
                                  <a:srgbClr val="2A291F"/>
                                </a:solidFill>
                                <a:latin typeface="Cambria Math" panose="02040503050406030204" pitchFamily="18" charset="0"/>
                              </a:rPr>
                              <m:t>t</m:t>
                            </m:r>
                          </m:e>
                          <m:sub>
                            <m:r>
                              <a:rPr lang="en-US" sz="2000" b="0" i="0" smtClean="0">
                                <a:solidFill>
                                  <a:srgbClr val="2A291F"/>
                                </a:solidFill>
                                <a:latin typeface="Cambria Math" panose="02040503050406030204" pitchFamily="18" charset="0"/>
                              </a:rPr>
                              <m:t>2</m:t>
                            </m:r>
                          </m:sub>
                        </m:sSub>
                      </m:num>
                      <m:den>
                        <m:r>
                          <m:rPr>
                            <m:sty m:val="p"/>
                          </m:rPr>
                          <a:rPr lang="en-US" sz="2000" i="0">
                            <a:solidFill>
                              <a:srgbClr val="2A291F"/>
                            </a:solidFill>
                            <a:latin typeface="Cambria Math" panose="02040503050406030204" pitchFamily="18" charset="0"/>
                          </a:rPr>
                          <m:t>T</m:t>
                        </m:r>
                      </m:den>
                    </m:f>
                  </m:oMath>
                </a14:m>
                <a:r>
                  <a:rPr lang="en-US" sz="2000">
                    <a:solidFill>
                      <a:srgbClr val="2A291F"/>
                    </a:solidFill>
                  </a:rPr>
                  <a:t> = </a:t>
                </a:r>
                <a14:m>
                  <m:oMath xmlns:m="http://schemas.openxmlformats.org/officeDocument/2006/math">
                    <m:f>
                      <m:fPr>
                        <m:ctrlPr>
                          <a:rPr lang="en-US" sz="2000" i="1">
                            <a:solidFill>
                              <a:srgbClr val="2A291F"/>
                            </a:solidFill>
                            <a:latin typeface="Cambria Math" panose="02040503050406030204" pitchFamily="18" charset="0"/>
                          </a:rPr>
                        </m:ctrlPr>
                      </m:fPr>
                      <m:num>
                        <m:r>
                          <m:rPr>
                            <m:sty m:val="p"/>
                          </m:rPr>
                          <a:rPr lang="en-US" sz="2000" b="0" i="0" smtClean="0">
                            <a:solidFill>
                              <a:srgbClr val="2A291F"/>
                            </a:solidFill>
                            <a:latin typeface="Cambria Math" panose="02040503050406030204" pitchFamily="18" charset="0"/>
                          </a:rPr>
                          <m:t>ln</m:t>
                        </m:r>
                        <m:r>
                          <a:rPr lang="en-US" sz="2000" b="0" i="0" smtClean="0">
                            <a:solidFill>
                              <a:srgbClr val="2A291F"/>
                            </a:solidFill>
                            <a:latin typeface="Cambria Math" panose="02040503050406030204" pitchFamily="18" charset="0"/>
                          </a:rPr>
                          <m:t> 0,01</m:t>
                        </m:r>
                      </m:num>
                      <m:den>
                        <m:r>
                          <m:rPr>
                            <m:sty m:val="p"/>
                          </m:rPr>
                          <a:rPr lang="en-US" sz="2000" b="0" i="0" smtClean="0">
                            <a:solidFill>
                              <a:srgbClr val="2A291F"/>
                            </a:solidFill>
                            <a:latin typeface="Cambria Math" panose="02040503050406030204" pitchFamily="18" charset="0"/>
                          </a:rPr>
                          <m:t>ln</m:t>
                        </m:r>
                        <m:r>
                          <a:rPr lang="en-US" sz="2000" b="0" i="0" smtClean="0">
                            <a:solidFill>
                              <a:srgbClr val="2A291F"/>
                            </a:solidFill>
                            <a:latin typeface="Cambria Math" panose="02040503050406030204" pitchFamily="18" charset="0"/>
                          </a:rPr>
                          <m:t> 2</m:t>
                        </m:r>
                      </m:den>
                    </m:f>
                  </m:oMath>
                </a14:m>
                <a:r>
                  <a:rPr lang="en-US" sz="2000">
                    <a:solidFill>
                      <a:srgbClr val="2A291F"/>
                    </a:solidFill>
                  </a:rPr>
                  <a:t> </a:t>
                </a:r>
                <a:r>
                  <a:rPr lang="en-US" sz="2000">
                    <a:solidFill>
                      <a:srgbClr val="2A291F"/>
                    </a:solidFill>
                    <a:latin typeface="Arial" panose="020B0604020202020204" pitchFamily="34" charset="0"/>
                    <a:cs typeface="Arial" panose="020B0604020202020204" pitchFamily="34" charset="0"/>
                  </a:rPr>
                  <a:t>≈ -6,62 </a:t>
                </a:r>
                <a14:m>
                  <m:oMath xmlns:m="http://schemas.openxmlformats.org/officeDocument/2006/math">
                    <m:r>
                      <a:rPr lang="en-US" sz="2000">
                        <a:solidFill>
                          <a:srgbClr val="2A291F"/>
                        </a:solidFill>
                        <a:latin typeface="Cambria Math" panose="02040503050406030204" pitchFamily="18" charset="0"/>
                        <a:ea typeface="Cambria Math" panose="02040503050406030204" pitchFamily="18" charset="0"/>
                      </a:rPr>
                      <m:t>⇒</m:t>
                    </m:r>
                  </m:oMath>
                </a14:m>
                <a:r>
                  <a:rPr lang="en-US" sz="2000">
                    <a:solidFill>
                      <a:srgbClr val="2A291F"/>
                    </a:solidFill>
                    <a:latin typeface="Arial" panose="020B0604020202020204" pitchFamily="34" charset="0"/>
                    <a:cs typeface="Arial" panose="020B0604020202020204" pitchFamily="34" charset="0"/>
                  </a:rPr>
                  <a:t> t</a:t>
                </a:r>
                <a:r>
                  <a:rPr lang="en-US" sz="2000" baseline="-25000">
                    <a:solidFill>
                      <a:srgbClr val="2A291F"/>
                    </a:solidFill>
                    <a:latin typeface="Arial" panose="020B0604020202020204" pitchFamily="34" charset="0"/>
                    <a:cs typeface="Arial" panose="020B0604020202020204" pitchFamily="34" charset="0"/>
                  </a:rPr>
                  <a:t>2</a:t>
                </a:r>
                <a:r>
                  <a:rPr lang="en-US" sz="2000">
                    <a:solidFill>
                      <a:srgbClr val="2A291F"/>
                    </a:solidFill>
                    <a:latin typeface="Arial" panose="020B0604020202020204" pitchFamily="34" charset="0"/>
                    <a:cs typeface="Arial" panose="020B0604020202020204" pitchFamily="34" charset="0"/>
                  </a:rPr>
                  <a:t> 6,62T = 730,4 phút </a:t>
                </a:r>
                <a:endParaRPr lang="en-US" sz="2000">
                  <a:solidFill>
                    <a:srgbClr val="2A291F"/>
                  </a:solidFill>
                </a:endParaRPr>
              </a:p>
            </p:txBody>
          </p:sp>
        </mc:Choice>
        <mc:Fallback xmlns="">
          <p:sp>
            <p:nvSpPr>
              <p:cNvPr id="13" name="TextBox 12">
                <a:extLst>
                  <a:ext uri="{FF2B5EF4-FFF2-40B4-BE49-F238E27FC236}">
                    <a16:creationId xmlns:a16="http://schemas.microsoft.com/office/drawing/2014/main" id="{13940D0B-4830-474E-44AF-5123B9853898}"/>
                  </a:ext>
                </a:extLst>
              </p:cNvPr>
              <p:cNvSpPr txBox="1">
                <a:spLocks noRot="1" noChangeAspect="1" noMove="1" noResize="1" noEditPoints="1" noAdjustHandles="1" noChangeArrowheads="1" noChangeShapeType="1" noTextEdit="1"/>
              </p:cNvSpPr>
              <p:nvPr/>
            </p:nvSpPr>
            <p:spPr>
              <a:xfrm>
                <a:off x="667093" y="3085231"/>
                <a:ext cx="5794372" cy="1433534"/>
              </a:xfrm>
              <a:prstGeom prst="rect">
                <a:avLst/>
              </a:prstGeom>
              <a:blipFill>
                <a:blip r:embed="rId4"/>
                <a:stretch>
                  <a:fillRect l="-946" b="-2128"/>
                </a:stretch>
              </a:blipFill>
            </p:spPr>
            <p:txBody>
              <a:bodyPr/>
              <a:lstStyle/>
              <a:p>
                <a:r>
                  <a:rPr lang="en-US">
                    <a:noFill/>
                  </a:rPr>
                  <a:t> </a:t>
                </a:r>
              </a:p>
            </p:txBody>
          </p:sp>
        </mc:Fallback>
      </mc:AlternateContent>
      <p:sp>
        <p:nvSpPr>
          <p:cNvPr id="14" name="Freeform 23">
            <a:extLst>
              <a:ext uri="{FF2B5EF4-FFF2-40B4-BE49-F238E27FC236}">
                <a16:creationId xmlns:a16="http://schemas.microsoft.com/office/drawing/2014/main" id="{82CCEF96-B425-C935-3510-C58C1699D022}"/>
              </a:ext>
            </a:extLst>
          </p:cNvPr>
          <p:cNvSpPr/>
          <p:nvPr/>
        </p:nvSpPr>
        <p:spPr>
          <a:xfrm>
            <a:off x="6480841" y="1719735"/>
            <a:ext cx="2070755" cy="2799030"/>
          </a:xfrm>
          <a:custGeom>
            <a:avLst/>
            <a:gdLst/>
            <a:ahLst/>
            <a:cxnLst/>
            <a:rect l="l" t="t" r="r" b="b"/>
            <a:pathLst>
              <a:path w="1190221" h="1605695">
                <a:moveTo>
                  <a:pt x="0" y="0"/>
                </a:moveTo>
                <a:lnTo>
                  <a:pt x="1190221" y="0"/>
                </a:lnTo>
                <a:lnTo>
                  <a:pt x="1190221" y="1605695"/>
                </a:lnTo>
                <a:lnTo>
                  <a:pt x="0" y="16056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07416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630F2-FBA2-39A3-EEEC-562640AFFFBF}"/>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6A90B114-3802-6838-58FF-0384CC1EC823}"/>
              </a:ext>
            </a:extLst>
          </p:cNvPr>
          <p:cNvGrpSpPr/>
          <p:nvPr/>
        </p:nvGrpSpPr>
        <p:grpSpPr>
          <a:xfrm rot="20680831">
            <a:off x="270314" y="313165"/>
            <a:ext cx="1889165" cy="880789"/>
            <a:chOff x="535057" y="151640"/>
            <a:chExt cx="1889165" cy="880789"/>
          </a:xfrm>
        </p:grpSpPr>
        <p:pic>
          <p:nvPicPr>
            <p:cNvPr id="7" name="Picture 6">
              <a:extLst>
                <a:ext uri="{FF2B5EF4-FFF2-40B4-BE49-F238E27FC236}">
                  <a16:creationId xmlns:a16="http://schemas.microsoft.com/office/drawing/2014/main" id="{9D0DC596-2F24-71AC-9F93-EB249A1216FE}"/>
                </a:ext>
              </a:extLst>
            </p:cNvPr>
            <p:cNvPicPr>
              <a:picLocks noChangeAspect="1"/>
            </p:cNvPicPr>
            <p:nvPr/>
          </p:nvPicPr>
          <p:blipFill>
            <a:blip r:embed="rId2"/>
            <a:stretch>
              <a:fillRect/>
            </a:stretch>
          </p:blipFill>
          <p:spPr>
            <a:xfrm>
              <a:off x="535057" y="151640"/>
              <a:ext cx="1889165" cy="880789"/>
            </a:xfrm>
            <a:prstGeom prst="rect">
              <a:avLst/>
            </a:prstGeom>
          </p:spPr>
        </p:pic>
        <p:sp>
          <p:nvSpPr>
            <p:cNvPr id="8" name="TextBox 7">
              <a:extLst>
                <a:ext uri="{FF2B5EF4-FFF2-40B4-BE49-F238E27FC236}">
                  <a16:creationId xmlns:a16="http://schemas.microsoft.com/office/drawing/2014/main" id="{C1DB8247-1E13-2E3B-0633-7E12329C41F4}"/>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rPr>
                <a:t>Trả lời</a:t>
              </a:r>
              <a:endParaRPr kumimoji="0" lang="en-US" sz="2200" b="1" i="0" u="none" strike="noStrike" kern="0" cap="none" spc="0" normalizeH="0" baseline="0" noProof="0" dirty="0">
                <a:ln>
                  <a:noFill/>
                </a:ln>
                <a:solidFill>
                  <a:sysClr val="windowText" lastClr="000000"/>
                </a:solidFill>
                <a:effectLst/>
                <a:uLnTx/>
                <a:uFillTx/>
              </a:endParaRPr>
            </a:p>
          </p:txBody>
        </p:sp>
      </p:grpSp>
      <p:sp>
        <p:nvSpPr>
          <p:cNvPr id="11" name="TextBox 10">
            <a:extLst>
              <a:ext uri="{FF2B5EF4-FFF2-40B4-BE49-F238E27FC236}">
                <a16:creationId xmlns:a16="http://schemas.microsoft.com/office/drawing/2014/main" id="{439D09C3-270B-B97A-92E9-A2485AEF6260}"/>
              </a:ext>
            </a:extLst>
          </p:cNvPr>
          <p:cNvSpPr txBox="1"/>
          <p:nvPr/>
        </p:nvSpPr>
        <p:spPr>
          <a:xfrm>
            <a:off x="549394" y="1485908"/>
            <a:ext cx="5981700" cy="400110"/>
          </a:xfrm>
          <a:prstGeom prst="rect">
            <a:avLst/>
          </a:prstGeom>
          <a:noFill/>
        </p:spPr>
        <p:txBody>
          <a:bodyPr wrap="square">
            <a:spAutoFit/>
          </a:bodyPr>
          <a:lstStyle/>
          <a:p>
            <a:pPr algn="just"/>
            <a:r>
              <a:rPr lang="en-US" sz="2000"/>
              <a:t>b. Áp dụng công thức:</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DAE510E-0EF0-3E8D-71D1-F522BAC354F3}"/>
                  </a:ext>
                </a:extLst>
              </p:cNvPr>
              <p:cNvSpPr txBox="1"/>
              <p:nvPr/>
            </p:nvSpPr>
            <p:spPr>
              <a:xfrm>
                <a:off x="549394" y="1867644"/>
                <a:ext cx="7485771" cy="1626279"/>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a:t>H</a:t>
                </a:r>
                <a:r>
                  <a:rPr lang="en-US" sz="2000" baseline="-25000"/>
                  <a:t>0 </a:t>
                </a:r>
                <a:r>
                  <a:rPr lang="en-US" sz="2000"/>
                  <a:t>= N</a:t>
                </a:r>
                <a:r>
                  <a:rPr lang="en-US" sz="2000" baseline="-25000"/>
                  <a:t>0</a:t>
                </a:r>
                <a14:m>
                  <m:oMath xmlns:m="http://schemas.openxmlformats.org/officeDocument/2006/math">
                    <m:r>
                      <m:rPr>
                        <m:sty m:val="p"/>
                      </m:rPr>
                      <a:rPr lang="en-US" sz="2000" i="0" smtClean="0">
                        <a:latin typeface="Cambria Math" panose="02040503050406030204" pitchFamily="18" charset="0"/>
                        <a:ea typeface="Cambria Math" panose="02040503050406030204" pitchFamily="18" charset="0"/>
                      </a:rPr>
                      <m:t>λ</m:t>
                    </m:r>
                    <m:r>
                      <a:rPr lang="en-US" sz="2000">
                        <a:solidFill>
                          <a:srgbClr val="2A291F"/>
                        </a:solidFill>
                        <a:latin typeface="Cambria Math" panose="02040503050406030204" pitchFamily="18" charset="0"/>
                        <a:ea typeface="Cambria Math" panose="02040503050406030204" pitchFamily="18" charset="0"/>
                      </a:rPr>
                      <m:t>⇒</m:t>
                    </m:r>
                    <m:r>
                      <m:rPr>
                        <m:nor/>
                      </m:rPr>
                      <a:rPr lang="en-US" sz="2000">
                        <a:solidFill>
                          <a:srgbClr val="2A291F"/>
                        </a:solidFill>
                        <a:latin typeface="Arial" panose="020B0604020202020204" pitchFamily="34" charset="0"/>
                        <a:cs typeface="Arial" panose="020B0604020202020204" pitchFamily="34" charset="0"/>
                      </a:rPr>
                      <m:t>N</m:t>
                    </m:r>
                    <m:r>
                      <m:rPr>
                        <m:nor/>
                      </m:rPr>
                      <a:rPr lang="en-US" sz="2000" baseline="-25000">
                        <a:solidFill>
                          <a:srgbClr val="2A291F"/>
                        </a:solidFill>
                        <a:latin typeface="Arial" panose="020B0604020202020204" pitchFamily="34" charset="0"/>
                        <a:cs typeface="Arial" panose="020B0604020202020204" pitchFamily="34" charset="0"/>
                      </a:rPr>
                      <m:t>0 </m:t>
                    </m:r>
                    <m:r>
                      <m:rPr>
                        <m:nor/>
                      </m:rPr>
                      <a:rPr lang="en-US" sz="2000">
                        <a:solidFill>
                          <a:srgbClr val="2A291F"/>
                        </a:solidFill>
                        <a:latin typeface="Arial" panose="020B0604020202020204" pitchFamily="34" charset="0"/>
                        <a:cs typeface="Arial" panose="020B0604020202020204" pitchFamily="34" charset="0"/>
                      </a:rPr>
                      <m:t>= </m:t>
                    </m:r>
                    <m:f>
                      <m:fPr>
                        <m:ctrlPr>
                          <a:rPr lang="en-US" sz="2000" i="1">
                            <a:solidFill>
                              <a:srgbClr val="2A291F"/>
                            </a:solidFill>
                            <a:latin typeface="Cambria Math" panose="02040503050406030204" pitchFamily="18" charset="0"/>
                          </a:rPr>
                        </m:ctrlPr>
                      </m:fPr>
                      <m:num>
                        <m:sSub>
                          <m:sSubPr>
                            <m:ctrlPr>
                              <a:rPr lang="en-US" sz="2000" i="1">
                                <a:solidFill>
                                  <a:srgbClr val="2A291F"/>
                                </a:solidFill>
                                <a:latin typeface="Cambria Math" panose="02040503050406030204" pitchFamily="18" charset="0"/>
                              </a:rPr>
                            </m:ctrlPr>
                          </m:sSubPr>
                          <m:e>
                            <m:r>
                              <m:rPr>
                                <m:sty m:val="p"/>
                              </m:rPr>
                              <a:rPr lang="en-US" sz="2000">
                                <a:solidFill>
                                  <a:srgbClr val="2A291F"/>
                                </a:solidFill>
                                <a:latin typeface="Cambria Math" panose="02040503050406030204" pitchFamily="18" charset="0"/>
                              </a:rPr>
                              <m:t>H</m:t>
                            </m:r>
                          </m:e>
                          <m:sub>
                            <m:r>
                              <a:rPr lang="en-US" sz="2000" b="0" i="0" smtClean="0">
                                <a:solidFill>
                                  <a:srgbClr val="2A291F"/>
                                </a:solidFill>
                                <a:latin typeface="Cambria Math" panose="02040503050406030204" pitchFamily="18" charset="0"/>
                              </a:rPr>
                              <m:t>0</m:t>
                            </m:r>
                          </m:sub>
                        </m:sSub>
                      </m:num>
                      <m:den>
                        <m:r>
                          <m:rPr>
                            <m:sty m:val="p"/>
                          </m:rPr>
                          <a:rPr lang="en-US" sz="2000">
                            <a:latin typeface="Cambria Math" panose="02040503050406030204" pitchFamily="18" charset="0"/>
                            <a:ea typeface="Cambria Math" panose="02040503050406030204" pitchFamily="18" charset="0"/>
                          </a:rPr>
                          <m:t>λ</m:t>
                        </m:r>
                      </m:den>
                    </m:f>
                    <m:r>
                      <m:rPr>
                        <m:nor/>
                      </m:rPr>
                      <a:rPr lang="en-US" sz="2000">
                        <a:solidFill>
                          <a:srgbClr val="2A291F"/>
                        </a:solidFill>
                        <a:latin typeface="Arial" panose="020B0604020202020204" pitchFamily="34" charset="0"/>
                        <a:cs typeface="Arial" panose="020B0604020202020204" pitchFamily="34" charset="0"/>
                      </a:rPr>
                      <m:t> = </m:t>
                    </m:r>
                    <m:f>
                      <m:fPr>
                        <m:ctrlPr>
                          <a:rPr lang="en-US" sz="2000" i="1">
                            <a:solidFill>
                              <a:srgbClr val="2A291F"/>
                            </a:solidFill>
                            <a:latin typeface="Cambria Math" panose="02040503050406030204" pitchFamily="18" charset="0"/>
                          </a:rPr>
                        </m:ctrlPr>
                      </m:fPr>
                      <m:num>
                        <m:sSub>
                          <m:sSubPr>
                            <m:ctrlPr>
                              <a:rPr lang="en-US" sz="2000" i="1">
                                <a:solidFill>
                                  <a:srgbClr val="2A291F"/>
                                </a:solidFill>
                                <a:latin typeface="Cambria Math" panose="02040503050406030204" pitchFamily="18" charset="0"/>
                              </a:rPr>
                            </m:ctrlPr>
                          </m:sSubPr>
                          <m:e>
                            <m:r>
                              <m:rPr>
                                <m:sty m:val="p"/>
                              </m:rPr>
                              <a:rPr lang="en-US" sz="2000">
                                <a:solidFill>
                                  <a:srgbClr val="2A291F"/>
                                </a:solidFill>
                                <a:latin typeface="Cambria Math" panose="02040503050406030204" pitchFamily="18" charset="0"/>
                              </a:rPr>
                              <m:t>H</m:t>
                            </m:r>
                          </m:e>
                          <m:sub>
                            <m:r>
                              <a:rPr lang="en-US" sz="2000">
                                <a:solidFill>
                                  <a:srgbClr val="2A291F"/>
                                </a:solidFill>
                                <a:latin typeface="Cambria Math" panose="02040503050406030204" pitchFamily="18" charset="0"/>
                              </a:rPr>
                              <m:t>0</m:t>
                            </m:r>
                          </m:sub>
                        </m:sSub>
                        <m:r>
                          <a:rPr lang="en-US" sz="2000">
                            <a:solidFill>
                              <a:srgbClr val="2A291F"/>
                            </a:solidFill>
                            <a:latin typeface="Cambria Math" panose="02040503050406030204" pitchFamily="18" charset="0"/>
                          </a:rPr>
                          <m:t>.</m:t>
                        </m:r>
                        <m:r>
                          <m:rPr>
                            <m:sty m:val="p"/>
                          </m:rPr>
                          <a:rPr lang="en-US" sz="2000">
                            <a:solidFill>
                              <a:srgbClr val="2A291F"/>
                            </a:solidFill>
                            <a:latin typeface="Cambria Math" panose="02040503050406030204" pitchFamily="18" charset="0"/>
                          </a:rPr>
                          <m:t>T</m:t>
                        </m:r>
                      </m:num>
                      <m:den>
                        <m:r>
                          <m:rPr>
                            <m:sty m:val="p"/>
                          </m:rPr>
                          <a:rPr lang="en-US" sz="2000">
                            <a:solidFill>
                              <a:srgbClr val="2A291F"/>
                            </a:solidFill>
                            <a:latin typeface="Cambria Math" panose="02040503050406030204" pitchFamily="18" charset="0"/>
                          </a:rPr>
                          <m:t>ln</m:t>
                        </m:r>
                        <m:r>
                          <a:rPr lang="en-US" sz="2000">
                            <a:solidFill>
                              <a:srgbClr val="2A291F"/>
                            </a:solidFill>
                            <a:latin typeface="Cambria Math" panose="02040503050406030204" pitchFamily="18" charset="0"/>
                          </a:rPr>
                          <m:t>2</m:t>
                        </m:r>
                      </m:den>
                    </m:f>
                    <m:r>
                      <m:rPr>
                        <m:nor/>
                      </m:rPr>
                      <a:rPr lang="en-US" sz="2000">
                        <a:solidFill>
                          <a:srgbClr val="2A291F"/>
                        </a:solidFill>
                        <a:latin typeface="Arial" panose="020B0604020202020204" pitchFamily="34" charset="0"/>
                        <a:cs typeface="Arial" panose="020B0604020202020204" pitchFamily="34" charset="0"/>
                      </a:rPr>
                      <m:t> = </m:t>
                    </m:r>
                    <m:f>
                      <m:fPr>
                        <m:ctrlPr>
                          <a:rPr lang="en-US" sz="2000" i="1">
                            <a:solidFill>
                              <a:srgbClr val="2A291F"/>
                            </a:solidFill>
                            <a:latin typeface="Cambria Math" panose="02040503050406030204" pitchFamily="18" charset="0"/>
                          </a:rPr>
                        </m:ctrlPr>
                      </m:fPr>
                      <m:num>
                        <m:sSup>
                          <m:sSupPr>
                            <m:ctrlPr>
                              <a:rPr lang="en-US" sz="2000" i="1">
                                <a:solidFill>
                                  <a:srgbClr val="2A291F"/>
                                </a:solidFill>
                                <a:latin typeface="Cambria Math" panose="02040503050406030204" pitchFamily="18" charset="0"/>
                              </a:rPr>
                            </m:ctrlPr>
                          </m:sSupPr>
                          <m:e>
                            <m:r>
                              <a:rPr lang="en-US" sz="2000">
                                <a:solidFill>
                                  <a:srgbClr val="2A291F"/>
                                </a:solidFill>
                                <a:latin typeface="Cambria Math" panose="02040503050406030204" pitchFamily="18" charset="0"/>
                              </a:rPr>
                              <m:t>10</m:t>
                            </m:r>
                          </m:e>
                          <m:sup>
                            <m:r>
                              <a:rPr lang="en-US" sz="2000">
                                <a:solidFill>
                                  <a:srgbClr val="2A291F"/>
                                </a:solidFill>
                                <a:latin typeface="Cambria Math" panose="02040503050406030204" pitchFamily="18" charset="0"/>
                              </a:rPr>
                              <m:t>9</m:t>
                            </m:r>
                          </m:sup>
                        </m:sSup>
                        <m:r>
                          <a:rPr lang="en-US" sz="2000">
                            <a:solidFill>
                              <a:srgbClr val="2A291F"/>
                            </a:solidFill>
                            <a:latin typeface="Cambria Math" panose="02040503050406030204" pitchFamily="18" charset="0"/>
                          </a:rPr>
                          <m:t>.</m:t>
                        </m:r>
                        <m:r>
                          <a:rPr lang="en-US" sz="2000" b="0" i="0" smtClean="0">
                            <a:solidFill>
                              <a:srgbClr val="2A291F"/>
                            </a:solidFill>
                            <a:latin typeface="Cambria Math" panose="02040503050406030204" pitchFamily="18" charset="0"/>
                          </a:rPr>
                          <m:t>110</m:t>
                        </m:r>
                        <m:r>
                          <a:rPr lang="en-US" sz="2000">
                            <a:solidFill>
                              <a:srgbClr val="2A291F"/>
                            </a:solidFill>
                            <a:latin typeface="Cambria Math" panose="02040503050406030204" pitchFamily="18" charset="0"/>
                          </a:rPr>
                          <m:t>.60</m:t>
                        </m:r>
                      </m:num>
                      <m:den>
                        <m:r>
                          <m:rPr>
                            <m:sty m:val="p"/>
                          </m:rPr>
                          <a:rPr lang="en-US" sz="2000">
                            <a:solidFill>
                              <a:srgbClr val="2A291F"/>
                            </a:solidFill>
                            <a:latin typeface="Cambria Math" panose="02040503050406030204" pitchFamily="18" charset="0"/>
                          </a:rPr>
                          <m:t>ln</m:t>
                        </m:r>
                        <m:r>
                          <a:rPr lang="en-US" sz="2000">
                            <a:solidFill>
                              <a:srgbClr val="2A291F"/>
                            </a:solidFill>
                            <a:latin typeface="Cambria Math" panose="02040503050406030204" pitchFamily="18" charset="0"/>
                          </a:rPr>
                          <m:t>2</m:t>
                        </m:r>
                      </m:den>
                    </m:f>
                    <m:r>
                      <m:rPr>
                        <m:nor/>
                      </m:rPr>
                      <a:rPr lang="en-US" sz="2000">
                        <a:solidFill>
                          <a:srgbClr val="2A291F"/>
                        </a:solidFill>
                        <a:latin typeface="Arial" panose="020B0604020202020204" pitchFamily="34" charset="0"/>
                        <a:cs typeface="Arial" panose="020B0604020202020204" pitchFamily="34" charset="0"/>
                      </a:rPr>
                      <m:t> ≈ </m:t>
                    </m:r>
                    <m:r>
                      <m:rPr>
                        <m:nor/>
                      </m:rPr>
                      <a:rPr lang="en-US" sz="2000" b="0" i="0" smtClean="0">
                        <a:solidFill>
                          <a:srgbClr val="2A291F"/>
                        </a:solidFill>
                        <a:latin typeface="Arial" panose="020B0604020202020204" pitchFamily="34" charset="0"/>
                        <a:cs typeface="Arial" panose="020B0604020202020204" pitchFamily="34" charset="0"/>
                      </a:rPr>
                      <m:t>9,52</m:t>
                    </m:r>
                    <m:r>
                      <m:rPr>
                        <m:nor/>
                      </m:rPr>
                      <a:rPr lang="en-US" sz="2000">
                        <a:solidFill>
                          <a:srgbClr val="2A291F"/>
                        </a:solidFill>
                        <a:latin typeface="Arial" panose="020B0604020202020204" pitchFamily="34" charset="0"/>
                        <a:cs typeface="Arial" panose="020B0604020202020204" pitchFamily="34" charset="0"/>
                      </a:rPr>
                      <m:t>.10</m:t>
                    </m:r>
                    <m:r>
                      <m:rPr>
                        <m:nor/>
                      </m:rPr>
                      <a:rPr lang="en-US" sz="2000" baseline="30000">
                        <a:solidFill>
                          <a:srgbClr val="2A291F"/>
                        </a:solidFill>
                        <a:latin typeface="Arial" panose="020B0604020202020204" pitchFamily="34" charset="0"/>
                        <a:cs typeface="Arial" panose="020B0604020202020204" pitchFamily="34" charset="0"/>
                      </a:rPr>
                      <m:t>9</m:t>
                    </m:r>
                    <m:r>
                      <m:rPr>
                        <m:nor/>
                      </m:rPr>
                      <a:rPr lang="en-US" sz="2000">
                        <a:solidFill>
                          <a:srgbClr val="2A291F"/>
                        </a:solidFill>
                        <a:latin typeface="Arial" panose="020B0604020202020204" pitchFamily="34" charset="0"/>
                        <a:cs typeface="Arial" panose="020B0604020202020204" pitchFamily="34" charset="0"/>
                      </a:rPr>
                      <m:t> </m:t>
                    </m:r>
                    <m:r>
                      <m:rPr>
                        <m:nor/>
                      </m:rPr>
                      <a:rPr lang="en-US" sz="2000">
                        <a:solidFill>
                          <a:srgbClr val="2A291F"/>
                        </a:solidFill>
                        <a:latin typeface="Arial" panose="020B0604020202020204" pitchFamily="34" charset="0"/>
                        <a:cs typeface="Arial" panose="020B0604020202020204" pitchFamily="34" charset="0"/>
                      </a:rPr>
                      <m:t>h</m:t>
                    </m:r>
                    <m:r>
                      <m:rPr>
                        <m:nor/>
                      </m:rPr>
                      <a:rPr lang="en-US" sz="2000">
                        <a:solidFill>
                          <a:srgbClr val="2A291F"/>
                        </a:solidFill>
                        <a:latin typeface="Arial" panose="020B0604020202020204" pitchFamily="34" charset="0"/>
                        <a:cs typeface="Arial" panose="020B0604020202020204" pitchFamily="34" charset="0"/>
                      </a:rPr>
                      <m:t>ạ</m:t>
                    </m:r>
                    <m:r>
                      <m:rPr>
                        <m:nor/>
                      </m:rPr>
                      <a:rPr lang="en-US" sz="2000">
                        <a:solidFill>
                          <a:srgbClr val="2A291F"/>
                        </a:solidFill>
                        <a:latin typeface="Arial" panose="020B0604020202020204" pitchFamily="34" charset="0"/>
                        <a:cs typeface="Arial" panose="020B0604020202020204" pitchFamily="34" charset="0"/>
                      </a:rPr>
                      <m:t>t</m:t>
                    </m:r>
                    <m:r>
                      <m:rPr>
                        <m:nor/>
                      </m:rPr>
                      <a:rPr lang="en-US" sz="2000">
                        <a:solidFill>
                          <a:srgbClr val="2A291F"/>
                        </a:solidFill>
                        <a:latin typeface="Arial" panose="020B0604020202020204" pitchFamily="34" charset="0"/>
                        <a:cs typeface="Arial" panose="020B0604020202020204" pitchFamily="34" charset="0"/>
                      </a:rPr>
                      <m:t>.</m:t>
                    </m:r>
                  </m:oMath>
                </a14:m>
                <a:endParaRPr lang="en-US" sz="2000">
                  <a:solidFill>
                    <a:srgbClr val="2A291F"/>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14:m>
                  <m:oMath xmlns:m="http://schemas.openxmlformats.org/officeDocument/2006/math">
                    <m:r>
                      <m:rPr>
                        <m:nor/>
                      </m:rPr>
                      <a:rPr lang="en-US" sz="2000"/>
                      <m:t>H</m:t>
                    </m:r>
                    <m:r>
                      <m:rPr>
                        <m:nor/>
                      </m:rPr>
                      <a:rPr lang="en-US" sz="2000" b="0" i="0" baseline="-25000" smtClean="0"/>
                      <m:t>1</m:t>
                    </m:r>
                    <m:r>
                      <m:rPr>
                        <m:nor/>
                      </m:rPr>
                      <a:rPr lang="en-US" sz="2000" baseline="-25000"/>
                      <m:t> </m:t>
                    </m:r>
                    <m:r>
                      <m:rPr>
                        <m:nor/>
                      </m:rPr>
                      <a:rPr lang="en-US" sz="2000"/>
                      <m:t>= </m:t>
                    </m:r>
                    <m:r>
                      <m:rPr>
                        <m:nor/>
                      </m:rPr>
                      <a:rPr lang="en-US" sz="2000"/>
                      <m:t>N</m:t>
                    </m:r>
                    <m:r>
                      <m:rPr>
                        <m:nor/>
                      </m:rPr>
                      <a:rPr lang="en-US" sz="2000" b="0" i="0" baseline="-25000" smtClean="0"/>
                      <m:t>1</m:t>
                    </m:r>
                    <m:r>
                      <m:rPr>
                        <m:sty m:val="p"/>
                      </m:rPr>
                      <a:rPr lang="en-US" sz="2000">
                        <a:latin typeface="Cambria Math" panose="02040503050406030204" pitchFamily="18" charset="0"/>
                        <a:ea typeface="Cambria Math" panose="02040503050406030204" pitchFamily="18" charset="0"/>
                      </a:rPr>
                      <m:t>λ</m:t>
                    </m:r>
                    <m:r>
                      <a:rPr lang="en-US" sz="2000">
                        <a:solidFill>
                          <a:srgbClr val="2A291F"/>
                        </a:solidFill>
                        <a:latin typeface="Cambria Math" panose="02040503050406030204" pitchFamily="18" charset="0"/>
                        <a:ea typeface="Cambria Math" panose="02040503050406030204" pitchFamily="18" charset="0"/>
                      </a:rPr>
                      <m:t>⇒</m:t>
                    </m:r>
                  </m:oMath>
                </a14:m>
                <a:r>
                  <a:rPr lang="en-US" sz="2000">
                    <a:solidFill>
                      <a:srgbClr val="2A291F"/>
                    </a:solidFill>
                    <a:latin typeface="Arial" panose="020B0604020202020204" pitchFamily="34" charset="0"/>
                    <a:cs typeface="Arial" panose="020B0604020202020204" pitchFamily="34" charset="0"/>
                  </a:rPr>
                  <a:t> N</a:t>
                </a:r>
                <a:r>
                  <a:rPr lang="en-US" sz="2000" baseline="-25000">
                    <a:solidFill>
                      <a:srgbClr val="2A291F"/>
                    </a:solidFill>
                    <a:latin typeface="Arial" panose="020B0604020202020204" pitchFamily="34" charset="0"/>
                    <a:cs typeface="Arial" panose="020B0604020202020204" pitchFamily="34" charset="0"/>
                  </a:rPr>
                  <a:t>1 </a:t>
                </a:r>
                <a:r>
                  <a:rPr lang="en-US" sz="2000">
                    <a:solidFill>
                      <a:srgbClr val="2A291F"/>
                    </a:solidFill>
                    <a:latin typeface="Arial" panose="020B0604020202020204" pitchFamily="34" charset="0"/>
                    <a:cs typeface="Arial" panose="020B0604020202020204" pitchFamily="34" charset="0"/>
                  </a:rPr>
                  <a:t>= </a:t>
                </a:r>
                <a14:m>
                  <m:oMath xmlns:m="http://schemas.openxmlformats.org/officeDocument/2006/math">
                    <m:f>
                      <m:fPr>
                        <m:ctrlPr>
                          <a:rPr lang="en-US" sz="2000" i="1">
                            <a:solidFill>
                              <a:srgbClr val="2A291F"/>
                            </a:solidFill>
                            <a:latin typeface="Cambria Math" panose="02040503050406030204" pitchFamily="18" charset="0"/>
                          </a:rPr>
                        </m:ctrlPr>
                      </m:fPr>
                      <m:num>
                        <m:sSub>
                          <m:sSubPr>
                            <m:ctrlPr>
                              <a:rPr lang="en-US" sz="2000" i="1">
                                <a:solidFill>
                                  <a:srgbClr val="2A291F"/>
                                </a:solidFill>
                                <a:latin typeface="Cambria Math" panose="02040503050406030204" pitchFamily="18" charset="0"/>
                              </a:rPr>
                            </m:ctrlPr>
                          </m:sSubPr>
                          <m:e>
                            <m:r>
                              <m:rPr>
                                <m:sty m:val="p"/>
                              </m:rPr>
                              <a:rPr lang="en-US" sz="2000">
                                <a:solidFill>
                                  <a:srgbClr val="2A291F"/>
                                </a:solidFill>
                                <a:latin typeface="Cambria Math" panose="02040503050406030204" pitchFamily="18" charset="0"/>
                              </a:rPr>
                              <m:t>H</m:t>
                            </m:r>
                          </m:e>
                          <m:sub>
                            <m:r>
                              <a:rPr lang="en-US" sz="2000">
                                <a:solidFill>
                                  <a:srgbClr val="2A291F"/>
                                </a:solidFill>
                                <a:latin typeface="Cambria Math" panose="02040503050406030204" pitchFamily="18" charset="0"/>
                              </a:rPr>
                              <m:t>1</m:t>
                            </m:r>
                          </m:sub>
                        </m:sSub>
                      </m:num>
                      <m:den>
                        <m:r>
                          <m:rPr>
                            <m:sty m:val="p"/>
                          </m:rPr>
                          <a:rPr lang="en-US" sz="2000">
                            <a:latin typeface="Cambria Math" panose="02040503050406030204" pitchFamily="18" charset="0"/>
                            <a:ea typeface="Cambria Math" panose="02040503050406030204" pitchFamily="18" charset="0"/>
                          </a:rPr>
                          <m:t>λ</m:t>
                        </m:r>
                      </m:den>
                    </m:f>
                  </m:oMath>
                </a14:m>
                <a:r>
                  <a:rPr lang="en-US" sz="2000">
                    <a:solidFill>
                      <a:srgbClr val="2A291F"/>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srgbClr val="2A291F"/>
                            </a:solidFill>
                            <a:latin typeface="Cambria Math" panose="02040503050406030204" pitchFamily="18" charset="0"/>
                          </a:rPr>
                        </m:ctrlPr>
                      </m:fPr>
                      <m:num>
                        <m:sSub>
                          <m:sSubPr>
                            <m:ctrlPr>
                              <a:rPr lang="en-US" sz="2000" i="1">
                                <a:solidFill>
                                  <a:srgbClr val="2A291F"/>
                                </a:solidFill>
                                <a:latin typeface="Cambria Math" panose="02040503050406030204" pitchFamily="18" charset="0"/>
                              </a:rPr>
                            </m:ctrlPr>
                          </m:sSubPr>
                          <m:e>
                            <m:r>
                              <m:rPr>
                                <m:sty m:val="p"/>
                              </m:rPr>
                              <a:rPr lang="en-US" sz="2000">
                                <a:solidFill>
                                  <a:srgbClr val="2A291F"/>
                                </a:solidFill>
                                <a:latin typeface="Cambria Math" panose="02040503050406030204" pitchFamily="18" charset="0"/>
                              </a:rPr>
                              <m:t>H</m:t>
                            </m:r>
                          </m:e>
                          <m:sub>
                            <m:r>
                              <a:rPr lang="en-US" sz="2000">
                                <a:solidFill>
                                  <a:srgbClr val="2A291F"/>
                                </a:solidFill>
                                <a:latin typeface="Cambria Math" panose="02040503050406030204" pitchFamily="18" charset="0"/>
                              </a:rPr>
                              <m:t>0</m:t>
                            </m:r>
                          </m:sub>
                        </m:sSub>
                        <m:r>
                          <a:rPr lang="en-US" sz="2000">
                            <a:solidFill>
                              <a:srgbClr val="2A291F"/>
                            </a:solidFill>
                            <a:latin typeface="Cambria Math" panose="02040503050406030204" pitchFamily="18" charset="0"/>
                          </a:rPr>
                          <m:t>.</m:t>
                        </m:r>
                        <m:sSup>
                          <m:sSupPr>
                            <m:ctrlPr>
                              <a:rPr lang="en-US" sz="2000" i="1">
                                <a:solidFill>
                                  <a:srgbClr val="2A291F"/>
                                </a:solidFill>
                                <a:latin typeface="Cambria Math" panose="02040503050406030204" pitchFamily="18" charset="0"/>
                              </a:rPr>
                            </m:ctrlPr>
                          </m:sSupPr>
                          <m:e>
                            <m:r>
                              <a:rPr lang="en-US" sz="2000">
                                <a:solidFill>
                                  <a:srgbClr val="2A291F"/>
                                </a:solidFill>
                                <a:latin typeface="Cambria Math" panose="02040503050406030204" pitchFamily="18" charset="0"/>
                              </a:rPr>
                              <m:t>2</m:t>
                            </m:r>
                          </m:e>
                          <m:sup>
                            <m:r>
                              <a:rPr lang="en-US" sz="2000">
                                <a:solidFill>
                                  <a:srgbClr val="2A291F"/>
                                </a:solidFill>
                                <a:latin typeface="Cambria Math" panose="02040503050406030204" pitchFamily="18" charset="0"/>
                              </a:rPr>
                              <m:t>−</m:t>
                            </m:r>
                            <m:f>
                              <m:fPr>
                                <m:ctrlPr>
                                  <a:rPr lang="en-US" sz="2000" i="1">
                                    <a:solidFill>
                                      <a:srgbClr val="2A291F"/>
                                    </a:solidFill>
                                    <a:latin typeface="Cambria Math" panose="02040503050406030204" pitchFamily="18" charset="0"/>
                                  </a:rPr>
                                </m:ctrlPr>
                              </m:fPr>
                              <m:num>
                                <m:sSub>
                                  <m:sSubPr>
                                    <m:ctrlPr>
                                      <a:rPr lang="en-US" sz="2000" i="1">
                                        <a:solidFill>
                                          <a:srgbClr val="2A291F"/>
                                        </a:solidFill>
                                        <a:latin typeface="Cambria Math" panose="02040503050406030204" pitchFamily="18" charset="0"/>
                                      </a:rPr>
                                    </m:ctrlPr>
                                  </m:sSubPr>
                                  <m:e>
                                    <m:r>
                                      <m:rPr>
                                        <m:sty m:val="p"/>
                                      </m:rPr>
                                      <a:rPr lang="en-US" sz="2000">
                                        <a:solidFill>
                                          <a:srgbClr val="2A291F"/>
                                        </a:solidFill>
                                        <a:latin typeface="Cambria Math" panose="02040503050406030204" pitchFamily="18" charset="0"/>
                                      </a:rPr>
                                      <m:t>t</m:t>
                                    </m:r>
                                  </m:e>
                                  <m:sub>
                                    <m:r>
                                      <a:rPr lang="en-US" sz="2000">
                                        <a:solidFill>
                                          <a:srgbClr val="2A291F"/>
                                        </a:solidFill>
                                        <a:latin typeface="Cambria Math" panose="02040503050406030204" pitchFamily="18" charset="0"/>
                                      </a:rPr>
                                      <m:t>1</m:t>
                                    </m:r>
                                  </m:sub>
                                </m:sSub>
                              </m:num>
                              <m:den>
                                <m:r>
                                  <m:rPr>
                                    <m:sty m:val="p"/>
                                  </m:rPr>
                                  <a:rPr lang="en-US" sz="2000">
                                    <a:solidFill>
                                      <a:srgbClr val="2A291F"/>
                                    </a:solidFill>
                                    <a:latin typeface="Cambria Math" panose="02040503050406030204" pitchFamily="18" charset="0"/>
                                  </a:rPr>
                                  <m:t>T</m:t>
                                </m:r>
                              </m:den>
                            </m:f>
                          </m:sup>
                        </m:sSup>
                        <m:r>
                          <a:rPr lang="en-US" sz="2000">
                            <a:solidFill>
                              <a:srgbClr val="2A291F"/>
                            </a:solidFill>
                            <a:latin typeface="Cambria Math" panose="02040503050406030204" pitchFamily="18" charset="0"/>
                          </a:rPr>
                          <m:t>.</m:t>
                        </m:r>
                        <m:r>
                          <m:rPr>
                            <m:sty m:val="p"/>
                          </m:rPr>
                          <a:rPr lang="en-US" sz="2000">
                            <a:solidFill>
                              <a:srgbClr val="2A291F"/>
                            </a:solidFill>
                            <a:latin typeface="Cambria Math" panose="02040503050406030204" pitchFamily="18" charset="0"/>
                          </a:rPr>
                          <m:t>T</m:t>
                        </m:r>
                      </m:num>
                      <m:den>
                        <m:r>
                          <m:rPr>
                            <m:sty m:val="p"/>
                          </m:rPr>
                          <a:rPr lang="en-US" sz="2000">
                            <a:solidFill>
                              <a:srgbClr val="2A291F"/>
                            </a:solidFill>
                            <a:latin typeface="Cambria Math" panose="02040503050406030204" pitchFamily="18" charset="0"/>
                          </a:rPr>
                          <m:t>ln</m:t>
                        </m:r>
                        <m:r>
                          <a:rPr lang="en-US" sz="2000">
                            <a:solidFill>
                              <a:srgbClr val="2A291F"/>
                            </a:solidFill>
                            <a:latin typeface="Cambria Math" panose="02040503050406030204" pitchFamily="18" charset="0"/>
                          </a:rPr>
                          <m:t>2</m:t>
                        </m:r>
                      </m:den>
                    </m:f>
                  </m:oMath>
                </a14:m>
                <a:r>
                  <a:rPr lang="en-US" sz="2000">
                    <a:solidFill>
                      <a:srgbClr val="2A291F"/>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srgbClr val="2A291F"/>
                            </a:solidFill>
                            <a:latin typeface="Cambria Math" panose="02040503050406030204" pitchFamily="18" charset="0"/>
                          </a:rPr>
                        </m:ctrlPr>
                      </m:fPr>
                      <m:num>
                        <m:sSup>
                          <m:sSupPr>
                            <m:ctrlPr>
                              <a:rPr lang="en-US" sz="2000" i="1">
                                <a:solidFill>
                                  <a:srgbClr val="2A291F"/>
                                </a:solidFill>
                                <a:latin typeface="Cambria Math" panose="02040503050406030204" pitchFamily="18" charset="0"/>
                              </a:rPr>
                            </m:ctrlPr>
                          </m:sSupPr>
                          <m:e>
                            <m:r>
                              <a:rPr lang="en-US" sz="2000">
                                <a:solidFill>
                                  <a:srgbClr val="2A291F"/>
                                </a:solidFill>
                                <a:latin typeface="Cambria Math" panose="02040503050406030204" pitchFamily="18" charset="0"/>
                              </a:rPr>
                              <m:t>10</m:t>
                            </m:r>
                          </m:e>
                          <m:sup>
                            <m:r>
                              <a:rPr lang="en-US" sz="2000">
                                <a:solidFill>
                                  <a:srgbClr val="2A291F"/>
                                </a:solidFill>
                                <a:latin typeface="Cambria Math" panose="02040503050406030204" pitchFamily="18" charset="0"/>
                              </a:rPr>
                              <m:t>9</m:t>
                            </m:r>
                          </m:sup>
                        </m:sSup>
                        <m:r>
                          <a:rPr lang="en-US" sz="2000">
                            <a:solidFill>
                              <a:srgbClr val="2A291F"/>
                            </a:solidFill>
                            <a:latin typeface="Cambria Math" panose="02040503050406030204" pitchFamily="18" charset="0"/>
                          </a:rPr>
                          <m:t>.</m:t>
                        </m:r>
                        <m:sSup>
                          <m:sSupPr>
                            <m:ctrlPr>
                              <a:rPr lang="en-US" sz="2000" i="1">
                                <a:solidFill>
                                  <a:srgbClr val="2A291F"/>
                                </a:solidFill>
                                <a:latin typeface="Cambria Math" panose="02040503050406030204" pitchFamily="18" charset="0"/>
                              </a:rPr>
                            </m:ctrlPr>
                          </m:sSupPr>
                          <m:e>
                            <m:r>
                              <a:rPr lang="en-US" sz="2000">
                                <a:solidFill>
                                  <a:srgbClr val="2A291F"/>
                                </a:solidFill>
                                <a:latin typeface="Cambria Math" panose="02040503050406030204" pitchFamily="18" charset="0"/>
                              </a:rPr>
                              <m:t>2</m:t>
                            </m:r>
                          </m:e>
                          <m:sup>
                            <m:r>
                              <a:rPr lang="en-US" sz="2000">
                                <a:solidFill>
                                  <a:srgbClr val="2A291F"/>
                                </a:solidFill>
                                <a:latin typeface="Cambria Math" panose="02040503050406030204" pitchFamily="18" charset="0"/>
                              </a:rPr>
                              <m:t>−</m:t>
                            </m:r>
                            <m:f>
                              <m:fPr>
                                <m:ctrlPr>
                                  <a:rPr lang="en-US" sz="2000" i="1">
                                    <a:solidFill>
                                      <a:srgbClr val="2A291F"/>
                                    </a:solidFill>
                                    <a:latin typeface="Cambria Math" panose="02040503050406030204" pitchFamily="18" charset="0"/>
                                  </a:rPr>
                                </m:ctrlPr>
                              </m:fPr>
                              <m:num>
                                <m:r>
                                  <a:rPr lang="en-US" sz="2000">
                                    <a:solidFill>
                                      <a:srgbClr val="2A291F"/>
                                    </a:solidFill>
                                    <a:latin typeface="Cambria Math" panose="02040503050406030204" pitchFamily="18" charset="0"/>
                                  </a:rPr>
                                  <m:t>86400</m:t>
                                </m:r>
                              </m:num>
                              <m:den>
                                <m:r>
                                  <a:rPr lang="en-US" sz="2000">
                                    <a:solidFill>
                                      <a:srgbClr val="2A291F"/>
                                    </a:solidFill>
                                    <a:latin typeface="Cambria Math" panose="02040503050406030204" pitchFamily="18" charset="0"/>
                                  </a:rPr>
                                  <m:t>6600</m:t>
                                </m:r>
                              </m:den>
                            </m:f>
                          </m:sup>
                        </m:sSup>
                        <m:r>
                          <a:rPr lang="en-US" sz="2000">
                            <a:solidFill>
                              <a:srgbClr val="2A291F"/>
                            </a:solidFill>
                            <a:latin typeface="Cambria Math" panose="02040503050406030204" pitchFamily="18" charset="0"/>
                          </a:rPr>
                          <m:t>.6600</m:t>
                        </m:r>
                      </m:num>
                      <m:den>
                        <m:r>
                          <m:rPr>
                            <m:sty m:val="p"/>
                          </m:rPr>
                          <a:rPr lang="en-US" sz="2000">
                            <a:solidFill>
                              <a:srgbClr val="2A291F"/>
                            </a:solidFill>
                            <a:latin typeface="Cambria Math" panose="02040503050406030204" pitchFamily="18" charset="0"/>
                          </a:rPr>
                          <m:t>ln</m:t>
                        </m:r>
                        <m:r>
                          <a:rPr lang="en-US" sz="2000">
                            <a:solidFill>
                              <a:srgbClr val="2A291F"/>
                            </a:solidFill>
                            <a:latin typeface="Cambria Math" panose="02040503050406030204" pitchFamily="18" charset="0"/>
                          </a:rPr>
                          <m:t>2</m:t>
                        </m:r>
                      </m:den>
                    </m:f>
                  </m:oMath>
                </a14:m>
                <a:r>
                  <a:rPr lang="en-US" sz="2000">
                    <a:solidFill>
                      <a:srgbClr val="2A291F"/>
                    </a:solidFill>
                    <a:latin typeface="Arial" panose="020B0604020202020204" pitchFamily="34" charset="0"/>
                    <a:cs typeface="Arial" panose="020B0604020202020204" pitchFamily="34" charset="0"/>
                  </a:rPr>
                  <a:t> ≈ 0,4.10</a:t>
                </a:r>
                <a:r>
                  <a:rPr lang="en-US" sz="2000" baseline="30000">
                    <a:solidFill>
                      <a:srgbClr val="2A291F"/>
                    </a:solidFill>
                    <a:latin typeface="Arial" panose="020B0604020202020204" pitchFamily="34" charset="0"/>
                    <a:cs typeface="Arial" panose="020B0604020202020204" pitchFamily="34" charset="0"/>
                  </a:rPr>
                  <a:t>9</a:t>
                </a:r>
                <a:r>
                  <a:rPr lang="en-US" sz="2000">
                    <a:solidFill>
                      <a:srgbClr val="2A291F"/>
                    </a:solidFill>
                    <a:latin typeface="Arial" panose="020B0604020202020204" pitchFamily="34" charset="0"/>
                    <a:cs typeface="Arial" panose="020B0604020202020204" pitchFamily="34" charset="0"/>
                  </a:rPr>
                  <a:t> hạt.   </a:t>
                </a:r>
              </a:p>
            </p:txBody>
          </p:sp>
        </mc:Choice>
        <mc:Fallback xmlns="">
          <p:sp>
            <p:nvSpPr>
              <p:cNvPr id="10" name="TextBox 9">
                <a:extLst>
                  <a:ext uri="{FF2B5EF4-FFF2-40B4-BE49-F238E27FC236}">
                    <a16:creationId xmlns:a16="http://schemas.microsoft.com/office/drawing/2014/main" id="{8DAE510E-0EF0-3E8D-71D1-F522BAC354F3}"/>
                  </a:ext>
                </a:extLst>
              </p:cNvPr>
              <p:cNvSpPr txBox="1">
                <a:spLocks noRot="1" noChangeAspect="1" noMove="1" noResize="1" noEditPoints="1" noAdjustHandles="1" noChangeArrowheads="1" noChangeShapeType="1" noTextEdit="1"/>
              </p:cNvSpPr>
              <p:nvPr/>
            </p:nvSpPr>
            <p:spPr>
              <a:xfrm>
                <a:off x="549394" y="1867644"/>
                <a:ext cx="7485771" cy="1626279"/>
              </a:xfrm>
              <a:prstGeom prst="rect">
                <a:avLst/>
              </a:prstGeom>
              <a:blipFill>
                <a:blip r:embed="rId3"/>
                <a:stretch>
                  <a:fillRect l="-733" b="-1498"/>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E04CC188-F2AE-14DD-78D4-2F80B099D541}"/>
              </a:ext>
            </a:extLst>
          </p:cNvPr>
          <p:cNvGrpSpPr/>
          <p:nvPr/>
        </p:nvGrpSpPr>
        <p:grpSpPr>
          <a:xfrm>
            <a:off x="1513707" y="3767756"/>
            <a:ext cx="6116586" cy="992901"/>
            <a:chOff x="1287194" y="3842247"/>
            <a:chExt cx="6116586" cy="992901"/>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92F5CB8-07F7-E708-2F83-E7E00C8CBD46}"/>
                    </a:ext>
                  </a:extLst>
                </p:cNvPr>
                <p:cNvSpPr txBox="1"/>
                <p:nvPr/>
              </p:nvSpPr>
              <p:spPr>
                <a:xfrm>
                  <a:off x="1740220" y="3842247"/>
                  <a:ext cx="5663560" cy="992901"/>
                </a:xfrm>
                <a:prstGeom prst="rect">
                  <a:avLst/>
                </a:prstGeom>
                <a:noFill/>
              </p:spPr>
              <p:txBody>
                <a:bodyPr wrap="square">
                  <a:spAutoFit/>
                </a:bodyPr>
                <a:lstStyle/>
                <a:p>
                  <a:pPr algn="just">
                    <a:lnSpc>
                      <a:spcPct val="150000"/>
                    </a:lnSpc>
                  </a:pPr>
                  <a:r>
                    <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rPr>
                    <a:t>Vậy số hạt </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Pre>
                        <m:sPre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PrePr>
                        <m:sub>
                          <m:r>
                            <a:rPr lang="en-US" sz="2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sub>
                        <m:sup>
                          <m:r>
                            <a:rPr lang="en-US" sz="2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m:t>
                          </m:r>
                        </m:sup>
                        <m:e>
                          <m:r>
                            <m:rPr>
                              <m:sty m:val="p"/>
                            </m:rPr>
                            <a:rPr lang="en-US" sz="20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F</m:t>
                          </m:r>
                        </m:e>
                      </m:sPre>
                    </m:oMath>
                  </a14:m>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ban đầu là N</a:t>
                  </a:r>
                  <a:r>
                    <a:rPr lang="en-US" sz="2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9,52.10</a:t>
                  </a:r>
                  <a:r>
                    <a:rPr lang="en-US" sz="2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hạt và sau 1 ngày là N</a:t>
                  </a:r>
                  <a:r>
                    <a:rPr lang="en-US" sz="2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0,4.10</a:t>
                  </a:r>
                  <a:r>
                    <a:rPr lang="en-US" sz="2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hạt.</a:t>
                  </a:r>
                  <a:endParaRPr lang="en-US" sz="200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E92F5CB8-07F7-E708-2F83-E7E00C8CBD46}"/>
                    </a:ext>
                  </a:extLst>
                </p:cNvPr>
                <p:cNvSpPr txBox="1">
                  <a:spLocks noRot="1" noChangeAspect="1" noMove="1" noResize="1" noEditPoints="1" noAdjustHandles="1" noChangeArrowheads="1" noChangeShapeType="1" noTextEdit="1"/>
                </p:cNvSpPr>
                <p:nvPr/>
              </p:nvSpPr>
              <p:spPr>
                <a:xfrm>
                  <a:off x="1740220" y="3842247"/>
                  <a:ext cx="5663560" cy="992901"/>
                </a:xfrm>
                <a:prstGeom prst="rect">
                  <a:avLst/>
                </a:prstGeom>
                <a:blipFill>
                  <a:blip r:embed="rId4"/>
                  <a:stretch>
                    <a:fillRect l="-1184" r="-1076" b="-10429"/>
                  </a:stretch>
                </a:blipFill>
              </p:spPr>
              <p:txBody>
                <a:bodyPr/>
                <a:lstStyle/>
                <a:p>
                  <a:r>
                    <a:rPr lang="en-US">
                      <a:noFill/>
                    </a:rPr>
                    <a:t> </a:t>
                  </a:r>
                </a:p>
              </p:txBody>
            </p:sp>
          </mc:Fallback>
        </mc:AlternateContent>
        <p:sp>
          <p:nvSpPr>
            <p:cNvPr id="12" name="Arrow: Right 11">
              <a:extLst>
                <a:ext uri="{FF2B5EF4-FFF2-40B4-BE49-F238E27FC236}">
                  <a16:creationId xmlns:a16="http://schemas.microsoft.com/office/drawing/2014/main" id="{9309B62E-0A9C-2858-A1D0-B17B13C51A08}"/>
                </a:ext>
              </a:extLst>
            </p:cNvPr>
            <p:cNvSpPr/>
            <p:nvPr/>
          </p:nvSpPr>
          <p:spPr>
            <a:xfrm>
              <a:off x="1287194" y="4276579"/>
              <a:ext cx="358726" cy="29542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367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Speech Bubble: Rectangle with Corners Rounded 11">
                <a:extLst>
                  <a:ext uri="{FF2B5EF4-FFF2-40B4-BE49-F238E27FC236}">
                    <a16:creationId xmlns:a16="http://schemas.microsoft.com/office/drawing/2014/main" id="{CA001CF6-AA8F-9354-8036-93692F1D4D0E}"/>
                  </a:ext>
                </a:extLst>
              </p:cNvPr>
              <p:cNvSpPr/>
              <p:nvPr/>
            </p:nvSpPr>
            <p:spPr>
              <a:xfrm>
                <a:off x="3729600" y="1263805"/>
                <a:ext cx="3499875" cy="2615890"/>
              </a:xfrm>
              <a:prstGeom prst="wedgeRoundRectCallout">
                <a:avLst>
                  <a:gd name="adj1" fmla="val 55734"/>
                  <a:gd name="adj2" fmla="val -4569"/>
                  <a:gd name="adj3" fmla="val 16667"/>
                </a:avLst>
              </a:prstGeom>
              <a:solidFill>
                <a:srgbClr val="FFFFFF"/>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cs typeface="Arial" panose="020B0604020202020204" pitchFamily="34" charset="0"/>
                  </a:rPr>
                  <a:t>Em hãy đọc mục </a:t>
                </a:r>
                <a:r>
                  <a:rPr lang="en-US" sz="2000" b="1">
                    <a:solidFill>
                      <a:srgbClr val="000000"/>
                    </a:solidFill>
                    <a:latin typeface="Arial" panose="020B0604020202020204" pitchFamily="34" charset="0"/>
                    <a:cs typeface="Arial" panose="020B0604020202020204" pitchFamily="34" charset="0"/>
                  </a:rPr>
                  <a:t>Em có biết </a:t>
                </a:r>
                <a:r>
                  <a:rPr lang="en-US" sz="2000">
                    <a:solidFill>
                      <a:srgbClr val="000000"/>
                    </a:solidFill>
                    <a:latin typeface="Arial" panose="020B0604020202020204" pitchFamily="34" charset="0"/>
                    <a:cs typeface="Arial" panose="020B0604020202020204" pitchFamily="34" charset="0"/>
                  </a:rPr>
                  <a:t>– SGK tr.109 để tìm hiểu thêm về đồng vị carbon </a:t>
                </a:r>
                <a14:m>
                  <m:oMath xmlns:m="http://schemas.openxmlformats.org/officeDocument/2006/math">
                    <m:sPre>
                      <m:sPrePr>
                        <m:ctrlPr>
                          <a:rPr lang="en-US" sz="2000" i="1" smtClean="0">
                            <a:solidFill>
                              <a:srgbClr val="000000"/>
                            </a:solidFill>
                            <a:latin typeface="Cambria Math" panose="02040503050406030204" pitchFamily="18" charset="0"/>
                          </a:rPr>
                        </m:ctrlPr>
                      </m:sPrePr>
                      <m:sub>
                        <m:r>
                          <a:rPr lang="en-US" sz="2000" b="0" i="0" smtClean="0">
                            <a:solidFill>
                              <a:srgbClr val="000000"/>
                            </a:solidFill>
                            <a:latin typeface="Cambria Math" panose="02040503050406030204" pitchFamily="18" charset="0"/>
                          </a:rPr>
                          <m:t>6</m:t>
                        </m:r>
                      </m:sub>
                      <m:sup>
                        <m:r>
                          <a:rPr lang="en-US" sz="2000" b="0" i="0" smtClean="0">
                            <a:solidFill>
                              <a:srgbClr val="000000"/>
                            </a:solidFill>
                            <a:latin typeface="Cambria Math" panose="02040503050406030204" pitchFamily="18" charset="0"/>
                          </a:rPr>
                          <m:t>14</m:t>
                        </m:r>
                      </m:sup>
                      <m:e>
                        <m:r>
                          <m:rPr>
                            <m:sty m:val="p"/>
                          </m:rPr>
                          <a:rPr lang="en-US" sz="2000" b="0" i="0" smtClean="0">
                            <a:solidFill>
                              <a:srgbClr val="000000"/>
                            </a:solidFill>
                            <a:latin typeface="Cambria Math" panose="02040503050406030204" pitchFamily="18" charset="0"/>
                          </a:rPr>
                          <m:t>C</m:t>
                        </m:r>
                      </m:e>
                    </m:sPre>
                  </m:oMath>
                </a14:m>
                <a:r>
                  <a:rPr lang="en-US" sz="2000">
                    <a:solidFill>
                      <a:srgbClr val="000000"/>
                    </a:solidFill>
                    <a:latin typeface="Arial" panose="020B0604020202020204" pitchFamily="34" charset="0"/>
                    <a:cs typeface="Arial" panose="020B0604020202020204" pitchFamily="34" charset="0"/>
                  </a:rPr>
                  <a:t>, đồng hồ của Trái Đất.</a:t>
                </a:r>
              </a:p>
            </p:txBody>
          </p:sp>
        </mc:Choice>
        <mc:Fallback xmlns="">
          <p:sp>
            <p:nvSpPr>
              <p:cNvPr id="12" name="Speech Bubble: Rectangle with Corners Rounded 11">
                <a:extLst>
                  <a:ext uri="{FF2B5EF4-FFF2-40B4-BE49-F238E27FC236}">
                    <a16:creationId xmlns:a16="http://schemas.microsoft.com/office/drawing/2014/main" id="{CA001CF6-AA8F-9354-8036-93692F1D4D0E}"/>
                  </a:ext>
                </a:extLst>
              </p:cNvPr>
              <p:cNvSpPr>
                <a:spLocks noRot="1" noChangeAspect="1" noMove="1" noResize="1" noEditPoints="1" noAdjustHandles="1" noChangeArrowheads="1" noChangeShapeType="1" noTextEdit="1"/>
              </p:cNvSpPr>
              <p:nvPr/>
            </p:nvSpPr>
            <p:spPr>
              <a:xfrm>
                <a:off x="3729600" y="1263805"/>
                <a:ext cx="3499875" cy="2615890"/>
              </a:xfrm>
              <a:prstGeom prst="wedgeRoundRectCallout">
                <a:avLst>
                  <a:gd name="adj1" fmla="val 55734"/>
                  <a:gd name="adj2" fmla="val -4569"/>
                  <a:gd name="adj3" fmla="val 16667"/>
                </a:avLst>
              </a:prstGeom>
              <a:blipFill>
                <a:blip r:embed="rId3"/>
                <a:stretch>
                  <a:fillRect/>
                </a:stretch>
              </a:blipFill>
              <a:ln>
                <a:solidFill>
                  <a:schemeClr val="bg1">
                    <a:lumMod val="75000"/>
                  </a:schemeClr>
                </a:solidFill>
              </a:ln>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4B8CB276-F5BA-6239-897F-CF49C7F80487}"/>
              </a:ext>
            </a:extLst>
          </p:cNvPr>
          <p:cNvGrpSpPr/>
          <p:nvPr/>
        </p:nvGrpSpPr>
        <p:grpSpPr>
          <a:xfrm>
            <a:off x="2788258" y="382606"/>
            <a:ext cx="3567484" cy="628328"/>
            <a:chOff x="3353706" y="323132"/>
            <a:chExt cx="3567484" cy="628328"/>
          </a:xfrm>
        </p:grpSpPr>
        <p:pic>
          <p:nvPicPr>
            <p:cNvPr id="14" name="Picture 13">
              <a:extLst>
                <a:ext uri="{FF2B5EF4-FFF2-40B4-BE49-F238E27FC236}">
                  <a16:creationId xmlns:a16="http://schemas.microsoft.com/office/drawing/2014/main" id="{17C2FB7D-3433-C821-49E8-BAF47032E5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3706" y="323132"/>
              <a:ext cx="608693" cy="628328"/>
            </a:xfrm>
            <a:prstGeom prst="rect">
              <a:avLst/>
            </a:prstGeom>
          </p:spPr>
        </p:pic>
        <p:sp>
          <p:nvSpPr>
            <p:cNvPr id="15" name="TextBox 14">
              <a:extLst>
                <a:ext uri="{FF2B5EF4-FFF2-40B4-BE49-F238E27FC236}">
                  <a16:creationId xmlns:a16="http://schemas.microsoft.com/office/drawing/2014/main" id="{707CE12B-2A8A-C36C-A3D8-3F9B6A646EBA}"/>
                </a:ext>
              </a:extLst>
            </p:cNvPr>
            <p:cNvSpPr txBox="1"/>
            <p:nvPr/>
          </p:nvSpPr>
          <p:spPr>
            <a:xfrm>
              <a:off x="3882828" y="366685"/>
              <a:ext cx="303836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rPr>
                <a:t>EM CÓ BIẾT?</a:t>
              </a:r>
              <a:endParaRPr kumimoji="0" lang="en-US" sz="3200" b="1" i="0" u="none" strike="noStrike" kern="0" cap="none" spc="0" normalizeH="0" baseline="0" noProof="0" dirty="0">
                <a:ln>
                  <a:noFill/>
                </a:ln>
                <a:solidFill>
                  <a:srgbClr val="FF0000"/>
                </a:solidFill>
                <a:effectLst/>
                <a:uLnTx/>
                <a:uFillTx/>
              </a:endParaRPr>
            </a:p>
          </p:txBody>
        </p:sp>
      </p:grpSp>
      <p:sp>
        <p:nvSpPr>
          <p:cNvPr id="16" name="Freeform 11">
            <a:extLst>
              <a:ext uri="{FF2B5EF4-FFF2-40B4-BE49-F238E27FC236}">
                <a16:creationId xmlns:a16="http://schemas.microsoft.com/office/drawing/2014/main" id="{E3A48291-52FE-E8BE-74D8-7BA56ECB00E2}"/>
              </a:ext>
            </a:extLst>
          </p:cNvPr>
          <p:cNvSpPr/>
          <p:nvPr/>
        </p:nvSpPr>
        <p:spPr>
          <a:xfrm>
            <a:off x="6858000" y="1533525"/>
            <a:ext cx="2286000" cy="3609975"/>
          </a:xfrm>
          <a:custGeom>
            <a:avLst/>
            <a:gdLst/>
            <a:ahLst/>
            <a:cxnLst/>
            <a:rect l="l" t="t" r="r" b="b"/>
            <a:pathLst>
              <a:path w="2448512" h="3855925">
                <a:moveTo>
                  <a:pt x="0" y="0"/>
                </a:moveTo>
                <a:lnTo>
                  <a:pt x="2448512" y="0"/>
                </a:lnTo>
                <a:lnTo>
                  <a:pt x="2448512" y="3855925"/>
                </a:lnTo>
                <a:lnTo>
                  <a:pt x="0" y="3855925"/>
                </a:lnTo>
                <a:lnTo>
                  <a:pt x="0" y="0"/>
                </a:lnTo>
                <a:close/>
              </a:path>
            </a:pathLst>
          </a:custGeom>
          <a:blipFill>
            <a:blip r:embed="rId6"/>
            <a:stretch>
              <a:fillRect/>
            </a:stretch>
          </a:blipFill>
        </p:spPr>
        <p:txBody>
          <a:bodyPr/>
          <a:lstStyle/>
          <a:p>
            <a:endParaRPr lang="en-US"/>
          </a:p>
        </p:txBody>
      </p:sp>
      <p:pic>
        <p:nvPicPr>
          <p:cNvPr id="17" name="Picture 16">
            <a:extLst>
              <a:ext uri="{FF2B5EF4-FFF2-40B4-BE49-F238E27FC236}">
                <a16:creationId xmlns:a16="http://schemas.microsoft.com/office/drawing/2014/main" id="{D8BD07E8-0037-DCD6-385D-DABAFDF29FB1}"/>
              </a:ext>
            </a:extLst>
          </p:cNvPr>
          <p:cNvPicPr>
            <a:picLocks noChangeAspect="1"/>
          </p:cNvPicPr>
          <p:nvPr/>
        </p:nvPicPr>
        <p:blipFill>
          <a:blip r:embed="rId7"/>
          <a:srcRect/>
          <a:stretch/>
        </p:blipFill>
        <p:spPr>
          <a:xfrm>
            <a:off x="263279" y="1263805"/>
            <a:ext cx="3302492" cy="36720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grpSp>
        <p:nvGrpSpPr>
          <p:cNvPr id="2360" name="Google Shape;2360;p51"/>
          <p:cNvGrpSpPr/>
          <p:nvPr/>
        </p:nvGrpSpPr>
        <p:grpSpPr>
          <a:xfrm>
            <a:off x="-1190005" y="2118775"/>
            <a:ext cx="11672915" cy="3740812"/>
            <a:chOff x="-1190005" y="2118775"/>
            <a:chExt cx="11672915" cy="3740812"/>
          </a:xfrm>
        </p:grpSpPr>
        <p:sp>
          <p:nvSpPr>
            <p:cNvPr id="2361" name="Google Shape;2361;p51"/>
            <p:cNvSpPr/>
            <p:nvPr/>
          </p:nvSpPr>
          <p:spPr>
            <a:xfrm flipH="1">
              <a:off x="-1190005" y="2118775"/>
              <a:ext cx="2616698" cy="2031303"/>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362" name="Google Shape;2362;p51"/>
            <p:cNvGrpSpPr/>
            <p:nvPr/>
          </p:nvGrpSpPr>
          <p:grpSpPr>
            <a:xfrm>
              <a:off x="-273345" y="3538075"/>
              <a:ext cx="9593730" cy="2321512"/>
              <a:chOff x="-273345" y="3538075"/>
              <a:chExt cx="9593730" cy="2321512"/>
            </a:xfrm>
          </p:grpSpPr>
          <p:sp>
            <p:nvSpPr>
              <p:cNvPr id="2363" name="Google Shape;2363;p51"/>
              <p:cNvSpPr/>
              <p:nvPr/>
            </p:nvSpPr>
            <p:spPr>
              <a:xfrm>
                <a:off x="7438305" y="48797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364" name="Google Shape;2364;p51"/>
              <p:cNvGrpSpPr/>
              <p:nvPr/>
            </p:nvGrpSpPr>
            <p:grpSpPr>
              <a:xfrm>
                <a:off x="-273345" y="3538075"/>
                <a:ext cx="9593730" cy="2321512"/>
                <a:chOff x="-273345" y="3538075"/>
                <a:chExt cx="9593730" cy="2321512"/>
              </a:xfrm>
            </p:grpSpPr>
            <p:grpSp>
              <p:nvGrpSpPr>
                <p:cNvPr id="2365" name="Google Shape;2365;p51"/>
                <p:cNvGrpSpPr/>
                <p:nvPr/>
              </p:nvGrpSpPr>
              <p:grpSpPr>
                <a:xfrm>
                  <a:off x="-273345" y="3538075"/>
                  <a:ext cx="4762080" cy="1980840"/>
                  <a:chOff x="2792880" y="1346400"/>
                  <a:chExt cx="4762080" cy="1980840"/>
                </a:xfrm>
              </p:grpSpPr>
              <p:sp>
                <p:nvSpPr>
                  <p:cNvPr id="2366" name="Google Shape;2366;p51"/>
                  <p:cNvSpPr/>
                  <p:nvPr/>
                </p:nvSpPr>
                <p:spPr>
                  <a:xfrm>
                    <a:off x="4911840" y="1374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7" name="Google Shape;2367;p51"/>
                  <p:cNvSpPr/>
                  <p:nvPr/>
                </p:nvSpPr>
                <p:spPr>
                  <a:xfrm>
                    <a:off x="524808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8" name="Google Shape;2368;p51"/>
                  <p:cNvSpPr/>
                  <p:nvPr/>
                </p:nvSpPr>
                <p:spPr>
                  <a:xfrm>
                    <a:off x="6427560" y="1710240"/>
                    <a:ext cx="39960" cy="1165680"/>
                  </a:xfrm>
                  <a:custGeom>
                    <a:avLst/>
                    <a:gdLst/>
                    <a:ahLst/>
                    <a:cxnLst/>
                    <a:rect l="l" t="t" r="r" b="b"/>
                    <a:pathLst>
                      <a:path w="111" h="3238" extrusionOk="0">
                        <a:moveTo>
                          <a:pt x="111" y="3238"/>
                        </a:moveTo>
                        <a:lnTo>
                          <a:pt x="0" y="3238"/>
                        </a:lnTo>
                        <a:lnTo>
                          <a:pt x="10" y="0"/>
                        </a:lnTo>
                        <a:lnTo>
                          <a:pt x="102" y="0"/>
                        </a:lnTo>
                        <a:lnTo>
                          <a:pt x="111" y="323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9" name="Google Shape;2369;p51"/>
                  <p:cNvSpPr/>
                  <p:nvPr/>
                </p:nvSpPr>
                <p:spPr>
                  <a:xfrm>
                    <a:off x="6350520" y="18078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0" name="Google Shape;2370;p51"/>
                  <p:cNvSpPr/>
                  <p:nvPr/>
                </p:nvSpPr>
                <p:spPr>
                  <a:xfrm>
                    <a:off x="6270600" y="18837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1" name="Google Shape;2371;p51"/>
                  <p:cNvSpPr/>
                  <p:nvPr/>
                </p:nvSpPr>
                <p:spPr>
                  <a:xfrm>
                    <a:off x="6200040" y="19384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2" name="Google Shape;2372;p51"/>
                  <p:cNvSpPr/>
                  <p:nvPr/>
                </p:nvSpPr>
                <p:spPr>
                  <a:xfrm>
                    <a:off x="6119040" y="19892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3" name="Google Shape;2373;p51"/>
                  <p:cNvSpPr/>
                  <p:nvPr/>
                </p:nvSpPr>
                <p:spPr>
                  <a:xfrm>
                    <a:off x="4615200" y="2489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4" name="Google Shape;2374;p51"/>
                  <p:cNvSpPr/>
                  <p:nvPr/>
                </p:nvSpPr>
                <p:spPr>
                  <a:xfrm>
                    <a:off x="2792880" y="26881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5" name="Google Shape;2375;p51"/>
                  <p:cNvSpPr/>
                  <p:nvPr/>
                </p:nvSpPr>
                <p:spPr>
                  <a:xfrm>
                    <a:off x="2908440" y="20116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6" name="Google Shape;2376;p51"/>
                  <p:cNvSpPr/>
                  <p:nvPr/>
                </p:nvSpPr>
                <p:spPr>
                  <a:xfrm>
                    <a:off x="3897720" y="17769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7" name="Google Shape;2377;p51"/>
                  <p:cNvSpPr/>
                  <p:nvPr/>
                </p:nvSpPr>
                <p:spPr>
                  <a:xfrm>
                    <a:off x="4003560" y="16635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8" name="Google Shape;2378;p51"/>
                  <p:cNvSpPr/>
                  <p:nvPr/>
                </p:nvSpPr>
                <p:spPr>
                  <a:xfrm>
                    <a:off x="5920560" y="21144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9" name="Google Shape;2379;p51"/>
                  <p:cNvSpPr/>
                  <p:nvPr/>
                </p:nvSpPr>
                <p:spPr>
                  <a:xfrm>
                    <a:off x="6503760" y="22770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80" name="Google Shape;2380;p51"/>
                  <p:cNvSpPr/>
                  <p:nvPr/>
                </p:nvSpPr>
                <p:spPr>
                  <a:xfrm>
                    <a:off x="68108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81" name="Google Shape;2381;p51"/>
                  <p:cNvSpPr/>
                  <p:nvPr/>
                </p:nvSpPr>
                <p:spPr>
                  <a:xfrm>
                    <a:off x="3001320" y="19584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82" name="Google Shape;2382;p51"/>
                  <p:cNvSpPr/>
                  <p:nvPr/>
                </p:nvSpPr>
                <p:spPr>
                  <a:xfrm>
                    <a:off x="68526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83" name="Google Shape;2383;p51"/>
                  <p:cNvSpPr/>
                  <p:nvPr/>
                </p:nvSpPr>
                <p:spPr>
                  <a:xfrm>
                    <a:off x="68346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84" name="Google Shape;2384;p51"/>
                  <p:cNvSpPr/>
                  <p:nvPr/>
                </p:nvSpPr>
                <p:spPr>
                  <a:xfrm>
                    <a:off x="4911840" y="1346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85" name="Google Shape;2385;p51"/>
                  <p:cNvSpPr/>
                  <p:nvPr/>
                </p:nvSpPr>
                <p:spPr>
                  <a:xfrm>
                    <a:off x="524808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86" name="Google Shape;2386;p51"/>
                  <p:cNvSpPr/>
                  <p:nvPr/>
                </p:nvSpPr>
                <p:spPr>
                  <a:xfrm>
                    <a:off x="70599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87" name="Google Shape;2387;p51"/>
                  <p:cNvSpPr/>
                  <p:nvPr/>
                </p:nvSpPr>
                <p:spPr>
                  <a:xfrm>
                    <a:off x="70416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88" name="Google Shape;2388;p51"/>
                  <p:cNvSpPr/>
                  <p:nvPr/>
                </p:nvSpPr>
                <p:spPr>
                  <a:xfrm>
                    <a:off x="72669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89" name="Google Shape;2389;p51"/>
                  <p:cNvSpPr/>
                  <p:nvPr/>
                </p:nvSpPr>
                <p:spPr>
                  <a:xfrm>
                    <a:off x="72486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390" name="Google Shape;2390;p51"/>
                <p:cNvGrpSpPr/>
                <p:nvPr/>
              </p:nvGrpSpPr>
              <p:grpSpPr>
                <a:xfrm>
                  <a:off x="4488737" y="3734727"/>
                  <a:ext cx="3197402" cy="2124859"/>
                  <a:chOff x="3299760" y="1524855"/>
                  <a:chExt cx="3741840" cy="2486670"/>
                </a:xfrm>
              </p:grpSpPr>
              <p:sp>
                <p:nvSpPr>
                  <p:cNvPr id="2391" name="Google Shape;2391;p51"/>
                  <p:cNvSpPr/>
                  <p:nvPr/>
                </p:nvSpPr>
                <p:spPr>
                  <a:xfrm>
                    <a:off x="4978800" y="178992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92" name="Google Shape;2392;p51"/>
                  <p:cNvSpPr/>
                  <p:nvPr/>
                </p:nvSpPr>
                <p:spPr>
                  <a:xfrm>
                    <a:off x="5117760" y="2076840"/>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93" name="Google Shape;2393;p51"/>
                  <p:cNvSpPr/>
                  <p:nvPr/>
                </p:nvSpPr>
                <p:spPr>
                  <a:xfrm>
                    <a:off x="4978800" y="2401560"/>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94" name="Google Shape;2394;p51"/>
                  <p:cNvSpPr/>
                  <p:nvPr/>
                </p:nvSpPr>
                <p:spPr>
                  <a:xfrm>
                    <a:off x="5166000" y="166248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95" name="Google Shape;2395;p51"/>
                  <p:cNvSpPr/>
                  <p:nvPr/>
                </p:nvSpPr>
                <p:spPr>
                  <a:xfrm>
                    <a:off x="4975920" y="26445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96" name="Google Shape;2396;p51"/>
                  <p:cNvSpPr/>
                  <p:nvPr/>
                </p:nvSpPr>
                <p:spPr>
                  <a:xfrm>
                    <a:off x="4225680" y="26208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97" name="Google Shape;2397;p51"/>
                  <p:cNvSpPr/>
                  <p:nvPr/>
                </p:nvSpPr>
                <p:spPr>
                  <a:xfrm>
                    <a:off x="4346640" y="25797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98" name="Google Shape;2398;p51"/>
                  <p:cNvSpPr/>
                  <p:nvPr/>
                </p:nvSpPr>
                <p:spPr>
                  <a:xfrm>
                    <a:off x="4467600" y="25390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99" name="Google Shape;2399;p51"/>
                  <p:cNvSpPr/>
                  <p:nvPr/>
                </p:nvSpPr>
                <p:spPr>
                  <a:xfrm>
                    <a:off x="4588560" y="24980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0" name="Google Shape;2400;p51"/>
                  <p:cNvSpPr/>
                  <p:nvPr/>
                </p:nvSpPr>
                <p:spPr>
                  <a:xfrm>
                    <a:off x="3789720" y="27486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1" name="Google Shape;2401;p51"/>
                  <p:cNvSpPr/>
                  <p:nvPr/>
                </p:nvSpPr>
                <p:spPr>
                  <a:xfrm>
                    <a:off x="4782600" y="2748600"/>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2" name="Google Shape;2402;p51"/>
                  <p:cNvSpPr/>
                  <p:nvPr/>
                </p:nvSpPr>
                <p:spPr>
                  <a:xfrm>
                    <a:off x="4445640" y="3125880"/>
                    <a:ext cx="128160" cy="529200"/>
                  </a:xfrm>
                  <a:custGeom>
                    <a:avLst/>
                    <a:gdLst/>
                    <a:ahLst/>
                    <a:cxnLst/>
                    <a:rect l="l" t="t" r="r" b="b"/>
                    <a:pathLst>
                      <a:path w="356" h="1470" extrusionOk="0">
                        <a:moveTo>
                          <a:pt x="0" y="0"/>
                        </a:moveTo>
                        <a:lnTo>
                          <a:pt x="356" y="0"/>
                        </a:lnTo>
                        <a:lnTo>
                          <a:pt x="356"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3" name="Google Shape;2403;p51"/>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4" name="Google Shape;2404;p51"/>
                  <p:cNvSpPr/>
                  <p:nvPr/>
                </p:nvSpPr>
                <p:spPr>
                  <a:xfrm>
                    <a:off x="5100480" y="2923560"/>
                    <a:ext cx="53280" cy="466920"/>
                  </a:xfrm>
                  <a:custGeom>
                    <a:avLst/>
                    <a:gdLst/>
                    <a:ahLst/>
                    <a:cxnLst/>
                    <a:rect l="l" t="t" r="r" b="b"/>
                    <a:pathLst>
                      <a:path w="148" h="1297" extrusionOk="0">
                        <a:moveTo>
                          <a:pt x="0" y="0"/>
                        </a:moveTo>
                        <a:lnTo>
                          <a:pt x="148" y="0"/>
                        </a:lnTo>
                        <a:lnTo>
                          <a:pt x="148" y="1297"/>
                        </a:lnTo>
                        <a:lnTo>
                          <a:pt x="0" y="12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5" name="Google Shape;2405;p51"/>
                  <p:cNvSpPr/>
                  <p:nvPr/>
                </p:nvSpPr>
                <p:spPr>
                  <a:xfrm>
                    <a:off x="4949640" y="2923560"/>
                    <a:ext cx="52920" cy="466920"/>
                  </a:xfrm>
                  <a:custGeom>
                    <a:avLst/>
                    <a:gdLst/>
                    <a:ahLst/>
                    <a:cxnLst/>
                    <a:rect l="l" t="t" r="r" b="b"/>
                    <a:pathLst>
                      <a:path w="147" h="1297" extrusionOk="0">
                        <a:moveTo>
                          <a:pt x="0" y="0"/>
                        </a:moveTo>
                        <a:lnTo>
                          <a:pt x="147" y="0"/>
                        </a:lnTo>
                        <a:lnTo>
                          <a:pt x="147" y="1297"/>
                        </a:lnTo>
                        <a:lnTo>
                          <a:pt x="0" y="12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6" name="Google Shape;2406;p51"/>
                  <p:cNvSpPr/>
                  <p:nvPr/>
                </p:nvSpPr>
                <p:spPr>
                  <a:xfrm>
                    <a:off x="3517920" y="2247525"/>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7" name="Google Shape;2407;p51"/>
                  <p:cNvSpPr/>
                  <p:nvPr/>
                </p:nvSpPr>
                <p:spPr>
                  <a:xfrm>
                    <a:off x="3299760" y="2247525"/>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8" name="Google Shape;2408;p51"/>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9" name="Google Shape;2409;p51"/>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0" name="Google Shape;2410;p51"/>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1" name="Google Shape;2411;p51"/>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2" name="Google Shape;2412;p51"/>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3" name="Google Shape;2413;p51"/>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4" name="Google Shape;2414;p51"/>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5" name="Google Shape;2415;p51"/>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6" name="Google Shape;2416;p51"/>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7" name="Google Shape;2417;p51"/>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8" name="Google Shape;2418;p51"/>
                  <p:cNvSpPr/>
                  <p:nvPr/>
                </p:nvSpPr>
                <p:spPr>
                  <a:xfrm>
                    <a:off x="6225480" y="1616700"/>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9" name="Google Shape;2419;p51"/>
                  <p:cNvSpPr/>
                  <p:nvPr/>
                </p:nvSpPr>
                <p:spPr>
                  <a:xfrm>
                    <a:off x="6318720" y="1524855"/>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0" name="Google Shape;2420;p51"/>
                  <p:cNvSpPr/>
                  <p:nvPr/>
                </p:nvSpPr>
                <p:spPr>
                  <a:xfrm>
                    <a:off x="6302880" y="1787760"/>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1" name="Google Shape;2421;p51"/>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2" name="Google Shape;2422;p51"/>
                  <p:cNvSpPr/>
                  <p:nvPr/>
                </p:nvSpPr>
                <p:spPr>
                  <a:xfrm>
                    <a:off x="5586480" y="2464200"/>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3" name="Google Shape;2423;p51"/>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4" name="Google Shape;2424;p51"/>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5" name="Google Shape;2425;p51"/>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426" name="Google Shape;2426;p51"/>
                <p:cNvSpPr/>
                <p:nvPr/>
              </p:nvSpPr>
              <p:spPr>
                <a:xfrm>
                  <a:off x="7553865" y="42033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7" name="Google Shape;2427;p51"/>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8" name="Google Shape;2428;p51"/>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2429" name="Google Shape;2429;p51"/>
            <p:cNvSpPr/>
            <p:nvPr/>
          </p:nvSpPr>
          <p:spPr>
            <a:xfrm>
              <a:off x="7646745" y="4150075"/>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30" name="Google Shape;2430;p51"/>
            <p:cNvSpPr/>
            <p:nvPr/>
          </p:nvSpPr>
          <p:spPr>
            <a:xfrm>
              <a:off x="7866212" y="2118775"/>
              <a:ext cx="2616698" cy="2031303"/>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31" name="Google Shape;2431;p51"/>
            <p:cNvSpPr/>
            <p:nvPr/>
          </p:nvSpPr>
          <p:spPr>
            <a:xfrm>
              <a:off x="7753920" y="3194027"/>
              <a:ext cx="238401" cy="238400"/>
            </a:xfrm>
            <a:custGeom>
              <a:avLst/>
              <a:gdLst/>
              <a:ahLst/>
              <a:cxnLst/>
              <a:rect l="l" t="t" r="r" b="b"/>
              <a:pathLst>
                <a:path w="292" h="292" extrusionOk="0">
                  <a:moveTo>
                    <a:pt x="292" y="146"/>
                  </a:moveTo>
                  <a:cubicBezTo>
                    <a:pt x="292" y="172"/>
                    <a:pt x="286" y="197"/>
                    <a:pt x="273" y="219"/>
                  </a:cubicBezTo>
                  <a:cubicBezTo>
                    <a:pt x="260" y="241"/>
                    <a:pt x="241" y="260"/>
                    <a:pt x="219" y="273"/>
                  </a:cubicBezTo>
                  <a:cubicBezTo>
                    <a:pt x="197" y="286"/>
                    <a:pt x="172" y="292"/>
                    <a:pt x="146" y="292"/>
                  </a:cubicBezTo>
                  <a:cubicBezTo>
                    <a:pt x="121" y="292"/>
                    <a:pt x="95" y="286"/>
                    <a:pt x="73" y="273"/>
                  </a:cubicBezTo>
                  <a:cubicBezTo>
                    <a:pt x="51" y="260"/>
                    <a:pt x="33" y="241"/>
                    <a:pt x="20" y="219"/>
                  </a:cubicBezTo>
                  <a:cubicBezTo>
                    <a:pt x="7" y="197"/>
                    <a:pt x="0" y="172"/>
                    <a:pt x="0" y="146"/>
                  </a:cubicBezTo>
                  <a:cubicBezTo>
                    <a:pt x="0" y="121"/>
                    <a:pt x="7" y="95"/>
                    <a:pt x="20" y="73"/>
                  </a:cubicBezTo>
                  <a:cubicBezTo>
                    <a:pt x="33" y="51"/>
                    <a:pt x="51" y="33"/>
                    <a:pt x="73" y="20"/>
                  </a:cubicBezTo>
                  <a:cubicBezTo>
                    <a:pt x="95" y="7"/>
                    <a:pt x="121" y="0"/>
                    <a:pt x="146" y="0"/>
                  </a:cubicBezTo>
                  <a:cubicBezTo>
                    <a:pt x="172" y="0"/>
                    <a:pt x="197" y="7"/>
                    <a:pt x="219" y="20"/>
                  </a:cubicBezTo>
                  <a:cubicBezTo>
                    <a:pt x="241" y="33"/>
                    <a:pt x="260" y="51"/>
                    <a:pt x="273" y="73"/>
                  </a:cubicBezTo>
                  <a:cubicBezTo>
                    <a:pt x="286" y="95"/>
                    <a:pt x="292" y="121"/>
                    <a:pt x="292"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32" name="Google Shape;2432;p51"/>
            <p:cNvSpPr/>
            <p:nvPr/>
          </p:nvSpPr>
          <p:spPr>
            <a:xfrm>
              <a:off x="1228430" y="32207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 name="Rectangle 5">
            <a:extLst>
              <a:ext uri="{FF2B5EF4-FFF2-40B4-BE49-F238E27FC236}">
                <a16:creationId xmlns:a16="http://schemas.microsoft.com/office/drawing/2014/main" id="{F0EA14EA-5975-8EC6-BAE6-71E45CC8CD7B}"/>
              </a:ext>
            </a:extLst>
          </p:cNvPr>
          <p:cNvSpPr/>
          <p:nvPr/>
        </p:nvSpPr>
        <p:spPr>
          <a:xfrm>
            <a:off x="3686694" y="843965"/>
            <a:ext cx="1762433" cy="965591"/>
          </a:xfrm>
          <a:prstGeom prst="rect">
            <a:avLst/>
          </a:prstGeom>
          <a:solidFill>
            <a:srgbClr val="2A2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chemeClr val="accent5"/>
                </a:solidFill>
              </a:rPr>
              <a:t>I</a:t>
            </a:r>
            <a:r>
              <a:rPr lang="en-US" sz="6600" b="1">
                <a:solidFill>
                  <a:schemeClr val="accent5"/>
                </a:solidFill>
              </a:rPr>
              <a:t>II</a:t>
            </a:r>
          </a:p>
        </p:txBody>
      </p:sp>
      <p:sp>
        <p:nvSpPr>
          <p:cNvPr id="7" name="TextBox 6">
            <a:extLst>
              <a:ext uri="{FF2B5EF4-FFF2-40B4-BE49-F238E27FC236}">
                <a16:creationId xmlns:a16="http://schemas.microsoft.com/office/drawing/2014/main" id="{7636E944-1E70-C5C7-DB98-4A8677B4C5DE}"/>
              </a:ext>
            </a:extLst>
          </p:cNvPr>
          <p:cNvSpPr txBox="1"/>
          <p:nvPr/>
        </p:nvSpPr>
        <p:spPr>
          <a:xfrm>
            <a:off x="595133" y="1972644"/>
            <a:ext cx="7973625" cy="1651671"/>
          </a:xfrm>
          <a:prstGeom prst="rect">
            <a:avLst/>
          </a:prstGeom>
          <a:noFill/>
        </p:spPr>
        <p:txBody>
          <a:bodyPr wrap="square" rtlCol="0">
            <a:spAutoFit/>
          </a:bodyPr>
          <a:lstStyle/>
          <a:p>
            <a:pPr algn="ctr">
              <a:lnSpc>
                <a:spcPct val="150000"/>
              </a:lnSpc>
            </a:pPr>
            <a:r>
              <a:rPr lang="en-US" sz="3600" b="1"/>
              <a:t>ẢNH HƯỞNG CỦA TIA PHÓNG XẠ</a:t>
            </a:r>
          </a:p>
          <a:p>
            <a:pPr algn="ctr">
              <a:lnSpc>
                <a:spcPct val="150000"/>
              </a:lnSpc>
            </a:pPr>
            <a:r>
              <a:rPr lang="en-US" sz="3600" b="1"/>
              <a:t>BIỂN CẢNH BÁO PHÓNG XẠ</a:t>
            </a:r>
          </a:p>
        </p:txBody>
      </p:sp>
    </p:spTree>
  </p:cSld>
  <p:clrMapOvr>
    <a:masterClrMapping/>
  </p:clrMapOvr>
  <p:transition spd="med">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3233D12-1052-9D68-B073-74064FAB4735}"/>
              </a:ext>
            </a:extLst>
          </p:cNvPr>
          <p:cNvGrpSpPr/>
          <p:nvPr/>
        </p:nvGrpSpPr>
        <p:grpSpPr>
          <a:xfrm>
            <a:off x="5538763" y="230273"/>
            <a:ext cx="3475637" cy="1291351"/>
            <a:chOff x="6409963" y="259073"/>
            <a:chExt cx="3475637" cy="1291351"/>
          </a:xfrm>
        </p:grpSpPr>
        <p:grpSp>
          <p:nvGrpSpPr>
            <p:cNvPr id="4" name="Group 3">
              <a:extLst>
                <a:ext uri="{FF2B5EF4-FFF2-40B4-BE49-F238E27FC236}">
                  <a16:creationId xmlns:a16="http://schemas.microsoft.com/office/drawing/2014/main" id="{CCD6EF4B-ED8A-0F6E-BF58-EAB1FD385CFA}"/>
                </a:ext>
              </a:extLst>
            </p:cNvPr>
            <p:cNvGrpSpPr/>
            <p:nvPr/>
          </p:nvGrpSpPr>
          <p:grpSpPr>
            <a:xfrm>
              <a:off x="6409963" y="259073"/>
              <a:ext cx="3475637" cy="1291351"/>
              <a:chOff x="6409963" y="259073"/>
              <a:chExt cx="3475637" cy="1291351"/>
            </a:xfrm>
          </p:grpSpPr>
          <p:pic>
            <p:nvPicPr>
              <p:cNvPr id="2" name="Picture 5">
                <a:extLst>
                  <a:ext uri="{FF2B5EF4-FFF2-40B4-BE49-F238E27FC236}">
                    <a16:creationId xmlns:a16="http://schemas.microsoft.com/office/drawing/2014/main" id="{ECA928F7-8448-2E68-8723-1FA2B81798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09963" y="259073"/>
                <a:ext cx="3475637" cy="1291351"/>
              </a:xfrm>
              <a:prstGeom prst="rect">
                <a:avLst/>
              </a:prstGeom>
            </p:spPr>
          </p:pic>
          <p:sp>
            <p:nvSpPr>
              <p:cNvPr id="3" name="Freeform 16">
                <a:extLst>
                  <a:ext uri="{FF2B5EF4-FFF2-40B4-BE49-F238E27FC236}">
                    <a16:creationId xmlns:a16="http://schemas.microsoft.com/office/drawing/2014/main" id="{42FB608C-6BA3-51CE-ACEA-FF2584CCB096}"/>
                  </a:ext>
                </a:extLst>
              </p:cNvPr>
              <p:cNvSpPr/>
              <p:nvPr/>
            </p:nvSpPr>
            <p:spPr>
              <a:xfrm>
                <a:off x="6409963" y="551985"/>
                <a:ext cx="515903" cy="460889"/>
              </a:xfrm>
              <a:custGeom>
                <a:avLst/>
                <a:gdLst/>
                <a:ahLst/>
                <a:cxnLst/>
                <a:rect l="l" t="t" r="r" b="b"/>
                <a:pathLst>
                  <a:path w="1818628" h="1639038">
                    <a:moveTo>
                      <a:pt x="0" y="0"/>
                    </a:moveTo>
                    <a:lnTo>
                      <a:pt x="1818628" y="0"/>
                    </a:lnTo>
                    <a:lnTo>
                      <a:pt x="1818628" y="1639038"/>
                    </a:lnTo>
                    <a:lnTo>
                      <a:pt x="0" y="16390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TextBox 4">
              <a:extLst>
                <a:ext uri="{FF2B5EF4-FFF2-40B4-BE49-F238E27FC236}">
                  <a16:creationId xmlns:a16="http://schemas.microsoft.com/office/drawing/2014/main" id="{75670152-ACE0-1BF8-4DE4-B02433A6268C}"/>
                </a:ext>
              </a:extLst>
            </p:cNvPr>
            <p:cNvSpPr txBox="1"/>
            <p:nvPr/>
          </p:nvSpPr>
          <p:spPr>
            <a:xfrm rot="232855">
              <a:off x="6938392" y="673915"/>
              <a:ext cx="2700997" cy="461665"/>
            </a:xfrm>
            <a:prstGeom prst="rect">
              <a:avLst/>
            </a:prstGeom>
            <a:noFill/>
          </p:spPr>
          <p:txBody>
            <a:bodyPr wrap="square" rtlCol="0">
              <a:spAutoFit/>
            </a:bodyPr>
            <a:lstStyle/>
            <a:p>
              <a:pPr algn="ctr"/>
              <a:r>
                <a:rPr lang="en-US" sz="2400" b="1">
                  <a:solidFill>
                    <a:srgbClr val="FF0000"/>
                  </a:solidFill>
                </a:rPr>
                <a:t>BÀI TẬP Ở NHÀ</a:t>
              </a:r>
            </a:p>
          </p:txBody>
        </p:sp>
      </p:grpSp>
      <p:sp>
        <p:nvSpPr>
          <p:cNvPr id="8" name="TextBox 7">
            <a:extLst>
              <a:ext uri="{FF2B5EF4-FFF2-40B4-BE49-F238E27FC236}">
                <a16:creationId xmlns:a16="http://schemas.microsoft.com/office/drawing/2014/main" id="{5CE781F3-42E3-C94E-5EB9-F1F4E959B213}"/>
              </a:ext>
            </a:extLst>
          </p:cNvPr>
          <p:cNvSpPr txBox="1"/>
          <p:nvPr/>
        </p:nvSpPr>
        <p:spPr>
          <a:xfrm>
            <a:off x="292846" y="509511"/>
            <a:ext cx="5039733" cy="400110"/>
          </a:xfrm>
          <a:prstGeom prst="rect">
            <a:avLst/>
          </a:prstGeom>
          <a:noFill/>
        </p:spPr>
        <p:txBody>
          <a:bodyPr wrap="square">
            <a:spAutoFit/>
          </a:bodyPr>
          <a:lstStyle/>
          <a:p>
            <a:r>
              <a:rPr lang="en-US" sz="2000"/>
              <a:t>Sử dụng thông tin trên internet tìm hiểu về: </a:t>
            </a:r>
          </a:p>
        </p:txBody>
      </p:sp>
      <p:grpSp>
        <p:nvGrpSpPr>
          <p:cNvPr id="11" name="Group 10">
            <a:extLst>
              <a:ext uri="{FF2B5EF4-FFF2-40B4-BE49-F238E27FC236}">
                <a16:creationId xmlns:a16="http://schemas.microsoft.com/office/drawing/2014/main" id="{DC2DE054-D5C0-A548-A362-74F7EF4F6CA1}"/>
              </a:ext>
            </a:extLst>
          </p:cNvPr>
          <p:cNvGrpSpPr/>
          <p:nvPr/>
        </p:nvGrpSpPr>
        <p:grpSpPr>
          <a:xfrm>
            <a:off x="354684" y="1250594"/>
            <a:ext cx="5202979" cy="524251"/>
            <a:chOff x="271555" y="1385668"/>
            <a:chExt cx="5202979" cy="524251"/>
          </a:xfrm>
        </p:grpSpPr>
        <p:sp>
          <p:nvSpPr>
            <p:cNvPr id="9" name="Rectangle: Rounded Corners 8">
              <a:extLst>
                <a:ext uri="{FF2B5EF4-FFF2-40B4-BE49-F238E27FC236}">
                  <a16:creationId xmlns:a16="http://schemas.microsoft.com/office/drawing/2014/main" id="{9E77D970-2B9C-9C21-793C-D73B0B5EAC9F}"/>
                </a:ext>
              </a:extLst>
            </p:cNvPr>
            <p:cNvSpPr/>
            <p:nvPr/>
          </p:nvSpPr>
          <p:spPr>
            <a:xfrm>
              <a:off x="271555" y="1385668"/>
              <a:ext cx="4996795" cy="524251"/>
            </a:xfrm>
            <a:prstGeom prst="roundRect">
              <a:avLst/>
            </a:prstGeom>
            <a:solidFill>
              <a:schemeClr val="accent5"/>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effectLst/>
                  <a:latin typeface="+mj-lt"/>
                  <a:ea typeface="Times New Roman" panose="02020603050405020304" pitchFamily="18" charset="0"/>
                </a:rPr>
                <a:t>Các loại phơi nhiễm phóng xạ. </a:t>
              </a:r>
              <a:endParaRPr lang="en-US" sz="1600">
                <a:latin typeface="+mj-lt"/>
              </a:endParaRPr>
            </a:p>
          </p:txBody>
        </p:sp>
        <p:sp>
          <p:nvSpPr>
            <p:cNvPr id="10" name="Freeform 11">
              <a:extLst>
                <a:ext uri="{FF2B5EF4-FFF2-40B4-BE49-F238E27FC236}">
                  <a16:creationId xmlns:a16="http://schemas.microsoft.com/office/drawing/2014/main" id="{4FDC6845-0633-E487-2E2E-7F21DF703382}"/>
                </a:ext>
              </a:extLst>
            </p:cNvPr>
            <p:cNvSpPr/>
            <p:nvPr/>
          </p:nvSpPr>
          <p:spPr>
            <a:xfrm>
              <a:off x="4967923" y="1385668"/>
              <a:ext cx="506611" cy="524251"/>
            </a:xfrm>
            <a:custGeom>
              <a:avLst/>
              <a:gdLst/>
              <a:ahLst/>
              <a:cxnLst/>
              <a:rect l="l" t="t" r="r" b="b"/>
              <a:pathLst>
                <a:path w="1335581" h="1428330">
                  <a:moveTo>
                    <a:pt x="0" y="0"/>
                  </a:moveTo>
                  <a:lnTo>
                    <a:pt x="1335581" y="0"/>
                  </a:lnTo>
                  <a:lnTo>
                    <a:pt x="1335581" y="1428329"/>
                  </a:lnTo>
                  <a:lnTo>
                    <a:pt x="0" y="1428329"/>
                  </a:lnTo>
                  <a:lnTo>
                    <a:pt x="0" y="0"/>
                  </a:lnTo>
                  <a:close/>
                </a:path>
              </a:pathLst>
            </a:custGeom>
            <a:blipFill>
              <a:blip r:embed="rId6"/>
              <a:stretch>
                <a:fillRect/>
              </a:stretch>
            </a:blipFill>
          </p:spPr>
          <p:txBody>
            <a:bodyPr/>
            <a:lstStyle/>
            <a:p>
              <a:endParaRPr lang="en-US"/>
            </a:p>
          </p:txBody>
        </p:sp>
      </p:grpSp>
      <p:grpSp>
        <p:nvGrpSpPr>
          <p:cNvPr id="15" name="Group 14">
            <a:extLst>
              <a:ext uri="{FF2B5EF4-FFF2-40B4-BE49-F238E27FC236}">
                <a16:creationId xmlns:a16="http://schemas.microsoft.com/office/drawing/2014/main" id="{9F1B88E8-78F7-EA5F-8E89-5378F1D6A27D}"/>
              </a:ext>
            </a:extLst>
          </p:cNvPr>
          <p:cNvGrpSpPr/>
          <p:nvPr/>
        </p:nvGrpSpPr>
        <p:grpSpPr>
          <a:xfrm>
            <a:off x="354684" y="1931419"/>
            <a:ext cx="5202979" cy="524251"/>
            <a:chOff x="271555" y="1385668"/>
            <a:chExt cx="5202979" cy="524251"/>
          </a:xfrm>
        </p:grpSpPr>
        <p:sp>
          <p:nvSpPr>
            <p:cNvPr id="16" name="Rectangle: Rounded Corners 15">
              <a:extLst>
                <a:ext uri="{FF2B5EF4-FFF2-40B4-BE49-F238E27FC236}">
                  <a16:creationId xmlns:a16="http://schemas.microsoft.com/office/drawing/2014/main" id="{F42B4345-8BCC-6CE2-4AFE-5AC57C528111}"/>
                </a:ext>
              </a:extLst>
            </p:cNvPr>
            <p:cNvSpPr/>
            <p:nvPr/>
          </p:nvSpPr>
          <p:spPr>
            <a:xfrm>
              <a:off x="271555" y="1385668"/>
              <a:ext cx="4996795" cy="524251"/>
            </a:xfrm>
            <a:prstGeom prst="roundRect">
              <a:avLst/>
            </a:prstGeom>
            <a:solidFill>
              <a:schemeClr val="accent5"/>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 hiện khi bị phơi nhiễm phóng xạ. </a:t>
              </a:r>
              <a:endParaRPr lang="en-US" sz="1600">
                <a:latin typeface="Arial" panose="020B0604020202020204" pitchFamily="34" charset="0"/>
                <a:cs typeface="Arial" panose="020B0604020202020204" pitchFamily="34" charset="0"/>
              </a:endParaRPr>
            </a:p>
          </p:txBody>
        </p:sp>
        <p:sp>
          <p:nvSpPr>
            <p:cNvPr id="17" name="Freeform 11">
              <a:extLst>
                <a:ext uri="{FF2B5EF4-FFF2-40B4-BE49-F238E27FC236}">
                  <a16:creationId xmlns:a16="http://schemas.microsoft.com/office/drawing/2014/main" id="{DF2D7C42-C331-B1D5-2EFF-63C3A0114957}"/>
                </a:ext>
              </a:extLst>
            </p:cNvPr>
            <p:cNvSpPr/>
            <p:nvPr/>
          </p:nvSpPr>
          <p:spPr>
            <a:xfrm>
              <a:off x="4967923" y="1385668"/>
              <a:ext cx="506611" cy="524251"/>
            </a:xfrm>
            <a:custGeom>
              <a:avLst/>
              <a:gdLst/>
              <a:ahLst/>
              <a:cxnLst/>
              <a:rect l="l" t="t" r="r" b="b"/>
              <a:pathLst>
                <a:path w="1335581" h="1428330">
                  <a:moveTo>
                    <a:pt x="0" y="0"/>
                  </a:moveTo>
                  <a:lnTo>
                    <a:pt x="1335581" y="0"/>
                  </a:lnTo>
                  <a:lnTo>
                    <a:pt x="1335581" y="1428329"/>
                  </a:lnTo>
                  <a:lnTo>
                    <a:pt x="0" y="1428329"/>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DA88F23-E69F-FE48-BA43-BE81866FCB41}"/>
              </a:ext>
            </a:extLst>
          </p:cNvPr>
          <p:cNvGrpSpPr/>
          <p:nvPr/>
        </p:nvGrpSpPr>
        <p:grpSpPr>
          <a:xfrm>
            <a:off x="354684" y="2612244"/>
            <a:ext cx="5202979" cy="524251"/>
            <a:chOff x="271555" y="1385668"/>
            <a:chExt cx="5202979" cy="524251"/>
          </a:xfrm>
        </p:grpSpPr>
        <p:sp>
          <p:nvSpPr>
            <p:cNvPr id="19" name="Rectangle: Rounded Corners 18">
              <a:extLst>
                <a:ext uri="{FF2B5EF4-FFF2-40B4-BE49-F238E27FC236}">
                  <a16:creationId xmlns:a16="http://schemas.microsoft.com/office/drawing/2014/main" id="{11E30770-101A-5E72-41B6-84F483E82934}"/>
                </a:ext>
              </a:extLst>
            </p:cNvPr>
            <p:cNvSpPr/>
            <p:nvPr/>
          </p:nvSpPr>
          <p:spPr>
            <a:xfrm>
              <a:off x="271555" y="1385668"/>
              <a:ext cx="4996795" cy="524251"/>
            </a:xfrm>
            <a:prstGeom prst="roundRect">
              <a:avLst/>
            </a:prstGeom>
            <a:solidFill>
              <a:schemeClr val="accent5"/>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phòng tránh phơi nhiễm phóng xạ. </a:t>
              </a:r>
              <a:endParaRPr lang="en-US" sz="1600">
                <a:latin typeface="Arial" panose="020B0604020202020204" pitchFamily="34" charset="0"/>
                <a:cs typeface="Arial" panose="020B0604020202020204" pitchFamily="34" charset="0"/>
              </a:endParaRPr>
            </a:p>
          </p:txBody>
        </p:sp>
        <p:sp>
          <p:nvSpPr>
            <p:cNvPr id="20" name="Freeform 11">
              <a:extLst>
                <a:ext uri="{FF2B5EF4-FFF2-40B4-BE49-F238E27FC236}">
                  <a16:creationId xmlns:a16="http://schemas.microsoft.com/office/drawing/2014/main" id="{C2942E76-44D4-3740-DA45-CE4F865B5DA5}"/>
                </a:ext>
              </a:extLst>
            </p:cNvPr>
            <p:cNvSpPr/>
            <p:nvPr/>
          </p:nvSpPr>
          <p:spPr>
            <a:xfrm>
              <a:off x="4967923" y="1385668"/>
              <a:ext cx="506611" cy="524251"/>
            </a:xfrm>
            <a:custGeom>
              <a:avLst/>
              <a:gdLst/>
              <a:ahLst/>
              <a:cxnLst/>
              <a:rect l="l" t="t" r="r" b="b"/>
              <a:pathLst>
                <a:path w="1335581" h="1428330">
                  <a:moveTo>
                    <a:pt x="0" y="0"/>
                  </a:moveTo>
                  <a:lnTo>
                    <a:pt x="1335581" y="0"/>
                  </a:lnTo>
                  <a:lnTo>
                    <a:pt x="1335581" y="1428329"/>
                  </a:lnTo>
                  <a:lnTo>
                    <a:pt x="0" y="1428329"/>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5A2CA1FB-D1B4-3823-B4A6-01BF4255B032}"/>
              </a:ext>
            </a:extLst>
          </p:cNvPr>
          <p:cNvGrpSpPr/>
          <p:nvPr/>
        </p:nvGrpSpPr>
        <p:grpSpPr>
          <a:xfrm>
            <a:off x="354684" y="3293069"/>
            <a:ext cx="5202979" cy="524251"/>
            <a:chOff x="271555" y="1385668"/>
            <a:chExt cx="5202979" cy="524251"/>
          </a:xfrm>
        </p:grpSpPr>
        <p:sp>
          <p:nvSpPr>
            <p:cNvPr id="22" name="Rectangle: Rounded Corners 21">
              <a:extLst>
                <a:ext uri="{FF2B5EF4-FFF2-40B4-BE49-F238E27FC236}">
                  <a16:creationId xmlns:a16="http://schemas.microsoft.com/office/drawing/2014/main" id="{F359E866-FE33-B7F1-2642-5ABA047D5551}"/>
                </a:ext>
              </a:extLst>
            </p:cNvPr>
            <p:cNvSpPr/>
            <p:nvPr/>
          </p:nvSpPr>
          <p:spPr>
            <a:xfrm>
              <a:off x="271555" y="1385668"/>
              <a:ext cx="4996795" cy="524251"/>
            </a:xfrm>
            <a:prstGeom prst="roundRect">
              <a:avLst/>
            </a:prstGeom>
            <a:solidFill>
              <a:schemeClr val="accent5"/>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số địa điểm có nguy cơ phóng xạ. </a:t>
              </a:r>
              <a:endParaRPr lang="en-US" sz="1600">
                <a:latin typeface="Arial" panose="020B0604020202020204" pitchFamily="34" charset="0"/>
                <a:cs typeface="Arial" panose="020B0604020202020204" pitchFamily="34" charset="0"/>
              </a:endParaRPr>
            </a:p>
          </p:txBody>
        </p:sp>
        <p:sp>
          <p:nvSpPr>
            <p:cNvPr id="23" name="Freeform 11">
              <a:extLst>
                <a:ext uri="{FF2B5EF4-FFF2-40B4-BE49-F238E27FC236}">
                  <a16:creationId xmlns:a16="http://schemas.microsoft.com/office/drawing/2014/main" id="{959B9A6B-3FFD-405C-AA10-2C636B601F09}"/>
                </a:ext>
              </a:extLst>
            </p:cNvPr>
            <p:cNvSpPr/>
            <p:nvPr/>
          </p:nvSpPr>
          <p:spPr>
            <a:xfrm>
              <a:off x="4967923" y="1385668"/>
              <a:ext cx="506611" cy="524251"/>
            </a:xfrm>
            <a:custGeom>
              <a:avLst/>
              <a:gdLst/>
              <a:ahLst/>
              <a:cxnLst/>
              <a:rect l="l" t="t" r="r" b="b"/>
              <a:pathLst>
                <a:path w="1335581" h="1428330">
                  <a:moveTo>
                    <a:pt x="0" y="0"/>
                  </a:moveTo>
                  <a:lnTo>
                    <a:pt x="1335581" y="0"/>
                  </a:lnTo>
                  <a:lnTo>
                    <a:pt x="1335581" y="1428329"/>
                  </a:lnTo>
                  <a:lnTo>
                    <a:pt x="0" y="1428329"/>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90FC64BB-882A-FEBF-D094-577A81BEA1AE}"/>
              </a:ext>
            </a:extLst>
          </p:cNvPr>
          <p:cNvGrpSpPr/>
          <p:nvPr/>
        </p:nvGrpSpPr>
        <p:grpSpPr>
          <a:xfrm>
            <a:off x="354684" y="3973894"/>
            <a:ext cx="5202979" cy="524251"/>
            <a:chOff x="271555" y="1385668"/>
            <a:chExt cx="5202979" cy="524251"/>
          </a:xfrm>
        </p:grpSpPr>
        <p:sp>
          <p:nvSpPr>
            <p:cNvPr id="25" name="Rectangle: Rounded Corners 24">
              <a:extLst>
                <a:ext uri="{FF2B5EF4-FFF2-40B4-BE49-F238E27FC236}">
                  <a16:creationId xmlns:a16="http://schemas.microsoft.com/office/drawing/2014/main" id="{0C2C48F3-6970-96F0-15D8-E3EDBD754138}"/>
                </a:ext>
              </a:extLst>
            </p:cNvPr>
            <p:cNvSpPr/>
            <p:nvPr/>
          </p:nvSpPr>
          <p:spPr>
            <a:xfrm>
              <a:off x="271555" y="1385668"/>
              <a:ext cx="4996795" cy="524251"/>
            </a:xfrm>
            <a:prstGeom prst="roundRect">
              <a:avLst/>
            </a:prstGeom>
            <a:solidFill>
              <a:schemeClr val="accent5"/>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biển cảnh báo phóng xạ. </a:t>
              </a:r>
              <a:endParaRPr lang="en-US" sz="1600">
                <a:latin typeface="Arial" panose="020B0604020202020204" pitchFamily="34" charset="0"/>
                <a:cs typeface="Arial" panose="020B0604020202020204" pitchFamily="34" charset="0"/>
              </a:endParaRPr>
            </a:p>
          </p:txBody>
        </p:sp>
        <p:sp>
          <p:nvSpPr>
            <p:cNvPr id="26" name="Freeform 11">
              <a:extLst>
                <a:ext uri="{FF2B5EF4-FFF2-40B4-BE49-F238E27FC236}">
                  <a16:creationId xmlns:a16="http://schemas.microsoft.com/office/drawing/2014/main" id="{49CB492A-FADF-B68B-17C2-1C28D475C9DA}"/>
                </a:ext>
              </a:extLst>
            </p:cNvPr>
            <p:cNvSpPr/>
            <p:nvPr/>
          </p:nvSpPr>
          <p:spPr>
            <a:xfrm>
              <a:off x="4967923" y="1385668"/>
              <a:ext cx="506611" cy="524251"/>
            </a:xfrm>
            <a:custGeom>
              <a:avLst/>
              <a:gdLst/>
              <a:ahLst/>
              <a:cxnLst/>
              <a:rect l="l" t="t" r="r" b="b"/>
              <a:pathLst>
                <a:path w="1335581" h="1428330">
                  <a:moveTo>
                    <a:pt x="0" y="0"/>
                  </a:moveTo>
                  <a:lnTo>
                    <a:pt x="1335581" y="0"/>
                  </a:lnTo>
                  <a:lnTo>
                    <a:pt x="1335581" y="1428329"/>
                  </a:lnTo>
                  <a:lnTo>
                    <a:pt x="0" y="1428329"/>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14A76AAC-7D6B-6994-2182-3ABB2FC123B7}"/>
              </a:ext>
            </a:extLst>
          </p:cNvPr>
          <p:cNvGrpSpPr/>
          <p:nvPr/>
        </p:nvGrpSpPr>
        <p:grpSpPr>
          <a:xfrm>
            <a:off x="5796714" y="1933877"/>
            <a:ext cx="3042166" cy="2718383"/>
            <a:chOff x="5972234" y="1998240"/>
            <a:chExt cx="3042166" cy="2718383"/>
          </a:xfrm>
        </p:grpSpPr>
        <p:sp>
          <p:nvSpPr>
            <p:cNvPr id="28" name="Rectangle: Rounded Corners 27">
              <a:extLst>
                <a:ext uri="{FF2B5EF4-FFF2-40B4-BE49-F238E27FC236}">
                  <a16:creationId xmlns:a16="http://schemas.microsoft.com/office/drawing/2014/main" id="{D8D4C83D-9BB5-641F-8D17-44924C92B304}"/>
                </a:ext>
              </a:extLst>
            </p:cNvPr>
            <p:cNvSpPr/>
            <p:nvPr/>
          </p:nvSpPr>
          <p:spPr>
            <a:xfrm>
              <a:off x="5972234" y="1998240"/>
              <a:ext cx="2890911" cy="2237779"/>
            </a:xfrm>
            <a:prstGeom prst="roundRect">
              <a:avLst>
                <a:gd name="adj" fmla="val 7481"/>
              </a:avLst>
            </a:prstGeom>
            <a:solidFill>
              <a:schemeClr val="accent5"/>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000000"/>
                  </a:solidFill>
                </a:rPr>
                <a:t>Lưu ý: </a:t>
              </a:r>
              <a:r>
                <a:rPr lang="en-US" sz="2000">
                  <a:solidFill>
                    <a:srgbClr val="000000"/>
                  </a:solidFill>
                </a:rPr>
                <a:t>Tập hợp thông tin thành bảng trình chiếu PowerPoint hoặc vẽ/viết trên giấy A0. </a:t>
              </a:r>
            </a:p>
          </p:txBody>
        </p:sp>
        <p:pic>
          <p:nvPicPr>
            <p:cNvPr id="29" name="Picture 17">
              <a:extLst>
                <a:ext uri="{FF2B5EF4-FFF2-40B4-BE49-F238E27FC236}">
                  <a16:creationId xmlns:a16="http://schemas.microsoft.com/office/drawing/2014/main" id="{A95A1F2F-5423-8498-0116-13F0B56363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73359" y="3975582"/>
              <a:ext cx="741041" cy="741041"/>
            </a:xfrm>
            <a:prstGeom prst="rect">
              <a:avLst/>
            </a:prstGeom>
          </p:spPr>
        </p:pic>
      </p:grpSp>
    </p:spTree>
    <p:extLst>
      <p:ext uri="{BB962C8B-B14F-4D97-AF65-F5344CB8AC3E}">
        <p14:creationId xmlns:p14="http://schemas.microsoft.com/office/powerpoint/2010/main" val="121743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2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par>
                                <p:cTn id="22" presetID="22" presetClass="entr" presetSubtype="2"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500"/>
                                        <p:tgtEl>
                                          <p:spTgt spid="18"/>
                                        </p:tgtEl>
                                      </p:cBhvr>
                                    </p:animEffect>
                                  </p:childTnLst>
                                </p:cTn>
                              </p:par>
                              <p:par>
                                <p:cTn id="25" presetID="22" presetClass="entr" presetSubtype="2"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par>
                                <p:cTn id="28" presetID="22" presetClass="entr" presetSubtype="2"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E486073-B269-17C3-5974-8B48EB60173D}"/>
              </a:ext>
            </a:extLst>
          </p:cNvPr>
          <p:cNvGrpSpPr/>
          <p:nvPr/>
        </p:nvGrpSpPr>
        <p:grpSpPr>
          <a:xfrm>
            <a:off x="-3" y="-4"/>
            <a:ext cx="5880297" cy="631528"/>
            <a:chOff x="-3" y="-4"/>
            <a:chExt cx="4880880" cy="631528"/>
          </a:xfrm>
        </p:grpSpPr>
        <p:sp>
          <p:nvSpPr>
            <p:cNvPr id="7" name="Rectangle: Single Corner Rounded 6">
              <a:extLst>
                <a:ext uri="{FF2B5EF4-FFF2-40B4-BE49-F238E27FC236}">
                  <a16:creationId xmlns:a16="http://schemas.microsoft.com/office/drawing/2014/main" id="{003E8A12-7346-1F5C-7BC7-7515FF6051CA}"/>
                </a:ext>
              </a:extLst>
            </p:cNvPr>
            <p:cNvSpPr/>
            <p:nvPr/>
          </p:nvSpPr>
          <p:spPr>
            <a:xfrm flipV="1">
              <a:off x="-3" y="-4"/>
              <a:ext cx="4880880" cy="631528"/>
            </a:xfrm>
            <a:prstGeom prst="round1Rect">
              <a:avLst>
                <a:gd name="adj" fmla="val 32540"/>
              </a:avLst>
            </a:prstGeom>
            <a:solidFill>
              <a:srgbClr val="9DCADF">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65B91C6E-0B02-C3EF-2FC7-C4D8B673A836}"/>
                </a:ext>
              </a:extLst>
            </p:cNvPr>
            <p:cNvSpPr txBox="1"/>
            <p:nvPr/>
          </p:nvSpPr>
          <p:spPr>
            <a:xfrm>
              <a:off x="123710" y="68070"/>
              <a:ext cx="4617048" cy="498983"/>
            </a:xfrm>
            <a:prstGeom prst="rect">
              <a:avLst/>
            </a:prstGeom>
            <a:noFill/>
          </p:spPr>
          <p:txBody>
            <a:bodyPr wrap="square" rtlCol="0">
              <a:spAutoFit/>
            </a:bodyPr>
            <a:lstStyle/>
            <a:p>
              <a:pPr marL="0" marR="0" lvl="0" indent="0" algn="just" defTabSz="914400" eaLnBrk="1" fontAlgn="auto" latinLnBrk="0" hangingPunct="1">
                <a:lnSpc>
                  <a:spcPts val="35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rPr>
                <a:t>1. ẢNH HƯỞNG CỦA TIA PHÓNG XẠ</a:t>
              </a:r>
              <a:endParaRPr kumimoji="0" lang="en-US" sz="2400" b="1" i="0" u="none" strike="noStrike" kern="0" cap="none" spc="0" normalizeH="0" baseline="0" noProof="0" dirty="0">
                <a:ln>
                  <a:noFill/>
                </a:ln>
                <a:solidFill>
                  <a:srgbClr val="FFFFFF"/>
                </a:solidFill>
                <a:effectLst/>
                <a:uLnTx/>
                <a:uFillTx/>
              </a:endParaRPr>
            </a:p>
          </p:txBody>
        </p:sp>
      </p:grpSp>
      <p:sp>
        <p:nvSpPr>
          <p:cNvPr id="10" name="Rectangle: Rounded Corners 9">
            <a:extLst>
              <a:ext uri="{FF2B5EF4-FFF2-40B4-BE49-F238E27FC236}">
                <a16:creationId xmlns:a16="http://schemas.microsoft.com/office/drawing/2014/main" id="{5350E52B-485E-0694-12E1-E15A01C4A730}"/>
              </a:ext>
            </a:extLst>
          </p:cNvPr>
          <p:cNvSpPr/>
          <p:nvPr/>
        </p:nvSpPr>
        <p:spPr>
          <a:xfrm>
            <a:off x="4882984" y="1875351"/>
            <a:ext cx="3960055" cy="980390"/>
          </a:xfrm>
          <a:prstGeom prst="roundRect">
            <a:avLst/>
          </a:prstGeom>
          <a:solidFill>
            <a:schemeClr val="accent5"/>
          </a:solidFill>
          <a:ln w="12700">
            <a:solidFill>
              <a:srgbClr val="66C4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a:t>
            </a:r>
            <a:r>
              <a:rPr lang="vi-VN" sz="2000">
                <a:solidFill>
                  <a:srgbClr val="000000"/>
                </a:solidFill>
              </a:rPr>
              <a:t>ác động mạnh tới tế bào của con người </a:t>
            </a:r>
            <a:r>
              <a:rPr lang="en-US" sz="2000">
                <a:solidFill>
                  <a:srgbClr val="000000"/>
                </a:solidFill>
              </a:rPr>
              <a:t>và </a:t>
            </a:r>
            <a:r>
              <a:rPr lang="vi-VN" sz="2000">
                <a:solidFill>
                  <a:srgbClr val="000000"/>
                </a:solidFill>
              </a:rPr>
              <a:t>sinh vật. </a:t>
            </a:r>
            <a:endParaRPr lang="en-US" sz="2000">
              <a:solidFill>
                <a:srgbClr val="000000"/>
              </a:solidFill>
            </a:endParaRPr>
          </a:p>
        </p:txBody>
      </p:sp>
      <p:sp>
        <p:nvSpPr>
          <p:cNvPr id="11" name="Rectangle: Rounded Corners 10">
            <a:extLst>
              <a:ext uri="{FF2B5EF4-FFF2-40B4-BE49-F238E27FC236}">
                <a16:creationId xmlns:a16="http://schemas.microsoft.com/office/drawing/2014/main" id="{31041E5C-ACFB-223E-4371-44E805BC4DC8}"/>
              </a:ext>
            </a:extLst>
          </p:cNvPr>
          <p:cNvSpPr/>
          <p:nvPr/>
        </p:nvSpPr>
        <p:spPr>
          <a:xfrm>
            <a:off x="4882983" y="3032598"/>
            <a:ext cx="3960055" cy="980390"/>
          </a:xfrm>
          <a:prstGeom prst="roundRect">
            <a:avLst/>
          </a:prstGeom>
          <a:solidFill>
            <a:schemeClr val="accent5"/>
          </a:solidFill>
          <a:ln w="12700">
            <a:solidFill>
              <a:srgbClr val="66C4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Ả</a:t>
            </a:r>
            <a:r>
              <a:rPr lang="vi-VN" sz="2000">
                <a:solidFill>
                  <a:srgbClr val="000000"/>
                </a:solidFill>
              </a:rPr>
              <a:t>nh hưởng nghiêm trọng tới sức khoẻ cũng như di truyề</a:t>
            </a:r>
            <a:r>
              <a:rPr lang="en-US" sz="2000">
                <a:solidFill>
                  <a:srgbClr val="000000"/>
                </a:solidFill>
              </a:rPr>
              <a:t>n.</a:t>
            </a:r>
          </a:p>
        </p:txBody>
      </p:sp>
      <p:grpSp>
        <p:nvGrpSpPr>
          <p:cNvPr id="13" name="Group 12">
            <a:extLst>
              <a:ext uri="{FF2B5EF4-FFF2-40B4-BE49-F238E27FC236}">
                <a16:creationId xmlns:a16="http://schemas.microsoft.com/office/drawing/2014/main" id="{32334790-5E1C-2C98-3B63-F2B12475BFA5}"/>
              </a:ext>
            </a:extLst>
          </p:cNvPr>
          <p:cNvGrpSpPr/>
          <p:nvPr/>
        </p:nvGrpSpPr>
        <p:grpSpPr>
          <a:xfrm>
            <a:off x="-234104" y="699598"/>
            <a:ext cx="5267214" cy="4170981"/>
            <a:chOff x="-255205" y="904449"/>
            <a:chExt cx="5267214" cy="4170981"/>
          </a:xfrm>
        </p:grpSpPr>
        <p:pic>
          <p:nvPicPr>
            <p:cNvPr id="9" name="Picture 8">
              <a:extLst>
                <a:ext uri="{FF2B5EF4-FFF2-40B4-BE49-F238E27FC236}">
                  <a16:creationId xmlns:a16="http://schemas.microsoft.com/office/drawing/2014/main" id="{03932CC4-6358-4A73-8D4D-A4D6A77025B2}"/>
                </a:ext>
              </a:extLst>
            </p:cNvPr>
            <p:cNvPicPr>
              <a:picLocks noChangeAspect="1"/>
            </p:cNvPicPr>
            <p:nvPr/>
          </p:nvPicPr>
          <p:blipFill>
            <a:blip r:embed="rId2">
              <a:clrChange>
                <a:clrFrom>
                  <a:srgbClr val="FFFFFF"/>
                </a:clrFrom>
                <a:clrTo>
                  <a:srgbClr val="FFFFFF">
                    <a:alpha val="0"/>
                  </a:srgbClr>
                </a:clrTo>
              </a:clrChange>
            </a:blip>
            <a:srcRect/>
            <a:stretch/>
          </p:blipFill>
          <p:spPr>
            <a:xfrm>
              <a:off x="-255205" y="904449"/>
              <a:ext cx="5267214" cy="3902584"/>
            </a:xfrm>
            <a:prstGeom prst="rect">
              <a:avLst/>
            </a:prstGeom>
          </p:spPr>
        </p:pic>
        <p:sp>
          <p:nvSpPr>
            <p:cNvPr id="12" name="TextBox 11">
              <a:extLst>
                <a:ext uri="{FF2B5EF4-FFF2-40B4-BE49-F238E27FC236}">
                  <a16:creationId xmlns:a16="http://schemas.microsoft.com/office/drawing/2014/main" id="{77C2FE19-D182-6212-7BD0-674AEF8AD0CA}"/>
                </a:ext>
              </a:extLst>
            </p:cNvPr>
            <p:cNvSpPr txBox="1"/>
            <p:nvPr/>
          </p:nvSpPr>
          <p:spPr>
            <a:xfrm>
              <a:off x="422993" y="4376713"/>
              <a:ext cx="3910818" cy="698717"/>
            </a:xfrm>
            <a:prstGeom prst="rect">
              <a:avLst/>
            </a:prstGeom>
            <a:noFill/>
          </p:spPr>
          <p:txBody>
            <a:bodyPr wrap="square" rtlCol="0">
              <a:spAutoFit/>
            </a:bodyPr>
            <a:lstStyle/>
            <a:p>
              <a:pPr algn="ctr">
                <a:lnSpc>
                  <a:spcPct val="150000"/>
                </a:lnSpc>
              </a:pPr>
              <a:r>
                <a:rPr lang="en-US" b="1"/>
                <a:t>Hình 23.7. </a:t>
              </a:r>
              <a:r>
                <a:rPr lang="en-US"/>
                <a:t>Cà chua đột biến khi bị phơi nhiễm phóng xạ có hình dạng không bình thường</a:t>
              </a:r>
            </a:p>
          </p:txBody>
        </p:sp>
      </p:grpSp>
    </p:spTree>
    <p:extLst>
      <p:ext uri="{BB962C8B-B14F-4D97-AF65-F5344CB8AC3E}">
        <p14:creationId xmlns:p14="http://schemas.microsoft.com/office/powerpoint/2010/main" val="420849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805D1C-0584-1020-22DA-D8D50C0705A2}"/>
              </a:ext>
            </a:extLst>
          </p:cNvPr>
          <p:cNvGrpSpPr/>
          <p:nvPr/>
        </p:nvGrpSpPr>
        <p:grpSpPr>
          <a:xfrm>
            <a:off x="390098" y="272317"/>
            <a:ext cx="3077587" cy="895299"/>
            <a:chOff x="460437" y="405963"/>
            <a:chExt cx="3077587" cy="895299"/>
          </a:xfrm>
        </p:grpSpPr>
        <p:sp>
          <p:nvSpPr>
            <p:cNvPr id="3" name="Rectangle: Rounded Corners 2">
              <a:extLst>
                <a:ext uri="{FF2B5EF4-FFF2-40B4-BE49-F238E27FC236}">
                  <a16:creationId xmlns:a16="http://schemas.microsoft.com/office/drawing/2014/main" id="{1D1890DD-CAEF-399B-A71E-8102D524D1A7}"/>
                </a:ext>
              </a:extLst>
            </p:cNvPr>
            <p:cNvSpPr/>
            <p:nvPr/>
          </p:nvSpPr>
          <p:spPr>
            <a:xfrm>
              <a:off x="618978" y="731520"/>
              <a:ext cx="2919046" cy="569742"/>
            </a:xfrm>
            <a:prstGeom prst="roundRect">
              <a:avLst>
                <a:gd name="adj" fmla="val 50000"/>
              </a:avLst>
            </a:prstGeom>
            <a:solidFill>
              <a:schemeClr val="accent5"/>
            </a:solidFill>
            <a:ln>
              <a:solidFill>
                <a:srgbClr val="66C4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Bỏng phóng xạ</a:t>
              </a:r>
            </a:p>
          </p:txBody>
        </p:sp>
        <p:pic>
          <p:nvPicPr>
            <p:cNvPr id="2" name="Picture 1">
              <a:extLst>
                <a:ext uri="{FF2B5EF4-FFF2-40B4-BE49-F238E27FC236}">
                  <a16:creationId xmlns:a16="http://schemas.microsoft.com/office/drawing/2014/main" id="{DC4E2342-88CC-D0E4-C98B-B628ACAD28C6}"/>
                </a:ext>
              </a:extLst>
            </p:cNvPr>
            <p:cNvPicPr>
              <a:picLocks noChangeAspect="1"/>
            </p:cNvPicPr>
            <p:nvPr/>
          </p:nvPicPr>
          <p:blipFill>
            <a:blip r:embed="rId2"/>
            <a:stretch>
              <a:fillRect/>
            </a:stretch>
          </p:blipFill>
          <p:spPr>
            <a:xfrm>
              <a:off x="460437" y="405963"/>
              <a:ext cx="618439" cy="895299"/>
            </a:xfrm>
            <a:prstGeom prst="rect">
              <a:avLst/>
            </a:prstGeom>
          </p:spPr>
        </p:pic>
      </p:grpSp>
      <p:sp>
        <p:nvSpPr>
          <p:cNvPr id="6" name="TextBox 5">
            <a:extLst>
              <a:ext uri="{FF2B5EF4-FFF2-40B4-BE49-F238E27FC236}">
                <a16:creationId xmlns:a16="http://schemas.microsoft.com/office/drawing/2014/main" id="{1FEA19B0-655D-AFE5-58DF-18155EA80E73}"/>
              </a:ext>
            </a:extLst>
          </p:cNvPr>
          <p:cNvSpPr txBox="1"/>
          <p:nvPr/>
        </p:nvSpPr>
        <p:spPr>
          <a:xfrm>
            <a:off x="3626226" y="403415"/>
            <a:ext cx="5187183" cy="958660"/>
          </a:xfrm>
          <a:prstGeom prst="rect">
            <a:avLst/>
          </a:prstGeom>
          <a:noFill/>
        </p:spPr>
        <p:txBody>
          <a:bodyPr wrap="square">
            <a:spAutoFit/>
          </a:bodyPr>
          <a:lstStyle/>
          <a:p>
            <a:pPr algn="just">
              <a:lnSpc>
                <a:spcPct val="150000"/>
              </a:lnSpc>
            </a:pPr>
            <a:r>
              <a:rPr lang="en-US" sz="2000"/>
              <a:t>Xuất hiện </a:t>
            </a:r>
            <a:r>
              <a:rPr lang="vi-VN" sz="2000"/>
              <a:t>cảm giác bỏng rát </a:t>
            </a:r>
            <a:r>
              <a:rPr lang="en-US" sz="2000"/>
              <a:t>khi tiếp xúc với nguồn </a:t>
            </a:r>
            <a:r>
              <a:rPr lang="vi-VN" sz="2000"/>
              <a:t>phóng xạ mạnh </a:t>
            </a:r>
            <a:r>
              <a:rPr lang="en-US" sz="2000"/>
              <a:t>trong </a:t>
            </a:r>
            <a:r>
              <a:rPr lang="vi-VN" sz="2000"/>
              <a:t>thời gian ngắn</a:t>
            </a:r>
            <a:r>
              <a:rPr lang="en-US" sz="2000"/>
              <a:t>.</a:t>
            </a:r>
          </a:p>
        </p:txBody>
      </p:sp>
      <p:pic>
        <p:nvPicPr>
          <p:cNvPr id="8" name="Picture 7" descr="A person with a red spot on his neck&#10;&#10;Description automatically generated">
            <a:extLst>
              <a:ext uri="{FF2B5EF4-FFF2-40B4-BE49-F238E27FC236}">
                <a16:creationId xmlns:a16="http://schemas.microsoft.com/office/drawing/2014/main" id="{0BE08807-F3A9-2028-BD3B-99787EAF55C8}"/>
              </a:ext>
            </a:extLst>
          </p:cNvPr>
          <p:cNvPicPr>
            <a:picLocks noChangeAspect="1"/>
          </p:cNvPicPr>
          <p:nvPr/>
        </p:nvPicPr>
        <p:blipFill>
          <a:blip r:embed="rId3"/>
          <a:stretch>
            <a:fillRect/>
          </a:stretch>
        </p:blipFill>
        <p:spPr>
          <a:xfrm>
            <a:off x="548639" y="1495907"/>
            <a:ext cx="2493239" cy="3499884"/>
          </a:xfrm>
          <a:prstGeom prst="rect">
            <a:avLst/>
          </a:prstGeom>
        </p:spPr>
      </p:pic>
      <p:pic>
        <p:nvPicPr>
          <p:cNvPr id="10" name="Picture 9" descr="A person with a sore throat&#10;&#10;Description automatically generated with medium confidence">
            <a:extLst>
              <a:ext uri="{FF2B5EF4-FFF2-40B4-BE49-F238E27FC236}">
                <a16:creationId xmlns:a16="http://schemas.microsoft.com/office/drawing/2014/main" id="{0BA39FB7-A9A1-2E39-9B04-3814F6D60250}"/>
              </a:ext>
            </a:extLst>
          </p:cNvPr>
          <p:cNvPicPr>
            <a:picLocks noChangeAspect="1"/>
          </p:cNvPicPr>
          <p:nvPr/>
        </p:nvPicPr>
        <p:blipFill>
          <a:blip r:embed="rId4"/>
          <a:stretch>
            <a:fillRect/>
          </a:stretch>
        </p:blipFill>
        <p:spPr>
          <a:xfrm>
            <a:off x="3178541" y="1493173"/>
            <a:ext cx="5216627" cy="3499883"/>
          </a:xfrm>
          <a:prstGeom prst="rect">
            <a:avLst/>
          </a:prstGeom>
        </p:spPr>
      </p:pic>
    </p:spTree>
    <p:extLst>
      <p:ext uri="{BB962C8B-B14F-4D97-AF65-F5344CB8AC3E}">
        <p14:creationId xmlns:p14="http://schemas.microsoft.com/office/powerpoint/2010/main" val="162108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grpSp>
        <p:nvGrpSpPr>
          <p:cNvPr id="1805" name="Google Shape;1805;p40"/>
          <p:cNvGrpSpPr/>
          <p:nvPr/>
        </p:nvGrpSpPr>
        <p:grpSpPr>
          <a:xfrm>
            <a:off x="-1190005" y="2118775"/>
            <a:ext cx="11672915" cy="3740812"/>
            <a:chOff x="-1190005" y="2118775"/>
            <a:chExt cx="11672915" cy="3740812"/>
          </a:xfrm>
        </p:grpSpPr>
        <p:sp>
          <p:nvSpPr>
            <p:cNvPr id="1806" name="Google Shape;1806;p40"/>
            <p:cNvSpPr/>
            <p:nvPr/>
          </p:nvSpPr>
          <p:spPr>
            <a:xfrm flipH="1">
              <a:off x="-1190005" y="2118775"/>
              <a:ext cx="2616698" cy="2031303"/>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807" name="Google Shape;1807;p40"/>
            <p:cNvGrpSpPr/>
            <p:nvPr/>
          </p:nvGrpSpPr>
          <p:grpSpPr>
            <a:xfrm>
              <a:off x="-273345" y="3538075"/>
              <a:ext cx="9593730" cy="2321512"/>
              <a:chOff x="-273345" y="3538075"/>
              <a:chExt cx="9593730" cy="2321512"/>
            </a:xfrm>
          </p:grpSpPr>
          <p:sp>
            <p:nvSpPr>
              <p:cNvPr id="1808" name="Google Shape;1808;p40"/>
              <p:cNvSpPr/>
              <p:nvPr/>
            </p:nvSpPr>
            <p:spPr>
              <a:xfrm>
                <a:off x="7438305" y="48797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1809" name="Google Shape;1809;p40"/>
              <p:cNvGrpSpPr/>
              <p:nvPr/>
            </p:nvGrpSpPr>
            <p:grpSpPr>
              <a:xfrm>
                <a:off x="-273345" y="3538075"/>
                <a:ext cx="9593730" cy="2321512"/>
                <a:chOff x="-273345" y="3538075"/>
                <a:chExt cx="9593730" cy="2321512"/>
              </a:xfrm>
            </p:grpSpPr>
            <p:grpSp>
              <p:nvGrpSpPr>
                <p:cNvPr id="1810" name="Google Shape;1810;p40"/>
                <p:cNvGrpSpPr/>
                <p:nvPr/>
              </p:nvGrpSpPr>
              <p:grpSpPr>
                <a:xfrm>
                  <a:off x="-273345" y="3538075"/>
                  <a:ext cx="4762080" cy="1980840"/>
                  <a:chOff x="2792880" y="1346400"/>
                  <a:chExt cx="4762080" cy="1980840"/>
                </a:xfrm>
              </p:grpSpPr>
              <p:sp>
                <p:nvSpPr>
                  <p:cNvPr id="1811" name="Google Shape;1811;p40"/>
                  <p:cNvSpPr/>
                  <p:nvPr/>
                </p:nvSpPr>
                <p:spPr>
                  <a:xfrm>
                    <a:off x="4911840" y="1374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2" name="Google Shape;1812;p40"/>
                  <p:cNvSpPr/>
                  <p:nvPr/>
                </p:nvSpPr>
                <p:spPr>
                  <a:xfrm>
                    <a:off x="524808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3" name="Google Shape;1813;p40"/>
                  <p:cNvSpPr/>
                  <p:nvPr/>
                </p:nvSpPr>
                <p:spPr>
                  <a:xfrm>
                    <a:off x="6427560" y="1710240"/>
                    <a:ext cx="39960" cy="1165680"/>
                  </a:xfrm>
                  <a:custGeom>
                    <a:avLst/>
                    <a:gdLst/>
                    <a:ahLst/>
                    <a:cxnLst/>
                    <a:rect l="l" t="t" r="r" b="b"/>
                    <a:pathLst>
                      <a:path w="111" h="3238" extrusionOk="0">
                        <a:moveTo>
                          <a:pt x="111" y="3238"/>
                        </a:moveTo>
                        <a:lnTo>
                          <a:pt x="0" y="3238"/>
                        </a:lnTo>
                        <a:lnTo>
                          <a:pt x="10" y="0"/>
                        </a:lnTo>
                        <a:lnTo>
                          <a:pt x="102" y="0"/>
                        </a:lnTo>
                        <a:lnTo>
                          <a:pt x="111" y="323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4" name="Google Shape;1814;p40"/>
                  <p:cNvSpPr/>
                  <p:nvPr/>
                </p:nvSpPr>
                <p:spPr>
                  <a:xfrm>
                    <a:off x="6350520" y="18078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5" name="Google Shape;1815;p40"/>
                  <p:cNvSpPr/>
                  <p:nvPr/>
                </p:nvSpPr>
                <p:spPr>
                  <a:xfrm>
                    <a:off x="6270600" y="18837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6" name="Google Shape;1816;p40"/>
                  <p:cNvSpPr/>
                  <p:nvPr/>
                </p:nvSpPr>
                <p:spPr>
                  <a:xfrm>
                    <a:off x="6200040" y="19384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7" name="Google Shape;1817;p40"/>
                  <p:cNvSpPr/>
                  <p:nvPr/>
                </p:nvSpPr>
                <p:spPr>
                  <a:xfrm>
                    <a:off x="6119040" y="19892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8" name="Google Shape;1818;p40"/>
                  <p:cNvSpPr/>
                  <p:nvPr/>
                </p:nvSpPr>
                <p:spPr>
                  <a:xfrm>
                    <a:off x="4615200" y="2489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9" name="Google Shape;1819;p40"/>
                  <p:cNvSpPr/>
                  <p:nvPr/>
                </p:nvSpPr>
                <p:spPr>
                  <a:xfrm>
                    <a:off x="2792880" y="26881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0" name="Google Shape;1820;p40"/>
                  <p:cNvSpPr/>
                  <p:nvPr/>
                </p:nvSpPr>
                <p:spPr>
                  <a:xfrm>
                    <a:off x="2908440" y="20116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1" name="Google Shape;1821;p40"/>
                  <p:cNvSpPr/>
                  <p:nvPr/>
                </p:nvSpPr>
                <p:spPr>
                  <a:xfrm>
                    <a:off x="3897720" y="17769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2" name="Google Shape;1822;p40"/>
                  <p:cNvSpPr/>
                  <p:nvPr/>
                </p:nvSpPr>
                <p:spPr>
                  <a:xfrm>
                    <a:off x="4003560" y="16635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3" name="Google Shape;1823;p40"/>
                  <p:cNvSpPr/>
                  <p:nvPr/>
                </p:nvSpPr>
                <p:spPr>
                  <a:xfrm>
                    <a:off x="5920560" y="21144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4" name="Google Shape;1824;p40"/>
                  <p:cNvSpPr/>
                  <p:nvPr/>
                </p:nvSpPr>
                <p:spPr>
                  <a:xfrm>
                    <a:off x="6503760" y="22770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5" name="Google Shape;1825;p40"/>
                  <p:cNvSpPr/>
                  <p:nvPr/>
                </p:nvSpPr>
                <p:spPr>
                  <a:xfrm>
                    <a:off x="68108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6" name="Google Shape;1826;p40"/>
                  <p:cNvSpPr/>
                  <p:nvPr/>
                </p:nvSpPr>
                <p:spPr>
                  <a:xfrm>
                    <a:off x="3001320" y="19584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7" name="Google Shape;1827;p40"/>
                  <p:cNvSpPr/>
                  <p:nvPr/>
                </p:nvSpPr>
                <p:spPr>
                  <a:xfrm>
                    <a:off x="68526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8" name="Google Shape;1828;p40"/>
                  <p:cNvSpPr/>
                  <p:nvPr/>
                </p:nvSpPr>
                <p:spPr>
                  <a:xfrm>
                    <a:off x="68346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9" name="Google Shape;1829;p40"/>
                  <p:cNvSpPr/>
                  <p:nvPr/>
                </p:nvSpPr>
                <p:spPr>
                  <a:xfrm>
                    <a:off x="4911840" y="1346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0" name="Google Shape;1830;p40"/>
                  <p:cNvSpPr/>
                  <p:nvPr/>
                </p:nvSpPr>
                <p:spPr>
                  <a:xfrm>
                    <a:off x="524808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1" name="Google Shape;1831;p40"/>
                  <p:cNvSpPr/>
                  <p:nvPr/>
                </p:nvSpPr>
                <p:spPr>
                  <a:xfrm>
                    <a:off x="70599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2" name="Google Shape;1832;p40"/>
                  <p:cNvSpPr/>
                  <p:nvPr/>
                </p:nvSpPr>
                <p:spPr>
                  <a:xfrm>
                    <a:off x="70416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3" name="Google Shape;1833;p40"/>
                  <p:cNvSpPr/>
                  <p:nvPr/>
                </p:nvSpPr>
                <p:spPr>
                  <a:xfrm>
                    <a:off x="72669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4" name="Google Shape;1834;p40"/>
                  <p:cNvSpPr/>
                  <p:nvPr/>
                </p:nvSpPr>
                <p:spPr>
                  <a:xfrm>
                    <a:off x="72486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35" name="Google Shape;1835;p40"/>
                <p:cNvGrpSpPr/>
                <p:nvPr/>
              </p:nvGrpSpPr>
              <p:grpSpPr>
                <a:xfrm>
                  <a:off x="4488737" y="3734727"/>
                  <a:ext cx="3197402" cy="2124859"/>
                  <a:chOff x="3299760" y="1524855"/>
                  <a:chExt cx="3741840" cy="2486670"/>
                </a:xfrm>
              </p:grpSpPr>
              <p:sp>
                <p:nvSpPr>
                  <p:cNvPr id="1836" name="Google Shape;1836;p40"/>
                  <p:cNvSpPr/>
                  <p:nvPr/>
                </p:nvSpPr>
                <p:spPr>
                  <a:xfrm>
                    <a:off x="4978800" y="178992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7" name="Google Shape;1837;p40"/>
                  <p:cNvSpPr/>
                  <p:nvPr/>
                </p:nvSpPr>
                <p:spPr>
                  <a:xfrm>
                    <a:off x="5117760" y="2076840"/>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8" name="Google Shape;1838;p40"/>
                  <p:cNvSpPr/>
                  <p:nvPr/>
                </p:nvSpPr>
                <p:spPr>
                  <a:xfrm>
                    <a:off x="4978800" y="2401560"/>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9" name="Google Shape;1839;p40"/>
                  <p:cNvSpPr/>
                  <p:nvPr/>
                </p:nvSpPr>
                <p:spPr>
                  <a:xfrm>
                    <a:off x="5166000" y="166248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0" name="Google Shape;1840;p40"/>
                  <p:cNvSpPr/>
                  <p:nvPr/>
                </p:nvSpPr>
                <p:spPr>
                  <a:xfrm>
                    <a:off x="4975920" y="26445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1" name="Google Shape;1841;p40"/>
                  <p:cNvSpPr/>
                  <p:nvPr/>
                </p:nvSpPr>
                <p:spPr>
                  <a:xfrm>
                    <a:off x="4225680" y="26208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2" name="Google Shape;1842;p40"/>
                  <p:cNvSpPr/>
                  <p:nvPr/>
                </p:nvSpPr>
                <p:spPr>
                  <a:xfrm>
                    <a:off x="4346640" y="25797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3" name="Google Shape;1843;p40"/>
                  <p:cNvSpPr/>
                  <p:nvPr/>
                </p:nvSpPr>
                <p:spPr>
                  <a:xfrm>
                    <a:off x="4467600" y="25390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4" name="Google Shape;1844;p40"/>
                  <p:cNvSpPr/>
                  <p:nvPr/>
                </p:nvSpPr>
                <p:spPr>
                  <a:xfrm>
                    <a:off x="4588560" y="24980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5" name="Google Shape;1845;p40"/>
                  <p:cNvSpPr/>
                  <p:nvPr/>
                </p:nvSpPr>
                <p:spPr>
                  <a:xfrm>
                    <a:off x="3789720" y="27486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6" name="Google Shape;1846;p40"/>
                  <p:cNvSpPr/>
                  <p:nvPr/>
                </p:nvSpPr>
                <p:spPr>
                  <a:xfrm>
                    <a:off x="4782600" y="2748600"/>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7" name="Google Shape;1847;p40"/>
                  <p:cNvSpPr/>
                  <p:nvPr/>
                </p:nvSpPr>
                <p:spPr>
                  <a:xfrm>
                    <a:off x="4445640" y="3125880"/>
                    <a:ext cx="128160" cy="529200"/>
                  </a:xfrm>
                  <a:custGeom>
                    <a:avLst/>
                    <a:gdLst/>
                    <a:ahLst/>
                    <a:cxnLst/>
                    <a:rect l="l" t="t" r="r" b="b"/>
                    <a:pathLst>
                      <a:path w="356" h="1470" extrusionOk="0">
                        <a:moveTo>
                          <a:pt x="0" y="0"/>
                        </a:moveTo>
                        <a:lnTo>
                          <a:pt x="356" y="0"/>
                        </a:lnTo>
                        <a:lnTo>
                          <a:pt x="356"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8" name="Google Shape;1848;p40"/>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9" name="Google Shape;1849;p40"/>
                  <p:cNvSpPr/>
                  <p:nvPr/>
                </p:nvSpPr>
                <p:spPr>
                  <a:xfrm>
                    <a:off x="5100480" y="2923560"/>
                    <a:ext cx="53280" cy="466920"/>
                  </a:xfrm>
                  <a:custGeom>
                    <a:avLst/>
                    <a:gdLst/>
                    <a:ahLst/>
                    <a:cxnLst/>
                    <a:rect l="l" t="t" r="r" b="b"/>
                    <a:pathLst>
                      <a:path w="148" h="1297" extrusionOk="0">
                        <a:moveTo>
                          <a:pt x="0" y="0"/>
                        </a:moveTo>
                        <a:lnTo>
                          <a:pt x="148" y="0"/>
                        </a:lnTo>
                        <a:lnTo>
                          <a:pt x="148" y="1297"/>
                        </a:lnTo>
                        <a:lnTo>
                          <a:pt x="0" y="12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0" name="Google Shape;1850;p40"/>
                  <p:cNvSpPr/>
                  <p:nvPr/>
                </p:nvSpPr>
                <p:spPr>
                  <a:xfrm>
                    <a:off x="4949640" y="2923560"/>
                    <a:ext cx="52920" cy="466920"/>
                  </a:xfrm>
                  <a:custGeom>
                    <a:avLst/>
                    <a:gdLst/>
                    <a:ahLst/>
                    <a:cxnLst/>
                    <a:rect l="l" t="t" r="r" b="b"/>
                    <a:pathLst>
                      <a:path w="147" h="1297" extrusionOk="0">
                        <a:moveTo>
                          <a:pt x="0" y="0"/>
                        </a:moveTo>
                        <a:lnTo>
                          <a:pt x="147" y="0"/>
                        </a:lnTo>
                        <a:lnTo>
                          <a:pt x="147" y="1297"/>
                        </a:lnTo>
                        <a:lnTo>
                          <a:pt x="0" y="12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1" name="Google Shape;1851;p40"/>
                  <p:cNvSpPr/>
                  <p:nvPr/>
                </p:nvSpPr>
                <p:spPr>
                  <a:xfrm>
                    <a:off x="3517920" y="2247525"/>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2" name="Google Shape;1852;p40"/>
                  <p:cNvSpPr/>
                  <p:nvPr/>
                </p:nvSpPr>
                <p:spPr>
                  <a:xfrm>
                    <a:off x="3299760" y="2247525"/>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3" name="Google Shape;1853;p40"/>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4" name="Google Shape;1854;p40"/>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5" name="Google Shape;1855;p40"/>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6" name="Google Shape;1856;p40"/>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7" name="Google Shape;1857;p40"/>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8" name="Google Shape;1858;p40"/>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9" name="Google Shape;1859;p40"/>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0" name="Google Shape;1860;p40"/>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1" name="Google Shape;1861;p40"/>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2" name="Google Shape;1862;p40"/>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3" name="Google Shape;1863;p40"/>
                  <p:cNvSpPr/>
                  <p:nvPr/>
                </p:nvSpPr>
                <p:spPr>
                  <a:xfrm>
                    <a:off x="6225480" y="1616700"/>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4" name="Google Shape;1864;p40"/>
                  <p:cNvSpPr/>
                  <p:nvPr/>
                </p:nvSpPr>
                <p:spPr>
                  <a:xfrm>
                    <a:off x="6318720" y="1524855"/>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5" name="Google Shape;1865;p40"/>
                  <p:cNvSpPr/>
                  <p:nvPr/>
                </p:nvSpPr>
                <p:spPr>
                  <a:xfrm>
                    <a:off x="6302880" y="1787760"/>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6" name="Google Shape;1866;p40"/>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7" name="Google Shape;1867;p40"/>
                  <p:cNvSpPr/>
                  <p:nvPr/>
                </p:nvSpPr>
                <p:spPr>
                  <a:xfrm>
                    <a:off x="5586480" y="2464200"/>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8" name="Google Shape;1868;p40"/>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9" name="Google Shape;1869;p40"/>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0" name="Google Shape;1870;p40"/>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871" name="Google Shape;1871;p40"/>
                <p:cNvSpPr/>
                <p:nvPr/>
              </p:nvSpPr>
              <p:spPr>
                <a:xfrm>
                  <a:off x="7553865" y="42033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2" name="Google Shape;1872;p40"/>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3" name="Google Shape;1873;p40"/>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1874" name="Google Shape;1874;p40"/>
            <p:cNvSpPr/>
            <p:nvPr/>
          </p:nvSpPr>
          <p:spPr>
            <a:xfrm>
              <a:off x="7646745" y="4150075"/>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5" name="Google Shape;1875;p40"/>
            <p:cNvSpPr/>
            <p:nvPr/>
          </p:nvSpPr>
          <p:spPr>
            <a:xfrm>
              <a:off x="7866212" y="2118775"/>
              <a:ext cx="2616698" cy="2031303"/>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6" name="Google Shape;1876;p40"/>
            <p:cNvSpPr/>
            <p:nvPr/>
          </p:nvSpPr>
          <p:spPr>
            <a:xfrm>
              <a:off x="7753920" y="3194027"/>
              <a:ext cx="238401" cy="238400"/>
            </a:xfrm>
            <a:custGeom>
              <a:avLst/>
              <a:gdLst/>
              <a:ahLst/>
              <a:cxnLst/>
              <a:rect l="l" t="t" r="r" b="b"/>
              <a:pathLst>
                <a:path w="292" h="292" extrusionOk="0">
                  <a:moveTo>
                    <a:pt x="292" y="146"/>
                  </a:moveTo>
                  <a:cubicBezTo>
                    <a:pt x="292" y="172"/>
                    <a:pt x="286" y="197"/>
                    <a:pt x="273" y="219"/>
                  </a:cubicBezTo>
                  <a:cubicBezTo>
                    <a:pt x="260" y="241"/>
                    <a:pt x="241" y="260"/>
                    <a:pt x="219" y="273"/>
                  </a:cubicBezTo>
                  <a:cubicBezTo>
                    <a:pt x="197" y="286"/>
                    <a:pt x="172" y="292"/>
                    <a:pt x="146" y="292"/>
                  </a:cubicBezTo>
                  <a:cubicBezTo>
                    <a:pt x="121" y="292"/>
                    <a:pt x="95" y="286"/>
                    <a:pt x="73" y="273"/>
                  </a:cubicBezTo>
                  <a:cubicBezTo>
                    <a:pt x="51" y="260"/>
                    <a:pt x="33" y="241"/>
                    <a:pt x="20" y="219"/>
                  </a:cubicBezTo>
                  <a:cubicBezTo>
                    <a:pt x="7" y="197"/>
                    <a:pt x="0" y="172"/>
                    <a:pt x="0" y="146"/>
                  </a:cubicBezTo>
                  <a:cubicBezTo>
                    <a:pt x="0" y="121"/>
                    <a:pt x="7" y="95"/>
                    <a:pt x="20" y="73"/>
                  </a:cubicBezTo>
                  <a:cubicBezTo>
                    <a:pt x="33" y="51"/>
                    <a:pt x="51" y="33"/>
                    <a:pt x="73" y="20"/>
                  </a:cubicBezTo>
                  <a:cubicBezTo>
                    <a:pt x="95" y="7"/>
                    <a:pt x="121" y="0"/>
                    <a:pt x="146" y="0"/>
                  </a:cubicBezTo>
                  <a:cubicBezTo>
                    <a:pt x="172" y="0"/>
                    <a:pt x="197" y="7"/>
                    <a:pt x="219" y="20"/>
                  </a:cubicBezTo>
                  <a:cubicBezTo>
                    <a:pt x="241" y="33"/>
                    <a:pt x="260" y="51"/>
                    <a:pt x="273" y="73"/>
                  </a:cubicBezTo>
                  <a:cubicBezTo>
                    <a:pt x="286" y="95"/>
                    <a:pt x="292" y="121"/>
                    <a:pt x="292"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7" name="Google Shape;1877;p40"/>
            <p:cNvSpPr/>
            <p:nvPr/>
          </p:nvSpPr>
          <p:spPr>
            <a:xfrm>
              <a:off x="1228430" y="32207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9" name="Rectangle 8">
            <a:extLst>
              <a:ext uri="{FF2B5EF4-FFF2-40B4-BE49-F238E27FC236}">
                <a16:creationId xmlns:a16="http://schemas.microsoft.com/office/drawing/2014/main" id="{B58C0316-B969-9DAB-2456-91AF0FB50726}"/>
              </a:ext>
            </a:extLst>
          </p:cNvPr>
          <p:cNvSpPr/>
          <p:nvPr/>
        </p:nvSpPr>
        <p:spPr>
          <a:xfrm>
            <a:off x="3686694" y="1049705"/>
            <a:ext cx="1762433" cy="965591"/>
          </a:xfrm>
          <a:prstGeom prst="rect">
            <a:avLst/>
          </a:prstGeom>
          <a:solidFill>
            <a:srgbClr val="2A2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chemeClr val="accent5"/>
                </a:solidFill>
              </a:rPr>
              <a:t>I</a:t>
            </a:r>
            <a:endParaRPr lang="en-US" sz="6600" b="1">
              <a:solidFill>
                <a:schemeClr val="accent5"/>
              </a:solidFill>
            </a:endParaRPr>
          </a:p>
        </p:txBody>
      </p:sp>
      <p:sp>
        <p:nvSpPr>
          <p:cNvPr id="10" name="TextBox 9">
            <a:extLst>
              <a:ext uri="{FF2B5EF4-FFF2-40B4-BE49-F238E27FC236}">
                <a16:creationId xmlns:a16="http://schemas.microsoft.com/office/drawing/2014/main" id="{CA3BD1C8-3F82-44ED-D22D-6F29F1228CCC}"/>
              </a:ext>
            </a:extLst>
          </p:cNvPr>
          <p:cNvSpPr txBox="1"/>
          <p:nvPr/>
        </p:nvSpPr>
        <p:spPr>
          <a:xfrm>
            <a:off x="1402758" y="2410968"/>
            <a:ext cx="6330303" cy="646331"/>
          </a:xfrm>
          <a:prstGeom prst="rect">
            <a:avLst/>
          </a:prstGeom>
          <a:noFill/>
        </p:spPr>
        <p:txBody>
          <a:bodyPr wrap="square" rtlCol="0">
            <a:spAutoFit/>
          </a:bodyPr>
          <a:lstStyle/>
          <a:p>
            <a:pPr algn="ctr"/>
            <a:r>
              <a:rPr lang="en-US" sz="3600" b="1"/>
              <a:t>HIỆN TƯỢNG PHÓNG XẠ</a:t>
            </a:r>
          </a:p>
        </p:txBody>
      </p:sp>
    </p:spTree>
  </p:cSld>
  <p:clrMapOvr>
    <a:masterClrMapping/>
  </p:clrMapOvr>
  <p:transition spd="med">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3354-BB94-4C47-0D6C-331CC207DEA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926BB30-01C1-792A-E900-574DD6ECFA1A}"/>
              </a:ext>
            </a:extLst>
          </p:cNvPr>
          <p:cNvGrpSpPr/>
          <p:nvPr/>
        </p:nvGrpSpPr>
        <p:grpSpPr>
          <a:xfrm>
            <a:off x="390098" y="272317"/>
            <a:ext cx="3731735" cy="895299"/>
            <a:chOff x="460437" y="405963"/>
            <a:chExt cx="3731735" cy="895299"/>
          </a:xfrm>
        </p:grpSpPr>
        <p:sp>
          <p:nvSpPr>
            <p:cNvPr id="3" name="Rectangle: Rounded Corners 2">
              <a:extLst>
                <a:ext uri="{FF2B5EF4-FFF2-40B4-BE49-F238E27FC236}">
                  <a16:creationId xmlns:a16="http://schemas.microsoft.com/office/drawing/2014/main" id="{53C62BF3-8852-8304-6D00-3B405A34CEAE}"/>
                </a:ext>
              </a:extLst>
            </p:cNvPr>
            <p:cNvSpPr/>
            <p:nvPr/>
          </p:nvSpPr>
          <p:spPr>
            <a:xfrm>
              <a:off x="618977" y="731520"/>
              <a:ext cx="3573195" cy="569742"/>
            </a:xfrm>
            <a:prstGeom prst="roundRect">
              <a:avLst>
                <a:gd name="adj" fmla="val 50000"/>
              </a:avLst>
            </a:prstGeom>
            <a:solidFill>
              <a:schemeClr val="accent5"/>
            </a:solidFill>
            <a:ln>
              <a:solidFill>
                <a:srgbClr val="66C4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Nhiễm độc phóng xạ</a:t>
              </a:r>
            </a:p>
          </p:txBody>
        </p:sp>
        <p:pic>
          <p:nvPicPr>
            <p:cNvPr id="2" name="Picture 1">
              <a:extLst>
                <a:ext uri="{FF2B5EF4-FFF2-40B4-BE49-F238E27FC236}">
                  <a16:creationId xmlns:a16="http://schemas.microsoft.com/office/drawing/2014/main" id="{6717E8E6-D842-DD5D-C50D-E5CE3EC6FD80}"/>
                </a:ext>
              </a:extLst>
            </p:cNvPr>
            <p:cNvPicPr>
              <a:picLocks noChangeAspect="1"/>
            </p:cNvPicPr>
            <p:nvPr/>
          </p:nvPicPr>
          <p:blipFill>
            <a:blip r:embed="rId2"/>
            <a:stretch>
              <a:fillRect/>
            </a:stretch>
          </p:blipFill>
          <p:spPr>
            <a:xfrm>
              <a:off x="460437" y="405963"/>
              <a:ext cx="618439" cy="895299"/>
            </a:xfrm>
            <a:prstGeom prst="rect">
              <a:avLst/>
            </a:prstGeom>
          </p:spPr>
        </p:pic>
      </p:grpSp>
      <p:sp>
        <p:nvSpPr>
          <p:cNvPr id="5" name="Arrow: Pentagon 4">
            <a:extLst>
              <a:ext uri="{FF2B5EF4-FFF2-40B4-BE49-F238E27FC236}">
                <a16:creationId xmlns:a16="http://schemas.microsoft.com/office/drawing/2014/main" id="{E500BF34-76A4-13E9-31EB-FD054C2C3B31}"/>
              </a:ext>
            </a:extLst>
          </p:cNvPr>
          <p:cNvSpPr/>
          <p:nvPr/>
        </p:nvSpPr>
        <p:spPr>
          <a:xfrm>
            <a:off x="0" y="1384499"/>
            <a:ext cx="457200" cy="298557"/>
          </a:xfrm>
          <a:prstGeom prst="homePlate">
            <a:avLst/>
          </a:prstGeom>
          <a:solidFill>
            <a:srgbClr val="E91D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7" name="TextBox 6">
            <a:extLst>
              <a:ext uri="{FF2B5EF4-FFF2-40B4-BE49-F238E27FC236}">
                <a16:creationId xmlns:a16="http://schemas.microsoft.com/office/drawing/2014/main" id="{9FF172FC-4D73-F8F6-1C4B-830936D49ADE}"/>
              </a:ext>
            </a:extLst>
          </p:cNvPr>
          <p:cNvSpPr txBox="1"/>
          <p:nvPr/>
        </p:nvSpPr>
        <p:spPr>
          <a:xfrm>
            <a:off x="656561" y="1325767"/>
            <a:ext cx="3253799" cy="430887"/>
          </a:xfrm>
          <a:prstGeom prst="rect">
            <a:avLst/>
          </a:prstGeom>
          <a:noFill/>
        </p:spPr>
        <p:txBody>
          <a:bodyPr wrap="square" rtlCol="0">
            <a:spAutoFit/>
          </a:bodyPr>
          <a:lstStyle/>
          <a:p>
            <a:pPr>
              <a:buClrTx/>
              <a:buFontTx/>
              <a:buNone/>
              <a:defRPr/>
            </a:pPr>
            <a:r>
              <a:rPr lang="en-US" sz="2200" b="1">
                <a:solidFill>
                  <a:srgbClr val="E91D28"/>
                </a:solidFill>
                <a:latin typeface="Arial" panose="020B0604020202020204" pitchFamily="34" charset="0"/>
                <a:cs typeface="Arial" panose="020B0604020202020204" pitchFamily="34" charset="0"/>
              </a:rPr>
              <a:t>Triệu chứng:</a:t>
            </a:r>
            <a:endParaRPr lang="en-US" sz="2200" b="1" dirty="0">
              <a:solidFill>
                <a:srgbClr val="E91D28"/>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EE94823-B567-249D-61B7-3B7E55291A30}"/>
              </a:ext>
            </a:extLst>
          </p:cNvPr>
          <p:cNvSpPr/>
          <p:nvPr/>
        </p:nvSpPr>
        <p:spPr>
          <a:xfrm>
            <a:off x="457200" y="1852193"/>
            <a:ext cx="851095" cy="1079579"/>
          </a:xfrm>
          <a:prstGeom prst="roundRect">
            <a:avLst>
              <a:gd name="adj" fmla="val 8903"/>
            </a:avLst>
          </a:prstGeom>
          <a:solidFill>
            <a:schemeClr val="accent6"/>
          </a:solidFill>
          <a:ln>
            <a:solidFill>
              <a:srgbClr val="E91D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rPr>
              <a:t>Buồn nôn</a:t>
            </a:r>
            <a:endParaRPr lang="en-US" sz="1600">
              <a:solidFill>
                <a:srgbClr val="000000"/>
              </a:solidFill>
            </a:endParaRPr>
          </a:p>
        </p:txBody>
      </p:sp>
      <p:sp>
        <p:nvSpPr>
          <p:cNvPr id="11" name="Arrow: Pentagon 10">
            <a:extLst>
              <a:ext uri="{FF2B5EF4-FFF2-40B4-BE49-F238E27FC236}">
                <a16:creationId xmlns:a16="http://schemas.microsoft.com/office/drawing/2014/main" id="{88827051-9CCB-2FF5-C977-528AF74DE38F}"/>
              </a:ext>
            </a:extLst>
          </p:cNvPr>
          <p:cNvSpPr/>
          <p:nvPr/>
        </p:nvSpPr>
        <p:spPr>
          <a:xfrm>
            <a:off x="0" y="3148367"/>
            <a:ext cx="457200" cy="298557"/>
          </a:xfrm>
          <a:prstGeom prst="homePlate">
            <a:avLst/>
          </a:prstGeom>
          <a:solidFill>
            <a:srgbClr val="3333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12" name="TextBox 11">
            <a:extLst>
              <a:ext uri="{FF2B5EF4-FFF2-40B4-BE49-F238E27FC236}">
                <a16:creationId xmlns:a16="http://schemas.microsoft.com/office/drawing/2014/main" id="{7B247841-65AD-249D-C76A-24628F9FB820}"/>
              </a:ext>
            </a:extLst>
          </p:cNvPr>
          <p:cNvSpPr txBox="1"/>
          <p:nvPr/>
        </p:nvSpPr>
        <p:spPr>
          <a:xfrm>
            <a:off x="646421" y="3082201"/>
            <a:ext cx="3992485" cy="430887"/>
          </a:xfrm>
          <a:prstGeom prst="rect">
            <a:avLst/>
          </a:prstGeom>
          <a:noFill/>
        </p:spPr>
        <p:txBody>
          <a:bodyPr wrap="square" rtlCol="0">
            <a:spAutoFit/>
          </a:bodyPr>
          <a:lstStyle/>
          <a:p>
            <a:pPr>
              <a:buClrTx/>
              <a:buFontTx/>
              <a:buNone/>
              <a:defRPr/>
            </a:pPr>
            <a:r>
              <a:rPr lang="en-US" sz="2200" b="1">
                <a:solidFill>
                  <a:srgbClr val="3333FF"/>
                </a:solidFill>
                <a:latin typeface="Arial" panose="020B0604020202020204" pitchFamily="34" charset="0"/>
                <a:cs typeface="Arial" panose="020B0604020202020204" pitchFamily="34" charset="0"/>
              </a:rPr>
              <a:t>Tác động:</a:t>
            </a:r>
            <a:endParaRPr lang="en-US" sz="2200" b="1" dirty="0">
              <a:solidFill>
                <a:srgbClr val="3333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3702890B-DFCE-32A9-9727-261F891D1197}"/>
              </a:ext>
            </a:extLst>
          </p:cNvPr>
          <p:cNvSpPr/>
          <p:nvPr/>
        </p:nvSpPr>
        <p:spPr>
          <a:xfrm>
            <a:off x="457200" y="3663519"/>
            <a:ext cx="2327082" cy="1079578"/>
          </a:xfrm>
          <a:prstGeom prst="roundRect">
            <a:avLst>
              <a:gd name="adj" fmla="val 8824"/>
            </a:avLst>
          </a:prstGeom>
          <a:solidFill>
            <a:srgbClr val="FFFFFF"/>
          </a:solidFill>
          <a:ln w="25400" cap="flat" cmpd="sng" algn="ctr">
            <a:solidFill>
              <a:srgbClr val="3333FF"/>
            </a:solidFill>
            <a:prstDash val="solid"/>
          </a:ln>
          <a:effectLst>
            <a:outerShdw blurRad="50800" dist="38100" dir="2700000" algn="tl" rotWithShape="0">
              <a:prstClr val="black">
                <a:alpha val="40000"/>
              </a:prstClr>
            </a:outerShdw>
          </a:effectLst>
        </p:spPr>
        <p:txBody>
          <a:bodyPr rtlCol="0" anchor="ctr"/>
          <a:lstStyle/>
          <a:p>
            <a:pPr lvl="0" algn="just">
              <a:lnSpc>
                <a:spcPct val="150000"/>
              </a:lnSpc>
              <a:buClrTx/>
              <a:defRPr/>
            </a:pPr>
            <a:r>
              <a:rPr lang="en-US" sz="2000">
                <a:latin typeface="Arial" panose="020B0604020202020204" pitchFamily="34" charset="0"/>
                <a:ea typeface="+mn-ea"/>
                <a:cs typeface="+mn-cs"/>
              </a:rPr>
              <a:t>Ả</a:t>
            </a:r>
            <a:r>
              <a:rPr lang="vi-VN" sz="2000">
                <a:latin typeface="Arial" panose="020B0604020202020204" pitchFamily="34" charset="0"/>
                <a:ea typeface="+mn-ea"/>
                <a:cs typeface="+mn-cs"/>
              </a:rPr>
              <a:t>nh hưởng lâu dài đến sức khoẻ</a:t>
            </a:r>
            <a:r>
              <a:rPr lang="en-US" sz="2000">
                <a:latin typeface="Arial" panose="020B0604020202020204" pitchFamily="34" charset="0"/>
                <a:ea typeface="+mn-ea"/>
                <a:cs typeface="+mn-cs"/>
              </a:rPr>
              <a:t>.</a:t>
            </a:r>
            <a:endParaRPr kumimoji="0" lang="en-US" sz="2000" u="none" strike="noStrike" kern="0" cap="none" spc="0" normalizeH="0" baseline="0" noProof="0">
              <a:ln>
                <a:noFill/>
              </a:ln>
              <a:solidFill>
                <a:srgbClr val="000000"/>
              </a:solidFill>
              <a:effectLst/>
              <a:uLnTx/>
              <a:uFillTx/>
              <a:ea typeface="+mn-ea"/>
              <a:cs typeface="+mn-cs"/>
            </a:endParaRPr>
          </a:p>
        </p:txBody>
      </p:sp>
      <p:sp>
        <p:nvSpPr>
          <p:cNvPr id="14" name="Rectangle: Rounded Corners 13">
            <a:extLst>
              <a:ext uri="{FF2B5EF4-FFF2-40B4-BE49-F238E27FC236}">
                <a16:creationId xmlns:a16="http://schemas.microsoft.com/office/drawing/2014/main" id="{19530201-DE80-91D3-5DCF-A246807602A9}"/>
              </a:ext>
            </a:extLst>
          </p:cNvPr>
          <p:cNvSpPr/>
          <p:nvPr/>
        </p:nvSpPr>
        <p:spPr>
          <a:xfrm>
            <a:off x="2947595" y="3663517"/>
            <a:ext cx="2022097" cy="1079579"/>
          </a:xfrm>
          <a:prstGeom prst="roundRect">
            <a:avLst>
              <a:gd name="adj" fmla="val 8824"/>
            </a:avLst>
          </a:prstGeom>
          <a:solidFill>
            <a:srgbClr val="FFFFFF"/>
          </a:solidFill>
          <a:ln w="25400" cap="flat" cmpd="sng" algn="ctr">
            <a:solidFill>
              <a:srgbClr val="3333FF"/>
            </a:solidFill>
            <a:prstDash val="solid"/>
          </a:ln>
          <a:effectLst>
            <a:outerShdw blurRad="50800" dist="38100" dir="2700000" algn="tl" rotWithShape="0">
              <a:prstClr val="black">
                <a:alpha val="40000"/>
              </a:prstClr>
            </a:outerShdw>
          </a:effectLst>
        </p:spPr>
        <p:txBody>
          <a:bodyPr rtlCol="0" anchor="ctr"/>
          <a:lstStyle/>
          <a:p>
            <a:pPr lvl="0" algn="just">
              <a:lnSpc>
                <a:spcPct val="150000"/>
              </a:lnSpc>
              <a:buClrTx/>
              <a:defRPr/>
            </a:pPr>
            <a:r>
              <a:rPr lang="en-US" sz="2000">
                <a:latin typeface="Arial" panose="020B0604020202020204" pitchFamily="34" charset="0"/>
                <a:ea typeface="+mn-ea"/>
                <a:cs typeface="+mn-cs"/>
              </a:rPr>
              <a:t>G</a:t>
            </a:r>
            <a:r>
              <a:rPr lang="vi-VN" sz="2000">
                <a:latin typeface="Arial" panose="020B0604020202020204" pitchFamily="34" charset="0"/>
                <a:ea typeface="+mn-ea"/>
                <a:cs typeface="+mn-cs"/>
              </a:rPr>
              <a:t>ây đột biến trong di truyền</a:t>
            </a:r>
            <a:r>
              <a:rPr lang="en-US" sz="2000">
                <a:latin typeface="Arial" panose="020B0604020202020204" pitchFamily="34" charset="0"/>
                <a:ea typeface="+mn-ea"/>
                <a:cs typeface="+mn-cs"/>
              </a:rPr>
              <a:t>.</a:t>
            </a:r>
            <a:endParaRPr kumimoji="0" lang="en-US" sz="2000" u="none" strike="noStrike" kern="0" cap="none" spc="0" normalizeH="0" baseline="0" noProof="0">
              <a:ln>
                <a:noFill/>
              </a:ln>
              <a:solidFill>
                <a:srgbClr val="000000"/>
              </a:solidFill>
              <a:effectLst/>
              <a:uLnTx/>
              <a:uFillTx/>
              <a:ea typeface="+mn-ea"/>
              <a:cs typeface="+mn-cs"/>
            </a:endParaRPr>
          </a:p>
        </p:txBody>
      </p:sp>
      <p:sp>
        <p:nvSpPr>
          <p:cNvPr id="15" name="Rectangle: Rounded Corners 14">
            <a:extLst>
              <a:ext uri="{FF2B5EF4-FFF2-40B4-BE49-F238E27FC236}">
                <a16:creationId xmlns:a16="http://schemas.microsoft.com/office/drawing/2014/main" id="{32BA54AC-38F5-55A5-759E-B46126CFEE13}"/>
              </a:ext>
            </a:extLst>
          </p:cNvPr>
          <p:cNvSpPr/>
          <p:nvPr/>
        </p:nvSpPr>
        <p:spPr>
          <a:xfrm>
            <a:off x="5133006" y="3663517"/>
            <a:ext cx="1243455" cy="1079579"/>
          </a:xfrm>
          <a:prstGeom prst="roundRect">
            <a:avLst>
              <a:gd name="adj" fmla="val 8824"/>
            </a:avLst>
          </a:prstGeom>
          <a:solidFill>
            <a:srgbClr val="FFFFFF"/>
          </a:solidFill>
          <a:ln w="25400" cap="flat" cmpd="sng" algn="ctr">
            <a:solidFill>
              <a:srgbClr val="3333FF"/>
            </a:solidFill>
            <a:prstDash val="solid"/>
          </a:ln>
          <a:effectLst>
            <a:outerShdw blurRad="50800" dist="38100" dir="2700000" algn="tl" rotWithShape="0">
              <a:prstClr val="black">
                <a:alpha val="40000"/>
              </a:prstClr>
            </a:outerShdw>
          </a:effectLst>
        </p:spPr>
        <p:txBody>
          <a:bodyPr rtlCol="0" anchor="ctr"/>
          <a:lstStyle/>
          <a:p>
            <a:pPr lvl="0" algn="just">
              <a:lnSpc>
                <a:spcPct val="150000"/>
              </a:lnSpc>
              <a:buClrTx/>
              <a:defRPr/>
            </a:pPr>
            <a:r>
              <a:rPr lang="en-US" sz="2000">
                <a:latin typeface="Arial" panose="020B0604020202020204" pitchFamily="34" charset="0"/>
                <a:ea typeface="+mn-ea"/>
                <a:cs typeface="+mn-cs"/>
              </a:rPr>
              <a:t>Gây ung thư,…</a:t>
            </a:r>
            <a:endParaRPr kumimoji="0" lang="en-US" sz="2000" u="none" strike="noStrike" kern="0" cap="none" spc="0" normalizeH="0" baseline="0" noProof="0">
              <a:ln>
                <a:noFill/>
              </a:ln>
              <a:solidFill>
                <a:srgbClr val="000000"/>
              </a:solidFill>
              <a:effectLst/>
              <a:uLnTx/>
              <a:uFillTx/>
              <a:ea typeface="+mn-ea"/>
              <a:cs typeface="+mn-cs"/>
            </a:endParaRPr>
          </a:p>
        </p:txBody>
      </p:sp>
      <p:sp>
        <p:nvSpPr>
          <p:cNvPr id="16" name="Rectangle: Rounded Corners 15">
            <a:extLst>
              <a:ext uri="{FF2B5EF4-FFF2-40B4-BE49-F238E27FC236}">
                <a16:creationId xmlns:a16="http://schemas.microsoft.com/office/drawing/2014/main" id="{4BFAC0F8-5C89-E0BE-C56F-2983A4ACF922}"/>
              </a:ext>
            </a:extLst>
          </p:cNvPr>
          <p:cNvSpPr/>
          <p:nvPr/>
        </p:nvSpPr>
        <p:spPr>
          <a:xfrm>
            <a:off x="1513797" y="1852191"/>
            <a:ext cx="1317432" cy="1079579"/>
          </a:xfrm>
          <a:prstGeom prst="roundRect">
            <a:avLst>
              <a:gd name="adj" fmla="val 8903"/>
            </a:avLst>
          </a:prstGeom>
          <a:solidFill>
            <a:schemeClr val="accent6"/>
          </a:solidFill>
          <a:ln>
            <a:solidFill>
              <a:srgbClr val="E91D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rPr>
              <a:t>Nôn mửa</a:t>
            </a:r>
            <a:endParaRPr lang="en-US" sz="1600">
              <a:solidFill>
                <a:srgbClr val="000000"/>
              </a:solidFill>
            </a:endParaRPr>
          </a:p>
        </p:txBody>
      </p:sp>
      <p:sp>
        <p:nvSpPr>
          <p:cNvPr id="17" name="Rectangle: Rounded Corners 16">
            <a:extLst>
              <a:ext uri="{FF2B5EF4-FFF2-40B4-BE49-F238E27FC236}">
                <a16:creationId xmlns:a16="http://schemas.microsoft.com/office/drawing/2014/main" id="{8F4113B9-7480-2E50-C014-31A4A4BF66B2}"/>
              </a:ext>
            </a:extLst>
          </p:cNvPr>
          <p:cNvSpPr/>
          <p:nvPr/>
        </p:nvSpPr>
        <p:spPr>
          <a:xfrm>
            <a:off x="3036731" y="1852192"/>
            <a:ext cx="1636484" cy="1079579"/>
          </a:xfrm>
          <a:prstGeom prst="roundRect">
            <a:avLst>
              <a:gd name="adj" fmla="val 8903"/>
            </a:avLst>
          </a:prstGeom>
          <a:solidFill>
            <a:schemeClr val="accent6"/>
          </a:solidFill>
          <a:ln>
            <a:solidFill>
              <a:srgbClr val="E91D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Calibri" panose="020F0502020204030204" pitchFamily="34" charset="0"/>
              </a:rPr>
              <a:t>S</a:t>
            </a:r>
            <a:r>
              <a:rPr lang="vi-VN" sz="2000">
                <a:solidFill>
                  <a:srgbClr val="000000"/>
                </a:solidFill>
                <a:ea typeface="Calibri" panose="020F0502020204030204" pitchFamily="34" charset="0"/>
              </a:rPr>
              <a:t>uy nhược thần kinh</a:t>
            </a:r>
            <a:endParaRPr lang="en-US" sz="1600">
              <a:solidFill>
                <a:srgbClr val="000000"/>
              </a:solidFill>
            </a:endParaRPr>
          </a:p>
        </p:txBody>
      </p:sp>
      <p:grpSp>
        <p:nvGrpSpPr>
          <p:cNvPr id="28" name="Group 27">
            <a:extLst>
              <a:ext uri="{FF2B5EF4-FFF2-40B4-BE49-F238E27FC236}">
                <a16:creationId xmlns:a16="http://schemas.microsoft.com/office/drawing/2014/main" id="{DBE9D3D3-DE36-3B8D-300A-C25ACFF022B7}"/>
              </a:ext>
            </a:extLst>
          </p:cNvPr>
          <p:cNvGrpSpPr/>
          <p:nvPr/>
        </p:nvGrpSpPr>
        <p:grpSpPr>
          <a:xfrm>
            <a:off x="4878717" y="194841"/>
            <a:ext cx="4175907" cy="4680989"/>
            <a:chOff x="4878717" y="194841"/>
            <a:chExt cx="4175907" cy="4680989"/>
          </a:xfrm>
        </p:grpSpPr>
        <p:sp>
          <p:nvSpPr>
            <p:cNvPr id="24" name="TextBox 23">
              <a:extLst>
                <a:ext uri="{FF2B5EF4-FFF2-40B4-BE49-F238E27FC236}">
                  <a16:creationId xmlns:a16="http://schemas.microsoft.com/office/drawing/2014/main" id="{AE75B4C7-95CD-2DF6-A7BB-05032EDDF677}"/>
                </a:ext>
              </a:extLst>
            </p:cNvPr>
            <p:cNvSpPr txBox="1"/>
            <p:nvPr/>
          </p:nvSpPr>
          <p:spPr>
            <a:xfrm>
              <a:off x="6565424" y="3530782"/>
              <a:ext cx="2489200" cy="1345048"/>
            </a:xfrm>
            <a:prstGeom prst="rect">
              <a:avLst/>
            </a:prstGeom>
            <a:noFill/>
          </p:spPr>
          <p:txBody>
            <a:bodyPr wrap="square">
              <a:spAutoFit/>
            </a:bodyPr>
            <a:lstStyle/>
            <a:p>
              <a:pPr algn="just">
                <a:lnSpc>
                  <a:spcPct val="150000"/>
                </a:lnSpc>
              </a:pPr>
              <a:r>
                <a:rPr lang="vi-VN"/>
                <a:t>Bà là người đầu tiên trên thế giới được chính thức xác nhận tử vong là do ngộ độc phóng xạ.</a:t>
              </a:r>
              <a:endParaRPr lang="en-US"/>
            </a:p>
          </p:txBody>
        </p:sp>
        <p:grpSp>
          <p:nvGrpSpPr>
            <p:cNvPr id="27" name="Group 26">
              <a:extLst>
                <a:ext uri="{FF2B5EF4-FFF2-40B4-BE49-F238E27FC236}">
                  <a16:creationId xmlns:a16="http://schemas.microsoft.com/office/drawing/2014/main" id="{87A77DE4-C88E-51A9-F703-9201968F49CA}"/>
                </a:ext>
              </a:extLst>
            </p:cNvPr>
            <p:cNvGrpSpPr/>
            <p:nvPr/>
          </p:nvGrpSpPr>
          <p:grpSpPr>
            <a:xfrm>
              <a:off x="4878717" y="194841"/>
              <a:ext cx="4175907" cy="3314700"/>
              <a:chOff x="4807626" y="132224"/>
              <a:chExt cx="4175907" cy="3314700"/>
            </a:xfrm>
          </p:grpSpPr>
          <p:pic>
            <p:nvPicPr>
              <p:cNvPr id="22" name="Picture 21" descr="A person in a kimono&#10;&#10;Description automatically generated">
                <a:extLst>
                  <a:ext uri="{FF2B5EF4-FFF2-40B4-BE49-F238E27FC236}">
                    <a16:creationId xmlns:a16="http://schemas.microsoft.com/office/drawing/2014/main" id="{59866AAA-E4DC-05AD-D3AF-8DDB32201289}"/>
                  </a:ext>
                </a:extLst>
              </p:cNvPr>
              <p:cNvPicPr>
                <a:picLocks noChangeAspect="1"/>
              </p:cNvPicPr>
              <p:nvPr/>
            </p:nvPicPr>
            <p:blipFill>
              <a:blip r:embed="rId3"/>
              <a:stretch>
                <a:fillRect/>
              </a:stretch>
            </p:blipFill>
            <p:spPr>
              <a:xfrm>
                <a:off x="4807626" y="132224"/>
                <a:ext cx="2489200" cy="3314700"/>
              </a:xfrm>
              <a:prstGeom prst="rect">
                <a:avLst/>
              </a:prstGeom>
            </p:spPr>
          </p:pic>
          <p:sp>
            <p:nvSpPr>
              <p:cNvPr id="26" name="TextBox 25">
                <a:extLst>
                  <a:ext uri="{FF2B5EF4-FFF2-40B4-BE49-F238E27FC236}">
                    <a16:creationId xmlns:a16="http://schemas.microsoft.com/office/drawing/2014/main" id="{3CD4348E-F13C-A9D5-06E1-EFB7E4FE70C2}"/>
                  </a:ext>
                </a:extLst>
              </p:cNvPr>
              <p:cNvSpPr txBox="1"/>
              <p:nvPr/>
            </p:nvSpPr>
            <p:spPr>
              <a:xfrm>
                <a:off x="7292941" y="482793"/>
                <a:ext cx="1690592" cy="2960875"/>
              </a:xfrm>
              <a:prstGeom prst="rect">
                <a:avLst/>
              </a:prstGeom>
              <a:noFill/>
            </p:spPr>
            <p:txBody>
              <a:bodyPr wrap="square">
                <a:spAutoFit/>
              </a:bodyPr>
              <a:lstStyle/>
              <a:p>
                <a:pPr algn="just">
                  <a:lnSpc>
                    <a:spcPct val="150000"/>
                  </a:lnSpc>
                </a:pPr>
                <a:r>
                  <a:rPr lang="vi-VN"/>
                  <a:t>Midori Naka - một diễn viên sân khấu người Nhật sống sót sau vụ đánh bom nguyên tử ở Hiroshima vào 6/8/1945, nhưng đã qua đời 18 ngày sau đó. </a:t>
                </a:r>
                <a:endParaRPr lang="en-US"/>
              </a:p>
            </p:txBody>
          </p:sp>
        </p:grpSp>
      </p:grpSp>
    </p:spTree>
    <p:extLst>
      <p:ext uri="{BB962C8B-B14F-4D97-AF65-F5344CB8AC3E}">
        <p14:creationId xmlns:p14="http://schemas.microsoft.com/office/powerpoint/2010/main" val="157961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randombar(horizontal)">
                                      <p:cBhvr>
                                        <p:cTn id="6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1" grpId="0" animBg="1"/>
      <p:bldP spid="12" grpId="0"/>
      <p:bldP spid="13" grpId="0" animBg="1"/>
      <p:bldP spid="14" grpId="0" animBg="1"/>
      <p:bldP spid="15" grpId="0" animBg="1"/>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18D0AE8-DE02-104D-78E1-9D24582CC637}"/>
              </a:ext>
            </a:extLst>
          </p:cNvPr>
          <p:cNvGrpSpPr/>
          <p:nvPr/>
        </p:nvGrpSpPr>
        <p:grpSpPr>
          <a:xfrm>
            <a:off x="323622" y="393048"/>
            <a:ext cx="4632666" cy="4357403"/>
            <a:chOff x="-136280" y="234755"/>
            <a:chExt cx="4632666" cy="4357403"/>
          </a:xfrm>
        </p:grpSpPr>
        <p:pic>
          <p:nvPicPr>
            <p:cNvPr id="3" name="Picture 2" descr="A person lying in a hospital bed&#10;&#10;Description automatically generated">
              <a:extLst>
                <a:ext uri="{FF2B5EF4-FFF2-40B4-BE49-F238E27FC236}">
                  <a16:creationId xmlns:a16="http://schemas.microsoft.com/office/drawing/2014/main" id="{E683A34F-A526-66F6-BE03-385E1A54B138}"/>
                </a:ext>
              </a:extLst>
            </p:cNvPr>
            <p:cNvPicPr>
              <a:picLocks noChangeAspect="1"/>
            </p:cNvPicPr>
            <p:nvPr/>
          </p:nvPicPr>
          <p:blipFill>
            <a:blip r:embed="rId2"/>
            <a:stretch>
              <a:fillRect/>
            </a:stretch>
          </p:blipFill>
          <p:spPr>
            <a:xfrm>
              <a:off x="-136280" y="234755"/>
              <a:ext cx="4632666" cy="3335520"/>
            </a:xfrm>
            <a:prstGeom prst="rect">
              <a:avLst/>
            </a:prstGeom>
          </p:spPr>
        </p:pic>
        <p:sp>
          <p:nvSpPr>
            <p:cNvPr id="5" name="TextBox 4">
              <a:extLst>
                <a:ext uri="{FF2B5EF4-FFF2-40B4-BE49-F238E27FC236}">
                  <a16:creationId xmlns:a16="http://schemas.microsoft.com/office/drawing/2014/main" id="{7E95F838-DF79-E712-E330-97EBCD5A8572}"/>
                </a:ext>
              </a:extLst>
            </p:cNvPr>
            <p:cNvSpPr txBox="1"/>
            <p:nvPr/>
          </p:nvSpPr>
          <p:spPr>
            <a:xfrm>
              <a:off x="493689" y="3570275"/>
              <a:ext cx="3372728" cy="1021883"/>
            </a:xfrm>
            <a:prstGeom prst="rect">
              <a:avLst/>
            </a:prstGeom>
            <a:noFill/>
          </p:spPr>
          <p:txBody>
            <a:bodyPr wrap="square">
              <a:spAutoFit/>
            </a:bodyPr>
            <a:lstStyle/>
            <a:p>
              <a:pPr algn="ctr">
                <a:lnSpc>
                  <a:spcPct val="150000"/>
                </a:lnSpc>
              </a:pPr>
              <a:r>
                <a:rPr lang="en-US"/>
                <a:t>Alexander Litvinenko – một sĩ quan tình báo của Nga chết vì ngộ độc phóng xạ polonium-210 tại London năm 2006. </a:t>
              </a:r>
            </a:p>
          </p:txBody>
        </p:sp>
      </p:grpSp>
      <p:grpSp>
        <p:nvGrpSpPr>
          <p:cNvPr id="7" name="Group 6">
            <a:extLst>
              <a:ext uri="{FF2B5EF4-FFF2-40B4-BE49-F238E27FC236}">
                <a16:creationId xmlns:a16="http://schemas.microsoft.com/office/drawing/2014/main" id="{1F2FE912-8048-ABA9-5088-1F4D1F2C18C4}"/>
              </a:ext>
            </a:extLst>
          </p:cNvPr>
          <p:cNvGrpSpPr/>
          <p:nvPr/>
        </p:nvGrpSpPr>
        <p:grpSpPr>
          <a:xfrm>
            <a:off x="5183948" y="113415"/>
            <a:ext cx="3767940" cy="4916670"/>
            <a:chOff x="296083" y="-572684"/>
            <a:chExt cx="3767940" cy="4916670"/>
          </a:xfrm>
        </p:grpSpPr>
        <p:pic>
          <p:nvPicPr>
            <p:cNvPr id="8" name="Picture 7">
              <a:extLst>
                <a:ext uri="{FF2B5EF4-FFF2-40B4-BE49-F238E27FC236}">
                  <a16:creationId xmlns:a16="http://schemas.microsoft.com/office/drawing/2014/main" id="{F05AEFD3-7CEC-B8A7-6DBD-C60B8E114C6D}"/>
                </a:ext>
              </a:extLst>
            </p:cNvPr>
            <p:cNvPicPr>
              <a:picLocks noChangeAspect="1"/>
            </p:cNvPicPr>
            <p:nvPr/>
          </p:nvPicPr>
          <p:blipFill>
            <a:blip r:embed="rId3"/>
            <a:srcRect/>
            <a:stretch/>
          </p:blipFill>
          <p:spPr>
            <a:xfrm>
              <a:off x="751404" y="-572684"/>
              <a:ext cx="2857297" cy="3571622"/>
            </a:xfrm>
            <a:prstGeom prst="rect">
              <a:avLst/>
            </a:prstGeom>
          </p:spPr>
        </p:pic>
        <p:sp>
          <p:nvSpPr>
            <p:cNvPr id="9" name="TextBox 8">
              <a:extLst>
                <a:ext uri="{FF2B5EF4-FFF2-40B4-BE49-F238E27FC236}">
                  <a16:creationId xmlns:a16="http://schemas.microsoft.com/office/drawing/2014/main" id="{0BF113E7-7076-3297-D97E-2F47934C263C}"/>
                </a:ext>
              </a:extLst>
            </p:cNvPr>
            <p:cNvSpPr txBox="1"/>
            <p:nvPr/>
          </p:nvSpPr>
          <p:spPr>
            <a:xfrm>
              <a:off x="296083" y="2998938"/>
              <a:ext cx="3767940" cy="1345048"/>
            </a:xfrm>
            <a:prstGeom prst="rect">
              <a:avLst/>
            </a:prstGeom>
            <a:noFill/>
          </p:spPr>
          <p:txBody>
            <a:bodyPr wrap="square">
              <a:spAutoFit/>
            </a:bodyPr>
            <a:lstStyle/>
            <a:p>
              <a:pPr algn="ctr">
                <a:lnSpc>
                  <a:spcPct val="150000"/>
                </a:lnSpc>
              </a:pPr>
              <a:r>
                <a:rPr lang="en-US"/>
                <a:t>Roman Tsepov – một doanh nhân người Nga chết vì bị đầu độc bằng một vật liệu phóng xạ không xác định.</a:t>
              </a:r>
              <a:r>
                <a:rPr lang="vi-VN"/>
                <a:t> Ông có các triệu chứng tương tự như Aleksandr Litvinenko</a:t>
              </a:r>
              <a:r>
                <a:rPr lang="en-US"/>
                <a:t>. </a:t>
              </a:r>
            </a:p>
          </p:txBody>
        </p:sp>
      </p:grpSp>
    </p:spTree>
    <p:extLst>
      <p:ext uri="{BB962C8B-B14F-4D97-AF65-F5344CB8AC3E}">
        <p14:creationId xmlns:p14="http://schemas.microsoft.com/office/powerpoint/2010/main" val="232471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0D1CD-6D52-CCEC-46C2-71F37463728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FF672A5-0D88-374A-7927-91FC117F0F9E}"/>
              </a:ext>
            </a:extLst>
          </p:cNvPr>
          <p:cNvGrpSpPr/>
          <p:nvPr/>
        </p:nvGrpSpPr>
        <p:grpSpPr>
          <a:xfrm>
            <a:off x="275639" y="176066"/>
            <a:ext cx="3372728" cy="4791368"/>
            <a:chOff x="493689" y="234754"/>
            <a:chExt cx="3372728" cy="4791368"/>
          </a:xfrm>
        </p:grpSpPr>
        <p:pic>
          <p:nvPicPr>
            <p:cNvPr id="3" name="Picture 2">
              <a:extLst>
                <a:ext uri="{FF2B5EF4-FFF2-40B4-BE49-F238E27FC236}">
                  <a16:creationId xmlns:a16="http://schemas.microsoft.com/office/drawing/2014/main" id="{134C9228-A32A-090D-9315-ED2CB3DC0CD6}"/>
                </a:ext>
              </a:extLst>
            </p:cNvPr>
            <p:cNvPicPr>
              <a:picLocks noChangeAspect="1"/>
            </p:cNvPicPr>
            <p:nvPr/>
          </p:nvPicPr>
          <p:blipFill>
            <a:blip r:embed="rId2"/>
            <a:srcRect/>
            <a:stretch/>
          </p:blipFill>
          <p:spPr>
            <a:xfrm>
              <a:off x="838381" y="234754"/>
              <a:ext cx="2692437" cy="3446320"/>
            </a:xfrm>
            <a:prstGeom prst="rect">
              <a:avLst/>
            </a:prstGeom>
          </p:spPr>
        </p:pic>
        <p:sp>
          <p:nvSpPr>
            <p:cNvPr id="5" name="TextBox 4">
              <a:extLst>
                <a:ext uri="{FF2B5EF4-FFF2-40B4-BE49-F238E27FC236}">
                  <a16:creationId xmlns:a16="http://schemas.microsoft.com/office/drawing/2014/main" id="{33C609A7-63AF-DE7C-A381-6BD1B25724E2}"/>
                </a:ext>
              </a:extLst>
            </p:cNvPr>
            <p:cNvSpPr txBox="1"/>
            <p:nvPr/>
          </p:nvSpPr>
          <p:spPr>
            <a:xfrm>
              <a:off x="493689" y="3681074"/>
              <a:ext cx="3372728" cy="1345048"/>
            </a:xfrm>
            <a:prstGeom prst="rect">
              <a:avLst/>
            </a:prstGeom>
            <a:noFill/>
          </p:spPr>
          <p:txBody>
            <a:bodyPr wrap="square">
              <a:spAutoFit/>
            </a:bodyPr>
            <a:lstStyle/>
            <a:p>
              <a:pPr algn="ctr">
                <a:lnSpc>
                  <a:spcPct val="150000"/>
                </a:lnSpc>
              </a:pPr>
              <a:r>
                <a:rPr lang="vi-VN"/>
                <a:t>Haroutune Krikor Daghlian </a:t>
              </a:r>
              <a:r>
                <a:rPr lang="en-US"/>
                <a:t>- </a:t>
              </a:r>
              <a:r>
                <a:rPr lang="vi-VN"/>
                <a:t>một nhà vật lý người Mỹ</a:t>
              </a:r>
              <a:r>
                <a:rPr lang="en-US"/>
                <a:t>. </a:t>
              </a:r>
              <a:r>
                <a:rPr lang="vi-VN"/>
                <a:t>Ông đã vô tình bị chiếu xạ vào ngày 21</a:t>
              </a:r>
              <a:r>
                <a:rPr lang="en-US"/>
                <a:t>/8/</a:t>
              </a:r>
              <a:r>
                <a:rPr lang="vi-VN"/>
                <a:t>1945</a:t>
              </a:r>
              <a:r>
                <a:rPr lang="en-US"/>
                <a:t> </a:t>
              </a:r>
              <a:r>
                <a:rPr lang="vi-VN"/>
                <a:t>và qua đời 25 ngày sau đó do ngộ độc phóng xạ .</a:t>
              </a:r>
              <a:endParaRPr lang="en-US"/>
            </a:p>
          </p:txBody>
        </p:sp>
      </p:grpSp>
      <p:grpSp>
        <p:nvGrpSpPr>
          <p:cNvPr id="7" name="Group 6">
            <a:extLst>
              <a:ext uri="{FF2B5EF4-FFF2-40B4-BE49-F238E27FC236}">
                <a16:creationId xmlns:a16="http://schemas.microsoft.com/office/drawing/2014/main" id="{95EDC98D-56BC-958C-785C-6197A1132A4E}"/>
              </a:ext>
            </a:extLst>
          </p:cNvPr>
          <p:cNvGrpSpPr/>
          <p:nvPr/>
        </p:nvGrpSpPr>
        <p:grpSpPr>
          <a:xfrm>
            <a:off x="3989070" y="209868"/>
            <a:ext cx="4682343" cy="4757566"/>
            <a:chOff x="-286850" y="-468312"/>
            <a:chExt cx="4682343" cy="4757566"/>
          </a:xfrm>
        </p:grpSpPr>
        <p:pic>
          <p:nvPicPr>
            <p:cNvPr id="8" name="Picture 7">
              <a:extLst>
                <a:ext uri="{FF2B5EF4-FFF2-40B4-BE49-F238E27FC236}">
                  <a16:creationId xmlns:a16="http://schemas.microsoft.com/office/drawing/2014/main" id="{E1E9CDAA-7FD2-3DED-E8B6-4055AA62845F}"/>
                </a:ext>
              </a:extLst>
            </p:cNvPr>
            <p:cNvPicPr>
              <a:picLocks noChangeAspect="1"/>
            </p:cNvPicPr>
            <p:nvPr/>
          </p:nvPicPr>
          <p:blipFill>
            <a:blip r:embed="rId3"/>
            <a:srcRect/>
            <a:stretch/>
          </p:blipFill>
          <p:spPr>
            <a:xfrm>
              <a:off x="606264" y="-468312"/>
              <a:ext cx="2896114" cy="3408562"/>
            </a:xfrm>
            <a:prstGeom prst="rect">
              <a:avLst/>
            </a:prstGeom>
          </p:spPr>
        </p:pic>
        <p:sp>
          <p:nvSpPr>
            <p:cNvPr id="9" name="TextBox 8">
              <a:extLst>
                <a:ext uri="{FF2B5EF4-FFF2-40B4-BE49-F238E27FC236}">
                  <a16:creationId xmlns:a16="http://schemas.microsoft.com/office/drawing/2014/main" id="{E0C51BD9-0F74-55AC-CCBC-4F17C2FE5810}"/>
                </a:ext>
              </a:extLst>
            </p:cNvPr>
            <p:cNvSpPr txBox="1"/>
            <p:nvPr/>
          </p:nvSpPr>
          <p:spPr>
            <a:xfrm>
              <a:off x="-286850" y="2944206"/>
              <a:ext cx="4682343" cy="1345048"/>
            </a:xfrm>
            <a:prstGeom prst="rect">
              <a:avLst/>
            </a:prstGeom>
            <a:noFill/>
          </p:spPr>
          <p:txBody>
            <a:bodyPr wrap="square">
              <a:spAutoFit/>
            </a:bodyPr>
            <a:lstStyle/>
            <a:p>
              <a:pPr algn="ctr">
                <a:lnSpc>
                  <a:spcPct val="150000"/>
                </a:lnSpc>
              </a:pPr>
              <a:r>
                <a:rPr lang="vi-VN"/>
                <a:t>Louis Alexander Slotin </a:t>
              </a:r>
              <a:r>
                <a:rPr lang="en-US"/>
                <a:t>- </a:t>
              </a:r>
              <a:r>
                <a:rPr lang="vi-VN"/>
                <a:t>một nhà vật lý và hóa học người Canada</a:t>
              </a:r>
              <a:r>
                <a:rPr lang="en-US"/>
                <a:t>. </a:t>
              </a:r>
              <a:r>
                <a:rPr lang="vi-VN"/>
                <a:t>Vào ngày </a:t>
              </a:r>
              <a:r>
                <a:rPr lang="en-US"/>
                <a:t>21/</a:t>
              </a:r>
              <a:r>
                <a:rPr lang="vi-VN"/>
                <a:t>5</a:t>
              </a:r>
              <a:r>
                <a:rPr lang="en-US"/>
                <a:t>/</a:t>
              </a:r>
              <a:r>
                <a:rPr lang="vi-VN"/>
                <a:t>1946, ông vô tình kích hoạt phản ứng phân hạch giải phóng một vụ nổ bức xạ cứng. Ông qua đời chín ngày sau đó </a:t>
              </a:r>
              <a:r>
                <a:rPr lang="en-US"/>
                <a:t>do ngộ độc phóng xạ</a:t>
              </a:r>
              <a:r>
                <a:rPr lang="vi-VN"/>
                <a:t>.</a:t>
              </a:r>
              <a:endParaRPr lang="en-US"/>
            </a:p>
          </p:txBody>
        </p:sp>
      </p:grpSp>
    </p:spTree>
    <p:extLst>
      <p:ext uri="{BB962C8B-B14F-4D97-AF65-F5344CB8AC3E}">
        <p14:creationId xmlns:p14="http://schemas.microsoft.com/office/powerpoint/2010/main" val="97704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77F6C753-5CEA-B254-1AE3-DAFFA93E3CD5}"/>
              </a:ext>
            </a:extLst>
          </p:cNvPr>
          <p:cNvSpPr/>
          <p:nvPr/>
        </p:nvSpPr>
        <p:spPr>
          <a:xfrm>
            <a:off x="0" y="313727"/>
            <a:ext cx="457200" cy="298557"/>
          </a:xfrm>
          <a:prstGeom prst="homePlate">
            <a:avLst/>
          </a:prstGeom>
          <a:solidFill>
            <a:srgbClr val="808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3" name="TextBox 2">
            <a:extLst>
              <a:ext uri="{FF2B5EF4-FFF2-40B4-BE49-F238E27FC236}">
                <a16:creationId xmlns:a16="http://schemas.microsoft.com/office/drawing/2014/main" id="{288B9EAA-6042-07BD-100A-2CDB5747B259}"/>
              </a:ext>
            </a:extLst>
          </p:cNvPr>
          <p:cNvSpPr txBox="1"/>
          <p:nvPr/>
        </p:nvSpPr>
        <p:spPr>
          <a:xfrm>
            <a:off x="639387" y="109870"/>
            <a:ext cx="8138853" cy="1004827"/>
          </a:xfrm>
          <a:prstGeom prst="rect">
            <a:avLst/>
          </a:prstGeom>
          <a:noFill/>
        </p:spPr>
        <p:txBody>
          <a:bodyPr wrap="square" rtlCol="0">
            <a:spAutoFit/>
          </a:bodyPr>
          <a:lstStyle/>
          <a:p>
            <a:pPr algn="just">
              <a:lnSpc>
                <a:spcPct val="150000"/>
              </a:lnSpc>
              <a:buClrTx/>
              <a:buFontTx/>
              <a:buNone/>
              <a:defRPr/>
            </a:pPr>
            <a:r>
              <a:rPr lang="vi-VN" sz="2200" b="1">
                <a:solidFill>
                  <a:srgbClr val="808000"/>
                </a:solidFill>
                <a:latin typeface="Arial" panose="020B0604020202020204" pitchFamily="34" charset="0"/>
                <a:cs typeface="Arial" panose="020B0604020202020204" pitchFamily="34" charset="0"/>
              </a:rPr>
              <a:t>Ảnh hưởng của tia phóng xạ lên cơ thể người</a:t>
            </a:r>
            <a:r>
              <a:rPr lang="en-US" sz="2200" b="1">
                <a:solidFill>
                  <a:srgbClr val="808000"/>
                </a:solidFill>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phụ thuộc vào cường độ, khả năng ion hoá, khả năng đâm xuyên, thời gian chiếu,... </a:t>
            </a:r>
            <a:endParaRPr lang="en-US" sz="22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76034B4D-303C-F930-E048-C388B0C2AA59}"/>
              </a:ext>
            </a:extLst>
          </p:cNvPr>
          <p:cNvGrpSpPr/>
          <p:nvPr/>
        </p:nvGrpSpPr>
        <p:grpSpPr>
          <a:xfrm>
            <a:off x="310473" y="1942284"/>
            <a:ext cx="2404590" cy="1996895"/>
            <a:chOff x="356520" y="992489"/>
            <a:chExt cx="2404590" cy="1996895"/>
          </a:xfrm>
        </p:grpSpPr>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6F827E8B-B18F-A4B0-1B4B-C8EF2F15E5C9}"/>
                    </a:ext>
                  </a:extLst>
                </p:cNvPr>
                <p:cNvSpPr/>
                <p:nvPr/>
              </p:nvSpPr>
              <p:spPr>
                <a:xfrm>
                  <a:off x="356520" y="2461845"/>
                  <a:ext cx="1922445" cy="527539"/>
                </a:xfrm>
                <a:prstGeom prst="roundRect">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Tia phóng xạ </a:t>
                  </a:r>
                  <a14:m>
                    <m:oMath xmlns:m="http://schemas.openxmlformats.org/officeDocument/2006/math">
                      <m:r>
                        <m:rPr>
                          <m:sty m:val="p"/>
                        </m:rPr>
                        <a:rPr lang="en-US" sz="2000" i="0" smtClean="0">
                          <a:solidFill>
                            <a:srgbClr val="000000"/>
                          </a:solidFill>
                          <a:latin typeface="Cambria Math" panose="02040503050406030204" pitchFamily="18" charset="0"/>
                          <a:ea typeface="Cambria Math" panose="02040503050406030204" pitchFamily="18" charset="0"/>
                        </a:rPr>
                        <m:t>α</m:t>
                      </m:r>
                    </m:oMath>
                  </a14:m>
                  <a:endParaRPr lang="en-US" sz="2000">
                    <a:solidFill>
                      <a:srgbClr val="000000"/>
                    </a:solidFill>
                  </a:endParaRPr>
                </a:p>
              </p:txBody>
            </p:sp>
          </mc:Choice>
          <mc:Fallback xmlns="">
            <p:sp>
              <p:nvSpPr>
                <p:cNvPr id="6" name="Rectangle: Rounded Corners 5">
                  <a:extLst>
                    <a:ext uri="{FF2B5EF4-FFF2-40B4-BE49-F238E27FC236}">
                      <a16:creationId xmlns:a16="http://schemas.microsoft.com/office/drawing/2014/main" id="{6F827E8B-B18F-A4B0-1B4B-C8EF2F15E5C9}"/>
                    </a:ext>
                  </a:extLst>
                </p:cNvPr>
                <p:cNvSpPr>
                  <a:spLocks noRot="1" noChangeAspect="1" noMove="1" noResize="1" noEditPoints="1" noAdjustHandles="1" noChangeArrowheads="1" noChangeShapeType="1" noTextEdit="1"/>
                </p:cNvSpPr>
                <p:nvPr/>
              </p:nvSpPr>
              <p:spPr>
                <a:xfrm>
                  <a:off x="356520" y="2461845"/>
                  <a:ext cx="1922445" cy="527539"/>
                </a:xfrm>
                <a:prstGeom prst="roundRect">
                  <a:avLst/>
                </a:prstGeom>
                <a:blipFill>
                  <a:blip r:embed="rId2"/>
                  <a:stretch>
                    <a:fillRect l="-1572" b="-6742"/>
                  </a:stretch>
                </a:blipFill>
                <a:ln w="19050"/>
              </p:spPr>
              <p:txBody>
                <a:bodyPr/>
                <a:lstStyle/>
                <a:p>
                  <a:r>
                    <a:rPr lang="en-US">
                      <a:noFill/>
                    </a:rPr>
                    <a:t> </a:t>
                  </a:r>
                </a:p>
              </p:txBody>
            </p:sp>
          </mc:Fallback>
        </mc:AlternateContent>
        <p:pic>
          <p:nvPicPr>
            <p:cNvPr id="5" name="Picture 4" descr="A group of pink and blue balls&#10;&#10;Description automatically generated">
              <a:extLst>
                <a:ext uri="{FF2B5EF4-FFF2-40B4-BE49-F238E27FC236}">
                  <a16:creationId xmlns:a16="http://schemas.microsoft.com/office/drawing/2014/main" id="{ABF72578-5DD9-6C59-761C-1A2ECBD586EF}"/>
                </a:ext>
              </a:extLst>
            </p:cNvPr>
            <p:cNvPicPr>
              <a:picLocks noChangeAspect="1"/>
            </p:cNvPicPr>
            <p:nvPr/>
          </p:nvPicPr>
          <p:blipFill>
            <a:blip r:embed="rId3"/>
            <a:stretch>
              <a:fillRect/>
            </a:stretch>
          </p:blipFill>
          <p:spPr>
            <a:xfrm>
              <a:off x="356520" y="992489"/>
              <a:ext cx="2404590" cy="1636249"/>
            </a:xfrm>
            <a:prstGeom prst="rect">
              <a:avLst/>
            </a:prstGeom>
          </p:spPr>
        </p:pic>
      </p:grpSp>
      <p:sp>
        <p:nvSpPr>
          <p:cNvPr id="8" name="Rectangle: Rounded Corners 7">
            <a:extLst>
              <a:ext uri="{FF2B5EF4-FFF2-40B4-BE49-F238E27FC236}">
                <a16:creationId xmlns:a16="http://schemas.microsoft.com/office/drawing/2014/main" id="{3702CDD5-A694-0A0E-C469-CE2A9EDBF49F}"/>
              </a:ext>
            </a:extLst>
          </p:cNvPr>
          <p:cNvSpPr/>
          <p:nvPr/>
        </p:nvSpPr>
        <p:spPr>
          <a:xfrm>
            <a:off x="2876843" y="1491175"/>
            <a:ext cx="2082019" cy="1449557"/>
          </a:xfrm>
          <a:prstGeom prst="roundRect">
            <a:avLst>
              <a:gd name="adj" fmla="val 8403"/>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Khả năng đâm xuyên kém</a:t>
            </a:r>
          </a:p>
        </p:txBody>
      </p:sp>
      <p:grpSp>
        <p:nvGrpSpPr>
          <p:cNvPr id="12" name="Group 11">
            <a:extLst>
              <a:ext uri="{FF2B5EF4-FFF2-40B4-BE49-F238E27FC236}">
                <a16:creationId xmlns:a16="http://schemas.microsoft.com/office/drawing/2014/main" id="{5CEF3AC7-DDD4-3032-8A33-C5C9B563793E}"/>
              </a:ext>
            </a:extLst>
          </p:cNvPr>
          <p:cNvGrpSpPr/>
          <p:nvPr/>
        </p:nvGrpSpPr>
        <p:grpSpPr>
          <a:xfrm>
            <a:off x="5120639" y="1491175"/>
            <a:ext cx="3502857" cy="1449558"/>
            <a:chOff x="5120639" y="1456005"/>
            <a:chExt cx="3502857" cy="1449558"/>
          </a:xfrm>
        </p:grpSpPr>
        <p:sp>
          <p:nvSpPr>
            <p:cNvPr id="9" name="Arrow: Right 8">
              <a:extLst>
                <a:ext uri="{FF2B5EF4-FFF2-40B4-BE49-F238E27FC236}">
                  <a16:creationId xmlns:a16="http://schemas.microsoft.com/office/drawing/2014/main" id="{D71D5A21-1ADA-AA49-151F-147623137D90}"/>
                </a:ext>
              </a:extLst>
            </p:cNvPr>
            <p:cNvSpPr/>
            <p:nvPr/>
          </p:nvSpPr>
          <p:spPr>
            <a:xfrm>
              <a:off x="5120639" y="2019004"/>
              <a:ext cx="422031" cy="323557"/>
            </a:xfrm>
            <a:prstGeom prst="rightArrow">
              <a:avLst/>
            </a:prstGeom>
            <a:solidFill>
              <a:srgbClr val="FF0000"/>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19213DF-3E95-2B0F-4876-FB5101995938}"/>
                </a:ext>
              </a:extLst>
            </p:cNvPr>
            <p:cNvSpPr/>
            <p:nvPr/>
          </p:nvSpPr>
          <p:spPr>
            <a:xfrm>
              <a:off x="5704450" y="1456005"/>
              <a:ext cx="2919046" cy="1449558"/>
            </a:xfrm>
            <a:prstGeom prst="roundRect">
              <a:avLst>
                <a:gd name="adj" fmla="val 8403"/>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Ở bên ngoài cơ thể không gây hậu quả đáng kể.</a:t>
              </a:r>
            </a:p>
          </p:txBody>
        </p:sp>
      </p:grpSp>
      <p:sp>
        <p:nvSpPr>
          <p:cNvPr id="13" name="Rectangle: Rounded Corners 12">
            <a:extLst>
              <a:ext uri="{FF2B5EF4-FFF2-40B4-BE49-F238E27FC236}">
                <a16:creationId xmlns:a16="http://schemas.microsoft.com/office/drawing/2014/main" id="{64824488-081C-A694-F312-1F76B6E9C1E3}"/>
              </a:ext>
            </a:extLst>
          </p:cNvPr>
          <p:cNvSpPr/>
          <p:nvPr/>
        </p:nvSpPr>
        <p:spPr>
          <a:xfrm>
            <a:off x="2876843" y="3206852"/>
            <a:ext cx="2082019" cy="1449557"/>
          </a:xfrm>
          <a:prstGeom prst="roundRect">
            <a:avLst>
              <a:gd name="adj" fmla="val 8403"/>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Khả năng ion hóa mạnh</a:t>
            </a:r>
          </a:p>
        </p:txBody>
      </p:sp>
      <p:grpSp>
        <p:nvGrpSpPr>
          <p:cNvPr id="14" name="Group 13">
            <a:extLst>
              <a:ext uri="{FF2B5EF4-FFF2-40B4-BE49-F238E27FC236}">
                <a16:creationId xmlns:a16="http://schemas.microsoft.com/office/drawing/2014/main" id="{AE38DE29-13D6-2A49-D3C1-20A6C0BDE59A}"/>
              </a:ext>
            </a:extLst>
          </p:cNvPr>
          <p:cNvGrpSpPr/>
          <p:nvPr/>
        </p:nvGrpSpPr>
        <p:grpSpPr>
          <a:xfrm>
            <a:off x="5120639" y="3206851"/>
            <a:ext cx="3502857" cy="1449559"/>
            <a:chOff x="5120639" y="1456004"/>
            <a:chExt cx="3502857" cy="1449559"/>
          </a:xfrm>
        </p:grpSpPr>
        <p:sp>
          <p:nvSpPr>
            <p:cNvPr id="15" name="Arrow: Right 14">
              <a:extLst>
                <a:ext uri="{FF2B5EF4-FFF2-40B4-BE49-F238E27FC236}">
                  <a16:creationId xmlns:a16="http://schemas.microsoft.com/office/drawing/2014/main" id="{AEB29DA1-097F-96DC-8476-8B3001EBC2B8}"/>
                </a:ext>
              </a:extLst>
            </p:cNvPr>
            <p:cNvSpPr/>
            <p:nvPr/>
          </p:nvSpPr>
          <p:spPr>
            <a:xfrm>
              <a:off x="5120639" y="2019004"/>
              <a:ext cx="422031" cy="323557"/>
            </a:xfrm>
            <a:prstGeom prst="rightArrow">
              <a:avLst/>
            </a:prstGeom>
            <a:solidFill>
              <a:srgbClr val="FF0000"/>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118DB4D-7CBA-2055-6D3D-AB9CBD6F22E1}"/>
                </a:ext>
              </a:extLst>
            </p:cNvPr>
            <p:cNvSpPr/>
            <p:nvPr/>
          </p:nvSpPr>
          <p:spPr>
            <a:xfrm>
              <a:off x="5704450" y="1456004"/>
              <a:ext cx="2919046" cy="1449559"/>
            </a:xfrm>
            <a:prstGeom prst="roundRect">
              <a:avLst>
                <a:gd name="adj" fmla="val 8403"/>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Nếu xâm nhập vào cơ thể thì sẽ gây hậu quả rất nghiêm trọng.</a:t>
              </a:r>
            </a:p>
          </p:txBody>
        </p:sp>
      </p:grpSp>
    </p:spTree>
    <p:extLst>
      <p:ext uri="{BB962C8B-B14F-4D97-AF65-F5344CB8AC3E}">
        <p14:creationId xmlns:p14="http://schemas.microsoft.com/office/powerpoint/2010/main" val="169613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8F959-00C3-E290-4C42-BB5A4CD32017}"/>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BDA7F64B-C7D7-29C3-92F6-D9EB9689320A}"/>
              </a:ext>
            </a:extLst>
          </p:cNvPr>
          <p:cNvSpPr/>
          <p:nvPr/>
        </p:nvSpPr>
        <p:spPr>
          <a:xfrm>
            <a:off x="0" y="313727"/>
            <a:ext cx="457200" cy="298557"/>
          </a:xfrm>
          <a:prstGeom prst="homePlate">
            <a:avLst/>
          </a:prstGeom>
          <a:solidFill>
            <a:srgbClr val="808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3" name="TextBox 2">
            <a:extLst>
              <a:ext uri="{FF2B5EF4-FFF2-40B4-BE49-F238E27FC236}">
                <a16:creationId xmlns:a16="http://schemas.microsoft.com/office/drawing/2014/main" id="{224F2D79-ED77-C174-4F79-680B532456B1}"/>
              </a:ext>
            </a:extLst>
          </p:cNvPr>
          <p:cNvSpPr txBox="1"/>
          <p:nvPr/>
        </p:nvSpPr>
        <p:spPr>
          <a:xfrm>
            <a:off x="639387" y="109870"/>
            <a:ext cx="8138853" cy="1004827"/>
          </a:xfrm>
          <a:prstGeom prst="rect">
            <a:avLst/>
          </a:prstGeom>
          <a:noFill/>
        </p:spPr>
        <p:txBody>
          <a:bodyPr wrap="square" rtlCol="0">
            <a:spAutoFit/>
          </a:bodyPr>
          <a:lstStyle/>
          <a:p>
            <a:pPr algn="just">
              <a:lnSpc>
                <a:spcPct val="150000"/>
              </a:lnSpc>
              <a:buClrTx/>
              <a:buFontTx/>
              <a:buNone/>
              <a:defRPr/>
            </a:pPr>
            <a:r>
              <a:rPr lang="vi-VN" sz="2200" b="1">
                <a:solidFill>
                  <a:srgbClr val="808000"/>
                </a:solidFill>
                <a:latin typeface="Arial" panose="020B0604020202020204" pitchFamily="34" charset="0"/>
                <a:cs typeface="Arial" panose="020B0604020202020204" pitchFamily="34" charset="0"/>
              </a:rPr>
              <a:t>Ảnh hưởng của tia phóng xạ lên cơ thể người</a:t>
            </a:r>
            <a:r>
              <a:rPr lang="en-US" sz="2200" b="1">
                <a:solidFill>
                  <a:srgbClr val="808000"/>
                </a:solidFill>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phụ thuộc vào cường độ, khả năng ion hoá, khả năng đâm xuyên, thời gian chiếu,... </a:t>
            </a:r>
            <a:endParaRPr lang="en-US" sz="22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73DF64A3-5F18-8F38-5FE7-DE0F8CAD53BC}"/>
              </a:ext>
            </a:extLst>
          </p:cNvPr>
          <p:cNvGrpSpPr/>
          <p:nvPr/>
        </p:nvGrpSpPr>
        <p:grpSpPr>
          <a:xfrm>
            <a:off x="230078" y="1843811"/>
            <a:ext cx="2404590" cy="2095368"/>
            <a:chOff x="276125" y="894016"/>
            <a:chExt cx="2404590" cy="2095368"/>
          </a:xfrm>
        </p:grpSpPr>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E0C7DA2E-D930-AD4A-35CC-C00A98A0F85E}"/>
                    </a:ext>
                  </a:extLst>
                </p:cNvPr>
                <p:cNvSpPr/>
                <p:nvPr/>
              </p:nvSpPr>
              <p:spPr>
                <a:xfrm>
                  <a:off x="356520" y="2461845"/>
                  <a:ext cx="2082019" cy="527539"/>
                </a:xfrm>
                <a:prstGeom prst="roundRect">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Tia phóng xạ </a:t>
                  </a:r>
                  <a14:m>
                    <m:oMath xmlns:m="http://schemas.openxmlformats.org/officeDocument/2006/math">
                      <m:r>
                        <m:rPr>
                          <m:sty m:val="p"/>
                        </m:rPr>
                        <a:rPr lang="en-US" sz="2000" i="0" smtClean="0">
                          <a:solidFill>
                            <a:srgbClr val="000000"/>
                          </a:solidFill>
                          <a:latin typeface="Cambria Math" panose="02040503050406030204" pitchFamily="18" charset="0"/>
                          <a:ea typeface="Cambria Math" panose="02040503050406030204" pitchFamily="18" charset="0"/>
                        </a:rPr>
                        <m:t>β</m:t>
                      </m:r>
                    </m:oMath>
                  </a14:m>
                  <a:endParaRPr lang="en-US" sz="2000">
                    <a:solidFill>
                      <a:srgbClr val="000000"/>
                    </a:solidFill>
                  </a:endParaRPr>
                </a:p>
              </p:txBody>
            </p:sp>
          </mc:Choice>
          <mc:Fallback xmlns="">
            <p:sp>
              <p:nvSpPr>
                <p:cNvPr id="6" name="Rectangle: Rounded Corners 5">
                  <a:extLst>
                    <a:ext uri="{FF2B5EF4-FFF2-40B4-BE49-F238E27FC236}">
                      <a16:creationId xmlns:a16="http://schemas.microsoft.com/office/drawing/2014/main" id="{E0C7DA2E-D930-AD4A-35CC-C00A98A0F85E}"/>
                    </a:ext>
                  </a:extLst>
                </p:cNvPr>
                <p:cNvSpPr>
                  <a:spLocks noRot="1" noChangeAspect="1" noMove="1" noResize="1" noEditPoints="1" noAdjustHandles="1" noChangeArrowheads="1" noChangeShapeType="1" noTextEdit="1"/>
                </p:cNvSpPr>
                <p:nvPr/>
              </p:nvSpPr>
              <p:spPr>
                <a:xfrm>
                  <a:off x="356520" y="2461845"/>
                  <a:ext cx="2082019" cy="527539"/>
                </a:xfrm>
                <a:prstGeom prst="roundRect">
                  <a:avLst/>
                </a:prstGeom>
                <a:blipFill>
                  <a:blip r:embed="rId2"/>
                  <a:stretch>
                    <a:fillRect b="-6742"/>
                  </a:stretch>
                </a:blipFill>
                <a:ln w="19050"/>
              </p:spPr>
              <p:txBody>
                <a:bodyPr/>
                <a:lstStyle/>
                <a:p>
                  <a:r>
                    <a:rPr lang="en-US">
                      <a:noFill/>
                    </a:rPr>
                    <a:t> </a:t>
                  </a:r>
                </a:p>
              </p:txBody>
            </p:sp>
          </mc:Fallback>
        </mc:AlternateContent>
        <p:pic>
          <p:nvPicPr>
            <p:cNvPr id="5" name="Picture 4">
              <a:extLst>
                <a:ext uri="{FF2B5EF4-FFF2-40B4-BE49-F238E27FC236}">
                  <a16:creationId xmlns:a16="http://schemas.microsoft.com/office/drawing/2014/main" id="{82821EB5-FC3A-C5F3-EE49-34A133C2D3DE}"/>
                </a:ext>
              </a:extLst>
            </p:cNvPr>
            <p:cNvPicPr>
              <a:picLocks noChangeAspect="1"/>
            </p:cNvPicPr>
            <p:nvPr/>
          </p:nvPicPr>
          <p:blipFill>
            <a:blip r:embed="rId3"/>
            <a:srcRect/>
            <a:stretch/>
          </p:blipFill>
          <p:spPr>
            <a:xfrm>
              <a:off x="276125" y="894016"/>
              <a:ext cx="2404590" cy="1636248"/>
            </a:xfrm>
            <a:prstGeom prst="rect">
              <a:avLst/>
            </a:prstGeom>
          </p:spPr>
        </p:pic>
      </p:grpSp>
      <p:sp>
        <p:nvSpPr>
          <p:cNvPr id="8" name="Rectangle: Rounded Corners 7">
            <a:extLst>
              <a:ext uri="{FF2B5EF4-FFF2-40B4-BE49-F238E27FC236}">
                <a16:creationId xmlns:a16="http://schemas.microsoft.com/office/drawing/2014/main" id="{14D86AEB-1C37-1877-5FDB-672647AA080F}"/>
              </a:ext>
            </a:extLst>
          </p:cNvPr>
          <p:cNvSpPr/>
          <p:nvPr/>
        </p:nvSpPr>
        <p:spPr>
          <a:xfrm>
            <a:off x="2876843" y="1491175"/>
            <a:ext cx="2082019" cy="1449557"/>
          </a:xfrm>
          <a:prstGeom prst="roundRect">
            <a:avLst>
              <a:gd name="adj" fmla="val 8403"/>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Khả năng ion hóa ở mức trung bình.</a:t>
            </a:r>
          </a:p>
        </p:txBody>
      </p:sp>
      <p:sp>
        <p:nvSpPr>
          <p:cNvPr id="13" name="Rectangle: Rounded Corners 12">
            <a:extLst>
              <a:ext uri="{FF2B5EF4-FFF2-40B4-BE49-F238E27FC236}">
                <a16:creationId xmlns:a16="http://schemas.microsoft.com/office/drawing/2014/main" id="{0D5ADE0E-CCEE-C5C3-3DCC-9D60D3CA1750}"/>
              </a:ext>
            </a:extLst>
          </p:cNvPr>
          <p:cNvSpPr/>
          <p:nvPr/>
        </p:nvSpPr>
        <p:spPr>
          <a:xfrm>
            <a:off x="2876843" y="3206852"/>
            <a:ext cx="2082019" cy="1449557"/>
          </a:xfrm>
          <a:prstGeom prst="roundRect">
            <a:avLst>
              <a:gd name="adj" fmla="val 8403"/>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Khả năng đâm xuyên ở mức trung bình</a:t>
            </a:r>
          </a:p>
        </p:txBody>
      </p:sp>
      <p:grpSp>
        <p:nvGrpSpPr>
          <p:cNvPr id="10" name="Group 9">
            <a:extLst>
              <a:ext uri="{FF2B5EF4-FFF2-40B4-BE49-F238E27FC236}">
                <a16:creationId xmlns:a16="http://schemas.microsoft.com/office/drawing/2014/main" id="{3B648C07-41CE-1921-53CF-7CA8E3BF19DE}"/>
              </a:ext>
            </a:extLst>
          </p:cNvPr>
          <p:cNvGrpSpPr/>
          <p:nvPr/>
        </p:nvGrpSpPr>
        <p:grpSpPr>
          <a:xfrm>
            <a:off x="5201036" y="1491175"/>
            <a:ext cx="3712886" cy="3165234"/>
            <a:chOff x="5201036" y="1491175"/>
            <a:chExt cx="3712886" cy="3165234"/>
          </a:xfrm>
        </p:grpSpPr>
        <p:grpSp>
          <p:nvGrpSpPr>
            <p:cNvPr id="12" name="Group 11">
              <a:extLst>
                <a:ext uri="{FF2B5EF4-FFF2-40B4-BE49-F238E27FC236}">
                  <a16:creationId xmlns:a16="http://schemas.microsoft.com/office/drawing/2014/main" id="{C73ABDE1-3DF4-F46D-2F8A-64AB26F5017E}"/>
                </a:ext>
              </a:extLst>
            </p:cNvPr>
            <p:cNvGrpSpPr/>
            <p:nvPr/>
          </p:nvGrpSpPr>
          <p:grpSpPr>
            <a:xfrm>
              <a:off x="5650217" y="2008328"/>
              <a:ext cx="3263705" cy="1988884"/>
              <a:chOff x="5120640" y="1456005"/>
              <a:chExt cx="3263705" cy="1988884"/>
            </a:xfrm>
          </p:grpSpPr>
          <p:sp>
            <p:nvSpPr>
              <p:cNvPr id="9" name="Arrow: Right 8">
                <a:extLst>
                  <a:ext uri="{FF2B5EF4-FFF2-40B4-BE49-F238E27FC236}">
                    <a16:creationId xmlns:a16="http://schemas.microsoft.com/office/drawing/2014/main" id="{88486F81-0305-38EB-B4C1-6876AAB02968}"/>
                  </a:ext>
                </a:extLst>
              </p:cNvPr>
              <p:cNvSpPr/>
              <p:nvPr/>
            </p:nvSpPr>
            <p:spPr>
              <a:xfrm>
                <a:off x="5120640" y="2374801"/>
                <a:ext cx="422031" cy="323557"/>
              </a:xfrm>
              <a:prstGeom prst="rightArrow">
                <a:avLst/>
              </a:prstGeom>
              <a:solidFill>
                <a:srgbClr val="FF0000"/>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3321512-6269-B254-7C4F-B18FC64EB95A}"/>
                  </a:ext>
                </a:extLst>
              </p:cNvPr>
              <p:cNvSpPr/>
              <p:nvPr/>
            </p:nvSpPr>
            <p:spPr>
              <a:xfrm>
                <a:off x="5704450" y="1456005"/>
                <a:ext cx="2679895" cy="1988884"/>
              </a:xfrm>
              <a:prstGeom prst="roundRect">
                <a:avLst>
                  <a:gd name="adj" fmla="val 8403"/>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Nguồn phóng xạ ở trong hay ở ngoài cơ thể đều gây ra các hậu quả đáng kể.</a:t>
                </a:r>
              </a:p>
            </p:txBody>
          </p:sp>
        </p:grpSp>
        <p:sp>
          <p:nvSpPr>
            <p:cNvPr id="4" name="Right Brace 3">
              <a:extLst>
                <a:ext uri="{FF2B5EF4-FFF2-40B4-BE49-F238E27FC236}">
                  <a16:creationId xmlns:a16="http://schemas.microsoft.com/office/drawing/2014/main" id="{D222539C-FC2E-051E-9F94-D7096BD08AA4}"/>
                </a:ext>
              </a:extLst>
            </p:cNvPr>
            <p:cNvSpPr/>
            <p:nvPr/>
          </p:nvSpPr>
          <p:spPr>
            <a:xfrm>
              <a:off x="5201036" y="1491175"/>
              <a:ext cx="292397" cy="3165234"/>
            </a:xfrm>
            <a:prstGeom prst="rightBrace">
              <a:avLst>
                <a:gd name="adj1" fmla="val 34794"/>
                <a:gd name="adj2"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97532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837A8-1934-1F79-7EAE-88C83CCF2C51}"/>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E40606F0-E45D-4787-2E9E-C54D6E4FCD5C}"/>
              </a:ext>
            </a:extLst>
          </p:cNvPr>
          <p:cNvSpPr/>
          <p:nvPr/>
        </p:nvSpPr>
        <p:spPr>
          <a:xfrm>
            <a:off x="0" y="313727"/>
            <a:ext cx="457200" cy="298557"/>
          </a:xfrm>
          <a:prstGeom prst="homePlate">
            <a:avLst/>
          </a:prstGeom>
          <a:solidFill>
            <a:srgbClr val="808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1D28"/>
              </a:solidFill>
              <a:effectLst/>
              <a:uLnTx/>
              <a:uFillTx/>
              <a:latin typeface="Arial"/>
              <a:ea typeface="+mn-ea"/>
              <a:cs typeface="+mn-cs"/>
            </a:endParaRPr>
          </a:p>
        </p:txBody>
      </p:sp>
      <p:sp>
        <p:nvSpPr>
          <p:cNvPr id="3" name="TextBox 2">
            <a:extLst>
              <a:ext uri="{FF2B5EF4-FFF2-40B4-BE49-F238E27FC236}">
                <a16:creationId xmlns:a16="http://schemas.microsoft.com/office/drawing/2014/main" id="{E237DD52-996D-AF5A-92DE-1E37DECB4530}"/>
              </a:ext>
            </a:extLst>
          </p:cNvPr>
          <p:cNvSpPr txBox="1"/>
          <p:nvPr/>
        </p:nvSpPr>
        <p:spPr>
          <a:xfrm>
            <a:off x="639387" y="109870"/>
            <a:ext cx="8138853" cy="1004827"/>
          </a:xfrm>
          <a:prstGeom prst="rect">
            <a:avLst/>
          </a:prstGeom>
          <a:noFill/>
        </p:spPr>
        <p:txBody>
          <a:bodyPr wrap="square" rtlCol="0">
            <a:spAutoFit/>
          </a:bodyPr>
          <a:lstStyle/>
          <a:p>
            <a:pPr algn="just">
              <a:lnSpc>
                <a:spcPct val="150000"/>
              </a:lnSpc>
              <a:buClrTx/>
              <a:buFontTx/>
              <a:buNone/>
              <a:defRPr/>
            </a:pPr>
            <a:r>
              <a:rPr lang="vi-VN" sz="2200" b="1">
                <a:solidFill>
                  <a:srgbClr val="808000"/>
                </a:solidFill>
                <a:latin typeface="Arial" panose="020B0604020202020204" pitchFamily="34" charset="0"/>
                <a:cs typeface="Arial" panose="020B0604020202020204" pitchFamily="34" charset="0"/>
              </a:rPr>
              <a:t>Ảnh hưởng của tia phóng xạ lên cơ thể người</a:t>
            </a:r>
            <a:r>
              <a:rPr lang="en-US" sz="2200" b="1">
                <a:solidFill>
                  <a:srgbClr val="808000"/>
                </a:solidFill>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phụ thuộc vào cường độ, khả năng ion hoá, khả năng đâm xuyên, thời gian chiếu,... </a:t>
            </a:r>
            <a:endParaRPr lang="en-US" sz="22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E9BAEF8-49F2-D550-8934-E0C5D79D4DFB}"/>
              </a:ext>
            </a:extLst>
          </p:cNvPr>
          <p:cNvGrpSpPr/>
          <p:nvPr/>
        </p:nvGrpSpPr>
        <p:grpSpPr>
          <a:xfrm>
            <a:off x="232833" y="1843811"/>
            <a:ext cx="2399080" cy="2095368"/>
            <a:chOff x="278880" y="894016"/>
            <a:chExt cx="2399080" cy="2095368"/>
          </a:xfrm>
        </p:grpSpPr>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FA7D2844-007D-6F5D-5F03-11031CA5CBB8}"/>
                    </a:ext>
                  </a:extLst>
                </p:cNvPr>
                <p:cNvSpPr/>
                <p:nvPr/>
              </p:nvSpPr>
              <p:spPr>
                <a:xfrm>
                  <a:off x="356520" y="2461845"/>
                  <a:ext cx="2082019" cy="527539"/>
                </a:xfrm>
                <a:prstGeom prst="roundRect">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Tia phóng xạ </a:t>
                  </a:r>
                  <a14:m>
                    <m:oMath xmlns:m="http://schemas.openxmlformats.org/officeDocument/2006/math">
                      <m:r>
                        <m:rPr>
                          <m:sty m:val="p"/>
                        </m:rPr>
                        <a:rPr lang="en-US" sz="2000" i="0" smtClean="0">
                          <a:solidFill>
                            <a:srgbClr val="000000"/>
                          </a:solidFill>
                          <a:latin typeface="Cambria Math" panose="02040503050406030204" pitchFamily="18" charset="0"/>
                          <a:ea typeface="Cambria Math" panose="02040503050406030204" pitchFamily="18" charset="0"/>
                        </a:rPr>
                        <m:t>γ</m:t>
                      </m:r>
                    </m:oMath>
                  </a14:m>
                  <a:endParaRPr lang="en-US" sz="2000">
                    <a:solidFill>
                      <a:srgbClr val="000000"/>
                    </a:solidFill>
                  </a:endParaRPr>
                </a:p>
              </p:txBody>
            </p:sp>
          </mc:Choice>
          <mc:Fallback xmlns="">
            <p:sp>
              <p:nvSpPr>
                <p:cNvPr id="6" name="Rectangle: Rounded Corners 5">
                  <a:extLst>
                    <a:ext uri="{FF2B5EF4-FFF2-40B4-BE49-F238E27FC236}">
                      <a16:creationId xmlns:a16="http://schemas.microsoft.com/office/drawing/2014/main" id="{FA7D2844-007D-6F5D-5F03-11031CA5CBB8}"/>
                    </a:ext>
                  </a:extLst>
                </p:cNvPr>
                <p:cNvSpPr>
                  <a:spLocks noRot="1" noChangeAspect="1" noMove="1" noResize="1" noEditPoints="1" noAdjustHandles="1" noChangeArrowheads="1" noChangeShapeType="1" noTextEdit="1"/>
                </p:cNvSpPr>
                <p:nvPr/>
              </p:nvSpPr>
              <p:spPr>
                <a:xfrm>
                  <a:off x="356520" y="2461845"/>
                  <a:ext cx="2082019" cy="527539"/>
                </a:xfrm>
                <a:prstGeom prst="roundRect">
                  <a:avLst/>
                </a:prstGeom>
                <a:blipFill>
                  <a:blip r:embed="rId2"/>
                  <a:stretch>
                    <a:fillRect b="-6742"/>
                  </a:stretch>
                </a:blipFill>
                <a:ln w="19050"/>
              </p:spPr>
              <p:txBody>
                <a:bodyPr/>
                <a:lstStyle/>
                <a:p>
                  <a:r>
                    <a:rPr lang="en-US">
                      <a:noFill/>
                    </a:rPr>
                    <a:t> </a:t>
                  </a:r>
                </a:p>
              </p:txBody>
            </p:sp>
          </mc:Fallback>
        </mc:AlternateContent>
        <p:pic>
          <p:nvPicPr>
            <p:cNvPr id="5" name="Picture 4">
              <a:extLst>
                <a:ext uri="{FF2B5EF4-FFF2-40B4-BE49-F238E27FC236}">
                  <a16:creationId xmlns:a16="http://schemas.microsoft.com/office/drawing/2014/main" id="{A24A124B-3EAA-AA59-877F-3DFA4BBED6B4}"/>
                </a:ext>
              </a:extLst>
            </p:cNvPr>
            <p:cNvPicPr>
              <a:picLocks noChangeAspect="1"/>
            </p:cNvPicPr>
            <p:nvPr/>
          </p:nvPicPr>
          <p:blipFill>
            <a:blip r:embed="rId3"/>
            <a:srcRect/>
            <a:stretch/>
          </p:blipFill>
          <p:spPr>
            <a:xfrm>
              <a:off x="278880" y="894016"/>
              <a:ext cx="2399080" cy="1636248"/>
            </a:xfrm>
            <a:prstGeom prst="rect">
              <a:avLst/>
            </a:prstGeom>
          </p:spPr>
        </p:pic>
      </p:grpSp>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475E0143-4DB3-4B75-209F-29D3F3CD22CC}"/>
                  </a:ext>
                </a:extLst>
              </p:cNvPr>
              <p:cNvSpPr/>
              <p:nvPr/>
            </p:nvSpPr>
            <p:spPr>
              <a:xfrm>
                <a:off x="2876843" y="1491175"/>
                <a:ext cx="2082019" cy="1449557"/>
              </a:xfrm>
              <a:prstGeom prst="roundRect">
                <a:avLst>
                  <a:gd name="adj" fmla="val 8403"/>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Khả năng ion hóa kém hơn tia </a:t>
                </a:r>
                <a14:m>
                  <m:oMath xmlns:m="http://schemas.openxmlformats.org/officeDocument/2006/math">
                    <m:r>
                      <m:rPr>
                        <m:sty m:val="p"/>
                      </m:rPr>
                      <a:rPr lang="en-US" sz="2000" i="0" smtClean="0">
                        <a:solidFill>
                          <a:srgbClr val="000000"/>
                        </a:solidFill>
                        <a:latin typeface="Cambria Math" panose="02040503050406030204" pitchFamily="18" charset="0"/>
                        <a:ea typeface="Cambria Math" panose="02040503050406030204" pitchFamily="18" charset="0"/>
                      </a:rPr>
                      <m:t>α</m:t>
                    </m:r>
                  </m:oMath>
                </a14:m>
                <a:r>
                  <a:rPr lang="en-US" sz="2000">
                    <a:solidFill>
                      <a:srgbClr val="000000"/>
                    </a:solidFill>
                  </a:rPr>
                  <a:t>, tia </a:t>
                </a:r>
                <a14:m>
                  <m:oMath xmlns:m="http://schemas.openxmlformats.org/officeDocument/2006/math">
                    <m:r>
                      <m:rPr>
                        <m:sty m:val="p"/>
                      </m:rPr>
                      <a:rPr lang="en-US" sz="2000" i="0">
                        <a:solidFill>
                          <a:srgbClr val="000000"/>
                        </a:solidFill>
                        <a:latin typeface="Cambria Math" panose="02040503050406030204" pitchFamily="18" charset="0"/>
                        <a:ea typeface="Cambria Math" panose="02040503050406030204" pitchFamily="18" charset="0"/>
                      </a:rPr>
                      <m:t>β</m:t>
                    </m:r>
                  </m:oMath>
                </a14:m>
                <a:r>
                  <a:rPr lang="en-US" sz="2000">
                    <a:solidFill>
                      <a:srgbClr val="000000"/>
                    </a:solidFill>
                  </a:rPr>
                  <a:t>.</a:t>
                </a:r>
              </a:p>
            </p:txBody>
          </p:sp>
        </mc:Choice>
        <mc:Fallback xmlns="">
          <p:sp>
            <p:nvSpPr>
              <p:cNvPr id="8" name="Rectangle: Rounded Corners 7">
                <a:extLst>
                  <a:ext uri="{FF2B5EF4-FFF2-40B4-BE49-F238E27FC236}">
                    <a16:creationId xmlns:a16="http://schemas.microsoft.com/office/drawing/2014/main" id="{475E0143-4DB3-4B75-209F-29D3F3CD22CC}"/>
                  </a:ext>
                </a:extLst>
              </p:cNvPr>
              <p:cNvSpPr>
                <a:spLocks noRot="1" noChangeAspect="1" noMove="1" noResize="1" noEditPoints="1" noAdjustHandles="1" noChangeArrowheads="1" noChangeShapeType="1" noTextEdit="1"/>
              </p:cNvSpPr>
              <p:nvPr/>
            </p:nvSpPr>
            <p:spPr>
              <a:xfrm>
                <a:off x="2876843" y="1491175"/>
                <a:ext cx="2082019" cy="1449557"/>
              </a:xfrm>
              <a:prstGeom prst="roundRect">
                <a:avLst>
                  <a:gd name="adj" fmla="val 8403"/>
                </a:avLst>
              </a:prstGeom>
              <a:blipFill>
                <a:blip r:embed="rId4"/>
                <a:stretch>
                  <a:fillRect b="-5417"/>
                </a:stretch>
              </a:blipFill>
              <a:ln w="19050"/>
            </p:spPr>
            <p:txBody>
              <a:bodyPr/>
              <a:lstStyle/>
              <a:p>
                <a:r>
                  <a:rPr lang="en-US">
                    <a:noFill/>
                  </a:rPr>
                  <a:t> </a:t>
                </a:r>
              </a:p>
            </p:txBody>
          </p:sp>
        </mc:Fallback>
      </mc:AlternateContent>
      <p:sp>
        <p:nvSpPr>
          <p:cNvPr id="13" name="Rectangle: Rounded Corners 12">
            <a:extLst>
              <a:ext uri="{FF2B5EF4-FFF2-40B4-BE49-F238E27FC236}">
                <a16:creationId xmlns:a16="http://schemas.microsoft.com/office/drawing/2014/main" id="{82051176-E54E-FE32-399D-F7B37F819B60}"/>
              </a:ext>
            </a:extLst>
          </p:cNvPr>
          <p:cNvSpPr/>
          <p:nvPr/>
        </p:nvSpPr>
        <p:spPr>
          <a:xfrm>
            <a:off x="2876843" y="3206852"/>
            <a:ext cx="2082019" cy="1449557"/>
          </a:xfrm>
          <a:prstGeom prst="roundRect">
            <a:avLst>
              <a:gd name="adj" fmla="val 8403"/>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Khả năng đâm xuyên mạnh.</a:t>
            </a:r>
          </a:p>
        </p:txBody>
      </p:sp>
      <p:grpSp>
        <p:nvGrpSpPr>
          <p:cNvPr id="10" name="Group 9">
            <a:extLst>
              <a:ext uri="{FF2B5EF4-FFF2-40B4-BE49-F238E27FC236}">
                <a16:creationId xmlns:a16="http://schemas.microsoft.com/office/drawing/2014/main" id="{F592E7D8-E396-9682-56E4-243BEE787892}"/>
              </a:ext>
            </a:extLst>
          </p:cNvPr>
          <p:cNvGrpSpPr/>
          <p:nvPr/>
        </p:nvGrpSpPr>
        <p:grpSpPr>
          <a:xfrm>
            <a:off x="5201036" y="1491175"/>
            <a:ext cx="3712886" cy="3165234"/>
            <a:chOff x="5201036" y="1491175"/>
            <a:chExt cx="3712886" cy="3165234"/>
          </a:xfrm>
        </p:grpSpPr>
        <p:grpSp>
          <p:nvGrpSpPr>
            <p:cNvPr id="12" name="Group 11">
              <a:extLst>
                <a:ext uri="{FF2B5EF4-FFF2-40B4-BE49-F238E27FC236}">
                  <a16:creationId xmlns:a16="http://schemas.microsoft.com/office/drawing/2014/main" id="{48573571-3389-A9E2-3426-23822723C82C}"/>
                </a:ext>
              </a:extLst>
            </p:cNvPr>
            <p:cNvGrpSpPr/>
            <p:nvPr/>
          </p:nvGrpSpPr>
          <p:grpSpPr>
            <a:xfrm>
              <a:off x="5650217" y="2008328"/>
              <a:ext cx="3263705" cy="1988884"/>
              <a:chOff x="5120640" y="1456005"/>
              <a:chExt cx="3263705" cy="1988884"/>
            </a:xfrm>
          </p:grpSpPr>
          <p:sp>
            <p:nvSpPr>
              <p:cNvPr id="9" name="Arrow: Right 8">
                <a:extLst>
                  <a:ext uri="{FF2B5EF4-FFF2-40B4-BE49-F238E27FC236}">
                    <a16:creationId xmlns:a16="http://schemas.microsoft.com/office/drawing/2014/main" id="{6F2368B2-6A2B-E02E-8D0F-3077592B5D49}"/>
                  </a:ext>
                </a:extLst>
              </p:cNvPr>
              <p:cNvSpPr/>
              <p:nvPr/>
            </p:nvSpPr>
            <p:spPr>
              <a:xfrm>
                <a:off x="5120640" y="2374801"/>
                <a:ext cx="422031" cy="323557"/>
              </a:xfrm>
              <a:prstGeom prst="rightArrow">
                <a:avLst/>
              </a:prstGeom>
              <a:solidFill>
                <a:srgbClr val="FF0000"/>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12362E6-896A-F5A6-105F-5B26F10110AE}"/>
                  </a:ext>
                </a:extLst>
              </p:cNvPr>
              <p:cNvSpPr/>
              <p:nvPr/>
            </p:nvSpPr>
            <p:spPr>
              <a:xfrm>
                <a:off x="5704450" y="1456005"/>
                <a:ext cx="2679895" cy="1988884"/>
              </a:xfrm>
              <a:prstGeom prst="roundRect">
                <a:avLst>
                  <a:gd name="adj" fmla="val 8403"/>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Nguồn phóng xạ ở trong hay ở ngoài cơ thể đều gây ra hậu quả nghiêm trọng.</a:t>
                </a:r>
              </a:p>
            </p:txBody>
          </p:sp>
        </p:grpSp>
        <p:sp>
          <p:nvSpPr>
            <p:cNvPr id="4" name="Right Brace 3">
              <a:extLst>
                <a:ext uri="{FF2B5EF4-FFF2-40B4-BE49-F238E27FC236}">
                  <a16:creationId xmlns:a16="http://schemas.microsoft.com/office/drawing/2014/main" id="{A3A00165-7364-0D26-B2B4-2579BB4CC146}"/>
                </a:ext>
              </a:extLst>
            </p:cNvPr>
            <p:cNvSpPr/>
            <p:nvPr/>
          </p:nvSpPr>
          <p:spPr>
            <a:xfrm>
              <a:off x="5201036" y="1491175"/>
              <a:ext cx="292397" cy="3165234"/>
            </a:xfrm>
            <a:prstGeom prst="rightBrace">
              <a:avLst>
                <a:gd name="adj1" fmla="val 34794"/>
                <a:gd name="adj2"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76345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D3569-8836-279F-A65E-ADF81819584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EE2ABAA7-599E-A631-C5D5-D561DD0AB480}"/>
              </a:ext>
            </a:extLst>
          </p:cNvPr>
          <p:cNvGrpSpPr/>
          <p:nvPr/>
        </p:nvGrpSpPr>
        <p:grpSpPr>
          <a:xfrm>
            <a:off x="-3" y="-4"/>
            <a:ext cx="5033113" cy="631528"/>
            <a:chOff x="-3" y="-4"/>
            <a:chExt cx="4177684" cy="631528"/>
          </a:xfrm>
        </p:grpSpPr>
        <p:sp>
          <p:nvSpPr>
            <p:cNvPr id="7" name="Rectangle: Single Corner Rounded 6">
              <a:extLst>
                <a:ext uri="{FF2B5EF4-FFF2-40B4-BE49-F238E27FC236}">
                  <a16:creationId xmlns:a16="http://schemas.microsoft.com/office/drawing/2014/main" id="{3EE07BD4-048A-7BA5-F2A2-0E1980412BA1}"/>
                </a:ext>
              </a:extLst>
            </p:cNvPr>
            <p:cNvSpPr/>
            <p:nvPr/>
          </p:nvSpPr>
          <p:spPr>
            <a:xfrm flipV="1">
              <a:off x="-3" y="-4"/>
              <a:ext cx="4177684" cy="631528"/>
            </a:xfrm>
            <a:prstGeom prst="round1Rect">
              <a:avLst>
                <a:gd name="adj" fmla="val 32540"/>
              </a:avLst>
            </a:prstGeom>
            <a:solidFill>
              <a:srgbClr val="9DCADF">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A4D7C021-025F-EBC2-7A7A-98E087E2E1B2}"/>
                </a:ext>
              </a:extLst>
            </p:cNvPr>
            <p:cNvSpPr txBox="1"/>
            <p:nvPr/>
          </p:nvSpPr>
          <p:spPr>
            <a:xfrm>
              <a:off x="123710" y="68070"/>
              <a:ext cx="3929359" cy="498983"/>
            </a:xfrm>
            <a:prstGeom prst="rect">
              <a:avLst/>
            </a:prstGeom>
            <a:noFill/>
          </p:spPr>
          <p:txBody>
            <a:bodyPr wrap="square" rtlCol="0">
              <a:spAutoFit/>
            </a:bodyPr>
            <a:lstStyle/>
            <a:p>
              <a:pPr marL="0" marR="0" lvl="0" indent="0" algn="just" defTabSz="914400" eaLnBrk="1" fontAlgn="auto" latinLnBrk="0" hangingPunct="1">
                <a:lnSpc>
                  <a:spcPts val="35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rPr>
                <a:t>2. BIỂN CẢNH BÁO PHÓNG XẠ</a:t>
              </a:r>
              <a:endParaRPr kumimoji="0" lang="en-US" sz="2400" b="1" i="0" u="none" strike="noStrike" kern="0" cap="none" spc="0" normalizeH="0" baseline="0" noProof="0" dirty="0">
                <a:ln>
                  <a:noFill/>
                </a:ln>
                <a:solidFill>
                  <a:srgbClr val="FFFFFF"/>
                </a:solidFill>
                <a:effectLst/>
                <a:uLnTx/>
                <a:uFillTx/>
              </a:endParaRPr>
            </a:p>
          </p:txBody>
        </p:sp>
      </p:grpSp>
      <p:sp>
        <p:nvSpPr>
          <p:cNvPr id="3" name="TextBox 2">
            <a:extLst>
              <a:ext uri="{FF2B5EF4-FFF2-40B4-BE49-F238E27FC236}">
                <a16:creationId xmlns:a16="http://schemas.microsoft.com/office/drawing/2014/main" id="{8EA20C73-3F41-91C3-4975-1DAAD81C0577}"/>
              </a:ext>
            </a:extLst>
          </p:cNvPr>
          <p:cNvSpPr txBox="1"/>
          <p:nvPr/>
        </p:nvSpPr>
        <p:spPr>
          <a:xfrm>
            <a:off x="334502" y="699598"/>
            <a:ext cx="4698608" cy="419031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b="1" i="1">
                <a:solidFill>
                  <a:srgbClr val="FF0000"/>
                </a:solidFill>
                <a:effectLst/>
                <a:latin typeface="+mj-lt"/>
                <a:ea typeface="Times New Roman" panose="02020603050405020304" pitchFamily="18" charset="0"/>
              </a:rPr>
              <a:t>Vị trí lắp đặt: </a:t>
            </a:r>
          </a:p>
          <a:p>
            <a:pPr marL="342900" indent="-342900" algn="just">
              <a:lnSpc>
                <a:spcPct val="150000"/>
              </a:lnSpc>
              <a:buFont typeface="Wingdings" panose="05000000000000000000" pitchFamily="2" charset="2"/>
              <a:buChar char="ü"/>
            </a:pPr>
            <a:r>
              <a:rPr lang="en-US" sz="2000">
                <a:solidFill>
                  <a:srgbClr val="000000"/>
                </a:solidFill>
                <a:effectLst/>
                <a:latin typeface="+mj-lt"/>
                <a:ea typeface="Times New Roman" panose="02020603050405020304" pitchFamily="18" charset="0"/>
              </a:rPr>
              <a:t>Khu vực lắp đặt thiết bị phát ra tia phóng xạ và nguồn phóng xạ.</a:t>
            </a:r>
          </a:p>
          <a:p>
            <a:pPr marL="342900" indent="-342900" algn="just">
              <a:lnSpc>
                <a:spcPct val="150000"/>
              </a:lnSpc>
              <a:buFont typeface="Wingdings" panose="05000000000000000000" pitchFamily="2" charset="2"/>
              <a:buChar char="ü"/>
            </a:pPr>
            <a:r>
              <a:rPr lang="en-US" sz="2000">
                <a:latin typeface="+mj-lt"/>
                <a:ea typeface="Times New Roman" panose="02020603050405020304" pitchFamily="18" charset="0"/>
              </a:rPr>
              <a:t>T</a:t>
            </a:r>
            <a:r>
              <a:rPr lang="en-US" sz="2000">
                <a:solidFill>
                  <a:srgbClr val="000000"/>
                </a:solidFill>
                <a:effectLst/>
                <a:latin typeface="+mj-lt"/>
                <a:ea typeface="Times New Roman" panose="02020603050405020304" pitchFamily="18" charset="0"/>
              </a:rPr>
              <a:t>rên thiết bị và vật chứa của nguồn phóng xạ. </a:t>
            </a:r>
          </a:p>
          <a:p>
            <a:pPr marL="342900" indent="-342900" algn="just">
              <a:lnSpc>
                <a:spcPct val="150000"/>
              </a:lnSpc>
              <a:buFont typeface="Arial" panose="020B0604020202020204" pitchFamily="34" charset="0"/>
              <a:buChar char="•"/>
            </a:pPr>
            <a:r>
              <a:rPr lang="en-US" sz="2000" b="1" i="1">
                <a:solidFill>
                  <a:srgbClr val="FF0000"/>
                </a:solidFill>
                <a:effectLst/>
                <a:latin typeface="+mj-lt"/>
                <a:ea typeface="Times New Roman" panose="02020603050405020304" pitchFamily="18" charset="0"/>
              </a:rPr>
              <a:t>Mục đích: </a:t>
            </a:r>
            <a:r>
              <a:rPr lang="en-US" sz="2000">
                <a:solidFill>
                  <a:srgbClr val="000000"/>
                </a:solidFill>
                <a:effectLst/>
                <a:latin typeface="+mj-lt"/>
                <a:ea typeface="Times New Roman" panose="02020603050405020304" pitchFamily="18" charset="0"/>
              </a:rPr>
              <a:t>cảnh báo mọi người không nên tiếp cận hoặc làm hỏng thiết bị hoặc vật chứa thiết bị phóng xạ, vì điều này rất nguy hiểm.</a:t>
            </a:r>
            <a:endParaRPr lang="en-US" sz="2000">
              <a:latin typeface="+mj-lt"/>
            </a:endParaRPr>
          </a:p>
        </p:txBody>
      </p:sp>
      <p:grpSp>
        <p:nvGrpSpPr>
          <p:cNvPr id="16" name="Group 15">
            <a:extLst>
              <a:ext uri="{FF2B5EF4-FFF2-40B4-BE49-F238E27FC236}">
                <a16:creationId xmlns:a16="http://schemas.microsoft.com/office/drawing/2014/main" id="{F7CFB19E-63F9-F091-64D0-860C33492BD7}"/>
              </a:ext>
            </a:extLst>
          </p:cNvPr>
          <p:cNvGrpSpPr/>
          <p:nvPr/>
        </p:nvGrpSpPr>
        <p:grpSpPr>
          <a:xfrm>
            <a:off x="5273457" y="176216"/>
            <a:ext cx="3652494" cy="4683731"/>
            <a:chOff x="5273457" y="176216"/>
            <a:chExt cx="3652494" cy="4683731"/>
          </a:xfrm>
        </p:grpSpPr>
        <p:pic>
          <p:nvPicPr>
            <p:cNvPr id="5" name="Picture 4" descr="A yellow triangle with a black symbol&#10;&#10;Description automatically generated">
              <a:extLst>
                <a:ext uri="{FF2B5EF4-FFF2-40B4-BE49-F238E27FC236}">
                  <a16:creationId xmlns:a16="http://schemas.microsoft.com/office/drawing/2014/main" id="{65D1A61D-84A1-3AC4-C9B9-77E3C2649C3E}"/>
                </a:ext>
              </a:extLst>
            </p:cNvPr>
            <p:cNvPicPr>
              <a:picLocks noChangeAspect="1"/>
            </p:cNvPicPr>
            <p:nvPr/>
          </p:nvPicPr>
          <p:blipFill>
            <a:blip r:embed="rId2"/>
            <a:stretch>
              <a:fillRect/>
            </a:stretch>
          </p:blipFill>
          <p:spPr>
            <a:xfrm>
              <a:off x="5273457" y="176216"/>
              <a:ext cx="2618005" cy="2288197"/>
            </a:xfrm>
            <a:prstGeom prst="rect">
              <a:avLst/>
            </a:prstGeom>
          </p:spPr>
        </p:pic>
        <p:pic>
          <p:nvPicPr>
            <p:cNvPr id="15" name="Picture 14" descr="A red triangle with black and white symbols&#10;&#10;Description automatically generated">
              <a:extLst>
                <a:ext uri="{FF2B5EF4-FFF2-40B4-BE49-F238E27FC236}">
                  <a16:creationId xmlns:a16="http://schemas.microsoft.com/office/drawing/2014/main" id="{72924C27-3EF0-B9E6-5269-E8D93580CC31}"/>
                </a:ext>
              </a:extLst>
            </p:cNvPr>
            <p:cNvPicPr>
              <a:picLocks noChangeAspect="1"/>
            </p:cNvPicPr>
            <p:nvPr/>
          </p:nvPicPr>
          <p:blipFill>
            <a:blip r:embed="rId3"/>
            <a:stretch>
              <a:fillRect/>
            </a:stretch>
          </p:blipFill>
          <p:spPr>
            <a:xfrm>
              <a:off x="6166100" y="2571750"/>
              <a:ext cx="2759851" cy="2288197"/>
            </a:xfrm>
            <a:prstGeom prst="rect">
              <a:avLst/>
            </a:prstGeom>
          </p:spPr>
        </p:pic>
      </p:grpSp>
    </p:spTree>
    <p:extLst>
      <p:ext uri="{BB962C8B-B14F-4D97-AF65-F5344CB8AC3E}">
        <p14:creationId xmlns:p14="http://schemas.microsoft.com/office/powerpoint/2010/main" val="223095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6CBA3E-E31E-AE46-EDED-BC6E6E355881}"/>
              </a:ext>
            </a:extLst>
          </p:cNvPr>
          <p:cNvGrpSpPr/>
          <p:nvPr/>
        </p:nvGrpSpPr>
        <p:grpSpPr>
          <a:xfrm>
            <a:off x="0" y="0"/>
            <a:ext cx="9144000" cy="5143500"/>
            <a:chOff x="0" y="0"/>
            <a:chExt cx="9144000" cy="5143500"/>
          </a:xfrm>
        </p:grpSpPr>
        <p:pic>
          <p:nvPicPr>
            <p:cNvPr id="3" name="Picture 2" descr="A person with a screwdriver and a sign&#10;&#10;Description automatically generated">
              <a:extLst>
                <a:ext uri="{FF2B5EF4-FFF2-40B4-BE49-F238E27FC236}">
                  <a16:creationId xmlns:a16="http://schemas.microsoft.com/office/drawing/2014/main" id="{D78B5664-8442-2499-4FE0-7AF6381AC956}"/>
                </a:ext>
              </a:extLst>
            </p:cNvPr>
            <p:cNvPicPr>
              <a:picLocks noChangeAspect="1"/>
            </p:cNvPicPr>
            <p:nvPr/>
          </p:nvPicPr>
          <p:blipFill>
            <a:blip r:embed="rId2"/>
            <a:stretch>
              <a:fillRect/>
            </a:stretch>
          </p:blipFill>
          <p:spPr>
            <a:xfrm>
              <a:off x="0" y="0"/>
              <a:ext cx="4046018" cy="5143500"/>
            </a:xfrm>
            <a:prstGeom prst="rect">
              <a:avLst/>
            </a:prstGeom>
          </p:spPr>
        </p:pic>
        <p:sp>
          <p:nvSpPr>
            <p:cNvPr id="5" name="TextBox 4">
              <a:extLst>
                <a:ext uri="{FF2B5EF4-FFF2-40B4-BE49-F238E27FC236}">
                  <a16:creationId xmlns:a16="http://schemas.microsoft.com/office/drawing/2014/main" id="{2A6F06AA-1FBA-A550-84CB-A22C016A08CC}"/>
                </a:ext>
              </a:extLst>
            </p:cNvPr>
            <p:cNvSpPr txBox="1"/>
            <p:nvPr/>
          </p:nvSpPr>
          <p:spPr>
            <a:xfrm>
              <a:off x="4046018" y="3855968"/>
              <a:ext cx="5097982" cy="1287532"/>
            </a:xfrm>
            <a:prstGeom prst="rect">
              <a:avLst/>
            </a:prstGeom>
            <a:noFill/>
          </p:spPr>
          <p:txBody>
            <a:bodyPr wrap="square">
              <a:spAutoFit/>
            </a:bodyPr>
            <a:lstStyle/>
            <a:p>
              <a:pPr algn="just">
                <a:lnSpc>
                  <a:spcPct val="150000"/>
                </a:lnSpc>
              </a:pPr>
              <a:r>
                <a:rPr lang="en-US" sz="1800"/>
                <a:t>S</a:t>
              </a:r>
              <a:r>
                <a:rPr lang="vi-VN" sz="1800"/>
                <a:t>ự khác biệt giữa biểu tượng ba lá màu vàng/đen và biểu tượng màu đỏ/đen được sử dụng trên một thiết bị.</a:t>
              </a:r>
              <a:endParaRPr lang="en-US" sz="1800"/>
            </a:p>
          </p:txBody>
        </p:sp>
      </p:grpSp>
    </p:spTree>
    <p:extLst>
      <p:ext uri="{BB962C8B-B14F-4D97-AF65-F5344CB8AC3E}">
        <p14:creationId xmlns:p14="http://schemas.microsoft.com/office/powerpoint/2010/main" val="146400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25">
          <a:extLst>
            <a:ext uri="{FF2B5EF4-FFF2-40B4-BE49-F238E27FC236}">
              <a16:creationId xmlns:a16="http://schemas.microsoft.com/office/drawing/2014/main" id="{4BE43AAB-7A76-C9E7-8C3F-F2980702F6DE}"/>
            </a:ext>
          </a:extLst>
        </p:cNvPr>
        <p:cNvGrpSpPr/>
        <p:nvPr/>
      </p:nvGrpSpPr>
      <p:grpSpPr>
        <a:xfrm>
          <a:off x="0" y="0"/>
          <a:ext cx="0" cy="0"/>
          <a:chOff x="0" y="0"/>
          <a:chExt cx="0" cy="0"/>
        </a:xfrm>
      </p:grpSpPr>
      <p:sp>
        <p:nvSpPr>
          <p:cNvPr id="16" name="Rounded Rectangle 22">
            <a:extLst>
              <a:ext uri="{FF2B5EF4-FFF2-40B4-BE49-F238E27FC236}">
                <a16:creationId xmlns:a16="http://schemas.microsoft.com/office/drawing/2014/main" id="{427E21DA-2833-7783-E1E5-DA30018D710C}"/>
              </a:ext>
            </a:extLst>
          </p:cNvPr>
          <p:cNvSpPr/>
          <p:nvPr/>
        </p:nvSpPr>
        <p:spPr>
          <a:xfrm>
            <a:off x="397818" y="329457"/>
            <a:ext cx="3762702" cy="565078"/>
          </a:xfrm>
          <a:prstGeom prst="roundRect">
            <a:avLst/>
          </a:prstGeom>
          <a:solidFill>
            <a:schemeClr val="tx2">
              <a:lumMod val="50000"/>
            </a:schemeClr>
          </a:solidFill>
          <a:ln w="19050"/>
        </p:spPr>
        <p:style>
          <a:lnRef idx="3">
            <a:schemeClr val="lt1"/>
          </a:lnRef>
          <a:fillRef idx="1">
            <a:schemeClr val="dk1"/>
          </a:fillRef>
          <a:effectRef idx="1">
            <a:schemeClr val="dk1"/>
          </a:effectRef>
          <a:fontRef idx="minor">
            <a:schemeClr val="lt1"/>
          </a:fontRef>
        </p:style>
        <p:txBody>
          <a:bodyPr rtlCol="0" anchor="ctr"/>
          <a:lstStyle/>
          <a:p>
            <a:pPr algn="ctr"/>
            <a:r>
              <a:rPr lang="en-US" sz="2000" b="1">
                <a:solidFill>
                  <a:schemeClr val="accent5"/>
                </a:solidFill>
                <a:latin typeface="Arial" panose="020B0604020202020204" pitchFamily="34" charset="0"/>
                <a:cs typeface="Arial" panose="020B0604020202020204" pitchFamily="34" charset="0"/>
              </a:rPr>
              <a:t>Hoạt động 2 (SGK – tr111)</a:t>
            </a:r>
            <a:endParaRPr lang="en-US" sz="2000" b="1" dirty="0">
              <a:solidFill>
                <a:schemeClr val="accent5"/>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978CC8C-AAF7-A8EB-903A-3B0CF211409F}"/>
              </a:ext>
            </a:extLst>
          </p:cNvPr>
          <p:cNvSpPr txBox="1"/>
          <p:nvPr/>
        </p:nvSpPr>
        <p:spPr>
          <a:xfrm>
            <a:off x="172800" y="1085394"/>
            <a:ext cx="5919618" cy="3728649"/>
          </a:xfrm>
          <a:prstGeom prst="rect">
            <a:avLst/>
          </a:prstGeom>
          <a:noFill/>
        </p:spPr>
        <p:txBody>
          <a:bodyPr wrap="square">
            <a:spAutoFit/>
          </a:bodyPr>
          <a:lstStyle/>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1. Tìm hiểu qua sách báo, internet về tác hại của phóng xạ đến sức khỏe của con người và cho biết:</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a. Các loại phơi nhiễm phóng xạ.</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b. Biểu hiện khi bị phơi nhiễm phóng xạ.</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c. Cách phòng tránh phơi nhiễm phóng xạ.</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2. Nêu tên các địa điểm có nguy cơ phóng xạ trong Hình 23.9. Nếu gặp các biển cảnh báo đó, em sẽ làm gì?</a:t>
            </a:r>
            <a:endParaRPr lang="vi-VN" sz="2000">
              <a:latin typeface="Arial" panose="020B0604020202020204" pitchFamily="34" charset="0"/>
              <a:ea typeface="Calibri" panose="020F0502020204030204" pitchFamily="34" charset="0"/>
              <a:cs typeface="Arial" panose="020B0604020202020204" pitchFamily="34" charset="0"/>
            </a:endParaRPr>
          </a:p>
        </p:txBody>
      </p:sp>
      <p:pic>
        <p:nvPicPr>
          <p:cNvPr id="1920" name="Picture 1919">
            <a:extLst>
              <a:ext uri="{FF2B5EF4-FFF2-40B4-BE49-F238E27FC236}">
                <a16:creationId xmlns:a16="http://schemas.microsoft.com/office/drawing/2014/main" id="{9243E013-3309-6DC5-26B3-6A6A3BFEBD5D}"/>
              </a:ext>
            </a:extLst>
          </p:cNvPr>
          <p:cNvPicPr>
            <a:picLocks noChangeAspect="1"/>
          </p:cNvPicPr>
          <p:nvPr/>
        </p:nvPicPr>
        <p:blipFill>
          <a:blip r:embed="rId3"/>
          <a:srcRect/>
          <a:stretch/>
        </p:blipFill>
        <p:spPr>
          <a:xfrm>
            <a:off x="6182007" y="1569599"/>
            <a:ext cx="2720160" cy="2640517"/>
          </a:xfrm>
          <a:prstGeom prst="rect">
            <a:avLst/>
          </a:prstGeom>
        </p:spPr>
      </p:pic>
    </p:spTree>
    <p:extLst>
      <p:ext uri="{BB962C8B-B14F-4D97-AF65-F5344CB8AC3E}">
        <p14:creationId xmlns:p14="http://schemas.microsoft.com/office/powerpoint/2010/main" val="33079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920"/>
                                        </p:tgtEl>
                                        <p:attrNameLst>
                                          <p:attrName>style.visibility</p:attrName>
                                        </p:attrNameLst>
                                      </p:cBhvr>
                                      <p:to>
                                        <p:strVal val="visible"/>
                                      </p:to>
                                    </p:set>
                                    <p:animEffect transition="in" filter="randombar(horizontal)">
                                      <p:cBhvr>
                                        <p:cTn id="16" dur="500"/>
                                        <p:tgtEl>
                                          <p:spTgt spid="1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D72FF-E3D6-D4D7-1F7F-DBB0BADE64D0}"/>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261FD2AD-064E-E19A-9B5A-DE125EDEE35B}"/>
              </a:ext>
            </a:extLst>
          </p:cNvPr>
          <p:cNvGrpSpPr/>
          <p:nvPr/>
        </p:nvGrpSpPr>
        <p:grpSpPr>
          <a:xfrm rot="20680831">
            <a:off x="270314" y="313165"/>
            <a:ext cx="1889165" cy="880789"/>
            <a:chOff x="535057" y="151640"/>
            <a:chExt cx="1889165" cy="880789"/>
          </a:xfrm>
        </p:grpSpPr>
        <p:pic>
          <p:nvPicPr>
            <p:cNvPr id="10" name="Picture 9">
              <a:extLst>
                <a:ext uri="{FF2B5EF4-FFF2-40B4-BE49-F238E27FC236}">
                  <a16:creationId xmlns:a16="http://schemas.microsoft.com/office/drawing/2014/main" id="{19B32C41-C8E0-5081-2735-8F998BDD4270}"/>
                </a:ext>
              </a:extLst>
            </p:cNvPr>
            <p:cNvPicPr>
              <a:picLocks noChangeAspect="1"/>
            </p:cNvPicPr>
            <p:nvPr/>
          </p:nvPicPr>
          <p:blipFill>
            <a:blip r:embed="rId2"/>
            <a:stretch>
              <a:fillRect/>
            </a:stretch>
          </p:blipFill>
          <p:spPr>
            <a:xfrm>
              <a:off x="535057" y="151640"/>
              <a:ext cx="1889165" cy="880789"/>
            </a:xfrm>
            <a:prstGeom prst="rect">
              <a:avLst/>
            </a:prstGeom>
          </p:spPr>
        </p:pic>
        <p:sp>
          <p:nvSpPr>
            <p:cNvPr id="11" name="TextBox 10">
              <a:extLst>
                <a:ext uri="{FF2B5EF4-FFF2-40B4-BE49-F238E27FC236}">
                  <a16:creationId xmlns:a16="http://schemas.microsoft.com/office/drawing/2014/main" id="{1F77DF9E-CDAA-4DF9-1F93-3DFB0E01B412}"/>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a:solidFill>
                    <a:sysClr val="windowText" lastClr="000000"/>
                  </a:solidFill>
                </a:rPr>
                <a:t>Câu 1</a:t>
              </a:r>
              <a:endParaRPr kumimoji="0" lang="en-US" sz="2200" b="1" i="0" u="none" strike="noStrike" kern="0" cap="none" spc="0" normalizeH="0" baseline="0" noProof="0" dirty="0">
                <a:ln>
                  <a:noFill/>
                </a:ln>
                <a:solidFill>
                  <a:sysClr val="windowText" lastClr="000000"/>
                </a:solidFill>
                <a:effectLst/>
                <a:uLnTx/>
                <a:uFillTx/>
              </a:endParaRPr>
            </a:p>
          </p:txBody>
        </p:sp>
      </p:grpSp>
      <p:sp>
        <p:nvSpPr>
          <p:cNvPr id="16" name="Arrow: Pentagon 15">
            <a:extLst>
              <a:ext uri="{FF2B5EF4-FFF2-40B4-BE49-F238E27FC236}">
                <a16:creationId xmlns:a16="http://schemas.microsoft.com/office/drawing/2014/main" id="{5CB0D603-15D3-312F-83A3-37CB0B5DC3EC}"/>
              </a:ext>
            </a:extLst>
          </p:cNvPr>
          <p:cNvSpPr/>
          <p:nvPr/>
        </p:nvSpPr>
        <p:spPr>
          <a:xfrm>
            <a:off x="0" y="1713447"/>
            <a:ext cx="457200" cy="298557"/>
          </a:xfrm>
          <a:prstGeom prst="homePlate">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pic>
        <p:nvPicPr>
          <p:cNvPr id="6" name="Picture 5">
            <a:extLst>
              <a:ext uri="{FF2B5EF4-FFF2-40B4-BE49-F238E27FC236}">
                <a16:creationId xmlns:a16="http://schemas.microsoft.com/office/drawing/2014/main" id="{ED5C7203-18CE-E66E-4A65-6778E84FADE4}"/>
              </a:ext>
            </a:extLst>
          </p:cNvPr>
          <p:cNvPicPr>
            <a:picLocks noChangeAspect="1"/>
          </p:cNvPicPr>
          <p:nvPr/>
        </p:nvPicPr>
        <p:blipFill>
          <a:blip r:embed="rId3"/>
          <a:stretch>
            <a:fillRect/>
          </a:stretch>
        </p:blipFill>
        <p:spPr>
          <a:xfrm>
            <a:off x="4797434" y="2314635"/>
            <a:ext cx="4248092" cy="2828865"/>
          </a:xfrm>
          <a:prstGeom prst="rect">
            <a:avLst/>
          </a:prstGeom>
        </p:spPr>
      </p:pic>
      <p:sp>
        <p:nvSpPr>
          <p:cNvPr id="17" name="TextBox 16">
            <a:extLst>
              <a:ext uri="{FF2B5EF4-FFF2-40B4-BE49-F238E27FC236}">
                <a16:creationId xmlns:a16="http://schemas.microsoft.com/office/drawing/2014/main" id="{18B9D18D-7BE9-04FB-6604-1E625E890DE4}"/>
              </a:ext>
            </a:extLst>
          </p:cNvPr>
          <p:cNvSpPr txBox="1"/>
          <p:nvPr/>
        </p:nvSpPr>
        <p:spPr>
          <a:xfrm>
            <a:off x="632046" y="1631892"/>
            <a:ext cx="8413480" cy="400110"/>
          </a:xfrm>
          <a:prstGeom prst="rect">
            <a:avLst/>
          </a:prstGeom>
          <a:noFill/>
        </p:spPr>
        <p:txBody>
          <a:bodyPr wrap="square" rtlCol="0">
            <a:spAutoFit/>
          </a:bodyPr>
          <a:lstStyle/>
          <a:p>
            <a:pPr>
              <a:buClrTx/>
              <a:buFontTx/>
              <a:buNone/>
              <a:defRPr/>
            </a:pPr>
            <a:r>
              <a:rPr lang="en-US" sz="2000" b="1">
                <a:solidFill>
                  <a:srgbClr val="FF0066"/>
                </a:solidFill>
                <a:latin typeface="Arial" panose="020B0604020202020204" pitchFamily="34" charset="0"/>
                <a:cs typeface="Arial" panose="020B0604020202020204" pitchFamily="34" charset="0"/>
              </a:rPr>
              <a:t>a. Các loại phơi nhiễm phóng xạ tùy thuộc vào các yếu tố:</a:t>
            </a:r>
            <a:endParaRPr lang="en-US" sz="2000" b="1" dirty="0">
              <a:solidFill>
                <a:srgbClr val="FF0066"/>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E4D719C-E816-D0E7-6ACB-5ADEF85084BE}"/>
              </a:ext>
            </a:extLst>
          </p:cNvPr>
          <p:cNvSpPr txBox="1"/>
          <p:nvPr/>
        </p:nvSpPr>
        <p:spPr>
          <a:xfrm>
            <a:off x="228600" y="2314635"/>
            <a:ext cx="5008099" cy="188199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2000"/>
              <a:t>Loại và lượng chất phóng xạ sử dụng.</a:t>
            </a:r>
          </a:p>
          <a:p>
            <a:pPr marL="285750" indent="-285750" algn="just">
              <a:lnSpc>
                <a:spcPct val="150000"/>
              </a:lnSpc>
              <a:buFont typeface="Arial" panose="020B0604020202020204" pitchFamily="34" charset="0"/>
              <a:buChar char="•"/>
            </a:pPr>
            <a:r>
              <a:rPr lang="en-US" sz="2000"/>
              <a:t>Cá nhân đã ở bên cạnh thiết bị bao lâu.</a:t>
            </a:r>
          </a:p>
          <a:p>
            <a:pPr marL="285750" indent="-285750" algn="just">
              <a:lnSpc>
                <a:spcPct val="150000"/>
              </a:lnSpc>
              <a:buFont typeface="Arial" panose="020B0604020202020204" pitchFamily="34" charset="0"/>
              <a:buChar char="•"/>
            </a:pPr>
            <a:r>
              <a:rPr lang="en-US" sz="2000"/>
              <a:t>Những bộ phận nào của cơ thể bị phơi nhiễm phóng xạ xuất phát.</a:t>
            </a:r>
          </a:p>
        </p:txBody>
      </p:sp>
    </p:spTree>
    <p:extLst>
      <p:ext uri="{BB962C8B-B14F-4D97-AF65-F5344CB8AC3E}">
        <p14:creationId xmlns:p14="http://schemas.microsoft.com/office/powerpoint/2010/main" val="419829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pic>
        <p:nvPicPr>
          <p:cNvPr id="2" name="iLoveYt.net_YouTube_Su-co-hat-nhan-nguy-hiem-co-nao-Vat-ly-1_Media_3vFSvHrlaDA_002_720p">
            <a:hlinkClick r:id="" action="ppaction://media"/>
            <a:extLst>
              <a:ext uri="{FF2B5EF4-FFF2-40B4-BE49-F238E27FC236}">
                <a16:creationId xmlns:a16="http://schemas.microsoft.com/office/drawing/2014/main" id="{CCA37A26-5F16-93B0-ABF7-B9453A045F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90F0B-ED4E-DD30-5B41-F1E795E9582C}"/>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B482220D-E659-559D-F873-87D0EBBF01AC}"/>
              </a:ext>
            </a:extLst>
          </p:cNvPr>
          <p:cNvGrpSpPr/>
          <p:nvPr/>
        </p:nvGrpSpPr>
        <p:grpSpPr>
          <a:xfrm rot="20680831">
            <a:off x="270314" y="313165"/>
            <a:ext cx="1889165" cy="880789"/>
            <a:chOff x="535057" y="151640"/>
            <a:chExt cx="1889165" cy="880789"/>
          </a:xfrm>
        </p:grpSpPr>
        <p:pic>
          <p:nvPicPr>
            <p:cNvPr id="10" name="Picture 9">
              <a:extLst>
                <a:ext uri="{FF2B5EF4-FFF2-40B4-BE49-F238E27FC236}">
                  <a16:creationId xmlns:a16="http://schemas.microsoft.com/office/drawing/2014/main" id="{96DAE5A4-CFC7-25B4-967A-80C434678A68}"/>
                </a:ext>
              </a:extLst>
            </p:cNvPr>
            <p:cNvPicPr>
              <a:picLocks noChangeAspect="1"/>
            </p:cNvPicPr>
            <p:nvPr/>
          </p:nvPicPr>
          <p:blipFill>
            <a:blip r:embed="rId2"/>
            <a:stretch>
              <a:fillRect/>
            </a:stretch>
          </p:blipFill>
          <p:spPr>
            <a:xfrm>
              <a:off x="535057" y="151640"/>
              <a:ext cx="1889165" cy="880789"/>
            </a:xfrm>
            <a:prstGeom prst="rect">
              <a:avLst/>
            </a:prstGeom>
          </p:spPr>
        </p:pic>
        <p:sp>
          <p:nvSpPr>
            <p:cNvPr id="11" name="TextBox 10">
              <a:extLst>
                <a:ext uri="{FF2B5EF4-FFF2-40B4-BE49-F238E27FC236}">
                  <a16:creationId xmlns:a16="http://schemas.microsoft.com/office/drawing/2014/main" id="{49C862D0-A3F4-2340-3CDE-5E343CBCDF5C}"/>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a:solidFill>
                    <a:sysClr val="windowText" lastClr="000000"/>
                  </a:solidFill>
                </a:rPr>
                <a:t>Câu 1</a:t>
              </a:r>
              <a:endParaRPr kumimoji="0" lang="en-US" sz="2200" b="1" i="0" u="none" strike="noStrike" kern="0" cap="none" spc="0" normalizeH="0" baseline="0" noProof="0" dirty="0">
                <a:ln>
                  <a:noFill/>
                </a:ln>
                <a:solidFill>
                  <a:sysClr val="windowText" lastClr="000000"/>
                </a:solidFill>
                <a:effectLst/>
                <a:uLnTx/>
                <a:uFillTx/>
              </a:endParaRPr>
            </a:p>
          </p:txBody>
        </p:sp>
      </p:grpSp>
      <p:sp>
        <p:nvSpPr>
          <p:cNvPr id="16" name="Arrow: Pentagon 15">
            <a:extLst>
              <a:ext uri="{FF2B5EF4-FFF2-40B4-BE49-F238E27FC236}">
                <a16:creationId xmlns:a16="http://schemas.microsoft.com/office/drawing/2014/main" id="{FD5C0175-26A9-0D7F-319A-65549A279776}"/>
              </a:ext>
            </a:extLst>
          </p:cNvPr>
          <p:cNvSpPr/>
          <p:nvPr/>
        </p:nvSpPr>
        <p:spPr>
          <a:xfrm>
            <a:off x="0" y="1685314"/>
            <a:ext cx="457200" cy="298557"/>
          </a:xfrm>
          <a:prstGeom prst="homePlate">
            <a:avLst/>
          </a:prstGeom>
          <a:solidFill>
            <a:srgbClr val="0000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17" name="TextBox 16">
            <a:extLst>
              <a:ext uri="{FF2B5EF4-FFF2-40B4-BE49-F238E27FC236}">
                <a16:creationId xmlns:a16="http://schemas.microsoft.com/office/drawing/2014/main" id="{C993321D-F6DD-C5D0-7389-84140C28B582}"/>
              </a:ext>
            </a:extLst>
          </p:cNvPr>
          <p:cNvSpPr txBox="1"/>
          <p:nvPr/>
        </p:nvSpPr>
        <p:spPr>
          <a:xfrm>
            <a:off x="632046" y="1603759"/>
            <a:ext cx="8413480" cy="400110"/>
          </a:xfrm>
          <a:prstGeom prst="rect">
            <a:avLst/>
          </a:prstGeom>
          <a:noFill/>
        </p:spPr>
        <p:txBody>
          <a:bodyPr wrap="square" rtlCol="0">
            <a:spAutoFit/>
          </a:bodyPr>
          <a:lstStyle/>
          <a:p>
            <a:pPr>
              <a:buClrTx/>
              <a:buFontTx/>
              <a:buNone/>
              <a:defRPr/>
            </a:pPr>
            <a:r>
              <a:rPr lang="en-US" sz="2000" b="1">
                <a:solidFill>
                  <a:srgbClr val="0000FF"/>
                </a:solidFill>
                <a:latin typeface="Arial" panose="020B0604020202020204" pitchFamily="34" charset="0"/>
                <a:cs typeface="Arial" panose="020B0604020202020204" pitchFamily="34" charset="0"/>
              </a:rPr>
              <a:t>b. Biểu hiện bị phơi nhiễm phóng xạ:</a:t>
            </a:r>
            <a:endParaRPr lang="en-US" sz="2000" b="1" dirty="0">
              <a:solidFill>
                <a:srgbClr val="0000F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09B6DFB-BE0D-663C-FEE7-A2E26FB7BB35}"/>
              </a:ext>
            </a:extLst>
          </p:cNvPr>
          <p:cNvSpPr txBox="1"/>
          <p:nvPr/>
        </p:nvSpPr>
        <p:spPr>
          <a:xfrm>
            <a:off x="314133" y="2157722"/>
            <a:ext cx="5552094" cy="234365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2000"/>
              <a:t>Ban đầu: cơ thể bị bỏng, rát xuất hiện ngay.</a:t>
            </a:r>
          </a:p>
          <a:p>
            <a:pPr marL="285750" indent="-285750" algn="just">
              <a:lnSpc>
                <a:spcPct val="150000"/>
              </a:lnSpc>
              <a:buFont typeface="Arial" panose="020B0604020202020204" pitchFamily="34" charset="0"/>
              <a:buChar char="•"/>
            </a:pPr>
            <a:r>
              <a:rPr lang="en-US" sz="2000"/>
              <a:t>Sau đó: xuất hiện triệu chứng buồn nôn, nôn mửa, suy nhược thần kinh.</a:t>
            </a:r>
          </a:p>
          <a:p>
            <a:pPr marL="285750" indent="-285750" algn="just">
              <a:lnSpc>
                <a:spcPct val="150000"/>
              </a:lnSpc>
              <a:buFont typeface="Arial" panose="020B0604020202020204" pitchFamily="34" charset="0"/>
              <a:buChar char="•"/>
            </a:pPr>
            <a:r>
              <a:rPr lang="en-US" sz="2000"/>
              <a:t>Những tác động về sức khỏe mất nhiều giờ, nhiều ngày hoặc nhiều tuần mới xuất hiện.</a:t>
            </a:r>
          </a:p>
        </p:txBody>
      </p:sp>
      <p:pic>
        <p:nvPicPr>
          <p:cNvPr id="7" name="Picture 6">
            <a:extLst>
              <a:ext uri="{FF2B5EF4-FFF2-40B4-BE49-F238E27FC236}">
                <a16:creationId xmlns:a16="http://schemas.microsoft.com/office/drawing/2014/main" id="{7916B62B-016C-AAB9-F934-DB48BEEB70D0}"/>
              </a:ext>
            </a:extLst>
          </p:cNvPr>
          <p:cNvPicPr>
            <a:picLocks noChangeAspect="1"/>
          </p:cNvPicPr>
          <p:nvPr/>
        </p:nvPicPr>
        <p:blipFill>
          <a:blip r:embed="rId3"/>
          <a:stretch>
            <a:fillRect/>
          </a:stretch>
        </p:blipFill>
        <p:spPr>
          <a:xfrm>
            <a:off x="6176131" y="1813951"/>
            <a:ext cx="2780345" cy="3329549"/>
          </a:xfrm>
          <a:prstGeom prst="rect">
            <a:avLst/>
          </a:prstGeom>
        </p:spPr>
      </p:pic>
    </p:spTree>
    <p:extLst>
      <p:ext uri="{BB962C8B-B14F-4D97-AF65-F5344CB8AC3E}">
        <p14:creationId xmlns:p14="http://schemas.microsoft.com/office/powerpoint/2010/main" val="96495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47CFB-C346-8682-6383-FD0AC880F81F}"/>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525DAA69-E843-9493-2E57-ABC69D88BDBB}"/>
              </a:ext>
            </a:extLst>
          </p:cNvPr>
          <p:cNvGrpSpPr/>
          <p:nvPr/>
        </p:nvGrpSpPr>
        <p:grpSpPr>
          <a:xfrm rot="20680831">
            <a:off x="270314" y="313165"/>
            <a:ext cx="1889165" cy="880789"/>
            <a:chOff x="535057" y="151640"/>
            <a:chExt cx="1889165" cy="880789"/>
          </a:xfrm>
        </p:grpSpPr>
        <p:pic>
          <p:nvPicPr>
            <p:cNvPr id="10" name="Picture 9">
              <a:extLst>
                <a:ext uri="{FF2B5EF4-FFF2-40B4-BE49-F238E27FC236}">
                  <a16:creationId xmlns:a16="http://schemas.microsoft.com/office/drawing/2014/main" id="{118BA868-C7BA-3451-9565-B5298AC54D3B}"/>
                </a:ext>
              </a:extLst>
            </p:cNvPr>
            <p:cNvPicPr>
              <a:picLocks noChangeAspect="1"/>
            </p:cNvPicPr>
            <p:nvPr/>
          </p:nvPicPr>
          <p:blipFill>
            <a:blip r:embed="rId2"/>
            <a:stretch>
              <a:fillRect/>
            </a:stretch>
          </p:blipFill>
          <p:spPr>
            <a:xfrm>
              <a:off x="535057" y="151640"/>
              <a:ext cx="1889165" cy="880789"/>
            </a:xfrm>
            <a:prstGeom prst="rect">
              <a:avLst/>
            </a:prstGeom>
          </p:spPr>
        </p:pic>
        <p:sp>
          <p:nvSpPr>
            <p:cNvPr id="11" name="TextBox 10">
              <a:extLst>
                <a:ext uri="{FF2B5EF4-FFF2-40B4-BE49-F238E27FC236}">
                  <a16:creationId xmlns:a16="http://schemas.microsoft.com/office/drawing/2014/main" id="{627440E4-A2F4-4B4F-446C-CD9D16EAE0E2}"/>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a:solidFill>
                    <a:sysClr val="windowText" lastClr="000000"/>
                  </a:solidFill>
                </a:rPr>
                <a:t>Câu 1</a:t>
              </a:r>
              <a:endParaRPr kumimoji="0" lang="en-US" sz="2200" b="1" i="0" u="none" strike="noStrike" kern="0" cap="none" spc="0" normalizeH="0" baseline="0" noProof="0" dirty="0">
                <a:ln>
                  <a:noFill/>
                </a:ln>
                <a:solidFill>
                  <a:sysClr val="windowText" lastClr="000000"/>
                </a:solidFill>
                <a:effectLst/>
                <a:uLnTx/>
                <a:uFillTx/>
              </a:endParaRPr>
            </a:p>
          </p:txBody>
        </p:sp>
      </p:grpSp>
      <p:sp>
        <p:nvSpPr>
          <p:cNvPr id="16" name="Arrow: Pentagon 15">
            <a:extLst>
              <a:ext uri="{FF2B5EF4-FFF2-40B4-BE49-F238E27FC236}">
                <a16:creationId xmlns:a16="http://schemas.microsoft.com/office/drawing/2014/main" id="{343487C9-95DB-8F04-A06A-2B56E9940606}"/>
              </a:ext>
            </a:extLst>
          </p:cNvPr>
          <p:cNvSpPr/>
          <p:nvPr/>
        </p:nvSpPr>
        <p:spPr>
          <a:xfrm>
            <a:off x="0" y="1657178"/>
            <a:ext cx="457200" cy="298557"/>
          </a:xfrm>
          <a:prstGeom prst="homePlate">
            <a:avLst/>
          </a:prstGeom>
          <a:solidFill>
            <a:srgbClr val="808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17" name="TextBox 16">
            <a:extLst>
              <a:ext uri="{FF2B5EF4-FFF2-40B4-BE49-F238E27FC236}">
                <a16:creationId xmlns:a16="http://schemas.microsoft.com/office/drawing/2014/main" id="{530C8FCC-C407-D0FA-0EA0-1671DD1BCCFA}"/>
              </a:ext>
            </a:extLst>
          </p:cNvPr>
          <p:cNvSpPr txBox="1"/>
          <p:nvPr/>
        </p:nvSpPr>
        <p:spPr>
          <a:xfrm>
            <a:off x="632046" y="1575623"/>
            <a:ext cx="8413480" cy="400110"/>
          </a:xfrm>
          <a:prstGeom prst="rect">
            <a:avLst/>
          </a:prstGeom>
          <a:noFill/>
        </p:spPr>
        <p:txBody>
          <a:bodyPr wrap="square" rtlCol="0">
            <a:spAutoFit/>
          </a:bodyPr>
          <a:lstStyle/>
          <a:p>
            <a:pPr>
              <a:buClrTx/>
              <a:buFontTx/>
              <a:buNone/>
              <a:defRPr/>
            </a:pPr>
            <a:r>
              <a:rPr lang="en-US" sz="2000" b="1">
                <a:solidFill>
                  <a:srgbClr val="808000"/>
                </a:solidFill>
                <a:latin typeface="Arial" panose="020B0604020202020204" pitchFamily="34" charset="0"/>
                <a:cs typeface="Arial" panose="020B0604020202020204" pitchFamily="34" charset="0"/>
              </a:rPr>
              <a:t>c. Cách phóng tránh nhiễm phóng xạ:</a:t>
            </a:r>
            <a:endParaRPr lang="en-US" sz="2000" b="1" dirty="0">
              <a:solidFill>
                <a:srgbClr val="808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243AE41-D5D9-0070-018E-BF28E91B78A7}"/>
              </a:ext>
            </a:extLst>
          </p:cNvPr>
          <p:cNvSpPr txBox="1"/>
          <p:nvPr/>
        </p:nvSpPr>
        <p:spPr>
          <a:xfrm>
            <a:off x="384473" y="2205045"/>
            <a:ext cx="3828802" cy="234365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2000"/>
              <a:t>Tránh xa những nơi nhiễm phóng xạ.</a:t>
            </a:r>
          </a:p>
          <a:p>
            <a:pPr marL="285750" indent="-285750" algn="just">
              <a:lnSpc>
                <a:spcPct val="150000"/>
              </a:lnSpc>
              <a:buFont typeface="Arial" panose="020B0604020202020204" pitchFamily="34" charset="0"/>
              <a:buChar char="•"/>
            </a:pPr>
            <a:r>
              <a:rPr lang="en-US" sz="2000"/>
              <a:t>Liên hệ với các cơ sở y tế nếu thấy nghi ngờ bị phơi nhiễm phóng xạ.</a:t>
            </a:r>
          </a:p>
        </p:txBody>
      </p:sp>
      <p:pic>
        <p:nvPicPr>
          <p:cNvPr id="5" name="Picture 4">
            <a:extLst>
              <a:ext uri="{FF2B5EF4-FFF2-40B4-BE49-F238E27FC236}">
                <a16:creationId xmlns:a16="http://schemas.microsoft.com/office/drawing/2014/main" id="{216DC3FD-0137-2C2C-F053-3987D395C75D}"/>
              </a:ext>
            </a:extLst>
          </p:cNvPr>
          <p:cNvPicPr>
            <a:picLocks noChangeAspect="1"/>
          </p:cNvPicPr>
          <p:nvPr/>
        </p:nvPicPr>
        <p:blipFill>
          <a:blip r:embed="rId3"/>
          <a:srcRect/>
          <a:stretch/>
        </p:blipFill>
        <p:spPr>
          <a:xfrm>
            <a:off x="4562016" y="1975733"/>
            <a:ext cx="4483510" cy="2986018"/>
          </a:xfrm>
          <a:prstGeom prst="rect">
            <a:avLst/>
          </a:prstGeom>
        </p:spPr>
      </p:pic>
    </p:spTree>
    <p:extLst>
      <p:ext uri="{BB962C8B-B14F-4D97-AF65-F5344CB8AC3E}">
        <p14:creationId xmlns:p14="http://schemas.microsoft.com/office/powerpoint/2010/main" val="6034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cartoon characters&#10;&#10;Description automatically generated with medium confidence">
            <a:extLst>
              <a:ext uri="{FF2B5EF4-FFF2-40B4-BE49-F238E27FC236}">
                <a16:creationId xmlns:a16="http://schemas.microsoft.com/office/drawing/2014/main" id="{334602FA-7A1C-5280-88B1-AD5037BA88B4}"/>
              </a:ext>
            </a:extLst>
          </p:cNvPr>
          <p:cNvPicPr>
            <a:picLocks noChangeAspect="1"/>
          </p:cNvPicPr>
          <p:nvPr/>
        </p:nvPicPr>
        <p:blipFill>
          <a:blip r:embed="rId2"/>
          <a:stretch>
            <a:fillRect/>
          </a:stretch>
        </p:blipFill>
        <p:spPr>
          <a:xfrm>
            <a:off x="787791" y="0"/>
            <a:ext cx="4030956" cy="5143500"/>
          </a:xfrm>
          <a:prstGeom prst="rect">
            <a:avLst/>
          </a:prstGeom>
        </p:spPr>
      </p:pic>
      <p:pic>
        <p:nvPicPr>
          <p:cNvPr id="7" name="Picture 6">
            <a:extLst>
              <a:ext uri="{FF2B5EF4-FFF2-40B4-BE49-F238E27FC236}">
                <a16:creationId xmlns:a16="http://schemas.microsoft.com/office/drawing/2014/main" id="{B26F5555-99DA-CA70-6E11-964F187AE846}"/>
              </a:ext>
            </a:extLst>
          </p:cNvPr>
          <p:cNvPicPr>
            <a:picLocks noChangeAspect="1"/>
          </p:cNvPicPr>
          <p:nvPr/>
        </p:nvPicPr>
        <p:blipFill>
          <a:blip r:embed="rId3"/>
          <a:srcRect/>
          <a:stretch/>
        </p:blipFill>
        <p:spPr>
          <a:xfrm>
            <a:off x="5167598" y="0"/>
            <a:ext cx="3104206" cy="5143500"/>
          </a:xfrm>
          <a:prstGeom prst="rect">
            <a:avLst/>
          </a:prstGeom>
        </p:spPr>
      </p:pic>
    </p:spTree>
    <p:extLst>
      <p:ext uri="{BB962C8B-B14F-4D97-AF65-F5344CB8AC3E}">
        <p14:creationId xmlns:p14="http://schemas.microsoft.com/office/powerpoint/2010/main" val="18470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E197-D780-B60E-9B15-56A91F50175B}"/>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C5A6D49-2002-DD59-F14F-B173F35A0D11}"/>
              </a:ext>
            </a:extLst>
          </p:cNvPr>
          <p:cNvGrpSpPr/>
          <p:nvPr/>
        </p:nvGrpSpPr>
        <p:grpSpPr>
          <a:xfrm rot="20680831">
            <a:off x="270314" y="313165"/>
            <a:ext cx="1889165" cy="880789"/>
            <a:chOff x="535057" y="151640"/>
            <a:chExt cx="1889165" cy="880789"/>
          </a:xfrm>
        </p:grpSpPr>
        <p:pic>
          <p:nvPicPr>
            <p:cNvPr id="10" name="Picture 9">
              <a:extLst>
                <a:ext uri="{FF2B5EF4-FFF2-40B4-BE49-F238E27FC236}">
                  <a16:creationId xmlns:a16="http://schemas.microsoft.com/office/drawing/2014/main" id="{8DA9A523-FBD4-0A97-9006-2381D41A0402}"/>
                </a:ext>
              </a:extLst>
            </p:cNvPr>
            <p:cNvPicPr>
              <a:picLocks noChangeAspect="1"/>
            </p:cNvPicPr>
            <p:nvPr/>
          </p:nvPicPr>
          <p:blipFill>
            <a:blip r:embed="rId2"/>
            <a:stretch>
              <a:fillRect/>
            </a:stretch>
          </p:blipFill>
          <p:spPr>
            <a:xfrm>
              <a:off x="535057" y="151640"/>
              <a:ext cx="1889165" cy="880789"/>
            </a:xfrm>
            <a:prstGeom prst="rect">
              <a:avLst/>
            </a:prstGeom>
          </p:spPr>
        </p:pic>
        <p:sp>
          <p:nvSpPr>
            <p:cNvPr id="11" name="TextBox 10">
              <a:extLst>
                <a:ext uri="{FF2B5EF4-FFF2-40B4-BE49-F238E27FC236}">
                  <a16:creationId xmlns:a16="http://schemas.microsoft.com/office/drawing/2014/main" id="{445EE008-A7AA-85E4-04AD-FE7D4DA64AFC}"/>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a:solidFill>
                    <a:sysClr val="windowText" lastClr="000000"/>
                  </a:solidFill>
                </a:rPr>
                <a:t>Câu 2</a:t>
              </a:r>
              <a:endParaRPr kumimoji="0" lang="en-US" sz="2200" b="1" i="0" u="none" strike="noStrike" kern="0" cap="none" spc="0" normalizeH="0" baseline="0" noProof="0" dirty="0">
                <a:ln>
                  <a:noFill/>
                </a:ln>
                <a:solidFill>
                  <a:sysClr val="windowText" lastClr="000000"/>
                </a:solidFill>
                <a:effectLst/>
                <a:uLnTx/>
                <a:uFillTx/>
              </a:endParaRPr>
            </a:p>
          </p:txBody>
        </p:sp>
      </p:grpSp>
      <p:pic>
        <p:nvPicPr>
          <p:cNvPr id="4" name="Picture 3" descr="A collage of several images of a factory&#10;&#10;Description automatically generated">
            <a:extLst>
              <a:ext uri="{FF2B5EF4-FFF2-40B4-BE49-F238E27FC236}">
                <a16:creationId xmlns:a16="http://schemas.microsoft.com/office/drawing/2014/main" id="{4088717E-A866-942F-DBAB-92AED5DAD182}"/>
              </a:ext>
            </a:extLst>
          </p:cNvPr>
          <p:cNvPicPr>
            <a:picLocks noChangeAspect="1"/>
          </p:cNvPicPr>
          <p:nvPr/>
        </p:nvPicPr>
        <p:blipFill>
          <a:blip r:embed="rId3"/>
          <a:stretch>
            <a:fillRect/>
          </a:stretch>
        </p:blipFill>
        <p:spPr>
          <a:xfrm>
            <a:off x="2401446" y="697380"/>
            <a:ext cx="4341107" cy="4214003"/>
          </a:xfrm>
          <a:prstGeom prst="rect">
            <a:avLst/>
          </a:prstGeom>
        </p:spPr>
      </p:pic>
      <p:grpSp>
        <p:nvGrpSpPr>
          <p:cNvPr id="12" name="Group 11">
            <a:extLst>
              <a:ext uri="{FF2B5EF4-FFF2-40B4-BE49-F238E27FC236}">
                <a16:creationId xmlns:a16="http://schemas.microsoft.com/office/drawing/2014/main" id="{1A5AE34A-B4DB-44DD-A6C7-1700A6F1FCAA}"/>
              </a:ext>
            </a:extLst>
          </p:cNvPr>
          <p:cNvGrpSpPr/>
          <p:nvPr/>
        </p:nvGrpSpPr>
        <p:grpSpPr>
          <a:xfrm>
            <a:off x="447111" y="1110396"/>
            <a:ext cx="2066508" cy="1496758"/>
            <a:chOff x="404907" y="1575577"/>
            <a:chExt cx="2066508" cy="1496758"/>
          </a:xfrm>
        </p:grpSpPr>
        <p:pic>
          <p:nvPicPr>
            <p:cNvPr id="5" name="Picture 5">
              <a:extLst>
                <a:ext uri="{FF2B5EF4-FFF2-40B4-BE49-F238E27FC236}">
                  <a16:creationId xmlns:a16="http://schemas.microsoft.com/office/drawing/2014/main" id="{BB871FFE-8EB7-53A1-494B-767AF59751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522">
              <a:off x="1582616" y="1575577"/>
              <a:ext cx="888799" cy="657711"/>
            </a:xfrm>
            <a:prstGeom prst="rect">
              <a:avLst/>
            </a:prstGeom>
          </p:spPr>
        </p:pic>
        <p:sp>
          <p:nvSpPr>
            <p:cNvPr id="8" name="TextBox 7">
              <a:extLst>
                <a:ext uri="{FF2B5EF4-FFF2-40B4-BE49-F238E27FC236}">
                  <a16:creationId xmlns:a16="http://schemas.microsoft.com/office/drawing/2014/main" id="{8951B43E-04C9-0D2E-42F4-D30BB7B33EED}"/>
                </a:ext>
              </a:extLst>
            </p:cNvPr>
            <p:cNvSpPr txBox="1"/>
            <p:nvPr/>
          </p:nvSpPr>
          <p:spPr>
            <a:xfrm>
              <a:off x="404907" y="2113675"/>
              <a:ext cx="1793630" cy="958660"/>
            </a:xfrm>
            <a:prstGeom prst="rect">
              <a:avLst/>
            </a:prstGeom>
            <a:noFill/>
          </p:spPr>
          <p:txBody>
            <a:bodyPr wrap="square">
              <a:spAutoFit/>
            </a:bodyPr>
            <a:lstStyle/>
            <a:p>
              <a:pPr algn="r">
                <a:lnSpc>
                  <a:spcPct val="150000"/>
                </a:lnSpc>
              </a:pPr>
              <a:r>
                <a:rPr lang="en-US" sz="2000"/>
                <a:t>Nhà máy điện hạt nhân.</a:t>
              </a:r>
            </a:p>
          </p:txBody>
        </p:sp>
      </p:grpSp>
      <p:grpSp>
        <p:nvGrpSpPr>
          <p:cNvPr id="13" name="Group 12">
            <a:extLst>
              <a:ext uri="{FF2B5EF4-FFF2-40B4-BE49-F238E27FC236}">
                <a16:creationId xmlns:a16="http://schemas.microsoft.com/office/drawing/2014/main" id="{63B1CD50-F4A1-915D-A9EA-80A3DE9F5C98}"/>
              </a:ext>
            </a:extLst>
          </p:cNvPr>
          <p:cNvGrpSpPr/>
          <p:nvPr/>
        </p:nvGrpSpPr>
        <p:grpSpPr>
          <a:xfrm>
            <a:off x="45338" y="2696963"/>
            <a:ext cx="2597175" cy="2367284"/>
            <a:chOff x="-147711" y="1674332"/>
            <a:chExt cx="2597175" cy="2367284"/>
          </a:xfrm>
        </p:grpSpPr>
        <p:pic>
          <p:nvPicPr>
            <p:cNvPr id="14" name="Picture 5">
              <a:extLst>
                <a:ext uri="{FF2B5EF4-FFF2-40B4-BE49-F238E27FC236}">
                  <a16:creationId xmlns:a16="http://schemas.microsoft.com/office/drawing/2014/main" id="{FB157331-01D6-D701-22B4-D74B724D48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522">
              <a:off x="1560665" y="1674332"/>
              <a:ext cx="888799" cy="657711"/>
            </a:xfrm>
            <a:prstGeom prst="rect">
              <a:avLst/>
            </a:prstGeom>
          </p:spPr>
        </p:pic>
        <p:sp>
          <p:nvSpPr>
            <p:cNvPr id="15" name="TextBox 14">
              <a:extLst>
                <a:ext uri="{FF2B5EF4-FFF2-40B4-BE49-F238E27FC236}">
                  <a16:creationId xmlns:a16="http://schemas.microsoft.com/office/drawing/2014/main" id="{758AEAE0-F88F-304F-2843-D65DEA1D2B18}"/>
                </a:ext>
              </a:extLst>
            </p:cNvPr>
            <p:cNvSpPr txBox="1"/>
            <p:nvPr/>
          </p:nvSpPr>
          <p:spPr>
            <a:xfrm>
              <a:off x="-147711" y="2159626"/>
              <a:ext cx="2321169" cy="1881990"/>
            </a:xfrm>
            <a:prstGeom prst="rect">
              <a:avLst/>
            </a:prstGeom>
            <a:noFill/>
          </p:spPr>
          <p:txBody>
            <a:bodyPr wrap="square">
              <a:spAutoFit/>
            </a:bodyPr>
            <a:lstStyle/>
            <a:p>
              <a:pPr algn="r">
                <a:lnSpc>
                  <a:spcPct val="150000"/>
                </a:lnSpc>
              </a:pPr>
              <a:r>
                <a:rPr lang="en-US" sz="2000"/>
                <a:t>Phòng đặt máy gia tốc có thể tại viện nghiên cứu hạt nhân nguyên tử</a:t>
              </a:r>
            </a:p>
          </p:txBody>
        </p:sp>
      </p:grpSp>
      <p:grpSp>
        <p:nvGrpSpPr>
          <p:cNvPr id="18" name="Group 17">
            <a:extLst>
              <a:ext uri="{FF2B5EF4-FFF2-40B4-BE49-F238E27FC236}">
                <a16:creationId xmlns:a16="http://schemas.microsoft.com/office/drawing/2014/main" id="{6C12A231-F2CF-A280-7B50-8BB23922BE40}"/>
              </a:ext>
            </a:extLst>
          </p:cNvPr>
          <p:cNvGrpSpPr/>
          <p:nvPr/>
        </p:nvGrpSpPr>
        <p:grpSpPr>
          <a:xfrm>
            <a:off x="6328506" y="753559"/>
            <a:ext cx="2720919" cy="1881890"/>
            <a:chOff x="-119080" y="1652110"/>
            <a:chExt cx="2720919" cy="1881890"/>
          </a:xfrm>
        </p:grpSpPr>
        <p:pic>
          <p:nvPicPr>
            <p:cNvPr id="19" name="Picture 5">
              <a:extLst>
                <a:ext uri="{FF2B5EF4-FFF2-40B4-BE49-F238E27FC236}">
                  <a16:creationId xmlns:a16="http://schemas.microsoft.com/office/drawing/2014/main" id="{EC2ABDE4-7BB7-68FC-7747-CF60EAC9C1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54478" flipH="1">
              <a:off x="-119080" y="1652110"/>
              <a:ext cx="888799" cy="657711"/>
            </a:xfrm>
            <a:prstGeom prst="rect">
              <a:avLst/>
            </a:prstGeom>
          </p:spPr>
        </p:pic>
        <p:sp>
          <p:nvSpPr>
            <p:cNvPr id="20" name="TextBox 19">
              <a:extLst>
                <a:ext uri="{FF2B5EF4-FFF2-40B4-BE49-F238E27FC236}">
                  <a16:creationId xmlns:a16="http://schemas.microsoft.com/office/drawing/2014/main" id="{3A229CD7-2BEC-CF25-08FB-573E5E5D417F}"/>
                </a:ext>
              </a:extLst>
            </p:cNvPr>
            <p:cNvSpPr txBox="1"/>
            <p:nvPr/>
          </p:nvSpPr>
          <p:spPr>
            <a:xfrm>
              <a:off x="404907" y="2113675"/>
              <a:ext cx="2196932" cy="1420325"/>
            </a:xfrm>
            <a:prstGeom prst="rect">
              <a:avLst/>
            </a:prstGeom>
            <a:noFill/>
          </p:spPr>
          <p:txBody>
            <a:bodyPr wrap="square">
              <a:spAutoFit/>
            </a:bodyPr>
            <a:lstStyle/>
            <a:p>
              <a:pPr>
                <a:lnSpc>
                  <a:spcPct val="150000"/>
                </a:lnSpc>
              </a:pPr>
              <a:r>
                <a:rPr lang="en-US" sz="2000"/>
                <a:t>Thiết bị bảo quản dược chất phóng xạ tại bệnh viện.</a:t>
              </a:r>
            </a:p>
          </p:txBody>
        </p:sp>
      </p:grpSp>
      <p:grpSp>
        <p:nvGrpSpPr>
          <p:cNvPr id="21" name="Group 20">
            <a:extLst>
              <a:ext uri="{FF2B5EF4-FFF2-40B4-BE49-F238E27FC236}">
                <a16:creationId xmlns:a16="http://schemas.microsoft.com/office/drawing/2014/main" id="{F8BCC687-8A27-F3BE-B179-A797C26486A3}"/>
              </a:ext>
            </a:extLst>
          </p:cNvPr>
          <p:cNvGrpSpPr/>
          <p:nvPr/>
        </p:nvGrpSpPr>
        <p:grpSpPr>
          <a:xfrm>
            <a:off x="6441139" y="2804381"/>
            <a:ext cx="2720919" cy="2343555"/>
            <a:chOff x="-119080" y="1652110"/>
            <a:chExt cx="2720919" cy="2343555"/>
          </a:xfrm>
        </p:grpSpPr>
        <p:pic>
          <p:nvPicPr>
            <p:cNvPr id="22" name="Picture 5">
              <a:extLst>
                <a:ext uri="{FF2B5EF4-FFF2-40B4-BE49-F238E27FC236}">
                  <a16:creationId xmlns:a16="http://schemas.microsoft.com/office/drawing/2014/main" id="{F024EF6A-E73A-BC5E-F46F-A78E643283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54478" flipH="1">
              <a:off x="-119080" y="1652110"/>
              <a:ext cx="888799" cy="657711"/>
            </a:xfrm>
            <a:prstGeom prst="rect">
              <a:avLst/>
            </a:prstGeom>
          </p:spPr>
        </p:pic>
        <p:sp>
          <p:nvSpPr>
            <p:cNvPr id="23" name="TextBox 22">
              <a:extLst>
                <a:ext uri="{FF2B5EF4-FFF2-40B4-BE49-F238E27FC236}">
                  <a16:creationId xmlns:a16="http://schemas.microsoft.com/office/drawing/2014/main" id="{ADA6DF82-3526-B066-CB1C-C52005714587}"/>
                </a:ext>
              </a:extLst>
            </p:cNvPr>
            <p:cNvSpPr txBox="1"/>
            <p:nvPr/>
          </p:nvSpPr>
          <p:spPr>
            <a:xfrm>
              <a:off x="404907" y="2113675"/>
              <a:ext cx="2196932" cy="1881990"/>
            </a:xfrm>
            <a:prstGeom prst="rect">
              <a:avLst/>
            </a:prstGeom>
            <a:noFill/>
          </p:spPr>
          <p:txBody>
            <a:bodyPr wrap="square">
              <a:spAutoFit/>
            </a:bodyPr>
            <a:lstStyle/>
            <a:p>
              <a:pPr>
                <a:lnSpc>
                  <a:spcPct val="150000"/>
                </a:lnSpc>
              </a:pPr>
              <a:r>
                <a:rPr lang="en-US" sz="2000"/>
                <a:t>Phòng chẩn đoán hình ảnh chụp PET/CT trong bệnh viện</a:t>
              </a:r>
            </a:p>
          </p:txBody>
        </p:sp>
      </p:grpSp>
    </p:spTree>
    <p:extLst>
      <p:ext uri="{BB962C8B-B14F-4D97-AF65-F5344CB8AC3E}">
        <p14:creationId xmlns:p14="http://schemas.microsoft.com/office/powerpoint/2010/main" val="101483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grpSp>
        <p:nvGrpSpPr>
          <p:cNvPr id="2701" name="Google Shape;2701;p63"/>
          <p:cNvGrpSpPr/>
          <p:nvPr/>
        </p:nvGrpSpPr>
        <p:grpSpPr>
          <a:xfrm>
            <a:off x="-1190005" y="2118775"/>
            <a:ext cx="11672915" cy="3740812"/>
            <a:chOff x="-1190005" y="2118775"/>
            <a:chExt cx="11672915" cy="3740812"/>
          </a:xfrm>
        </p:grpSpPr>
        <p:sp>
          <p:nvSpPr>
            <p:cNvPr id="2702" name="Google Shape;2702;p63"/>
            <p:cNvSpPr/>
            <p:nvPr/>
          </p:nvSpPr>
          <p:spPr>
            <a:xfrm flipH="1">
              <a:off x="-1190005" y="2118775"/>
              <a:ext cx="2616698" cy="2031303"/>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703" name="Google Shape;2703;p63"/>
            <p:cNvGrpSpPr/>
            <p:nvPr/>
          </p:nvGrpSpPr>
          <p:grpSpPr>
            <a:xfrm>
              <a:off x="-273345" y="3538075"/>
              <a:ext cx="9593730" cy="2321512"/>
              <a:chOff x="-273345" y="3538075"/>
              <a:chExt cx="9593730" cy="2321512"/>
            </a:xfrm>
          </p:grpSpPr>
          <p:sp>
            <p:nvSpPr>
              <p:cNvPr id="2704" name="Google Shape;2704;p63"/>
              <p:cNvSpPr/>
              <p:nvPr/>
            </p:nvSpPr>
            <p:spPr>
              <a:xfrm>
                <a:off x="7438305" y="48797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705" name="Google Shape;2705;p63"/>
              <p:cNvGrpSpPr/>
              <p:nvPr/>
            </p:nvGrpSpPr>
            <p:grpSpPr>
              <a:xfrm>
                <a:off x="-273345" y="3538075"/>
                <a:ext cx="9593730" cy="2321512"/>
                <a:chOff x="-273345" y="3538075"/>
                <a:chExt cx="9593730" cy="2321512"/>
              </a:xfrm>
            </p:grpSpPr>
            <p:grpSp>
              <p:nvGrpSpPr>
                <p:cNvPr id="2706" name="Google Shape;2706;p63"/>
                <p:cNvGrpSpPr/>
                <p:nvPr/>
              </p:nvGrpSpPr>
              <p:grpSpPr>
                <a:xfrm>
                  <a:off x="-273345" y="3538075"/>
                  <a:ext cx="4762080" cy="1980840"/>
                  <a:chOff x="2792880" y="1346400"/>
                  <a:chExt cx="4762080" cy="1980840"/>
                </a:xfrm>
              </p:grpSpPr>
              <p:sp>
                <p:nvSpPr>
                  <p:cNvPr id="2707" name="Google Shape;2707;p63"/>
                  <p:cNvSpPr/>
                  <p:nvPr/>
                </p:nvSpPr>
                <p:spPr>
                  <a:xfrm>
                    <a:off x="4911840" y="1374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8" name="Google Shape;2708;p63"/>
                  <p:cNvSpPr/>
                  <p:nvPr/>
                </p:nvSpPr>
                <p:spPr>
                  <a:xfrm>
                    <a:off x="524808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9" name="Google Shape;2709;p63"/>
                  <p:cNvSpPr/>
                  <p:nvPr/>
                </p:nvSpPr>
                <p:spPr>
                  <a:xfrm>
                    <a:off x="6427560" y="1710240"/>
                    <a:ext cx="39960" cy="1165680"/>
                  </a:xfrm>
                  <a:custGeom>
                    <a:avLst/>
                    <a:gdLst/>
                    <a:ahLst/>
                    <a:cxnLst/>
                    <a:rect l="l" t="t" r="r" b="b"/>
                    <a:pathLst>
                      <a:path w="111" h="3238" extrusionOk="0">
                        <a:moveTo>
                          <a:pt x="111" y="3238"/>
                        </a:moveTo>
                        <a:lnTo>
                          <a:pt x="0" y="3238"/>
                        </a:lnTo>
                        <a:lnTo>
                          <a:pt x="10" y="0"/>
                        </a:lnTo>
                        <a:lnTo>
                          <a:pt x="102" y="0"/>
                        </a:lnTo>
                        <a:lnTo>
                          <a:pt x="111" y="323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0" name="Google Shape;2710;p63"/>
                  <p:cNvSpPr/>
                  <p:nvPr/>
                </p:nvSpPr>
                <p:spPr>
                  <a:xfrm>
                    <a:off x="6350520" y="18078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1" name="Google Shape;2711;p63"/>
                  <p:cNvSpPr/>
                  <p:nvPr/>
                </p:nvSpPr>
                <p:spPr>
                  <a:xfrm>
                    <a:off x="6270600" y="18837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2" name="Google Shape;2712;p63"/>
                  <p:cNvSpPr/>
                  <p:nvPr/>
                </p:nvSpPr>
                <p:spPr>
                  <a:xfrm>
                    <a:off x="6200040" y="19384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3" name="Google Shape;2713;p63"/>
                  <p:cNvSpPr/>
                  <p:nvPr/>
                </p:nvSpPr>
                <p:spPr>
                  <a:xfrm>
                    <a:off x="6119040" y="19892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4" name="Google Shape;2714;p63"/>
                  <p:cNvSpPr/>
                  <p:nvPr/>
                </p:nvSpPr>
                <p:spPr>
                  <a:xfrm>
                    <a:off x="4615200" y="2489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5" name="Google Shape;2715;p63"/>
                  <p:cNvSpPr/>
                  <p:nvPr/>
                </p:nvSpPr>
                <p:spPr>
                  <a:xfrm>
                    <a:off x="2792880" y="26881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6" name="Google Shape;2716;p63"/>
                  <p:cNvSpPr/>
                  <p:nvPr/>
                </p:nvSpPr>
                <p:spPr>
                  <a:xfrm>
                    <a:off x="2908440" y="20116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7" name="Google Shape;2717;p63"/>
                  <p:cNvSpPr/>
                  <p:nvPr/>
                </p:nvSpPr>
                <p:spPr>
                  <a:xfrm>
                    <a:off x="3897720" y="17769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8" name="Google Shape;2718;p63"/>
                  <p:cNvSpPr/>
                  <p:nvPr/>
                </p:nvSpPr>
                <p:spPr>
                  <a:xfrm>
                    <a:off x="4003560" y="16635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9" name="Google Shape;2719;p63"/>
                  <p:cNvSpPr/>
                  <p:nvPr/>
                </p:nvSpPr>
                <p:spPr>
                  <a:xfrm>
                    <a:off x="5920560" y="21144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0" name="Google Shape;2720;p63"/>
                  <p:cNvSpPr/>
                  <p:nvPr/>
                </p:nvSpPr>
                <p:spPr>
                  <a:xfrm>
                    <a:off x="6503760" y="22770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1" name="Google Shape;2721;p63"/>
                  <p:cNvSpPr/>
                  <p:nvPr/>
                </p:nvSpPr>
                <p:spPr>
                  <a:xfrm>
                    <a:off x="68108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2" name="Google Shape;2722;p63"/>
                  <p:cNvSpPr/>
                  <p:nvPr/>
                </p:nvSpPr>
                <p:spPr>
                  <a:xfrm>
                    <a:off x="3001320" y="19584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3" name="Google Shape;2723;p63"/>
                  <p:cNvSpPr/>
                  <p:nvPr/>
                </p:nvSpPr>
                <p:spPr>
                  <a:xfrm>
                    <a:off x="68526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4" name="Google Shape;2724;p63"/>
                  <p:cNvSpPr/>
                  <p:nvPr/>
                </p:nvSpPr>
                <p:spPr>
                  <a:xfrm>
                    <a:off x="68346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5" name="Google Shape;2725;p63"/>
                  <p:cNvSpPr/>
                  <p:nvPr/>
                </p:nvSpPr>
                <p:spPr>
                  <a:xfrm>
                    <a:off x="4911840" y="1346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6" name="Google Shape;2726;p63"/>
                  <p:cNvSpPr/>
                  <p:nvPr/>
                </p:nvSpPr>
                <p:spPr>
                  <a:xfrm>
                    <a:off x="524808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7" name="Google Shape;2727;p63"/>
                  <p:cNvSpPr/>
                  <p:nvPr/>
                </p:nvSpPr>
                <p:spPr>
                  <a:xfrm>
                    <a:off x="70599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8" name="Google Shape;2728;p63"/>
                  <p:cNvSpPr/>
                  <p:nvPr/>
                </p:nvSpPr>
                <p:spPr>
                  <a:xfrm>
                    <a:off x="70416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9" name="Google Shape;2729;p63"/>
                  <p:cNvSpPr/>
                  <p:nvPr/>
                </p:nvSpPr>
                <p:spPr>
                  <a:xfrm>
                    <a:off x="72669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0" name="Google Shape;2730;p63"/>
                  <p:cNvSpPr/>
                  <p:nvPr/>
                </p:nvSpPr>
                <p:spPr>
                  <a:xfrm>
                    <a:off x="72486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31" name="Google Shape;2731;p63"/>
                <p:cNvGrpSpPr/>
                <p:nvPr/>
              </p:nvGrpSpPr>
              <p:grpSpPr>
                <a:xfrm>
                  <a:off x="4488737" y="3734727"/>
                  <a:ext cx="3197402" cy="2124859"/>
                  <a:chOff x="3299760" y="1524855"/>
                  <a:chExt cx="3741840" cy="2486670"/>
                </a:xfrm>
              </p:grpSpPr>
              <p:sp>
                <p:nvSpPr>
                  <p:cNvPr id="2732" name="Google Shape;2732;p63"/>
                  <p:cNvSpPr/>
                  <p:nvPr/>
                </p:nvSpPr>
                <p:spPr>
                  <a:xfrm>
                    <a:off x="4978800" y="178992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3" name="Google Shape;2733;p63"/>
                  <p:cNvSpPr/>
                  <p:nvPr/>
                </p:nvSpPr>
                <p:spPr>
                  <a:xfrm>
                    <a:off x="5117760" y="2076840"/>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4" name="Google Shape;2734;p63"/>
                  <p:cNvSpPr/>
                  <p:nvPr/>
                </p:nvSpPr>
                <p:spPr>
                  <a:xfrm>
                    <a:off x="4978800" y="2401560"/>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5" name="Google Shape;2735;p63"/>
                  <p:cNvSpPr/>
                  <p:nvPr/>
                </p:nvSpPr>
                <p:spPr>
                  <a:xfrm>
                    <a:off x="5166000" y="166248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6" name="Google Shape;2736;p63"/>
                  <p:cNvSpPr/>
                  <p:nvPr/>
                </p:nvSpPr>
                <p:spPr>
                  <a:xfrm>
                    <a:off x="4975920" y="26445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7" name="Google Shape;2737;p63"/>
                  <p:cNvSpPr/>
                  <p:nvPr/>
                </p:nvSpPr>
                <p:spPr>
                  <a:xfrm>
                    <a:off x="4225680" y="26208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8" name="Google Shape;2738;p63"/>
                  <p:cNvSpPr/>
                  <p:nvPr/>
                </p:nvSpPr>
                <p:spPr>
                  <a:xfrm>
                    <a:off x="4346640" y="25797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9" name="Google Shape;2739;p63"/>
                  <p:cNvSpPr/>
                  <p:nvPr/>
                </p:nvSpPr>
                <p:spPr>
                  <a:xfrm>
                    <a:off x="4467600" y="25390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0" name="Google Shape;2740;p63"/>
                  <p:cNvSpPr/>
                  <p:nvPr/>
                </p:nvSpPr>
                <p:spPr>
                  <a:xfrm>
                    <a:off x="4588560" y="24980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1" name="Google Shape;2741;p63"/>
                  <p:cNvSpPr/>
                  <p:nvPr/>
                </p:nvSpPr>
                <p:spPr>
                  <a:xfrm>
                    <a:off x="3789720" y="27486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2" name="Google Shape;2742;p63"/>
                  <p:cNvSpPr/>
                  <p:nvPr/>
                </p:nvSpPr>
                <p:spPr>
                  <a:xfrm>
                    <a:off x="4782600" y="2748600"/>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3" name="Google Shape;2743;p63"/>
                  <p:cNvSpPr/>
                  <p:nvPr/>
                </p:nvSpPr>
                <p:spPr>
                  <a:xfrm>
                    <a:off x="4445640" y="3125880"/>
                    <a:ext cx="128160" cy="529200"/>
                  </a:xfrm>
                  <a:custGeom>
                    <a:avLst/>
                    <a:gdLst/>
                    <a:ahLst/>
                    <a:cxnLst/>
                    <a:rect l="l" t="t" r="r" b="b"/>
                    <a:pathLst>
                      <a:path w="356" h="1470" extrusionOk="0">
                        <a:moveTo>
                          <a:pt x="0" y="0"/>
                        </a:moveTo>
                        <a:lnTo>
                          <a:pt x="356" y="0"/>
                        </a:lnTo>
                        <a:lnTo>
                          <a:pt x="356"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4" name="Google Shape;2744;p63"/>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5" name="Google Shape;2745;p63"/>
                  <p:cNvSpPr/>
                  <p:nvPr/>
                </p:nvSpPr>
                <p:spPr>
                  <a:xfrm>
                    <a:off x="5100480" y="2923560"/>
                    <a:ext cx="53280" cy="466920"/>
                  </a:xfrm>
                  <a:custGeom>
                    <a:avLst/>
                    <a:gdLst/>
                    <a:ahLst/>
                    <a:cxnLst/>
                    <a:rect l="l" t="t" r="r" b="b"/>
                    <a:pathLst>
                      <a:path w="148" h="1297" extrusionOk="0">
                        <a:moveTo>
                          <a:pt x="0" y="0"/>
                        </a:moveTo>
                        <a:lnTo>
                          <a:pt x="148" y="0"/>
                        </a:lnTo>
                        <a:lnTo>
                          <a:pt x="148" y="1297"/>
                        </a:lnTo>
                        <a:lnTo>
                          <a:pt x="0" y="12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6" name="Google Shape;2746;p63"/>
                  <p:cNvSpPr/>
                  <p:nvPr/>
                </p:nvSpPr>
                <p:spPr>
                  <a:xfrm>
                    <a:off x="4949640" y="2923560"/>
                    <a:ext cx="52920" cy="466920"/>
                  </a:xfrm>
                  <a:custGeom>
                    <a:avLst/>
                    <a:gdLst/>
                    <a:ahLst/>
                    <a:cxnLst/>
                    <a:rect l="l" t="t" r="r" b="b"/>
                    <a:pathLst>
                      <a:path w="147" h="1297" extrusionOk="0">
                        <a:moveTo>
                          <a:pt x="0" y="0"/>
                        </a:moveTo>
                        <a:lnTo>
                          <a:pt x="147" y="0"/>
                        </a:lnTo>
                        <a:lnTo>
                          <a:pt x="147" y="1297"/>
                        </a:lnTo>
                        <a:lnTo>
                          <a:pt x="0" y="12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7" name="Google Shape;2747;p63"/>
                  <p:cNvSpPr/>
                  <p:nvPr/>
                </p:nvSpPr>
                <p:spPr>
                  <a:xfrm>
                    <a:off x="3517920" y="2247525"/>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8" name="Google Shape;2748;p63"/>
                  <p:cNvSpPr/>
                  <p:nvPr/>
                </p:nvSpPr>
                <p:spPr>
                  <a:xfrm>
                    <a:off x="3299760" y="2247525"/>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9" name="Google Shape;2749;p63"/>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0" name="Google Shape;2750;p63"/>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1" name="Google Shape;2751;p63"/>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2" name="Google Shape;2752;p63"/>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3" name="Google Shape;2753;p63"/>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4" name="Google Shape;2754;p63"/>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5" name="Google Shape;2755;p63"/>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6" name="Google Shape;2756;p63"/>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7" name="Google Shape;2757;p63"/>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8" name="Google Shape;2758;p63"/>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9" name="Google Shape;2759;p63"/>
                  <p:cNvSpPr/>
                  <p:nvPr/>
                </p:nvSpPr>
                <p:spPr>
                  <a:xfrm>
                    <a:off x="6225480" y="1616700"/>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0" name="Google Shape;2760;p63"/>
                  <p:cNvSpPr/>
                  <p:nvPr/>
                </p:nvSpPr>
                <p:spPr>
                  <a:xfrm>
                    <a:off x="6318720" y="1524855"/>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1" name="Google Shape;2761;p63"/>
                  <p:cNvSpPr/>
                  <p:nvPr/>
                </p:nvSpPr>
                <p:spPr>
                  <a:xfrm>
                    <a:off x="6302880" y="1787760"/>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2" name="Google Shape;2762;p63"/>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3" name="Google Shape;2763;p63"/>
                  <p:cNvSpPr/>
                  <p:nvPr/>
                </p:nvSpPr>
                <p:spPr>
                  <a:xfrm>
                    <a:off x="5586480" y="2464200"/>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4" name="Google Shape;2764;p63"/>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5" name="Google Shape;2765;p63"/>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6" name="Google Shape;2766;p63"/>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767" name="Google Shape;2767;p63"/>
                <p:cNvSpPr/>
                <p:nvPr/>
              </p:nvSpPr>
              <p:spPr>
                <a:xfrm>
                  <a:off x="7553865" y="42033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8" name="Google Shape;2768;p63"/>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9" name="Google Shape;2769;p63"/>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2770" name="Google Shape;2770;p63"/>
            <p:cNvSpPr/>
            <p:nvPr/>
          </p:nvSpPr>
          <p:spPr>
            <a:xfrm>
              <a:off x="7646745" y="4150075"/>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1" name="Google Shape;2771;p63"/>
            <p:cNvSpPr/>
            <p:nvPr/>
          </p:nvSpPr>
          <p:spPr>
            <a:xfrm>
              <a:off x="7866212" y="2118775"/>
              <a:ext cx="2616698" cy="2031303"/>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2" name="Google Shape;2772;p63"/>
            <p:cNvSpPr/>
            <p:nvPr/>
          </p:nvSpPr>
          <p:spPr>
            <a:xfrm>
              <a:off x="7753920" y="3194027"/>
              <a:ext cx="238401" cy="238400"/>
            </a:xfrm>
            <a:custGeom>
              <a:avLst/>
              <a:gdLst/>
              <a:ahLst/>
              <a:cxnLst/>
              <a:rect l="l" t="t" r="r" b="b"/>
              <a:pathLst>
                <a:path w="292" h="292" extrusionOk="0">
                  <a:moveTo>
                    <a:pt x="292" y="146"/>
                  </a:moveTo>
                  <a:cubicBezTo>
                    <a:pt x="292" y="172"/>
                    <a:pt x="286" y="197"/>
                    <a:pt x="273" y="219"/>
                  </a:cubicBezTo>
                  <a:cubicBezTo>
                    <a:pt x="260" y="241"/>
                    <a:pt x="241" y="260"/>
                    <a:pt x="219" y="273"/>
                  </a:cubicBezTo>
                  <a:cubicBezTo>
                    <a:pt x="197" y="286"/>
                    <a:pt x="172" y="292"/>
                    <a:pt x="146" y="292"/>
                  </a:cubicBezTo>
                  <a:cubicBezTo>
                    <a:pt x="121" y="292"/>
                    <a:pt x="95" y="286"/>
                    <a:pt x="73" y="273"/>
                  </a:cubicBezTo>
                  <a:cubicBezTo>
                    <a:pt x="51" y="260"/>
                    <a:pt x="33" y="241"/>
                    <a:pt x="20" y="219"/>
                  </a:cubicBezTo>
                  <a:cubicBezTo>
                    <a:pt x="7" y="197"/>
                    <a:pt x="0" y="172"/>
                    <a:pt x="0" y="146"/>
                  </a:cubicBezTo>
                  <a:cubicBezTo>
                    <a:pt x="0" y="121"/>
                    <a:pt x="7" y="95"/>
                    <a:pt x="20" y="73"/>
                  </a:cubicBezTo>
                  <a:cubicBezTo>
                    <a:pt x="33" y="51"/>
                    <a:pt x="51" y="33"/>
                    <a:pt x="73" y="20"/>
                  </a:cubicBezTo>
                  <a:cubicBezTo>
                    <a:pt x="95" y="7"/>
                    <a:pt x="121" y="0"/>
                    <a:pt x="146" y="0"/>
                  </a:cubicBezTo>
                  <a:cubicBezTo>
                    <a:pt x="172" y="0"/>
                    <a:pt x="197" y="7"/>
                    <a:pt x="219" y="20"/>
                  </a:cubicBezTo>
                  <a:cubicBezTo>
                    <a:pt x="241" y="33"/>
                    <a:pt x="260" y="51"/>
                    <a:pt x="273" y="73"/>
                  </a:cubicBezTo>
                  <a:cubicBezTo>
                    <a:pt x="286" y="95"/>
                    <a:pt x="292" y="121"/>
                    <a:pt x="292"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3" name="Google Shape;2773;p63"/>
            <p:cNvSpPr/>
            <p:nvPr/>
          </p:nvSpPr>
          <p:spPr>
            <a:xfrm>
              <a:off x="1228430" y="32207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8" name="Rectangle 7">
            <a:extLst>
              <a:ext uri="{FF2B5EF4-FFF2-40B4-BE49-F238E27FC236}">
                <a16:creationId xmlns:a16="http://schemas.microsoft.com/office/drawing/2014/main" id="{31C78799-7092-3C46-FEB8-3D667F0C5106}"/>
              </a:ext>
            </a:extLst>
          </p:cNvPr>
          <p:cNvSpPr/>
          <p:nvPr/>
        </p:nvSpPr>
        <p:spPr>
          <a:xfrm>
            <a:off x="3686694" y="843965"/>
            <a:ext cx="1762433" cy="965591"/>
          </a:xfrm>
          <a:prstGeom prst="rect">
            <a:avLst/>
          </a:prstGeom>
          <a:solidFill>
            <a:srgbClr val="2A2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a:solidFill>
                  <a:schemeClr val="accent5"/>
                </a:solidFill>
              </a:rPr>
              <a:t>I</a:t>
            </a:r>
            <a:r>
              <a:rPr lang="en-US" sz="6600" b="1">
                <a:solidFill>
                  <a:schemeClr val="accent5"/>
                </a:solidFill>
              </a:rPr>
              <a:t>V</a:t>
            </a:r>
          </a:p>
        </p:txBody>
      </p:sp>
      <p:sp>
        <p:nvSpPr>
          <p:cNvPr id="9" name="TextBox 8">
            <a:extLst>
              <a:ext uri="{FF2B5EF4-FFF2-40B4-BE49-F238E27FC236}">
                <a16:creationId xmlns:a16="http://schemas.microsoft.com/office/drawing/2014/main" id="{C64E5182-101D-54FA-33CF-81DBFF6DEF52}"/>
              </a:ext>
            </a:extLst>
          </p:cNvPr>
          <p:cNvSpPr txBox="1"/>
          <p:nvPr/>
        </p:nvSpPr>
        <p:spPr>
          <a:xfrm>
            <a:off x="1768753" y="1943529"/>
            <a:ext cx="5626385" cy="1651671"/>
          </a:xfrm>
          <a:prstGeom prst="rect">
            <a:avLst/>
          </a:prstGeom>
          <a:noFill/>
        </p:spPr>
        <p:txBody>
          <a:bodyPr wrap="square" rtlCol="0">
            <a:spAutoFit/>
          </a:bodyPr>
          <a:lstStyle/>
          <a:p>
            <a:pPr algn="ctr">
              <a:lnSpc>
                <a:spcPct val="150000"/>
              </a:lnSpc>
            </a:pPr>
            <a:r>
              <a:rPr lang="en-US" sz="3600" b="1"/>
              <a:t>NGUYÊN TẮC AN TOÀN PHÓNG XẠ</a:t>
            </a:r>
          </a:p>
        </p:txBody>
      </p:sp>
    </p:spTree>
  </p:cSld>
  <p:clrMapOvr>
    <a:masterClrMapping/>
  </p:clrMapOvr>
  <p:transition spd="med">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878742F-0D42-00F0-E299-F9D83AC83C46}"/>
              </a:ext>
            </a:extLst>
          </p:cNvPr>
          <p:cNvSpPr/>
          <p:nvPr/>
        </p:nvSpPr>
        <p:spPr>
          <a:xfrm>
            <a:off x="-829994" y="309489"/>
            <a:ext cx="5655213" cy="682283"/>
          </a:xfrm>
          <a:prstGeom prst="roundRect">
            <a:avLst>
              <a:gd name="adj" fmla="val 50000"/>
            </a:avLst>
          </a:prstGeom>
          <a:solidFill>
            <a:srgbClr val="75E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b="1">
                <a:solidFill>
                  <a:srgbClr val="000000"/>
                </a:solidFill>
              </a:rPr>
              <a:t>Các nguồn phóng xạ thụ động</a:t>
            </a:r>
          </a:p>
        </p:txBody>
      </p:sp>
      <p:graphicFrame>
        <p:nvGraphicFramePr>
          <p:cNvPr id="10" name="Chart 9">
            <a:extLst>
              <a:ext uri="{FF2B5EF4-FFF2-40B4-BE49-F238E27FC236}">
                <a16:creationId xmlns:a16="http://schemas.microsoft.com/office/drawing/2014/main" id="{458BE8F2-284E-0F96-EB24-34C45A500396}"/>
              </a:ext>
            </a:extLst>
          </p:cNvPr>
          <p:cNvGraphicFramePr/>
          <p:nvPr>
            <p:extLst>
              <p:ext uri="{D42A27DB-BD31-4B8C-83A1-F6EECF244321}">
                <p14:modId xmlns:p14="http://schemas.microsoft.com/office/powerpoint/2010/main" val="3057859518"/>
              </p:ext>
            </p:extLst>
          </p:nvPr>
        </p:nvGraphicFramePr>
        <p:xfrm>
          <a:off x="80466" y="1193800"/>
          <a:ext cx="5414400" cy="3723155"/>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0D120F6-C5B7-920C-C425-4626A29726C3}"/>
                  </a:ext>
                </a:extLst>
              </p:cNvPr>
              <p:cNvSpPr txBox="1"/>
              <p:nvPr/>
            </p:nvSpPr>
            <p:spPr>
              <a:xfrm>
                <a:off x="4652433" y="1322552"/>
                <a:ext cx="3822700" cy="2832827"/>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Phóng xạ có sẵn trong không khí: </a:t>
                </a:r>
                <a14:m>
                  <m:oMath xmlns:m="http://schemas.openxmlformats.org/officeDocument/2006/math">
                    <m:sPre>
                      <m:sPrePr>
                        <m:ctrlPr>
                          <a:rPr lang="en-US" sz="2000" i="1" smtClean="0">
                            <a:latin typeface="Cambria Math" panose="02040503050406030204" pitchFamily="18" charset="0"/>
                          </a:rPr>
                        </m:ctrlPr>
                      </m:sPrePr>
                      <m:sub>
                        <m:r>
                          <a:rPr lang="en-US" sz="2000" b="0" i="0" smtClean="0">
                            <a:latin typeface="Cambria Math" panose="02040503050406030204" pitchFamily="18" charset="0"/>
                          </a:rPr>
                          <m:t>86</m:t>
                        </m:r>
                      </m:sub>
                      <m:sup>
                        <m:r>
                          <a:rPr lang="en-US" sz="2000" b="0" i="0" smtClean="0">
                            <a:latin typeface="Cambria Math" panose="02040503050406030204" pitchFamily="18" charset="0"/>
                          </a:rPr>
                          <m:t>222</m:t>
                        </m:r>
                      </m:sup>
                      <m:e>
                        <m:r>
                          <m:rPr>
                            <m:sty m:val="p"/>
                          </m:rPr>
                          <a:rPr lang="en-US" sz="2000" b="0" i="0" smtClean="0">
                            <a:latin typeface="Cambria Math" panose="02040503050406030204" pitchFamily="18" charset="0"/>
                          </a:rPr>
                          <m:t>Rn</m:t>
                        </m:r>
                      </m:e>
                    </m:sPre>
                  </m:oMath>
                </a14:m>
                <a:r>
                  <a:rPr lang="en-US" sz="2000"/>
                  <a:t>.</a:t>
                </a:r>
              </a:p>
              <a:p>
                <a:pPr marL="342900" indent="-342900" algn="just">
                  <a:lnSpc>
                    <a:spcPct val="150000"/>
                  </a:lnSpc>
                  <a:buFont typeface="Arial" panose="020B0604020202020204" pitchFamily="34" charset="0"/>
                  <a:buChar char="•"/>
                </a:pPr>
                <a:r>
                  <a:rPr lang="en-US" sz="2000"/>
                  <a:t>Từ các tia vũ trụ: </a:t>
                </a:r>
                <a14:m>
                  <m:oMath xmlns:m="http://schemas.openxmlformats.org/officeDocument/2006/math">
                    <m:sPre>
                      <m:sPrePr>
                        <m:ctrlPr>
                          <a:rPr lang="en-US" sz="2000" i="1" smtClean="0">
                            <a:latin typeface="Cambria Math" panose="02040503050406030204" pitchFamily="18" charset="0"/>
                          </a:rPr>
                        </m:ctrlPr>
                      </m:sPrePr>
                      <m:sub>
                        <m:r>
                          <a:rPr lang="en-US" sz="2000" b="0" i="0" smtClean="0">
                            <a:latin typeface="Cambria Math" panose="02040503050406030204" pitchFamily="18" charset="0"/>
                          </a:rPr>
                          <m:t>6</m:t>
                        </m:r>
                      </m:sub>
                      <m:sup>
                        <m:r>
                          <a:rPr lang="en-US" sz="2000" b="0" i="0" smtClean="0">
                            <a:latin typeface="Cambria Math" panose="02040503050406030204" pitchFamily="18" charset="0"/>
                          </a:rPr>
                          <m:t>14</m:t>
                        </m:r>
                      </m:sup>
                      <m:e>
                        <m:r>
                          <m:rPr>
                            <m:sty m:val="p"/>
                          </m:rPr>
                          <a:rPr lang="en-US" sz="2000" b="0" i="0" smtClean="0">
                            <a:latin typeface="Cambria Math" panose="02040503050406030204" pitchFamily="18" charset="0"/>
                          </a:rPr>
                          <m:t>C</m:t>
                        </m:r>
                      </m:e>
                    </m:sPre>
                  </m:oMath>
                </a14:m>
                <a:r>
                  <a:rPr lang="en-US" sz="2000"/>
                  <a:t>.</a:t>
                </a:r>
              </a:p>
              <a:p>
                <a:pPr marL="342900" indent="-342900" algn="just">
                  <a:lnSpc>
                    <a:spcPct val="150000"/>
                  </a:lnSpc>
                  <a:buFont typeface="Arial" panose="020B0604020202020204" pitchFamily="34" charset="0"/>
                  <a:buChar char="•"/>
                </a:pPr>
                <a:r>
                  <a:rPr lang="en-US" sz="2000"/>
                  <a:t>Từ đá và vật liệu xây dựng có chứa đồng vị phóng xạ.</a:t>
                </a:r>
              </a:p>
              <a:p>
                <a:pPr marL="342900" indent="-342900" algn="just">
                  <a:lnSpc>
                    <a:spcPct val="150000"/>
                  </a:lnSpc>
                  <a:buFont typeface="Arial" panose="020B0604020202020204" pitchFamily="34" charset="0"/>
                  <a:buChar char="•"/>
                </a:pPr>
                <a:r>
                  <a:rPr lang="en-US" sz="2000"/>
                  <a:t>Thực phẩm: </a:t>
                </a:r>
                <a14:m>
                  <m:oMath xmlns:m="http://schemas.openxmlformats.org/officeDocument/2006/math">
                    <m:sPre>
                      <m:sPrePr>
                        <m:ctrlPr>
                          <a:rPr lang="en-US" sz="2000" i="1" smtClean="0">
                            <a:latin typeface="Cambria Math" panose="02040503050406030204" pitchFamily="18" charset="0"/>
                          </a:rPr>
                        </m:ctrlPr>
                      </m:sPrePr>
                      <m:sub>
                        <m:r>
                          <a:rPr lang="en-US" sz="2000" b="0" i="0" smtClean="0">
                            <a:latin typeface="Cambria Math" panose="02040503050406030204" pitchFamily="18" charset="0"/>
                          </a:rPr>
                          <m:t>19</m:t>
                        </m:r>
                      </m:sub>
                      <m:sup>
                        <m:r>
                          <a:rPr lang="en-US" sz="2000" b="0" i="0" smtClean="0">
                            <a:latin typeface="Cambria Math" panose="02040503050406030204" pitchFamily="18" charset="0"/>
                          </a:rPr>
                          <m:t>40</m:t>
                        </m:r>
                      </m:sup>
                      <m:e>
                        <m:r>
                          <m:rPr>
                            <m:sty m:val="p"/>
                          </m:rPr>
                          <a:rPr lang="en-US" sz="2000" b="0" i="0" smtClean="0">
                            <a:latin typeface="Cambria Math" panose="02040503050406030204" pitchFamily="18" charset="0"/>
                          </a:rPr>
                          <m:t>K</m:t>
                        </m:r>
                      </m:e>
                    </m:sPre>
                  </m:oMath>
                </a14:m>
                <a:endParaRPr lang="en-US" sz="2000"/>
              </a:p>
            </p:txBody>
          </p:sp>
        </mc:Choice>
        <mc:Fallback xmlns="">
          <p:sp>
            <p:nvSpPr>
              <p:cNvPr id="11" name="TextBox 10">
                <a:extLst>
                  <a:ext uri="{FF2B5EF4-FFF2-40B4-BE49-F238E27FC236}">
                    <a16:creationId xmlns:a16="http://schemas.microsoft.com/office/drawing/2014/main" id="{B0D120F6-C5B7-920C-C425-4626A29726C3}"/>
                  </a:ext>
                </a:extLst>
              </p:cNvPr>
              <p:cNvSpPr txBox="1">
                <a:spLocks noRot="1" noChangeAspect="1" noMove="1" noResize="1" noEditPoints="1" noAdjustHandles="1" noChangeArrowheads="1" noChangeShapeType="1" noTextEdit="1"/>
              </p:cNvSpPr>
              <p:nvPr/>
            </p:nvSpPr>
            <p:spPr>
              <a:xfrm>
                <a:off x="4652433" y="1322552"/>
                <a:ext cx="3822700" cy="2832827"/>
              </a:xfrm>
              <a:prstGeom prst="rect">
                <a:avLst/>
              </a:prstGeom>
              <a:blipFill>
                <a:blip r:embed="rId3"/>
                <a:stretch>
                  <a:fillRect l="-1435" r="-1754" b="-2796"/>
                </a:stretch>
              </a:blipFill>
            </p:spPr>
            <p:txBody>
              <a:bodyPr/>
              <a:lstStyle/>
              <a:p>
                <a:r>
                  <a:rPr lang="en-US">
                    <a:noFill/>
                  </a:rPr>
                  <a:t> </a:t>
                </a:r>
              </a:p>
            </p:txBody>
          </p:sp>
        </mc:Fallback>
      </mc:AlternateContent>
      <p:sp>
        <p:nvSpPr>
          <p:cNvPr id="12" name="Freeform 17">
            <a:extLst>
              <a:ext uri="{FF2B5EF4-FFF2-40B4-BE49-F238E27FC236}">
                <a16:creationId xmlns:a16="http://schemas.microsoft.com/office/drawing/2014/main" id="{2DB098CE-1BF3-2E5F-CE60-FBC7022C8B50}"/>
              </a:ext>
            </a:extLst>
          </p:cNvPr>
          <p:cNvSpPr/>
          <p:nvPr/>
        </p:nvSpPr>
        <p:spPr>
          <a:xfrm>
            <a:off x="7594600" y="3835400"/>
            <a:ext cx="1549400" cy="1308100"/>
          </a:xfrm>
          <a:custGeom>
            <a:avLst/>
            <a:gdLst/>
            <a:ahLst/>
            <a:cxnLst/>
            <a:rect l="l" t="t" r="r" b="b"/>
            <a:pathLst>
              <a:path w="2518723" h="2131469">
                <a:moveTo>
                  <a:pt x="0" y="0"/>
                </a:moveTo>
                <a:lnTo>
                  <a:pt x="2518723" y="0"/>
                </a:lnTo>
                <a:lnTo>
                  <a:pt x="2518723" y="2131470"/>
                </a:lnTo>
                <a:lnTo>
                  <a:pt x="0" y="2131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60032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10" grpId="0">
        <p:bldAsOne/>
      </p:bldGraphic>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486660E5-3819-1DA8-534C-245B1BFCB7B4}"/>
              </a:ext>
            </a:extLst>
          </p:cNvPr>
          <p:cNvSpPr/>
          <p:nvPr/>
        </p:nvSpPr>
        <p:spPr>
          <a:xfrm>
            <a:off x="6168054" y="3086100"/>
            <a:ext cx="2923481" cy="2057400"/>
          </a:xfrm>
          <a:custGeom>
            <a:avLst/>
            <a:gdLst/>
            <a:ahLst/>
            <a:cxnLst/>
            <a:rect l="l" t="t" r="r" b="b"/>
            <a:pathLst>
              <a:path w="2923481" h="2057400">
                <a:moveTo>
                  <a:pt x="0" y="0"/>
                </a:moveTo>
                <a:lnTo>
                  <a:pt x="2923481" y="0"/>
                </a:lnTo>
                <a:lnTo>
                  <a:pt x="2923481"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a:extLst>
              <a:ext uri="{FF2B5EF4-FFF2-40B4-BE49-F238E27FC236}">
                <a16:creationId xmlns:a16="http://schemas.microsoft.com/office/drawing/2014/main" id="{B05E6301-A1E6-4F58-1F46-A3348EFA7AB5}"/>
              </a:ext>
            </a:extLst>
          </p:cNvPr>
          <p:cNvGrpSpPr/>
          <p:nvPr/>
        </p:nvGrpSpPr>
        <p:grpSpPr>
          <a:xfrm>
            <a:off x="6608955" y="666242"/>
            <a:ext cx="2411394" cy="2144486"/>
            <a:chOff x="6240595" y="521275"/>
            <a:chExt cx="2411394" cy="2144486"/>
          </a:xfrm>
        </p:grpSpPr>
        <p:sp>
          <p:nvSpPr>
            <p:cNvPr id="7" name="Speech Bubble: Oval 6">
              <a:extLst>
                <a:ext uri="{FF2B5EF4-FFF2-40B4-BE49-F238E27FC236}">
                  <a16:creationId xmlns:a16="http://schemas.microsoft.com/office/drawing/2014/main" id="{6709FA9B-2141-9341-032E-33F7958911A6}"/>
                </a:ext>
              </a:extLst>
            </p:cNvPr>
            <p:cNvSpPr/>
            <p:nvPr/>
          </p:nvSpPr>
          <p:spPr>
            <a:xfrm>
              <a:off x="6240595" y="521275"/>
              <a:ext cx="2411394" cy="2144486"/>
            </a:xfrm>
            <a:prstGeom prst="wedgeEllipseCallout">
              <a:avLst>
                <a:gd name="adj1" fmla="val 17888"/>
                <a:gd name="adj2" fmla="val 61485"/>
              </a:avLst>
            </a:prstGeom>
            <a:solidFill>
              <a:srgbClr val="182F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AF1"/>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0624D6B3-B9C8-D431-70D5-F562121FDF3B}"/>
                </a:ext>
              </a:extLst>
            </p:cNvPr>
            <p:cNvSpPr txBox="1"/>
            <p:nvPr/>
          </p:nvSpPr>
          <p:spPr>
            <a:xfrm>
              <a:off x="6289693" y="940935"/>
              <a:ext cx="2313197" cy="13051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THẢO LUẬN NHÓM ĐÔI</a:t>
              </a:r>
            </a:p>
          </p:txBody>
        </p:sp>
      </p:grpSp>
      <p:sp>
        <p:nvSpPr>
          <p:cNvPr id="9" name="TextBox 8">
            <a:extLst>
              <a:ext uri="{FF2B5EF4-FFF2-40B4-BE49-F238E27FC236}">
                <a16:creationId xmlns:a16="http://schemas.microsoft.com/office/drawing/2014/main" id="{7CEA935B-F7ED-1907-58DD-073A5E1FCBAC}"/>
              </a:ext>
            </a:extLst>
          </p:cNvPr>
          <p:cNvSpPr txBox="1"/>
          <p:nvPr/>
        </p:nvSpPr>
        <p:spPr>
          <a:xfrm>
            <a:off x="270047" y="228095"/>
            <a:ext cx="5898007"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S</a:t>
            </a:r>
            <a:r>
              <a:rPr lang="vi-VN" sz="2000"/>
              <a:t>ử dụng buồng sương Wilson quan sát tia vũ trụ để chứng minh bản thân các tia vũ trụ cũng có thể là nguồn phóng xạ.</a:t>
            </a:r>
            <a:endParaRPr lang="en-US" sz="2000"/>
          </a:p>
          <a:p>
            <a:pPr marL="342900" indent="-342900" algn="just">
              <a:lnSpc>
                <a:spcPct val="150000"/>
              </a:lnSpc>
              <a:buFont typeface="Arial" panose="020B0604020202020204" pitchFamily="34" charset="0"/>
              <a:buChar char="•"/>
            </a:pPr>
            <a:r>
              <a:rPr lang="en-US" sz="2000"/>
              <a:t>Đ</a:t>
            </a:r>
            <a:r>
              <a:rPr lang="vi-VN" sz="2000"/>
              <a:t>óng vai nguồn phóng xạ và con người để minh hoạ các nguyên tắc an toàn phóng xạ.</a:t>
            </a:r>
          </a:p>
        </p:txBody>
      </p:sp>
      <p:pic>
        <p:nvPicPr>
          <p:cNvPr id="12" name="Picture 11">
            <a:extLst>
              <a:ext uri="{FF2B5EF4-FFF2-40B4-BE49-F238E27FC236}">
                <a16:creationId xmlns:a16="http://schemas.microsoft.com/office/drawing/2014/main" id="{09DD8B10-1BBF-224B-F042-432918210570}"/>
              </a:ext>
            </a:extLst>
          </p:cNvPr>
          <p:cNvPicPr>
            <a:picLocks noChangeAspect="1"/>
          </p:cNvPicPr>
          <p:nvPr/>
        </p:nvPicPr>
        <p:blipFill>
          <a:blip r:embed="rId4"/>
          <a:srcRect/>
          <a:stretch/>
        </p:blipFill>
        <p:spPr>
          <a:xfrm>
            <a:off x="647477" y="2571750"/>
            <a:ext cx="2719287" cy="2445250"/>
          </a:xfrm>
          <a:prstGeom prst="rect">
            <a:avLst/>
          </a:prstGeom>
        </p:spPr>
      </p:pic>
      <p:pic>
        <p:nvPicPr>
          <p:cNvPr id="14" name="Picture 13" descr="A metal box with a warning sign&#10;&#10;Description automatically generated">
            <a:extLst>
              <a:ext uri="{FF2B5EF4-FFF2-40B4-BE49-F238E27FC236}">
                <a16:creationId xmlns:a16="http://schemas.microsoft.com/office/drawing/2014/main" id="{F25F64D0-58B6-10A7-F439-7A6E0A7327D8}"/>
              </a:ext>
            </a:extLst>
          </p:cNvPr>
          <p:cNvPicPr>
            <a:picLocks noChangeAspect="1"/>
          </p:cNvPicPr>
          <p:nvPr/>
        </p:nvPicPr>
        <p:blipFill>
          <a:blip r:embed="rId5"/>
          <a:stretch>
            <a:fillRect/>
          </a:stretch>
        </p:blipFill>
        <p:spPr>
          <a:xfrm>
            <a:off x="3465099" y="2571749"/>
            <a:ext cx="1854778" cy="2445251"/>
          </a:xfrm>
          <a:prstGeom prst="rect">
            <a:avLst/>
          </a:prstGeom>
        </p:spPr>
      </p:pic>
    </p:spTree>
    <p:extLst>
      <p:ext uri="{BB962C8B-B14F-4D97-AF65-F5344CB8AC3E}">
        <p14:creationId xmlns:p14="http://schemas.microsoft.com/office/powerpoint/2010/main" val="17135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1E0DE8-4483-1846-207E-69CB6D618F73}"/>
              </a:ext>
            </a:extLst>
          </p:cNvPr>
          <p:cNvGrpSpPr/>
          <p:nvPr/>
        </p:nvGrpSpPr>
        <p:grpSpPr>
          <a:xfrm>
            <a:off x="-1" y="0"/>
            <a:ext cx="9144001" cy="5143500"/>
            <a:chOff x="-1" y="0"/>
            <a:chExt cx="9144001" cy="5143500"/>
          </a:xfrm>
        </p:grpSpPr>
        <p:pic>
          <p:nvPicPr>
            <p:cNvPr id="3" name="Picture 2">
              <a:extLst>
                <a:ext uri="{FF2B5EF4-FFF2-40B4-BE49-F238E27FC236}">
                  <a16:creationId xmlns:a16="http://schemas.microsoft.com/office/drawing/2014/main" id="{29FE1A16-4B15-2C7C-91F8-EA243DCD9B20}"/>
                </a:ext>
              </a:extLst>
            </p:cNvPr>
            <p:cNvPicPr>
              <a:picLocks noChangeAspect="1"/>
            </p:cNvPicPr>
            <p:nvPr/>
          </p:nvPicPr>
          <p:blipFill>
            <a:blip r:embed="rId2"/>
            <a:stretch>
              <a:fillRect/>
            </a:stretch>
          </p:blipFill>
          <p:spPr>
            <a:xfrm>
              <a:off x="-1" y="0"/>
              <a:ext cx="7375071" cy="5143500"/>
            </a:xfrm>
            <a:prstGeom prst="rect">
              <a:avLst/>
            </a:prstGeom>
          </p:spPr>
        </p:pic>
        <p:sp>
          <p:nvSpPr>
            <p:cNvPr id="5" name="TextBox 4">
              <a:extLst>
                <a:ext uri="{FF2B5EF4-FFF2-40B4-BE49-F238E27FC236}">
                  <a16:creationId xmlns:a16="http://schemas.microsoft.com/office/drawing/2014/main" id="{A9EF89C4-4E12-09EA-388E-2A7EC63D691C}"/>
                </a:ext>
              </a:extLst>
            </p:cNvPr>
            <p:cNvSpPr txBox="1"/>
            <p:nvPr/>
          </p:nvSpPr>
          <p:spPr>
            <a:xfrm>
              <a:off x="7375070" y="3440470"/>
              <a:ext cx="1768930" cy="1703030"/>
            </a:xfrm>
            <a:prstGeom prst="rect">
              <a:avLst/>
            </a:prstGeom>
            <a:noFill/>
          </p:spPr>
          <p:txBody>
            <a:bodyPr wrap="square">
              <a:spAutoFit/>
            </a:bodyPr>
            <a:lstStyle/>
            <a:p>
              <a:pPr algn="ctr">
                <a:lnSpc>
                  <a:spcPct val="150000"/>
                </a:lnSpc>
              </a:pPr>
              <a:r>
                <a:rPr lang="vi-VN" sz="1800"/>
                <a:t>Hình ảnh tia vũ trụ quan sát được ở buồng sương</a:t>
              </a:r>
              <a:r>
                <a:rPr lang="en-US" sz="1800"/>
                <a:t> </a:t>
              </a:r>
              <a:r>
                <a:rPr lang="vi-VN" sz="1800"/>
                <a:t>Wilson.</a:t>
              </a:r>
              <a:endParaRPr lang="en-US" sz="1800"/>
            </a:p>
          </p:txBody>
        </p:sp>
      </p:grpSp>
    </p:spTree>
    <p:extLst>
      <p:ext uri="{BB962C8B-B14F-4D97-AF65-F5344CB8AC3E}">
        <p14:creationId xmlns:p14="http://schemas.microsoft.com/office/powerpoint/2010/main" val="19148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2250B5B-96F9-9C44-9FD3-AEF2BCCA66E3}"/>
              </a:ext>
            </a:extLst>
          </p:cNvPr>
          <p:cNvSpPr/>
          <p:nvPr/>
        </p:nvSpPr>
        <p:spPr>
          <a:xfrm>
            <a:off x="7013178" y="2116667"/>
            <a:ext cx="1902223" cy="2827866"/>
          </a:xfrm>
          <a:prstGeom prst="roundRect">
            <a:avLst>
              <a:gd name="adj" fmla="val 6770"/>
            </a:avLst>
          </a:prstGeom>
          <a:solidFill>
            <a:schemeClr val="accent5"/>
          </a:solidFill>
          <a:ln w="12700">
            <a:solidFill>
              <a:srgbClr val="66C4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Cần giảm thiểu thời gian phơi nhiễm phóng xạ.</a:t>
            </a:r>
            <a:endParaRPr lang="en-US" sz="2000">
              <a:solidFill>
                <a:srgbClr val="000000"/>
              </a:solidFill>
            </a:endParaRPr>
          </a:p>
        </p:txBody>
      </p:sp>
      <p:sp>
        <p:nvSpPr>
          <p:cNvPr id="2" name="Rectangle: Rounded Corners 1">
            <a:extLst>
              <a:ext uri="{FF2B5EF4-FFF2-40B4-BE49-F238E27FC236}">
                <a16:creationId xmlns:a16="http://schemas.microsoft.com/office/drawing/2014/main" id="{1AF99EB4-B315-CF42-D14F-6381EC675D23}"/>
              </a:ext>
            </a:extLst>
          </p:cNvPr>
          <p:cNvSpPr/>
          <p:nvPr/>
        </p:nvSpPr>
        <p:spPr>
          <a:xfrm>
            <a:off x="-798845" y="1272114"/>
            <a:ext cx="6274061" cy="682283"/>
          </a:xfrm>
          <a:prstGeom prst="roundRect">
            <a:avLst>
              <a:gd name="adj" fmla="val 50000"/>
            </a:avLst>
          </a:prstGeom>
          <a:solidFill>
            <a:srgbClr val="75E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b="1">
                <a:solidFill>
                  <a:srgbClr val="000000"/>
                </a:solidFill>
              </a:rPr>
              <a:t>Các nguyên tắc an toàn phóng xạ:</a:t>
            </a:r>
          </a:p>
        </p:txBody>
      </p:sp>
      <p:grpSp>
        <p:nvGrpSpPr>
          <p:cNvPr id="6" name="Group 5">
            <a:extLst>
              <a:ext uri="{FF2B5EF4-FFF2-40B4-BE49-F238E27FC236}">
                <a16:creationId xmlns:a16="http://schemas.microsoft.com/office/drawing/2014/main" id="{39771270-8163-D23A-6C17-CCF8A9E34875}"/>
              </a:ext>
            </a:extLst>
          </p:cNvPr>
          <p:cNvGrpSpPr/>
          <p:nvPr/>
        </p:nvGrpSpPr>
        <p:grpSpPr>
          <a:xfrm>
            <a:off x="0" y="0"/>
            <a:ext cx="9144000" cy="1478732"/>
            <a:chOff x="0" y="0"/>
            <a:chExt cx="10995714" cy="1907265"/>
          </a:xfrm>
        </p:grpSpPr>
        <p:sp>
          <p:nvSpPr>
            <p:cNvPr id="3" name="Freeform 28">
              <a:extLst>
                <a:ext uri="{FF2B5EF4-FFF2-40B4-BE49-F238E27FC236}">
                  <a16:creationId xmlns:a16="http://schemas.microsoft.com/office/drawing/2014/main" id="{9859EC58-48DC-314B-62CA-567408BBC19E}"/>
                </a:ext>
              </a:extLst>
            </p:cNvPr>
            <p:cNvSpPr/>
            <p:nvPr/>
          </p:nvSpPr>
          <p:spPr>
            <a:xfrm>
              <a:off x="0" y="0"/>
              <a:ext cx="3703428" cy="1907265"/>
            </a:xfrm>
            <a:custGeom>
              <a:avLst/>
              <a:gdLst/>
              <a:ahLst/>
              <a:cxnLst/>
              <a:rect l="l" t="t" r="r" b="b"/>
              <a:pathLst>
                <a:path w="3703428" h="1907265">
                  <a:moveTo>
                    <a:pt x="0" y="0"/>
                  </a:moveTo>
                  <a:lnTo>
                    <a:pt x="3703428" y="0"/>
                  </a:lnTo>
                  <a:lnTo>
                    <a:pt x="3703428" y="1907265"/>
                  </a:lnTo>
                  <a:lnTo>
                    <a:pt x="0" y="1907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28">
              <a:extLst>
                <a:ext uri="{FF2B5EF4-FFF2-40B4-BE49-F238E27FC236}">
                  <a16:creationId xmlns:a16="http://schemas.microsoft.com/office/drawing/2014/main" id="{67136665-6CE1-12BA-C640-27E65E287054}"/>
                </a:ext>
              </a:extLst>
            </p:cNvPr>
            <p:cNvSpPr/>
            <p:nvPr/>
          </p:nvSpPr>
          <p:spPr>
            <a:xfrm>
              <a:off x="3703428" y="0"/>
              <a:ext cx="3703428" cy="1907265"/>
            </a:xfrm>
            <a:custGeom>
              <a:avLst/>
              <a:gdLst/>
              <a:ahLst/>
              <a:cxnLst/>
              <a:rect l="l" t="t" r="r" b="b"/>
              <a:pathLst>
                <a:path w="3703428" h="1907265">
                  <a:moveTo>
                    <a:pt x="0" y="0"/>
                  </a:moveTo>
                  <a:lnTo>
                    <a:pt x="3703428" y="0"/>
                  </a:lnTo>
                  <a:lnTo>
                    <a:pt x="3703428" y="1907265"/>
                  </a:lnTo>
                  <a:lnTo>
                    <a:pt x="0" y="1907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28">
              <a:extLst>
                <a:ext uri="{FF2B5EF4-FFF2-40B4-BE49-F238E27FC236}">
                  <a16:creationId xmlns:a16="http://schemas.microsoft.com/office/drawing/2014/main" id="{320E1CE5-D87A-8F69-68A4-920210EC7EB8}"/>
                </a:ext>
              </a:extLst>
            </p:cNvPr>
            <p:cNvSpPr/>
            <p:nvPr/>
          </p:nvSpPr>
          <p:spPr>
            <a:xfrm>
              <a:off x="7292286" y="0"/>
              <a:ext cx="3703428" cy="1907265"/>
            </a:xfrm>
            <a:custGeom>
              <a:avLst/>
              <a:gdLst/>
              <a:ahLst/>
              <a:cxnLst/>
              <a:rect l="l" t="t" r="r" b="b"/>
              <a:pathLst>
                <a:path w="3703428" h="1907265">
                  <a:moveTo>
                    <a:pt x="0" y="0"/>
                  </a:moveTo>
                  <a:lnTo>
                    <a:pt x="3703428" y="0"/>
                  </a:lnTo>
                  <a:lnTo>
                    <a:pt x="3703428" y="1907265"/>
                  </a:lnTo>
                  <a:lnTo>
                    <a:pt x="0" y="1907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Rectangle: Rounded Corners 7">
            <a:extLst>
              <a:ext uri="{FF2B5EF4-FFF2-40B4-BE49-F238E27FC236}">
                <a16:creationId xmlns:a16="http://schemas.microsoft.com/office/drawing/2014/main" id="{B1DF300F-F584-9294-9D46-695B28BB5FA4}"/>
              </a:ext>
            </a:extLst>
          </p:cNvPr>
          <p:cNvSpPr/>
          <p:nvPr/>
        </p:nvSpPr>
        <p:spPr>
          <a:xfrm>
            <a:off x="211669" y="2116667"/>
            <a:ext cx="3332856" cy="2827867"/>
          </a:xfrm>
          <a:prstGeom prst="roundRect">
            <a:avLst>
              <a:gd name="adj" fmla="val 5671"/>
            </a:avLst>
          </a:prstGeom>
          <a:solidFill>
            <a:schemeClr val="accent5"/>
          </a:solidFill>
          <a:ln w="12700">
            <a:solidFill>
              <a:srgbClr val="66C4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Giữ khoảng cách đủ xa đối với nguồn phóng xạ. Nếu tăng gấp đôi khoảng cách từ chúng ta đến nguồn phóng xạ thì liều hấp thụ phóng xạ giảm đi 4 lần.</a:t>
            </a:r>
          </a:p>
        </p:txBody>
      </p:sp>
      <p:sp>
        <p:nvSpPr>
          <p:cNvPr id="9" name="Rectangle: Rounded Corners 8">
            <a:extLst>
              <a:ext uri="{FF2B5EF4-FFF2-40B4-BE49-F238E27FC236}">
                <a16:creationId xmlns:a16="http://schemas.microsoft.com/office/drawing/2014/main" id="{B49F4A79-FB50-032F-6173-90F4DD7FC3DC}"/>
              </a:ext>
            </a:extLst>
          </p:cNvPr>
          <p:cNvSpPr/>
          <p:nvPr/>
        </p:nvSpPr>
        <p:spPr>
          <a:xfrm>
            <a:off x="3691236" y="2116667"/>
            <a:ext cx="3175231" cy="2827866"/>
          </a:xfrm>
          <a:prstGeom prst="roundRect">
            <a:avLst>
              <a:gd name="adj" fmla="val 6770"/>
            </a:avLst>
          </a:prstGeom>
          <a:solidFill>
            <a:schemeClr val="accent5"/>
          </a:solidFill>
          <a:ln w="12700">
            <a:solidFill>
              <a:srgbClr val="66C4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a:t>
            </a:r>
            <a:r>
              <a:rPr lang="vi-VN" sz="2000">
                <a:solidFill>
                  <a:srgbClr val="000000"/>
                </a:solidFill>
              </a:rPr>
              <a:t>ần sử dụng các tấm chắn nguồn phóng xạ đủ tốt. Tấm chắn càng dày và có khối lượng riêng càng lớn sẽ càng cản trở mạnh tia phóng xạ.</a:t>
            </a:r>
            <a:endParaRPr lang="en-US" sz="2000">
              <a:solidFill>
                <a:srgbClr val="000000"/>
              </a:solidFill>
            </a:endParaRPr>
          </a:p>
        </p:txBody>
      </p:sp>
      <p:sp>
        <p:nvSpPr>
          <p:cNvPr id="7" name="Freeform 11">
            <a:extLst>
              <a:ext uri="{FF2B5EF4-FFF2-40B4-BE49-F238E27FC236}">
                <a16:creationId xmlns:a16="http://schemas.microsoft.com/office/drawing/2014/main" id="{CF043899-FF0E-39B0-67ED-06D7B6E74BC2}"/>
              </a:ext>
            </a:extLst>
          </p:cNvPr>
          <p:cNvSpPr/>
          <p:nvPr/>
        </p:nvSpPr>
        <p:spPr>
          <a:xfrm>
            <a:off x="6866467" y="1361373"/>
            <a:ext cx="1987831" cy="1314453"/>
          </a:xfrm>
          <a:custGeom>
            <a:avLst/>
            <a:gdLst/>
            <a:ahLst/>
            <a:cxnLst/>
            <a:rect l="l" t="t" r="r" b="b"/>
            <a:pathLst>
              <a:path w="1987831" h="1314453">
                <a:moveTo>
                  <a:pt x="0" y="0"/>
                </a:moveTo>
                <a:lnTo>
                  <a:pt x="1987832" y="0"/>
                </a:lnTo>
                <a:lnTo>
                  <a:pt x="1987832" y="1314453"/>
                </a:lnTo>
                <a:lnTo>
                  <a:pt x="0" y="1314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81487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strVal val="4*#ppt_w"/>
                                          </p:val>
                                        </p:tav>
                                        <p:tav tm="100000">
                                          <p:val>
                                            <p:strVal val="#ppt_w"/>
                                          </p:val>
                                        </p:tav>
                                      </p:tavLst>
                                    </p:anim>
                                    <p:anim calcmode="lin" valueType="num">
                                      <p:cBhvr>
                                        <p:cTn id="2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8" grpId="0" animBg="1"/>
      <p:bldP spid="9"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906">
          <a:extLst>
            <a:ext uri="{FF2B5EF4-FFF2-40B4-BE49-F238E27FC236}">
              <a16:creationId xmlns:a16="http://schemas.microsoft.com/office/drawing/2014/main" id="{D2A8E74F-11EE-9491-4AD7-BE2A52FEF2BE}"/>
            </a:ext>
          </a:extLst>
        </p:cNvPr>
        <p:cNvGrpSpPr/>
        <p:nvPr/>
      </p:nvGrpSpPr>
      <p:grpSpPr>
        <a:xfrm>
          <a:off x="0" y="0"/>
          <a:ext cx="0" cy="0"/>
          <a:chOff x="0" y="0"/>
          <a:chExt cx="0" cy="0"/>
        </a:xfrm>
      </p:grpSpPr>
      <p:sp>
        <p:nvSpPr>
          <p:cNvPr id="12" name="Speech Bubble: Rectangle with Corners Rounded 11">
            <a:extLst>
              <a:ext uri="{FF2B5EF4-FFF2-40B4-BE49-F238E27FC236}">
                <a16:creationId xmlns:a16="http://schemas.microsoft.com/office/drawing/2014/main" id="{BB0CDF94-FFB1-1F81-86F7-38E318D0FCE1}"/>
              </a:ext>
            </a:extLst>
          </p:cNvPr>
          <p:cNvSpPr/>
          <p:nvPr/>
        </p:nvSpPr>
        <p:spPr>
          <a:xfrm>
            <a:off x="3729600" y="1263805"/>
            <a:ext cx="3499875" cy="2615890"/>
          </a:xfrm>
          <a:prstGeom prst="wedgeRoundRectCallout">
            <a:avLst>
              <a:gd name="adj1" fmla="val 55734"/>
              <a:gd name="adj2" fmla="val -4569"/>
              <a:gd name="adj3" fmla="val 16667"/>
            </a:avLst>
          </a:prstGeom>
          <a:solidFill>
            <a:srgbClr val="FFFFFF"/>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cs typeface="Arial" panose="020B0604020202020204" pitchFamily="34" charset="0"/>
              </a:rPr>
              <a:t>Em hãy đọc mục </a:t>
            </a:r>
            <a:r>
              <a:rPr lang="en-US" sz="2000" b="1">
                <a:solidFill>
                  <a:srgbClr val="000000"/>
                </a:solidFill>
                <a:latin typeface="Arial" panose="020B0604020202020204" pitchFamily="34" charset="0"/>
                <a:cs typeface="Arial" panose="020B0604020202020204" pitchFamily="34" charset="0"/>
              </a:rPr>
              <a:t>Em có biết </a:t>
            </a:r>
            <a:r>
              <a:rPr lang="en-US" sz="2000">
                <a:solidFill>
                  <a:srgbClr val="000000"/>
                </a:solidFill>
                <a:latin typeface="Arial" panose="020B0604020202020204" pitchFamily="34" charset="0"/>
                <a:cs typeface="Arial" panose="020B0604020202020204" pitchFamily="34" charset="0"/>
              </a:rPr>
              <a:t>– SGK tr.112 để tìm hiểu thêm về kính pha thêm chì và nguyên tắc an toàn định lượng.</a:t>
            </a:r>
          </a:p>
        </p:txBody>
      </p:sp>
      <p:grpSp>
        <p:nvGrpSpPr>
          <p:cNvPr id="13" name="Group 12">
            <a:extLst>
              <a:ext uri="{FF2B5EF4-FFF2-40B4-BE49-F238E27FC236}">
                <a16:creationId xmlns:a16="http://schemas.microsoft.com/office/drawing/2014/main" id="{907D6FA5-8482-2276-57EE-0EF7079EB5E1}"/>
              </a:ext>
            </a:extLst>
          </p:cNvPr>
          <p:cNvGrpSpPr/>
          <p:nvPr/>
        </p:nvGrpSpPr>
        <p:grpSpPr>
          <a:xfrm>
            <a:off x="2788258" y="382606"/>
            <a:ext cx="3567484" cy="628328"/>
            <a:chOff x="3353706" y="323132"/>
            <a:chExt cx="3567484" cy="628328"/>
          </a:xfrm>
        </p:grpSpPr>
        <p:pic>
          <p:nvPicPr>
            <p:cNvPr id="14" name="Picture 13">
              <a:extLst>
                <a:ext uri="{FF2B5EF4-FFF2-40B4-BE49-F238E27FC236}">
                  <a16:creationId xmlns:a16="http://schemas.microsoft.com/office/drawing/2014/main" id="{8A1FECEB-17FB-812B-0A08-6E29E56DC0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53706" y="323132"/>
              <a:ext cx="608693" cy="628328"/>
            </a:xfrm>
            <a:prstGeom prst="rect">
              <a:avLst/>
            </a:prstGeom>
          </p:spPr>
        </p:pic>
        <p:sp>
          <p:nvSpPr>
            <p:cNvPr id="15" name="TextBox 14">
              <a:extLst>
                <a:ext uri="{FF2B5EF4-FFF2-40B4-BE49-F238E27FC236}">
                  <a16:creationId xmlns:a16="http://schemas.microsoft.com/office/drawing/2014/main" id="{6DDEA602-7222-18DE-6630-9BA0C47C2192}"/>
                </a:ext>
              </a:extLst>
            </p:cNvPr>
            <p:cNvSpPr txBox="1"/>
            <p:nvPr/>
          </p:nvSpPr>
          <p:spPr>
            <a:xfrm>
              <a:off x="3882828" y="366685"/>
              <a:ext cx="303836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rPr>
                <a:t>EM CÓ BIẾT?</a:t>
              </a:r>
              <a:endParaRPr kumimoji="0" lang="en-US" sz="3200" b="1" i="0" u="none" strike="noStrike" kern="0" cap="none" spc="0" normalizeH="0" baseline="0" noProof="0" dirty="0">
                <a:ln>
                  <a:noFill/>
                </a:ln>
                <a:solidFill>
                  <a:srgbClr val="FF0000"/>
                </a:solidFill>
                <a:effectLst/>
                <a:uLnTx/>
                <a:uFillTx/>
              </a:endParaRPr>
            </a:p>
          </p:txBody>
        </p:sp>
      </p:grpSp>
      <p:sp>
        <p:nvSpPr>
          <p:cNvPr id="16" name="Freeform 11">
            <a:extLst>
              <a:ext uri="{FF2B5EF4-FFF2-40B4-BE49-F238E27FC236}">
                <a16:creationId xmlns:a16="http://schemas.microsoft.com/office/drawing/2014/main" id="{BE5A0D5A-757F-4483-4E9E-AEDD67E02073}"/>
              </a:ext>
            </a:extLst>
          </p:cNvPr>
          <p:cNvSpPr/>
          <p:nvPr/>
        </p:nvSpPr>
        <p:spPr>
          <a:xfrm>
            <a:off x="6858000" y="1533525"/>
            <a:ext cx="2286000" cy="3609975"/>
          </a:xfrm>
          <a:custGeom>
            <a:avLst/>
            <a:gdLst/>
            <a:ahLst/>
            <a:cxnLst/>
            <a:rect l="l" t="t" r="r" b="b"/>
            <a:pathLst>
              <a:path w="2448512" h="3855925">
                <a:moveTo>
                  <a:pt x="0" y="0"/>
                </a:moveTo>
                <a:lnTo>
                  <a:pt x="2448512" y="0"/>
                </a:lnTo>
                <a:lnTo>
                  <a:pt x="2448512" y="3855925"/>
                </a:lnTo>
                <a:lnTo>
                  <a:pt x="0" y="3855925"/>
                </a:lnTo>
                <a:lnTo>
                  <a:pt x="0" y="0"/>
                </a:lnTo>
                <a:close/>
              </a:path>
            </a:pathLst>
          </a:custGeom>
          <a:blipFill>
            <a:blip r:embed="rId5"/>
            <a:stretch>
              <a:fillRect/>
            </a:stretch>
          </a:blipFill>
        </p:spPr>
        <p:txBody>
          <a:bodyPr/>
          <a:lstStyle/>
          <a:p>
            <a:endParaRPr lang="en-US"/>
          </a:p>
        </p:txBody>
      </p:sp>
      <p:pic>
        <p:nvPicPr>
          <p:cNvPr id="17" name="Picture 16">
            <a:extLst>
              <a:ext uri="{FF2B5EF4-FFF2-40B4-BE49-F238E27FC236}">
                <a16:creationId xmlns:a16="http://schemas.microsoft.com/office/drawing/2014/main" id="{BBCBC5E8-2428-EB63-0997-41DD650C9B81}"/>
              </a:ext>
            </a:extLst>
          </p:cNvPr>
          <p:cNvPicPr>
            <a:picLocks noChangeAspect="1"/>
          </p:cNvPicPr>
          <p:nvPr/>
        </p:nvPicPr>
        <p:blipFill>
          <a:blip r:embed="rId6"/>
          <a:srcRect/>
          <a:stretch/>
        </p:blipFill>
        <p:spPr>
          <a:xfrm>
            <a:off x="263279" y="1741625"/>
            <a:ext cx="3302492" cy="2716416"/>
          </a:xfrm>
          <a:prstGeom prst="rect">
            <a:avLst/>
          </a:prstGeom>
        </p:spPr>
      </p:pic>
    </p:spTree>
    <p:extLst>
      <p:ext uri="{BB962C8B-B14F-4D97-AF65-F5344CB8AC3E}">
        <p14:creationId xmlns:p14="http://schemas.microsoft.com/office/powerpoint/2010/main" val="65189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65BA56-017B-51C6-CCD3-CF01A78862C0}"/>
              </a:ext>
            </a:extLst>
          </p:cNvPr>
          <p:cNvGrpSpPr/>
          <p:nvPr/>
        </p:nvGrpSpPr>
        <p:grpSpPr>
          <a:xfrm>
            <a:off x="80083" y="1282898"/>
            <a:ext cx="3810000" cy="3860602"/>
            <a:chOff x="3832860" y="1282898"/>
            <a:chExt cx="3810000" cy="3860602"/>
          </a:xfrm>
        </p:grpSpPr>
        <p:sp>
          <p:nvSpPr>
            <p:cNvPr id="4" name="Freeform 7">
              <a:extLst>
                <a:ext uri="{FF2B5EF4-FFF2-40B4-BE49-F238E27FC236}">
                  <a16:creationId xmlns:a16="http://schemas.microsoft.com/office/drawing/2014/main" id="{5B98468F-9401-0ED3-226A-5EB67B6018F2}"/>
                </a:ext>
              </a:extLst>
            </p:cNvPr>
            <p:cNvSpPr/>
            <p:nvPr/>
          </p:nvSpPr>
          <p:spPr>
            <a:xfrm>
              <a:off x="3832860" y="1282898"/>
              <a:ext cx="3810000" cy="3860602"/>
            </a:xfrm>
            <a:custGeom>
              <a:avLst/>
              <a:gdLst/>
              <a:ahLst/>
              <a:cxnLst/>
              <a:rect l="l" t="t" r="r" b="b"/>
              <a:pathLst>
                <a:path w="3238741" h="3296428">
                  <a:moveTo>
                    <a:pt x="0" y="0"/>
                  </a:moveTo>
                  <a:lnTo>
                    <a:pt x="3238741" y="0"/>
                  </a:lnTo>
                  <a:lnTo>
                    <a:pt x="3238741" y="3296428"/>
                  </a:lnTo>
                  <a:lnTo>
                    <a:pt x="0" y="3296428"/>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08302559-D7B2-7565-4994-F1749A51422E}"/>
                </a:ext>
              </a:extLst>
            </p:cNvPr>
            <p:cNvSpPr txBox="1"/>
            <p:nvPr/>
          </p:nvSpPr>
          <p:spPr>
            <a:xfrm rot="19208341">
              <a:off x="3884862" y="2679615"/>
              <a:ext cx="1055939" cy="461665"/>
            </a:xfrm>
            <a:prstGeom prst="rect">
              <a:avLst/>
            </a:prstGeom>
            <a:noFill/>
          </p:spPr>
          <p:txBody>
            <a:bodyPr wrap="square" rtlCol="0">
              <a:spAutoFit/>
            </a:bodyPr>
            <a:lstStyle/>
            <a:p>
              <a:pPr algn="ctr"/>
              <a:r>
                <a:rPr lang="en-US" sz="2400" b="1">
                  <a:solidFill>
                    <a:srgbClr val="EAB225"/>
                  </a:solidFill>
                </a:rPr>
                <a:t>THẢO</a:t>
              </a:r>
            </a:p>
          </p:txBody>
        </p:sp>
        <p:sp>
          <p:nvSpPr>
            <p:cNvPr id="6" name="TextBox 5">
              <a:extLst>
                <a:ext uri="{FF2B5EF4-FFF2-40B4-BE49-F238E27FC236}">
                  <a16:creationId xmlns:a16="http://schemas.microsoft.com/office/drawing/2014/main" id="{EBBE701B-F589-2DFB-1F09-526DEC84FCAC}"/>
                </a:ext>
              </a:extLst>
            </p:cNvPr>
            <p:cNvSpPr txBox="1"/>
            <p:nvPr/>
          </p:nvSpPr>
          <p:spPr>
            <a:xfrm rot="179522">
              <a:off x="4349682" y="1692116"/>
              <a:ext cx="1055939" cy="461665"/>
            </a:xfrm>
            <a:prstGeom prst="rect">
              <a:avLst/>
            </a:prstGeom>
            <a:noFill/>
          </p:spPr>
          <p:txBody>
            <a:bodyPr wrap="square" rtlCol="0">
              <a:spAutoFit/>
            </a:bodyPr>
            <a:lstStyle/>
            <a:p>
              <a:pPr algn="ctr"/>
              <a:r>
                <a:rPr lang="en-US" sz="2400" b="1">
                  <a:solidFill>
                    <a:srgbClr val="0331A6"/>
                  </a:solidFill>
                </a:rPr>
                <a:t>LUẬN</a:t>
              </a:r>
            </a:p>
          </p:txBody>
        </p:sp>
        <p:sp>
          <p:nvSpPr>
            <p:cNvPr id="7" name="TextBox 6">
              <a:extLst>
                <a:ext uri="{FF2B5EF4-FFF2-40B4-BE49-F238E27FC236}">
                  <a16:creationId xmlns:a16="http://schemas.microsoft.com/office/drawing/2014/main" id="{8EED06EF-F060-6598-E59D-0809E73C083F}"/>
                </a:ext>
              </a:extLst>
            </p:cNvPr>
            <p:cNvSpPr txBox="1"/>
            <p:nvPr/>
          </p:nvSpPr>
          <p:spPr>
            <a:xfrm>
              <a:off x="6042660" y="1583160"/>
              <a:ext cx="1148559" cy="461665"/>
            </a:xfrm>
            <a:prstGeom prst="rect">
              <a:avLst/>
            </a:prstGeom>
            <a:noFill/>
          </p:spPr>
          <p:txBody>
            <a:bodyPr wrap="square" rtlCol="0">
              <a:spAutoFit/>
            </a:bodyPr>
            <a:lstStyle/>
            <a:p>
              <a:pPr algn="ctr"/>
              <a:r>
                <a:rPr lang="en-US" sz="2400" b="1">
                  <a:solidFill>
                    <a:srgbClr val="69AB69"/>
                  </a:solidFill>
                </a:rPr>
                <a:t>NHÓM</a:t>
              </a:r>
            </a:p>
          </p:txBody>
        </p:sp>
        <p:sp>
          <p:nvSpPr>
            <p:cNvPr id="8" name="TextBox 7">
              <a:extLst>
                <a:ext uri="{FF2B5EF4-FFF2-40B4-BE49-F238E27FC236}">
                  <a16:creationId xmlns:a16="http://schemas.microsoft.com/office/drawing/2014/main" id="{3D19218B-6DA1-180B-03FF-57556021B4FE}"/>
                </a:ext>
              </a:extLst>
            </p:cNvPr>
            <p:cNvSpPr txBox="1"/>
            <p:nvPr/>
          </p:nvSpPr>
          <p:spPr>
            <a:xfrm rot="343707">
              <a:off x="5219569" y="4156921"/>
              <a:ext cx="929210" cy="461665"/>
            </a:xfrm>
            <a:prstGeom prst="rect">
              <a:avLst/>
            </a:prstGeom>
            <a:noFill/>
          </p:spPr>
          <p:txBody>
            <a:bodyPr wrap="square" rtlCol="0">
              <a:spAutoFit/>
            </a:bodyPr>
            <a:lstStyle/>
            <a:p>
              <a:pPr algn="ctr"/>
              <a:r>
                <a:rPr lang="en-US" sz="2400" b="1">
                  <a:solidFill>
                    <a:srgbClr val="BC031C"/>
                  </a:solidFill>
                </a:rPr>
                <a:t>VẬT</a:t>
              </a:r>
            </a:p>
          </p:txBody>
        </p:sp>
        <p:sp>
          <p:nvSpPr>
            <p:cNvPr id="9" name="TextBox 8">
              <a:extLst>
                <a:ext uri="{FF2B5EF4-FFF2-40B4-BE49-F238E27FC236}">
                  <a16:creationId xmlns:a16="http://schemas.microsoft.com/office/drawing/2014/main" id="{0A832144-C1E2-0543-E97C-B7383FBD91EB}"/>
                </a:ext>
              </a:extLst>
            </p:cNvPr>
            <p:cNvSpPr txBox="1"/>
            <p:nvPr/>
          </p:nvSpPr>
          <p:spPr>
            <a:xfrm rot="21080134">
              <a:off x="6253790" y="4031124"/>
              <a:ext cx="1384830" cy="461665"/>
            </a:xfrm>
            <a:prstGeom prst="rect">
              <a:avLst/>
            </a:prstGeom>
            <a:noFill/>
          </p:spPr>
          <p:txBody>
            <a:bodyPr wrap="square" rtlCol="0">
              <a:spAutoFit/>
            </a:bodyPr>
            <a:lstStyle/>
            <a:p>
              <a:pPr algn="ctr"/>
              <a:r>
                <a:rPr lang="en-US" sz="2400" b="1">
                  <a:solidFill>
                    <a:srgbClr val="FFAB49"/>
                  </a:solidFill>
                </a:rPr>
                <a:t>LÍ 12</a:t>
              </a:r>
            </a:p>
          </p:txBody>
        </p:sp>
      </p:grpSp>
      <p:sp>
        <p:nvSpPr>
          <p:cNvPr id="10" name="Rectangle: Rounded Corners 9">
            <a:extLst>
              <a:ext uri="{FF2B5EF4-FFF2-40B4-BE49-F238E27FC236}">
                <a16:creationId xmlns:a16="http://schemas.microsoft.com/office/drawing/2014/main" id="{F5844A92-7BFF-9E07-BA70-93751D6722D7}"/>
              </a:ext>
            </a:extLst>
          </p:cNvPr>
          <p:cNvSpPr/>
          <p:nvPr/>
        </p:nvSpPr>
        <p:spPr>
          <a:xfrm>
            <a:off x="4154875" y="2562945"/>
            <a:ext cx="4587682" cy="1027938"/>
          </a:xfrm>
          <a:prstGeom prst="roundRect">
            <a:avLst>
              <a:gd name="adj" fmla="val 9382"/>
            </a:avLst>
          </a:prstGeom>
          <a:solidFill>
            <a:srgbClr val="FFFFFF"/>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Nhóm </a:t>
            </a:r>
            <a:r>
              <a:rPr lang="en-US" sz="2000" b="1">
                <a:solidFill>
                  <a:srgbClr val="000000"/>
                </a:solidFill>
                <a:ea typeface="Calibri" panose="020F0502020204030204" pitchFamily="34" charset="0"/>
              </a:rPr>
              <a:t>1, 2</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a:t>
            </a:r>
            <a:r>
              <a:rPr lang="en-US" sz="2000">
                <a:solidFill>
                  <a:srgbClr val="000000"/>
                </a:solidFill>
                <a:effectLst/>
                <a:ea typeface="Calibri" panose="020F0502020204030204" pitchFamily="34" charset="0"/>
              </a:rPr>
              <a:t>Tiến hành thí nghiệm sử dụng buồng sương của Wilson</a:t>
            </a:r>
            <a:r>
              <a:rPr lang="en-US" sz="2000">
                <a:solidFill>
                  <a:srgbClr val="000000"/>
                </a:solidFill>
                <a:ea typeface="Calibri" panose="020F0502020204030204" pitchFamily="34" charset="0"/>
              </a:rPr>
              <a:t>.</a:t>
            </a:r>
            <a:endParaRPr lang="en-US" sz="1600"/>
          </a:p>
        </p:txBody>
      </p:sp>
      <p:sp>
        <p:nvSpPr>
          <p:cNvPr id="11" name="Rectangle: Rounded Corners 10">
            <a:extLst>
              <a:ext uri="{FF2B5EF4-FFF2-40B4-BE49-F238E27FC236}">
                <a16:creationId xmlns:a16="http://schemas.microsoft.com/office/drawing/2014/main" id="{CE8C0459-60EC-8C63-EAF5-B7A7D207E3F7}"/>
              </a:ext>
            </a:extLst>
          </p:cNvPr>
          <p:cNvSpPr/>
          <p:nvPr/>
        </p:nvSpPr>
        <p:spPr>
          <a:xfrm>
            <a:off x="4154875" y="3724804"/>
            <a:ext cx="4587682" cy="1027938"/>
          </a:xfrm>
          <a:prstGeom prst="roundRect">
            <a:avLst>
              <a:gd name="adj" fmla="val 9382"/>
            </a:avLst>
          </a:prstGeom>
          <a:solidFill>
            <a:srgbClr val="FFFFFF"/>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effectLst/>
                <a:ea typeface="Calibri" panose="020F0502020204030204" pitchFamily="34" charset="0"/>
              </a:rPr>
              <a:t>Nhóm </a:t>
            </a:r>
            <a:r>
              <a:rPr lang="en-US" sz="2000" b="1">
                <a:solidFill>
                  <a:srgbClr val="000000"/>
                </a:solidFill>
                <a:ea typeface="Calibri" panose="020F0502020204030204" pitchFamily="34" charset="0"/>
              </a:rPr>
              <a:t>3, 4</a:t>
            </a:r>
            <a:r>
              <a:rPr lang="vi-VN" sz="2000" b="1">
                <a:solidFill>
                  <a:srgbClr val="000000"/>
                </a:solidFill>
                <a:effectLst/>
                <a:ea typeface="Calibri" panose="020F0502020204030204" pitchFamily="34" charset="0"/>
              </a:rPr>
              <a:t>:</a:t>
            </a:r>
            <a:r>
              <a:rPr lang="vi-VN" sz="2000">
                <a:solidFill>
                  <a:srgbClr val="000000"/>
                </a:solidFill>
                <a:effectLst/>
                <a:ea typeface="Calibri" panose="020F0502020204030204" pitchFamily="34" charset="0"/>
              </a:rPr>
              <a:t> </a:t>
            </a:r>
            <a:r>
              <a:rPr lang="en-US" sz="2000">
                <a:solidFill>
                  <a:srgbClr val="000000"/>
                </a:solidFill>
                <a:ea typeface="Calibri" panose="020F0502020204030204" pitchFamily="34" charset="0"/>
              </a:rPr>
              <a:t>Tiến hành thí nghiệm dùng đầu thu phóng xạ Geiger–Muller. </a:t>
            </a:r>
            <a:endParaRPr lang="en-US" sz="1600"/>
          </a:p>
        </p:txBody>
      </p:sp>
      <p:sp>
        <p:nvSpPr>
          <p:cNvPr id="14" name="TextBox 13">
            <a:extLst>
              <a:ext uri="{FF2B5EF4-FFF2-40B4-BE49-F238E27FC236}">
                <a16:creationId xmlns:a16="http://schemas.microsoft.com/office/drawing/2014/main" id="{25C99701-5D0C-7143-A749-3FF9E1CFF01C}"/>
              </a:ext>
            </a:extLst>
          </p:cNvPr>
          <p:cNvSpPr txBox="1"/>
          <p:nvPr/>
        </p:nvSpPr>
        <p:spPr>
          <a:xfrm>
            <a:off x="4154875" y="1036483"/>
            <a:ext cx="4664926" cy="1420325"/>
          </a:xfrm>
          <a:prstGeom prst="rect">
            <a:avLst/>
          </a:prstGeom>
          <a:noFill/>
        </p:spPr>
        <p:txBody>
          <a:bodyPr wrap="square">
            <a:spAutoFit/>
          </a:bodyPr>
          <a:lstStyle/>
          <a:p>
            <a:pPr algn="just">
              <a:lnSpc>
                <a:spcPct val="150000"/>
              </a:lnSpc>
            </a:pPr>
            <a:r>
              <a:rPr lang="en-US" sz="2000" b="1" i="1">
                <a:solidFill>
                  <a:srgbClr val="FF0000"/>
                </a:solidFill>
              </a:rPr>
              <a:t>Yêu cầu: </a:t>
            </a:r>
            <a:r>
              <a:rPr lang="en-US" sz="2000"/>
              <a:t>Đọc mục I.1, 2 – SGK tr.104, 105, tiến hành thí nghiệm và thực hiện các nhiệm vụ theo Phiếu học tập số 1.</a:t>
            </a:r>
          </a:p>
        </p:txBody>
      </p:sp>
      <p:grpSp>
        <p:nvGrpSpPr>
          <p:cNvPr id="18" name="Group 17">
            <a:extLst>
              <a:ext uri="{FF2B5EF4-FFF2-40B4-BE49-F238E27FC236}">
                <a16:creationId xmlns:a16="http://schemas.microsoft.com/office/drawing/2014/main" id="{271DE7D8-BD45-0534-6C69-B56BB9830CE9}"/>
              </a:ext>
            </a:extLst>
          </p:cNvPr>
          <p:cNvGrpSpPr/>
          <p:nvPr/>
        </p:nvGrpSpPr>
        <p:grpSpPr>
          <a:xfrm>
            <a:off x="-2" y="-1380"/>
            <a:ext cx="7731513" cy="956088"/>
            <a:chOff x="-2" y="-1380"/>
            <a:chExt cx="6417464" cy="956088"/>
          </a:xfrm>
        </p:grpSpPr>
        <p:sp>
          <p:nvSpPr>
            <p:cNvPr id="19" name="Rectangle: Single Corner Rounded 18">
              <a:extLst>
                <a:ext uri="{FF2B5EF4-FFF2-40B4-BE49-F238E27FC236}">
                  <a16:creationId xmlns:a16="http://schemas.microsoft.com/office/drawing/2014/main" id="{78F1B34E-C3C0-8688-FFBC-2529FCD734B4}"/>
                </a:ext>
              </a:extLst>
            </p:cNvPr>
            <p:cNvSpPr/>
            <p:nvPr/>
          </p:nvSpPr>
          <p:spPr>
            <a:xfrm flipV="1">
              <a:off x="-2" y="-4"/>
              <a:ext cx="6417464" cy="954712"/>
            </a:xfrm>
            <a:prstGeom prst="round1Rect">
              <a:avLst>
                <a:gd name="adj" fmla="val 32540"/>
              </a:avLst>
            </a:prstGeom>
            <a:solidFill>
              <a:srgbClr val="9DCADF">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F276D105-155B-0BE8-6B22-235B24D9568F}"/>
                </a:ext>
              </a:extLst>
            </p:cNvPr>
            <p:cNvSpPr txBox="1"/>
            <p:nvPr/>
          </p:nvSpPr>
          <p:spPr>
            <a:xfrm>
              <a:off x="108498" y="-1380"/>
              <a:ext cx="6179380" cy="947824"/>
            </a:xfrm>
            <a:prstGeom prst="rect">
              <a:avLst/>
            </a:prstGeom>
            <a:noFill/>
          </p:spPr>
          <p:txBody>
            <a:bodyPr wrap="square" rtlCol="0">
              <a:spAutoFit/>
            </a:bodyPr>
            <a:lstStyle/>
            <a:p>
              <a:pPr marL="0" marR="0" lvl="0" indent="0" algn="just" defTabSz="914400" eaLnBrk="1" fontAlgn="auto" latinLnBrk="0" hangingPunct="1">
                <a:lnSpc>
                  <a:spcPts val="35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rPr>
                <a:t>1, 2. ĐỊNH NGHĨA HIỆN TƯỢNG PHÓNG XẠ </a:t>
              </a:r>
            </a:p>
            <a:p>
              <a:pPr marL="0" marR="0" lvl="0" indent="0" algn="just" defTabSz="914400" eaLnBrk="1" fontAlgn="auto" latinLnBrk="0" hangingPunct="1">
                <a:lnSpc>
                  <a:spcPts val="35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rPr>
                <a:t>VÀ TÍNH NGẪU NHIÊN CỦA PHÂN RÃ PHÓNG XẠ</a:t>
              </a:r>
              <a:endParaRPr kumimoji="0" lang="en-US" sz="2400" b="1" i="0" u="none" strike="noStrike" kern="0" cap="none" spc="0" normalizeH="0" baseline="0" noProof="0" dirty="0">
                <a:ln>
                  <a:noFill/>
                </a:ln>
                <a:solidFill>
                  <a:srgbClr val="FFFFFF"/>
                </a:solidFill>
                <a:effectLst/>
                <a:uLnTx/>
                <a:uFillTx/>
              </a:endParaRPr>
            </a:p>
          </p:txBody>
        </p:sp>
      </p:grpSp>
    </p:spTree>
    <p:extLst>
      <p:ext uri="{BB962C8B-B14F-4D97-AF65-F5344CB8AC3E}">
        <p14:creationId xmlns:p14="http://schemas.microsoft.com/office/powerpoint/2010/main" val="300422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925">
          <a:extLst>
            <a:ext uri="{FF2B5EF4-FFF2-40B4-BE49-F238E27FC236}">
              <a16:creationId xmlns:a16="http://schemas.microsoft.com/office/drawing/2014/main" id="{091CBC59-990A-B54C-10AF-4AE8AE6DA036}"/>
            </a:ext>
          </a:extLst>
        </p:cNvPr>
        <p:cNvGrpSpPr/>
        <p:nvPr/>
      </p:nvGrpSpPr>
      <p:grpSpPr>
        <a:xfrm>
          <a:off x="0" y="0"/>
          <a:ext cx="0" cy="0"/>
          <a:chOff x="0" y="0"/>
          <a:chExt cx="0" cy="0"/>
        </a:xfrm>
      </p:grpSpPr>
      <p:sp>
        <p:nvSpPr>
          <p:cNvPr id="16" name="Rounded Rectangle 22">
            <a:extLst>
              <a:ext uri="{FF2B5EF4-FFF2-40B4-BE49-F238E27FC236}">
                <a16:creationId xmlns:a16="http://schemas.microsoft.com/office/drawing/2014/main" id="{988803D2-BC9E-A765-D2C3-23EFB4A0BE0F}"/>
              </a:ext>
            </a:extLst>
          </p:cNvPr>
          <p:cNvSpPr/>
          <p:nvPr/>
        </p:nvSpPr>
        <p:spPr>
          <a:xfrm>
            <a:off x="397818" y="329457"/>
            <a:ext cx="3762702" cy="565078"/>
          </a:xfrm>
          <a:prstGeom prst="roundRect">
            <a:avLst/>
          </a:prstGeom>
          <a:solidFill>
            <a:schemeClr val="tx2">
              <a:lumMod val="50000"/>
            </a:schemeClr>
          </a:solidFill>
          <a:ln w="19050"/>
        </p:spPr>
        <p:style>
          <a:lnRef idx="3">
            <a:schemeClr val="lt1"/>
          </a:lnRef>
          <a:fillRef idx="1">
            <a:schemeClr val="dk1"/>
          </a:fillRef>
          <a:effectRef idx="1">
            <a:schemeClr val="dk1"/>
          </a:effectRef>
          <a:fontRef idx="minor">
            <a:schemeClr val="lt1"/>
          </a:fontRef>
        </p:style>
        <p:txBody>
          <a:bodyPr rtlCol="0" anchor="ctr"/>
          <a:lstStyle/>
          <a:p>
            <a:pPr algn="ctr"/>
            <a:r>
              <a:rPr lang="en-US" sz="2000" b="1">
                <a:solidFill>
                  <a:schemeClr val="accent5"/>
                </a:solidFill>
                <a:latin typeface="Arial" panose="020B0604020202020204" pitchFamily="34" charset="0"/>
                <a:cs typeface="Arial" panose="020B0604020202020204" pitchFamily="34" charset="0"/>
              </a:rPr>
              <a:t>Hoạt động 3 (SGK – tr112)</a:t>
            </a:r>
            <a:endParaRPr lang="en-US" sz="2000" b="1" dirty="0">
              <a:solidFill>
                <a:schemeClr val="accent5"/>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4DD2D56-87F8-3028-6A9A-D3A711913921}"/>
              </a:ext>
            </a:extLst>
          </p:cNvPr>
          <p:cNvSpPr txBox="1"/>
          <p:nvPr/>
        </p:nvSpPr>
        <p:spPr>
          <a:xfrm>
            <a:off x="316977" y="1085394"/>
            <a:ext cx="6346533" cy="3728649"/>
          </a:xfrm>
          <a:prstGeom prst="rect">
            <a:avLst/>
          </a:prstGeom>
          <a:noFill/>
        </p:spPr>
        <p:txBody>
          <a:bodyPr wrap="square">
            <a:spAutoFit/>
          </a:bodyPr>
          <a:lstStyle/>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1. Hãy tìm hiểu và nêu thêm nguyên tắc an toàn phóng xạ. Việc tuân thủ quy tắc an toàn phóng xạ có vai trò gì?</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2. </a:t>
            </a:r>
            <a:r>
              <a:rPr lang="vi-VN" sz="2000">
                <a:latin typeface="Arial" panose="020B0604020202020204" pitchFamily="34" charset="0"/>
                <a:ea typeface="Calibri" panose="020F0502020204030204" pitchFamily="34" charset="0"/>
                <a:cs typeface="Arial" panose="020B0604020202020204" pitchFamily="34" charset="0"/>
              </a:rPr>
              <a:t>Trong y học và công nghiệp, nguồn phóng xạ và chất thải phóng xạ được bảo quản trong các thiết bị lưu trữ (ví dụ như Hình 23.12) hoặc đặt trong các hầm cách li với các nguồn nước (ví dụ Hình 24.2). Người ta đã áp dụng nguyên tắc an toàn phóng xạ nào?</a:t>
            </a:r>
          </a:p>
        </p:txBody>
      </p:sp>
      <p:pic>
        <p:nvPicPr>
          <p:cNvPr id="1920" name="Picture 1919">
            <a:extLst>
              <a:ext uri="{FF2B5EF4-FFF2-40B4-BE49-F238E27FC236}">
                <a16:creationId xmlns:a16="http://schemas.microsoft.com/office/drawing/2014/main" id="{71BB70C5-4A8B-3CBE-102D-47FFD042F212}"/>
              </a:ext>
            </a:extLst>
          </p:cNvPr>
          <p:cNvPicPr>
            <a:picLocks noChangeAspect="1"/>
          </p:cNvPicPr>
          <p:nvPr/>
        </p:nvPicPr>
        <p:blipFill>
          <a:blip r:embed="rId3"/>
          <a:srcRect/>
          <a:stretch/>
        </p:blipFill>
        <p:spPr>
          <a:xfrm>
            <a:off x="6773576" y="264357"/>
            <a:ext cx="1716195" cy="2262549"/>
          </a:xfrm>
          <a:prstGeom prst="rect">
            <a:avLst/>
          </a:prstGeom>
        </p:spPr>
      </p:pic>
      <p:pic>
        <p:nvPicPr>
          <p:cNvPr id="3" name="Picture 2">
            <a:extLst>
              <a:ext uri="{FF2B5EF4-FFF2-40B4-BE49-F238E27FC236}">
                <a16:creationId xmlns:a16="http://schemas.microsoft.com/office/drawing/2014/main" id="{02268F1B-6450-3DAC-A429-AE7248CB3912}"/>
              </a:ext>
            </a:extLst>
          </p:cNvPr>
          <p:cNvPicPr>
            <a:picLocks noChangeAspect="1"/>
          </p:cNvPicPr>
          <p:nvPr/>
        </p:nvPicPr>
        <p:blipFill>
          <a:blip r:embed="rId4"/>
          <a:stretch>
            <a:fillRect/>
          </a:stretch>
        </p:blipFill>
        <p:spPr>
          <a:xfrm>
            <a:off x="7336470" y="2585654"/>
            <a:ext cx="1516198" cy="2293489"/>
          </a:xfrm>
          <a:prstGeom prst="rect">
            <a:avLst/>
          </a:prstGeom>
        </p:spPr>
      </p:pic>
    </p:spTree>
    <p:extLst>
      <p:ext uri="{BB962C8B-B14F-4D97-AF65-F5344CB8AC3E}">
        <p14:creationId xmlns:p14="http://schemas.microsoft.com/office/powerpoint/2010/main" val="197515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920"/>
                                        </p:tgtEl>
                                        <p:attrNameLst>
                                          <p:attrName>style.visibility</p:attrName>
                                        </p:attrNameLst>
                                      </p:cBhvr>
                                      <p:to>
                                        <p:strVal val="visible"/>
                                      </p:to>
                                    </p:set>
                                    <p:animEffect transition="in" filter="randombar(horizontal)">
                                      <p:cBhvr>
                                        <p:cTn id="16" dur="500"/>
                                        <p:tgtEl>
                                          <p:spTgt spid="1920"/>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70E40-F3AB-FAC0-D275-8D8E4F5AC8E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2690547-D1FC-CA6D-1AD6-C4ED6F083C0A}"/>
              </a:ext>
            </a:extLst>
          </p:cNvPr>
          <p:cNvGrpSpPr/>
          <p:nvPr/>
        </p:nvGrpSpPr>
        <p:grpSpPr>
          <a:xfrm rot="20680831">
            <a:off x="270314" y="313165"/>
            <a:ext cx="1889165" cy="880789"/>
            <a:chOff x="535057" y="151640"/>
            <a:chExt cx="1889165" cy="880789"/>
          </a:xfrm>
        </p:grpSpPr>
        <p:pic>
          <p:nvPicPr>
            <p:cNvPr id="10" name="Picture 9">
              <a:extLst>
                <a:ext uri="{FF2B5EF4-FFF2-40B4-BE49-F238E27FC236}">
                  <a16:creationId xmlns:a16="http://schemas.microsoft.com/office/drawing/2014/main" id="{419CF56B-0A0B-5B09-1CB0-19396D53B272}"/>
                </a:ext>
              </a:extLst>
            </p:cNvPr>
            <p:cNvPicPr>
              <a:picLocks noChangeAspect="1"/>
            </p:cNvPicPr>
            <p:nvPr/>
          </p:nvPicPr>
          <p:blipFill>
            <a:blip r:embed="rId2"/>
            <a:stretch>
              <a:fillRect/>
            </a:stretch>
          </p:blipFill>
          <p:spPr>
            <a:xfrm>
              <a:off x="535057" y="151640"/>
              <a:ext cx="1889165" cy="880789"/>
            </a:xfrm>
            <a:prstGeom prst="rect">
              <a:avLst/>
            </a:prstGeom>
          </p:spPr>
        </p:pic>
        <p:sp>
          <p:nvSpPr>
            <p:cNvPr id="11" name="TextBox 10">
              <a:extLst>
                <a:ext uri="{FF2B5EF4-FFF2-40B4-BE49-F238E27FC236}">
                  <a16:creationId xmlns:a16="http://schemas.microsoft.com/office/drawing/2014/main" id="{A4F1062B-4743-CAE3-93A2-F58DD8998058}"/>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a:solidFill>
                    <a:sysClr val="windowText" lastClr="000000"/>
                  </a:solidFill>
                </a:rPr>
                <a:t>Câu 1</a:t>
              </a:r>
              <a:endParaRPr kumimoji="0" lang="en-US" sz="2200" b="1" i="0" u="none" strike="noStrike" kern="0" cap="none" spc="0" normalizeH="0" baseline="0" noProof="0" dirty="0">
                <a:ln>
                  <a:noFill/>
                </a:ln>
                <a:solidFill>
                  <a:sysClr val="windowText" lastClr="000000"/>
                </a:solidFill>
                <a:effectLst/>
                <a:uLnTx/>
                <a:uFillTx/>
              </a:endParaRPr>
            </a:p>
          </p:txBody>
        </p:sp>
      </p:grpSp>
      <p:sp>
        <p:nvSpPr>
          <p:cNvPr id="16" name="Arrow: Pentagon 15">
            <a:extLst>
              <a:ext uri="{FF2B5EF4-FFF2-40B4-BE49-F238E27FC236}">
                <a16:creationId xmlns:a16="http://schemas.microsoft.com/office/drawing/2014/main" id="{B807317B-F843-8DA5-0A73-9FC4D1ACBF5E}"/>
              </a:ext>
            </a:extLst>
          </p:cNvPr>
          <p:cNvSpPr/>
          <p:nvPr/>
        </p:nvSpPr>
        <p:spPr>
          <a:xfrm>
            <a:off x="0" y="1586446"/>
            <a:ext cx="457200" cy="298557"/>
          </a:xfrm>
          <a:prstGeom prst="homePlate">
            <a:avLst/>
          </a:prstGeom>
          <a:solidFill>
            <a:srgbClr val="FF006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17" name="TextBox 16">
            <a:extLst>
              <a:ext uri="{FF2B5EF4-FFF2-40B4-BE49-F238E27FC236}">
                <a16:creationId xmlns:a16="http://schemas.microsoft.com/office/drawing/2014/main" id="{1E156686-A3FF-D3A4-D92E-F7870DB07EEB}"/>
              </a:ext>
            </a:extLst>
          </p:cNvPr>
          <p:cNvSpPr txBox="1"/>
          <p:nvPr/>
        </p:nvSpPr>
        <p:spPr>
          <a:xfrm>
            <a:off x="632046" y="1504891"/>
            <a:ext cx="8413480" cy="400110"/>
          </a:xfrm>
          <a:prstGeom prst="rect">
            <a:avLst/>
          </a:prstGeom>
          <a:noFill/>
        </p:spPr>
        <p:txBody>
          <a:bodyPr wrap="square" rtlCol="0">
            <a:spAutoFit/>
          </a:bodyPr>
          <a:lstStyle/>
          <a:p>
            <a:pPr>
              <a:buClrTx/>
              <a:buFontTx/>
              <a:buNone/>
              <a:defRPr/>
            </a:pPr>
            <a:r>
              <a:rPr lang="en-US" sz="2000" b="1">
                <a:solidFill>
                  <a:srgbClr val="FF0066"/>
                </a:solidFill>
                <a:latin typeface="Arial" panose="020B0604020202020204" pitchFamily="34" charset="0"/>
                <a:cs typeface="Arial" panose="020B0604020202020204" pitchFamily="34" charset="0"/>
              </a:rPr>
              <a:t>Các nguyên tắc an toàn phóng xạ khác:</a:t>
            </a:r>
            <a:endParaRPr lang="en-US" sz="2000" b="1" dirty="0">
              <a:solidFill>
                <a:srgbClr val="FF0066"/>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F82E583-CD44-E5E4-9466-1BE761A1FE0F}"/>
              </a:ext>
            </a:extLst>
          </p:cNvPr>
          <p:cNvSpPr txBox="1"/>
          <p:nvPr/>
        </p:nvSpPr>
        <p:spPr>
          <a:xfrm>
            <a:off x="224366" y="1975967"/>
            <a:ext cx="8695267" cy="142032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2000"/>
              <a:t>Gắn các biển cảnh báo phóng xạ tại khu vực lắp đặt thiết bị phát ra tia phóng xạ và nguồn phóng xạ.</a:t>
            </a:r>
          </a:p>
          <a:p>
            <a:pPr marL="285750" indent="-285750" algn="just">
              <a:lnSpc>
                <a:spcPct val="150000"/>
              </a:lnSpc>
              <a:buFont typeface="Arial" panose="020B0604020202020204" pitchFamily="34" charset="0"/>
              <a:buChar char="•"/>
            </a:pPr>
            <a:r>
              <a:rPr lang="en-US" sz="2000"/>
              <a:t>Cần cung cấp kiến thức cho người dân về nguyên tắc an toàn phóng xạ.</a:t>
            </a:r>
          </a:p>
        </p:txBody>
      </p:sp>
      <p:sp>
        <p:nvSpPr>
          <p:cNvPr id="3" name="Arrow: Pentagon 2">
            <a:extLst>
              <a:ext uri="{FF2B5EF4-FFF2-40B4-BE49-F238E27FC236}">
                <a16:creationId xmlns:a16="http://schemas.microsoft.com/office/drawing/2014/main" id="{E56B6107-EC95-8993-948E-304B1B5FC325}"/>
              </a:ext>
            </a:extLst>
          </p:cNvPr>
          <p:cNvSpPr/>
          <p:nvPr/>
        </p:nvSpPr>
        <p:spPr>
          <a:xfrm>
            <a:off x="0" y="3568811"/>
            <a:ext cx="457200" cy="298557"/>
          </a:xfrm>
          <a:prstGeom prst="homePlate">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EEE5"/>
              </a:solidFill>
              <a:effectLst/>
              <a:uLnTx/>
              <a:uFillTx/>
              <a:latin typeface="Arial"/>
              <a:ea typeface="+mn-ea"/>
              <a:cs typeface="+mn-cs"/>
            </a:endParaRPr>
          </a:p>
        </p:txBody>
      </p:sp>
      <p:sp>
        <p:nvSpPr>
          <p:cNvPr id="4" name="TextBox 3">
            <a:extLst>
              <a:ext uri="{FF2B5EF4-FFF2-40B4-BE49-F238E27FC236}">
                <a16:creationId xmlns:a16="http://schemas.microsoft.com/office/drawing/2014/main" id="{935131F4-01C1-FF78-F262-86606AAEC2DD}"/>
              </a:ext>
            </a:extLst>
          </p:cNvPr>
          <p:cNvSpPr txBox="1"/>
          <p:nvPr/>
        </p:nvSpPr>
        <p:spPr>
          <a:xfrm>
            <a:off x="632046" y="3487256"/>
            <a:ext cx="8413480" cy="400110"/>
          </a:xfrm>
          <a:prstGeom prst="rect">
            <a:avLst/>
          </a:prstGeom>
          <a:noFill/>
        </p:spPr>
        <p:txBody>
          <a:bodyPr wrap="square" rtlCol="0">
            <a:spAutoFit/>
          </a:bodyPr>
          <a:lstStyle/>
          <a:p>
            <a:pPr>
              <a:buClrTx/>
              <a:buFontTx/>
              <a:buNone/>
              <a:defRPr/>
            </a:pPr>
            <a:r>
              <a:rPr lang="en-US" sz="2000" b="1">
                <a:solidFill>
                  <a:srgbClr val="002060"/>
                </a:solidFill>
                <a:latin typeface="Arial" panose="020B0604020202020204" pitchFamily="34" charset="0"/>
                <a:cs typeface="Arial" panose="020B0604020202020204" pitchFamily="34" charset="0"/>
              </a:rPr>
              <a:t>Vai trò của việc tuân thủ quy tắc an toàn phóng xạ: </a:t>
            </a:r>
            <a:endParaRPr lang="en-US" sz="2000" b="1"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7120833-4C8B-2F82-C1FF-024632709B74}"/>
              </a:ext>
            </a:extLst>
          </p:cNvPr>
          <p:cNvSpPr txBox="1"/>
          <p:nvPr/>
        </p:nvSpPr>
        <p:spPr>
          <a:xfrm>
            <a:off x="224366" y="3958332"/>
            <a:ext cx="8695267" cy="95866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2000"/>
              <a:t>Tránh được sự phơi nhiễm phóng xạ ảnh hưởng tới sức khỏe của con người và các sinh vật khác.</a:t>
            </a:r>
          </a:p>
        </p:txBody>
      </p:sp>
    </p:spTree>
    <p:extLst>
      <p:ext uri="{BB962C8B-B14F-4D97-AF65-F5344CB8AC3E}">
        <p14:creationId xmlns:p14="http://schemas.microsoft.com/office/powerpoint/2010/main" val="127480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p:bldP spid="3" grpId="0" animBg="1"/>
      <p:bldP spid="4" grpId="0"/>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8EFF7-EE3B-E7A8-F9C6-B673FCBBFA41}"/>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4EE1AC86-FE42-C0C5-4477-8803CA2230F6}"/>
              </a:ext>
            </a:extLst>
          </p:cNvPr>
          <p:cNvGrpSpPr/>
          <p:nvPr/>
        </p:nvGrpSpPr>
        <p:grpSpPr>
          <a:xfrm rot="20680831">
            <a:off x="270314" y="313165"/>
            <a:ext cx="1889165" cy="880789"/>
            <a:chOff x="535057" y="151640"/>
            <a:chExt cx="1889165" cy="880789"/>
          </a:xfrm>
        </p:grpSpPr>
        <p:pic>
          <p:nvPicPr>
            <p:cNvPr id="10" name="Picture 9">
              <a:extLst>
                <a:ext uri="{FF2B5EF4-FFF2-40B4-BE49-F238E27FC236}">
                  <a16:creationId xmlns:a16="http://schemas.microsoft.com/office/drawing/2014/main" id="{8DEBC379-934B-B62C-AA36-1197AFFF211A}"/>
                </a:ext>
              </a:extLst>
            </p:cNvPr>
            <p:cNvPicPr>
              <a:picLocks noChangeAspect="1"/>
            </p:cNvPicPr>
            <p:nvPr/>
          </p:nvPicPr>
          <p:blipFill>
            <a:blip r:embed="rId2"/>
            <a:stretch>
              <a:fillRect/>
            </a:stretch>
          </p:blipFill>
          <p:spPr>
            <a:xfrm>
              <a:off x="535057" y="151640"/>
              <a:ext cx="1889165" cy="880789"/>
            </a:xfrm>
            <a:prstGeom prst="rect">
              <a:avLst/>
            </a:prstGeom>
          </p:spPr>
        </p:pic>
        <p:sp>
          <p:nvSpPr>
            <p:cNvPr id="11" name="TextBox 10">
              <a:extLst>
                <a:ext uri="{FF2B5EF4-FFF2-40B4-BE49-F238E27FC236}">
                  <a16:creationId xmlns:a16="http://schemas.microsoft.com/office/drawing/2014/main" id="{903494B1-9DC9-5729-BEFA-6C0D172E767F}"/>
                </a:ext>
              </a:extLst>
            </p:cNvPr>
            <p:cNvSpPr txBox="1"/>
            <p:nvPr/>
          </p:nvSpPr>
          <p:spPr>
            <a:xfrm>
              <a:off x="859315" y="361201"/>
              <a:ext cx="118082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a:solidFill>
                    <a:sysClr val="windowText" lastClr="000000"/>
                  </a:solidFill>
                </a:rPr>
                <a:t>Câu 2</a:t>
              </a:r>
              <a:endParaRPr kumimoji="0" lang="en-US" sz="2200" b="1" i="0" u="none" strike="noStrike" kern="0" cap="none" spc="0" normalizeH="0" baseline="0" noProof="0" dirty="0">
                <a:ln>
                  <a:noFill/>
                </a:ln>
                <a:solidFill>
                  <a:sysClr val="windowText" lastClr="000000"/>
                </a:solidFill>
                <a:effectLst/>
                <a:uLnTx/>
                <a:uFillTx/>
              </a:endParaRPr>
            </a:p>
          </p:txBody>
        </p:sp>
      </p:grpSp>
      <p:sp>
        <p:nvSpPr>
          <p:cNvPr id="2" name="TextBox 1">
            <a:extLst>
              <a:ext uri="{FF2B5EF4-FFF2-40B4-BE49-F238E27FC236}">
                <a16:creationId xmlns:a16="http://schemas.microsoft.com/office/drawing/2014/main" id="{1431A86C-E416-1DE3-61BC-FD847CCD692C}"/>
              </a:ext>
            </a:extLst>
          </p:cNvPr>
          <p:cNvSpPr txBox="1"/>
          <p:nvPr/>
        </p:nvSpPr>
        <p:spPr>
          <a:xfrm>
            <a:off x="4669248" y="1110396"/>
            <a:ext cx="4287228" cy="3266985"/>
          </a:xfrm>
          <a:prstGeom prst="rect">
            <a:avLst/>
          </a:prstGeom>
          <a:noFill/>
        </p:spPr>
        <p:txBody>
          <a:bodyPr wrap="square" rtlCol="0">
            <a:spAutoFit/>
          </a:bodyPr>
          <a:lstStyle/>
          <a:p>
            <a:pPr algn="just">
              <a:lnSpc>
                <a:spcPct val="150000"/>
              </a:lnSpc>
            </a:pPr>
            <a:r>
              <a:rPr lang="en-US" sz="2000"/>
              <a:t>Thiết bị bảo quản dược chất phóng xạ Hình 23.12, Hình 24.1 đã áp dụng nguyên tắc an toàn phóng xạ: C</a:t>
            </a:r>
            <a:r>
              <a:rPr lang="vi-VN" sz="2000"/>
              <a:t>ần sử dụng các tấm chắn nguồn phóng xạ đủ tốt. Tấm chắn càng dày và có khối lượng riêng càng lớn sẽ càng cản trở mạnh tia phóng xạ.</a:t>
            </a:r>
            <a:endParaRPr lang="en-US" sz="2000"/>
          </a:p>
        </p:txBody>
      </p:sp>
      <p:pic>
        <p:nvPicPr>
          <p:cNvPr id="6" name="Picture 5">
            <a:extLst>
              <a:ext uri="{FF2B5EF4-FFF2-40B4-BE49-F238E27FC236}">
                <a16:creationId xmlns:a16="http://schemas.microsoft.com/office/drawing/2014/main" id="{4C05EBFF-520A-5742-7531-3B91F7D23D77}"/>
              </a:ext>
            </a:extLst>
          </p:cNvPr>
          <p:cNvPicPr>
            <a:picLocks noChangeAspect="1"/>
          </p:cNvPicPr>
          <p:nvPr/>
        </p:nvPicPr>
        <p:blipFill>
          <a:blip r:embed="rId3"/>
          <a:srcRect/>
          <a:stretch/>
        </p:blipFill>
        <p:spPr>
          <a:xfrm>
            <a:off x="323883" y="1554854"/>
            <a:ext cx="2054745" cy="2708877"/>
          </a:xfrm>
          <a:prstGeom prst="rect">
            <a:avLst/>
          </a:prstGeom>
        </p:spPr>
      </p:pic>
      <p:pic>
        <p:nvPicPr>
          <p:cNvPr id="7" name="Picture 6">
            <a:extLst>
              <a:ext uri="{FF2B5EF4-FFF2-40B4-BE49-F238E27FC236}">
                <a16:creationId xmlns:a16="http://schemas.microsoft.com/office/drawing/2014/main" id="{C83D3372-3E0C-97EF-BA8B-3DFB7246EC5D}"/>
              </a:ext>
            </a:extLst>
          </p:cNvPr>
          <p:cNvPicPr>
            <a:picLocks noChangeAspect="1"/>
          </p:cNvPicPr>
          <p:nvPr/>
        </p:nvPicPr>
        <p:blipFill>
          <a:blip r:embed="rId4"/>
          <a:stretch>
            <a:fillRect/>
          </a:stretch>
        </p:blipFill>
        <p:spPr>
          <a:xfrm>
            <a:off x="2478144" y="1856024"/>
            <a:ext cx="2054745" cy="3108126"/>
          </a:xfrm>
          <a:prstGeom prst="rect">
            <a:avLst/>
          </a:prstGeom>
        </p:spPr>
      </p:pic>
    </p:spTree>
    <p:extLst>
      <p:ext uri="{BB962C8B-B14F-4D97-AF65-F5344CB8AC3E}">
        <p14:creationId xmlns:p14="http://schemas.microsoft.com/office/powerpoint/2010/main" val="279712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pic>
        <p:nvPicPr>
          <p:cNvPr id="2199" name="Google Shape;2199;p49"/>
          <p:cNvPicPr preferRelativeResize="0">
            <a:picLocks noGrp="1"/>
          </p:cNvPicPr>
          <p:nvPr>
            <p:ph type="pic" idx="4294967295"/>
          </p:nvPr>
        </p:nvPicPr>
        <p:blipFill rotWithShape="1">
          <a:blip r:embed="rId3">
            <a:alphaModFix/>
          </a:blip>
          <a:srcRect l="1493" t="2360" r="1503" b="2092"/>
          <a:stretch/>
        </p:blipFill>
        <p:spPr>
          <a:xfrm>
            <a:off x="109200" y="107851"/>
            <a:ext cx="8925599" cy="4927799"/>
          </a:xfrm>
          <a:prstGeom prst="rect">
            <a:avLst/>
          </a:prstGeom>
        </p:spPr>
      </p:pic>
      <p:sp>
        <p:nvSpPr>
          <p:cNvPr id="2200" name="Google Shape;2200;p49"/>
          <p:cNvSpPr txBox="1">
            <a:spLocks noGrp="1"/>
          </p:cNvSpPr>
          <p:nvPr>
            <p:ph type="title" idx="4294967295"/>
          </p:nvPr>
        </p:nvSpPr>
        <p:spPr>
          <a:xfrm>
            <a:off x="1869150" y="3388200"/>
            <a:ext cx="5405700" cy="93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 picture is worth a thousand words</a:t>
            </a:r>
            <a:endParaRPr/>
          </a:p>
        </p:txBody>
      </p:sp>
      <p:grpSp>
        <p:nvGrpSpPr>
          <p:cNvPr id="2201" name="Google Shape;2201;p49"/>
          <p:cNvGrpSpPr/>
          <p:nvPr/>
        </p:nvGrpSpPr>
        <p:grpSpPr>
          <a:xfrm>
            <a:off x="-870868" y="-497591"/>
            <a:ext cx="11005610" cy="2038069"/>
            <a:chOff x="-870868" y="-497591"/>
            <a:chExt cx="11005610" cy="2038069"/>
          </a:xfrm>
        </p:grpSpPr>
        <p:sp>
          <p:nvSpPr>
            <p:cNvPr id="2202" name="Google Shape;2202;p49"/>
            <p:cNvSpPr/>
            <p:nvPr/>
          </p:nvSpPr>
          <p:spPr>
            <a:xfrm>
              <a:off x="7949114" y="-76199"/>
              <a:ext cx="2185629" cy="1616677"/>
            </a:xfrm>
            <a:custGeom>
              <a:avLst/>
              <a:gdLst/>
              <a:ahLst/>
              <a:cxnLst/>
              <a:rect l="l" t="t" r="r" b="b"/>
              <a:pathLst>
                <a:path w="4825" h="3569" extrusionOk="0">
                  <a:moveTo>
                    <a:pt x="4325" y="386"/>
                  </a:moveTo>
                  <a:lnTo>
                    <a:pt x="4325" y="386"/>
                  </a:lnTo>
                  <a:cubicBezTo>
                    <a:pt x="4364" y="489"/>
                    <a:pt x="4385" y="599"/>
                    <a:pt x="4385" y="710"/>
                  </a:cubicBezTo>
                  <a:cubicBezTo>
                    <a:pt x="4385" y="855"/>
                    <a:pt x="4350" y="998"/>
                    <a:pt x="4283" y="1127"/>
                  </a:cubicBezTo>
                  <a:lnTo>
                    <a:pt x="4283" y="1127"/>
                  </a:lnTo>
                  <a:cubicBezTo>
                    <a:pt x="4279" y="1135"/>
                    <a:pt x="4274" y="1142"/>
                    <a:pt x="4270" y="1150"/>
                  </a:cubicBezTo>
                  <a:cubicBezTo>
                    <a:pt x="4190" y="1287"/>
                    <a:pt x="4076" y="1401"/>
                    <a:pt x="3939" y="1481"/>
                  </a:cubicBezTo>
                  <a:cubicBezTo>
                    <a:pt x="3863" y="1525"/>
                    <a:pt x="3781" y="1557"/>
                    <a:pt x="3695" y="1578"/>
                  </a:cubicBezTo>
                  <a:lnTo>
                    <a:pt x="3695" y="1578"/>
                  </a:lnTo>
                  <a:cubicBezTo>
                    <a:pt x="3776" y="1724"/>
                    <a:pt x="3819" y="1889"/>
                    <a:pt x="3819" y="2057"/>
                  </a:cubicBezTo>
                  <a:cubicBezTo>
                    <a:pt x="3819" y="2231"/>
                    <a:pt x="3773" y="2401"/>
                    <a:pt x="3685" y="2553"/>
                  </a:cubicBezTo>
                  <a:cubicBezTo>
                    <a:pt x="3669" y="2581"/>
                    <a:pt x="3651" y="2609"/>
                    <a:pt x="3632" y="2636"/>
                  </a:cubicBezTo>
                  <a:cubicBezTo>
                    <a:pt x="3523" y="2784"/>
                    <a:pt x="3373" y="2898"/>
                    <a:pt x="3256" y="3041"/>
                  </a:cubicBezTo>
                  <a:cubicBezTo>
                    <a:pt x="3139" y="3183"/>
                    <a:pt x="3053" y="3374"/>
                    <a:pt x="3108" y="3550"/>
                  </a:cubicBezTo>
                  <a:lnTo>
                    <a:pt x="2698" y="3569"/>
                  </a:lnTo>
                  <a:lnTo>
                    <a:pt x="2746" y="3304"/>
                  </a:lnTo>
                  <a:cubicBezTo>
                    <a:pt x="2777" y="3131"/>
                    <a:pt x="2807" y="2947"/>
                    <a:pt x="2740" y="2784"/>
                  </a:cubicBezTo>
                  <a:cubicBezTo>
                    <a:pt x="2700" y="2687"/>
                    <a:pt x="2629" y="2606"/>
                    <a:pt x="2572" y="2517"/>
                  </a:cubicBezTo>
                  <a:cubicBezTo>
                    <a:pt x="2515" y="2428"/>
                    <a:pt x="2428" y="2345"/>
                    <a:pt x="2453" y="2242"/>
                  </a:cubicBezTo>
                  <a:lnTo>
                    <a:pt x="2453" y="2242"/>
                  </a:lnTo>
                  <a:cubicBezTo>
                    <a:pt x="2277" y="2311"/>
                    <a:pt x="2090" y="2346"/>
                    <a:pt x="1902" y="2346"/>
                  </a:cubicBezTo>
                  <a:cubicBezTo>
                    <a:pt x="1818" y="2346"/>
                    <a:pt x="1735" y="2339"/>
                    <a:pt x="1653" y="2326"/>
                  </a:cubicBezTo>
                  <a:cubicBezTo>
                    <a:pt x="1557" y="2310"/>
                    <a:pt x="1459" y="2283"/>
                    <a:pt x="1383" y="2222"/>
                  </a:cubicBezTo>
                  <a:cubicBezTo>
                    <a:pt x="1285" y="2142"/>
                    <a:pt x="1236" y="2019"/>
                    <a:pt x="1216" y="1895"/>
                  </a:cubicBezTo>
                  <a:cubicBezTo>
                    <a:pt x="1179" y="1651"/>
                    <a:pt x="1227" y="1388"/>
                    <a:pt x="1383" y="1197"/>
                  </a:cubicBezTo>
                  <a:lnTo>
                    <a:pt x="1383" y="1197"/>
                  </a:lnTo>
                  <a:cubicBezTo>
                    <a:pt x="1366" y="1213"/>
                    <a:pt x="1349" y="1227"/>
                    <a:pt x="1329" y="1238"/>
                  </a:cubicBezTo>
                  <a:cubicBezTo>
                    <a:pt x="1286" y="1263"/>
                    <a:pt x="1236" y="1276"/>
                    <a:pt x="1186" y="1276"/>
                  </a:cubicBezTo>
                  <a:cubicBezTo>
                    <a:pt x="1136" y="1276"/>
                    <a:pt x="1088" y="1263"/>
                    <a:pt x="1045" y="1238"/>
                  </a:cubicBezTo>
                  <a:cubicBezTo>
                    <a:pt x="1038" y="1234"/>
                    <a:pt x="1032" y="1230"/>
                    <a:pt x="1025" y="1226"/>
                  </a:cubicBezTo>
                  <a:lnTo>
                    <a:pt x="1025" y="1226"/>
                  </a:lnTo>
                  <a:cubicBezTo>
                    <a:pt x="997" y="1203"/>
                    <a:pt x="972" y="1175"/>
                    <a:pt x="954" y="1144"/>
                  </a:cubicBezTo>
                  <a:cubicBezTo>
                    <a:pt x="929" y="1101"/>
                    <a:pt x="916" y="1052"/>
                    <a:pt x="916" y="1002"/>
                  </a:cubicBezTo>
                  <a:cubicBezTo>
                    <a:pt x="916" y="958"/>
                    <a:pt x="926" y="914"/>
                    <a:pt x="946" y="875"/>
                  </a:cubicBezTo>
                  <a:cubicBezTo>
                    <a:pt x="728" y="939"/>
                    <a:pt x="480" y="974"/>
                    <a:pt x="285" y="860"/>
                  </a:cubicBezTo>
                  <a:cubicBezTo>
                    <a:pt x="76" y="738"/>
                    <a:pt x="-15" y="474"/>
                    <a:pt x="2" y="233"/>
                  </a:cubicBezTo>
                  <a:lnTo>
                    <a:pt x="2" y="233"/>
                  </a:lnTo>
                  <a:cubicBezTo>
                    <a:pt x="7" y="153"/>
                    <a:pt x="23" y="75"/>
                    <a:pt x="47" y="0"/>
                  </a:cubicBezTo>
                  <a:lnTo>
                    <a:pt x="4825" y="0"/>
                  </a:lnTo>
                  <a:cubicBezTo>
                    <a:pt x="4722" y="192"/>
                    <a:pt x="4539" y="344"/>
                    <a:pt x="4325" y="38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3" name="Google Shape;2203;p49"/>
            <p:cNvSpPr/>
            <p:nvPr/>
          </p:nvSpPr>
          <p:spPr>
            <a:xfrm rot="667128" flipH="1">
              <a:off x="-742621" y="-281764"/>
              <a:ext cx="2390472" cy="1562696"/>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4" name="Google Shape;2204;p49"/>
            <p:cNvSpPr/>
            <p:nvPr/>
          </p:nvSpPr>
          <p:spPr>
            <a:xfrm>
              <a:off x="8964367" y="109141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5" name="Google Shape;2205;p49"/>
            <p:cNvSpPr/>
            <p:nvPr/>
          </p:nvSpPr>
          <p:spPr>
            <a:xfrm>
              <a:off x="1062755" y="4367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6" name="Google Shape;2206;p49"/>
            <p:cNvSpPr/>
            <p:nvPr/>
          </p:nvSpPr>
          <p:spPr>
            <a:xfrm>
              <a:off x="231878" y="80092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7" name="Google Shape;2207;p49"/>
            <p:cNvSpPr/>
            <p:nvPr/>
          </p:nvSpPr>
          <p:spPr>
            <a:xfrm>
              <a:off x="7687515" y="59978"/>
              <a:ext cx="155941" cy="155940"/>
            </a:xfrm>
            <a:custGeom>
              <a:avLst/>
              <a:gdLst/>
              <a:ahLst/>
              <a:cxnLst/>
              <a:rect l="l" t="t" r="r" b="b"/>
              <a:pathLst>
                <a:path w="191" h="191" extrusionOk="0">
                  <a:moveTo>
                    <a:pt x="191" y="95"/>
                  </a:moveTo>
                  <a:cubicBezTo>
                    <a:pt x="191" y="112"/>
                    <a:pt x="186" y="128"/>
                    <a:pt x="178" y="143"/>
                  </a:cubicBezTo>
                  <a:cubicBezTo>
                    <a:pt x="170" y="157"/>
                    <a:pt x="158" y="170"/>
                    <a:pt x="143" y="178"/>
                  </a:cubicBezTo>
                  <a:cubicBezTo>
                    <a:pt x="129" y="186"/>
                    <a:pt x="112" y="191"/>
                    <a:pt x="95" y="191"/>
                  </a:cubicBezTo>
                  <a:cubicBezTo>
                    <a:pt x="79" y="191"/>
                    <a:pt x="63" y="186"/>
                    <a:pt x="48" y="178"/>
                  </a:cubicBezTo>
                  <a:cubicBezTo>
                    <a:pt x="34" y="170"/>
                    <a:pt x="22" y="157"/>
                    <a:pt x="13" y="143"/>
                  </a:cubicBezTo>
                  <a:cubicBezTo>
                    <a:pt x="5" y="128"/>
                    <a:pt x="0" y="112"/>
                    <a:pt x="0" y="95"/>
                  </a:cubicBezTo>
                  <a:cubicBezTo>
                    <a:pt x="0" y="78"/>
                    <a:pt x="4" y="62"/>
                    <a:pt x="13" y="47"/>
                  </a:cubicBezTo>
                  <a:cubicBezTo>
                    <a:pt x="21" y="33"/>
                    <a:pt x="34" y="21"/>
                    <a:pt x="48" y="13"/>
                  </a:cubicBezTo>
                  <a:cubicBezTo>
                    <a:pt x="63" y="4"/>
                    <a:pt x="79" y="0"/>
                    <a:pt x="95" y="0"/>
                  </a:cubicBezTo>
                  <a:cubicBezTo>
                    <a:pt x="112" y="0"/>
                    <a:pt x="129" y="4"/>
                    <a:pt x="143" y="13"/>
                  </a:cubicBezTo>
                  <a:cubicBezTo>
                    <a:pt x="158" y="21"/>
                    <a:pt x="170" y="33"/>
                    <a:pt x="178" y="47"/>
                  </a:cubicBezTo>
                  <a:cubicBezTo>
                    <a:pt x="186"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208" name="Google Shape;2208;p49"/>
          <p:cNvGrpSpPr/>
          <p:nvPr/>
        </p:nvGrpSpPr>
        <p:grpSpPr>
          <a:xfrm>
            <a:off x="-839145" y="3388198"/>
            <a:ext cx="10693610" cy="2949199"/>
            <a:chOff x="-839145" y="3388198"/>
            <a:chExt cx="10693610" cy="2949199"/>
          </a:xfrm>
        </p:grpSpPr>
        <p:grpSp>
          <p:nvGrpSpPr>
            <p:cNvPr id="2209" name="Google Shape;2209;p49"/>
            <p:cNvGrpSpPr/>
            <p:nvPr/>
          </p:nvGrpSpPr>
          <p:grpSpPr>
            <a:xfrm>
              <a:off x="-839145" y="3388198"/>
              <a:ext cx="1443479" cy="1343045"/>
              <a:chOff x="-839145" y="3388198"/>
              <a:chExt cx="1443479" cy="1343045"/>
            </a:xfrm>
          </p:grpSpPr>
          <p:sp>
            <p:nvSpPr>
              <p:cNvPr id="2210" name="Google Shape;2210;p49"/>
              <p:cNvSpPr/>
              <p:nvPr/>
            </p:nvSpPr>
            <p:spPr>
              <a:xfrm rot="1741797" flipH="1">
                <a:off x="-694302" y="3611884"/>
                <a:ext cx="1153793" cy="895675"/>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1" name="Google Shape;2211;p49"/>
              <p:cNvSpPr/>
              <p:nvPr/>
            </p:nvSpPr>
            <p:spPr>
              <a:xfrm>
                <a:off x="466430" y="39065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212" name="Google Shape;2212;p49"/>
            <p:cNvGrpSpPr/>
            <p:nvPr/>
          </p:nvGrpSpPr>
          <p:grpSpPr>
            <a:xfrm flipH="1">
              <a:off x="-273345" y="4541035"/>
              <a:ext cx="9593730" cy="1796362"/>
              <a:chOff x="-273345" y="3855235"/>
              <a:chExt cx="9593730" cy="1796362"/>
            </a:xfrm>
          </p:grpSpPr>
          <p:sp>
            <p:nvSpPr>
              <p:cNvPr id="2213" name="Google Shape;2213;p49"/>
              <p:cNvSpPr/>
              <p:nvPr/>
            </p:nvSpPr>
            <p:spPr>
              <a:xfrm>
                <a:off x="7438305" y="43463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214" name="Google Shape;2214;p49"/>
              <p:cNvGrpSpPr/>
              <p:nvPr/>
            </p:nvGrpSpPr>
            <p:grpSpPr>
              <a:xfrm>
                <a:off x="-273345" y="3855235"/>
                <a:ext cx="9593730" cy="1796362"/>
                <a:chOff x="-273345" y="3855235"/>
                <a:chExt cx="9593730" cy="1796362"/>
              </a:xfrm>
            </p:grpSpPr>
            <p:grpSp>
              <p:nvGrpSpPr>
                <p:cNvPr id="2215" name="Google Shape;2215;p49"/>
                <p:cNvGrpSpPr/>
                <p:nvPr/>
              </p:nvGrpSpPr>
              <p:grpSpPr>
                <a:xfrm>
                  <a:off x="-273345" y="3919075"/>
                  <a:ext cx="4762080" cy="1672440"/>
                  <a:chOff x="2792880" y="1727400"/>
                  <a:chExt cx="4762080" cy="1672440"/>
                </a:xfrm>
              </p:grpSpPr>
              <p:sp>
                <p:nvSpPr>
                  <p:cNvPr id="2216" name="Google Shape;2216;p49"/>
                  <p:cNvSpPr/>
                  <p:nvPr/>
                </p:nvSpPr>
                <p:spPr>
                  <a:xfrm>
                    <a:off x="491184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7" name="Google Shape;2217;p49"/>
                  <p:cNvSpPr/>
                  <p:nvPr/>
                </p:nvSpPr>
                <p:spPr>
                  <a:xfrm>
                    <a:off x="5248080" y="17551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8" name="Google Shape;2218;p49"/>
                  <p:cNvSpPr/>
                  <p:nvPr/>
                </p:nvSpPr>
                <p:spPr>
                  <a:xfrm>
                    <a:off x="6426720" y="17316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9" name="Google Shape;2219;p49"/>
                  <p:cNvSpPr/>
                  <p:nvPr/>
                </p:nvSpPr>
                <p:spPr>
                  <a:xfrm>
                    <a:off x="6346800" y="18075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0" name="Google Shape;2220;p49"/>
                  <p:cNvSpPr/>
                  <p:nvPr/>
                </p:nvSpPr>
                <p:spPr>
                  <a:xfrm>
                    <a:off x="6276240" y="18622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1" name="Google Shape;2221;p49"/>
                  <p:cNvSpPr/>
                  <p:nvPr/>
                </p:nvSpPr>
                <p:spPr>
                  <a:xfrm>
                    <a:off x="6195240" y="19130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2" name="Google Shape;2222;p49"/>
                  <p:cNvSpPr/>
                  <p:nvPr/>
                </p:nvSpPr>
                <p:spPr>
                  <a:xfrm>
                    <a:off x="4615200" y="2108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3" name="Google Shape;2223;p49"/>
                  <p:cNvSpPr/>
                  <p:nvPr/>
                </p:nvSpPr>
                <p:spPr>
                  <a:xfrm>
                    <a:off x="2792880" y="21547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4" name="Google Shape;2224;p49"/>
                  <p:cNvSpPr/>
                  <p:nvPr/>
                </p:nvSpPr>
                <p:spPr>
                  <a:xfrm>
                    <a:off x="2908440" y="17830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5" name="Google Shape;2225;p49"/>
                  <p:cNvSpPr/>
                  <p:nvPr/>
                </p:nvSpPr>
                <p:spPr>
                  <a:xfrm>
                    <a:off x="3897720" y="20055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6" name="Google Shape;2226;p49"/>
                  <p:cNvSpPr/>
                  <p:nvPr/>
                </p:nvSpPr>
                <p:spPr>
                  <a:xfrm>
                    <a:off x="4003560" y="18921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7" name="Google Shape;2227;p49"/>
                  <p:cNvSpPr/>
                  <p:nvPr/>
                </p:nvSpPr>
                <p:spPr>
                  <a:xfrm>
                    <a:off x="5920560" y="19620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8" name="Google Shape;2228;p49"/>
                  <p:cNvSpPr/>
                  <p:nvPr/>
                </p:nvSpPr>
                <p:spPr>
                  <a:xfrm>
                    <a:off x="6503760" y="22008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9" name="Google Shape;2229;p49"/>
                  <p:cNvSpPr/>
                  <p:nvPr/>
                </p:nvSpPr>
                <p:spPr>
                  <a:xfrm>
                    <a:off x="67346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0" name="Google Shape;2230;p49"/>
                  <p:cNvSpPr/>
                  <p:nvPr/>
                </p:nvSpPr>
                <p:spPr>
                  <a:xfrm>
                    <a:off x="3001320" y="17298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1" name="Google Shape;2231;p49"/>
                  <p:cNvSpPr/>
                  <p:nvPr/>
                </p:nvSpPr>
                <p:spPr>
                  <a:xfrm>
                    <a:off x="67764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2" name="Google Shape;2232;p49"/>
                  <p:cNvSpPr/>
                  <p:nvPr/>
                </p:nvSpPr>
                <p:spPr>
                  <a:xfrm>
                    <a:off x="6758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3" name="Google Shape;2233;p49"/>
                  <p:cNvSpPr/>
                  <p:nvPr/>
                </p:nvSpPr>
                <p:spPr>
                  <a:xfrm>
                    <a:off x="491184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4" name="Google Shape;2234;p49"/>
                  <p:cNvSpPr/>
                  <p:nvPr/>
                </p:nvSpPr>
                <p:spPr>
                  <a:xfrm>
                    <a:off x="5248080" y="17274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5" name="Google Shape;2235;p49"/>
                  <p:cNvSpPr/>
                  <p:nvPr/>
                </p:nvSpPr>
                <p:spPr>
                  <a:xfrm>
                    <a:off x="6983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6" name="Google Shape;2236;p49"/>
                  <p:cNvSpPr/>
                  <p:nvPr/>
                </p:nvSpPr>
                <p:spPr>
                  <a:xfrm>
                    <a:off x="6965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7" name="Google Shape;2237;p49"/>
                  <p:cNvSpPr/>
                  <p:nvPr/>
                </p:nvSpPr>
                <p:spPr>
                  <a:xfrm>
                    <a:off x="7190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8" name="Google Shape;2238;p49"/>
                  <p:cNvSpPr/>
                  <p:nvPr/>
                </p:nvSpPr>
                <p:spPr>
                  <a:xfrm>
                    <a:off x="71724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239" name="Google Shape;2239;p49"/>
                <p:cNvGrpSpPr/>
                <p:nvPr/>
              </p:nvGrpSpPr>
              <p:grpSpPr>
                <a:xfrm>
                  <a:off x="4488737" y="3887127"/>
                  <a:ext cx="3197402" cy="1764470"/>
                  <a:chOff x="3299760" y="1703205"/>
                  <a:chExt cx="3741840" cy="2064915"/>
                </a:xfrm>
              </p:grpSpPr>
              <p:sp>
                <p:nvSpPr>
                  <p:cNvPr id="2240" name="Google Shape;2240;p49"/>
                  <p:cNvSpPr/>
                  <p:nvPr/>
                </p:nvSpPr>
                <p:spPr>
                  <a:xfrm>
                    <a:off x="4978800" y="196827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41" name="Google Shape;2241;p49"/>
                  <p:cNvSpPr/>
                  <p:nvPr/>
                </p:nvSpPr>
                <p:spPr>
                  <a:xfrm>
                    <a:off x="5117760" y="2522715"/>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42" name="Google Shape;2242;p49"/>
                  <p:cNvSpPr/>
                  <p:nvPr/>
                </p:nvSpPr>
                <p:spPr>
                  <a:xfrm>
                    <a:off x="4978800" y="2134035"/>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43" name="Google Shape;2243;p49"/>
                  <p:cNvSpPr/>
                  <p:nvPr/>
                </p:nvSpPr>
                <p:spPr>
                  <a:xfrm>
                    <a:off x="5166000" y="184083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44" name="Google Shape;2244;p49"/>
                  <p:cNvSpPr/>
                  <p:nvPr/>
                </p:nvSpPr>
                <p:spPr>
                  <a:xfrm>
                    <a:off x="4975920" y="22878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45" name="Google Shape;2245;p49"/>
                  <p:cNvSpPr/>
                  <p:nvPr/>
                </p:nvSpPr>
                <p:spPr>
                  <a:xfrm>
                    <a:off x="4404030" y="19074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46" name="Google Shape;2246;p49"/>
                  <p:cNvSpPr/>
                  <p:nvPr/>
                </p:nvSpPr>
                <p:spPr>
                  <a:xfrm>
                    <a:off x="4524990" y="18663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47" name="Google Shape;2247;p49"/>
                  <p:cNvSpPr/>
                  <p:nvPr/>
                </p:nvSpPr>
                <p:spPr>
                  <a:xfrm>
                    <a:off x="4645950" y="18256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48" name="Google Shape;2248;p49"/>
                  <p:cNvSpPr/>
                  <p:nvPr/>
                </p:nvSpPr>
                <p:spPr>
                  <a:xfrm>
                    <a:off x="4766910" y="17846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49" name="Google Shape;2249;p49"/>
                  <p:cNvSpPr/>
                  <p:nvPr/>
                </p:nvSpPr>
                <p:spPr>
                  <a:xfrm>
                    <a:off x="3968070" y="20352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0" name="Google Shape;2250;p49"/>
                  <p:cNvSpPr/>
                  <p:nvPr/>
                </p:nvSpPr>
                <p:spPr>
                  <a:xfrm>
                    <a:off x="4782600" y="2302725"/>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1" name="Google Shape;2251;p49"/>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2" name="Google Shape;2252;p49"/>
                  <p:cNvSpPr/>
                  <p:nvPr/>
                </p:nvSpPr>
                <p:spPr>
                  <a:xfrm>
                    <a:off x="3517920" y="1980000"/>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3" name="Google Shape;2253;p49"/>
                  <p:cNvSpPr/>
                  <p:nvPr/>
                </p:nvSpPr>
                <p:spPr>
                  <a:xfrm>
                    <a:off x="3299760" y="1980000"/>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4" name="Google Shape;2254;p49"/>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5" name="Google Shape;2255;p49"/>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6" name="Google Shape;2256;p49"/>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7" name="Google Shape;2257;p49"/>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8" name="Google Shape;2258;p49"/>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9" name="Google Shape;2259;p49"/>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0" name="Google Shape;2260;p49"/>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1" name="Google Shape;2261;p49"/>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2" name="Google Shape;2262;p49"/>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3" name="Google Shape;2263;p49"/>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4" name="Google Shape;2264;p49"/>
                  <p:cNvSpPr/>
                  <p:nvPr/>
                </p:nvSpPr>
                <p:spPr>
                  <a:xfrm>
                    <a:off x="6225480" y="1705875"/>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5" name="Google Shape;2265;p49"/>
                  <p:cNvSpPr/>
                  <p:nvPr/>
                </p:nvSpPr>
                <p:spPr>
                  <a:xfrm>
                    <a:off x="6318720" y="1703205"/>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6" name="Google Shape;2266;p49"/>
                  <p:cNvSpPr/>
                  <p:nvPr/>
                </p:nvSpPr>
                <p:spPr>
                  <a:xfrm>
                    <a:off x="6302880" y="2233635"/>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7" name="Google Shape;2267;p49"/>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8" name="Google Shape;2268;p49"/>
                  <p:cNvSpPr/>
                  <p:nvPr/>
                </p:nvSpPr>
                <p:spPr>
                  <a:xfrm>
                    <a:off x="5586480" y="2196675"/>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9" name="Google Shape;2269;p49"/>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70" name="Google Shape;2270;p49"/>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71" name="Google Shape;2271;p49"/>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272" name="Google Shape;2272;p49"/>
                <p:cNvSpPr/>
                <p:nvPr/>
              </p:nvSpPr>
              <p:spPr>
                <a:xfrm>
                  <a:off x="7553865" y="39747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73" name="Google Shape;2273;p49"/>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74" name="Google Shape;2274;p49"/>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2275" name="Google Shape;2275;p49"/>
            <p:cNvGrpSpPr/>
            <p:nvPr/>
          </p:nvGrpSpPr>
          <p:grpSpPr>
            <a:xfrm>
              <a:off x="8700665" y="3659585"/>
              <a:ext cx="1153800" cy="951915"/>
              <a:chOff x="8700665" y="3659585"/>
              <a:chExt cx="1153800" cy="951915"/>
            </a:xfrm>
          </p:grpSpPr>
          <p:sp>
            <p:nvSpPr>
              <p:cNvPr id="2276" name="Google Shape;2276;p49"/>
              <p:cNvSpPr/>
              <p:nvPr/>
            </p:nvSpPr>
            <p:spPr>
              <a:xfrm>
                <a:off x="8700665" y="3715820"/>
                <a:ext cx="1153800" cy="895680"/>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77" name="Google Shape;2277;p49"/>
              <p:cNvSpPr/>
              <p:nvPr/>
            </p:nvSpPr>
            <p:spPr>
              <a:xfrm>
                <a:off x="8903880" y="3659585"/>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2" name="Oval 1">
            <a:extLst>
              <a:ext uri="{FF2B5EF4-FFF2-40B4-BE49-F238E27FC236}">
                <a16:creationId xmlns:a16="http://schemas.microsoft.com/office/drawing/2014/main" id="{B813CD7D-C3BD-DC2B-69DF-9B5CDFF43A6B}"/>
              </a:ext>
            </a:extLst>
          </p:cNvPr>
          <p:cNvSpPr/>
          <p:nvPr/>
        </p:nvSpPr>
        <p:spPr>
          <a:xfrm>
            <a:off x="398055" y="974442"/>
            <a:ext cx="3017520" cy="3017520"/>
          </a:xfrm>
          <a:prstGeom prst="ellipse">
            <a:avLst/>
          </a:prstGeom>
          <a:solidFill>
            <a:schemeClr val="bg2">
              <a:alpha val="86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0E2F9C-D0DE-A73E-6B76-D9F0E523CD40}"/>
              </a:ext>
            </a:extLst>
          </p:cNvPr>
          <p:cNvSpPr txBox="1"/>
          <p:nvPr/>
        </p:nvSpPr>
        <p:spPr>
          <a:xfrm>
            <a:off x="388889" y="2187759"/>
            <a:ext cx="3019095" cy="646331"/>
          </a:xfrm>
          <a:prstGeom prst="rect">
            <a:avLst/>
          </a:prstGeom>
          <a:noFill/>
        </p:spPr>
        <p:txBody>
          <a:bodyPr wrap="square">
            <a:spAutoFit/>
          </a:bodyPr>
          <a:lstStyle/>
          <a:p>
            <a:pPr algn="ctr"/>
            <a:r>
              <a:rPr lang="en-US" sz="3600" b="1">
                <a:effectLst/>
                <a:latin typeface="+mj-lt"/>
                <a:ea typeface="Times New Roman" panose="02020603050405020304" pitchFamily="18" charset="0"/>
              </a:rPr>
              <a:t>LUYỆN TẬP</a:t>
            </a:r>
            <a:endParaRPr lang="en-US" sz="3600">
              <a:latin typeface="+mj-lt"/>
            </a:endParaRPr>
          </a:p>
        </p:txBody>
      </p:sp>
    </p:spTree>
  </p:cSld>
  <p:clrMapOvr>
    <a:masterClrMapping/>
  </p:clrMapOvr>
  <p:transition spd="med">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20" name="TextBox 19">
            <a:extLst>
              <a:ext uri="{FF2B5EF4-FFF2-40B4-BE49-F238E27FC236}">
                <a16:creationId xmlns:a16="http://schemas.microsoft.com/office/drawing/2014/main" id="{504E3ECB-DCB0-0C75-6CA5-2A7B537CC68F}"/>
              </a:ext>
            </a:extLst>
          </p:cNvPr>
          <p:cNvSpPr txBox="1"/>
          <p:nvPr/>
        </p:nvSpPr>
        <p:spPr>
          <a:xfrm>
            <a:off x="646820" y="804826"/>
            <a:ext cx="7850359" cy="1420325"/>
          </a:xfrm>
          <a:prstGeom prst="rect">
            <a:avLst/>
          </a:prstGeom>
          <a:noFill/>
        </p:spPr>
        <p:txBody>
          <a:bodyPr wrap="square">
            <a:spAutoFit/>
          </a:bodyPr>
          <a:lstStyle/>
          <a:p>
            <a:pPr lvl="0" algn="ctr">
              <a:lnSpc>
                <a:spcPct val="150000"/>
              </a:lnSpc>
              <a:spcAft>
                <a:spcPts val="1000"/>
              </a:spcAft>
            </a:pPr>
            <a:r>
              <a:rPr lang="vi-VN" sz="2000" b="1">
                <a:solidFill>
                  <a:srgbClr val="0D0D0D"/>
                </a:solidFill>
                <a:latin typeface="+mn-lt"/>
                <a:ea typeface="Calibri" panose="020F0502020204030204" pitchFamily="34" charset="0"/>
                <a:cs typeface="Arial" panose="020B0604020202020204" pitchFamily="34" charset="0"/>
              </a:rPr>
              <a:t>Câu 1</a:t>
            </a:r>
            <a:r>
              <a:rPr lang="en-US" sz="2000" b="1">
                <a:solidFill>
                  <a:srgbClr val="0D0D0D"/>
                </a:solidFill>
                <a:latin typeface="+mn-lt"/>
                <a:ea typeface="Calibri" panose="020F0502020204030204" pitchFamily="34" charset="0"/>
                <a:cs typeface="Arial" panose="020B0604020202020204" pitchFamily="34" charset="0"/>
              </a:rPr>
              <a:t>: </a:t>
            </a:r>
            <a:r>
              <a:rPr lang="en-US" sz="2000">
                <a:solidFill>
                  <a:srgbClr val="000000"/>
                </a:solidFill>
                <a:effectLst/>
                <a:latin typeface="+mn-lt"/>
                <a:ea typeface="Times New Roman" panose="02020603050405020304" pitchFamily="18" charset="0"/>
              </a:rPr>
              <a:t>Gọi </a:t>
            </a:r>
            <a:r>
              <a:rPr lang="en-US" sz="2000">
                <a:solidFill>
                  <a:srgbClr val="000000"/>
                </a:solidFill>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en-US" sz="2000">
                <a:solidFill>
                  <a:srgbClr val="000000"/>
                </a:solidFill>
                <a:effectLst/>
                <a:latin typeface="+mn-lt"/>
                <a:ea typeface="Times New Roman" panose="02020603050405020304" pitchFamily="18" charset="0"/>
              </a:rPr>
              <a:t> là khoảng thời gian để số hạt nhân của một đồng vị phóng xạ giảm đi bốn lần. Sau thời gian 2</a:t>
            </a:r>
            <a:r>
              <a:rPr lang="en-US" sz="2000">
                <a:solidFill>
                  <a:srgbClr val="000000"/>
                </a:solidFill>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en-US" sz="2000">
                <a:solidFill>
                  <a:srgbClr val="000000"/>
                </a:solidFill>
                <a:effectLst/>
                <a:latin typeface="+mn-lt"/>
                <a:ea typeface="Times New Roman" panose="02020603050405020304" pitchFamily="18" charset="0"/>
              </a:rPr>
              <a:t> số hạt nhân còn lại của đồng vị đó bằng bao nhiêu phần trăm số hạt nhân ban đầu? </a:t>
            </a:r>
            <a:endParaRPr lang="en-US" sz="2000">
              <a:solidFill>
                <a:srgbClr val="0D0D0D"/>
              </a:solidFill>
              <a:latin typeface="+mn-lt"/>
              <a:ea typeface="Calibri" panose="020F050202020403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19B15AEF-F660-7212-3DF7-F8444C2D478E}"/>
              </a:ext>
            </a:extLst>
          </p:cNvPr>
          <p:cNvSpPr/>
          <p:nvPr/>
        </p:nvSpPr>
        <p:spPr>
          <a:xfrm>
            <a:off x="525114" y="2585008"/>
            <a:ext cx="1823510" cy="141935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000">
                <a:solidFill>
                  <a:srgbClr val="0D0D0D"/>
                </a:solidFill>
                <a:ea typeface="Calibri" panose="020F0502020204030204" pitchFamily="34" charset="0"/>
                <a:cs typeface="Arial" panose="020B0604020202020204" pitchFamily="34" charset="0"/>
              </a:rPr>
              <a:t>A. 25,25%.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2" name="Rectangle: Rounded Corners 21">
            <a:extLst>
              <a:ext uri="{FF2B5EF4-FFF2-40B4-BE49-F238E27FC236}">
                <a16:creationId xmlns:a16="http://schemas.microsoft.com/office/drawing/2014/main" id="{F5DDF687-7A4C-F8E0-1279-5916BA21064E}"/>
              </a:ext>
            </a:extLst>
          </p:cNvPr>
          <p:cNvSpPr/>
          <p:nvPr/>
        </p:nvSpPr>
        <p:spPr>
          <a:xfrm>
            <a:off x="2596091" y="2585008"/>
            <a:ext cx="1823511" cy="141935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000">
                <a:solidFill>
                  <a:srgbClr val="0D0D0D"/>
                </a:solidFill>
                <a:ea typeface="Calibri" panose="020F0502020204030204" pitchFamily="34" charset="0"/>
                <a:cs typeface="Arial" panose="020B0604020202020204" pitchFamily="34" charset="0"/>
              </a:rPr>
              <a:t>B. 93,75%.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3" name="Rectangle: Rounded Corners 22">
            <a:extLst>
              <a:ext uri="{FF2B5EF4-FFF2-40B4-BE49-F238E27FC236}">
                <a16:creationId xmlns:a16="http://schemas.microsoft.com/office/drawing/2014/main" id="{64A9DCF0-8D17-B19F-4C77-E82E2EDBC1DA}"/>
              </a:ext>
            </a:extLst>
          </p:cNvPr>
          <p:cNvSpPr/>
          <p:nvPr/>
        </p:nvSpPr>
        <p:spPr>
          <a:xfrm>
            <a:off x="4667069" y="2585008"/>
            <a:ext cx="1823511" cy="141935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000">
                <a:solidFill>
                  <a:srgbClr val="0D0D0D"/>
                </a:solidFill>
                <a:ea typeface="Calibri" panose="020F0502020204030204" pitchFamily="34" charset="0"/>
                <a:cs typeface="Arial" panose="020B0604020202020204" pitchFamily="34" charset="0"/>
              </a:rPr>
              <a:t>C. 6,25%.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4" name="Rectangle: Rounded Corners 23">
            <a:extLst>
              <a:ext uri="{FF2B5EF4-FFF2-40B4-BE49-F238E27FC236}">
                <a16:creationId xmlns:a16="http://schemas.microsoft.com/office/drawing/2014/main" id="{C116E044-1601-4C0C-17D1-40F4D390AE2D}"/>
              </a:ext>
            </a:extLst>
          </p:cNvPr>
          <p:cNvSpPr/>
          <p:nvPr/>
        </p:nvSpPr>
        <p:spPr>
          <a:xfrm>
            <a:off x="6738047" y="2585008"/>
            <a:ext cx="1823511" cy="141935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000">
                <a:solidFill>
                  <a:srgbClr val="0D0D0D"/>
                </a:solidFill>
                <a:ea typeface="Calibri" panose="020F0502020204030204" pitchFamily="34" charset="0"/>
                <a:cs typeface="Arial" panose="020B0604020202020204" pitchFamily="34" charset="0"/>
              </a:rPr>
              <a:t>D. 13,5%.</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6" name="Picture 25">
            <a:extLst>
              <a:ext uri="{FF2B5EF4-FFF2-40B4-BE49-F238E27FC236}">
                <a16:creationId xmlns:a16="http://schemas.microsoft.com/office/drawing/2014/main" id="{A4D62194-6F37-24C6-39D8-97D3AB97D520}"/>
              </a:ext>
            </a:extLst>
          </p:cNvPr>
          <p:cNvPicPr>
            <a:picLocks noChangeAspect="1"/>
          </p:cNvPicPr>
          <p:nvPr/>
        </p:nvPicPr>
        <p:blipFill>
          <a:blip r:embed="rId3"/>
          <a:stretch>
            <a:fillRect/>
          </a:stretch>
        </p:blipFill>
        <p:spPr>
          <a:xfrm>
            <a:off x="5041409" y="3493860"/>
            <a:ext cx="1048603" cy="1518036"/>
          </a:xfrm>
          <a:prstGeom prst="rect">
            <a:avLst/>
          </a:prstGeom>
        </p:spPr>
      </p:pic>
      <p:sp>
        <p:nvSpPr>
          <p:cNvPr id="27" name="Freeform 7">
            <a:extLst>
              <a:ext uri="{FF2B5EF4-FFF2-40B4-BE49-F238E27FC236}">
                <a16:creationId xmlns:a16="http://schemas.microsoft.com/office/drawing/2014/main" id="{4C615C6B-5F38-6098-3842-666A9AEC2E16}"/>
              </a:ext>
            </a:extLst>
          </p:cNvPr>
          <p:cNvSpPr/>
          <p:nvPr/>
        </p:nvSpPr>
        <p:spPr>
          <a:xfrm>
            <a:off x="979669" y="3547163"/>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7">
            <a:extLst>
              <a:ext uri="{FF2B5EF4-FFF2-40B4-BE49-F238E27FC236}">
                <a16:creationId xmlns:a16="http://schemas.microsoft.com/office/drawing/2014/main" id="{44301651-DD38-080B-E07E-6B557C140167}"/>
              </a:ext>
            </a:extLst>
          </p:cNvPr>
          <p:cNvSpPr/>
          <p:nvPr/>
        </p:nvSpPr>
        <p:spPr>
          <a:xfrm>
            <a:off x="3050646" y="3547163"/>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Freeform 7">
            <a:extLst>
              <a:ext uri="{FF2B5EF4-FFF2-40B4-BE49-F238E27FC236}">
                <a16:creationId xmlns:a16="http://schemas.microsoft.com/office/drawing/2014/main" id="{40E9A031-6CEB-C7E5-DDFB-A62BEC0F01A2}"/>
              </a:ext>
            </a:extLst>
          </p:cNvPr>
          <p:cNvSpPr/>
          <p:nvPr/>
        </p:nvSpPr>
        <p:spPr>
          <a:xfrm>
            <a:off x="7249931" y="3547163"/>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1"/>
                                        </p:tgtEl>
                                        <p:attrNameLst>
                                          <p:attrName>fillcolor</p:attrName>
                                        </p:attrNameLst>
                                      </p:cBhvr>
                                      <p:to>
                                        <a:srgbClr val="FFDC14"/>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cTn>
                              </p:par>
                              <p:par>
                                <p:cTn id="24" presetID="53" presetClass="entr" presetSubtype="16"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500" fill="hold"/>
                                        <p:tgtEl>
                                          <p:spTgt spid="23"/>
                                        </p:tgtEl>
                                        <p:attrNameLst>
                                          <p:attrName>fillcolor</p:attrName>
                                        </p:attrNameLst>
                                      </p:cBhvr>
                                      <p:to>
                                        <a:srgbClr val="75E52C"/>
                                      </p:to>
                                    </p:animClr>
                                    <p:set>
                                      <p:cBhvr>
                                        <p:cTn id="34" dur="500" fill="hold"/>
                                        <p:tgtEl>
                                          <p:spTgt spid="23"/>
                                        </p:tgtEl>
                                        <p:attrNameLst>
                                          <p:attrName>fill.type</p:attrName>
                                        </p:attrNameLst>
                                      </p:cBhvr>
                                      <p:to>
                                        <p:strVal val="solid"/>
                                      </p:to>
                                    </p:set>
                                    <p:set>
                                      <p:cBhvr>
                                        <p:cTn id="35" dur="500" fill="hold"/>
                                        <p:tgtEl>
                                          <p:spTgt spid="23"/>
                                        </p:tgtEl>
                                        <p:attrNameLst>
                                          <p:attrName>fill.on</p:attrName>
                                        </p:attrNameLst>
                                      </p:cBhvr>
                                      <p:to>
                                        <p:strVal val="true"/>
                                      </p:to>
                                    </p:set>
                                  </p:childTnLst>
                                </p:cTn>
                              </p:par>
                              <p:par>
                                <p:cTn id="36" presetID="53" presetClass="entr" presetSubtype="16"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500" fill="hold"/>
                                        <p:tgtEl>
                                          <p:spTgt spid="22"/>
                                        </p:tgtEl>
                                        <p:attrNameLst>
                                          <p:attrName>fillcolor</p:attrName>
                                        </p:attrNameLst>
                                      </p:cBhvr>
                                      <p:to>
                                        <a:srgbClr val="FFDC14"/>
                                      </p:to>
                                    </p:animClr>
                                    <p:set>
                                      <p:cBhvr>
                                        <p:cTn id="46" dur="500" fill="hold"/>
                                        <p:tgtEl>
                                          <p:spTgt spid="22"/>
                                        </p:tgtEl>
                                        <p:attrNameLst>
                                          <p:attrName>fill.type</p:attrName>
                                        </p:attrNameLst>
                                      </p:cBhvr>
                                      <p:to>
                                        <p:strVal val="solid"/>
                                      </p:to>
                                    </p:set>
                                    <p:set>
                                      <p:cBhvr>
                                        <p:cTn id="47" dur="500" fill="hold"/>
                                        <p:tgtEl>
                                          <p:spTgt spid="22"/>
                                        </p:tgtEl>
                                        <p:attrNameLst>
                                          <p:attrName>fill.on</p:attrName>
                                        </p:attrNameLst>
                                      </p:cBhvr>
                                      <p:to>
                                        <p:strVal val="true"/>
                                      </p:to>
                                    </p:set>
                                  </p:childTnLst>
                                </p:cTn>
                              </p:par>
                              <p:par>
                                <p:cTn id="48" presetID="53" presetClass="entr" presetSubtype="16"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500" fill="hold"/>
                                        <p:tgtEl>
                                          <p:spTgt spid="24"/>
                                        </p:tgtEl>
                                        <p:attrNameLst>
                                          <p:attrName>fillcolor</p:attrName>
                                        </p:attrNameLst>
                                      </p:cBhvr>
                                      <p:to>
                                        <a:srgbClr val="FFDC14"/>
                                      </p:to>
                                    </p:animClr>
                                    <p:set>
                                      <p:cBhvr>
                                        <p:cTn id="58" dur="500" fill="hold"/>
                                        <p:tgtEl>
                                          <p:spTgt spid="24"/>
                                        </p:tgtEl>
                                        <p:attrNameLst>
                                          <p:attrName>fill.type</p:attrName>
                                        </p:attrNameLst>
                                      </p:cBhvr>
                                      <p:to>
                                        <p:strVal val="solid"/>
                                      </p:to>
                                    </p:set>
                                    <p:set>
                                      <p:cBhvr>
                                        <p:cTn id="59" dur="500" fill="hold"/>
                                        <p:tgtEl>
                                          <p:spTgt spid="24"/>
                                        </p:tgtEl>
                                        <p:attrNameLst>
                                          <p:attrName>fill.on</p:attrName>
                                        </p:attrNameLst>
                                      </p:cBhvr>
                                      <p:to>
                                        <p:strVal val="true"/>
                                      </p:to>
                                    </p:set>
                                  </p:childTnLst>
                                </p:cTn>
                              </p:par>
                              <p:par>
                                <p:cTn id="60" presetID="53" presetClass="entr" presetSubtype="16"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ppt_w</p:attrName>
                                        </p:attrNameLst>
                                      </p:cBhvr>
                                      <p:tavLst>
                                        <p:tav tm="0">
                                          <p:val>
                                            <p:fltVal val="0"/>
                                          </p:val>
                                        </p:tav>
                                        <p:tav tm="100000">
                                          <p:val>
                                            <p:strVal val="#ppt_w"/>
                                          </p:val>
                                        </p:tav>
                                      </p:tavLst>
                                    </p:anim>
                                    <p:anim calcmode="lin" valueType="num">
                                      <p:cBhvr>
                                        <p:cTn id="63" dur="500" fill="hold"/>
                                        <p:tgtEl>
                                          <p:spTgt spid="29"/>
                                        </p:tgtEl>
                                        <p:attrNameLst>
                                          <p:attrName>ppt_h</p:attrName>
                                        </p:attrNameLst>
                                      </p:cBhvr>
                                      <p:tavLst>
                                        <p:tav tm="0">
                                          <p:val>
                                            <p:fltVal val="0"/>
                                          </p:val>
                                        </p:tav>
                                        <p:tav tm="100000">
                                          <p:val>
                                            <p:strVal val="#ppt_h"/>
                                          </p:val>
                                        </p:tav>
                                      </p:tavLst>
                                    </p:anim>
                                    <p:animEffect transition="in" filter="fade">
                                      <p:cBhvr>
                                        <p:cTn id="64" dur="500"/>
                                        <p:tgtEl>
                                          <p:spTgt spid="29"/>
                                        </p:tgtEl>
                                      </p:cBhvr>
                                    </p:animEffect>
                                  </p:childTnLst>
                                </p:cTn>
                              </p:par>
                            </p:childTnLst>
                          </p:cTn>
                        </p:par>
                      </p:childTnLst>
                    </p:cTn>
                  </p:par>
                </p:childTnLst>
              </p:cTn>
              <p:nextCondLst>
                <p:cond evt="onClick" delay="0">
                  <p:tgtEl>
                    <p:spTgt spid="24"/>
                  </p:tgtEl>
                </p:cond>
              </p:nextCondLst>
            </p:seq>
          </p:childTnLst>
        </p:cTn>
      </p:par>
    </p:tnLst>
    <p:bldLst>
      <p:bldP spid="21" grpId="0" animBg="1"/>
      <p:bldP spid="22" grpId="0" animBg="1"/>
      <p:bldP spid="23" grpId="0" animBg="1"/>
      <p:bldP spid="24" grpId="0" animBg="1"/>
      <p:bldP spid="27" grpId="0" animBg="1"/>
      <p:bldP spid="28" grpId="0" animBg="1"/>
      <p:bldP spid="2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49">
          <a:extLst>
            <a:ext uri="{FF2B5EF4-FFF2-40B4-BE49-F238E27FC236}">
              <a16:creationId xmlns:a16="http://schemas.microsoft.com/office/drawing/2014/main" id="{818169B2-7646-E619-9402-726D8C2E3528}"/>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B255145C-AE84-7C7D-841A-8D944BD1528A}"/>
              </a:ext>
            </a:extLst>
          </p:cNvPr>
          <p:cNvSpPr txBox="1"/>
          <p:nvPr/>
        </p:nvSpPr>
        <p:spPr>
          <a:xfrm>
            <a:off x="646820" y="423826"/>
            <a:ext cx="7850359" cy="1420325"/>
          </a:xfrm>
          <a:prstGeom prst="rect">
            <a:avLst/>
          </a:prstGeom>
          <a:noFill/>
        </p:spPr>
        <p:txBody>
          <a:bodyPr wrap="square">
            <a:spAutoFit/>
          </a:bodyPr>
          <a:lstStyle/>
          <a:p>
            <a:pPr algn="ctr">
              <a:lnSpc>
                <a:spcPct val="150000"/>
              </a:lnSpc>
              <a:spcAft>
                <a:spcPts val="1000"/>
              </a:spcAft>
            </a:pPr>
            <a:r>
              <a:rPr lang="vi-VN" sz="2000" b="1">
                <a:solidFill>
                  <a:srgbClr val="0D0D0D"/>
                </a:solidFill>
                <a:latin typeface="Arial" panose="020B0604020202020204" pitchFamily="34" charset="0"/>
                <a:ea typeface="Calibri" panose="020F0502020204030204" pitchFamily="34" charset="0"/>
                <a:cs typeface="Arial" panose="020B0604020202020204" pitchFamily="34" charset="0"/>
              </a:rPr>
              <a:t>Câu </a:t>
            </a:r>
            <a:r>
              <a:rPr lang="en-US" sz="2000" b="1">
                <a:solidFill>
                  <a:srgbClr val="0D0D0D"/>
                </a:solidFill>
                <a:latin typeface="Arial" panose="020B0604020202020204" pitchFamily="34" charset="0"/>
                <a:ea typeface="Calibri" panose="020F0502020204030204" pitchFamily="34" charset="0"/>
                <a:cs typeface="Arial" panose="020B0604020202020204" pitchFamily="34" charset="0"/>
              </a:rPr>
              <a:t>2: </a:t>
            </a:r>
            <a:r>
              <a:rPr lang="en-US" sz="2000">
                <a:latin typeface="Arial" panose="020B0604020202020204" pitchFamily="34" charset="0"/>
                <a:cs typeface="Arial" panose="020B0604020202020204" pitchFamily="34" charset="0"/>
              </a:rPr>
              <a:t>Một chất phóng xạ lúc đầu có No = 7,07.10</a:t>
            </a:r>
            <a:r>
              <a:rPr lang="en-US" sz="2000" baseline="30000">
                <a:latin typeface="Arial" panose="020B0604020202020204" pitchFamily="34" charset="0"/>
                <a:cs typeface="Arial" panose="020B0604020202020204" pitchFamily="34" charset="0"/>
              </a:rPr>
              <a:t>20</a:t>
            </a:r>
            <a:r>
              <a:rPr lang="en-US" sz="2000">
                <a:latin typeface="Arial" panose="020B0604020202020204" pitchFamily="34" charset="0"/>
                <a:cs typeface="Arial" panose="020B0604020202020204" pitchFamily="34" charset="0"/>
              </a:rPr>
              <a:t> nguyên tử. Chu kì bán rã của chất phóng xạ là T = 8 ngày. Độ phóng xạ của chất này còn lại sau 12 ngày là. </a:t>
            </a:r>
          </a:p>
        </p:txBody>
      </p:sp>
      <p:sp>
        <p:nvSpPr>
          <p:cNvPr id="21" name="Rectangle: Rounded Corners 20">
            <a:extLst>
              <a:ext uri="{FF2B5EF4-FFF2-40B4-BE49-F238E27FC236}">
                <a16:creationId xmlns:a16="http://schemas.microsoft.com/office/drawing/2014/main" id="{5C74EA6F-B795-CB5E-5718-6157A02C25BA}"/>
              </a:ext>
            </a:extLst>
          </p:cNvPr>
          <p:cNvSpPr/>
          <p:nvPr/>
        </p:nvSpPr>
        <p:spPr>
          <a:xfrm>
            <a:off x="1160115" y="1910174"/>
            <a:ext cx="3184884" cy="126732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000">
                <a:solidFill>
                  <a:srgbClr val="000000"/>
                </a:solidFill>
                <a:ea typeface="Calibri" panose="020F0502020204030204" pitchFamily="34" charset="0"/>
                <a:cs typeface="Arial" panose="020B0604020202020204" pitchFamily="34" charset="0"/>
              </a:rPr>
              <a:t>A. </a:t>
            </a:r>
            <a:r>
              <a:rPr lang="en-US" sz="2000">
                <a:solidFill>
                  <a:srgbClr val="000000"/>
                </a:solidFill>
              </a:rPr>
              <a:t>H = 4,8.10</a:t>
            </a:r>
            <a:r>
              <a:rPr lang="en-US" sz="2000" baseline="30000">
                <a:solidFill>
                  <a:srgbClr val="000000"/>
                </a:solidFill>
              </a:rPr>
              <a:t>16</a:t>
            </a:r>
            <a:r>
              <a:rPr lang="en-US" sz="2000">
                <a:solidFill>
                  <a:srgbClr val="000000"/>
                </a:solidFill>
              </a:rPr>
              <a:t> Bq. </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2" name="Rectangle: Rounded Corners 21">
            <a:extLst>
              <a:ext uri="{FF2B5EF4-FFF2-40B4-BE49-F238E27FC236}">
                <a16:creationId xmlns:a16="http://schemas.microsoft.com/office/drawing/2014/main" id="{DC7C4F71-0230-E634-C77B-89B7B37F3DA4}"/>
              </a:ext>
            </a:extLst>
          </p:cNvPr>
          <p:cNvSpPr/>
          <p:nvPr/>
        </p:nvSpPr>
        <p:spPr>
          <a:xfrm>
            <a:off x="1160113" y="3338414"/>
            <a:ext cx="3184886" cy="126732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000">
                <a:solidFill>
                  <a:srgbClr val="000000"/>
                </a:solidFill>
                <a:ea typeface="Calibri" panose="020F0502020204030204" pitchFamily="34" charset="0"/>
                <a:cs typeface="Arial" panose="020B0604020202020204" pitchFamily="34" charset="0"/>
              </a:rPr>
              <a:t>B. </a:t>
            </a:r>
            <a:r>
              <a:rPr lang="en-US" sz="2000">
                <a:solidFill>
                  <a:srgbClr val="000000"/>
                </a:solidFill>
              </a:rPr>
              <a:t>H = 8,2.10</a:t>
            </a:r>
            <a:r>
              <a:rPr lang="en-US" sz="2000" baseline="30000">
                <a:solidFill>
                  <a:srgbClr val="000000"/>
                </a:solidFill>
              </a:rPr>
              <a:t>12</a:t>
            </a:r>
            <a:r>
              <a:rPr lang="en-US" sz="2000">
                <a:solidFill>
                  <a:srgbClr val="000000"/>
                </a:solidFill>
              </a:rPr>
              <a:t> Bq. </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3" name="Rectangle: Rounded Corners 22">
            <a:extLst>
              <a:ext uri="{FF2B5EF4-FFF2-40B4-BE49-F238E27FC236}">
                <a16:creationId xmlns:a16="http://schemas.microsoft.com/office/drawing/2014/main" id="{863E4F73-3127-6359-A9E5-4DAEE59FCF71}"/>
              </a:ext>
            </a:extLst>
          </p:cNvPr>
          <p:cNvSpPr/>
          <p:nvPr/>
        </p:nvSpPr>
        <p:spPr>
          <a:xfrm>
            <a:off x="5324113" y="1909409"/>
            <a:ext cx="3184886" cy="126732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ea typeface="Calibri" panose="020F0502020204030204" pitchFamily="34" charset="0"/>
                <a:cs typeface="Arial" panose="020B0604020202020204" pitchFamily="34" charset="0"/>
              </a:rPr>
              <a:t>C. </a:t>
            </a:r>
            <a:r>
              <a:rPr lang="en-US" sz="2000">
                <a:solidFill>
                  <a:srgbClr val="000000"/>
                </a:solidFill>
              </a:rPr>
              <a:t>H = 2,5.10</a:t>
            </a:r>
            <a:r>
              <a:rPr lang="en-US" sz="2000" baseline="30000">
                <a:solidFill>
                  <a:srgbClr val="000000"/>
                </a:solidFill>
              </a:rPr>
              <a:t>14 </a:t>
            </a:r>
            <a:r>
              <a:rPr lang="en-US" sz="2000">
                <a:solidFill>
                  <a:srgbClr val="000000"/>
                </a:solidFill>
              </a:rPr>
              <a:t>Bq. </a:t>
            </a:r>
          </a:p>
        </p:txBody>
      </p:sp>
      <p:sp>
        <p:nvSpPr>
          <p:cNvPr id="24" name="Rectangle: Rounded Corners 23">
            <a:extLst>
              <a:ext uri="{FF2B5EF4-FFF2-40B4-BE49-F238E27FC236}">
                <a16:creationId xmlns:a16="http://schemas.microsoft.com/office/drawing/2014/main" id="{AE01B196-839E-960A-2D9D-A3810869A2FF}"/>
              </a:ext>
            </a:extLst>
          </p:cNvPr>
          <p:cNvSpPr/>
          <p:nvPr/>
        </p:nvSpPr>
        <p:spPr>
          <a:xfrm>
            <a:off x="5324113" y="3338413"/>
            <a:ext cx="3184886" cy="126732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ea typeface="Calibri" panose="020F0502020204030204" pitchFamily="34" charset="0"/>
                <a:cs typeface="Arial" panose="020B0604020202020204" pitchFamily="34" charset="0"/>
              </a:rPr>
              <a:t>D. </a:t>
            </a:r>
            <a:r>
              <a:rPr lang="en-US" sz="2000">
                <a:solidFill>
                  <a:srgbClr val="000000"/>
                </a:solidFill>
              </a:rPr>
              <a:t>H = 5,6.10</a:t>
            </a:r>
            <a:r>
              <a:rPr lang="en-US" sz="2000" baseline="30000">
                <a:solidFill>
                  <a:srgbClr val="000000"/>
                </a:solidFill>
              </a:rPr>
              <a:t>15</a:t>
            </a:r>
            <a:r>
              <a:rPr lang="en-US" sz="2000">
                <a:solidFill>
                  <a:srgbClr val="000000"/>
                </a:solidFill>
              </a:rPr>
              <a:t> Bq.</a:t>
            </a:r>
          </a:p>
        </p:txBody>
      </p:sp>
      <p:pic>
        <p:nvPicPr>
          <p:cNvPr id="26" name="Picture 25">
            <a:extLst>
              <a:ext uri="{FF2B5EF4-FFF2-40B4-BE49-F238E27FC236}">
                <a16:creationId xmlns:a16="http://schemas.microsoft.com/office/drawing/2014/main" id="{C166266D-D726-4642-A665-A40AB11AF8C2}"/>
              </a:ext>
            </a:extLst>
          </p:cNvPr>
          <p:cNvPicPr>
            <a:picLocks noChangeAspect="1"/>
          </p:cNvPicPr>
          <p:nvPr/>
        </p:nvPicPr>
        <p:blipFill>
          <a:blip r:embed="rId3"/>
          <a:stretch>
            <a:fillRect/>
          </a:stretch>
        </p:blipFill>
        <p:spPr>
          <a:xfrm>
            <a:off x="4940593" y="2016538"/>
            <a:ext cx="767040" cy="1110424"/>
          </a:xfrm>
          <a:prstGeom prst="rect">
            <a:avLst/>
          </a:prstGeom>
        </p:spPr>
      </p:pic>
      <p:sp>
        <p:nvSpPr>
          <p:cNvPr id="27" name="Freeform 7">
            <a:extLst>
              <a:ext uri="{FF2B5EF4-FFF2-40B4-BE49-F238E27FC236}">
                <a16:creationId xmlns:a16="http://schemas.microsoft.com/office/drawing/2014/main" id="{4DA77302-E3C0-9831-B416-B5DD0A001F70}"/>
              </a:ext>
            </a:extLst>
          </p:cNvPr>
          <p:cNvSpPr/>
          <p:nvPr/>
        </p:nvSpPr>
        <p:spPr>
          <a:xfrm>
            <a:off x="635001" y="2167094"/>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7">
            <a:extLst>
              <a:ext uri="{FF2B5EF4-FFF2-40B4-BE49-F238E27FC236}">
                <a16:creationId xmlns:a16="http://schemas.microsoft.com/office/drawing/2014/main" id="{0C797D79-E696-33E1-BB2C-31A198D81C5F}"/>
              </a:ext>
            </a:extLst>
          </p:cNvPr>
          <p:cNvSpPr/>
          <p:nvPr/>
        </p:nvSpPr>
        <p:spPr>
          <a:xfrm>
            <a:off x="702913" y="3514876"/>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Freeform 7">
            <a:extLst>
              <a:ext uri="{FF2B5EF4-FFF2-40B4-BE49-F238E27FC236}">
                <a16:creationId xmlns:a16="http://schemas.microsoft.com/office/drawing/2014/main" id="{7AFF9563-37D7-E11D-66FF-5F5E20991369}"/>
              </a:ext>
            </a:extLst>
          </p:cNvPr>
          <p:cNvSpPr/>
          <p:nvPr/>
        </p:nvSpPr>
        <p:spPr>
          <a:xfrm>
            <a:off x="4866913" y="3514876"/>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55542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1"/>
                                        </p:tgtEl>
                                        <p:attrNameLst>
                                          <p:attrName>fillcolor</p:attrName>
                                        </p:attrNameLst>
                                      </p:cBhvr>
                                      <p:to>
                                        <a:srgbClr val="FFDC14"/>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cTn>
                              </p:par>
                              <p:par>
                                <p:cTn id="24" presetID="53" presetClass="entr" presetSubtype="16"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500" fill="hold"/>
                                        <p:tgtEl>
                                          <p:spTgt spid="23"/>
                                        </p:tgtEl>
                                        <p:attrNameLst>
                                          <p:attrName>fillcolor</p:attrName>
                                        </p:attrNameLst>
                                      </p:cBhvr>
                                      <p:to>
                                        <a:srgbClr val="75E52C"/>
                                      </p:to>
                                    </p:animClr>
                                    <p:set>
                                      <p:cBhvr>
                                        <p:cTn id="34" dur="500" fill="hold"/>
                                        <p:tgtEl>
                                          <p:spTgt spid="23"/>
                                        </p:tgtEl>
                                        <p:attrNameLst>
                                          <p:attrName>fill.type</p:attrName>
                                        </p:attrNameLst>
                                      </p:cBhvr>
                                      <p:to>
                                        <p:strVal val="solid"/>
                                      </p:to>
                                    </p:set>
                                    <p:set>
                                      <p:cBhvr>
                                        <p:cTn id="35" dur="500" fill="hold"/>
                                        <p:tgtEl>
                                          <p:spTgt spid="23"/>
                                        </p:tgtEl>
                                        <p:attrNameLst>
                                          <p:attrName>fill.on</p:attrName>
                                        </p:attrNameLst>
                                      </p:cBhvr>
                                      <p:to>
                                        <p:strVal val="true"/>
                                      </p:to>
                                    </p:set>
                                  </p:childTnLst>
                                </p:cTn>
                              </p:par>
                              <p:par>
                                <p:cTn id="36" presetID="53" presetClass="entr" presetSubtype="16"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500" fill="hold"/>
                                        <p:tgtEl>
                                          <p:spTgt spid="22"/>
                                        </p:tgtEl>
                                        <p:attrNameLst>
                                          <p:attrName>fillcolor</p:attrName>
                                        </p:attrNameLst>
                                      </p:cBhvr>
                                      <p:to>
                                        <a:srgbClr val="FFDC14"/>
                                      </p:to>
                                    </p:animClr>
                                    <p:set>
                                      <p:cBhvr>
                                        <p:cTn id="46" dur="500" fill="hold"/>
                                        <p:tgtEl>
                                          <p:spTgt spid="22"/>
                                        </p:tgtEl>
                                        <p:attrNameLst>
                                          <p:attrName>fill.type</p:attrName>
                                        </p:attrNameLst>
                                      </p:cBhvr>
                                      <p:to>
                                        <p:strVal val="solid"/>
                                      </p:to>
                                    </p:set>
                                    <p:set>
                                      <p:cBhvr>
                                        <p:cTn id="47" dur="500" fill="hold"/>
                                        <p:tgtEl>
                                          <p:spTgt spid="22"/>
                                        </p:tgtEl>
                                        <p:attrNameLst>
                                          <p:attrName>fill.on</p:attrName>
                                        </p:attrNameLst>
                                      </p:cBhvr>
                                      <p:to>
                                        <p:strVal val="true"/>
                                      </p:to>
                                    </p:set>
                                  </p:childTnLst>
                                </p:cTn>
                              </p:par>
                              <p:par>
                                <p:cTn id="48" presetID="53" presetClass="entr" presetSubtype="16"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500" fill="hold"/>
                                        <p:tgtEl>
                                          <p:spTgt spid="24"/>
                                        </p:tgtEl>
                                        <p:attrNameLst>
                                          <p:attrName>fillcolor</p:attrName>
                                        </p:attrNameLst>
                                      </p:cBhvr>
                                      <p:to>
                                        <a:srgbClr val="FFDC14"/>
                                      </p:to>
                                    </p:animClr>
                                    <p:set>
                                      <p:cBhvr>
                                        <p:cTn id="58" dur="500" fill="hold"/>
                                        <p:tgtEl>
                                          <p:spTgt spid="24"/>
                                        </p:tgtEl>
                                        <p:attrNameLst>
                                          <p:attrName>fill.type</p:attrName>
                                        </p:attrNameLst>
                                      </p:cBhvr>
                                      <p:to>
                                        <p:strVal val="solid"/>
                                      </p:to>
                                    </p:set>
                                    <p:set>
                                      <p:cBhvr>
                                        <p:cTn id="59" dur="500" fill="hold"/>
                                        <p:tgtEl>
                                          <p:spTgt spid="24"/>
                                        </p:tgtEl>
                                        <p:attrNameLst>
                                          <p:attrName>fill.on</p:attrName>
                                        </p:attrNameLst>
                                      </p:cBhvr>
                                      <p:to>
                                        <p:strVal val="true"/>
                                      </p:to>
                                    </p:set>
                                  </p:childTnLst>
                                </p:cTn>
                              </p:par>
                              <p:par>
                                <p:cTn id="60" presetID="53" presetClass="entr" presetSubtype="16"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ppt_w</p:attrName>
                                        </p:attrNameLst>
                                      </p:cBhvr>
                                      <p:tavLst>
                                        <p:tav tm="0">
                                          <p:val>
                                            <p:fltVal val="0"/>
                                          </p:val>
                                        </p:tav>
                                        <p:tav tm="100000">
                                          <p:val>
                                            <p:strVal val="#ppt_w"/>
                                          </p:val>
                                        </p:tav>
                                      </p:tavLst>
                                    </p:anim>
                                    <p:anim calcmode="lin" valueType="num">
                                      <p:cBhvr>
                                        <p:cTn id="63" dur="500" fill="hold"/>
                                        <p:tgtEl>
                                          <p:spTgt spid="29"/>
                                        </p:tgtEl>
                                        <p:attrNameLst>
                                          <p:attrName>ppt_h</p:attrName>
                                        </p:attrNameLst>
                                      </p:cBhvr>
                                      <p:tavLst>
                                        <p:tav tm="0">
                                          <p:val>
                                            <p:fltVal val="0"/>
                                          </p:val>
                                        </p:tav>
                                        <p:tav tm="100000">
                                          <p:val>
                                            <p:strVal val="#ppt_h"/>
                                          </p:val>
                                        </p:tav>
                                      </p:tavLst>
                                    </p:anim>
                                    <p:animEffect transition="in" filter="fade">
                                      <p:cBhvr>
                                        <p:cTn id="64" dur="500"/>
                                        <p:tgtEl>
                                          <p:spTgt spid="29"/>
                                        </p:tgtEl>
                                      </p:cBhvr>
                                    </p:animEffect>
                                  </p:childTnLst>
                                </p:cTn>
                              </p:par>
                            </p:childTnLst>
                          </p:cTn>
                        </p:par>
                      </p:childTnLst>
                    </p:cTn>
                  </p:par>
                </p:childTnLst>
              </p:cTn>
              <p:nextCondLst>
                <p:cond evt="onClick" delay="0">
                  <p:tgtEl>
                    <p:spTgt spid="24"/>
                  </p:tgtEl>
                </p:cond>
              </p:nextCondLst>
            </p:seq>
          </p:childTnLst>
        </p:cTn>
      </p:par>
    </p:tnLst>
    <p:bldLst>
      <p:bldP spid="21" grpId="0" animBg="1"/>
      <p:bldP spid="22" grpId="0" animBg="1"/>
      <p:bldP spid="23" grpId="0" animBg="1"/>
      <p:bldP spid="24" grpId="0" animBg="1"/>
      <p:bldP spid="27" grpId="0" animBg="1"/>
      <p:bldP spid="28" grpId="0" animBg="1"/>
      <p:bldP spid="2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49">
          <a:extLst>
            <a:ext uri="{FF2B5EF4-FFF2-40B4-BE49-F238E27FC236}">
              <a16:creationId xmlns:a16="http://schemas.microsoft.com/office/drawing/2014/main" id="{72983548-15C3-EA6E-B987-C84D2EA122A9}"/>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6D73F257-B20A-6795-827D-8CBF9C16FD0B}"/>
              </a:ext>
            </a:extLst>
          </p:cNvPr>
          <p:cNvSpPr txBox="1"/>
          <p:nvPr/>
        </p:nvSpPr>
        <p:spPr>
          <a:xfrm>
            <a:off x="221810" y="321905"/>
            <a:ext cx="8700380" cy="1881990"/>
          </a:xfrm>
          <a:prstGeom prst="rect">
            <a:avLst/>
          </a:prstGeom>
          <a:noFill/>
        </p:spPr>
        <p:txBody>
          <a:bodyPr wrap="square">
            <a:spAutoFit/>
          </a:bodyPr>
          <a:lstStyle/>
          <a:p>
            <a:pPr algn="just">
              <a:lnSpc>
                <a:spcPct val="150000"/>
              </a:lnSpc>
              <a:spcAft>
                <a:spcPts val="1000"/>
              </a:spcAft>
            </a:pPr>
            <a:r>
              <a:rPr lang="vi-VN" sz="2000" b="1">
                <a:solidFill>
                  <a:srgbClr val="0D0D0D"/>
                </a:solidFill>
                <a:latin typeface="+mn-lt"/>
                <a:ea typeface="Calibri" panose="020F0502020204030204" pitchFamily="34" charset="0"/>
                <a:cs typeface="Arial" panose="020B0604020202020204" pitchFamily="34" charset="0"/>
              </a:rPr>
              <a:t>Câu </a:t>
            </a:r>
            <a:r>
              <a:rPr lang="en-US" sz="2000" b="1">
                <a:solidFill>
                  <a:srgbClr val="0D0D0D"/>
                </a:solidFill>
                <a:latin typeface="+mn-lt"/>
                <a:ea typeface="Calibri" panose="020F0502020204030204" pitchFamily="34" charset="0"/>
                <a:cs typeface="Arial" panose="020B0604020202020204" pitchFamily="34" charset="0"/>
              </a:rPr>
              <a:t>3: </a:t>
            </a:r>
            <a:r>
              <a:rPr lang="en-US" sz="2000">
                <a:solidFill>
                  <a:srgbClr val="000000"/>
                </a:solidFill>
                <a:effectLst/>
                <a:latin typeface="+mn-lt"/>
                <a:ea typeface="Times New Roman" panose="02020603050405020304" pitchFamily="18" charset="0"/>
              </a:rPr>
              <a:t>Hạt nhân </a:t>
            </a:r>
            <a:r>
              <a:rPr lang="en-US" sz="2000" baseline="30000">
                <a:solidFill>
                  <a:srgbClr val="000000"/>
                </a:solidFill>
                <a:effectLst/>
                <a:latin typeface="+mn-lt"/>
                <a:ea typeface="Times New Roman" panose="02020603050405020304" pitchFamily="18" charset="0"/>
              </a:rPr>
              <a:t>14</a:t>
            </a:r>
            <a:r>
              <a:rPr lang="en-US" sz="2000">
                <a:solidFill>
                  <a:srgbClr val="000000"/>
                </a:solidFill>
                <a:effectLst/>
                <a:latin typeface="+mn-lt"/>
                <a:ea typeface="Times New Roman" panose="02020603050405020304" pitchFamily="18" charset="0"/>
              </a:rPr>
              <a:t>C là chất phóng xạ có chu kì bán rã 5600 năm. Trong cây cối có chất phóng xạ </a:t>
            </a:r>
            <a:r>
              <a:rPr lang="en-US" sz="2000" baseline="30000">
                <a:solidFill>
                  <a:srgbClr val="000000"/>
                </a:solidFill>
                <a:effectLst/>
                <a:latin typeface="+mn-lt"/>
                <a:ea typeface="Times New Roman" panose="02020603050405020304" pitchFamily="18" charset="0"/>
              </a:rPr>
              <a:t>14</a:t>
            </a:r>
            <a:r>
              <a:rPr lang="en-US" sz="2000">
                <a:solidFill>
                  <a:srgbClr val="000000"/>
                </a:solidFill>
                <a:effectLst/>
                <a:latin typeface="+mn-lt"/>
                <a:ea typeface="Times New Roman" panose="02020603050405020304" pitchFamily="18" charset="0"/>
              </a:rPr>
              <a:t>C. Độ phóng xạ của một mẫu của cây mới được chặt (Coi như đã phơi khô) và một mẫu gỗ cổ đại đã chết cùng khối lượng lần lượt là 0,255 (Bq) và 0,215 (Bq). Mẫu gỗ cổ đại đã chết cách đây? </a:t>
            </a:r>
            <a:endParaRPr lang="en-US" sz="2000">
              <a:latin typeface="+mn-lt"/>
              <a:cs typeface="Arial" panose="020B0604020202020204" pitchFamily="34" charset="0"/>
            </a:endParaRPr>
          </a:p>
        </p:txBody>
      </p:sp>
      <p:sp>
        <p:nvSpPr>
          <p:cNvPr id="10" name="Rectangle: Rounded Corners 9">
            <a:extLst>
              <a:ext uri="{FF2B5EF4-FFF2-40B4-BE49-F238E27FC236}">
                <a16:creationId xmlns:a16="http://schemas.microsoft.com/office/drawing/2014/main" id="{3B4FA120-1198-B836-35A4-AA34457E447A}"/>
              </a:ext>
            </a:extLst>
          </p:cNvPr>
          <p:cNvSpPr/>
          <p:nvPr/>
        </p:nvSpPr>
        <p:spPr>
          <a:xfrm>
            <a:off x="1160115" y="2387803"/>
            <a:ext cx="3184884" cy="1009640"/>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000">
                <a:solidFill>
                  <a:srgbClr val="000000"/>
                </a:solidFill>
                <a:ea typeface="Calibri" panose="020F0502020204030204" pitchFamily="34" charset="0"/>
                <a:cs typeface="Arial" panose="020B0604020202020204" pitchFamily="34" charset="0"/>
              </a:rPr>
              <a:t>A. t = 2104,3 năm. </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Rectangle: Rounded Corners 10">
            <a:extLst>
              <a:ext uri="{FF2B5EF4-FFF2-40B4-BE49-F238E27FC236}">
                <a16:creationId xmlns:a16="http://schemas.microsoft.com/office/drawing/2014/main" id="{F9E09C9F-B7DF-383E-6E9E-5BA588E8EB91}"/>
              </a:ext>
            </a:extLst>
          </p:cNvPr>
          <p:cNvSpPr/>
          <p:nvPr/>
        </p:nvSpPr>
        <p:spPr>
          <a:xfrm>
            <a:off x="1160113" y="3528365"/>
            <a:ext cx="3184886" cy="1009640"/>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000">
                <a:solidFill>
                  <a:srgbClr val="000000"/>
                </a:solidFill>
                <a:ea typeface="Calibri" panose="020F0502020204030204" pitchFamily="34" charset="0"/>
                <a:cs typeface="Arial" panose="020B0604020202020204" pitchFamily="34" charset="0"/>
              </a:rPr>
              <a:t>B. t = 867,9 năm. </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A95CED7F-4D05-234F-CF89-B941844F45A9}"/>
              </a:ext>
            </a:extLst>
          </p:cNvPr>
          <p:cNvSpPr/>
          <p:nvPr/>
        </p:nvSpPr>
        <p:spPr>
          <a:xfrm>
            <a:off x="5324113" y="3528364"/>
            <a:ext cx="3184886" cy="1009640"/>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ea typeface="Calibri" panose="020F0502020204030204" pitchFamily="34" charset="0"/>
                <a:cs typeface="Arial" panose="020B0604020202020204" pitchFamily="34" charset="0"/>
              </a:rPr>
              <a:t>D. t = 1378,5 năm.</a:t>
            </a:r>
            <a:endParaRPr lang="en-US" sz="2000">
              <a:solidFill>
                <a:srgbClr val="000000"/>
              </a:solidFill>
            </a:endParaRPr>
          </a:p>
        </p:txBody>
      </p:sp>
      <p:sp>
        <p:nvSpPr>
          <p:cNvPr id="13" name="Rectangle: Rounded Corners 12">
            <a:extLst>
              <a:ext uri="{FF2B5EF4-FFF2-40B4-BE49-F238E27FC236}">
                <a16:creationId xmlns:a16="http://schemas.microsoft.com/office/drawing/2014/main" id="{11AC2187-135D-2F75-81F8-E7FBCF8C1B3C}"/>
              </a:ext>
            </a:extLst>
          </p:cNvPr>
          <p:cNvSpPr/>
          <p:nvPr/>
        </p:nvSpPr>
        <p:spPr>
          <a:xfrm>
            <a:off x="5324113" y="2383522"/>
            <a:ext cx="3184886" cy="1009640"/>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ea typeface="Calibri" panose="020F0502020204030204" pitchFamily="34" charset="0"/>
                <a:cs typeface="Arial" panose="020B0604020202020204" pitchFamily="34" charset="0"/>
              </a:rPr>
              <a:t>C. t = 3410,2 năm. </a:t>
            </a:r>
            <a:endParaRPr lang="en-US" sz="2000">
              <a:solidFill>
                <a:srgbClr val="000000"/>
              </a:solidFill>
            </a:endParaRPr>
          </a:p>
        </p:txBody>
      </p:sp>
      <p:pic>
        <p:nvPicPr>
          <p:cNvPr id="14" name="Picture 13">
            <a:extLst>
              <a:ext uri="{FF2B5EF4-FFF2-40B4-BE49-F238E27FC236}">
                <a16:creationId xmlns:a16="http://schemas.microsoft.com/office/drawing/2014/main" id="{9665B826-7E75-CD5E-6799-034C2304D5E2}"/>
              </a:ext>
            </a:extLst>
          </p:cNvPr>
          <p:cNvPicPr>
            <a:picLocks noChangeAspect="1"/>
          </p:cNvPicPr>
          <p:nvPr/>
        </p:nvPicPr>
        <p:blipFill>
          <a:blip r:embed="rId3"/>
          <a:stretch>
            <a:fillRect/>
          </a:stretch>
        </p:blipFill>
        <p:spPr>
          <a:xfrm>
            <a:off x="4940593" y="3477972"/>
            <a:ext cx="767040" cy="1110424"/>
          </a:xfrm>
          <a:prstGeom prst="rect">
            <a:avLst/>
          </a:prstGeom>
        </p:spPr>
      </p:pic>
      <p:sp>
        <p:nvSpPr>
          <p:cNvPr id="15" name="Freeform 7">
            <a:extLst>
              <a:ext uri="{FF2B5EF4-FFF2-40B4-BE49-F238E27FC236}">
                <a16:creationId xmlns:a16="http://schemas.microsoft.com/office/drawing/2014/main" id="{ED87B102-F15F-86CA-993E-25F67D809C56}"/>
              </a:ext>
            </a:extLst>
          </p:cNvPr>
          <p:cNvSpPr/>
          <p:nvPr/>
        </p:nvSpPr>
        <p:spPr>
          <a:xfrm>
            <a:off x="635001" y="2387038"/>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D08046FC-757C-0157-B4FC-F11822F6AD52}"/>
              </a:ext>
            </a:extLst>
          </p:cNvPr>
          <p:cNvSpPr/>
          <p:nvPr/>
        </p:nvSpPr>
        <p:spPr>
          <a:xfrm>
            <a:off x="702913" y="3593538"/>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7">
            <a:extLst>
              <a:ext uri="{FF2B5EF4-FFF2-40B4-BE49-F238E27FC236}">
                <a16:creationId xmlns:a16="http://schemas.microsoft.com/office/drawing/2014/main" id="{6341DCED-DA56-EEDF-5BB3-2BF85BBD4E86}"/>
              </a:ext>
            </a:extLst>
          </p:cNvPr>
          <p:cNvSpPr/>
          <p:nvPr/>
        </p:nvSpPr>
        <p:spPr>
          <a:xfrm>
            <a:off x="4866913" y="2448696"/>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02529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10"/>
                                        </p:tgtEl>
                                        <p:attrNameLst>
                                          <p:attrName>fillcolor</p:attrName>
                                        </p:attrNameLst>
                                      </p:cBhvr>
                                      <p:to>
                                        <a:srgbClr val="FFDC14"/>
                                      </p:to>
                                    </p:animClr>
                                    <p:set>
                                      <p:cBhvr>
                                        <p:cTn id="22" dur="500" fill="hold"/>
                                        <p:tgtEl>
                                          <p:spTgt spid="10"/>
                                        </p:tgtEl>
                                        <p:attrNameLst>
                                          <p:attrName>fill.type</p:attrName>
                                        </p:attrNameLst>
                                      </p:cBhvr>
                                      <p:to>
                                        <p:strVal val="solid"/>
                                      </p:to>
                                    </p:set>
                                    <p:set>
                                      <p:cBhvr>
                                        <p:cTn id="23" dur="500" fill="hold"/>
                                        <p:tgtEl>
                                          <p:spTgt spid="10"/>
                                        </p:tgtEl>
                                        <p:attrNameLst>
                                          <p:attrName>fill.on</p:attrName>
                                        </p:attrNameLst>
                                      </p:cBhvr>
                                      <p:to>
                                        <p:strVal val="true"/>
                                      </p:to>
                                    </p:set>
                                  </p:childTnLst>
                                </p:cTn>
                              </p:par>
                              <p:par>
                                <p:cTn id="24" presetID="53"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500" fill="hold"/>
                                        <p:tgtEl>
                                          <p:spTgt spid="12"/>
                                        </p:tgtEl>
                                        <p:attrNameLst>
                                          <p:attrName>fillcolor</p:attrName>
                                        </p:attrNameLst>
                                      </p:cBhvr>
                                      <p:to>
                                        <a:srgbClr val="75E52C"/>
                                      </p:to>
                                    </p:animClr>
                                    <p:set>
                                      <p:cBhvr>
                                        <p:cTn id="34" dur="500" fill="hold"/>
                                        <p:tgtEl>
                                          <p:spTgt spid="12"/>
                                        </p:tgtEl>
                                        <p:attrNameLst>
                                          <p:attrName>fill.type</p:attrName>
                                        </p:attrNameLst>
                                      </p:cBhvr>
                                      <p:to>
                                        <p:strVal val="solid"/>
                                      </p:to>
                                    </p:set>
                                    <p:set>
                                      <p:cBhvr>
                                        <p:cTn id="35" dur="500" fill="hold"/>
                                        <p:tgtEl>
                                          <p:spTgt spid="12"/>
                                        </p:tgtEl>
                                        <p:attrNameLst>
                                          <p:attrName>fill.on</p:attrName>
                                        </p:attrNameLst>
                                      </p:cBhvr>
                                      <p:to>
                                        <p:strVal val="true"/>
                                      </p:to>
                                    </p:set>
                                  </p:childTnLst>
                                </p:cTn>
                              </p:par>
                              <p:par>
                                <p:cTn id="36" presetID="53"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500" fill="hold"/>
                                        <p:tgtEl>
                                          <p:spTgt spid="11"/>
                                        </p:tgtEl>
                                        <p:attrNameLst>
                                          <p:attrName>fillcolor</p:attrName>
                                        </p:attrNameLst>
                                      </p:cBhvr>
                                      <p:to>
                                        <a:srgbClr val="FFDC14"/>
                                      </p:to>
                                    </p:animClr>
                                    <p:set>
                                      <p:cBhvr>
                                        <p:cTn id="46" dur="500" fill="hold"/>
                                        <p:tgtEl>
                                          <p:spTgt spid="11"/>
                                        </p:tgtEl>
                                        <p:attrNameLst>
                                          <p:attrName>fill.type</p:attrName>
                                        </p:attrNameLst>
                                      </p:cBhvr>
                                      <p:to>
                                        <p:strVal val="solid"/>
                                      </p:to>
                                    </p:set>
                                    <p:set>
                                      <p:cBhvr>
                                        <p:cTn id="47" dur="500" fill="hold"/>
                                        <p:tgtEl>
                                          <p:spTgt spid="11"/>
                                        </p:tgtEl>
                                        <p:attrNameLst>
                                          <p:attrName>fill.on</p:attrName>
                                        </p:attrNameLst>
                                      </p:cBhvr>
                                      <p:to>
                                        <p:strVal val="true"/>
                                      </p:to>
                                    </p:set>
                                  </p:childTnLst>
                                </p:cTn>
                              </p:par>
                              <p:par>
                                <p:cTn id="48" presetID="53" presetClass="entr" presetSubtype="16"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500" fill="hold"/>
                                        <p:tgtEl>
                                          <p:spTgt spid="13"/>
                                        </p:tgtEl>
                                        <p:attrNameLst>
                                          <p:attrName>fillcolor</p:attrName>
                                        </p:attrNameLst>
                                      </p:cBhvr>
                                      <p:to>
                                        <a:srgbClr val="FFDC14"/>
                                      </p:to>
                                    </p:animClr>
                                    <p:set>
                                      <p:cBhvr>
                                        <p:cTn id="58" dur="500" fill="hold"/>
                                        <p:tgtEl>
                                          <p:spTgt spid="13"/>
                                        </p:tgtEl>
                                        <p:attrNameLst>
                                          <p:attrName>fill.type</p:attrName>
                                        </p:attrNameLst>
                                      </p:cBhvr>
                                      <p:to>
                                        <p:strVal val="solid"/>
                                      </p:to>
                                    </p:set>
                                    <p:set>
                                      <p:cBhvr>
                                        <p:cTn id="59" dur="500" fill="hold"/>
                                        <p:tgtEl>
                                          <p:spTgt spid="13"/>
                                        </p:tgtEl>
                                        <p:attrNameLst>
                                          <p:attrName>fill.on</p:attrName>
                                        </p:attrNameLst>
                                      </p:cBhvr>
                                      <p:to>
                                        <p:strVal val="true"/>
                                      </p:to>
                                    </p:set>
                                  </p:childTnLst>
                                </p:cTn>
                              </p:par>
                              <p:par>
                                <p:cTn id="60" presetID="53"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5" grpId="0" animBg="1"/>
      <p:bldP spid="16" grpId="0" animBg="1"/>
      <p:bldP spid="1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949">
          <a:extLst>
            <a:ext uri="{FF2B5EF4-FFF2-40B4-BE49-F238E27FC236}">
              <a16:creationId xmlns:a16="http://schemas.microsoft.com/office/drawing/2014/main" id="{DA6629D7-8D2F-8A1A-AC0A-00FF87FBC3BC}"/>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75C0D8D-9970-A8BE-310C-F0E8C8B2C968}"/>
              </a:ext>
            </a:extLst>
          </p:cNvPr>
          <p:cNvSpPr/>
          <p:nvPr/>
        </p:nvSpPr>
        <p:spPr>
          <a:xfrm>
            <a:off x="321822" y="3021156"/>
            <a:ext cx="4164000" cy="177802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a typeface="Calibri" panose="020F0502020204030204" pitchFamily="34" charset="0"/>
                <a:cs typeface="Arial" panose="020B0604020202020204" pitchFamily="34" charset="0"/>
              </a:rPr>
              <a:t>B. Là hiện tượng một hạt nhân không bền vững tự phát biến đổi thành một hạt nhân khác đồng thời phát ra tia phóng xạ.</a:t>
            </a:r>
            <a:endParaRPr lang="en-US" sz="2000">
              <a:solidFill>
                <a:srgbClr val="000000"/>
              </a:solidFill>
            </a:endParaRPr>
          </a:p>
        </p:txBody>
      </p:sp>
      <p:pic>
        <p:nvPicPr>
          <p:cNvPr id="14" name="Picture 13">
            <a:extLst>
              <a:ext uri="{FF2B5EF4-FFF2-40B4-BE49-F238E27FC236}">
                <a16:creationId xmlns:a16="http://schemas.microsoft.com/office/drawing/2014/main" id="{F0D198AD-E632-DD4C-372B-9D10C1E0ACC7}"/>
              </a:ext>
            </a:extLst>
          </p:cNvPr>
          <p:cNvPicPr>
            <a:picLocks noChangeAspect="1"/>
          </p:cNvPicPr>
          <p:nvPr/>
        </p:nvPicPr>
        <p:blipFill>
          <a:blip r:embed="rId3"/>
          <a:stretch>
            <a:fillRect/>
          </a:stretch>
        </p:blipFill>
        <p:spPr>
          <a:xfrm>
            <a:off x="3561858" y="3354956"/>
            <a:ext cx="767040" cy="1110424"/>
          </a:xfrm>
          <a:prstGeom prst="rect">
            <a:avLst/>
          </a:prstGeom>
        </p:spPr>
      </p:pic>
      <p:sp>
        <p:nvSpPr>
          <p:cNvPr id="20" name="TextBox 19">
            <a:extLst>
              <a:ext uri="{FF2B5EF4-FFF2-40B4-BE49-F238E27FC236}">
                <a16:creationId xmlns:a16="http://schemas.microsoft.com/office/drawing/2014/main" id="{3C7F45F6-50F6-258C-E0FA-EC26AA537417}"/>
              </a:ext>
            </a:extLst>
          </p:cNvPr>
          <p:cNvSpPr txBox="1"/>
          <p:nvPr/>
        </p:nvSpPr>
        <p:spPr>
          <a:xfrm>
            <a:off x="221810" y="405440"/>
            <a:ext cx="8700380" cy="400110"/>
          </a:xfrm>
          <a:prstGeom prst="rect">
            <a:avLst/>
          </a:prstGeom>
          <a:noFill/>
        </p:spPr>
        <p:txBody>
          <a:bodyPr wrap="square">
            <a:spAutoFit/>
          </a:bodyPr>
          <a:lstStyle/>
          <a:p>
            <a:pPr algn="ctr">
              <a:spcAft>
                <a:spcPts val="1000"/>
              </a:spcAft>
            </a:pPr>
            <a:r>
              <a:rPr lang="vi-VN" sz="2000" b="1">
                <a:solidFill>
                  <a:srgbClr val="0D0D0D"/>
                </a:solidFill>
                <a:latin typeface="+mn-lt"/>
                <a:ea typeface="Calibri" panose="020F0502020204030204" pitchFamily="34" charset="0"/>
                <a:cs typeface="Arial" panose="020B0604020202020204" pitchFamily="34" charset="0"/>
              </a:rPr>
              <a:t>Câu </a:t>
            </a:r>
            <a:r>
              <a:rPr lang="en-US" sz="2000" b="1">
                <a:solidFill>
                  <a:srgbClr val="0D0D0D"/>
                </a:solidFill>
                <a:latin typeface="+mn-lt"/>
                <a:ea typeface="Calibri" panose="020F0502020204030204" pitchFamily="34" charset="0"/>
                <a:cs typeface="Arial" panose="020B0604020202020204" pitchFamily="34" charset="0"/>
              </a:rPr>
              <a:t>4: </a:t>
            </a:r>
            <a:r>
              <a:rPr lang="vi-VN" sz="2000">
                <a:solidFill>
                  <a:srgbClr val="000000"/>
                </a:solidFill>
                <a:effectLst/>
                <a:latin typeface="+mn-lt"/>
                <a:ea typeface="Times New Roman" panose="02020603050405020304" pitchFamily="18" charset="0"/>
              </a:rPr>
              <a:t>Hiện tượng phóng xạ là gì?</a:t>
            </a:r>
            <a:endParaRPr lang="en-US" sz="2000">
              <a:latin typeface="+mn-lt"/>
              <a:cs typeface="Arial" panose="020B0604020202020204" pitchFamily="34" charset="0"/>
            </a:endParaRPr>
          </a:p>
        </p:txBody>
      </p:sp>
      <p:sp>
        <p:nvSpPr>
          <p:cNvPr id="10" name="Rectangle: Rounded Corners 9">
            <a:extLst>
              <a:ext uri="{FF2B5EF4-FFF2-40B4-BE49-F238E27FC236}">
                <a16:creationId xmlns:a16="http://schemas.microsoft.com/office/drawing/2014/main" id="{C446E4A0-E421-4B0B-0AC8-F22C97632E96}"/>
              </a:ext>
            </a:extLst>
          </p:cNvPr>
          <p:cNvSpPr/>
          <p:nvPr/>
        </p:nvSpPr>
        <p:spPr>
          <a:xfrm>
            <a:off x="321825" y="1146225"/>
            <a:ext cx="4163997" cy="1778026"/>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ea typeface="Calibri" panose="020F0502020204030204" pitchFamily="34" charset="0"/>
                <a:cs typeface="Arial" panose="020B0604020202020204" pitchFamily="34" charset="0"/>
              </a:rPr>
              <a:t>A. Là hiện tượng có thể được kiểm soát bằng cách đặt hạt nhân phóng xạ vào vùng không gian có điện trường hoặc từ trường.</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Rectangle: Rounded Corners 10">
            <a:extLst>
              <a:ext uri="{FF2B5EF4-FFF2-40B4-BE49-F238E27FC236}">
                <a16:creationId xmlns:a16="http://schemas.microsoft.com/office/drawing/2014/main" id="{AACB2D1A-3CEE-D94F-8192-D7FF2D36C3F2}"/>
              </a:ext>
            </a:extLst>
          </p:cNvPr>
          <p:cNvSpPr/>
          <p:nvPr/>
        </p:nvSpPr>
        <p:spPr>
          <a:xfrm>
            <a:off x="4658175" y="3021156"/>
            <a:ext cx="4164000" cy="177802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ea typeface="Calibri" panose="020F0502020204030204" pitchFamily="34" charset="0"/>
                <a:cs typeface="Arial" panose="020B0604020202020204" pitchFamily="34" charset="0"/>
              </a:rPr>
              <a:t>D. Là một hạt nhân phát ra các tia phóng xạ khi bắn phá bởi các hạt có động năng lớn.</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3" name="Rectangle: Rounded Corners 12">
            <a:extLst>
              <a:ext uri="{FF2B5EF4-FFF2-40B4-BE49-F238E27FC236}">
                <a16:creationId xmlns:a16="http://schemas.microsoft.com/office/drawing/2014/main" id="{E7A5BCD8-F2E1-527C-9B5A-38A237AE2E50}"/>
              </a:ext>
            </a:extLst>
          </p:cNvPr>
          <p:cNvSpPr/>
          <p:nvPr/>
        </p:nvSpPr>
        <p:spPr>
          <a:xfrm>
            <a:off x="4658175" y="1146150"/>
            <a:ext cx="4164000" cy="1778026"/>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a typeface="Calibri" panose="020F0502020204030204" pitchFamily="34" charset="0"/>
                <a:cs typeface="Arial" panose="020B0604020202020204" pitchFamily="34" charset="0"/>
              </a:rPr>
              <a:t>C. Là một hạt nhân biến đổi thành một hạt nhân khác khi hấp thụ một neutron.</a:t>
            </a:r>
            <a:endParaRPr lang="en-US" sz="2000">
              <a:solidFill>
                <a:srgbClr val="000000"/>
              </a:solidFill>
            </a:endParaRPr>
          </a:p>
        </p:txBody>
      </p:sp>
      <p:sp>
        <p:nvSpPr>
          <p:cNvPr id="15" name="Freeform 7">
            <a:extLst>
              <a:ext uri="{FF2B5EF4-FFF2-40B4-BE49-F238E27FC236}">
                <a16:creationId xmlns:a16="http://schemas.microsoft.com/office/drawing/2014/main" id="{EB038542-D064-4D6D-BFA1-142DBFEDED73}"/>
              </a:ext>
            </a:extLst>
          </p:cNvPr>
          <p:cNvSpPr/>
          <p:nvPr/>
        </p:nvSpPr>
        <p:spPr>
          <a:xfrm>
            <a:off x="3488178" y="1581477"/>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70E53040-532B-1917-F8C0-D21BA479B3B7}"/>
              </a:ext>
            </a:extLst>
          </p:cNvPr>
          <p:cNvSpPr/>
          <p:nvPr/>
        </p:nvSpPr>
        <p:spPr>
          <a:xfrm>
            <a:off x="7806175" y="3452968"/>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7">
            <a:extLst>
              <a:ext uri="{FF2B5EF4-FFF2-40B4-BE49-F238E27FC236}">
                <a16:creationId xmlns:a16="http://schemas.microsoft.com/office/drawing/2014/main" id="{1BD4EB54-45A9-60B4-426A-7FBDF4C7E382}"/>
              </a:ext>
            </a:extLst>
          </p:cNvPr>
          <p:cNvSpPr/>
          <p:nvPr/>
        </p:nvSpPr>
        <p:spPr>
          <a:xfrm>
            <a:off x="7806175" y="1577963"/>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6907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10"/>
                                        </p:tgtEl>
                                        <p:attrNameLst>
                                          <p:attrName>fillcolor</p:attrName>
                                        </p:attrNameLst>
                                      </p:cBhvr>
                                      <p:to>
                                        <a:srgbClr val="FFDC14"/>
                                      </p:to>
                                    </p:animClr>
                                    <p:set>
                                      <p:cBhvr>
                                        <p:cTn id="22" dur="500" fill="hold"/>
                                        <p:tgtEl>
                                          <p:spTgt spid="10"/>
                                        </p:tgtEl>
                                        <p:attrNameLst>
                                          <p:attrName>fill.type</p:attrName>
                                        </p:attrNameLst>
                                      </p:cBhvr>
                                      <p:to>
                                        <p:strVal val="solid"/>
                                      </p:to>
                                    </p:set>
                                    <p:set>
                                      <p:cBhvr>
                                        <p:cTn id="23" dur="500" fill="hold"/>
                                        <p:tgtEl>
                                          <p:spTgt spid="10"/>
                                        </p:tgtEl>
                                        <p:attrNameLst>
                                          <p:attrName>fill.on</p:attrName>
                                        </p:attrNameLst>
                                      </p:cBhvr>
                                      <p:to>
                                        <p:strVal val="true"/>
                                      </p:to>
                                    </p:set>
                                  </p:childTnLst>
                                </p:cTn>
                              </p:par>
                              <p:par>
                                <p:cTn id="24" presetID="53"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500" fill="hold"/>
                                        <p:tgtEl>
                                          <p:spTgt spid="12"/>
                                        </p:tgtEl>
                                        <p:attrNameLst>
                                          <p:attrName>fillcolor</p:attrName>
                                        </p:attrNameLst>
                                      </p:cBhvr>
                                      <p:to>
                                        <a:srgbClr val="75E52C"/>
                                      </p:to>
                                    </p:animClr>
                                    <p:set>
                                      <p:cBhvr>
                                        <p:cTn id="34" dur="500" fill="hold"/>
                                        <p:tgtEl>
                                          <p:spTgt spid="12"/>
                                        </p:tgtEl>
                                        <p:attrNameLst>
                                          <p:attrName>fill.type</p:attrName>
                                        </p:attrNameLst>
                                      </p:cBhvr>
                                      <p:to>
                                        <p:strVal val="solid"/>
                                      </p:to>
                                    </p:set>
                                    <p:set>
                                      <p:cBhvr>
                                        <p:cTn id="35" dur="500" fill="hold"/>
                                        <p:tgtEl>
                                          <p:spTgt spid="12"/>
                                        </p:tgtEl>
                                        <p:attrNameLst>
                                          <p:attrName>fill.on</p:attrName>
                                        </p:attrNameLst>
                                      </p:cBhvr>
                                      <p:to>
                                        <p:strVal val="true"/>
                                      </p:to>
                                    </p:set>
                                  </p:childTnLst>
                                </p:cTn>
                              </p:par>
                              <p:par>
                                <p:cTn id="36" presetID="53"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500" fill="hold"/>
                                        <p:tgtEl>
                                          <p:spTgt spid="11"/>
                                        </p:tgtEl>
                                        <p:attrNameLst>
                                          <p:attrName>fillcolor</p:attrName>
                                        </p:attrNameLst>
                                      </p:cBhvr>
                                      <p:to>
                                        <a:srgbClr val="FFDC14"/>
                                      </p:to>
                                    </p:animClr>
                                    <p:set>
                                      <p:cBhvr>
                                        <p:cTn id="46" dur="500" fill="hold"/>
                                        <p:tgtEl>
                                          <p:spTgt spid="11"/>
                                        </p:tgtEl>
                                        <p:attrNameLst>
                                          <p:attrName>fill.type</p:attrName>
                                        </p:attrNameLst>
                                      </p:cBhvr>
                                      <p:to>
                                        <p:strVal val="solid"/>
                                      </p:to>
                                    </p:set>
                                    <p:set>
                                      <p:cBhvr>
                                        <p:cTn id="47" dur="500" fill="hold"/>
                                        <p:tgtEl>
                                          <p:spTgt spid="11"/>
                                        </p:tgtEl>
                                        <p:attrNameLst>
                                          <p:attrName>fill.on</p:attrName>
                                        </p:attrNameLst>
                                      </p:cBhvr>
                                      <p:to>
                                        <p:strVal val="true"/>
                                      </p:to>
                                    </p:set>
                                  </p:childTnLst>
                                </p:cTn>
                              </p:par>
                              <p:par>
                                <p:cTn id="48" presetID="53" presetClass="entr" presetSubtype="16"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500" fill="hold"/>
                                        <p:tgtEl>
                                          <p:spTgt spid="13"/>
                                        </p:tgtEl>
                                        <p:attrNameLst>
                                          <p:attrName>fillcolor</p:attrName>
                                        </p:attrNameLst>
                                      </p:cBhvr>
                                      <p:to>
                                        <a:srgbClr val="FFDC14"/>
                                      </p:to>
                                    </p:animClr>
                                    <p:set>
                                      <p:cBhvr>
                                        <p:cTn id="58" dur="500" fill="hold"/>
                                        <p:tgtEl>
                                          <p:spTgt spid="13"/>
                                        </p:tgtEl>
                                        <p:attrNameLst>
                                          <p:attrName>fill.type</p:attrName>
                                        </p:attrNameLst>
                                      </p:cBhvr>
                                      <p:to>
                                        <p:strVal val="solid"/>
                                      </p:to>
                                    </p:set>
                                    <p:set>
                                      <p:cBhvr>
                                        <p:cTn id="59" dur="500" fill="hold"/>
                                        <p:tgtEl>
                                          <p:spTgt spid="13"/>
                                        </p:tgtEl>
                                        <p:attrNameLst>
                                          <p:attrName>fill.on</p:attrName>
                                        </p:attrNameLst>
                                      </p:cBhvr>
                                      <p:to>
                                        <p:strVal val="true"/>
                                      </p:to>
                                    </p:set>
                                  </p:childTnLst>
                                </p:cTn>
                              </p:par>
                              <p:par>
                                <p:cTn id="60" presetID="53"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3"/>
                  </p:tgtEl>
                </p:cond>
              </p:nextCondLst>
            </p:seq>
          </p:childTnLst>
        </p:cTn>
      </p:par>
    </p:tnLst>
    <p:bldLst>
      <p:bldP spid="12" grpId="0" animBg="1"/>
      <p:bldP spid="10" grpId="0" animBg="1"/>
      <p:bldP spid="11" grpId="0" animBg="1"/>
      <p:bldP spid="13" grpId="0" animBg="1"/>
      <p:bldP spid="15" grpId="0" animBg="1"/>
      <p:bldP spid="16" grpId="0" animBg="1"/>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49">
          <a:extLst>
            <a:ext uri="{FF2B5EF4-FFF2-40B4-BE49-F238E27FC236}">
              <a16:creationId xmlns:a16="http://schemas.microsoft.com/office/drawing/2014/main" id="{CD4C4F6B-3257-711B-A6D2-27448A08E780}"/>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61616ED-4A67-B264-5DB8-258DE2379D0C}"/>
              </a:ext>
            </a:extLst>
          </p:cNvPr>
          <p:cNvSpPr/>
          <p:nvPr/>
        </p:nvSpPr>
        <p:spPr>
          <a:xfrm>
            <a:off x="377852" y="2356403"/>
            <a:ext cx="2011680" cy="141935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solidFill>
                  <a:srgbClr val="000000"/>
                </a:solidFill>
              </a:rPr>
              <a:t>A. N</a:t>
            </a:r>
            <a:r>
              <a:rPr lang="fr-FR" sz="2000" baseline="-25000">
                <a:solidFill>
                  <a:srgbClr val="000000"/>
                </a:solidFill>
              </a:rPr>
              <a:t>t</a:t>
            </a:r>
            <a:r>
              <a:rPr lang="fr-FR" sz="2000">
                <a:solidFill>
                  <a:srgbClr val="000000"/>
                </a:solidFill>
              </a:rPr>
              <a:t> = N</a:t>
            </a:r>
            <a:r>
              <a:rPr lang="fr-FR" sz="2000" baseline="-25000">
                <a:solidFill>
                  <a:srgbClr val="000000"/>
                </a:solidFill>
              </a:rPr>
              <a:t>0</a:t>
            </a:r>
            <a:r>
              <a:rPr lang="fr-FR" sz="2000">
                <a:solidFill>
                  <a:srgbClr val="000000"/>
                </a:solidFill>
              </a:rPr>
              <a:t>.e</a:t>
            </a:r>
            <a:r>
              <a:rPr lang="fr-FR" sz="2000" baseline="30000">
                <a:solidFill>
                  <a:srgbClr val="000000"/>
                </a:solidFill>
              </a:rPr>
              <a:t>-λt</a:t>
            </a:r>
            <a:r>
              <a:rPr lang="fr-FR" sz="2000">
                <a:solidFill>
                  <a:srgbClr val="000000"/>
                </a:solidFill>
              </a:rPr>
              <a:t>.</a:t>
            </a:r>
            <a:endParaRPr lang="en-US" sz="2000">
              <a:solidFill>
                <a:srgbClr val="000000"/>
              </a:solidFill>
            </a:endParaRPr>
          </a:p>
        </p:txBody>
      </p:sp>
      <p:pic>
        <p:nvPicPr>
          <p:cNvPr id="26" name="Picture 25">
            <a:extLst>
              <a:ext uri="{FF2B5EF4-FFF2-40B4-BE49-F238E27FC236}">
                <a16:creationId xmlns:a16="http://schemas.microsoft.com/office/drawing/2014/main" id="{3B5BD471-3B53-0DAD-DA4D-9925CFCB034D}"/>
              </a:ext>
            </a:extLst>
          </p:cNvPr>
          <p:cNvPicPr>
            <a:picLocks noChangeAspect="1"/>
          </p:cNvPicPr>
          <p:nvPr/>
        </p:nvPicPr>
        <p:blipFill>
          <a:blip r:embed="rId3"/>
          <a:stretch>
            <a:fillRect/>
          </a:stretch>
        </p:blipFill>
        <p:spPr>
          <a:xfrm>
            <a:off x="819803" y="3318558"/>
            <a:ext cx="1048603" cy="1518036"/>
          </a:xfrm>
          <a:prstGeom prst="rect">
            <a:avLst/>
          </a:prstGeom>
        </p:spPr>
      </p:pic>
      <p:sp>
        <p:nvSpPr>
          <p:cNvPr id="20" name="TextBox 19">
            <a:extLst>
              <a:ext uri="{FF2B5EF4-FFF2-40B4-BE49-F238E27FC236}">
                <a16:creationId xmlns:a16="http://schemas.microsoft.com/office/drawing/2014/main" id="{E5843ADB-A6D0-792B-17C9-473E993DFA20}"/>
              </a:ext>
            </a:extLst>
          </p:cNvPr>
          <p:cNvSpPr txBox="1"/>
          <p:nvPr/>
        </p:nvSpPr>
        <p:spPr>
          <a:xfrm>
            <a:off x="646820" y="830226"/>
            <a:ext cx="7850359" cy="1420325"/>
          </a:xfrm>
          <a:prstGeom prst="rect">
            <a:avLst/>
          </a:prstGeom>
          <a:noFill/>
        </p:spPr>
        <p:txBody>
          <a:bodyPr wrap="square">
            <a:spAutoFit/>
          </a:bodyPr>
          <a:lstStyle/>
          <a:p>
            <a:pPr algn="ctr">
              <a:lnSpc>
                <a:spcPct val="150000"/>
              </a:lnSpc>
              <a:spcAft>
                <a:spcPts val="1000"/>
              </a:spcAft>
            </a:pPr>
            <a:r>
              <a:rPr lang="vi-VN" sz="2000" b="1">
                <a:solidFill>
                  <a:srgbClr val="0D0D0D"/>
                </a:solidFill>
                <a:latin typeface="+mn-lt"/>
                <a:ea typeface="Calibri" panose="020F0502020204030204" pitchFamily="34" charset="0"/>
                <a:cs typeface="Arial" panose="020B0604020202020204" pitchFamily="34" charset="0"/>
              </a:rPr>
              <a:t>Câu </a:t>
            </a:r>
            <a:r>
              <a:rPr lang="en-US" sz="2000" b="1">
                <a:solidFill>
                  <a:srgbClr val="0D0D0D"/>
                </a:solidFill>
                <a:latin typeface="+mn-lt"/>
                <a:ea typeface="Calibri" panose="020F0502020204030204" pitchFamily="34" charset="0"/>
                <a:cs typeface="Arial" panose="020B0604020202020204" pitchFamily="34" charset="0"/>
              </a:rPr>
              <a:t>5: </a:t>
            </a:r>
            <a:r>
              <a:rPr lang="fr-FR" sz="2000">
                <a:solidFill>
                  <a:srgbClr val="000000"/>
                </a:solidFill>
                <a:effectLst/>
                <a:latin typeface="+mn-lt"/>
                <a:ea typeface="Times New Roman" panose="02020603050405020304" pitchFamily="18" charset="0"/>
                <a:cs typeface="Times New Roman" panose="02020603050405020304" pitchFamily="18" charset="0"/>
              </a:rPr>
              <a:t>Số hạt chưa phân rã của chất phóng xạ N</a:t>
            </a:r>
            <a:r>
              <a:rPr lang="fr-FR" sz="2000" baseline="-25000">
                <a:solidFill>
                  <a:srgbClr val="000000"/>
                </a:solidFill>
                <a:effectLst/>
                <a:latin typeface="+mn-lt"/>
                <a:ea typeface="Times New Roman" panose="02020603050405020304" pitchFamily="18" charset="0"/>
                <a:cs typeface="Times New Roman" panose="02020603050405020304" pitchFamily="18" charset="0"/>
              </a:rPr>
              <a:t>t</a:t>
            </a:r>
            <a:r>
              <a:rPr lang="fr-FR" sz="2000">
                <a:solidFill>
                  <a:srgbClr val="000000"/>
                </a:solidFill>
                <a:effectLst/>
                <a:latin typeface="+mn-lt"/>
                <a:ea typeface="Times New Roman" panose="02020603050405020304" pitchFamily="18" charset="0"/>
                <a:cs typeface="Times New Roman" panose="02020603050405020304" pitchFamily="18" charset="0"/>
              </a:rPr>
              <a:t> tại thời điểm t và số hạt ban đầu N</a:t>
            </a:r>
            <a:r>
              <a:rPr lang="fr-FR" sz="2000" baseline="-25000">
                <a:solidFill>
                  <a:srgbClr val="000000"/>
                </a:solidFill>
                <a:effectLst/>
                <a:latin typeface="+mn-lt"/>
                <a:ea typeface="Times New Roman" panose="02020603050405020304" pitchFamily="18" charset="0"/>
                <a:cs typeface="Times New Roman" panose="02020603050405020304" pitchFamily="18" charset="0"/>
              </a:rPr>
              <a:t>0</a:t>
            </a:r>
            <a:r>
              <a:rPr lang="fr-FR" sz="2000">
                <a:solidFill>
                  <a:srgbClr val="000000"/>
                </a:solidFill>
                <a:effectLst/>
                <a:latin typeface="+mn-lt"/>
                <a:ea typeface="Times New Roman" panose="02020603050405020304" pitchFamily="18" charset="0"/>
                <a:cs typeface="Times New Roman" panose="02020603050405020304" pitchFamily="18" charset="0"/>
              </a:rPr>
              <a:t> của chất phóng xạ được liên hệ với nhau theo công thức nào?</a:t>
            </a:r>
            <a:endParaRPr lang="en-US" sz="2000">
              <a:effectLst/>
              <a:latin typeface="+mn-lt"/>
              <a:ea typeface="Calibri" panose="020F0502020204030204"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0E75D1A9-7663-09C3-5A58-8412087C1A1F}"/>
              </a:ext>
            </a:extLst>
          </p:cNvPr>
          <p:cNvSpPr/>
          <p:nvPr/>
        </p:nvSpPr>
        <p:spPr>
          <a:xfrm>
            <a:off x="4624733" y="2356403"/>
            <a:ext cx="2011680" cy="141935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solidFill>
                  <a:srgbClr val="000000"/>
                </a:solidFill>
              </a:rPr>
              <a:t>C. N</a:t>
            </a:r>
            <a:r>
              <a:rPr lang="fr-FR" sz="2000" baseline="-25000">
                <a:solidFill>
                  <a:srgbClr val="000000"/>
                </a:solidFill>
              </a:rPr>
              <a:t>t</a:t>
            </a:r>
            <a:r>
              <a:rPr lang="fr-FR" sz="2000">
                <a:solidFill>
                  <a:srgbClr val="000000"/>
                </a:solidFill>
              </a:rPr>
              <a:t> = N</a:t>
            </a:r>
            <a:r>
              <a:rPr lang="fr-FR" sz="2000" baseline="-25000">
                <a:solidFill>
                  <a:srgbClr val="000000"/>
                </a:solidFill>
              </a:rPr>
              <a:t>0</a:t>
            </a:r>
            <a:r>
              <a:rPr lang="fr-FR" sz="2000">
                <a:solidFill>
                  <a:srgbClr val="000000"/>
                </a:solidFill>
              </a:rPr>
              <a:t>.e</a:t>
            </a:r>
            <a:r>
              <a:rPr lang="fr-FR" sz="2000" baseline="30000">
                <a:solidFill>
                  <a:srgbClr val="000000"/>
                </a:solidFill>
              </a:rPr>
              <a:t>-λ/t</a:t>
            </a:r>
            <a:r>
              <a:rPr lang="fr-FR" sz="2000">
                <a:solidFill>
                  <a:srgbClr val="000000"/>
                </a:solidFill>
              </a:rPr>
              <a:t>.</a:t>
            </a:r>
            <a:endParaRPr lang="en-US" sz="2000">
              <a:solidFill>
                <a:srgbClr val="000000"/>
              </a:solidFill>
            </a:endParaRPr>
          </a:p>
        </p:txBody>
      </p:sp>
      <p:sp>
        <p:nvSpPr>
          <p:cNvPr id="22" name="Rectangle: Rounded Corners 21">
            <a:extLst>
              <a:ext uri="{FF2B5EF4-FFF2-40B4-BE49-F238E27FC236}">
                <a16:creationId xmlns:a16="http://schemas.microsoft.com/office/drawing/2014/main" id="{75173F30-F73A-F42D-BBF4-818AB70BC78B}"/>
              </a:ext>
            </a:extLst>
          </p:cNvPr>
          <p:cNvSpPr/>
          <p:nvPr/>
        </p:nvSpPr>
        <p:spPr>
          <a:xfrm>
            <a:off x="2506364" y="2356403"/>
            <a:ext cx="2011680" cy="141935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solidFill>
                  <a:srgbClr val="000000"/>
                </a:solidFill>
              </a:rPr>
              <a:t>B. N</a:t>
            </a:r>
            <a:r>
              <a:rPr lang="fr-FR" sz="2000" baseline="-25000">
                <a:solidFill>
                  <a:srgbClr val="000000"/>
                </a:solidFill>
              </a:rPr>
              <a:t>t</a:t>
            </a:r>
            <a:r>
              <a:rPr lang="fr-FR" sz="2000">
                <a:solidFill>
                  <a:srgbClr val="000000"/>
                </a:solidFill>
              </a:rPr>
              <a:t> = N</a:t>
            </a:r>
            <a:r>
              <a:rPr lang="fr-FR" sz="2000" baseline="-25000">
                <a:solidFill>
                  <a:srgbClr val="000000"/>
                </a:solidFill>
              </a:rPr>
              <a:t>0</a:t>
            </a:r>
            <a:r>
              <a:rPr lang="fr-FR" sz="2000">
                <a:solidFill>
                  <a:srgbClr val="000000"/>
                </a:solidFill>
              </a:rPr>
              <a:t>.2</a:t>
            </a:r>
            <a:r>
              <a:rPr lang="fr-FR" sz="2000" baseline="30000">
                <a:solidFill>
                  <a:srgbClr val="000000"/>
                </a:solidFill>
              </a:rPr>
              <a:t>-λt</a:t>
            </a:r>
            <a:r>
              <a:rPr lang="fr-FR" sz="2000">
                <a:solidFill>
                  <a:srgbClr val="000000"/>
                </a:solidFill>
              </a:rPr>
              <a:t>.</a:t>
            </a:r>
            <a:endParaRPr lang="en-US" sz="2000">
              <a:solidFill>
                <a:srgbClr val="000000"/>
              </a:solidFill>
            </a:endParaRPr>
          </a:p>
        </p:txBody>
      </p:sp>
      <p:sp>
        <p:nvSpPr>
          <p:cNvPr id="24" name="Rectangle: Rounded Corners 23">
            <a:extLst>
              <a:ext uri="{FF2B5EF4-FFF2-40B4-BE49-F238E27FC236}">
                <a16:creationId xmlns:a16="http://schemas.microsoft.com/office/drawing/2014/main" id="{C78B69CE-547F-DD2F-1740-CF2CF5EDADE1}"/>
              </a:ext>
            </a:extLst>
          </p:cNvPr>
          <p:cNvSpPr/>
          <p:nvPr/>
        </p:nvSpPr>
        <p:spPr>
          <a:xfrm>
            <a:off x="6743102" y="2356403"/>
            <a:ext cx="2011680" cy="1419355"/>
          </a:xfrm>
          <a:prstGeom prst="roundRect">
            <a:avLst>
              <a:gd name="adj" fmla="val 13074"/>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solidFill>
                  <a:srgbClr val="000000"/>
                </a:solidFill>
              </a:rPr>
              <a:t>D. N</a:t>
            </a:r>
            <a:r>
              <a:rPr lang="fr-FR" sz="2000" baseline="-25000">
                <a:solidFill>
                  <a:srgbClr val="000000"/>
                </a:solidFill>
              </a:rPr>
              <a:t>t</a:t>
            </a:r>
            <a:r>
              <a:rPr lang="fr-FR" sz="2000">
                <a:solidFill>
                  <a:srgbClr val="000000"/>
                </a:solidFill>
              </a:rPr>
              <a:t> = N</a:t>
            </a:r>
            <a:r>
              <a:rPr lang="fr-FR" sz="2000" baseline="-25000">
                <a:solidFill>
                  <a:srgbClr val="000000"/>
                </a:solidFill>
              </a:rPr>
              <a:t>0</a:t>
            </a:r>
            <a:r>
              <a:rPr lang="fr-FR" sz="2000">
                <a:solidFill>
                  <a:srgbClr val="000000"/>
                </a:solidFill>
              </a:rPr>
              <a:t>.e</a:t>
            </a:r>
            <a:r>
              <a:rPr lang="fr-FR" sz="2000" baseline="30000">
                <a:solidFill>
                  <a:srgbClr val="000000"/>
                </a:solidFill>
              </a:rPr>
              <a:t>-2λt</a:t>
            </a:r>
            <a:r>
              <a:rPr lang="fr-FR" sz="2000">
                <a:solidFill>
                  <a:srgbClr val="000000"/>
                </a:solidFill>
              </a:rPr>
              <a:t>.</a:t>
            </a:r>
            <a:endParaRPr lang="en-US" sz="2000">
              <a:solidFill>
                <a:srgbClr val="000000"/>
              </a:solidFill>
            </a:endParaRPr>
          </a:p>
        </p:txBody>
      </p:sp>
      <p:sp>
        <p:nvSpPr>
          <p:cNvPr id="27" name="Freeform 7">
            <a:extLst>
              <a:ext uri="{FF2B5EF4-FFF2-40B4-BE49-F238E27FC236}">
                <a16:creationId xmlns:a16="http://schemas.microsoft.com/office/drawing/2014/main" id="{CF9DE538-FDC0-2B64-75A9-5D98BDC11BA2}"/>
              </a:ext>
            </a:extLst>
          </p:cNvPr>
          <p:cNvSpPr/>
          <p:nvPr/>
        </p:nvSpPr>
        <p:spPr>
          <a:xfrm>
            <a:off x="5174071" y="3318558"/>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7">
            <a:extLst>
              <a:ext uri="{FF2B5EF4-FFF2-40B4-BE49-F238E27FC236}">
                <a16:creationId xmlns:a16="http://schemas.microsoft.com/office/drawing/2014/main" id="{1109F3A6-0689-53E7-13ED-A67DE0E475BF}"/>
              </a:ext>
            </a:extLst>
          </p:cNvPr>
          <p:cNvSpPr/>
          <p:nvPr/>
        </p:nvSpPr>
        <p:spPr>
          <a:xfrm>
            <a:off x="3008311" y="3318558"/>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Freeform 7">
            <a:extLst>
              <a:ext uri="{FF2B5EF4-FFF2-40B4-BE49-F238E27FC236}">
                <a16:creationId xmlns:a16="http://schemas.microsoft.com/office/drawing/2014/main" id="{BB0634D7-3DAF-3BD4-434E-5272C607D7BB}"/>
              </a:ext>
            </a:extLst>
          </p:cNvPr>
          <p:cNvSpPr/>
          <p:nvPr/>
        </p:nvSpPr>
        <p:spPr>
          <a:xfrm>
            <a:off x="7291742" y="3318558"/>
            <a:ext cx="914400" cy="914400"/>
          </a:xfrm>
          <a:custGeom>
            <a:avLst/>
            <a:gdLst/>
            <a:ahLst/>
            <a:cxnLst/>
            <a:rect l="l" t="t" r="r" b="b"/>
            <a:pathLst>
              <a:path w="1903720" h="1903720">
                <a:moveTo>
                  <a:pt x="0" y="0"/>
                </a:moveTo>
                <a:lnTo>
                  <a:pt x="1903720" y="0"/>
                </a:lnTo>
                <a:lnTo>
                  <a:pt x="1903720" y="1903719"/>
                </a:lnTo>
                <a:lnTo>
                  <a:pt x="0" y="1903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3343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1"/>
                                        </p:tgtEl>
                                        <p:attrNameLst>
                                          <p:attrName>fillcolor</p:attrName>
                                        </p:attrNameLst>
                                      </p:cBhvr>
                                      <p:to>
                                        <a:srgbClr val="FFDC14"/>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cTn>
                              </p:par>
                              <p:par>
                                <p:cTn id="24" presetID="53" presetClass="entr" presetSubtype="16"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500" fill="hold"/>
                                        <p:tgtEl>
                                          <p:spTgt spid="23"/>
                                        </p:tgtEl>
                                        <p:attrNameLst>
                                          <p:attrName>fillcolor</p:attrName>
                                        </p:attrNameLst>
                                      </p:cBhvr>
                                      <p:to>
                                        <a:srgbClr val="75E52C"/>
                                      </p:to>
                                    </p:animClr>
                                    <p:set>
                                      <p:cBhvr>
                                        <p:cTn id="34" dur="500" fill="hold"/>
                                        <p:tgtEl>
                                          <p:spTgt spid="23"/>
                                        </p:tgtEl>
                                        <p:attrNameLst>
                                          <p:attrName>fill.type</p:attrName>
                                        </p:attrNameLst>
                                      </p:cBhvr>
                                      <p:to>
                                        <p:strVal val="solid"/>
                                      </p:to>
                                    </p:set>
                                    <p:set>
                                      <p:cBhvr>
                                        <p:cTn id="35" dur="500" fill="hold"/>
                                        <p:tgtEl>
                                          <p:spTgt spid="23"/>
                                        </p:tgtEl>
                                        <p:attrNameLst>
                                          <p:attrName>fill.on</p:attrName>
                                        </p:attrNameLst>
                                      </p:cBhvr>
                                      <p:to>
                                        <p:strVal val="true"/>
                                      </p:to>
                                    </p:set>
                                  </p:childTnLst>
                                </p:cTn>
                              </p:par>
                              <p:par>
                                <p:cTn id="36" presetID="53" presetClass="entr" presetSubtype="16"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500" fill="hold"/>
                                        <p:tgtEl>
                                          <p:spTgt spid="22"/>
                                        </p:tgtEl>
                                        <p:attrNameLst>
                                          <p:attrName>fillcolor</p:attrName>
                                        </p:attrNameLst>
                                      </p:cBhvr>
                                      <p:to>
                                        <a:srgbClr val="FFDC14"/>
                                      </p:to>
                                    </p:animClr>
                                    <p:set>
                                      <p:cBhvr>
                                        <p:cTn id="46" dur="500" fill="hold"/>
                                        <p:tgtEl>
                                          <p:spTgt spid="22"/>
                                        </p:tgtEl>
                                        <p:attrNameLst>
                                          <p:attrName>fill.type</p:attrName>
                                        </p:attrNameLst>
                                      </p:cBhvr>
                                      <p:to>
                                        <p:strVal val="solid"/>
                                      </p:to>
                                    </p:set>
                                    <p:set>
                                      <p:cBhvr>
                                        <p:cTn id="47" dur="500" fill="hold"/>
                                        <p:tgtEl>
                                          <p:spTgt spid="22"/>
                                        </p:tgtEl>
                                        <p:attrNameLst>
                                          <p:attrName>fill.on</p:attrName>
                                        </p:attrNameLst>
                                      </p:cBhvr>
                                      <p:to>
                                        <p:strVal val="true"/>
                                      </p:to>
                                    </p:set>
                                  </p:childTnLst>
                                </p:cTn>
                              </p:par>
                              <p:par>
                                <p:cTn id="48" presetID="53" presetClass="entr" presetSubtype="16"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500" fill="hold"/>
                                        <p:tgtEl>
                                          <p:spTgt spid="24"/>
                                        </p:tgtEl>
                                        <p:attrNameLst>
                                          <p:attrName>fillcolor</p:attrName>
                                        </p:attrNameLst>
                                      </p:cBhvr>
                                      <p:to>
                                        <a:srgbClr val="FFDC14"/>
                                      </p:to>
                                    </p:animClr>
                                    <p:set>
                                      <p:cBhvr>
                                        <p:cTn id="58" dur="500" fill="hold"/>
                                        <p:tgtEl>
                                          <p:spTgt spid="24"/>
                                        </p:tgtEl>
                                        <p:attrNameLst>
                                          <p:attrName>fill.type</p:attrName>
                                        </p:attrNameLst>
                                      </p:cBhvr>
                                      <p:to>
                                        <p:strVal val="solid"/>
                                      </p:to>
                                    </p:set>
                                    <p:set>
                                      <p:cBhvr>
                                        <p:cTn id="59" dur="500" fill="hold"/>
                                        <p:tgtEl>
                                          <p:spTgt spid="24"/>
                                        </p:tgtEl>
                                        <p:attrNameLst>
                                          <p:attrName>fill.on</p:attrName>
                                        </p:attrNameLst>
                                      </p:cBhvr>
                                      <p:to>
                                        <p:strVal val="true"/>
                                      </p:to>
                                    </p:set>
                                  </p:childTnLst>
                                </p:cTn>
                              </p:par>
                              <p:par>
                                <p:cTn id="60" presetID="53" presetClass="entr" presetSubtype="16"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ppt_w</p:attrName>
                                        </p:attrNameLst>
                                      </p:cBhvr>
                                      <p:tavLst>
                                        <p:tav tm="0">
                                          <p:val>
                                            <p:fltVal val="0"/>
                                          </p:val>
                                        </p:tav>
                                        <p:tav tm="100000">
                                          <p:val>
                                            <p:strVal val="#ppt_w"/>
                                          </p:val>
                                        </p:tav>
                                      </p:tavLst>
                                    </p:anim>
                                    <p:anim calcmode="lin" valueType="num">
                                      <p:cBhvr>
                                        <p:cTn id="63" dur="500" fill="hold"/>
                                        <p:tgtEl>
                                          <p:spTgt spid="29"/>
                                        </p:tgtEl>
                                        <p:attrNameLst>
                                          <p:attrName>ppt_h</p:attrName>
                                        </p:attrNameLst>
                                      </p:cBhvr>
                                      <p:tavLst>
                                        <p:tav tm="0">
                                          <p:val>
                                            <p:fltVal val="0"/>
                                          </p:val>
                                        </p:tav>
                                        <p:tav tm="100000">
                                          <p:val>
                                            <p:strVal val="#ppt_h"/>
                                          </p:val>
                                        </p:tav>
                                      </p:tavLst>
                                    </p:anim>
                                    <p:animEffect transition="in" filter="fade">
                                      <p:cBhvr>
                                        <p:cTn id="64" dur="500"/>
                                        <p:tgtEl>
                                          <p:spTgt spid="29"/>
                                        </p:tgtEl>
                                      </p:cBhvr>
                                    </p:animEffect>
                                  </p:childTnLst>
                                </p:cTn>
                              </p:par>
                            </p:childTnLst>
                          </p:cTn>
                        </p:par>
                      </p:childTnLst>
                    </p:cTn>
                  </p:par>
                </p:childTnLst>
              </p:cTn>
              <p:nextCondLst>
                <p:cond evt="onClick" delay="0">
                  <p:tgtEl>
                    <p:spTgt spid="24"/>
                  </p:tgtEl>
                </p:cond>
              </p:nextCondLst>
            </p:seq>
          </p:childTnLst>
        </p:cTn>
      </p:par>
    </p:tnLst>
    <p:bldLst>
      <p:bldP spid="23" grpId="0" animBg="1"/>
      <p:bldP spid="21" grpId="0" animBg="1"/>
      <p:bldP spid="22" grpId="0" animBg="1"/>
      <p:bldP spid="24" grpId="0" animBg="1"/>
      <p:bldP spid="27" grpId="0" animBg="1"/>
      <p:bldP spid="28" grpId="0" animBg="1"/>
      <p:bldP spid="2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74B84A0-0706-18A9-7B38-5FC87F947DC0}"/>
                  </a:ext>
                </a:extLst>
              </p:cNvPr>
              <p:cNvSpPr txBox="1"/>
              <p:nvPr/>
            </p:nvSpPr>
            <p:spPr>
              <a:xfrm>
                <a:off x="387808" y="920008"/>
                <a:ext cx="5366221" cy="2829044"/>
              </a:xfrm>
              <a:prstGeom prst="rect">
                <a:avLst/>
              </a:prstGeom>
              <a:noFill/>
            </p:spPr>
            <p:txBody>
              <a:bodyPr wrap="square">
                <a:spAutoFit/>
              </a:bodyPr>
              <a:lstStyle/>
              <a:p>
                <a:pPr algn="ctr">
                  <a:lnSpc>
                    <a:spcPct val="150000"/>
                  </a:lnSpc>
                </a:pPr>
                <a:r>
                  <a:rPr lang="vi-VN" sz="2000" b="1">
                    <a:latin typeface="Arial" panose="020B0604020202020204" pitchFamily="34" charset="0"/>
                    <a:cs typeface="Arial" panose="020B0604020202020204" pitchFamily="34" charset="0"/>
                  </a:rPr>
                  <a:t>Trong mỗi ý a), b), c), d) ở câu hỏi sau hãy chọn đúng hoặc sai:</a:t>
                </a:r>
                <a:r>
                  <a:rPr lang="en-US" sz="2000" b="1">
                    <a:latin typeface="Arial" panose="020B0604020202020204" pitchFamily="34" charset="0"/>
                    <a:cs typeface="Arial" panose="020B0604020202020204" pitchFamily="34" charset="0"/>
                  </a:rPr>
                  <a:t> </a:t>
                </a:r>
              </a:p>
              <a:p>
                <a:pPr algn="just">
                  <a:lnSpc>
                    <a:spcPct val="150000"/>
                  </a:lnSpc>
                </a:pPr>
                <a:r>
                  <a:rPr lang="en-US"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 </a:t>
                </a:r>
                <a14:m>
                  <m:oMath xmlns:m="http://schemas.openxmlformats.org/officeDocument/2006/math">
                    <m:sPre>
                      <m:sPrePr>
                        <m:ctrlPr>
                          <a:rPr lang="en-US" sz="2000" i="1">
                            <a:latin typeface="Cambria Math" panose="02040503050406030204" pitchFamily="18" charset="0"/>
                          </a:rPr>
                        </m:ctrlPr>
                      </m:sPrePr>
                      <m:sub>
                        <m:r>
                          <a:rPr lang="vi-VN" sz="2000" i="0" smtClean="0">
                            <a:latin typeface="Cambria Math" panose="02040503050406030204" pitchFamily="18" charset="0"/>
                          </a:rPr>
                          <m:t>92</m:t>
                        </m:r>
                      </m:sub>
                      <m:sup>
                        <m:r>
                          <a:rPr lang="vi-VN" sz="2000" i="0" smtClean="0">
                            <a:latin typeface="Cambria Math" panose="02040503050406030204" pitchFamily="18" charset="0"/>
                          </a:rPr>
                          <m:t>238</m:t>
                        </m:r>
                      </m:sup>
                      <m:e>
                        <m:r>
                          <m:rPr>
                            <m:sty m:val="p"/>
                          </m:rPr>
                          <a:rPr lang="vi-VN" sz="2000" i="0" smtClean="0">
                            <a:latin typeface="Cambria Math" panose="02040503050406030204" pitchFamily="18" charset="0"/>
                          </a:rPr>
                          <m:t>U</m:t>
                        </m:r>
                      </m:e>
                    </m:sPre>
                  </m:oMath>
                </a14:m>
                <a:r>
                  <a:rPr lang="vi-VN" sz="2000"/>
                  <a:t> là một đồng vị phóng xạ có hằng số phóng xạ bằng </a:t>
                </a:r>
                <a14:m>
                  <m:oMath xmlns:m="http://schemas.openxmlformats.org/officeDocument/2006/math">
                    <m:sSup>
                      <m:sSupPr>
                        <m:ctrlPr>
                          <a:rPr lang="en-US" sz="2000" i="1">
                            <a:latin typeface="Cambria Math" panose="02040503050406030204" pitchFamily="18" charset="0"/>
                          </a:rPr>
                        </m:ctrlPr>
                      </m:sSupPr>
                      <m:e>
                        <m:r>
                          <a:rPr lang="vi-VN" sz="2000" i="0" smtClean="0">
                            <a:latin typeface="Cambria Math" panose="02040503050406030204" pitchFamily="18" charset="0"/>
                          </a:rPr>
                          <m:t>4,916.10</m:t>
                        </m:r>
                      </m:e>
                      <m:sup>
                        <m:r>
                          <a:rPr lang="vi-VN" sz="2000" i="0" smtClean="0">
                            <a:latin typeface="Cambria Math" panose="02040503050406030204" pitchFamily="18" charset="0"/>
                          </a:rPr>
                          <m:t>−18</m:t>
                        </m:r>
                      </m:sup>
                    </m:sSup>
                    <m:sSup>
                      <m:sSupPr>
                        <m:ctrlPr>
                          <a:rPr lang="en-US" sz="2000" i="1">
                            <a:latin typeface="Cambria Math" panose="02040503050406030204" pitchFamily="18" charset="0"/>
                          </a:rPr>
                        </m:ctrlPr>
                      </m:sSupPr>
                      <m:e>
                        <m:r>
                          <m:rPr>
                            <m:sty m:val="p"/>
                          </m:rPr>
                          <a:rPr lang="vi-VN" sz="2000" i="0" smtClean="0">
                            <a:latin typeface="Cambria Math" panose="02040503050406030204" pitchFamily="18" charset="0"/>
                          </a:rPr>
                          <m:t>s</m:t>
                        </m:r>
                      </m:e>
                      <m:sup>
                        <m:r>
                          <a:rPr lang="vi-VN" sz="2000" i="0" smtClean="0">
                            <a:latin typeface="Cambria Math" panose="02040503050406030204" pitchFamily="18" charset="0"/>
                          </a:rPr>
                          <m:t>−1</m:t>
                        </m:r>
                      </m:sup>
                    </m:sSup>
                  </m:oMath>
                </a14:m>
                <a:r>
                  <a:rPr lang="vi-VN" sz="2000"/>
                  <a:t>. Biết rằng sau một khoảng thời gian nào đó, </a:t>
                </a:r>
                <a14:m>
                  <m:oMath xmlns:m="http://schemas.openxmlformats.org/officeDocument/2006/math">
                    <m:sPre>
                      <m:sPrePr>
                        <m:ctrlPr>
                          <a:rPr lang="en-US" sz="2000" i="1">
                            <a:latin typeface="Cambria Math" panose="02040503050406030204" pitchFamily="18" charset="0"/>
                          </a:rPr>
                        </m:ctrlPr>
                      </m:sPrePr>
                      <m:sub>
                        <m:r>
                          <a:rPr lang="vi-VN" sz="2000" i="0" smtClean="0">
                            <a:latin typeface="Cambria Math" panose="02040503050406030204" pitchFamily="18" charset="0"/>
                          </a:rPr>
                          <m:t>92</m:t>
                        </m:r>
                      </m:sub>
                      <m:sup>
                        <m:r>
                          <a:rPr lang="vi-VN" sz="2000" i="0" smtClean="0">
                            <a:latin typeface="Cambria Math" panose="02040503050406030204" pitchFamily="18" charset="0"/>
                          </a:rPr>
                          <m:t>238</m:t>
                        </m:r>
                      </m:sup>
                      <m:e>
                        <m:r>
                          <m:rPr>
                            <m:sty m:val="p"/>
                          </m:rPr>
                          <a:rPr lang="vi-VN" sz="2000" i="0" smtClean="0">
                            <a:latin typeface="Cambria Math" panose="02040503050406030204" pitchFamily="18" charset="0"/>
                          </a:rPr>
                          <m:t>U</m:t>
                        </m:r>
                      </m:e>
                    </m:sPre>
                  </m:oMath>
                </a14:m>
                <a:r>
                  <a:rPr lang="vi-VN" sz="2000"/>
                  <a:t> xảy ra phóng xạ </a:t>
                </a:r>
                <a14:m>
                  <m:oMath xmlns:m="http://schemas.openxmlformats.org/officeDocument/2006/math">
                    <m:r>
                      <m:rPr>
                        <m:sty m:val="p"/>
                      </m:rPr>
                      <a:rPr lang="vi-VN" sz="2000" i="0" smtClean="0">
                        <a:latin typeface="Cambria Math" panose="02040503050406030204" pitchFamily="18" charset="0"/>
                      </a:rPr>
                      <m:t>α</m:t>
                    </m:r>
                  </m:oMath>
                </a14:m>
                <a:r>
                  <a:rPr lang="vi-VN" sz="2000"/>
                  <a:t> và biến đổi thành hạt nhân con X. </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A74B84A0-0706-18A9-7B38-5FC87F947DC0}"/>
                  </a:ext>
                </a:extLst>
              </p:cNvPr>
              <p:cNvSpPr txBox="1">
                <a:spLocks noRot="1" noChangeAspect="1" noMove="1" noResize="1" noEditPoints="1" noAdjustHandles="1" noChangeArrowheads="1" noChangeShapeType="1" noTextEdit="1"/>
              </p:cNvSpPr>
              <p:nvPr/>
            </p:nvSpPr>
            <p:spPr>
              <a:xfrm>
                <a:off x="387808" y="920008"/>
                <a:ext cx="5366221" cy="2829044"/>
              </a:xfrm>
              <a:prstGeom prst="rect">
                <a:avLst/>
              </a:prstGeom>
              <a:blipFill>
                <a:blip r:embed="rId2"/>
                <a:stretch>
                  <a:fillRect l="-1250" r="-1705" b="-301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47DBAF2-EBC0-3522-E9A0-D02CB205D63A}"/>
              </a:ext>
            </a:extLst>
          </p:cNvPr>
          <p:cNvPicPr>
            <a:picLocks noChangeAspect="1"/>
          </p:cNvPicPr>
          <p:nvPr/>
        </p:nvPicPr>
        <p:blipFill>
          <a:blip r:embed="rId3"/>
          <a:stretch>
            <a:fillRect/>
          </a:stretch>
        </p:blipFill>
        <p:spPr>
          <a:xfrm>
            <a:off x="5971223" y="1161196"/>
            <a:ext cx="2861779" cy="2587856"/>
          </a:xfrm>
          <a:prstGeom prst="rect">
            <a:avLst/>
          </a:prstGeom>
        </p:spPr>
      </p:pic>
    </p:spTree>
    <p:extLst>
      <p:ext uri="{BB962C8B-B14F-4D97-AF65-F5344CB8AC3E}">
        <p14:creationId xmlns:p14="http://schemas.microsoft.com/office/powerpoint/2010/main" val="194503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grpSp>
        <p:nvGrpSpPr>
          <p:cNvPr id="8" name="Group 7">
            <a:extLst>
              <a:ext uri="{FF2B5EF4-FFF2-40B4-BE49-F238E27FC236}">
                <a16:creationId xmlns:a16="http://schemas.microsoft.com/office/drawing/2014/main" id="{7C0C3588-91BD-CABD-DB52-0D4B4BD7F8A2}"/>
              </a:ext>
            </a:extLst>
          </p:cNvPr>
          <p:cNvGrpSpPr/>
          <p:nvPr/>
        </p:nvGrpSpPr>
        <p:grpSpPr>
          <a:xfrm>
            <a:off x="525417" y="135439"/>
            <a:ext cx="8093165" cy="901030"/>
            <a:chOff x="605438" y="218262"/>
            <a:chExt cx="8093165" cy="901030"/>
          </a:xfrm>
        </p:grpSpPr>
        <p:sp>
          <p:nvSpPr>
            <p:cNvPr id="9" name="Rectangle: Diagonal Corners Rounded 8">
              <a:extLst>
                <a:ext uri="{FF2B5EF4-FFF2-40B4-BE49-F238E27FC236}">
                  <a16:creationId xmlns:a16="http://schemas.microsoft.com/office/drawing/2014/main" id="{21D452B2-F9A8-5AF1-52AE-D942310D409C}"/>
                </a:ext>
              </a:extLst>
            </p:cNvPr>
            <p:cNvSpPr/>
            <p:nvPr/>
          </p:nvSpPr>
          <p:spPr>
            <a:xfrm>
              <a:off x="669732" y="447438"/>
              <a:ext cx="7706234" cy="671854"/>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10" name="Group 9">
              <a:extLst>
                <a:ext uri="{FF2B5EF4-FFF2-40B4-BE49-F238E27FC236}">
                  <a16:creationId xmlns:a16="http://schemas.microsoft.com/office/drawing/2014/main" id="{6F114D84-83ED-F28D-68FC-724084ADCDD5}"/>
                </a:ext>
              </a:extLst>
            </p:cNvPr>
            <p:cNvGrpSpPr/>
            <p:nvPr/>
          </p:nvGrpSpPr>
          <p:grpSpPr>
            <a:xfrm>
              <a:off x="605438" y="218262"/>
              <a:ext cx="8093165" cy="851118"/>
              <a:chOff x="1832545" y="1090935"/>
              <a:chExt cx="16186328" cy="2598804"/>
            </a:xfrm>
          </p:grpSpPr>
          <p:sp>
            <p:nvSpPr>
              <p:cNvPr id="11" name="Rectangle: Diagonal Corners Rounded 10">
                <a:extLst>
                  <a:ext uri="{FF2B5EF4-FFF2-40B4-BE49-F238E27FC236}">
                    <a16:creationId xmlns:a16="http://schemas.microsoft.com/office/drawing/2014/main" id="{5328AD5C-C13B-EF4B-301B-656FDA615238}"/>
                  </a:ext>
                </a:extLst>
              </p:cNvPr>
              <p:cNvSpPr/>
              <p:nvPr/>
            </p:nvSpPr>
            <p:spPr>
              <a:xfrm>
                <a:off x="1832545" y="1638300"/>
                <a:ext cx="15412466" cy="2051439"/>
              </a:xfrm>
              <a:prstGeom prst="round2DiagRect">
                <a:avLst/>
              </a:prstGeom>
              <a:solidFill>
                <a:schemeClr val="accent1">
                  <a:lumMod val="75000"/>
                </a:schemeClr>
              </a:solidFill>
              <a:ln w="25400" cap="flat" cmpd="sng" algn="ctr">
                <a:noFill/>
                <a:prstDash val="solid"/>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Nhóm 1, 2: Thí nghiệm buồng sương của Wilson</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12" name="Freeform 4">
                <a:extLst>
                  <a:ext uri="{FF2B5EF4-FFF2-40B4-BE49-F238E27FC236}">
                    <a16:creationId xmlns:a16="http://schemas.microsoft.com/office/drawing/2014/main" id="{9BABC451-85D7-3C65-061D-5B9239E16919}"/>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13" name="Arrow: Pentagon 12">
            <a:extLst>
              <a:ext uri="{FF2B5EF4-FFF2-40B4-BE49-F238E27FC236}">
                <a16:creationId xmlns:a16="http://schemas.microsoft.com/office/drawing/2014/main" id="{8AD45E7C-1E40-4F00-821F-E7565792FD62}"/>
              </a:ext>
            </a:extLst>
          </p:cNvPr>
          <p:cNvSpPr/>
          <p:nvPr/>
        </p:nvSpPr>
        <p:spPr>
          <a:xfrm>
            <a:off x="0" y="1335125"/>
            <a:ext cx="4497659" cy="615651"/>
          </a:xfrm>
          <a:prstGeom prst="homePlate">
            <a:avLst/>
          </a:prstGeom>
          <a:solidFill>
            <a:schemeClr val="tx1">
              <a:lumMod val="75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i="1">
                <a:solidFill>
                  <a:srgbClr val="FFFFFF"/>
                </a:solidFill>
                <a:ea typeface="+mn-ea"/>
                <a:cs typeface="+mn-cs"/>
              </a:rPr>
              <a:t>Mô tả thí nghiệm</a:t>
            </a:r>
            <a:endParaRPr kumimoji="0" lang="en-US" sz="2200" b="1" i="1" u="none" strike="noStrike" kern="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AD1E095E-9CCC-D28B-89BF-A2842BB4683A}"/>
              </a:ext>
            </a:extLst>
          </p:cNvPr>
          <p:cNvSpPr txBox="1"/>
          <p:nvPr/>
        </p:nvSpPr>
        <p:spPr>
          <a:xfrm>
            <a:off x="165273" y="2072936"/>
            <a:ext cx="5464249" cy="1881990"/>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Khi đặt mẫu quặng uranium vào trong buồng sương, chúng ta thấy có nhiều vết sương màu trắng có dạng như các tia đi ra từ mẫu phóng xạ ở các hướng và các thời điểm ngẫu nhiên.</a:t>
            </a:r>
          </a:p>
        </p:txBody>
      </p:sp>
      <p:pic>
        <p:nvPicPr>
          <p:cNvPr id="15" name="Picture 14">
            <a:extLst>
              <a:ext uri="{FF2B5EF4-FFF2-40B4-BE49-F238E27FC236}">
                <a16:creationId xmlns:a16="http://schemas.microsoft.com/office/drawing/2014/main" id="{CAC9DDBF-0C06-D607-D8BB-3272C3B9835C}"/>
              </a:ext>
            </a:extLst>
          </p:cNvPr>
          <p:cNvPicPr>
            <a:picLocks noChangeAspect="1"/>
          </p:cNvPicPr>
          <p:nvPr/>
        </p:nvPicPr>
        <p:blipFill>
          <a:blip r:embed="rId5"/>
          <a:srcRect/>
          <a:stretch/>
        </p:blipFill>
        <p:spPr>
          <a:xfrm>
            <a:off x="5756745" y="1265645"/>
            <a:ext cx="3153135" cy="3680529"/>
          </a:xfrm>
          <a:prstGeom prst="rect">
            <a:avLst/>
          </a:prstGeom>
        </p:spPr>
      </p:pic>
      <p:grpSp>
        <p:nvGrpSpPr>
          <p:cNvPr id="18" name="Group 17">
            <a:extLst>
              <a:ext uri="{FF2B5EF4-FFF2-40B4-BE49-F238E27FC236}">
                <a16:creationId xmlns:a16="http://schemas.microsoft.com/office/drawing/2014/main" id="{EFC0E785-DA97-360F-E611-E18C25541A79}"/>
              </a:ext>
            </a:extLst>
          </p:cNvPr>
          <p:cNvGrpSpPr/>
          <p:nvPr/>
        </p:nvGrpSpPr>
        <p:grpSpPr>
          <a:xfrm>
            <a:off x="471217" y="4112652"/>
            <a:ext cx="4455015" cy="716145"/>
            <a:chOff x="270495" y="4120741"/>
            <a:chExt cx="4455015" cy="716145"/>
          </a:xfrm>
        </p:grpSpPr>
        <p:sp>
          <p:nvSpPr>
            <p:cNvPr id="16" name="Arrow: Right 15">
              <a:extLst>
                <a:ext uri="{FF2B5EF4-FFF2-40B4-BE49-F238E27FC236}">
                  <a16:creationId xmlns:a16="http://schemas.microsoft.com/office/drawing/2014/main" id="{A220F189-C55B-8522-DEED-DDE320A458B4}"/>
                </a:ext>
              </a:extLst>
            </p:cNvPr>
            <p:cNvSpPr/>
            <p:nvPr/>
          </p:nvSpPr>
          <p:spPr>
            <a:xfrm>
              <a:off x="270495" y="4315811"/>
              <a:ext cx="422266" cy="326003"/>
            </a:xfrm>
            <a:prstGeom prst="rightArrow">
              <a:avLst/>
            </a:prstGeom>
            <a:solidFill>
              <a:srgbClr val="FF0000"/>
            </a:solidFill>
            <a:ln>
              <a:solidFill>
                <a:srgbClr val="2A2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A9204AF-6E07-A855-9A09-DE76550365F5}"/>
                </a:ext>
              </a:extLst>
            </p:cNvPr>
            <p:cNvSpPr/>
            <p:nvPr/>
          </p:nvSpPr>
          <p:spPr>
            <a:xfrm>
              <a:off x="852320" y="4120741"/>
              <a:ext cx="3873190" cy="71614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2A291F"/>
                  </a:solidFill>
                </a:rPr>
                <a:t>Xuất hiện các tia phóng xạ</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12B08932-DC20-A629-BB18-72C19FE4924C}"/>
                  </a:ext>
                </a:extLst>
              </p:cNvPr>
              <p:cNvSpPr/>
              <p:nvPr/>
            </p:nvSpPr>
            <p:spPr>
              <a:xfrm>
                <a:off x="245329" y="265685"/>
                <a:ext cx="7672038" cy="938647"/>
              </a:xfrm>
              <a:prstGeom prst="roundRect">
                <a:avLst>
                  <a:gd name="adj" fmla="val 5719"/>
                </a:avLst>
              </a:prstGeom>
              <a:solidFill>
                <a:srgbClr val="FFFFFF"/>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Quá trình phóng xạ của </a:t>
                </a:r>
                <a14:m>
                  <m:oMath xmlns:m="http://schemas.openxmlformats.org/officeDocument/2006/math">
                    <m:sPre>
                      <m:sPrePr>
                        <m:ctrlPr>
                          <a:rPr lang="en-US" sz="2000" i="1">
                            <a:solidFill>
                              <a:srgbClr val="000000"/>
                            </a:solidFill>
                            <a:latin typeface="Cambria Math" panose="02040503050406030204" pitchFamily="18" charset="0"/>
                          </a:rPr>
                        </m:ctrlPr>
                      </m:sPrePr>
                      <m:sub>
                        <m:r>
                          <a:rPr lang="vi-VN" sz="2000" i="0">
                            <a:solidFill>
                              <a:srgbClr val="000000"/>
                            </a:solidFill>
                            <a:latin typeface="Cambria Math" panose="02040503050406030204" pitchFamily="18" charset="0"/>
                          </a:rPr>
                          <m:t>92</m:t>
                        </m:r>
                      </m:sub>
                      <m:sup>
                        <m:r>
                          <a:rPr lang="vi-VN" sz="2000" i="0">
                            <a:solidFill>
                              <a:srgbClr val="000000"/>
                            </a:solidFill>
                            <a:latin typeface="Cambria Math" panose="02040503050406030204" pitchFamily="18" charset="0"/>
                          </a:rPr>
                          <m:t>238</m:t>
                        </m:r>
                      </m:sup>
                      <m:e>
                        <m:r>
                          <m:rPr>
                            <m:sty m:val="p"/>
                          </m:rPr>
                          <a:rPr lang="vi-VN" sz="2000" i="0">
                            <a:solidFill>
                              <a:srgbClr val="000000"/>
                            </a:solidFill>
                            <a:latin typeface="Cambria Math" panose="02040503050406030204" pitchFamily="18" charset="0"/>
                          </a:rPr>
                          <m:t>U</m:t>
                        </m:r>
                      </m:e>
                    </m:sPre>
                  </m:oMath>
                </a14:m>
                <a:r>
                  <a:rPr lang="vi-VN" sz="2000">
                    <a:solidFill>
                      <a:srgbClr val="000000"/>
                    </a:solidFill>
                  </a:rPr>
                  <a:t> là một phản ứng hạt nhân toả năng lượng. </a:t>
                </a:r>
                <a:endParaRPr lang="en-US" sz="2000">
                  <a:solidFill>
                    <a:srgbClr val="000000"/>
                  </a:solidFill>
                </a:endParaRPr>
              </a:p>
            </p:txBody>
          </p:sp>
        </mc:Choice>
        <mc:Fallback xmlns="">
          <p:sp>
            <p:nvSpPr>
              <p:cNvPr id="2" name="Rectangle: Rounded Corners 1">
                <a:extLst>
                  <a:ext uri="{FF2B5EF4-FFF2-40B4-BE49-F238E27FC236}">
                    <a16:creationId xmlns:a16="http://schemas.microsoft.com/office/drawing/2014/main" id="{12B08932-DC20-A629-BB18-72C19FE4924C}"/>
                  </a:ext>
                </a:extLst>
              </p:cNvPr>
              <p:cNvSpPr>
                <a:spLocks noRot="1" noChangeAspect="1" noMove="1" noResize="1" noEditPoints="1" noAdjustHandles="1" noChangeArrowheads="1" noChangeShapeType="1" noTextEdit="1"/>
              </p:cNvSpPr>
              <p:nvPr/>
            </p:nvSpPr>
            <p:spPr>
              <a:xfrm>
                <a:off x="245329" y="265685"/>
                <a:ext cx="7672038" cy="938647"/>
              </a:xfrm>
              <a:prstGeom prst="roundRect">
                <a:avLst>
                  <a:gd name="adj" fmla="val 5719"/>
                </a:avLst>
              </a:prstGeom>
              <a:blipFill>
                <a:blip r:embed="rId2"/>
                <a:stretch>
                  <a:fillRect l="-475" r="-396" b="-12658"/>
                </a:stretch>
              </a:blipFill>
              <a:ln>
                <a:solidFill>
                  <a:srgbClr val="BE193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Rounded Corners 2">
                <a:extLst>
                  <a:ext uri="{FF2B5EF4-FFF2-40B4-BE49-F238E27FC236}">
                    <a16:creationId xmlns:a16="http://schemas.microsoft.com/office/drawing/2014/main" id="{F3F10100-CAD4-AD5A-55A4-611951FBB9FA}"/>
                  </a:ext>
                </a:extLst>
              </p:cNvPr>
              <p:cNvSpPr/>
              <p:nvPr/>
            </p:nvSpPr>
            <p:spPr>
              <a:xfrm>
                <a:off x="245329" y="1286106"/>
                <a:ext cx="7672038" cy="938647"/>
              </a:xfrm>
              <a:prstGeom prst="roundRect">
                <a:avLst>
                  <a:gd name="adj" fmla="val 5943"/>
                </a:avLst>
              </a:prstGeom>
              <a:solidFill>
                <a:srgbClr val="FFFFFF"/>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Hạt nhân con X được tạo thành từ quá trình phóng xạ trên là </a:t>
                </a:r>
                <a14:m>
                  <m:oMath xmlns:m="http://schemas.openxmlformats.org/officeDocument/2006/math">
                    <m:sPre>
                      <m:sPrePr>
                        <m:ctrlPr>
                          <a:rPr lang="en-US" sz="2000" i="1">
                            <a:solidFill>
                              <a:srgbClr val="000000"/>
                            </a:solidFill>
                            <a:latin typeface="Cambria Math" panose="02040503050406030204" pitchFamily="18" charset="0"/>
                          </a:rPr>
                        </m:ctrlPr>
                      </m:sPrePr>
                      <m:sub>
                        <m:r>
                          <a:rPr lang="vi-VN" sz="2000" i="0">
                            <a:solidFill>
                              <a:srgbClr val="000000"/>
                            </a:solidFill>
                            <a:latin typeface="Cambria Math" panose="02040503050406030204" pitchFamily="18" charset="0"/>
                          </a:rPr>
                          <m:t>92</m:t>
                        </m:r>
                      </m:sub>
                      <m:sup>
                        <m:r>
                          <a:rPr lang="vi-VN" sz="2000" i="0">
                            <a:solidFill>
                              <a:srgbClr val="000000"/>
                            </a:solidFill>
                            <a:latin typeface="Cambria Math" panose="02040503050406030204" pitchFamily="18" charset="0"/>
                          </a:rPr>
                          <m:t>234</m:t>
                        </m:r>
                      </m:sup>
                      <m:e>
                        <m:r>
                          <m:rPr>
                            <m:sty m:val="p"/>
                          </m:rPr>
                          <a:rPr lang="vi-VN" sz="2000" i="0">
                            <a:solidFill>
                              <a:srgbClr val="000000"/>
                            </a:solidFill>
                            <a:latin typeface="Cambria Math" panose="02040503050406030204" pitchFamily="18" charset="0"/>
                          </a:rPr>
                          <m:t>U</m:t>
                        </m:r>
                      </m:e>
                    </m:sPre>
                  </m:oMath>
                </a14:m>
                <a:r>
                  <a:rPr lang="vi-VN" sz="2000">
                    <a:solidFill>
                      <a:srgbClr val="000000"/>
                    </a:solidFill>
                  </a:rPr>
                  <a:t>.</a:t>
                </a:r>
                <a:endParaRPr lang="en-US" sz="2000">
                  <a:solidFill>
                    <a:srgbClr val="000000"/>
                  </a:solidFill>
                </a:endParaRPr>
              </a:p>
            </p:txBody>
          </p:sp>
        </mc:Choice>
        <mc:Fallback xmlns="">
          <p:sp>
            <p:nvSpPr>
              <p:cNvPr id="3" name="Rectangle: Rounded Corners 2">
                <a:extLst>
                  <a:ext uri="{FF2B5EF4-FFF2-40B4-BE49-F238E27FC236}">
                    <a16:creationId xmlns:a16="http://schemas.microsoft.com/office/drawing/2014/main" id="{F3F10100-CAD4-AD5A-55A4-611951FBB9FA}"/>
                  </a:ext>
                </a:extLst>
              </p:cNvPr>
              <p:cNvSpPr>
                <a:spLocks noRot="1" noChangeAspect="1" noMove="1" noResize="1" noEditPoints="1" noAdjustHandles="1" noChangeArrowheads="1" noChangeShapeType="1" noTextEdit="1"/>
              </p:cNvSpPr>
              <p:nvPr/>
            </p:nvSpPr>
            <p:spPr>
              <a:xfrm>
                <a:off x="245329" y="1286106"/>
                <a:ext cx="7672038" cy="938647"/>
              </a:xfrm>
              <a:prstGeom prst="roundRect">
                <a:avLst>
                  <a:gd name="adj" fmla="val 5943"/>
                </a:avLst>
              </a:prstGeom>
              <a:blipFill>
                <a:blip r:embed="rId3"/>
                <a:stretch>
                  <a:fillRect l="-475" r="-396" b="-12025"/>
                </a:stretch>
              </a:blipFill>
              <a:ln>
                <a:solidFill>
                  <a:srgbClr val="BE193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71F6A5D3-2C01-9277-7B05-15281CBA92FB}"/>
                  </a:ext>
                </a:extLst>
              </p:cNvPr>
              <p:cNvSpPr/>
              <p:nvPr/>
            </p:nvSpPr>
            <p:spPr>
              <a:xfrm>
                <a:off x="245329" y="2313092"/>
                <a:ext cx="7672038" cy="938647"/>
              </a:xfrm>
              <a:prstGeom prst="roundRect">
                <a:avLst>
                  <a:gd name="adj" fmla="val 5943"/>
                </a:avLst>
              </a:prstGeom>
              <a:solidFill>
                <a:srgbClr val="FFFFFF"/>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Chu kì bán rã của </a:t>
                </a:r>
                <a14:m>
                  <m:oMath xmlns:m="http://schemas.openxmlformats.org/officeDocument/2006/math">
                    <m:sPre>
                      <m:sPrePr>
                        <m:ctrlPr>
                          <a:rPr lang="en-US" sz="2000" i="1">
                            <a:solidFill>
                              <a:srgbClr val="000000"/>
                            </a:solidFill>
                            <a:latin typeface="Cambria Math" panose="02040503050406030204" pitchFamily="18" charset="0"/>
                          </a:rPr>
                        </m:ctrlPr>
                      </m:sPrePr>
                      <m:sub>
                        <m:r>
                          <a:rPr lang="vi-VN" sz="2000" i="0">
                            <a:solidFill>
                              <a:srgbClr val="000000"/>
                            </a:solidFill>
                            <a:latin typeface="Cambria Math" panose="02040503050406030204" pitchFamily="18" charset="0"/>
                          </a:rPr>
                          <m:t>92</m:t>
                        </m:r>
                      </m:sub>
                      <m:sup>
                        <m:r>
                          <a:rPr lang="vi-VN" sz="2000" i="0">
                            <a:solidFill>
                              <a:srgbClr val="000000"/>
                            </a:solidFill>
                            <a:latin typeface="Cambria Math" panose="02040503050406030204" pitchFamily="18" charset="0"/>
                          </a:rPr>
                          <m:t>238</m:t>
                        </m:r>
                      </m:sup>
                      <m:e>
                        <m:r>
                          <m:rPr>
                            <m:sty m:val="p"/>
                          </m:rPr>
                          <a:rPr lang="vi-VN" sz="2000" i="0">
                            <a:solidFill>
                              <a:srgbClr val="000000"/>
                            </a:solidFill>
                            <a:latin typeface="Cambria Math" panose="02040503050406030204" pitchFamily="18" charset="0"/>
                          </a:rPr>
                          <m:t>U</m:t>
                        </m:r>
                      </m:e>
                    </m:sPre>
                    <m:r>
                      <a:rPr lang="en-US" sz="2000" i="0">
                        <a:solidFill>
                          <a:srgbClr val="000000"/>
                        </a:solidFill>
                        <a:latin typeface="Cambria Math" panose="02040503050406030204" pitchFamily="18" charset="0"/>
                      </a:rPr>
                      <m:t> </m:t>
                    </m:r>
                  </m:oMath>
                </a14:m>
                <a:r>
                  <a:rPr lang="vi-VN" sz="2000">
                    <a:solidFill>
                      <a:srgbClr val="000000"/>
                    </a:solidFill>
                  </a:rPr>
                  <a:t>là </a:t>
                </a:r>
                <a14:m>
                  <m:oMath xmlns:m="http://schemas.openxmlformats.org/officeDocument/2006/math">
                    <m:sSup>
                      <m:sSupPr>
                        <m:ctrlPr>
                          <a:rPr lang="en-US" sz="2000" i="1">
                            <a:solidFill>
                              <a:srgbClr val="000000"/>
                            </a:solidFill>
                            <a:latin typeface="Cambria Math" panose="02040503050406030204" pitchFamily="18" charset="0"/>
                          </a:rPr>
                        </m:ctrlPr>
                      </m:sSupPr>
                      <m:e>
                        <m:r>
                          <a:rPr lang="vi-VN" sz="2000" i="0">
                            <a:solidFill>
                              <a:srgbClr val="000000"/>
                            </a:solidFill>
                            <a:latin typeface="Cambria Math" panose="02040503050406030204" pitchFamily="18" charset="0"/>
                          </a:rPr>
                          <m:t>1,41.10</m:t>
                        </m:r>
                      </m:e>
                      <m:sup>
                        <m:r>
                          <a:rPr lang="vi-VN" sz="2000" i="0">
                            <a:solidFill>
                              <a:srgbClr val="000000"/>
                            </a:solidFill>
                            <a:latin typeface="Cambria Math" panose="02040503050406030204" pitchFamily="18" charset="0"/>
                          </a:rPr>
                          <m:t>17</m:t>
                        </m:r>
                      </m:sup>
                    </m:sSup>
                    <m:r>
                      <a:rPr lang="en-US" sz="2000" i="0">
                        <a:solidFill>
                          <a:srgbClr val="000000"/>
                        </a:solidFill>
                        <a:latin typeface="Cambria Math" panose="02040503050406030204" pitchFamily="18" charset="0"/>
                      </a:rPr>
                      <m:t> </m:t>
                    </m:r>
                    <m:r>
                      <m:rPr>
                        <m:sty m:val="p"/>
                      </m:rPr>
                      <a:rPr lang="vi-VN" sz="2000" i="0">
                        <a:solidFill>
                          <a:srgbClr val="000000"/>
                        </a:solidFill>
                        <a:latin typeface="Cambria Math" panose="02040503050406030204" pitchFamily="18" charset="0"/>
                      </a:rPr>
                      <m:t>s</m:t>
                    </m:r>
                  </m:oMath>
                </a14:m>
                <a:r>
                  <a:rPr lang="vi-VN" sz="2000">
                    <a:solidFill>
                      <a:srgbClr val="000000"/>
                    </a:solidFill>
                  </a:rPr>
                  <a:t> (làm tròn đến 2 chữ số thập phân sau dấu phẩy).</a:t>
                </a:r>
                <a:endParaRPr lang="en-US" sz="2000">
                  <a:solidFill>
                    <a:srgbClr val="000000"/>
                  </a:solidFill>
                </a:endParaRPr>
              </a:p>
            </p:txBody>
          </p:sp>
        </mc:Choice>
        <mc:Fallback xmlns="">
          <p:sp>
            <p:nvSpPr>
              <p:cNvPr id="4" name="Rectangle: Rounded Corners 3">
                <a:extLst>
                  <a:ext uri="{FF2B5EF4-FFF2-40B4-BE49-F238E27FC236}">
                    <a16:creationId xmlns:a16="http://schemas.microsoft.com/office/drawing/2014/main" id="{71F6A5D3-2C01-9277-7B05-15281CBA92FB}"/>
                  </a:ext>
                </a:extLst>
              </p:cNvPr>
              <p:cNvSpPr>
                <a:spLocks noRot="1" noChangeAspect="1" noMove="1" noResize="1" noEditPoints="1" noAdjustHandles="1" noChangeArrowheads="1" noChangeShapeType="1" noTextEdit="1"/>
              </p:cNvSpPr>
              <p:nvPr/>
            </p:nvSpPr>
            <p:spPr>
              <a:xfrm>
                <a:off x="245329" y="2313092"/>
                <a:ext cx="7672038" cy="938647"/>
              </a:xfrm>
              <a:prstGeom prst="roundRect">
                <a:avLst>
                  <a:gd name="adj" fmla="val 5943"/>
                </a:avLst>
              </a:prstGeom>
              <a:blipFill>
                <a:blip r:embed="rId4"/>
                <a:stretch>
                  <a:fillRect l="-475" r="-396" b="-13291"/>
                </a:stretch>
              </a:blipFill>
              <a:ln>
                <a:solidFill>
                  <a:srgbClr val="BE193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49E46510-C58F-273B-FC5F-EEAF559BF6FF}"/>
                  </a:ext>
                </a:extLst>
              </p:cNvPr>
              <p:cNvSpPr/>
              <p:nvPr/>
            </p:nvSpPr>
            <p:spPr>
              <a:xfrm>
                <a:off x="245328" y="3340081"/>
                <a:ext cx="7672038" cy="1447503"/>
              </a:xfrm>
              <a:prstGeom prst="roundRect">
                <a:avLst>
                  <a:gd name="adj" fmla="val 6977"/>
                </a:avLst>
              </a:prstGeom>
              <a:solidFill>
                <a:srgbClr val="FFFFFF"/>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Xét một mẫu chất tại thời điểm ban đầu chứa 0,1 g đồng vị phóng xạ </a:t>
                </a:r>
                <a14:m>
                  <m:oMath xmlns:m="http://schemas.openxmlformats.org/officeDocument/2006/math">
                    <m:sPre>
                      <m:sPrePr>
                        <m:ctrlPr>
                          <a:rPr lang="en-US" sz="2000" i="1">
                            <a:solidFill>
                              <a:srgbClr val="000000"/>
                            </a:solidFill>
                            <a:latin typeface="Cambria Math" panose="02040503050406030204" pitchFamily="18" charset="0"/>
                          </a:rPr>
                        </m:ctrlPr>
                      </m:sPrePr>
                      <m:sub>
                        <m:r>
                          <a:rPr lang="vi-VN" sz="2000" i="0">
                            <a:solidFill>
                              <a:srgbClr val="000000"/>
                            </a:solidFill>
                            <a:latin typeface="Cambria Math" panose="02040503050406030204" pitchFamily="18" charset="0"/>
                          </a:rPr>
                          <m:t>92</m:t>
                        </m:r>
                      </m:sub>
                      <m:sup>
                        <m:r>
                          <a:rPr lang="vi-VN" sz="2000" i="0">
                            <a:solidFill>
                              <a:srgbClr val="000000"/>
                            </a:solidFill>
                            <a:latin typeface="Cambria Math" panose="02040503050406030204" pitchFamily="18" charset="0"/>
                          </a:rPr>
                          <m:t>238</m:t>
                        </m:r>
                      </m:sup>
                      <m:e>
                        <m:r>
                          <m:rPr>
                            <m:sty m:val="p"/>
                          </m:rPr>
                          <a:rPr lang="vi-VN" sz="2000" i="0">
                            <a:solidFill>
                              <a:srgbClr val="000000"/>
                            </a:solidFill>
                            <a:latin typeface="Cambria Math" panose="02040503050406030204" pitchFamily="18" charset="0"/>
                          </a:rPr>
                          <m:t>U</m:t>
                        </m:r>
                      </m:e>
                    </m:sPre>
                    <m:r>
                      <a:rPr lang="vi-VN" sz="2000" i="0">
                        <a:solidFill>
                          <a:srgbClr val="000000"/>
                        </a:solidFill>
                        <a:latin typeface="Cambria Math" panose="02040503050406030204" pitchFamily="18" charset="0"/>
                      </a:rPr>
                      <m:t>. </m:t>
                    </m:r>
                  </m:oMath>
                </a14:m>
                <a:r>
                  <a:rPr lang="vi-VN" sz="2000">
                    <a:solidFill>
                      <a:srgbClr val="000000"/>
                    </a:solidFill>
                  </a:rPr>
                  <a:t>Sau 100 triệu năm (xem như mỗi năm có 365 ngày), khối lượng </a:t>
                </a:r>
                <a14:m>
                  <m:oMath xmlns:m="http://schemas.openxmlformats.org/officeDocument/2006/math">
                    <m:sPre>
                      <m:sPrePr>
                        <m:ctrlPr>
                          <a:rPr lang="en-US" sz="2000" i="1">
                            <a:solidFill>
                              <a:srgbClr val="000000"/>
                            </a:solidFill>
                            <a:latin typeface="Cambria Math" panose="02040503050406030204" pitchFamily="18" charset="0"/>
                          </a:rPr>
                        </m:ctrlPr>
                      </m:sPrePr>
                      <m:sub>
                        <m:r>
                          <a:rPr lang="vi-VN" sz="2000" i="0">
                            <a:solidFill>
                              <a:srgbClr val="000000"/>
                            </a:solidFill>
                            <a:latin typeface="Cambria Math" panose="02040503050406030204" pitchFamily="18" charset="0"/>
                          </a:rPr>
                          <m:t>92</m:t>
                        </m:r>
                      </m:sub>
                      <m:sup>
                        <m:r>
                          <a:rPr lang="vi-VN" sz="2000" i="0">
                            <a:solidFill>
                              <a:srgbClr val="000000"/>
                            </a:solidFill>
                            <a:latin typeface="Cambria Math" panose="02040503050406030204" pitchFamily="18" charset="0"/>
                          </a:rPr>
                          <m:t>238</m:t>
                        </m:r>
                      </m:sup>
                      <m:e>
                        <m:r>
                          <m:rPr>
                            <m:sty m:val="p"/>
                          </m:rPr>
                          <a:rPr lang="vi-VN" sz="2000" i="0">
                            <a:solidFill>
                              <a:srgbClr val="000000"/>
                            </a:solidFill>
                            <a:latin typeface="Cambria Math" panose="02040503050406030204" pitchFamily="18" charset="0"/>
                          </a:rPr>
                          <m:t>U</m:t>
                        </m:r>
                      </m:e>
                    </m:sPre>
                  </m:oMath>
                </a14:m>
                <a:r>
                  <a:rPr lang="vi-VN" sz="2000">
                    <a:solidFill>
                      <a:srgbClr val="000000"/>
                    </a:solidFill>
                  </a:rPr>
                  <a:t> còn lại trong mẫu chất đó khoảng 0,089 g.</a:t>
                </a:r>
                <a:endParaRPr lang="en-US" sz="2000">
                  <a:solidFill>
                    <a:srgbClr val="000000"/>
                  </a:solidFill>
                </a:endParaRPr>
              </a:p>
            </p:txBody>
          </p:sp>
        </mc:Choice>
        <mc:Fallback xmlns="">
          <p:sp>
            <p:nvSpPr>
              <p:cNvPr id="5" name="Rectangle: Rounded Corners 4">
                <a:extLst>
                  <a:ext uri="{FF2B5EF4-FFF2-40B4-BE49-F238E27FC236}">
                    <a16:creationId xmlns:a16="http://schemas.microsoft.com/office/drawing/2014/main" id="{49E46510-C58F-273B-FC5F-EEAF559BF6FF}"/>
                  </a:ext>
                </a:extLst>
              </p:cNvPr>
              <p:cNvSpPr>
                <a:spLocks noRot="1" noChangeAspect="1" noMove="1" noResize="1" noEditPoints="1" noAdjustHandles="1" noChangeArrowheads="1" noChangeShapeType="1" noTextEdit="1"/>
              </p:cNvSpPr>
              <p:nvPr/>
            </p:nvSpPr>
            <p:spPr>
              <a:xfrm>
                <a:off x="245328" y="3340081"/>
                <a:ext cx="7672038" cy="1447503"/>
              </a:xfrm>
              <a:prstGeom prst="roundRect">
                <a:avLst>
                  <a:gd name="adj" fmla="val 6977"/>
                </a:avLst>
              </a:prstGeom>
              <a:blipFill>
                <a:blip r:embed="rId5"/>
                <a:stretch>
                  <a:fillRect l="-238" r="-317" b="-7469"/>
                </a:stretch>
              </a:blipFill>
              <a:ln>
                <a:solidFill>
                  <a:srgbClr val="BE1931"/>
                </a:solidFill>
              </a:ln>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A5C532A3-AEF4-CB9E-AE56-652ADB0F1132}"/>
              </a:ext>
            </a:extLst>
          </p:cNvPr>
          <p:cNvSpPr/>
          <p:nvPr/>
        </p:nvSpPr>
        <p:spPr>
          <a:xfrm>
            <a:off x="8050470" y="265684"/>
            <a:ext cx="848201" cy="938647"/>
          </a:xfrm>
          <a:prstGeom prst="roundRect">
            <a:avLst>
              <a:gd name="adj" fmla="val 11112"/>
            </a:avLst>
          </a:prstGeom>
          <a:solidFill>
            <a:srgbClr val="FFFFFF"/>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defRPr/>
            </a:pPr>
            <a:r>
              <a:rPr lang="en-US" sz="7200">
                <a:solidFill>
                  <a:srgbClr val="00B050"/>
                </a:solidFill>
                <a:ea typeface="Calibri" panose="020F0502020204030204" pitchFamily="34" charset="0"/>
                <a:sym typeface="Wingdings" panose="05000000000000000000" pitchFamily="2" charset="2"/>
              </a:rPr>
              <a:t></a:t>
            </a:r>
            <a:endParaRPr lang="en-US" sz="7200">
              <a:solidFill>
                <a:srgbClr val="00B050"/>
              </a:solidFill>
              <a:ea typeface="Calibri" panose="020F0502020204030204" pitchFamily="34" charset="0"/>
            </a:endParaRPr>
          </a:p>
        </p:txBody>
      </p:sp>
      <p:sp>
        <p:nvSpPr>
          <p:cNvPr id="7" name="Rectangle: Rounded Corners 6">
            <a:extLst>
              <a:ext uri="{FF2B5EF4-FFF2-40B4-BE49-F238E27FC236}">
                <a16:creationId xmlns:a16="http://schemas.microsoft.com/office/drawing/2014/main" id="{58C1F52C-61BE-F98B-1A1D-3692EB44B815}"/>
              </a:ext>
            </a:extLst>
          </p:cNvPr>
          <p:cNvSpPr/>
          <p:nvPr/>
        </p:nvSpPr>
        <p:spPr>
          <a:xfrm>
            <a:off x="8050470" y="1286104"/>
            <a:ext cx="848201" cy="938647"/>
          </a:xfrm>
          <a:prstGeom prst="roundRect">
            <a:avLst>
              <a:gd name="adj" fmla="val 11112"/>
            </a:avLst>
          </a:prstGeom>
          <a:solidFill>
            <a:srgbClr val="FFFFFF"/>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defRPr/>
            </a:pPr>
            <a:r>
              <a:rPr lang="en-US" sz="7200">
                <a:solidFill>
                  <a:srgbClr val="FF0000"/>
                </a:solidFill>
                <a:ea typeface="Calibri" panose="020F0502020204030204" pitchFamily="34" charset="0"/>
                <a:sym typeface="Wingdings" panose="05000000000000000000" pitchFamily="2" charset="2"/>
              </a:rPr>
              <a:t></a:t>
            </a:r>
            <a:endParaRPr lang="en-US" sz="7200">
              <a:solidFill>
                <a:srgbClr val="FF0000"/>
              </a:solidFill>
              <a:ea typeface="Calibri" panose="020F0502020204030204" pitchFamily="34" charset="0"/>
            </a:endParaRPr>
          </a:p>
        </p:txBody>
      </p:sp>
      <p:sp>
        <p:nvSpPr>
          <p:cNvPr id="8" name="Rectangle: Rounded Corners 7">
            <a:extLst>
              <a:ext uri="{FF2B5EF4-FFF2-40B4-BE49-F238E27FC236}">
                <a16:creationId xmlns:a16="http://schemas.microsoft.com/office/drawing/2014/main" id="{202313B7-01D7-EA3D-A076-97347CDFE4E7}"/>
              </a:ext>
            </a:extLst>
          </p:cNvPr>
          <p:cNvSpPr/>
          <p:nvPr/>
        </p:nvSpPr>
        <p:spPr>
          <a:xfrm>
            <a:off x="8050470" y="2313091"/>
            <a:ext cx="848201" cy="938647"/>
          </a:xfrm>
          <a:prstGeom prst="roundRect">
            <a:avLst>
              <a:gd name="adj" fmla="val 11112"/>
            </a:avLst>
          </a:prstGeom>
          <a:solidFill>
            <a:srgbClr val="FFFFFF"/>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defRPr/>
            </a:pPr>
            <a:r>
              <a:rPr lang="en-US" sz="7200">
                <a:solidFill>
                  <a:srgbClr val="00B050"/>
                </a:solidFill>
                <a:ea typeface="Calibri" panose="020F0502020204030204" pitchFamily="34" charset="0"/>
                <a:sym typeface="Wingdings" panose="05000000000000000000" pitchFamily="2" charset="2"/>
              </a:rPr>
              <a:t></a:t>
            </a:r>
            <a:endParaRPr lang="en-US" sz="7200">
              <a:solidFill>
                <a:srgbClr val="00B050"/>
              </a:solidFill>
              <a:ea typeface="Calibri" panose="020F0502020204030204" pitchFamily="34" charset="0"/>
            </a:endParaRPr>
          </a:p>
        </p:txBody>
      </p:sp>
      <p:sp>
        <p:nvSpPr>
          <p:cNvPr id="9" name="Rectangle: Rounded Corners 8">
            <a:extLst>
              <a:ext uri="{FF2B5EF4-FFF2-40B4-BE49-F238E27FC236}">
                <a16:creationId xmlns:a16="http://schemas.microsoft.com/office/drawing/2014/main" id="{E3BC3958-9286-4C2D-7802-81AA740D4A2A}"/>
              </a:ext>
            </a:extLst>
          </p:cNvPr>
          <p:cNvSpPr/>
          <p:nvPr/>
        </p:nvSpPr>
        <p:spPr>
          <a:xfrm>
            <a:off x="8050470" y="3340077"/>
            <a:ext cx="848201" cy="1447502"/>
          </a:xfrm>
          <a:prstGeom prst="roundRect">
            <a:avLst>
              <a:gd name="adj" fmla="val 11112"/>
            </a:avLst>
          </a:prstGeom>
          <a:solidFill>
            <a:srgbClr val="FFFFFF"/>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defRPr/>
            </a:pPr>
            <a:r>
              <a:rPr lang="en-US" sz="7200">
                <a:solidFill>
                  <a:srgbClr val="FF0000"/>
                </a:solidFill>
                <a:ea typeface="Calibri" panose="020F0502020204030204" pitchFamily="34" charset="0"/>
                <a:sym typeface="Wingdings" panose="05000000000000000000" pitchFamily="2" charset="2"/>
              </a:rPr>
              <a:t></a:t>
            </a:r>
            <a:endParaRPr lang="en-US" sz="7200">
              <a:solidFill>
                <a:srgbClr val="FF0000"/>
              </a:solidFill>
              <a:ea typeface="Calibri" panose="020F0502020204030204" pitchFamily="34" charset="0"/>
            </a:endParaRPr>
          </a:p>
        </p:txBody>
      </p:sp>
    </p:spTree>
    <p:extLst>
      <p:ext uri="{BB962C8B-B14F-4D97-AF65-F5344CB8AC3E}">
        <p14:creationId xmlns:p14="http://schemas.microsoft.com/office/powerpoint/2010/main" val="232796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Right)">
                                      <p:cBhvr>
                                        <p:cTn id="10" dur="500"/>
                                        <p:tgtEl>
                                          <p:spTgt spid="3"/>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Right)">
                                      <p:cBhvr>
                                        <p:cTn id="13" dur="500"/>
                                        <p:tgtEl>
                                          <p:spTgt spid="4"/>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Righ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strVal val="4*#ppt_w"/>
                                          </p:val>
                                        </p:tav>
                                        <p:tav tm="100000">
                                          <p:val>
                                            <p:strVal val="#ppt_w"/>
                                          </p:val>
                                        </p:tav>
                                      </p:tavLst>
                                    </p:anim>
                                    <p:anim calcmode="lin" valueType="num">
                                      <p:cBhvr>
                                        <p:cTn id="22"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strVal val="4*#ppt_w"/>
                                          </p:val>
                                        </p:tav>
                                        <p:tav tm="100000">
                                          <p:val>
                                            <p:strVal val="#ppt_w"/>
                                          </p:val>
                                        </p:tav>
                                      </p:tavLst>
                                    </p:anim>
                                    <p:anim calcmode="lin" valueType="num">
                                      <p:cBhvr>
                                        <p:cTn id="28"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4*#ppt_w"/>
                                          </p:val>
                                        </p:tav>
                                        <p:tav tm="100000">
                                          <p:val>
                                            <p:strVal val="#ppt_w"/>
                                          </p:val>
                                        </p:tav>
                                      </p:tavLst>
                                    </p:anim>
                                    <p:anim calcmode="lin" valueType="num">
                                      <p:cBhvr>
                                        <p:cTn id="34"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strVal val="4*#ppt_w"/>
                                          </p:val>
                                        </p:tav>
                                        <p:tav tm="100000">
                                          <p:val>
                                            <p:strVal val="#ppt_w"/>
                                          </p:val>
                                        </p:tav>
                                      </p:tavLst>
                                    </p:anim>
                                    <p:anim calcmode="lin" valueType="num">
                                      <p:cBhvr>
                                        <p:cTn id="40"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B869AD-B51F-4A5C-9092-44FE587204BD}"/>
              </a:ext>
            </a:extLst>
          </p:cNvPr>
          <p:cNvSpPr txBox="1"/>
          <p:nvPr/>
        </p:nvSpPr>
        <p:spPr>
          <a:xfrm>
            <a:off x="2286000" y="347411"/>
            <a:ext cx="4572000"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4000" b="1" i="0" u="none" strike="noStrike" kern="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sym typeface="Arial"/>
              </a:rPr>
              <a:t>VẬN DỤNG</a:t>
            </a:r>
            <a:endParaRPr kumimoji="0" lang="en-US" sz="4000" b="1" i="0" u="none" strike="noStrike" kern="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id="{5C010561-9D1E-E8E0-8719-CEBE122BBDDF}"/>
              </a:ext>
            </a:extLst>
          </p:cNvPr>
          <p:cNvSpPr txBox="1"/>
          <p:nvPr/>
        </p:nvSpPr>
        <p:spPr>
          <a:xfrm>
            <a:off x="363972" y="1953737"/>
            <a:ext cx="4292695" cy="2805320"/>
          </a:xfrm>
          <a:prstGeom prst="rect">
            <a:avLst/>
          </a:prstGeom>
          <a:noFill/>
        </p:spPr>
        <p:txBody>
          <a:bodyPr wrap="square">
            <a:spAutoFit/>
          </a:bodyPr>
          <a:lstStyle/>
          <a:p>
            <a:pPr algn="just">
              <a:lnSpc>
                <a:spcPct val="150000"/>
              </a:lnSpc>
            </a:pPr>
            <a:r>
              <a:rPr lang="en-US" sz="2000">
                <a:latin typeface="+mn-lt"/>
                <a:ea typeface="Times New Roman" panose="02020603050405020304" pitchFamily="18" charset="0"/>
                <a:cs typeface="Times New Roman" panose="02020603050405020304" pitchFamily="18" charset="0"/>
              </a:rPr>
              <a:t>M</a:t>
            </a:r>
            <a:r>
              <a:rPr lang="vi-VN" sz="2000">
                <a:latin typeface="+mn-lt"/>
                <a:ea typeface="Times New Roman" panose="02020603050405020304" pitchFamily="18" charset="0"/>
                <a:cs typeface="Times New Roman" panose="02020603050405020304" pitchFamily="18" charset="0"/>
              </a:rPr>
              <a:t>ột số vật liệu gia công, chế tạo như đúc, hàn có thể bị khuyết </a:t>
            </a:r>
            <a:r>
              <a:rPr lang="en-US" sz="2000">
                <a:latin typeface="+mn-lt"/>
                <a:ea typeface="Times New Roman" panose="02020603050405020304" pitchFamily="18" charset="0"/>
                <a:cs typeface="Times New Roman" panose="02020603050405020304" pitchFamily="18" charset="0"/>
              </a:rPr>
              <a:t>tật </a:t>
            </a:r>
            <a:r>
              <a:rPr lang="vi-VN" sz="2000">
                <a:latin typeface="+mn-lt"/>
                <a:ea typeface="Times New Roman" panose="02020603050405020304" pitchFamily="18" charset="0"/>
                <a:cs typeface="Times New Roman" panose="02020603050405020304" pitchFamily="18" charset="0"/>
              </a:rPr>
              <a:t>những rỗ khí mà dùng mắt không thấy được. </a:t>
            </a:r>
            <a:r>
              <a:rPr lang="en-US" sz="2000">
                <a:latin typeface="+mn-lt"/>
                <a:ea typeface="Times New Roman" panose="02020603050405020304" pitchFamily="18" charset="0"/>
                <a:cs typeface="Times New Roman" panose="02020603050405020304" pitchFamily="18" charset="0"/>
              </a:rPr>
              <a:t>Hãy </a:t>
            </a:r>
            <a:r>
              <a:rPr lang="vi-VN" sz="2000">
                <a:latin typeface="+mn-lt"/>
                <a:ea typeface="Times New Roman" panose="02020603050405020304" pitchFamily="18" charset="0"/>
                <a:cs typeface="Times New Roman" panose="02020603050405020304" pitchFamily="18" charset="0"/>
              </a:rPr>
              <a:t>đề xuất các phương án để có thể xác định được vị trí vật liệu bị khuyết tật bên trong. </a:t>
            </a:r>
          </a:p>
        </p:txBody>
      </p:sp>
      <p:pic>
        <p:nvPicPr>
          <p:cNvPr id="10" name="Picture 9">
            <a:extLst>
              <a:ext uri="{FF2B5EF4-FFF2-40B4-BE49-F238E27FC236}">
                <a16:creationId xmlns:a16="http://schemas.microsoft.com/office/drawing/2014/main" id="{72F5318A-50A6-4350-BDAD-CE19597BA747}"/>
              </a:ext>
            </a:extLst>
          </p:cNvPr>
          <p:cNvPicPr>
            <a:picLocks noChangeAspect="1"/>
          </p:cNvPicPr>
          <p:nvPr/>
        </p:nvPicPr>
        <p:blipFill>
          <a:blip r:embed="rId2"/>
          <a:stretch>
            <a:fillRect/>
          </a:stretch>
        </p:blipFill>
        <p:spPr>
          <a:xfrm>
            <a:off x="4808315" y="1357130"/>
            <a:ext cx="4099369" cy="3186484"/>
          </a:xfrm>
          <a:prstGeom prst="rect">
            <a:avLst/>
          </a:prstGeom>
        </p:spPr>
      </p:pic>
      <p:grpSp>
        <p:nvGrpSpPr>
          <p:cNvPr id="11" name="Group 10">
            <a:extLst>
              <a:ext uri="{FF2B5EF4-FFF2-40B4-BE49-F238E27FC236}">
                <a16:creationId xmlns:a16="http://schemas.microsoft.com/office/drawing/2014/main" id="{3A4BF12F-3A73-B465-0A44-6B01C0B26BA8}"/>
              </a:ext>
            </a:extLst>
          </p:cNvPr>
          <p:cNvGrpSpPr/>
          <p:nvPr/>
        </p:nvGrpSpPr>
        <p:grpSpPr>
          <a:xfrm>
            <a:off x="497426" y="1191410"/>
            <a:ext cx="3287306" cy="596607"/>
            <a:chOff x="731576" y="312788"/>
            <a:chExt cx="3287306" cy="596607"/>
          </a:xfrm>
        </p:grpSpPr>
        <p:pic>
          <p:nvPicPr>
            <p:cNvPr id="12" name="Picture 11">
              <a:extLst>
                <a:ext uri="{FF2B5EF4-FFF2-40B4-BE49-F238E27FC236}">
                  <a16:creationId xmlns:a16="http://schemas.microsoft.com/office/drawing/2014/main" id="{D7D4478D-D4E4-1CFD-3507-C282ADF54932}"/>
                </a:ext>
              </a:extLst>
            </p:cNvPr>
            <p:cNvPicPr>
              <a:picLocks noChangeAspect="1"/>
            </p:cNvPicPr>
            <p:nvPr/>
          </p:nvPicPr>
          <p:blipFill>
            <a:blip r:embed="rId3"/>
            <a:srcRect/>
            <a:stretch/>
          </p:blipFill>
          <p:spPr>
            <a:xfrm>
              <a:off x="731576" y="312788"/>
              <a:ext cx="696532" cy="596607"/>
            </a:xfrm>
            <a:prstGeom prst="rect">
              <a:avLst/>
            </a:prstGeom>
          </p:spPr>
        </p:pic>
        <p:sp>
          <p:nvSpPr>
            <p:cNvPr id="13" name="TextBox 12">
              <a:extLst>
                <a:ext uri="{FF2B5EF4-FFF2-40B4-BE49-F238E27FC236}">
                  <a16:creationId xmlns:a16="http://schemas.microsoft.com/office/drawing/2014/main" id="{1AEA51F8-8EFD-D95E-C669-11F19F90460A}"/>
                </a:ext>
              </a:extLst>
            </p:cNvPr>
            <p:cNvSpPr txBox="1"/>
            <p:nvPr/>
          </p:nvSpPr>
          <p:spPr>
            <a:xfrm>
              <a:off x="1428108" y="478508"/>
              <a:ext cx="2590774" cy="430887"/>
            </a:xfrm>
            <a:prstGeom prst="rect">
              <a:avLst/>
            </a:prstGeom>
            <a:noFill/>
          </p:spPr>
          <p:txBody>
            <a:bodyPr wrap="none" rtlCol="0">
              <a:spAutoFit/>
            </a:bodyPr>
            <a:lstStyle/>
            <a:p>
              <a:r>
                <a:rPr lang="vi-VN" sz="2200" b="1" dirty="0">
                  <a:solidFill>
                    <a:schemeClr val="tx2">
                      <a:lumMod val="25000"/>
                    </a:schemeClr>
                  </a:solidFill>
                </a:rPr>
                <a:t>Thảo luận </a:t>
              </a:r>
              <a:r>
                <a:rPr lang="en-US" sz="2200" b="1" dirty="0" err="1">
                  <a:solidFill>
                    <a:schemeClr val="tx2">
                      <a:lumMod val="25000"/>
                    </a:schemeClr>
                  </a:solidFill>
                </a:rPr>
                <a:t>cặp</a:t>
              </a:r>
              <a:r>
                <a:rPr lang="en-US" sz="2200" b="1" dirty="0">
                  <a:solidFill>
                    <a:schemeClr val="tx2">
                      <a:lumMod val="25000"/>
                    </a:schemeClr>
                  </a:solidFill>
                </a:rPr>
                <a:t> </a:t>
              </a:r>
              <a:r>
                <a:rPr lang="en-US" sz="2200" b="1" dirty="0" err="1">
                  <a:solidFill>
                    <a:schemeClr val="tx2">
                      <a:lumMod val="25000"/>
                    </a:schemeClr>
                  </a:solidFill>
                </a:rPr>
                <a:t>đôi</a:t>
              </a:r>
              <a:endParaRPr lang="en-US" sz="2200" b="1" dirty="0">
                <a:solidFill>
                  <a:schemeClr val="tx2">
                    <a:lumMod val="25000"/>
                  </a:schemeClr>
                </a:solidFill>
              </a:endParaRPr>
            </a:p>
          </p:txBody>
        </p:sp>
      </p:grpSp>
    </p:spTree>
    <p:extLst>
      <p:ext uri="{BB962C8B-B14F-4D97-AF65-F5344CB8AC3E}">
        <p14:creationId xmlns:p14="http://schemas.microsoft.com/office/powerpoint/2010/main" val="165265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1393BEB0-A831-8189-2EDE-E67CEA060D77}"/>
                  </a:ext>
                </a:extLst>
              </p:cNvPr>
              <p:cNvSpPr/>
              <p:nvPr/>
            </p:nvSpPr>
            <p:spPr>
              <a:xfrm>
                <a:off x="430942" y="347133"/>
                <a:ext cx="8382857" cy="1075268"/>
              </a:xfrm>
              <a:prstGeom prst="roundRect">
                <a:avLst>
                  <a:gd name="adj" fmla="val 10072"/>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000">
                    <a:solidFill>
                      <a:srgbClr val="000000"/>
                    </a:solidFill>
                    <a:effectLst/>
                    <a:latin typeface="+mj-lt"/>
                    <a:ea typeface="Times New Roman" panose="02020603050405020304" pitchFamily="18" charset="0"/>
                    <a:cs typeface="Times New Roman" panose="02020603050405020304" pitchFamily="18" charset="0"/>
                  </a:rPr>
                  <a:t>Thiết bị có hai bộ phận chính: nguồn phóng xạ </a:t>
                </a:r>
                <a14:m>
                  <m:oMath xmlns:m="http://schemas.openxmlformats.org/officeDocument/2006/math">
                    <m:r>
                      <m:rPr>
                        <m:sty m:val="p"/>
                      </m:rPr>
                      <a:rPr lang="en-US" sz="200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γ</m:t>
                    </m:r>
                  </m:oMath>
                </a14:m>
                <a:r>
                  <a:rPr lang="en-US" sz="2000">
                    <a:solidFill>
                      <a:srgbClr val="000000"/>
                    </a:solidFill>
                    <a:effectLst/>
                    <a:latin typeface="+mj-lt"/>
                    <a:ea typeface="Times New Roman" panose="02020603050405020304" pitchFamily="18" charset="0"/>
                    <a:cs typeface="Times New Roman" panose="02020603050405020304" pitchFamily="18" charset="0"/>
                  </a:rPr>
                  <a:t> và thiếy bị thu chùm tia </a:t>
                </a:r>
                <a14:m>
                  <m:oMath xmlns:m="http://schemas.openxmlformats.org/officeDocument/2006/math">
                    <m:r>
                      <m:rPr>
                        <m:sty m:val="p"/>
                      </m:rPr>
                      <a:rPr lang="en-US" sz="20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γ</m:t>
                    </m:r>
                  </m:oMath>
                </a14:m>
                <a:r>
                  <a:rPr lang="en-US" sz="2000">
                    <a:solidFill>
                      <a:srgbClr val="000000"/>
                    </a:solidFill>
                    <a:effectLst/>
                    <a:latin typeface="+mj-lt"/>
                    <a:ea typeface="Times New Roman" panose="02020603050405020304" pitchFamily="18" charset="0"/>
                    <a:cs typeface="Times New Roman" panose="02020603050405020304" pitchFamily="18" charset="0"/>
                  </a:rPr>
                  <a:t> xuyên qua vật liệu cần kiểm tra. </a:t>
                </a:r>
                <a:endParaRPr lang="en-US" sz="2000">
                  <a:solidFill>
                    <a:srgbClr val="000000"/>
                  </a:solidFill>
                  <a:effectLst/>
                  <a:latin typeface="+mj-lt"/>
                  <a:ea typeface="Calibri" panose="020F0502020204030204" pitchFamily="34"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1393BEB0-A831-8189-2EDE-E67CEA060D77}"/>
                  </a:ext>
                </a:extLst>
              </p:cNvPr>
              <p:cNvSpPr>
                <a:spLocks noRot="1" noChangeAspect="1" noMove="1" noResize="1" noEditPoints="1" noAdjustHandles="1" noChangeArrowheads="1" noChangeShapeType="1" noTextEdit="1"/>
              </p:cNvSpPr>
              <p:nvPr/>
            </p:nvSpPr>
            <p:spPr>
              <a:xfrm>
                <a:off x="430942" y="347133"/>
                <a:ext cx="8382857" cy="1075268"/>
              </a:xfrm>
              <a:prstGeom prst="roundRect">
                <a:avLst>
                  <a:gd name="adj" fmla="val 10072"/>
                </a:avLst>
              </a:prstGeom>
              <a:blipFill>
                <a:blip r:embed="rId2"/>
                <a:stretch>
                  <a:fillRect l="-290" r="-218" b="-3333"/>
                </a:stretch>
              </a:blipFill>
              <a:ln>
                <a:solidFill>
                  <a:srgbClr val="000000"/>
                </a:solidFill>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DC171A86-8C7E-19E8-A4B4-C3D7E1CD8031}"/>
              </a:ext>
            </a:extLst>
          </p:cNvPr>
          <p:cNvGrpSpPr/>
          <p:nvPr/>
        </p:nvGrpSpPr>
        <p:grpSpPr>
          <a:xfrm>
            <a:off x="59267" y="1754558"/>
            <a:ext cx="8813799" cy="3041809"/>
            <a:chOff x="0" y="1754331"/>
            <a:chExt cx="8813799" cy="3041809"/>
          </a:xfrm>
        </p:grpSpPr>
        <p:pic>
          <p:nvPicPr>
            <p:cNvPr id="7" name="Picture 6" descr="A machine with a white cube&#10;&#10;Description automatically generated">
              <a:extLst>
                <a:ext uri="{FF2B5EF4-FFF2-40B4-BE49-F238E27FC236}">
                  <a16:creationId xmlns:a16="http://schemas.microsoft.com/office/drawing/2014/main" id="{FEDFC20F-A609-3AD1-D0E8-2F697748C05A}"/>
                </a:ext>
              </a:extLst>
            </p:cNvPr>
            <p:cNvPicPr>
              <a:picLocks noChangeAspect="1"/>
            </p:cNvPicPr>
            <p:nvPr/>
          </p:nvPicPr>
          <p:blipFill>
            <a:blip r:embed="rId3"/>
            <a:stretch>
              <a:fillRect/>
            </a:stretch>
          </p:blipFill>
          <p:spPr>
            <a:xfrm>
              <a:off x="1879600" y="1754331"/>
              <a:ext cx="6934199" cy="3041809"/>
            </a:xfrm>
            <a:prstGeom prst="rect">
              <a:avLst/>
            </a:prstGeom>
          </p:spPr>
        </p:pic>
        <p:sp>
          <p:nvSpPr>
            <p:cNvPr id="9" name="TextBox 8">
              <a:extLst>
                <a:ext uri="{FF2B5EF4-FFF2-40B4-BE49-F238E27FC236}">
                  <a16:creationId xmlns:a16="http://schemas.microsoft.com/office/drawing/2014/main" id="{2C0DD08C-5853-7618-ABFF-74E91E152ADF}"/>
                </a:ext>
              </a:extLst>
            </p:cNvPr>
            <p:cNvSpPr txBox="1"/>
            <p:nvPr/>
          </p:nvSpPr>
          <p:spPr>
            <a:xfrm>
              <a:off x="0" y="3127926"/>
              <a:ext cx="1879600" cy="1668214"/>
            </a:xfrm>
            <a:prstGeom prst="rect">
              <a:avLst/>
            </a:prstGeom>
            <a:noFill/>
          </p:spPr>
          <p:txBody>
            <a:bodyPr wrap="square">
              <a:spAutoFit/>
            </a:bodyPr>
            <a:lstStyle/>
            <a:p>
              <a:pPr algn="r">
                <a:lnSpc>
                  <a:spcPct val="150000"/>
                </a:lnSpc>
              </a:pPr>
              <a:r>
                <a:rPr lang="en-US"/>
                <a:t>Hình 1: Hệ đo gamma truyền qua trong kiểm tra mật độ bê tông (mô hình phòng thí nghiệm)</a:t>
              </a:r>
            </a:p>
          </p:txBody>
        </p:sp>
      </p:grpSp>
    </p:spTree>
    <p:extLst>
      <p:ext uri="{BB962C8B-B14F-4D97-AF65-F5344CB8AC3E}">
        <p14:creationId xmlns:p14="http://schemas.microsoft.com/office/powerpoint/2010/main" val="362459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7ABDA-89EA-CE9C-5B8E-B8AD377CF27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200B046-25B0-2CBC-453E-4F5EBD8851F0}"/>
              </a:ext>
            </a:extLst>
          </p:cNvPr>
          <p:cNvSpPr/>
          <p:nvPr/>
        </p:nvSpPr>
        <p:spPr>
          <a:xfrm>
            <a:off x="-781911" y="416981"/>
            <a:ext cx="8334178" cy="682283"/>
          </a:xfrm>
          <a:prstGeom prst="roundRect">
            <a:avLst>
              <a:gd name="adj" fmla="val 50000"/>
            </a:avLst>
          </a:prstGeom>
          <a:solidFill>
            <a:srgbClr val="75E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b="1">
                <a:solidFill>
                  <a:srgbClr val="000000"/>
                </a:solidFill>
              </a:rPr>
              <a:t>Cách xác định nguyên tắc hoạt động của thiết bị: </a:t>
            </a:r>
          </a:p>
        </p:txBody>
      </p:sp>
      <p:sp>
        <p:nvSpPr>
          <p:cNvPr id="4" name="TextBox 3">
            <a:extLst>
              <a:ext uri="{FF2B5EF4-FFF2-40B4-BE49-F238E27FC236}">
                <a16:creationId xmlns:a16="http://schemas.microsoft.com/office/drawing/2014/main" id="{0F6679BA-CB65-A100-AB19-9DB1951A6C88}"/>
              </a:ext>
            </a:extLst>
          </p:cNvPr>
          <p:cNvSpPr txBox="1"/>
          <p:nvPr/>
        </p:nvSpPr>
        <p:spPr>
          <a:xfrm>
            <a:off x="169333" y="1150065"/>
            <a:ext cx="8805333" cy="378000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Chùm tia </a:t>
            </a:r>
            <a:r>
              <a:rPr lang="en-US" sz="1800">
                <a:effectLst/>
                <a:latin typeface="+mj-lt"/>
                <a:ea typeface="Times New Roman" panose="02020603050405020304" pitchFamily="18" charset="0"/>
                <a:cs typeface="Times New Roman" panose="02020603050405020304" pitchFamily="18" charset="0"/>
                <a:sym typeface="Symbol" panose="05050102010706020507" pitchFamily="18" charset="2"/>
              </a:rPr>
              <a:t></a:t>
            </a:r>
            <a:r>
              <a:rPr lang="en-US" sz="1800">
                <a:effectLst/>
                <a:latin typeface="+mj-lt"/>
                <a:ea typeface="Times New Roman" panose="02020603050405020304" pitchFamily="18" charset="0"/>
                <a:cs typeface="Times New Roman" panose="02020603050405020304" pitchFamily="18" charset="0"/>
              </a:rPr>
              <a:t> được phát ra từ nguồn phóng xạ trong quá trình xuyên qua vật liệu sẽ bị suy giảm. Chùm tia </a:t>
            </a:r>
            <a:r>
              <a:rPr lang="en-US" sz="1800">
                <a:effectLst/>
                <a:latin typeface="+mj-lt"/>
                <a:ea typeface="Times New Roman" panose="02020603050405020304" pitchFamily="18" charset="0"/>
                <a:cs typeface="Times New Roman" panose="02020603050405020304" pitchFamily="18" charset="0"/>
                <a:sym typeface="Symbol" panose="05050102010706020507" pitchFamily="18" charset="2"/>
              </a:rPr>
              <a:t></a:t>
            </a:r>
            <a:r>
              <a:rPr lang="en-US" sz="1800">
                <a:effectLst/>
                <a:latin typeface="+mj-lt"/>
                <a:ea typeface="Times New Roman" panose="02020603050405020304" pitchFamily="18" charset="0"/>
                <a:cs typeface="Times New Roman" panose="02020603050405020304" pitchFamily="18" charset="0"/>
              </a:rPr>
              <a:t> xuyên qua vật liệu có bề dày càng lớn thì càng bị suy giảm nhiều. </a:t>
            </a:r>
            <a:endParaRPr lang="en-US" sz="1800">
              <a:effectLst/>
              <a:latin typeface="+mj-lt"/>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Do lớp vị trí khuyết tật như rỗ khí có bề dày nhỏ hơn bề dày các vị trí bình thường khác trong vật liệu, nên chùm tia </a:t>
            </a:r>
            <a:r>
              <a:rPr lang="en-US" sz="1800">
                <a:effectLst/>
                <a:latin typeface="+mj-lt"/>
                <a:ea typeface="Times New Roman" panose="02020603050405020304" pitchFamily="18" charset="0"/>
                <a:cs typeface="Times New Roman" panose="02020603050405020304" pitchFamily="18" charset="0"/>
                <a:sym typeface="Symbol" panose="05050102010706020507" pitchFamily="18" charset="2"/>
              </a:rPr>
              <a:t></a:t>
            </a:r>
            <a:r>
              <a:rPr lang="en-US" sz="1800">
                <a:effectLst/>
                <a:latin typeface="+mj-lt"/>
                <a:ea typeface="Times New Roman" panose="02020603050405020304" pitchFamily="18" charset="0"/>
                <a:cs typeface="Times New Roman" panose="02020603050405020304" pitchFamily="18" charset="0"/>
              </a:rPr>
              <a:t> xuyên qua lớp vật liệu này sẽ bị suy giảm ít hơn khi cũng chùm tia </a:t>
            </a:r>
            <a:r>
              <a:rPr lang="en-US" sz="1800">
                <a:effectLst/>
                <a:latin typeface="+mj-lt"/>
                <a:ea typeface="Times New Roman" panose="02020603050405020304" pitchFamily="18" charset="0"/>
                <a:cs typeface="Times New Roman" panose="02020603050405020304" pitchFamily="18" charset="0"/>
                <a:sym typeface="Symbol" panose="05050102010706020507" pitchFamily="18" charset="2"/>
              </a:rPr>
              <a:t></a:t>
            </a:r>
            <a:r>
              <a:rPr lang="en-US" sz="1800">
                <a:effectLst/>
                <a:latin typeface="+mj-lt"/>
                <a:ea typeface="Times New Roman" panose="02020603050405020304" pitchFamily="18" charset="0"/>
                <a:cs typeface="Times New Roman" panose="02020603050405020304" pitchFamily="18" charset="0"/>
              </a:rPr>
              <a:t> này xuyên qua lớp bình thường khác của vật liệu. Vì vậy số lượng xung mà ống đếm ghi được khi chùm tia </a:t>
            </a:r>
            <a:r>
              <a:rPr lang="en-US" sz="1800">
                <a:effectLst/>
                <a:latin typeface="+mj-lt"/>
                <a:ea typeface="Times New Roman" panose="02020603050405020304" pitchFamily="18" charset="0"/>
                <a:cs typeface="Times New Roman" panose="02020603050405020304" pitchFamily="18" charset="0"/>
                <a:sym typeface="Symbol" panose="05050102010706020507" pitchFamily="18" charset="2"/>
              </a:rPr>
              <a:t></a:t>
            </a:r>
            <a:r>
              <a:rPr lang="en-US" sz="1800">
                <a:effectLst/>
                <a:latin typeface="+mj-lt"/>
                <a:ea typeface="Times New Roman" panose="02020603050405020304" pitchFamily="18" charset="0"/>
                <a:cs typeface="Times New Roman" panose="02020603050405020304" pitchFamily="18" charset="0"/>
              </a:rPr>
              <a:t> xuyên qua lớp vật liệu có khuyết tật sẽ lớn hơn số lượng xung mà ống đếm ghi được trong cùng một khoảng thời gian khi cũng chùm tia </a:t>
            </a:r>
            <a:r>
              <a:rPr lang="en-US" sz="1800">
                <a:effectLst/>
                <a:latin typeface="+mj-lt"/>
                <a:ea typeface="Times New Roman" panose="02020603050405020304" pitchFamily="18" charset="0"/>
                <a:cs typeface="Times New Roman" panose="02020603050405020304" pitchFamily="18" charset="0"/>
                <a:sym typeface="Symbol" panose="05050102010706020507" pitchFamily="18" charset="2"/>
              </a:rPr>
              <a:t></a:t>
            </a:r>
            <a:r>
              <a:rPr lang="en-US" sz="1800">
                <a:effectLst/>
                <a:latin typeface="+mj-lt"/>
                <a:ea typeface="Times New Roman" panose="02020603050405020304" pitchFamily="18" charset="0"/>
                <a:cs typeface="Times New Roman" panose="02020603050405020304" pitchFamily="18" charset="0"/>
              </a:rPr>
              <a:t> này xuyên qua lớp bình thường của vật liệu.</a:t>
            </a:r>
            <a:endParaRPr lang="en-US" sz="18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844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436"/>
        <p:cNvGrpSpPr/>
        <p:nvPr/>
      </p:nvGrpSpPr>
      <p:grpSpPr>
        <a:xfrm>
          <a:off x="0" y="0"/>
          <a:ext cx="0" cy="0"/>
          <a:chOff x="0" y="0"/>
          <a:chExt cx="0" cy="0"/>
        </a:xfrm>
      </p:grpSpPr>
      <p:grpSp>
        <p:nvGrpSpPr>
          <p:cNvPr id="14" name="Group 13">
            <a:extLst>
              <a:ext uri="{FF2B5EF4-FFF2-40B4-BE49-F238E27FC236}">
                <a16:creationId xmlns:a16="http://schemas.microsoft.com/office/drawing/2014/main" id="{EC5685EC-DB34-2E68-3513-B169EAC56AC7}"/>
              </a:ext>
            </a:extLst>
          </p:cNvPr>
          <p:cNvGrpSpPr/>
          <p:nvPr/>
        </p:nvGrpSpPr>
        <p:grpSpPr>
          <a:xfrm>
            <a:off x="2041299" y="210702"/>
            <a:ext cx="5220626" cy="808249"/>
            <a:chOff x="2846649" y="162888"/>
            <a:chExt cx="5220626" cy="808249"/>
          </a:xfrm>
        </p:grpSpPr>
        <p:sp>
          <p:nvSpPr>
            <p:cNvPr id="15" name="TextBox 14">
              <a:extLst>
                <a:ext uri="{FF2B5EF4-FFF2-40B4-BE49-F238E27FC236}">
                  <a16:creationId xmlns:a16="http://schemas.microsoft.com/office/drawing/2014/main" id="{D8BAFFCE-F9EA-3D51-7766-51EB54186969}"/>
                </a:ext>
              </a:extLst>
            </p:cNvPr>
            <p:cNvSpPr txBox="1"/>
            <p:nvPr/>
          </p:nvSpPr>
          <p:spPr>
            <a:xfrm>
              <a:off x="3589105" y="386362"/>
              <a:ext cx="447817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B94F6B"/>
                  </a:solidFill>
                  <a:effectLst/>
                  <a:uLnTx/>
                  <a:uFillTx/>
                </a:rPr>
                <a:t>KIẾN THỨC CỐT LÕI</a:t>
              </a:r>
              <a:endParaRPr kumimoji="0" lang="en-US" sz="3200" b="1" i="0" u="none" strike="noStrike" kern="0" cap="none" spc="0" normalizeH="0" baseline="0" noProof="0" dirty="0">
                <a:ln>
                  <a:noFill/>
                </a:ln>
                <a:solidFill>
                  <a:srgbClr val="B94F6B"/>
                </a:solidFill>
                <a:effectLst/>
                <a:uLnTx/>
                <a:uFillTx/>
              </a:endParaRPr>
            </a:p>
          </p:txBody>
        </p:sp>
        <p:pic>
          <p:nvPicPr>
            <p:cNvPr id="16" name="Picture 15">
              <a:extLst>
                <a:ext uri="{FF2B5EF4-FFF2-40B4-BE49-F238E27FC236}">
                  <a16:creationId xmlns:a16="http://schemas.microsoft.com/office/drawing/2014/main" id="{A70C93BA-8C56-4BB0-735F-83A058890F4F}"/>
                </a:ext>
              </a:extLst>
            </p:cNvPr>
            <p:cNvPicPr>
              <a:picLocks noChangeAspect="1"/>
            </p:cNvPicPr>
            <p:nvPr/>
          </p:nvPicPr>
          <p:blipFill>
            <a:blip r:embed="rId3"/>
            <a:stretch>
              <a:fillRect/>
            </a:stretch>
          </p:blipFill>
          <p:spPr>
            <a:xfrm>
              <a:off x="2846649" y="162888"/>
              <a:ext cx="742456" cy="720114"/>
            </a:xfrm>
            <a:prstGeom prst="rect">
              <a:avLst/>
            </a:prstGeom>
          </p:spPr>
        </p:pic>
      </p:grpSp>
      <p:sp>
        <p:nvSpPr>
          <p:cNvPr id="17" name="TextBox 16">
            <a:extLst>
              <a:ext uri="{FF2B5EF4-FFF2-40B4-BE49-F238E27FC236}">
                <a16:creationId xmlns:a16="http://schemas.microsoft.com/office/drawing/2014/main" id="{2FD8467D-95D5-9B9D-C7DA-CE6592CA884F}"/>
              </a:ext>
            </a:extLst>
          </p:cNvPr>
          <p:cNvSpPr txBox="1"/>
          <p:nvPr/>
        </p:nvSpPr>
        <p:spPr>
          <a:xfrm>
            <a:off x="524934" y="1112084"/>
            <a:ext cx="5198533" cy="3728649"/>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Phân rã phóng xạ có tính tự phát và ngẫu nhiên.</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Tia phóng xạ là tia không nhìn thấy được, nhưng có các tính chất như: ion hóa, gây ra các hiệu ứng quang điện, phát xạ thứ cấp, làm đen kính ảnh, xuyên thấu lớp vất chất mỏng, phá hủy tế bào, kích thích một số phản ứng hóa học,…</a:t>
            </a:r>
          </a:p>
        </p:txBody>
      </p:sp>
      <p:pic>
        <p:nvPicPr>
          <p:cNvPr id="19" name="Picture 18" descr="A close-up of a drum&#10;&#10;Description automatically generated">
            <a:extLst>
              <a:ext uri="{FF2B5EF4-FFF2-40B4-BE49-F238E27FC236}">
                <a16:creationId xmlns:a16="http://schemas.microsoft.com/office/drawing/2014/main" id="{3E20DE02-CB34-890C-E393-2C2C379DD427}"/>
              </a:ext>
            </a:extLst>
          </p:cNvPr>
          <p:cNvPicPr>
            <a:picLocks noChangeAspect="1"/>
          </p:cNvPicPr>
          <p:nvPr/>
        </p:nvPicPr>
        <p:blipFill>
          <a:blip r:embed="rId4"/>
          <a:srcRect r="50414"/>
          <a:stretch/>
        </p:blipFill>
        <p:spPr>
          <a:xfrm>
            <a:off x="6161241" y="1108690"/>
            <a:ext cx="2457825" cy="37320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436">
          <a:extLst>
            <a:ext uri="{FF2B5EF4-FFF2-40B4-BE49-F238E27FC236}">
              <a16:creationId xmlns:a16="http://schemas.microsoft.com/office/drawing/2014/main" id="{503DB79F-D2E3-12B5-C914-884E02D27A04}"/>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C575916C-8996-8DBD-0349-F47900CE9DEE}"/>
              </a:ext>
            </a:extLst>
          </p:cNvPr>
          <p:cNvGrpSpPr/>
          <p:nvPr/>
        </p:nvGrpSpPr>
        <p:grpSpPr>
          <a:xfrm>
            <a:off x="1961687" y="62249"/>
            <a:ext cx="5220626" cy="808249"/>
            <a:chOff x="2846649" y="162888"/>
            <a:chExt cx="5220626" cy="808249"/>
          </a:xfrm>
        </p:grpSpPr>
        <p:sp>
          <p:nvSpPr>
            <p:cNvPr id="15" name="TextBox 14">
              <a:extLst>
                <a:ext uri="{FF2B5EF4-FFF2-40B4-BE49-F238E27FC236}">
                  <a16:creationId xmlns:a16="http://schemas.microsoft.com/office/drawing/2014/main" id="{CFD5F882-23E3-1FC3-0A8B-DC418A34EA4A}"/>
                </a:ext>
              </a:extLst>
            </p:cNvPr>
            <p:cNvSpPr txBox="1"/>
            <p:nvPr/>
          </p:nvSpPr>
          <p:spPr>
            <a:xfrm>
              <a:off x="3589105" y="386362"/>
              <a:ext cx="447817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B94F6B"/>
                  </a:solidFill>
                  <a:effectLst/>
                  <a:uLnTx/>
                  <a:uFillTx/>
                </a:rPr>
                <a:t>KIẾN THỨC CỐT LÕI</a:t>
              </a:r>
              <a:endParaRPr kumimoji="0" lang="en-US" sz="3200" b="1" i="0" u="none" strike="noStrike" kern="0" cap="none" spc="0" normalizeH="0" baseline="0" noProof="0" dirty="0">
                <a:ln>
                  <a:noFill/>
                </a:ln>
                <a:solidFill>
                  <a:srgbClr val="B94F6B"/>
                </a:solidFill>
                <a:effectLst/>
                <a:uLnTx/>
                <a:uFillTx/>
              </a:endParaRPr>
            </a:p>
          </p:txBody>
        </p:sp>
        <p:pic>
          <p:nvPicPr>
            <p:cNvPr id="16" name="Picture 15">
              <a:extLst>
                <a:ext uri="{FF2B5EF4-FFF2-40B4-BE49-F238E27FC236}">
                  <a16:creationId xmlns:a16="http://schemas.microsoft.com/office/drawing/2014/main" id="{00A1CE3B-B624-47F2-56BB-27601D1B7630}"/>
                </a:ext>
              </a:extLst>
            </p:cNvPr>
            <p:cNvPicPr>
              <a:picLocks noChangeAspect="1"/>
            </p:cNvPicPr>
            <p:nvPr/>
          </p:nvPicPr>
          <p:blipFill>
            <a:blip r:embed="rId3"/>
            <a:stretch>
              <a:fillRect/>
            </a:stretch>
          </p:blipFill>
          <p:spPr>
            <a:xfrm>
              <a:off x="2846649" y="162888"/>
              <a:ext cx="742456" cy="720114"/>
            </a:xfrm>
            <a:prstGeom prst="rect">
              <a:avLst/>
            </a:prstGeom>
          </p:spPr>
        </p:pic>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9A7FC47-F6E8-879A-BE2D-480E4F8E6957}"/>
                  </a:ext>
                </a:extLst>
              </p:cNvPr>
              <p:cNvSpPr txBox="1"/>
              <p:nvPr/>
            </p:nvSpPr>
            <p:spPr>
              <a:xfrm>
                <a:off x="325966" y="870498"/>
                <a:ext cx="5973234" cy="421070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Các loại tia phóng xạ chính:</a:t>
                </a:r>
              </a:p>
              <a:p>
                <a:pPr marL="342900" indent="-342900" algn="just">
                  <a:lnSpc>
                    <a:spcPct val="150000"/>
                  </a:lnSpc>
                  <a:buFontTx/>
                  <a:buChar char="-"/>
                </a:pPr>
                <a:r>
                  <a:rPr lang="en-US" sz="2000">
                    <a:latin typeface="Arial" panose="020B0604020202020204" pitchFamily="34" charset="0"/>
                    <a:cs typeface="Arial" panose="020B0604020202020204" pitchFamily="34" charset="0"/>
                  </a:rPr>
                  <a:t>Tia phóng xạ </a:t>
                </a:r>
                <a14:m>
                  <m:oMath xmlns:m="http://schemas.openxmlformats.org/officeDocument/2006/math">
                    <m:r>
                      <m:rPr>
                        <m:sty m:val="p"/>
                      </m:rPr>
                      <a:rPr lang="en-US" sz="2000" i="0" smtClean="0">
                        <a:latin typeface="Cambria Math" panose="02040503050406030204" pitchFamily="18" charset="0"/>
                        <a:ea typeface="Cambria Math" panose="02040503050406030204" pitchFamily="18" charset="0"/>
                        <a:cs typeface="Arial" panose="020B0604020202020204" pitchFamily="34" charset="0"/>
                      </a:rPr>
                      <m:t>α</m:t>
                    </m:r>
                  </m:oMath>
                </a14:m>
                <a:r>
                  <a:rPr lang="en-US" sz="200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là hạt nhân </a:t>
                </a:r>
                <a14:m>
                  <m:oMath xmlns:m="http://schemas.openxmlformats.org/officeDocument/2006/math">
                    <m:sPre>
                      <m:sPrePr>
                        <m:ctrlPr>
                          <a:rPr lang="vi-VN" sz="2000" i="1">
                            <a:latin typeface="Cambria Math" panose="02040503050406030204" pitchFamily="18" charset="0"/>
                          </a:rPr>
                        </m:ctrlPr>
                      </m:sPrePr>
                      <m:sub>
                        <m:r>
                          <a:rPr lang="en-US" sz="2000" i="0">
                            <a:latin typeface="Cambria Math" panose="02040503050406030204" pitchFamily="18" charset="0"/>
                          </a:rPr>
                          <m:t>2</m:t>
                        </m:r>
                      </m:sub>
                      <m:sup>
                        <m:r>
                          <a:rPr lang="en-US" sz="2000" i="0">
                            <a:latin typeface="Cambria Math" panose="02040503050406030204" pitchFamily="18" charset="0"/>
                          </a:rPr>
                          <m:t>4</m:t>
                        </m:r>
                      </m:sup>
                      <m:e>
                        <m:r>
                          <m:rPr>
                            <m:sty m:val="p"/>
                          </m:rPr>
                          <a:rPr lang="en-US" sz="2000" i="0">
                            <a:latin typeface="Cambria Math" panose="02040503050406030204" pitchFamily="18" charset="0"/>
                          </a:rPr>
                          <m:t>He</m:t>
                        </m:r>
                      </m:e>
                    </m:sPre>
                  </m:oMath>
                </a14:m>
                <a:r>
                  <a:rPr lang="en-US" sz="2000">
                    <a:latin typeface="Arial" panose="020B0604020202020204" pitchFamily="34" charset="0"/>
                    <a:cs typeface="Arial" panose="020B0604020202020204" pitchFamily="34" charset="0"/>
                  </a:rPr>
                  <a:t> được </a:t>
                </a:r>
                <a:r>
                  <a:rPr lang="vi-VN" sz="2000">
                    <a:latin typeface="Arial" panose="020B0604020202020204" pitchFamily="34" charset="0"/>
                    <a:cs typeface="Arial" panose="020B0604020202020204" pitchFamily="34" charset="0"/>
                  </a:rPr>
                  <a:t>phóng ra từ hạt nhân </a:t>
                </a:r>
                <a:r>
                  <a:rPr lang="en-US" sz="2000">
                    <a:latin typeface="Arial" panose="020B0604020202020204" pitchFamily="34" charset="0"/>
                    <a:cs typeface="Arial" panose="020B0604020202020204" pitchFamily="34" charset="0"/>
                  </a:rPr>
                  <a:t>bị phân rã, chuyển động với </a:t>
                </a:r>
                <a:r>
                  <a:rPr lang="vi-VN" sz="2000">
                    <a:latin typeface="Arial" panose="020B0604020202020204" pitchFamily="34" charset="0"/>
                    <a:cs typeface="Arial" panose="020B0604020202020204" pitchFamily="34" charset="0"/>
                  </a:rPr>
                  <a:t>tốc độ khoảng 2.10</a:t>
                </a:r>
                <a:r>
                  <a:rPr lang="vi-VN" sz="2000" baseline="30000">
                    <a:latin typeface="Arial" panose="020B0604020202020204" pitchFamily="34" charset="0"/>
                    <a:cs typeface="Arial" panose="020B0604020202020204" pitchFamily="34" charset="0"/>
                  </a:rPr>
                  <a:t>7</a:t>
                </a:r>
                <a:r>
                  <a:rPr lang="vi-VN" sz="2000">
                    <a:latin typeface="Arial" panose="020B0604020202020204" pitchFamily="34" charset="0"/>
                    <a:cs typeface="Arial" panose="020B0604020202020204" pitchFamily="34" charset="0"/>
                  </a:rPr>
                  <a:t> m/s.</a:t>
                </a:r>
                <a:endParaRPr lang="en-US" sz="2000">
                  <a:latin typeface="Arial" panose="020B0604020202020204" pitchFamily="34" charset="0"/>
                  <a:cs typeface="Arial" panose="020B0604020202020204" pitchFamily="34" charset="0"/>
                </a:endParaRPr>
              </a:p>
              <a:p>
                <a:pPr marL="342900" indent="-342900" algn="just">
                  <a:lnSpc>
                    <a:spcPct val="150000"/>
                  </a:lnSpc>
                  <a:buFontTx/>
                  <a:buChar char="-"/>
                </a:pPr>
                <a:r>
                  <a:rPr lang="en-US" sz="2000">
                    <a:latin typeface="Arial" panose="020B0604020202020204" pitchFamily="34" charset="0"/>
                    <a:cs typeface="Arial" panose="020B0604020202020204" pitchFamily="34" charset="0"/>
                  </a:rPr>
                  <a:t> Tia phóng xạ </a:t>
                </a:r>
                <a14:m>
                  <m:oMath xmlns:m="http://schemas.openxmlformats.org/officeDocument/2006/math">
                    <m:sSup>
                      <m:sSupPr>
                        <m:ctrlPr>
                          <a:rPr lang="en-US" sz="2000" i="1" smtClean="0">
                            <a:latin typeface="Cambria Math" panose="02040503050406030204" pitchFamily="18" charset="0"/>
                            <a:cs typeface="Arial" panose="020B0604020202020204" pitchFamily="34" charset="0"/>
                          </a:rPr>
                        </m:ctrlPr>
                      </m:sSupPr>
                      <m:e>
                        <m:r>
                          <m:rPr>
                            <m:sty m:val="p"/>
                          </m:rPr>
                          <a:rPr lang="en-US" sz="2000" i="0" smtClean="0">
                            <a:latin typeface="Cambria Math" panose="02040503050406030204" pitchFamily="18" charset="0"/>
                            <a:ea typeface="Cambria Math" panose="02040503050406030204" pitchFamily="18" charset="0"/>
                            <a:cs typeface="Arial" panose="020B0604020202020204" pitchFamily="34" charset="0"/>
                          </a:rPr>
                          <m:t>β</m:t>
                        </m:r>
                      </m:e>
                      <m:sup>
                        <m:r>
                          <a:rPr lang="en-US" sz="2000" b="0" i="0" smtClean="0">
                            <a:latin typeface="Cambria Math" panose="02040503050406030204" pitchFamily="18" charset="0"/>
                            <a:cs typeface="Arial" panose="020B0604020202020204" pitchFamily="34" charset="0"/>
                          </a:rPr>
                          <m:t>−</m:t>
                        </m:r>
                      </m:sup>
                    </m:sSup>
                  </m:oMath>
                </a14:m>
                <a:r>
                  <a:rPr lang="en-US" sz="2000">
                    <a:latin typeface="Arial" panose="020B0604020202020204" pitchFamily="34" charset="0"/>
                    <a:cs typeface="Arial" panose="020B0604020202020204" pitchFamily="34" charset="0"/>
                  </a:rPr>
                  <a:t> (hoặc </a:t>
                </a:r>
                <a14:m>
                  <m:oMath xmlns:m="http://schemas.openxmlformats.org/officeDocument/2006/math">
                    <m:sSup>
                      <m:sSupPr>
                        <m:ctrlPr>
                          <a:rPr lang="en-US" sz="2000" i="1">
                            <a:latin typeface="Cambria Math" panose="02040503050406030204" pitchFamily="18" charset="0"/>
                            <a:cs typeface="Arial" panose="020B0604020202020204" pitchFamily="34" charset="0"/>
                          </a:rPr>
                        </m:ctrlPr>
                      </m:sSupPr>
                      <m:e>
                        <m:r>
                          <m:rPr>
                            <m:sty m:val="p"/>
                          </m:rPr>
                          <a:rPr lang="en-US" sz="2000" i="0">
                            <a:latin typeface="Cambria Math" panose="02040503050406030204" pitchFamily="18" charset="0"/>
                            <a:ea typeface="Cambria Math" panose="02040503050406030204" pitchFamily="18" charset="0"/>
                            <a:cs typeface="Arial" panose="020B0604020202020204" pitchFamily="34" charset="0"/>
                          </a:rPr>
                          <m:t>β</m:t>
                        </m:r>
                      </m:e>
                      <m:sup>
                        <m:r>
                          <a:rPr lang="en-US" sz="2000" b="0" i="0" smtClean="0">
                            <a:latin typeface="Cambria Math" panose="02040503050406030204" pitchFamily="18" charset="0"/>
                            <a:ea typeface="Cambria Math" panose="02040503050406030204" pitchFamily="18" charset="0"/>
                            <a:cs typeface="Arial" panose="020B0604020202020204" pitchFamily="34" charset="0"/>
                          </a:rPr>
                          <m:t>+</m:t>
                        </m:r>
                      </m:sup>
                    </m:sSup>
                  </m:oMath>
                </a14:m>
                <a:r>
                  <a:rPr lang="en-US" sz="2000">
                    <a:latin typeface="Arial" panose="020B0604020202020204" pitchFamily="34" charset="0"/>
                    <a:cs typeface="Arial" panose="020B0604020202020204" pitchFamily="34" charset="0"/>
                  </a:rPr>
                  <a:t>) là dòng các hạt </a:t>
                </a:r>
                <a14:m>
                  <m:oMath xmlns:m="http://schemas.openxmlformats.org/officeDocument/2006/math">
                    <m:sPre>
                      <m:sPrePr>
                        <m:ctrlPr>
                          <a:rPr lang="en-US" sz="2000" i="1" smtClean="0">
                            <a:latin typeface="Cambria Math" panose="02040503050406030204" pitchFamily="18" charset="0"/>
                            <a:cs typeface="Arial" panose="020B0604020202020204" pitchFamily="34" charset="0"/>
                          </a:rPr>
                        </m:ctrlPr>
                      </m:sPrePr>
                      <m:sub>
                        <m:r>
                          <a:rPr lang="en-US" sz="2000" b="0" i="0" smtClean="0">
                            <a:latin typeface="Cambria Math" panose="02040503050406030204" pitchFamily="18" charset="0"/>
                            <a:cs typeface="Arial" panose="020B0604020202020204" pitchFamily="34" charset="0"/>
                          </a:rPr>
                          <m:t>−1</m:t>
                        </m:r>
                      </m:sub>
                      <m:sup>
                        <m:r>
                          <a:rPr lang="en-US" sz="2000" b="0" i="0" smtClean="0">
                            <a:latin typeface="Cambria Math" panose="02040503050406030204" pitchFamily="18" charset="0"/>
                          </a:rPr>
                          <m:t>0</m:t>
                        </m:r>
                      </m:sup>
                      <m:e>
                        <m:r>
                          <m:rPr>
                            <m:sty m:val="p"/>
                          </m:rPr>
                          <a:rPr lang="en-US" sz="2000" b="0" i="0" smtClean="0">
                            <a:latin typeface="Cambria Math" panose="02040503050406030204" pitchFamily="18" charset="0"/>
                          </a:rPr>
                          <m:t>e</m:t>
                        </m:r>
                      </m:e>
                    </m:sPre>
                  </m:oMath>
                </a14:m>
                <a:r>
                  <a:rPr lang="en-US" sz="2000">
                    <a:latin typeface="Arial" panose="020B0604020202020204" pitchFamily="34" charset="0"/>
                    <a:cs typeface="Arial" panose="020B0604020202020204" pitchFamily="34" charset="0"/>
                  </a:rPr>
                  <a:t> (hoặc </a:t>
                </a:r>
                <a14:m>
                  <m:oMath xmlns:m="http://schemas.openxmlformats.org/officeDocument/2006/math">
                    <m:sPre>
                      <m:sPrePr>
                        <m:ctrlPr>
                          <a:rPr lang="en-US" sz="2000" i="1">
                            <a:latin typeface="Cambria Math" panose="02040503050406030204" pitchFamily="18" charset="0"/>
                            <a:cs typeface="Arial" panose="020B0604020202020204" pitchFamily="34" charset="0"/>
                          </a:rPr>
                        </m:ctrlPr>
                      </m:sPrePr>
                      <m:sub>
                        <m:r>
                          <a:rPr lang="en-US" sz="2000" i="0">
                            <a:latin typeface="Cambria Math" panose="02040503050406030204" pitchFamily="18" charset="0"/>
                            <a:cs typeface="Arial" panose="020B0604020202020204" pitchFamily="34" charset="0"/>
                          </a:rPr>
                          <m:t>1</m:t>
                        </m:r>
                      </m:sub>
                      <m:sup>
                        <m:r>
                          <a:rPr lang="en-US" sz="2000" i="0">
                            <a:latin typeface="Cambria Math" panose="02040503050406030204" pitchFamily="18" charset="0"/>
                          </a:rPr>
                          <m:t>0</m:t>
                        </m:r>
                      </m:sup>
                      <m:e>
                        <m:r>
                          <m:rPr>
                            <m:sty m:val="p"/>
                          </m:rPr>
                          <a:rPr lang="en-US" sz="2000" i="0">
                            <a:latin typeface="Cambria Math" panose="02040503050406030204" pitchFamily="18" charset="0"/>
                          </a:rPr>
                          <m:t>e</m:t>
                        </m:r>
                      </m:e>
                    </m:sPre>
                  </m:oMath>
                </a14:m>
                <a:r>
                  <a:rPr lang="en-US" sz="2000">
                    <a:latin typeface="Arial" panose="020B0604020202020204" pitchFamily="34" charset="0"/>
                    <a:cs typeface="Arial" panose="020B0604020202020204" pitchFamily="34" charset="0"/>
                  </a:rPr>
                  <a:t>) phóng ra từ hạt nhân bị phân rã, chuyển động với tốc độ xấp xỉ tốc độ ánh sáng. </a:t>
                </a:r>
              </a:p>
              <a:p>
                <a:pPr marL="342900" indent="-342900" algn="just">
                  <a:lnSpc>
                    <a:spcPct val="150000"/>
                  </a:lnSpc>
                  <a:buFontTx/>
                  <a:buChar char="-"/>
                </a:pPr>
                <a:r>
                  <a:rPr lang="en-US" sz="2000">
                    <a:latin typeface="Arial" panose="020B0604020202020204" pitchFamily="34" charset="0"/>
                    <a:cs typeface="Arial" panose="020B0604020202020204" pitchFamily="34" charset="0"/>
                  </a:rPr>
                  <a:t>Tia phóng xạ </a:t>
                </a:r>
                <a14:m>
                  <m:oMath xmlns:m="http://schemas.openxmlformats.org/officeDocument/2006/math">
                    <m:r>
                      <m:rPr>
                        <m:sty m:val="p"/>
                      </m:rPr>
                      <a:rPr lang="en-US" sz="2000" i="0" smtClean="0">
                        <a:latin typeface="Cambria Math" panose="02040503050406030204" pitchFamily="18" charset="0"/>
                        <a:ea typeface="Cambria Math" panose="02040503050406030204" pitchFamily="18" charset="0"/>
                        <a:cs typeface="Arial" panose="020B0604020202020204" pitchFamily="34" charset="0"/>
                      </a:rPr>
                      <m:t>γ</m:t>
                    </m:r>
                  </m:oMath>
                </a14:m>
                <a:r>
                  <a:rPr lang="en-US" sz="2000">
                    <a:latin typeface="Arial" panose="020B0604020202020204" pitchFamily="34" charset="0"/>
                    <a:cs typeface="Arial" panose="020B0604020202020204" pitchFamily="34" charset="0"/>
                  </a:rPr>
                  <a:t> là sóng điện từ có bước sóng rất ngắn cỡ nhỏ hơn 10</a:t>
                </a:r>
                <a:r>
                  <a:rPr lang="en-US" sz="2000" baseline="30000">
                    <a:latin typeface="Arial" panose="020B0604020202020204" pitchFamily="34" charset="0"/>
                    <a:cs typeface="Arial" panose="020B0604020202020204" pitchFamily="34" charset="0"/>
                  </a:rPr>
                  <a:t>-11</a:t>
                </a:r>
                <a:r>
                  <a:rPr lang="en-US" sz="2000">
                    <a:latin typeface="Arial" panose="020B0604020202020204" pitchFamily="34" charset="0"/>
                    <a:cs typeface="Arial" panose="020B0604020202020204" pitchFamily="34" charset="0"/>
                  </a:rPr>
                  <a:t> m.</a:t>
                </a:r>
              </a:p>
            </p:txBody>
          </p:sp>
        </mc:Choice>
        <mc:Fallback xmlns="">
          <p:sp>
            <p:nvSpPr>
              <p:cNvPr id="17" name="TextBox 16">
                <a:extLst>
                  <a:ext uri="{FF2B5EF4-FFF2-40B4-BE49-F238E27FC236}">
                    <a16:creationId xmlns:a16="http://schemas.microsoft.com/office/drawing/2014/main" id="{F9A7FC47-F6E8-879A-BE2D-480E4F8E6957}"/>
                  </a:ext>
                </a:extLst>
              </p:cNvPr>
              <p:cNvSpPr txBox="1">
                <a:spLocks noRot="1" noChangeAspect="1" noMove="1" noResize="1" noEditPoints="1" noAdjustHandles="1" noChangeArrowheads="1" noChangeShapeType="1" noTextEdit="1"/>
              </p:cNvSpPr>
              <p:nvPr/>
            </p:nvSpPr>
            <p:spPr>
              <a:xfrm>
                <a:off x="325966" y="870498"/>
                <a:ext cx="5973234" cy="4210704"/>
              </a:xfrm>
              <a:prstGeom prst="rect">
                <a:avLst/>
              </a:prstGeom>
              <a:blipFill>
                <a:blip r:embed="rId4"/>
                <a:stretch>
                  <a:fillRect l="-918" r="-1122" b="-1737"/>
                </a:stretch>
              </a:blipFill>
            </p:spPr>
            <p:txBody>
              <a:bodyPr/>
              <a:lstStyle/>
              <a:p>
                <a:r>
                  <a:rPr lang="en-US">
                    <a:noFill/>
                  </a:rPr>
                  <a:t> </a:t>
                </a:r>
              </a:p>
            </p:txBody>
          </p:sp>
        </mc:Fallback>
      </mc:AlternateContent>
      <p:pic>
        <p:nvPicPr>
          <p:cNvPr id="3" name="Picture 2" descr="A screenshot of a game&#10;&#10;Description automatically generated">
            <a:extLst>
              <a:ext uri="{FF2B5EF4-FFF2-40B4-BE49-F238E27FC236}">
                <a16:creationId xmlns:a16="http://schemas.microsoft.com/office/drawing/2014/main" id="{FF56E5AC-CD11-3A00-A7BE-2AA278EA8E85}"/>
              </a:ext>
            </a:extLst>
          </p:cNvPr>
          <p:cNvPicPr>
            <a:picLocks noChangeAspect="1"/>
          </p:cNvPicPr>
          <p:nvPr/>
        </p:nvPicPr>
        <p:blipFill>
          <a:blip r:embed="rId5"/>
          <a:stretch>
            <a:fillRect/>
          </a:stretch>
        </p:blipFill>
        <p:spPr>
          <a:xfrm>
            <a:off x="6449738" y="1270000"/>
            <a:ext cx="2575728" cy="3435377"/>
          </a:xfrm>
          <a:prstGeom prst="rect">
            <a:avLst/>
          </a:prstGeom>
        </p:spPr>
      </p:pic>
    </p:spTree>
    <p:extLst>
      <p:ext uri="{BB962C8B-B14F-4D97-AF65-F5344CB8AC3E}">
        <p14:creationId xmlns:p14="http://schemas.microsoft.com/office/powerpoint/2010/main" val="25140598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436">
          <a:extLst>
            <a:ext uri="{FF2B5EF4-FFF2-40B4-BE49-F238E27FC236}">
              <a16:creationId xmlns:a16="http://schemas.microsoft.com/office/drawing/2014/main" id="{51238F34-7468-FCFC-F720-032D406D72BC}"/>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DF416F8F-AD0F-CABB-6C95-C4935474E91D}"/>
              </a:ext>
            </a:extLst>
          </p:cNvPr>
          <p:cNvGrpSpPr/>
          <p:nvPr/>
        </p:nvGrpSpPr>
        <p:grpSpPr>
          <a:xfrm>
            <a:off x="1961685" y="285723"/>
            <a:ext cx="5220626" cy="808249"/>
            <a:chOff x="2846649" y="162888"/>
            <a:chExt cx="5220626" cy="808249"/>
          </a:xfrm>
        </p:grpSpPr>
        <p:sp>
          <p:nvSpPr>
            <p:cNvPr id="15" name="TextBox 14">
              <a:extLst>
                <a:ext uri="{FF2B5EF4-FFF2-40B4-BE49-F238E27FC236}">
                  <a16:creationId xmlns:a16="http://schemas.microsoft.com/office/drawing/2014/main" id="{EEFD5D59-072F-8D12-5BE7-012929F3F809}"/>
                </a:ext>
              </a:extLst>
            </p:cNvPr>
            <p:cNvSpPr txBox="1"/>
            <p:nvPr/>
          </p:nvSpPr>
          <p:spPr>
            <a:xfrm>
              <a:off x="3589105" y="386362"/>
              <a:ext cx="447817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B94F6B"/>
                  </a:solidFill>
                  <a:effectLst/>
                  <a:uLnTx/>
                  <a:uFillTx/>
                </a:rPr>
                <a:t>KIẾN THỨC CỐT LÕI</a:t>
              </a:r>
              <a:endParaRPr kumimoji="0" lang="en-US" sz="3200" b="1" i="0" u="none" strike="noStrike" kern="0" cap="none" spc="0" normalizeH="0" baseline="0" noProof="0" dirty="0">
                <a:ln>
                  <a:noFill/>
                </a:ln>
                <a:solidFill>
                  <a:srgbClr val="B94F6B"/>
                </a:solidFill>
                <a:effectLst/>
                <a:uLnTx/>
                <a:uFillTx/>
              </a:endParaRPr>
            </a:p>
          </p:txBody>
        </p:sp>
        <p:pic>
          <p:nvPicPr>
            <p:cNvPr id="16" name="Picture 15">
              <a:extLst>
                <a:ext uri="{FF2B5EF4-FFF2-40B4-BE49-F238E27FC236}">
                  <a16:creationId xmlns:a16="http://schemas.microsoft.com/office/drawing/2014/main" id="{A931BA41-CF78-FF3A-F079-920E7A7602E8}"/>
                </a:ext>
              </a:extLst>
            </p:cNvPr>
            <p:cNvPicPr>
              <a:picLocks noChangeAspect="1"/>
            </p:cNvPicPr>
            <p:nvPr/>
          </p:nvPicPr>
          <p:blipFill>
            <a:blip r:embed="rId3"/>
            <a:stretch>
              <a:fillRect/>
            </a:stretch>
          </p:blipFill>
          <p:spPr>
            <a:xfrm>
              <a:off x="2846649" y="162888"/>
              <a:ext cx="742456" cy="720114"/>
            </a:xfrm>
            <a:prstGeom prst="rect">
              <a:avLst/>
            </a:prstGeom>
          </p:spPr>
        </p:pic>
      </p:grpSp>
      <p:grpSp>
        <p:nvGrpSpPr>
          <p:cNvPr id="7" name="Group 6">
            <a:extLst>
              <a:ext uri="{FF2B5EF4-FFF2-40B4-BE49-F238E27FC236}">
                <a16:creationId xmlns:a16="http://schemas.microsoft.com/office/drawing/2014/main" id="{7FDF2BEF-29A2-B2DE-E021-420892B9D199}"/>
              </a:ext>
            </a:extLst>
          </p:cNvPr>
          <p:cNvGrpSpPr/>
          <p:nvPr/>
        </p:nvGrpSpPr>
        <p:grpSpPr>
          <a:xfrm>
            <a:off x="357715" y="1315761"/>
            <a:ext cx="8428567" cy="2709676"/>
            <a:chOff x="357715" y="1315761"/>
            <a:chExt cx="8428567" cy="2709676"/>
          </a:xfrm>
        </p:grpSpPr>
        <p:sp>
          <p:nvSpPr>
            <p:cNvPr id="17" name="TextBox 16">
              <a:extLst>
                <a:ext uri="{FF2B5EF4-FFF2-40B4-BE49-F238E27FC236}">
                  <a16:creationId xmlns:a16="http://schemas.microsoft.com/office/drawing/2014/main" id="{9CA4FD50-50F7-CDF9-A0B6-BE2AD486D9D5}"/>
                </a:ext>
              </a:extLst>
            </p:cNvPr>
            <p:cNvSpPr txBox="1"/>
            <p:nvPr/>
          </p:nvSpPr>
          <p:spPr>
            <a:xfrm>
              <a:off x="357715" y="1315761"/>
              <a:ext cx="8428567" cy="95866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Số hạt chưa phân rã của chất phóng xạ N</a:t>
              </a:r>
              <a:r>
                <a:rPr lang="en-US" sz="2000" baseline="-25000">
                  <a:latin typeface="Arial" panose="020B0604020202020204" pitchFamily="34" charset="0"/>
                  <a:cs typeface="Arial" panose="020B0604020202020204" pitchFamily="34" charset="0"/>
                </a:rPr>
                <a:t>t</a:t>
              </a:r>
              <a:r>
                <a:rPr lang="en-US" sz="2000">
                  <a:latin typeface="Arial" panose="020B0604020202020204" pitchFamily="34" charset="0"/>
                  <a:cs typeface="Arial" panose="020B0604020202020204" pitchFamily="34" charset="0"/>
                </a:rPr>
                <a:t> tại thời điểm t và số hạt ban đầu N</a:t>
              </a:r>
              <a:r>
                <a:rPr lang="en-US" sz="2000" baseline="-25000">
                  <a:latin typeface="Arial" panose="020B0604020202020204" pitchFamily="34" charset="0"/>
                  <a:cs typeface="Arial" panose="020B0604020202020204" pitchFamily="34" charset="0"/>
                </a:rPr>
                <a:t>0</a:t>
              </a:r>
              <a:r>
                <a:rPr lang="en-US" sz="2000">
                  <a:latin typeface="Arial" panose="020B0604020202020204" pitchFamily="34" charset="0"/>
                  <a:cs typeface="Arial" panose="020B0604020202020204" pitchFamily="34" charset="0"/>
                </a:rPr>
                <a:t> của chất phóng xạ được liên hệ với nhau theo công thức:</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9EA13E75-E702-0DD8-800D-6E8CEFC924D5}"/>
                    </a:ext>
                  </a:extLst>
                </p:cNvPr>
                <p:cNvSpPr/>
                <p:nvPr/>
              </p:nvSpPr>
              <p:spPr>
                <a:xfrm>
                  <a:off x="3076394" y="2520875"/>
                  <a:ext cx="2991212" cy="696410"/>
                </a:xfrm>
                <a:prstGeom prst="rect">
                  <a:avLst/>
                </a:prstGeom>
                <a:solidFill>
                  <a:schemeClr val="accent4"/>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2A291F"/>
                      </a:solidFill>
                      <a:latin typeface="Arial" panose="020B0604020202020204" pitchFamily="34" charset="0"/>
                      <a:cs typeface="Arial" panose="020B0604020202020204" pitchFamily="34" charset="0"/>
                    </a:rPr>
                    <a:t>N</a:t>
                  </a:r>
                  <a:r>
                    <a:rPr lang="en-US" sz="2000" baseline="-25000">
                      <a:solidFill>
                        <a:srgbClr val="2A291F"/>
                      </a:solidFill>
                      <a:latin typeface="Arial" panose="020B0604020202020204" pitchFamily="34" charset="0"/>
                      <a:cs typeface="Arial" panose="020B0604020202020204" pitchFamily="34" charset="0"/>
                    </a:rPr>
                    <a:t>t </a:t>
                  </a:r>
                  <a:r>
                    <a:rPr lang="en-US" sz="2000">
                      <a:solidFill>
                        <a:srgbClr val="2A291F"/>
                      </a:solidFill>
                      <a:latin typeface="Arial" panose="020B0604020202020204" pitchFamily="34" charset="0"/>
                      <a:cs typeface="Arial" panose="020B0604020202020204" pitchFamily="34" charset="0"/>
                    </a:rPr>
                    <a:t>= N</a:t>
                  </a:r>
                  <a:r>
                    <a:rPr lang="en-US" sz="2000" baseline="-25000">
                      <a:solidFill>
                        <a:srgbClr val="2A291F"/>
                      </a:solidFill>
                      <a:latin typeface="Arial" panose="020B0604020202020204" pitchFamily="34" charset="0"/>
                      <a:cs typeface="Arial" panose="020B0604020202020204" pitchFamily="34" charset="0"/>
                    </a:rPr>
                    <a:t>0</a:t>
                  </a:r>
                  <a14:m>
                    <m:oMath xmlns:m="http://schemas.openxmlformats.org/officeDocument/2006/math">
                      <m:sSup>
                        <m:sSupPr>
                          <m:ctrlPr>
                            <a:rPr lang="en-US" sz="2000" i="1" smtClean="0">
                              <a:solidFill>
                                <a:srgbClr val="2A291F"/>
                              </a:solidFill>
                              <a:latin typeface="Cambria Math" panose="02040503050406030204" pitchFamily="18" charset="0"/>
                            </a:rPr>
                          </m:ctrlPr>
                        </m:sSupPr>
                        <m:e>
                          <m:r>
                            <a:rPr lang="en-US" sz="2000" b="0" i="0" smtClean="0">
                              <a:solidFill>
                                <a:srgbClr val="2A291F"/>
                              </a:solidFill>
                              <a:latin typeface="Cambria Math" panose="02040503050406030204" pitchFamily="18" charset="0"/>
                            </a:rPr>
                            <m:t>2</m:t>
                          </m:r>
                        </m:e>
                        <m:sup>
                          <m:r>
                            <a:rPr lang="en-US" sz="2000" b="0" i="0" smtClean="0">
                              <a:solidFill>
                                <a:srgbClr val="2A291F"/>
                              </a:solidFill>
                              <a:latin typeface="Cambria Math" panose="02040503050406030204" pitchFamily="18" charset="0"/>
                            </a:rPr>
                            <m:t>−</m:t>
                          </m:r>
                          <m:f>
                            <m:fPr>
                              <m:ctrlPr>
                                <a:rPr lang="en-US" sz="2000" i="1" smtClean="0">
                                  <a:solidFill>
                                    <a:srgbClr val="2A291F"/>
                                  </a:solidFill>
                                  <a:latin typeface="Cambria Math" panose="02040503050406030204" pitchFamily="18" charset="0"/>
                                </a:rPr>
                              </m:ctrlPr>
                            </m:fPr>
                            <m:num>
                              <m:r>
                                <m:rPr>
                                  <m:sty m:val="p"/>
                                </m:rPr>
                                <a:rPr lang="en-US" sz="2000" b="0" i="0" smtClean="0">
                                  <a:solidFill>
                                    <a:srgbClr val="2A291F"/>
                                  </a:solidFill>
                                  <a:latin typeface="Cambria Math" panose="02040503050406030204" pitchFamily="18" charset="0"/>
                                </a:rPr>
                                <m:t>t</m:t>
                              </m:r>
                            </m:num>
                            <m:den>
                              <m:r>
                                <m:rPr>
                                  <m:sty m:val="p"/>
                                </m:rPr>
                                <a:rPr lang="en-US" sz="2000" b="0" i="0" smtClean="0">
                                  <a:solidFill>
                                    <a:srgbClr val="2A291F"/>
                                  </a:solidFill>
                                  <a:latin typeface="Cambria Math" panose="02040503050406030204" pitchFamily="18" charset="0"/>
                                </a:rPr>
                                <m:t>T</m:t>
                              </m:r>
                            </m:den>
                          </m:f>
                        </m:sup>
                      </m:sSup>
                    </m:oMath>
                  </a14:m>
                  <a:r>
                    <a:rPr lang="en-US" sz="2000">
                      <a:solidFill>
                        <a:srgbClr val="2A291F"/>
                      </a:solidFill>
                      <a:latin typeface="Arial" panose="020B0604020202020204" pitchFamily="34" charset="0"/>
                      <a:cs typeface="Arial" panose="020B0604020202020204" pitchFamily="34" charset="0"/>
                    </a:rPr>
                    <a:t> = N</a:t>
                  </a:r>
                  <a:r>
                    <a:rPr lang="en-US" sz="2000" baseline="-25000">
                      <a:solidFill>
                        <a:srgbClr val="2A291F"/>
                      </a:solidFill>
                      <a:latin typeface="Arial" panose="020B0604020202020204" pitchFamily="34" charset="0"/>
                      <a:cs typeface="Arial" panose="020B0604020202020204" pitchFamily="34" charset="0"/>
                    </a:rPr>
                    <a:t>0</a:t>
                  </a:r>
                  <a:r>
                    <a:rPr lang="en-US" sz="2000">
                      <a:solidFill>
                        <a:srgbClr val="2A291F"/>
                      </a:solidFill>
                      <a:latin typeface="Arial" panose="020B0604020202020204" pitchFamily="34" charset="0"/>
                      <a:cs typeface="Arial" panose="020B0604020202020204" pitchFamily="34" charset="0"/>
                    </a:rPr>
                    <a:t>e</a:t>
                  </a:r>
                  <a:r>
                    <a:rPr lang="en-US" sz="2000" baseline="30000">
                      <a:solidFill>
                        <a:srgbClr val="2A291F"/>
                      </a:solidFill>
                      <a:latin typeface="Arial" panose="020B0604020202020204" pitchFamily="34" charset="0"/>
                      <a:cs typeface="Arial" panose="020B0604020202020204" pitchFamily="34" charset="0"/>
                    </a:rPr>
                    <a:t>-</a:t>
                  </a:r>
                  <a14:m>
                    <m:oMath xmlns:m="http://schemas.openxmlformats.org/officeDocument/2006/math">
                      <m:r>
                        <m:rPr>
                          <m:sty m:val="p"/>
                        </m:rPr>
                        <a:rPr lang="en-US" sz="2000" i="0" baseline="30000" smtClean="0">
                          <a:solidFill>
                            <a:srgbClr val="2A291F"/>
                          </a:solidFill>
                          <a:latin typeface="Cambria Math" panose="02040503050406030204" pitchFamily="18" charset="0"/>
                          <a:ea typeface="Cambria Math" panose="02040503050406030204" pitchFamily="18" charset="0"/>
                          <a:cs typeface="Arial" panose="020B0604020202020204" pitchFamily="34" charset="0"/>
                        </a:rPr>
                        <m:t>λ</m:t>
                      </m:r>
                    </m:oMath>
                  </a14:m>
                  <a:r>
                    <a:rPr lang="en-US" sz="2000" baseline="30000">
                      <a:solidFill>
                        <a:srgbClr val="2A291F"/>
                      </a:solidFill>
                      <a:latin typeface="Arial" panose="020B0604020202020204" pitchFamily="34" charset="0"/>
                      <a:cs typeface="Arial" panose="020B0604020202020204" pitchFamily="34" charset="0"/>
                    </a:rPr>
                    <a:t>t</a:t>
                  </a:r>
                </a:p>
              </p:txBody>
            </p:sp>
          </mc:Choice>
          <mc:Fallback xmlns="">
            <p:sp>
              <p:nvSpPr>
                <p:cNvPr id="2" name="Rectangle 1">
                  <a:extLst>
                    <a:ext uri="{FF2B5EF4-FFF2-40B4-BE49-F238E27FC236}">
                      <a16:creationId xmlns:a16="http://schemas.microsoft.com/office/drawing/2014/main" id="{9EA13E75-E702-0DD8-800D-6E8CEFC924D5}"/>
                    </a:ext>
                  </a:extLst>
                </p:cNvPr>
                <p:cNvSpPr>
                  <a:spLocks noRot="1" noChangeAspect="1" noMove="1" noResize="1" noEditPoints="1" noAdjustHandles="1" noChangeArrowheads="1" noChangeShapeType="1" noTextEdit="1"/>
                </p:cNvSpPr>
                <p:nvPr/>
              </p:nvSpPr>
              <p:spPr>
                <a:xfrm>
                  <a:off x="3076394" y="2520875"/>
                  <a:ext cx="2991212" cy="696410"/>
                </a:xfrm>
                <a:prstGeom prst="rect">
                  <a:avLst/>
                </a:prstGeom>
                <a:blipFill>
                  <a:blip r:embed="rId4"/>
                  <a:stretch>
                    <a:fillRect b="-1695"/>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2C2433-2A1F-ECF7-D4F9-4513AB5F50AE}"/>
                    </a:ext>
                  </a:extLst>
                </p:cNvPr>
                <p:cNvSpPr txBox="1"/>
                <p:nvPr/>
              </p:nvSpPr>
              <p:spPr>
                <a:xfrm>
                  <a:off x="357715" y="3483173"/>
                  <a:ext cx="8428567" cy="542264"/>
                </a:xfrm>
                <a:prstGeom prst="rect">
                  <a:avLst/>
                </a:prstGeom>
                <a:noFill/>
              </p:spPr>
              <p:txBody>
                <a:bodyPr wrap="square" rtlCol="0">
                  <a:spAutoFit/>
                </a:bodyPr>
                <a:lstStyle/>
                <a:p>
                  <a:pPr algn="just"/>
                  <a:r>
                    <a:rPr lang="en-US" sz="2000">
                      <a:latin typeface="Arial" panose="020B0604020202020204" pitchFamily="34" charset="0"/>
                      <a:cs typeface="Arial" panose="020B0604020202020204" pitchFamily="34" charset="0"/>
                    </a:rPr>
                    <a:t>trong đó </a:t>
                  </a:r>
                  <a14:m>
                    <m:oMath xmlns:m="http://schemas.openxmlformats.org/officeDocument/2006/math">
                      <m:r>
                        <m:rPr>
                          <m:sty m:val="p"/>
                        </m:rPr>
                        <a:rPr lang="en-US" sz="2000" i="0" smtClean="0">
                          <a:latin typeface="Cambria Math" panose="02040503050406030204" pitchFamily="18" charset="0"/>
                          <a:ea typeface="Cambria Math" panose="02040503050406030204" pitchFamily="18" charset="0"/>
                          <a:cs typeface="Arial" panose="020B0604020202020204" pitchFamily="34" charset="0"/>
                        </a:rPr>
                        <m:t>λ</m:t>
                      </m:r>
                    </m:oMath>
                  </a14:m>
                  <a:r>
                    <a:rPr lang="en-US" sz="2000">
                      <a:latin typeface="Arial" panose="020B0604020202020204" pitchFamily="34" charset="0"/>
                      <a:cs typeface="Arial" panose="020B0604020202020204" pitchFamily="34" charset="0"/>
                    </a:rPr>
                    <a:t> = </a:t>
                  </a:r>
                  <a14:m>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func>
                            <m:funcPr>
                              <m:ctrlPr>
                                <a:rPr lang="en-US" sz="2000" b="0" i="1" smtClean="0">
                                  <a:latin typeface="Cambria Math" panose="02040503050406030204" pitchFamily="18" charset="0"/>
                                  <a:cs typeface="Arial" panose="020B0604020202020204" pitchFamily="34" charset="0"/>
                                </a:rPr>
                              </m:ctrlPr>
                            </m:funcPr>
                            <m:fName>
                              <m:r>
                                <m:rPr>
                                  <m:sty m:val="p"/>
                                </m:rPr>
                                <a:rPr lang="en-US" sz="2000" b="0" i="0" smtClean="0">
                                  <a:latin typeface="Cambria Math" panose="02040503050406030204" pitchFamily="18" charset="0"/>
                                  <a:cs typeface="Arial" panose="020B0604020202020204" pitchFamily="34" charset="0"/>
                                </a:rPr>
                                <m:t>ln</m:t>
                              </m:r>
                            </m:fName>
                            <m:e>
                              <m:r>
                                <a:rPr lang="en-US" sz="2000" b="0" i="0" smtClean="0">
                                  <a:latin typeface="Cambria Math" panose="02040503050406030204" pitchFamily="18" charset="0"/>
                                  <a:cs typeface="Arial" panose="020B0604020202020204" pitchFamily="34" charset="0"/>
                                </a:rPr>
                                <m:t>2</m:t>
                              </m:r>
                            </m:e>
                          </m:func>
                        </m:num>
                        <m:den>
                          <m:r>
                            <m:rPr>
                              <m:sty m:val="p"/>
                            </m:rPr>
                            <a:rPr lang="en-US" sz="2000" b="0" i="0" smtClean="0">
                              <a:latin typeface="Cambria Math" panose="02040503050406030204" pitchFamily="18" charset="0"/>
                              <a:cs typeface="Arial" panose="020B0604020202020204" pitchFamily="34" charset="0"/>
                            </a:rPr>
                            <m:t>T</m:t>
                          </m:r>
                        </m:den>
                      </m:f>
                    </m:oMath>
                  </a14:m>
                  <a:r>
                    <a:rPr lang="en-US" sz="2000">
                      <a:latin typeface="Arial" panose="020B0604020202020204" pitchFamily="34" charset="0"/>
                      <a:cs typeface="Arial" panose="020B0604020202020204" pitchFamily="34" charset="0"/>
                    </a:rPr>
                    <a:t> được gọi là hằng số phóng xạ, T là chu kì bán rã.</a:t>
                  </a:r>
                </a:p>
              </p:txBody>
            </p:sp>
          </mc:Choice>
          <mc:Fallback xmlns="">
            <p:sp>
              <p:nvSpPr>
                <p:cNvPr id="4" name="TextBox 3">
                  <a:extLst>
                    <a:ext uri="{FF2B5EF4-FFF2-40B4-BE49-F238E27FC236}">
                      <a16:creationId xmlns:a16="http://schemas.microsoft.com/office/drawing/2014/main" id="{A82C2433-2A1F-ECF7-D4F9-4513AB5F50AE}"/>
                    </a:ext>
                  </a:extLst>
                </p:cNvPr>
                <p:cNvSpPr txBox="1">
                  <a:spLocks noRot="1" noChangeAspect="1" noMove="1" noResize="1" noEditPoints="1" noAdjustHandles="1" noChangeArrowheads="1" noChangeShapeType="1" noTextEdit="1"/>
                </p:cNvSpPr>
                <p:nvPr/>
              </p:nvSpPr>
              <p:spPr>
                <a:xfrm>
                  <a:off x="357715" y="3483173"/>
                  <a:ext cx="8428567" cy="542264"/>
                </a:xfrm>
                <a:prstGeom prst="rect">
                  <a:avLst/>
                </a:prstGeom>
                <a:blipFill>
                  <a:blip r:embed="rId5"/>
                  <a:stretch>
                    <a:fillRect l="-796" b="-6742"/>
                  </a:stretch>
                </a:blipFill>
              </p:spPr>
              <p:txBody>
                <a:bodyPr/>
                <a:lstStyle/>
                <a:p>
                  <a:r>
                    <a:rPr lang="en-US">
                      <a:noFill/>
                    </a:rPr>
                    <a:t> </a:t>
                  </a:r>
                </a:p>
              </p:txBody>
            </p:sp>
          </mc:Fallback>
        </mc:AlternateContent>
      </p:grpSp>
    </p:spTree>
    <p:extLst>
      <p:ext uri="{BB962C8B-B14F-4D97-AF65-F5344CB8AC3E}">
        <p14:creationId xmlns:p14="http://schemas.microsoft.com/office/powerpoint/2010/main" val="186248562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436">
          <a:extLst>
            <a:ext uri="{FF2B5EF4-FFF2-40B4-BE49-F238E27FC236}">
              <a16:creationId xmlns:a16="http://schemas.microsoft.com/office/drawing/2014/main" id="{15F0F0BD-4FE9-29BB-580A-711E0A9D32D6}"/>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AEBD5881-9D4C-D684-C8DF-F6035540202E}"/>
              </a:ext>
            </a:extLst>
          </p:cNvPr>
          <p:cNvGrpSpPr/>
          <p:nvPr/>
        </p:nvGrpSpPr>
        <p:grpSpPr>
          <a:xfrm>
            <a:off x="1961687" y="62249"/>
            <a:ext cx="5220626" cy="808249"/>
            <a:chOff x="2846649" y="162888"/>
            <a:chExt cx="5220626" cy="808249"/>
          </a:xfrm>
        </p:grpSpPr>
        <p:sp>
          <p:nvSpPr>
            <p:cNvPr id="15" name="TextBox 14">
              <a:extLst>
                <a:ext uri="{FF2B5EF4-FFF2-40B4-BE49-F238E27FC236}">
                  <a16:creationId xmlns:a16="http://schemas.microsoft.com/office/drawing/2014/main" id="{CC091631-1F62-1644-E77E-499F173355EC}"/>
                </a:ext>
              </a:extLst>
            </p:cNvPr>
            <p:cNvSpPr txBox="1"/>
            <p:nvPr/>
          </p:nvSpPr>
          <p:spPr>
            <a:xfrm>
              <a:off x="3589105" y="386362"/>
              <a:ext cx="447817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B94F6B"/>
                  </a:solidFill>
                  <a:effectLst/>
                  <a:uLnTx/>
                  <a:uFillTx/>
                </a:rPr>
                <a:t>KIẾN THỨC CỐT LÕI</a:t>
              </a:r>
              <a:endParaRPr kumimoji="0" lang="en-US" sz="3200" b="1" i="0" u="none" strike="noStrike" kern="0" cap="none" spc="0" normalizeH="0" baseline="0" noProof="0" dirty="0">
                <a:ln>
                  <a:noFill/>
                </a:ln>
                <a:solidFill>
                  <a:srgbClr val="B94F6B"/>
                </a:solidFill>
                <a:effectLst/>
                <a:uLnTx/>
                <a:uFillTx/>
              </a:endParaRPr>
            </a:p>
          </p:txBody>
        </p:sp>
        <p:pic>
          <p:nvPicPr>
            <p:cNvPr id="16" name="Picture 15">
              <a:extLst>
                <a:ext uri="{FF2B5EF4-FFF2-40B4-BE49-F238E27FC236}">
                  <a16:creationId xmlns:a16="http://schemas.microsoft.com/office/drawing/2014/main" id="{33B8B377-4AFD-CF77-97AF-FA0B5A18E1B1}"/>
                </a:ext>
              </a:extLst>
            </p:cNvPr>
            <p:cNvPicPr>
              <a:picLocks noChangeAspect="1"/>
            </p:cNvPicPr>
            <p:nvPr/>
          </p:nvPicPr>
          <p:blipFill>
            <a:blip r:embed="rId3"/>
            <a:stretch>
              <a:fillRect/>
            </a:stretch>
          </p:blipFill>
          <p:spPr>
            <a:xfrm>
              <a:off x="2846649" y="162888"/>
              <a:ext cx="742456" cy="720114"/>
            </a:xfrm>
            <a:prstGeom prst="rect">
              <a:avLst/>
            </a:prstGeom>
          </p:spPr>
        </p:pic>
      </p:grpSp>
      <p:grpSp>
        <p:nvGrpSpPr>
          <p:cNvPr id="7" name="Group 6">
            <a:extLst>
              <a:ext uri="{FF2B5EF4-FFF2-40B4-BE49-F238E27FC236}">
                <a16:creationId xmlns:a16="http://schemas.microsoft.com/office/drawing/2014/main" id="{CDD31832-0CAC-EB4B-DD41-061D41A75BAF}"/>
              </a:ext>
            </a:extLst>
          </p:cNvPr>
          <p:cNvGrpSpPr/>
          <p:nvPr/>
        </p:nvGrpSpPr>
        <p:grpSpPr>
          <a:xfrm>
            <a:off x="242358" y="870498"/>
            <a:ext cx="8659283" cy="2415190"/>
            <a:chOff x="242358" y="870498"/>
            <a:chExt cx="8659283" cy="2415190"/>
          </a:xfrm>
        </p:grpSpPr>
        <p:sp>
          <p:nvSpPr>
            <p:cNvPr id="6" name="TextBox 5">
              <a:extLst>
                <a:ext uri="{FF2B5EF4-FFF2-40B4-BE49-F238E27FC236}">
                  <a16:creationId xmlns:a16="http://schemas.microsoft.com/office/drawing/2014/main" id="{01F4193E-D8CB-CB42-6EB0-D34FA2B6B813}"/>
                </a:ext>
              </a:extLst>
            </p:cNvPr>
            <p:cNvSpPr txBox="1"/>
            <p:nvPr/>
          </p:nvSpPr>
          <p:spPr>
            <a:xfrm>
              <a:off x="242358" y="870498"/>
              <a:ext cx="8659283" cy="188199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Độ phóng xạ H đ</a:t>
              </a:r>
              <a:r>
                <a:rPr lang="vi-VN" sz="2000"/>
                <a:t>ặc trưng cho tính phóng xạ</a:t>
              </a:r>
              <a:r>
                <a:rPr lang="en-US" sz="2000"/>
                <a:t> </a:t>
              </a:r>
              <a:r>
                <a:rPr lang="vi-VN" sz="2000"/>
                <a:t>mạnh hay yếu của một lượng chất phóng xạ</a:t>
              </a:r>
              <a:r>
                <a:rPr lang="en-US" sz="2000"/>
                <a:t>, có giá trị bằng số hạt nhân phân xã trong một giây. Độ phóng xạ H</a:t>
              </a:r>
              <a:r>
                <a:rPr lang="en-US" sz="2000" baseline="-25000"/>
                <a:t>t</a:t>
              </a:r>
              <a:r>
                <a:rPr lang="en-US" sz="2000"/>
                <a:t> của một mẫu chất phóng xạ tại thời điểm t được xác định bằng công thức:</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591A877-2D82-8C0C-2B40-F8AA7DA64754}"/>
                    </a:ext>
                  </a:extLst>
                </p:cNvPr>
                <p:cNvSpPr/>
                <p:nvPr/>
              </p:nvSpPr>
              <p:spPr>
                <a:xfrm>
                  <a:off x="3346330" y="2552700"/>
                  <a:ext cx="2448727" cy="732988"/>
                </a:xfrm>
                <a:prstGeom prst="rect">
                  <a:avLst/>
                </a:prstGeom>
                <a:solidFill>
                  <a:schemeClr val="accent4"/>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2A291F"/>
                      </a:solidFill>
                    </a:rPr>
                    <a:t>H</a:t>
                  </a:r>
                  <a:r>
                    <a:rPr lang="en-US" sz="2000" baseline="-25000">
                      <a:solidFill>
                        <a:srgbClr val="2A291F"/>
                      </a:solidFill>
                    </a:rPr>
                    <a:t>t</a:t>
                  </a:r>
                  <a:r>
                    <a:rPr lang="en-US" sz="2000">
                      <a:solidFill>
                        <a:srgbClr val="2A291F"/>
                      </a:solidFill>
                    </a:rPr>
                    <a:t> = </a:t>
                  </a:r>
                  <a14:m>
                    <m:oMath xmlns:m="http://schemas.openxmlformats.org/officeDocument/2006/math">
                      <m:r>
                        <m:rPr>
                          <m:sty m:val="p"/>
                        </m:rPr>
                        <a:rPr lang="en-US" sz="2000" i="0" smtClean="0">
                          <a:solidFill>
                            <a:srgbClr val="2A291F"/>
                          </a:solidFill>
                          <a:latin typeface="Cambria Math" panose="02040503050406030204" pitchFamily="18" charset="0"/>
                          <a:ea typeface="Cambria Math" panose="02040503050406030204" pitchFamily="18" charset="0"/>
                        </a:rPr>
                        <m:t>λ</m:t>
                      </m:r>
                    </m:oMath>
                  </a14:m>
                  <a:r>
                    <a:rPr lang="en-US" sz="2000">
                      <a:solidFill>
                        <a:srgbClr val="2A291F"/>
                      </a:solidFill>
                    </a:rPr>
                    <a:t>N</a:t>
                  </a:r>
                  <a:r>
                    <a:rPr lang="en-US" sz="2000" baseline="-25000">
                      <a:solidFill>
                        <a:srgbClr val="2A291F"/>
                      </a:solidFill>
                    </a:rPr>
                    <a:t>t</a:t>
                  </a:r>
                  <a:r>
                    <a:rPr lang="en-US" sz="2000">
                      <a:solidFill>
                        <a:srgbClr val="2A291F"/>
                      </a:solidFill>
                    </a:rPr>
                    <a:t> = H</a:t>
                  </a:r>
                  <a:r>
                    <a:rPr lang="en-US" sz="2000" baseline="-25000">
                      <a:solidFill>
                        <a:srgbClr val="2A291F"/>
                      </a:solidFill>
                    </a:rPr>
                    <a:t>0</a:t>
                  </a:r>
                  <a:r>
                    <a:rPr lang="en-US" sz="2000">
                      <a:solidFill>
                        <a:srgbClr val="2A291F"/>
                      </a:solidFill>
                    </a:rPr>
                    <a:t>e</a:t>
                  </a:r>
                  <a14:m>
                    <m:oMath xmlns:m="http://schemas.openxmlformats.org/officeDocument/2006/math">
                      <m:r>
                        <a:rPr lang="en-US" sz="2000" baseline="30000">
                          <a:solidFill>
                            <a:srgbClr val="2A291F"/>
                          </a:solidFill>
                          <a:latin typeface="Cambria Math" panose="02040503050406030204" pitchFamily="18" charset="0"/>
                          <a:ea typeface="Cambria Math" panose="02040503050406030204" pitchFamily="18" charset="0"/>
                        </a:rPr>
                        <m:t>−</m:t>
                      </m:r>
                      <m:r>
                        <m:rPr>
                          <m:sty m:val="p"/>
                        </m:rPr>
                        <a:rPr lang="en-US" sz="2000" i="0" baseline="30000">
                          <a:solidFill>
                            <a:srgbClr val="2A291F"/>
                          </a:solidFill>
                          <a:latin typeface="Cambria Math" panose="02040503050406030204" pitchFamily="18" charset="0"/>
                          <a:ea typeface="Cambria Math" panose="02040503050406030204" pitchFamily="18" charset="0"/>
                        </a:rPr>
                        <m:t>λ</m:t>
                      </m:r>
                    </m:oMath>
                  </a14:m>
                  <a:r>
                    <a:rPr lang="en-US" sz="2000" baseline="30000">
                      <a:solidFill>
                        <a:srgbClr val="2A291F"/>
                      </a:solidFill>
                    </a:rPr>
                    <a:t>t</a:t>
                  </a:r>
                </a:p>
              </p:txBody>
            </p:sp>
          </mc:Choice>
          <mc:Fallback xmlns="">
            <p:sp>
              <p:nvSpPr>
                <p:cNvPr id="3" name="Rectangle 2">
                  <a:extLst>
                    <a:ext uri="{FF2B5EF4-FFF2-40B4-BE49-F238E27FC236}">
                      <a16:creationId xmlns:a16="http://schemas.microsoft.com/office/drawing/2014/main" id="{B591A877-2D82-8C0C-2B40-F8AA7DA64754}"/>
                    </a:ext>
                  </a:extLst>
                </p:cNvPr>
                <p:cNvSpPr>
                  <a:spLocks noRot="1" noChangeAspect="1" noMove="1" noResize="1" noEditPoints="1" noAdjustHandles="1" noChangeArrowheads="1" noChangeShapeType="1" noTextEdit="1"/>
                </p:cNvSpPr>
                <p:nvPr/>
              </p:nvSpPr>
              <p:spPr>
                <a:xfrm>
                  <a:off x="3346330" y="2552700"/>
                  <a:ext cx="2448727" cy="732988"/>
                </a:xfrm>
                <a:prstGeom prst="rect">
                  <a:avLst/>
                </a:prstGeom>
                <a:blipFill>
                  <a:blip r:embed="rId4"/>
                  <a:stretch>
                    <a:fillRect/>
                  </a:stretch>
                </a:blipFill>
                <a:ln>
                  <a:solidFill>
                    <a:srgbClr val="0000FF"/>
                  </a:solidFill>
                </a:ln>
              </p:spPr>
              <p:txBody>
                <a:bodyPr/>
                <a:lstStyle/>
                <a:p>
                  <a:r>
                    <a:rPr lang="en-US">
                      <a:noFill/>
                    </a:rPr>
                    <a:t> </a:t>
                  </a:r>
                </a:p>
              </p:txBody>
            </p:sp>
          </mc:Fallback>
        </mc:AlternateContent>
      </p:grpSp>
      <p:sp>
        <p:nvSpPr>
          <p:cNvPr id="5" name="TextBox 4">
            <a:extLst>
              <a:ext uri="{FF2B5EF4-FFF2-40B4-BE49-F238E27FC236}">
                <a16:creationId xmlns:a16="http://schemas.microsoft.com/office/drawing/2014/main" id="{E3E92EA2-78AF-CE54-A41F-14B2A17A9A8C}"/>
              </a:ext>
            </a:extLst>
          </p:cNvPr>
          <p:cNvSpPr txBox="1"/>
          <p:nvPr/>
        </p:nvSpPr>
        <p:spPr>
          <a:xfrm>
            <a:off x="241053" y="3337263"/>
            <a:ext cx="8659283" cy="14203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Nguyên tắc an toàn khi làm việc với nguồn phóng xạ: giữ khoảng cách đủ xa đối với nguồn phóng xạ, cần sử dụng các tấm chắn nguồn phóng xạ đủ tốt và cần giảm thiểu thời gian phơi nhiễm phóng xạ.</a:t>
            </a:r>
          </a:p>
        </p:txBody>
      </p:sp>
    </p:spTree>
    <p:extLst>
      <p:ext uri="{BB962C8B-B14F-4D97-AF65-F5344CB8AC3E}">
        <p14:creationId xmlns:p14="http://schemas.microsoft.com/office/powerpoint/2010/main" val="127959043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AF7A0-A346-C1C6-BB0E-E562ADE0DE92}"/>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7FD4C40-6088-6D6A-33CC-BD05A7C1A66C}"/>
              </a:ext>
            </a:extLst>
          </p:cNvPr>
          <p:cNvSpPr/>
          <p:nvPr/>
        </p:nvSpPr>
        <p:spPr>
          <a:xfrm>
            <a:off x="2624668" y="2404534"/>
            <a:ext cx="6036734" cy="703335"/>
          </a:xfrm>
          <a:prstGeom prst="roundRect">
            <a:avLst>
              <a:gd name="adj" fmla="val 10241"/>
            </a:avLst>
          </a:prstGeom>
          <a:solidFill>
            <a:srgbClr val="FFFFFF"/>
          </a:solidFill>
          <a:ln w="25400" cap="flat" cmpd="sng" algn="ctr">
            <a:solidFill>
              <a:srgbClr val="75E52C"/>
            </a:solidFill>
            <a:prstDash val="solid"/>
          </a:ln>
          <a:effectLst/>
        </p:spPr>
        <p:txBody>
          <a:bodyPr rtlCol="0" anchor="ctr"/>
          <a:lstStyle/>
          <a:p>
            <a:pPr lvl="0" algn="ctr">
              <a:buClrTx/>
              <a:defRPr/>
            </a:pPr>
            <a:r>
              <a:rPr lang="vi-VN" sz="2000">
                <a:latin typeface="Arial" panose="020B0604020202020204" pitchFamily="34" charset="0"/>
                <a:ea typeface="Times New Roman" panose="02020603050405020304" pitchFamily="18" charset="0"/>
              </a:rPr>
              <a:t>Ôn lại kiến thức đã học.</a:t>
            </a:r>
            <a:endPar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Arial"/>
            </a:endParaRPr>
          </a:p>
        </p:txBody>
      </p:sp>
      <p:sp>
        <p:nvSpPr>
          <p:cNvPr id="20" name="Rectangle: Rounded Corners 19">
            <a:extLst>
              <a:ext uri="{FF2B5EF4-FFF2-40B4-BE49-F238E27FC236}">
                <a16:creationId xmlns:a16="http://schemas.microsoft.com/office/drawing/2014/main" id="{7CDF5319-7BAF-F2FE-3529-1B7BB4972AB4}"/>
              </a:ext>
            </a:extLst>
          </p:cNvPr>
          <p:cNvSpPr/>
          <p:nvPr/>
        </p:nvSpPr>
        <p:spPr>
          <a:xfrm>
            <a:off x="2624667" y="3256865"/>
            <a:ext cx="6036733" cy="703335"/>
          </a:xfrm>
          <a:prstGeom prst="roundRect">
            <a:avLst>
              <a:gd name="adj" fmla="val 10241"/>
            </a:avLst>
          </a:prstGeom>
          <a:solidFill>
            <a:srgbClr val="FFFFFF"/>
          </a:solidFill>
          <a:ln w="25400" cap="flat" cmpd="sng" algn="ctr">
            <a:solidFill>
              <a:srgbClr val="75E52C"/>
            </a:solidFill>
            <a:prstDash val="solid"/>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rPr>
              <a:t>Làm bài tập</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rPr>
              <a:t> bài 23</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rPr>
              <a:t> </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rPr>
              <a:t>- SBT</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rPr>
              <a:t> </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rPr>
              <a:t>Vật</a:t>
            </a:r>
            <a:r>
              <a:rPr kumimoji="0" lang="en-US" sz="2000" b="0" i="0" u="none" strike="noStrike" kern="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a:rPr>
              <a:t> lí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rPr>
              <a:t>12</a:t>
            </a:r>
            <a:endPar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Arial"/>
            </a:endParaRPr>
          </a:p>
        </p:txBody>
      </p:sp>
      <p:sp>
        <p:nvSpPr>
          <p:cNvPr id="21" name="Rectangle: Rounded Corners 20">
            <a:extLst>
              <a:ext uri="{FF2B5EF4-FFF2-40B4-BE49-F238E27FC236}">
                <a16:creationId xmlns:a16="http://schemas.microsoft.com/office/drawing/2014/main" id="{7BAB5E8E-E94E-05CE-D9CD-65F31449D886}"/>
              </a:ext>
            </a:extLst>
          </p:cNvPr>
          <p:cNvSpPr/>
          <p:nvPr/>
        </p:nvSpPr>
        <p:spPr>
          <a:xfrm>
            <a:off x="2624666" y="4108968"/>
            <a:ext cx="6036733" cy="703336"/>
          </a:xfrm>
          <a:prstGeom prst="roundRect">
            <a:avLst>
              <a:gd name="adj" fmla="val 10241"/>
            </a:avLst>
          </a:prstGeom>
          <a:solidFill>
            <a:srgbClr val="FFFFFF"/>
          </a:solidFill>
          <a:ln w="25400" cap="flat" cmpd="sng" algn="ctr">
            <a:solidFill>
              <a:srgbClr val="75E52C"/>
            </a:solidFill>
            <a:prstDash val="solid"/>
          </a:ln>
          <a:effectLst/>
        </p:spPr>
        <p:txBody>
          <a:bodyPr rtlCol="0" anchor="ctr"/>
          <a:lstStyle/>
          <a:p>
            <a:pPr lvl="0" algn="ctr">
              <a:buClrTx/>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rPr>
              <a:t>Chuẩn bị</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rPr>
              <a:t> bài mới</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rPr>
              <a:t> </a:t>
            </a:r>
            <a:r>
              <a:rPr lang="vi-VN" sz="2000" b="1" i="1">
                <a:latin typeface="Arial" panose="020B0604020202020204" pitchFamily="34" charset="0"/>
                <a:ea typeface="Times New Roman" panose="02020603050405020304" pitchFamily="18" charset="0"/>
              </a:rPr>
              <a:t>Bài 24: Công nghiệp hạt nhân.</a:t>
            </a:r>
            <a:endParaRPr kumimoji="0" lang="en-US" sz="2000" b="1" i="1" u="none" strike="noStrike" kern="0" cap="none" spc="0" normalizeH="0" baseline="0" noProof="0">
              <a:ln>
                <a:noFill/>
              </a:ln>
              <a:solidFill>
                <a:srgbClr val="000000"/>
              </a:solidFill>
              <a:effectLst/>
              <a:uLnTx/>
              <a:uFillTx/>
              <a:latin typeface="Arial"/>
              <a:ea typeface="Calibri" panose="020F0502020204030204" pitchFamily="34" charset="0"/>
              <a:cs typeface="Arial"/>
            </a:endParaRPr>
          </a:p>
        </p:txBody>
      </p:sp>
      <p:sp>
        <p:nvSpPr>
          <p:cNvPr id="13" name="TextBox 12">
            <a:extLst>
              <a:ext uri="{FF2B5EF4-FFF2-40B4-BE49-F238E27FC236}">
                <a16:creationId xmlns:a16="http://schemas.microsoft.com/office/drawing/2014/main" id="{1892AA47-540C-A0AC-EF49-0CFBB29BEAB0}"/>
              </a:ext>
            </a:extLst>
          </p:cNvPr>
          <p:cNvSpPr txBox="1"/>
          <p:nvPr/>
        </p:nvSpPr>
        <p:spPr>
          <a:xfrm>
            <a:off x="1833563" y="1499368"/>
            <a:ext cx="5476874" cy="646331"/>
          </a:xfrm>
          <a:prstGeom prst="rect">
            <a:avLst/>
          </a:prstGeom>
          <a:noFill/>
        </p:spPr>
        <p:txBody>
          <a:bodyPr wrap="square">
            <a:spAutoFit/>
          </a:bodyPr>
          <a:lstStyle/>
          <a:p>
            <a:pPr algn="ctr"/>
            <a:r>
              <a:rPr lang="vi-VN" sz="3600" b="1">
                <a:solidFill>
                  <a:srgbClr val="5BBF17"/>
                </a:solidFill>
                <a:latin typeface="Arial" panose="020B0604020202020204" pitchFamily="34" charset="0"/>
                <a:cs typeface="Arial" panose="020B0604020202020204" pitchFamily="34" charset="0"/>
              </a:rPr>
              <a:t>HƯỚNG DẪN VỀ NHÀ</a:t>
            </a:r>
            <a:endParaRPr lang="en-US" sz="3600" b="1">
              <a:solidFill>
                <a:srgbClr val="5BBF17"/>
              </a:solidFill>
            </a:endParaRPr>
          </a:p>
        </p:txBody>
      </p:sp>
      <p:grpSp>
        <p:nvGrpSpPr>
          <p:cNvPr id="14" name="Group 13">
            <a:extLst>
              <a:ext uri="{FF2B5EF4-FFF2-40B4-BE49-F238E27FC236}">
                <a16:creationId xmlns:a16="http://schemas.microsoft.com/office/drawing/2014/main" id="{35A31994-11E3-1C05-7C1D-D2C5905603DE}"/>
              </a:ext>
            </a:extLst>
          </p:cNvPr>
          <p:cNvGrpSpPr/>
          <p:nvPr/>
        </p:nvGrpSpPr>
        <p:grpSpPr>
          <a:xfrm>
            <a:off x="0" y="0"/>
            <a:ext cx="9144000" cy="1478732"/>
            <a:chOff x="0" y="0"/>
            <a:chExt cx="10995714" cy="1907265"/>
          </a:xfrm>
        </p:grpSpPr>
        <p:sp>
          <p:nvSpPr>
            <p:cNvPr id="15" name="Freeform 28">
              <a:extLst>
                <a:ext uri="{FF2B5EF4-FFF2-40B4-BE49-F238E27FC236}">
                  <a16:creationId xmlns:a16="http://schemas.microsoft.com/office/drawing/2014/main" id="{77A36335-191E-2CB8-40B6-A825C67DDAB8}"/>
                </a:ext>
              </a:extLst>
            </p:cNvPr>
            <p:cNvSpPr/>
            <p:nvPr/>
          </p:nvSpPr>
          <p:spPr>
            <a:xfrm>
              <a:off x="0" y="0"/>
              <a:ext cx="3703428" cy="1907265"/>
            </a:xfrm>
            <a:custGeom>
              <a:avLst/>
              <a:gdLst/>
              <a:ahLst/>
              <a:cxnLst/>
              <a:rect l="l" t="t" r="r" b="b"/>
              <a:pathLst>
                <a:path w="3703428" h="1907265">
                  <a:moveTo>
                    <a:pt x="0" y="0"/>
                  </a:moveTo>
                  <a:lnTo>
                    <a:pt x="3703428" y="0"/>
                  </a:lnTo>
                  <a:lnTo>
                    <a:pt x="3703428" y="1907265"/>
                  </a:lnTo>
                  <a:lnTo>
                    <a:pt x="0" y="1907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28">
              <a:extLst>
                <a:ext uri="{FF2B5EF4-FFF2-40B4-BE49-F238E27FC236}">
                  <a16:creationId xmlns:a16="http://schemas.microsoft.com/office/drawing/2014/main" id="{75DE9B98-7554-EFC2-6E26-A90C3764C1DC}"/>
                </a:ext>
              </a:extLst>
            </p:cNvPr>
            <p:cNvSpPr/>
            <p:nvPr/>
          </p:nvSpPr>
          <p:spPr>
            <a:xfrm>
              <a:off x="3703428" y="0"/>
              <a:ext cx="3703428" cy="1907265"/>
            </a:xfrm>
            <a:custGeom>
              <a:avLst/>
              <a:gdLst/>
              <a:ahLst/>
              <a:cxnLst/>
              <a:rect l="l" t="t" r="r" b="b"/>
              <a:pathLst>
                <a:path w="3703428" h="1907265">
                  <a:moveTo>
                    <a:pt x="0" y="0"/>
                  </a:moveTo>
                  <a:lnTo>
                    <a:pt x="3703428" y="0"/>
                  </a:lnTo>
                  <a:lnTo>
                    <a:pt x="3703428" y="1907265"/>
                  </a:lnTo>
                  <a:lnTo>
                    <a:pt x="0" y="1907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28">
              <a:extLst>
                <a:ext uri="{FF2B5EF4-FFF2-40B4-BE49-F238E27FC236}">
                  <a16:creationId xmlns:a16="http://schemas.microsoft.com/office/drawing/2014/main" id="{E15F2B2A-4152-2B11-25CB-0EEA74025415}"/>
                </a:ext>
              </a:extLst>
            </p:cNvPr>
            <p:cNvSpPr/>
            <p:nvPr/>
          </p:nvSpPr>
          <p:spPr>
            <a:xfrm>
              <a:off x="7292286" y="0"/>
              <a:ext cx="3703428" cy="1907265"/>
            </a:xfrm>
            <a:custGeom>
              <a:avLst/>
              <a:gdLst/>
              <a:ahLst/>
              <a:cxnLst/>
              <a:rect l="l" t="t" r="r" b="b"/>
              <a:pathLst>
                <a:path w="3703428" h="1907265">
                  <a:moveTo>
                    <a:pt x="0" y="0"/>
                  </a:moveTo>
                  <a:lnTo>
                    <a:pt x="3703428" y="0"/>
                  </a:lnTo>
                  <a:lnTo>
                    <a:pt x="3703428" y="1907265"/>
                  </a:lnTo>
                  <a:lnTo>
                    <a:pt x="0" y="1907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8" name="Freeform 32">
            <a:extLst>
              <a:ext uri="{FF2B5EF4-FFF2-40B4-BE49-F238E27FC236}">
                <a16:creationId xmlns:a16="http://schemas.microsoft.com/office/drawing/2014/main" id="{0DB15C77-2A3C-92F5-68B6-1529C3BF5E33}"/>
              </a:ext>
            </a:extLst>
          </p:cNvPr>
          <p:cNvSpPr/>
          <p:nvPr/>
        </p:nvSpPr>
        <p:spPr>
          <a:xfrm>
            <a:off x="0" y="2294467"/>
            <a:ext cx="2773493" cy="2849033"/>
          </a:xfrm>
          <a:custGeom>
            <a:avLst/>
            <a:gdLst/>
            <a:ahLst/>
            <a:cxnLst/>
            <a:rect l="l" t="t" r="r" b="b"/>
            <a:pathLst>
              <a:path w="2283480" h="2283480">
                <a:moveTo>
                  <a:pt x="0" y="0"/>
                </a:moveTo>
                <a:lnTo>
                  <a:pt x="2283480" y="0"/>
                </a:lnTo>
                <a:lnTo>
                  <a:pt x="2283480" y="2283480"/>
                </a:lnTo>
                <a:lnTo>
                  <a:pt x="0" y="228348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74620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ppt_x</p:attrName>
                                        </p:attrNameLst>
                                      </p:cBhvr>
                                      <p:tavLst>
                                        <p:tav tm="0">
                                          <p:val>
                                            <p:strVal val="#ppt_x-#ppt_w*1.125000"/>
                                          </p:val>
                                        </p:tav>
                                        <p:tav tm="100000">
                                          <p:val>
                                            <p:strVal val="#ppt_x"/>
                                          </p:val>
                                        </p:tav>
                                      </p:tavLst>
                                    </p:anim>
                                    <p:animEffect transition="in" filter="wipe(right)">
                                      <p:cBhvr>
                                        <p:cTn id="12" dur="500"/>
                                        <p:tgtEl>
                                          <p:spTgt spid="19"/>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ppt_x</p:attrName>
                                        </p:attrNameLst>
                                      </p:cBhvr>
                                      <p:tavLst>
                                        <p:tav tm="0">
                                          <p:val>
                                            <p:strVal val="#ppt_x-#ppt_w*1.125000"/>
                                          </p:val>
                                        </p:tav>
                                        <p:tav tm="100000">
                                          <p:val>
                                            <p:strVal val="#ppt_x"/>
                                          </p:val>
                                        </p:tav>
                                      </p:tavLst>
                                    </p:anim>
                                    <p:animEffect transition="in" filter="wipe(right)">
                                      <p:cBhvr>
                                        <p:cTn id="17" dur="500"/>
                                        <p:tgtEl>
                                          <p:spTgt spid="20"/>
                                        </p:tgtEl>
                                      </p:cBhvr>
                                    </p:animEffec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ppt_x</p:attrName>
                                        </p:attrNameLst>
                                      </p:cBhvr>
                                      <p:tavLst>
                                        <p:tav tm="0">
                                          <p:val>
                                            <p:strVal val="#ppt_x-#ppt_w*1.125000"/>
                                          </p:val>
                                        </p:tav>
                                        <p:tav tm="100000">
                                          <p:val>
                                            <p:strVal val="#ppt_x"/>
                                          </p:val>
                                        </p:tav>
                                      </p:tavLst>
                                    </p:anim>
                                    <p:animEffect transition="in" filter="wipe(righ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1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2282" name="Google Shape;2282;p50"/>
          <p:cNvPicPr preferRelativeResize="0">
            <a:picLocks noGrp="1"/>
          </p:cNvPicPr>
          <p:nvPr>
            <p:ph type="pic" idx="2"/>
          </p:nvPr>
        </p:nvPicPr>
        <p:blipFill rotWithShape="1">
          <a:blip r:embed="rId3">
            <a:alphaModFix/>
          </a:blip>
          <a:srcRect l="26273" t="4482" r="24414" b="-1711"/>
          <a:stretch/>
        </p:blipFill>
        <p:spPr>
          <a:xfrm>
            <a:off x="5273100" y="0"/>
            <a:ext cx="3870899" cy="5086649"/>
          </a:xfrm>
          <a:prstGeom prst="rect">
            <a:avLst/>
          </a:prstGeom>
        </p:spPr>
      </p:pic>
      <p:grpSp>
        <p:nvGrpSpPr>
          <p:cNvPr id="2283" name="Google Shape;2283;p50"/>
          <p:cNvGrpSpPr/>
          <p:nvPr/>
        </p:nvGrpSpPr>
        <p:grpSpPr>
          <a:xfrm>
            <a:off x="-169384" y="-119159"/>
            <a:ext cx="10159530" cy="6351782"/>
            <a:chOff x="-159859" y="-14384"/>
            <a:chExt cx="10159530" cy="6351782"/>
          </a:xfrm>
        </p:grpSpPr>
        <p:grpSp>
          <p:nvGrpSpPr>
            <p:cNvPr id="2284" name="Google Shape;2284;p50"/>
            <p:cNvGrpSpPr/>
            <p:nvPr/>
          </p:nvGrpSpPr>
          <p:grpSpPr>
            <a:xfrm flipH="1">
              <a:off x="8556192" y="3388198"/>
              <a:ext cx="1443479" cy="1343045"/>
              <a:chOff x="-839145" y="3388198"/>
              <a:chExt cx="1443479" cy="1343045"/>
            </a:xfrm>
          </p:grpSpPr>
          <p:sp>
            <p:nvSpPr>
              <p:cNvPr id="2285" name="Google Shape;2285;p50"/>
              <p:cNvSpPr/>
              <p:nvPr/>
            </p:nvSpPr>
            <p:spPr>
              <a:xfrm rot="1741797" flipH="1">
                <a:off x="-694302" y="3611884"/>
                <a:ext cx="1153793" cy="895675"/>
              </a:xfrm>
              <a:custGeom>
                <a:avLst/>
                <a:gdLst/>
                <a:ahLst/>
                <a:cxnLst/>
                <a:rect l="l" t="t" r="r" b="b"/>
                <a:pathLst>
                  <a:path w="3205" h="2488" extrusionOk="0">
                    <a:moveTo>
                      <a:pt x="3205" y="0"/>
                    </a:moveTo>
                    <a:lnTo>
                      <a:pt x="3205" y="1716"/>
                    </a:lnTo>
                    <a:lnTo>
                      <a:pt x="3205" y="1716"/>
                    </a:lnTo>
                    <a:cubicBezTo>
                      <a:pt x="3042" y="1702"/>
                      <a:pt x="2885" y="1652"/>
                      <a:pt x="2744" y="1570"/>
                    </a:cubicBezTo>
                    <a:cubicBezTo>
                      <a:pt x="2689" y="1538"/>
                      <a:pt x="2637" y="1502"/>
                      <a:pt x="2588" y="1462"/>
                    </a:cubicBezTo>
                    <a:lnTo>
                      <a:pt x="2588" y="1462"/>
                    </a:lnTo>
                    <a:cubicBezTo>
                      <a:pt x="2533" y="1536"/>
                      <a:pt x="2464" y="1598"/>
                      <a:pt x="2384" y="1644"/>
                    </a:cubicBezTo>
                    <a:cubicBezTo>
                      <a:pt x="2281" y="1703"/>
                      <a:pt x="2165" y="1734"/>
                      <a:pt x="2047" y="1734"/>
                    </a:cubicBezTo>
                    <a:cubicBezTo>
                      <a:pt x="1929" y="1734"/>
                      <a:pt x="1813" y="1703"/>
                      <a:pt x="1711" y="1644"/>
                    </a:cubicBezTo>
                    <a:cubicBezTo>
                      <a:pt x="1690" y="1632"/>
                      <a:pt x="1670" y="1619"/>
                      <a:pt x="1650" y="1605"/>
                    </a:cubicBezTo>
                    <a:lnTo>
                      <a:pt x="1650" y="1605"/>
                    </a:lnTo>
                    <a:cubicBezTo>
                      <a:pt x="1632" y="1594"/>
                      <a:pt x="1616" y="1578"/>
                      <a:pt x="1605" y="1560"/>
                    </a:cubicBezTo>
                    <a:cubicBezTo>
                      <a:pt x="1602" y="1554"/>
                      <a:pt x="1600" y="1549"/>
                      <a:pt x="1598" y="1543"/>
                    </a:cubicBezTo>
                    <a:lnTo>
                      <a:pt x="1598" y="1543"/>
                    </a:lnTo>
                    <a:cubicBezTo>
                      <a:pt x="1593" y="1529"/>
                      <a:pt x="1590" y="1515"/>
                      <a:pt x="1589" y="1500"/>
                    </a:cubicBezTo>
                    <a:cubicBezTo>
                      <a:pt x="1506" y="1650"/>
                      <a:pt x="1335" y="1734"/>
                      <a:pt x="1168" y="1781"/>
                    </a:cubicBezTo>
                    <a:cubicBezTo>
                      <a:pt x="990" y="1831"/>
                      <a:pt x="801" y="1853"/>
                      <a:pt x="639" y="1942"/>
                    </a:cubicBezTo>
                    <a:lnTo>
                      <a:pt x="639" y="1942"/>
                    </a:lnTo>
                    <a:cubicBezTo>
                      <a:pt x="633" y="1945"/>
                      <a:pt x="628" y="1948"/>
                      <a:pt x="622" y="1952"/>
                    </a:cubicBezTo>
                    <a:cubicBezTo>
                      <a:pt x="524" y="2008"/>
                      <a:pt x="443" y="2089"/>
                      <a:pt x="387" y="2187"/>
                    </a:cubicBezTo>
                    <a:cubicBezTo>
                      <a:pt x="334" y="2279"/>
                      <a:pt x="304" y="2382"/>
                      <a:pt x="301" y="2488"/>
                    </a:cubicBezTo>
                    <a:lnTo>
                      <a:pt x="5" y="2488"/>
                    </a:lnTo>
                    <a:cubicBezTo>
                      <a:pt x="-26" y="2281"/>
                      <a:pt x="87" y="2080"/>
                      <a:pt x="202" y="1906"/>
                    </a:cubicBezTo>
                    <a:cubicBezTo>
                      <a:pt x="318" y="1731"/>
                      <a:pt x="445" y="1546"/>
                      <a:pt x="448" y="1336"/>
                    </a:cubicBezTo>
                    <a:cubicBezTo>
                      <a:pt x="450" y="1182"/>
                      <a:pt x="384" y="1025"/>
                      <a:pt x="425" y="876"/>
                    </a:cubicBezTo>
                    <a:lnTo>
                      <a:pt x="425" y="876"/>
                    </a:lnTo>
                    <a:cubicBezTo>
                      <a:pt x="433" y="850"/>
                      <a:pt x="445" y="824"/>
                      <a:pt x="459" y="799"/>
                    </a:cubicBezTo>
                    <a:cubicBezTo>
                      <a:pt x="492" y="742"/>
                      <a:pt x="540" y="694"/>
                      <a:pt x="597" y="661"/>
                    </a:cubicBezTo>
                    <a:cubicBezTo>
                      <a:pt x="617" y="650"/>
                      <a:pt x="637" y="640"/>
                      <a:pt x="659" y="632"/>
                    </a:cubicBezTo>
                    <a:lnTo>
                      <a:pt x="659" y="632"/>
                    </a:lnTo>
                    <a:cubicBezTo>
                      <a:pt x="712" y="614"/>
                      <a:pt x="768" y="605"/>
                      <a:pt x="824" y="605"/>
                    </a:cubicBezTo>
                    <a:cubicBezTo>
                      <a:pt x="885" y="605"/>
                      <a:pt x="946" y="616"/>
                      <a:pt x="1003" y="637"/>
                    </a:cubicBezTo>
                    <a:cubicBezTo>
                      <a:pt x="1063" y="484"/>
                      <a:pt x="1239" y="373"/>
                      <a:pt x="1404" y="375"/>
                    </a:cubicBezTo>
                    <a:lnTo>
                      <a:pt x="1404" y="375"/>
                    </a:lnTo>
                    <a:cubicBezTo>
                      <a:pt x="1472" y="377"/>
                      <a:pt x="1538" y="397"/>
                      <a:pt x="1597" y="431"/>
                    </a:cubicBezTo>
                    <a:cubicBezTo>
                      <a:pt x="1657" y="466"/>
                      <a:pt x="1708" y="514"/>
                      <a:pt x="1744" y="573"/>
                    </a:cubicBezTo>
                    <a:cubicBezTo>
                      <a:pt x="1721" y="479"/>
                      <a:pt x="1760" y="370"/>
                      <a:pt x="1799" y="274"/>
                    </a:cubicBezTo>
                    <a:lnTo>
                      <a:pt x="1799" y="274"/>
                    </a:lnTo>
                    <a:cubicBezTo>
                      <a:pt x="1818" y="227"/>
                      <a:pt x="1841" y="181"/>
                      <a:pt x="1866" y="137"/>
                    </a:cubicBezTo>
                    <a:cubicBezTo>
                      <a:pt x="1894" y="89"/>
                      <a:pt x="1925" y="43"/>
                      <a:pt x="1960" y="0"/>
                    </a:cubicBezTo>
                    <a:lnTo>
                      <a:pt x="3205"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86" name="Google Shape;2286;p50"/>
              <p:cNvSpPr/>
              <p:nvPr/>
            </p:nvSpPr>
            <p:spPr>
              <a:xfrm>
                <a:off x="466430" y="3906560"/>
                <a:ext cx="68760" cy="68760"/>
              </a:xfrm>
              <a:custGeom>
                <a:avLst/>
                <a:gdLst/>
                <a:ahLst/>
                <a:cxnLst/>
                <a:rect l="l" t="t" r="r" b="b"/>
                <a:pathLst>
                  <a:path w="191" h="191" extrusionOk="0">
                    <a:moveTo>
                      <a:pt x="191" y="95"/>
                    </a:moveTo>
                    <a:cubicBezTo>
                      <a:pt x="191" y="112"/>
                      <a:pt x="187" y="128"/>
                      <a:pt x="178" y="143"/>
                    </a:cubicBezTo>
                    <a:cubicBezTo>
                      <a:pt x="170" y="157"/>
                      <a:pt x="159" y="170"/>
                      <a:pt x="144" y="178"/>
                    </a:cubicBezTo>
                    <a:cubicBezTo>
                      <a:pt x="130" y="186"/>
                      <a:pt x="113" y="191"/>
                      <a:pt x="96" y="191"/>
                    </a:cubicBezTo>
                    <a:cubicBezTo>
                      <a:pt x="79" y="191"/>
                      <a:pt x="63" y="186"/>
                      <a:pt x="48" y="178"/>
                    </a:cubicBezTo>
                    <a:cubicBezTo>
                      <a:pt x="33" y="170"/>
                      <a:pt x="21" y="157"/>
                      <a:pt x="13" y="143"/>
                    </a:cubicBezTo>
                    <a:cubicBezTo>
                      <a:pt x="5" y="128"/>
                      <a:pt x="0" y="112"/>
                      <a:pt x="0" y="95"/>
                    </a:cubicBezTo>
                    <a:cubicBezTo>
                      <a:pt x="0" y="78"/>
                      <a:pt x="5" y="62"/>
                      <a:pt x="13" y="47"/>
                    </a:cubicBezTo>
                    <a:cubicBezTo>
                      <a:pt x="21" y="33"/>
                      <a:pt x="33" y="20"/>
                      <a:pt x="48" y="12"/>
                    </a:cubicBezTo>
                    <a:cubicBezTo>
                      <a:pt x="63" y="3"/>
                      <a:pt x="79" y="0"/>
                      <a:pt x="96" y="0"/>
                    </a:cubicBezTo>
                    <a:cubicBezTo>
                      <a:pt x="113" y="0"/>
                      <a:pt x="130" y="3"/>
                      <a:pt x="144" y="12"/>
                    </a:cubicBezTo>
                    <a:cubicBezTo>
                      <a:pt x="159" y="20"/>
                      <a:pt x="170" y="33"/>
                      <a:pt x="178" y="47"/>
                    </a:cubicBezTo>
                    <a:cubicBezTo>
                      <a:pt x="187" y="62"/>
                      <a:pt x="191" y="78"/>
                      <a:pt x="191" y="95"/>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287" name="Google Shape;2287;p50"/>
            <p:cNvGrpSpPr/>
            <p:nvPr/>
          </p:nvGrpSpPr>
          <p:grpSpPr>
            <a:xfrm>
              <a:off x="-159859" y="4541035"/>
              <a:ext cx="9593730" cy="1796362"/>
              <a:chOff x="-273345" y="3855235"/>
              <a:chExt cx="9593730" cy="1796362"/>
            </a:xfrm>
          </p:grpSpPr>
          <p:sp>
            <p:nvSpPr>
              <p:cNvPr id="2288" name="Google Shape;2288;p50"/>
              <p:cNvSpPr/>
              <p:nvPr/>
            </p:nvSpPr>
            <p:spPr>
              <a:xfrm>
                <a:off x="7438305" y="4346395"/>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289" name="Google Shape;2289;p50"/>
              <p:cNvGrpSpPr/>
              <p:nvPr/>
            </p:nvGrpSpPr>
            <p:grpSpPr>
              <a:xfrm>
                <a:off x="-273345" y="3855235"/>
                <a:ext cx="9593730" cy="1796362"/>
                <a:chOff x="-273345" y="3855235"/>
                <a:chExt cx="9593730" cy="1796362"/>
              </a:xfrm>
            </p:grpSpPr>
            <p:grpSp>
              <p:nvGrpSpPr>
                <p:cNvPr id="2290" name="Google Shape;2290;p50"/>
                <p:cNvGrpSpPr/>
                <p:nvPr/>
              </p:nvGrpSpPr>
              <p:grpSpPr>
                <a:xfrm>
                  <a:off x="-273345" y="3921475"/>
                  <a:ext cx="4762080" cy="1670040"/>
                  <a:chOff x="2792880" y="1729800"/>
                  <a:chExt cx="4762080" cy="1670040"/>
                </a:xfrm>
              </p:grpSpPr>
              <p:sp>
                <p:nvSpPr>
                  <p:cNvPr id="2291" name="Google Shape;2291;p50"/>
                  <p:cNvSpPr/>
                  <p:nvPr/>
                </p:nvSpPr>
                <p:spPr>
                  <a:xfrm>
                    <a:off x="5064240" y="18313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92" name="Google Shape;2292;p50"/>
                  <p:cNvSpPr/>
                  <p:nvPr/>
                </p:nvSpPr>
                <p:spPr>
                  <a:xfrm>
                    <a:off x="5400480" y="1831320"/>
                    <a:ext cx="168120" cy="1341720"/>
                  </a:xfrm>
                  <a:custGeom>
                    <a:avLst/>
                    <a:gdLst/>
                    <a:ahLst/>
                    <a:cxnLst/>
                    <a:rect l="l" t="t" r="r" b="b"/>
                    <a:pathLst>
                      <a:path w="467" h="3727" extrusionOk="0">
                        <a:moveTo>
                          <a:pt x="467" y="3727"/>
                        </a:moveTo>
                        <a:lnTo>
                          <a:pt x="0" y="3727"/>
                        </a:lnTo>
                        <a:lnTo>
                          <a:pt x="38" y="0"/>
                        </a:lnTo>
                        <a:lnTo>
                          <a:pt x="429" y="0"/>
                        </a:lnTo>
                        <a:lnTo>
                          <a:pt x="467" y="3727"/>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93" name="Google Shape;2293;p50"/>
                  <p:cNvSpPr/>
                  <p:nvPr/>
                </p:nvSpPr>
                <p:spPr>
                  <a:xfrm>
                    <a:off x="6426720" y="173160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94" name="Google Shape;2294;p50"/>
                  <p:cNvSpPr/>
                  <p:nvPr/>
                </p:nvSpPr>
                <p:spPr>
                  <a:xfrm>
                    <a:off x="6346800" y="1807560"/>
                    <a:ext cx="37080" cy="1028880"/>
                  </a:xfrm>
                  <a:custGeom>
                    <a:avLst/>
                    <a:gdLst/>
                    <a:ahLst/>
                    <a:cxnLst/>
                    <a:rect l="l" t="t" r="r" b="b"/>
                    <a:pathLst>
                      <a:path w="103" h="2858" extrusionOk="0">
                        <a:moveTo>
                          <a:pt x="103" y="2858"/>
                        </a:moveTo>
                        <a:lnTo>
                          <a:pt x="0" y="2858"/>
                        </a:lnTo>
                        <a:lnTo>
                          <a:pt x="9" y="0"/>
                        </a:lnTo>
                        <a:lnTo>
                          <a:pt x="95" y="0"/>
                        </a:lnTo>
                        <a:lnTo>
                          <a:pt x="103"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95" name="Google Shape;2295;p50"/>
                  <p:cNvSpPr/>
                  <p:nvPr/>
                </p:nvSpPr>
                <p:spPr>
                  <a:xfrm>
                    <a:off x="6276240" y="1862280"/>
                    <a:ext cx="37080" cy="1029240"/>
                  </a:xfrm>
                  <a:custGeom>
                    <a:avLst/>
                    <a:gdLst/>
                    <a:ahLst/>
                    <a:cxnLst/>
                    <a:rect l="l" t="t" r="r" b="b"/>
                    <a:pathLst>
                      <a:path w="103" h="2859" extrusionOk="0">
                        <a:moveTo>
                          <a:pt x="103" y="2859"/>
                        </a:moveTo>
                        <a:lnTo>
                          <a:pt x="0" y="2859"/>
                        </a:lnTo>
                        <a:lnTo>
                          <a:pt x="9" y="0"/>
                        </a:lnTo>
                        <a:lnTo>
                          <a:pt x="95" y="0"/>
                        </a:lnTo>
                        <a:lnTo>
                          <a:pt x="103" y="285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96" name="Google Shape;2296;p50"/>
                  <p:cNvSpPr/>
                  <p:nvPr/>
                </p:nvSpPr>
                <p:spPr>
                  <a:xfrm>
                    <a:off x="6195240" y="1913040"/>
                    <a:ext cx="36720" cy="1028880"/>
                  </a:xfrm>
                  <a:custGeom>
                    <a:avLst/>
                    <a:gdLst/>
                    <a:ahLst/>
                    <a:cxnLst/>
                    <a:rect l="l" t="t" r="r" b="b"/>
                    <a:pathLst>
                      <a:path w="102" h="2858" extrusionOk="0">
                        <a:moveTo>
                          <a:pt x="102" y="2858"/>
                        </a:moveTo>
                        <a:lnTo>
                          <a:pt x="0" y="2858"/>
                        </a:lnTo>
                        <a:lnTo>
                          <a:pt x="8" y="0"/>
                        </a:lnTo>
                        <a:lnTo>
                          <a:pt x="94" y="0"/>
                        </a:lnTo>
                        <a:lnTo>
                          <a:pt x="102" y="2858"/>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97" name="Google Shape;2297;p50"/>
                  <p:cNvSpPr/>
                  <p:nvPr/>
                </p:nvSpPr>
                <p:spPr>
                  <a:xfrm>
                    <a:off x="4615200" y="2108760"/>
                    <a:ext cx="1465200" cy="681480"/>
                  </a:xfrm>
                  <a:custGeom>
                    <a:avLst/>
                    <a:gdLst/>
                    <a:ahLst/>
                    <a:cxnLst/>
                    <a:rect l="l" t="t" r="r" b="b"/>
                    <a:pathLst>
                      <a:path w="4070" h="1893" extrusionOk="0">
                        <a:moveTo>
                          <a:pt x="0" y="0"/>
                        </a:moveTo>
                        <a:lnTo>
                          <a:pt x="4070" y="0"/>
                        </a:lnTo>
                        <a:lnTo>
                          <a:pt x="4070" y="1893"/>
                        </a:lnTo>
                        <a:lnTo>
                          <a:pt x="0" y="189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98" name="Google Shape;2298;p50"/>
                  <p:cNvSpPr/>
                  <p:nvPr/>
                </p:nvSpPr>
                <p:spPr>
                  <a:xfrm>
                    <a:off x="2792880" y="2154720"/>
                    <a:ext cx="1465560" cy="483120"/>
                  </a:xfrm>
                  <a:custGeom>
                    <a:avLst/>
                    <a:gdLst/>
                    <a:ahLst/>
                    <a:cxnLst/>
                    <a:rect l="l" t="t" r="r" b="b"/>
                    <a:pathLst>
                      <a:path w="4071" h="1342" extrusionOk="0">
                        <a:moveTo>
                          <a:pt x="0" y="0"/>
                        </a:moveTo>
                        <a:lnTo>
                          <a:pt x="4071" y="0"/>
                        </a:lnTo>
                        <a:lnTo>
                          <a:pt x="4071" y="1342"/>
                        </a:lnTo>
                        <a:lnTo>
                          <a:pt x="0" y="1342"/>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99" name="Google Shape;2299;p50"/>
                  <p:cNvSpPr/>
                  <p:nvPr/>
                </p:nvSpPr>
                <p:spPr>
                  <a:xfrm>
                    <a:off x="2908440" y="1783080"/>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0" name="Google Shape;2300;p50"/>
                  <p:cNvSpPr/>
                  <p:nvPr/>
                </p:nvSpPr>
                <p:spPr>
                  <a:xfrm>
                    <a:off x="3897720" y="2005560"/>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1" name="Google Shape;2301;p50"/>
                  <p:cNvSpPr/>
                  <p:nvPr/>
                </p:nvSpPr>
                <p:spPr>
                  <a:xfrm>
                    <a:off x="4003560" y="1892160"/>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2" name="Google Shape;2302;p50"/>
                  <p:cNvSpPr/>
                  <p:nvPr/>
                </p:nvSpPr>
                <p:spPr>
                  <a:xfrm>
                    <a:off x="5920560" y="1962000"/>
                    <a:ext cx="672120" cy="1212840"/>
                  </a:xfrm>
                  <a:custGeom>
                    <a:avLst/>
                    <a:gdLst/>
                    <a:ahLst/>
                    <a:cxnLst/>
                    <a:rect l="l" t="t" r="r" b="b"/>
                    <a:pathLst>
                      <a:path w="1867" h="3369" extrusionOk="0">
                        <a:moveTo>
                          <a:pt x="0" y="0"/>
                        </a:moveTo>
                        <a:lnTo>
                          <a:pt x="1867" y="0"/>
                        </a:lnTo>
                        <a:lnTo>
                          <a:pt x="1867" y="3369"/>
                        </a:lnTo>
                        <a:lnTo>
                          <a:pt x="0" y="3369"/>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3" name="Google Shape;2303;p50"/>
                  <p:cNvSpPr/>
                  <p:nvPr/>
                </p:nvSpPr>
                <p:spPr>
                  <a:xfrm>
                    <a:off x="6503760" y="2200800"/>
                    <a:ext cx="1051200" cy="897840"/>
                  </a:xfrm>
                  <a:custGeom>
                    <a:avLst/>
                    <a:gdLst/>
                    <a:ahLst/>
                    <a:cxnLst/>
                    <a:rect l="l" t="t" r="r" b="b"/>
                    <a:pathLst>
                      <a:path w="2920" h="2494" extrusionOk="0">
                        <a:moveTo>
                          <a:pt x="0" y="0"/>
                        </a:moveTo>
                        <a:lnTo>
                          <a:pt x="2920" y="0"/>
                        </a:lnTo>
                        <a:lnTo>
                          <a:pt x="2920" y="2494"/>
                        </a:lnTo>
                        <a:lnTo>
                          <a:pt x="0" y="249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4" name="Google Shape;2304;p50"/>
                  <p:cNvSpPr/>
                  <p:nvPr/>
                </p:nvSpPr>
                <p:spPr>
                  <a:xfrm>
                    <a:off x="6734640" y="2119320"/>
                    <a:ext cx="608400" cy="898200"/>
                  </a:xfrm>
                  <a:custGeom>
                    <a:avLst/>
                    <a:gdLst/>
                    <a:ahLst/>
                    <a:cxnLst/>
                    <a:rect l="l" t="t" r="r" b="b"/>
                    <a:pathLst>
                      <a:path w="1690" h="2495" extrusionOk="0">
                        <a:moveTo>
                          <a:pt x="0" y="0"/>
                        </a:moveTo>
                        <a:lnTo>
                          <a:pt x="1690" y="0"/>
                        </a:lnTo>
                        <a:lnTo>
                          <a:pt x="1690" y="2495"/>
                        </a:lnTo>
                        <a:lnTo>
                          <a:pt x="0" y="2495"/>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5" name="Google Shape;2305;p50"/>
                  <p:cNvSpPr/>
                  <p:nvPr/>
                </p:nvSpPr>
                <p:spPr>
                  <a:xfrm>
                    <a:off x="3001320" y="1729800"/>
                    <a:ext cx="701280" cy="106560"/>
                  </a:xfrm>
                  <a:custGeom>
                    <a:avLst/>
                    <a:gdLst/>
                    <a:ahLst/>
                    <a:cxnLst/>
                    <a:rect l="l" t="t" r="r" b="b"/>
                    <a:pathLst>
                      <a:path w="1948" h="296" extrusionOk="0">
                        <a:moveTo>
                          <a:pt x="0" y="0"/>
                        </a:moveTo>
                        <a:lnTo>
                          <a:pt x="1948" y="0"/>
                        </a:lnTo>
                        <a:lnTo>
                          <a:pt x="1948" y="296"/>
                        </a:lnTo>
                        <a:lnTo>
                          <a:pt x="0" y="296"/>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6" name="Google Shape;2306;p50"/>
                  <p:cNvSpPr/>
                  <p:nvPr/>
                </p:nvSpPr>
                <p:spPr>
                  <a:xfrm>
                    <a:off x="677640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7" name="Google Shape;2307;p50"/>
                  <p:cNvSpPr/>
                  <p:nvPr/>
                </p:nvSpPr>
                <p:spPr>
                  <a:xfrm>
                    <a:off x="6758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8" name="Google Shape;2308;p50"/>
                  <p:cNvSpPr/>
                  <p:nvPr/>
                </p:nvSpPr>
                <p:spPr>
                  <a:xfrm>
                    <a:off x="5064240" y="18036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9" name="Google Shape;2309;p50"/>
                  <p:cNvSpPr/>
                  <p:nvPr/>
                </p:nvSpPr>
                <p:spPr>
                  <a:xfrm>
                    <a:off x="5400480" y="1803600"/>
                    <a:ext cx="168120" cy="40320"/>
                  </a:xfrm>
                  <a:custGeom>
                    <a:avLst/>
                    <a:gdLst/>
                    <a:ahLst/>
                    <a:cxnLst/>
                    <a:rect l="l" t="t" r="r" b="b"/>
                    <a:pathLst>
                      <a:path w="467" h="112" extrusionOk="0">
                        <a:moveTo>
                          <a:pt x="0" y="0"/>
                        </a:moveTo>
                        <a:lnTo>
                          <a:pt x="467" y="0"/>
                        </a:lnTo>
                        <a:lnTo>
                          <a:pt x="467" y="112"/>
                        </a:lnTo>
                        <a:lnTo>
                          <a:pt x="0" y="112"/>
                        </a:lnTo>
                        <a:lnTo>
                          <a:pt x="0" y="0"/>
                        </a:lnTo>
                        <a:close/>
                      </a:path>
                    </a:pathLst>
                  </a:custGeom>
                  <a:solidFill>
                    <a:srgbClr val="B6AC8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0" name="Google Shape;2310;p50"/>
                  <p:cNvSpPr/>
                  <p:nvPr/>
                </p:nvSpPr>
                <p:spPr>
                  <a:xfrm>
                    <a:off x="6983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1" name="Google Shape;2311;p50"/>
                  <p:cNvSpPr/>
                  <p:nvPr/>
                </p:nvSpPr>
                <p:spPr>
                  <a:xfrm>
                    <a:off x="6965400" y="2007720"/>
                    <a:ext cx="146880" cy="46800"/>
                  </a:xfrm>
                  <a:custGeom>
                    <a:avLst/>
                    <a:gdLst/>
                    <a:ahLst/>
                    <a:cxnLst/>
                    <a:rect l="l" t="t" r="r" b="b"/>
                    <a:pathLst>
                      <a:path w="408" h="130" extrusionOk="0">
                        <a:moveTo>
                          <a:pt x="0" y="0"/>
                        </a:moveTo>
                        <a:lnTo>
                          <a:pt x="408" y="0"/>
                        </a:lnTo>
                        <a:lnTo>
                          <a:pt x="408"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2" name="Google Shape;2312;p50"/>
                  <p:cNvSpPr/>
                  <p:nvPr/>
                </p:nvSpPr>
                <p:spPr>
                  <a:xfrm>
                    <a:off x="7190760" y="2043360"/>
                    <a:ext cx="110160" cy="181440"/>
                  </a:xfrm>
                  <a:custGeom>
                    <a:avLst/>
                    <a:gdLst/>
                    <a:ahLst/>
                    <a:cxnLst/>
                    <a:rect l="l" t="t" r="r" b="b"/>
                    <a:pathLst>
                      <a:path w="306" h="504" extrusionOk="0">
                        <a:moveTo>
                          <a:pt x="0" y="0"/>
                        </a:moveTo>
                        <a:lnTo>
                          <a:pt x="306" y="0"/>
                        </a:lnTo>
                        <a:lnTo>
                          <a:pt x="306" y="504"/>
                        </a:lnTo>
                        <a:lnTo>
                          <a:pt x="0" y="50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3" name="Google Shape;2313;p50"/>
                  <p:cNvSpPr/>
                  <p:nvPr/>
                </p:nvSpPr>
                <p:spPr>
                  <a:xfrm>
                    <a:off x="7172400" y="2007720"/>
                    <a:ext cx="147240" cy="46800"/>
                  </a:xfrm>
                  <a:custGeom>
                    <a:avLst/>
                    <a:gdLst/>
                    <a:ahLst/>
                    <a:cxnLst/>
                    <a:rect l="l" t="t" r="r" b="b"/>
                    <a:pathLst>
                      <a:path w="409" h="130" extrusionOk="0">
                        <a:moveTo>
                          <a:pt x="0" y="0"/>
                        </a:moveTo>
                        <a:lnTo>
                          <a:pt x="409" y="0"/>
                        </a:lnTo>
                        <a:lnTo>
                          <a:pt x="409" y="130"/>
                        </a:lnTo>
                        <a:lnTo>
                          <a:pt x="0" y="130"/>
                        </a:lnTo>
                        <a:lnTo>
                          <a:pt x="0" y="0"/>
                        </a:lnTo>
                        <a:close/>
                      </a:path>
                    </a:pathLst>
                  </a:custGeom>
                  <a:solidFill>
                    <a:srgbClr val="B6AC88"/>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314" name="Google Shape;2314;p50"/>
                <p:cNvGrpSpPr/>
                <p:nvPr/>
              </p:nvGrpSpPr>
              <p:grpSpPr>
                <a:xfrm>
                  <a:off x="4488737" y="3895049"/>
                  <a:ext cx="3197402" cy="1756549"/>
                  <a:chOff x="3299760" y="1712475"/>
                  <a:chExt cx="3741840" cy="2055645"/>
                </a:xfrm>
              </p:grpSpPr>
              <p:sp>
                <p:nvSpPr>
                  <p:cNvPr id="2315" name="Google Shape;2315;p50"/>
                  <p:cNvSpPr/>
                  <p:nvPr/>
                </p:nvSpPr>
                <p:spPr>
                  <a:xfrm>
                    <a:off x="4978800" y="1968270"/>
                    <a:ext cx="681480" cy="854640"/>
                  </a:xfrm>
                  <a:custGeom>
                    <a:avLst/>
                    <a:gdLst/>
                    <a:ahLst/>
                    <a:cxnLst/>
                    <a:rect l="l" t="t" r="r" b="b"/>
                    <a:pathLst>
                      <a:path w="1893" h="2374" extrusionOk="0">
                        <a:moveTo>
                          <a:pt x="1893" y="2374"/>
                        </a:moveTo>
                        <a:lnTo>
                          <a:pt x="0" y="2374"/>
                        </a:lnTo>
                        <a:lnTo>
                          <a:pt x="191" y="1699"/>
                        </a:lnTo>
                        <a:lnTo>
                          <a:pt x="386" y="1010"/>
                        </a:lnTo>
                        <a:lnTo>
                          <a:pt x="446" y="797"/>
                        </a:lnTo>
                        <a:lnTo>
                          <a:pt x="571" y="354"/>
                        </a:lnTo>
                        <a:lnTo>
                          <a:pt x="571" y="0"/>
                        </a:lnTo>
                        <a:lnTo>
                          <a:pt x="1322" y="0"/>
                        </a:lnTo>
                        <a:lnTo>
                          <a:pt x="1322" y="354"/>
                        </a:lnTo>
                        <a:lnTo>
                          <a:pt x="1447" y="797"/>
                        </a:lnTo>
                        <a:lnTo>
                          <a:pt x="1507" y="1010"/>
                        </a:lnTo>
                        <a:lnTo>
                          <a:pt x="1702" y="1699"/>
                        </a:lnTo>
                        <a:lnTo>
                          <a:pt x="1893" y="2374"/>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6" name="Google Shape;2316;p50"/>
                  <p:cNvSpPr/>
                  <p:nvPr/>
                </p:nvSpPr>
                <p:spPr>
                  <a:xfrm>
                    <a:off x="5117760" y="2522715"/>
                    <a:ext cx="403560" cy="76680"/>
                  </a:xfrm>
                  <a:custGeom>
                    <a:avLst/>
                    <a:gdLst/>
                    <a:ahLst/>
                    <a:cxnLst/>
                    <a:rect l="l" t="t" r="r" b="b"/>
                    <a:pathLst>
                      <a:path w="1121" h="213" extrusionOk="0">
                        <a:moveTo>
                          <a:pt x="1121" y="213"/>
                        </a:moveTo>
                        <a:lnTo>
                          <a:pt x="0" y="213"/>
                        </a:lnTo>
                        <a:lnTo>
                          <a:pt x="60" y="0"/>
                        </a:lnTo>
                        <a:lnTo>
                          <a:pt x="1061" y="0"/>
                        </a:lnTo>
                        <a:lnTo>
                          <a:pt x="1121" y="213"/>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7" name="Google Shape;2317;p50"/>
                  <p:cNvSpPr/>
                  <p:nvPr/>
                </p:nvSpPr>
                <p:spPr>
                  <a:xfrm>
                    <a:off x="4978800" y="2134035"/>
                    <a:ext cx="681480" cy="243000"/>
                  </a:xfrm>
                  <a:custGeom>
                    <a:avLst/>
                    <a:gdLst/>
                    <a:ahLst/>
                    <a:cxnLst/>
                    <a:rect l="l" t="t" r="r" b="b"/>
                    <a:pathLst>
                      <a:path w="1893" h="675" extrusionOk="0">
                        <a:moveTo>
                          <a:pt x="1893" y="675"/>
                        </a:moveTo>
                        <a:lnTo>
                          <a:pt x="1702" y="0"/>
                        </a:lnTo>
                        <a:lnTo>
                          <a:pt x="191" y="0"/>
                        </a:lnTo>
                        <a:lnTo>
                          <a:pt x="0" y="675"/>
                        </a:lnTo>
                        <a:lnTo>
                          <a:pt x="1893" y="67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8" name="Google Shape;2318;p50"/>
                  <p:cNvSpPr/>
                  <p:nvPr/>
                </p:nvSpPr>
                <p:spPr>
                  <a:xfrm>
                    <a:off x="5166000" y="1840830"/>
                    <a:ext cx="300240" cy="164160"/>
                  </a:xfrm>
                  <a:custGeom>
                    <a:avLst/>
                    <a:gdLst/>
                    <a:ahLst/>
                    <a:cxnLst/>
                    <a:rect l="l" t="t" r="r" b="b"/>
                    <a:pathLst>
                      <a:path w="834" h="456" extrusionOk="0">
                        <a:moveTo>
                          <a:pt x="0" y="0"/>
                        </a:moveTo>
                        <a:lnTo>
                          <a:pt x="834" y="0"/>
                        </a:lnTo>
                        <a:lnTo>
                          <a:pt x="834" y="456"/>
                        </a:lnTo>
                        <a:lnTo>
                          <a:pt x="0" y="456"/>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9" name="Google Shape;2319;p50"/>
                  <p:cNvSpPr/>
                  <p:nvPr/>
                </p:nvSpPr>
                <p:spPr>
                  <a:xfrm>
                    <a:off x="4975920" y="2287860"/>
                    <a:ext cx="686880" cy="836640"/>
                  </a:xfrm>
                  <a:custGeom>
                    <a:avLst/>
                    <a:gdLst/>
                    <a:ahLst/>
                    <a:cxnLst/>
                    <a:rect l="l" t="t" r="r" b="b"/>
                    <a:pathLst>
                      <a:path w="1908" h="2324" extrusionOk="0">
                        <a:moveTo>
                          <a:pt x="0" y="0"/>
                        </a:moveTo>
                        <a:lnTo>
                          <a:pt x="1908" y="0"/>
                        </a:lnTo>
                        <a:lnTo>
                          <a:pt x="1908" y="2324"/>
                        </a:lnTo>
                        <a:lnTo>
                          <a:pt x="0" y="232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0" name="Google Shape;2320;p50"/>
                  <p:cNvSpPr/>
                  <p:nvPr/>
                </p:nvSpPr>
                <p:spPr>
                  <a:xfrm>
                    <a:off x="4404030" y="190740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1" name="Google Shape;2321;p50"/>
                  <p:cNvSpPr/>
                  <p:nvPr/>
                </p:nvSpPr>
                <p:spPr>
                  <a:xfrm>
                    <a:off x="4524990" y="1866360"/>
                    <a:ext cx="77040" cy="364320"/>
                  </a:xfrm>
                  <a:custGeom>
                    <a:avLst/>
                    <a:gdLst/>
                    <a:ahLst/>
                    <a:cxnLst/>
                    <a:rect l="l" t="t" r="r" b="b"/>
                    <a:pathLst>
                      <a:path w="214" h="1012" extrusionOk="0">
                        <a:moveTo>
                          <a:pt x="0" y="0"/>
                        </a:moveTo>
                        <a:lnTo>
                          <a:pt x="214" y="0"/>
                        </a:lnTo>
                        <a:lnTo>
                          <a:pt x="214"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2" name="Google Shape;2322;p50"/>
                  <p:cNvSpPr/>
                  <p:nvPr/>
                </p:nvSpPr>
                <p:spPr>
                  <a:xfrm>
                    <a:off x="4645950" y="1825680"/>
                    <a:ext cx="77040" cy="363960"/>
                  </a:xfrm>
                  <a:custGeom>
                    <a:avLst/>
                    <a:gdLst/>
                    <a:ahLst/>
                    <a:cxnLst/>
                    <a:rect l="l" t="t" r="r" b="b"/>
                    <a:pathLst>
                      <a:path w="214" h="1011" extrusionOk="0">
                        <a:moveTo>
                          <a:pt x="0" y="0"/>
                        </a:moveTo>
                        <a:lnTo>
                          <a:pt x="214" y="0"/>
                        </a:lnTo>
                        <a:lnTo>
                          <a:pt x="214" y="1011"/>
                        </a:lnTo>
                        <a:lnTo>
                          <a:pt x="0" y="101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3" name="Google Shape;2323;p50"/>
                  <p:cNvSpPr/>
                  <p:nvPr/>
                </p:nvSpPr>
                <p:spPr>
                  <a:xfrm>
                    <a:off x="4766910" y="1784640"/>
                    <a:ext cx="76680" cy="364320"/>
                  </a:xfrm>
                  <a:custGeom>
                    <a:avLst/>
                    <a:gdLst/>
                    <a:ahLst/>
                    <a:cxnLst/>
                    <a:rect l="l" t="t" r="r" b="b"/>
                    <a:pathLst>
                      <a:path w="213" h="1012" extrusionOk="0">
                        <a:moveTo>
                          <a:pt x="0" y="0"/>
                        </a:moveTo>
                        <a:lnTo>
                          <a:pt x="213" y="0"/>
                        </a:lnTo>
                        <a:lnTo>
                          <a:pt x="213" y="1012"/>
                        </a:lnTo>
                        <a:lnTo>
                          <a:pt x="0" y="1012"/>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4" name="Google Shape;2324;p50"/>
                  <p:cNvSpPr/>
                  <p:nvPr/>
                </p:nvSpPr>
                <p:spPr>
                  <a:xfrm>
                    <a:off x="3968070" y="2035200"/>
                    <a:ext cx="992880" cy="1200960"/>
                  </a:xfrm>
                  <a:custGeom>
                    <a:avLst/>
                    <a:gdLst/>
                    <a:ahLst/>
                    <a:cxnLst/>
                    <a:rect l="l" t="t" r="r" b="b"/>
                    <a:pathLst>
                      <a:path w="2758" h="3336" extrusionOk="0">
                        <a:moveTo>
                          <a:pt x="2758" y="0"/>
                        </a:moveTo>
                        <a:lnTo>
                          <a:pt x="0" y="1048"/>
                        </a:lnTo>
                        <a:lnTo>
                          <a:pt x="0" y="3336"/>
                        </a:lnTo>
                        <a:lnTo>
                          <a:pt x="2758" y="2097"/>
                        </a:lnTo>
                        <a:lnTo>
                          <a:pt x="275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5" name="Google Shape;2325;p50"/>
                  <p:cNvSpPr/>
                  <p:nvPr/>
                </p:nvSpPr>
                <p:spPr>
                  <a:xfrm>
                    <a:off x="4782600" y="2302725"/>
                    <a:ext cx="489600" cy="754920"/>
                  </a:xfrm>
                  <a:custGeom>
                    <a:avLst/>
                    <a:gdLst/>
                    <a:ahLst/>
                    <a:cxnLst/>
                    <a:rect l="l" t="t" r="r" b="b"/>
                    <a:pathLst>
                      <a:path w="1360" h="2097" extrusionOk="0">
                        <a:moveTo>
                          <a:pt x="0" y="0"/>
                        </a:moveTo>
                        <a:lnTo>
                          <a:pt x="1360" y="0"/>
                        </a:lnTo>
                        <a:lnTo>
                          <a:pt x="1360" y="2097"/>
                        </a:lnTo>
                        <a:lnTo>
                          <a:pt x="0" y="2097"/>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6" name="Google Shape;2326;p50"/>
                  <p:cNvSpPr/>
                  <p:nvPr/>
                </p:nvSpPr>
                <p:spPr>
                  <a:xfrm>
                    <a:off x="4118760" y="3238920"/>
                    <a:ext cx="128520" cy="529200"/>
                  </a:xfrm>
                  <a:custGeom>
                    <a:avLst/>
                    <a:gdLst/>
                    <a:ahLst/>
                    <a:cxnLst/>
                    <a:rect l="l" t="t" r="r" b="b"/>
                    <a:pathLst>
                      <a:path w="357" h="1470" extrusionOk="0">
                        <a:moveTo>
                          <a:pt x="0" y="0"/>
                        </a:moveTo>
                        <a:lnTo>
                          <a:pt x="357" y="0"/>
                        </a:lnTo>
                        <a:lnTo>
                          <a:pt x="357" y="1470"/>
                        </a:lnTo>
                        <a:lnTo>
                          <a:pt x="0" y="147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7" name="Google Shape;2327;p50"/>
                  <p:cNvSpPr/>
                  <p:nvPr/>
                </p:nvSpPr>
                <p:spPr>
                  <a:xfrm>
                    <a:off x="3517920" y="1890825"/>
                    <a:ext cx="623160" cy="1764000"/>
                  </a:xfrm>
                  <a:custGeom>
                    <a:avLst/>
                    <a:gdLst/>
                    <a:ahLst/>
                    <a:cxnLst/>
                    <a:rect l="l" t="t" r="r" b="b"/>
                    <a:pathLst>
                      <a:path w="1731" h="4900" extrusionOk="0">
                        <a:moveTo>
                          <a:pt x="0" y="0"/>
                        </a:moveTo>
                        <a:lnTo>
                          <a:pt x="1731" y="0"/>
                        </a:lnTo>
                        <a:lnTo>
                          <a:pt x="1731"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8" name="Google Shape;2328;p50"/>
                  <p:cNvSpPr/>
                  <p:nvPr/>
                </p:nvSpPr>
                <p:spPr>
                  <a:xfrm>
                    <a:off x="3299760" y="1712475"/>
                    <a:ext cx="218160" cy="1764000"/>
                  </a:xfrm>
                  <a:custGeom>
                    <a:avLst/>
                    <a:gdLst/>
                    <a:ahLst/>
                    <a:cxnLst/>
                    <a:rect l="l" t="t" r="r" b="b"/>
                    <a:pathLst>
                      <a:path w="606" h="4900" extrusionOk="0">
                        <a:moveTo>
                          <a:pt x="0" y="0"/>
                        </a:moveTo>
                        <a:lnTo>
                          <a:pt x="606" y="0"/>
                        </a:lnTo>
                        <a:lnTo>
                          <a:pt x="606" y="4900"/>
                        </a:lnTo>
                        <a:lnTo>
                          <a:pt x="0" y="4900"/>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9" name="Google Shape;2329;p50"/>
                  <p:cNvSpPr/>
                  <p:nvPr/>
                </p:nvSpPr>
                <p:spPr>
                  <a:xfrm>
                    <a:off x="363780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0" name="Google Shape;2330;p50"/>
                  <p:cNvSpPr/>
                  <p:nvPr/>
                </p:nvSpPr>
                <p:spPr>
                  <a:xfrm>
                    <a:off x="3871080" y="212472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1" name="Google Shape;2331;p50"/>
                  <p:cNvSpPr/>
                  <p:nvPr/>
                </p:nvSpPr>
                <p:spPr>
                  <a:xfrm>
                    <a:off x="363780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2" name="Google Shape;2332;p50"/>
                  <p:cNvSpPr/>
                  <p:nvPr/>
                </p:nvSpPr>
                <p:spPr>
                  <a:xfrm>
                    <a:off x="3871080" y="241416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3" name="Google Shape;2333;p50"/>
                  <p:cNvSpPr/>
                  <p:nvPr/>
                </p:nvSpPr>
                <p:spPr>
                  <a:xfrm>
                    <a:off x="363780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4" name="Google Shape;2334;p50"/>
                  <p:cNvSpPr/>
                  <p:nvPr/>
                </p:nvSpPr>
                <p:spPr>
                  <a:xfrm>
                    <a:off x="3871080" y="270360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5" name="Google Shape;2335;p50"/>
                  <p:cNvSpPr/>
                  <p:nvPr/>
                </p:nvSpPr>
                <p:spPr>
                  <a:xfrm>
                    <a:off x="363780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6" name="Google Shape;2336;p50"/>
                  <p:cNvSpPr/>
                  <p:nvPr/>
                </p:nvSpPr>
                <p:spPr>
                  <a:xfrm>
                    <a:off x="3871080" y="2992680"/>
                    <a:ext cx="102240" cy="163800"/>
                  </a:xfrm>
                  <a:custGeom>
                    <a:avLst/>
                    <a:gdLst/>
                    <a:ahLst/>
                    <a:cxnLst/>
                    <a:rect l="l" t="t" r="r" b="b"/>
                    <a:pathLst>
                      <a:path w="284" h="455" extrusionOk="0">
                        <a:moveTo>
                          <a:pt x="0" y="0"/>
                        </a:moveTo>
                        <a:lnTo>
                          <a:pt x="284" y="0"/>
                        </a:lnTo>
                        <a:lnTo>
                          <a:pt x="284" y="455"/>
                        </a:lnTo>
                        <a:lnTo>
                          <a:pt x="0" y="45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7" name="Google Shape;2337;p50"/>
                  <p:cNvSpPr/>
                  <p:nvPr/>
                </p:nvSpPr>
                <p:spPr>
                  <a:xfrm>
                    <a:off x="363780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8" name="Google Shape;2338;p50"/>
                  <p:cNvSpPr/>
                  <p:nvPr/>
                </p:nvSpPr>
                <p:spPr>
                  <a:xfrm>
                    <a:off x="3871080" y="3282480"/>
                    <a:ext cx="102240" cy="163440"/>
                  </a:xfrm>
                  <a:custGeom>
                    <a:avLst/>
                    <a:gdLst/>
                    <a:ahLst/>
                    <a:cxnLst/>
                    <a:rect l="l" t="t" r="r" b="b"/>
                    <a:pathLst>
                      <a:path w="284" h="454" extrusionOk="0">
                        <a:moveTo>
                          <a:pt x="0" y="0"/>
                        </a:moveTo>
                        <a:lnTo>
                          <a:pt x="284" y="0"/>
                        </a:lnTo>
                        <a:lnTo>
                          <a:pt x="284" y="454"/>
                        </a:lnTo>
                        <a:lnTo>
                          <a:pt x="0" y="454"/>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9" name="Google Shape;2339;p50"/>
                  <p:cNvSpPr/>
                  <p:nvPr/>
                </p:nvSpPr>
                <p:spPr>
                  <a:xfrm>
                    <a:off x="6225480" y="1795050"/>
                    <a:ext cx="522720" cy="1967400"/>
                  </a:xfrm>
                  <a:custGeom>
                    <a:avLst/>
                    <a:gdLst/>
                    <a:ahLst/>
                    <a:cxnLst/>
                    <a:rect l="l" t="t" r="r" b="b"/>
                    <a:pathLst>
                      <a:path w="1452" h="5465" extrusionOk="0">
                        <a:moveTo>
                          <a:pt x="1452" y="5465"/>
                        </a:moveTo>
                        <a:lnTo>
                          <a:pt x="0" y="5465"/>
                        </a:lnTo>
                        <a:lnTo>
                          <a:pt x="172" y="2829"/>
                        </a:lnTo>
                        <a:lnTo>
                          <a:pt x="189" y="2443"/>
                        </a:lnTo>
                        <a:lnTo>
                          <a:pt x="215" y="1852"/>
                        </a:lnTo>
                        <a:lnTo>
                          <a:pt x="233" y="1466"/>
                        </a:lnTo>
                        <a:lnTo>
                          <a:pt x="259" y="874"/>
                        </a:lnTo>
                        <a:lnTo>
                          <a:pt x="276" y="488"/>
                        </a:lnTo>
                        <a:lnTo>
                          <a:pt x="298" y="0"/>
                        </a:lnTo>
                        <a:lnTo>
                          <a:pt x="1155" y="0"/>
                        </a:lnTo>
                        <a:lnTo>
                          <a:pt x="1177" y="488"/>
                        </a:lnTo>
                        <a:lnTo>
                          <a:pt x="1194" y="874"/>
                        </a:lnTo>
                        <a:lnTo>
                          <a:pt x="1220" y="1466"/>
                        </a:lnTo>
                        <a:lnTo>
                          <a:pt x="1237" y="1852"/>
                        </a:lnTo>
                        <a:lnTo>
                          <a:pt x="1264" y="2443"/>
                        </a:lnTo>
                        <a:lnTo>
                          <a:pt x="1280" y="2829"/>
                        </a:lnTo>
                        <a:lnTo>
                          <a:pt x="1452" y="546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0" name="Google Shape;2340;p50"/>
                  <p:cNvSpPr/>
                  <p:nvPr/>
                </p:nvSpPr>
                <p:spPr>
                  <a:xfrm>
                    <a:off x="6318720" y="1792380"/>
                    <a:ext cx="336600" cy="138960"/>
                  </a:xfrm>
                  <a:custGeom>
                    <a:avLst/>
                    <a:gdLst/>
                    <a:ahLst/>
                    <a:cxnLst/>
                    <a:rect l="l" t="t" r="r" b="b"/>
                    <a:pathLst>
                      <a:path w="935" h="386" extrusionOk="0">
                        <a:moveTo>
                          <a:pt x="935" y="386"/>
                        </a:moveTo>
                        <a:lnTo>
                          <a:pt x="0" y="386"/>
                        </a:lnTo>
                        <a:lnTo>
                          <a:pt x="17" y="0"/>
                        </a:lnTo>
                        <a:lnTo>
                          <a:pt x="918" y="0"/>
                        </a:lnTo>
                        <a:lnTo>
                          <a:pt x="935"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1" name="Google Shape;2341;p50"/>
                  <p:cNvSpPr/>
                  <p:nvPr/>
                </p:nvSpPr>
                <p:spPr>
                  <a:xfrm>
                    <a:off x="6302880" y="2233635"/>
                    <a:ext cx="367920" cy="138960"/>
                  </a:xfrm>
                  <a:custGeom>
                    <a:avLst/>
                    <a:gdLst/>
                    <a:ahLst/>
                    <a:cxnLst/>
                    <a:rect l="l" t="t" r="r" b="b"/>
                    <a:pathLst>
                      <a:path w="1022" h="386" extrusionOk="0">
                        <a:moveTo>
                          <a:pt x="1022" y="386"/>
                        </a:moveTo>
                        <a:lnTo>
                          <a:pt x="0" y="386"/>
                        </a:lnTo>
                        <a:lnTo>
                          <a:pt x="18" y="0"/>
                        </a:lnTo>
                        <a:lnTo>
                          <a:pt x="1005" y="0"/>
                        </a:lnTo>
                        <a:lnTo>
                          <a:pt x="1022"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2" name="Google Shape;2342;p50"/>
                  <p:cNvSpPr/>
                  <p:nvPr/>
                </p:nvSpPr>
                <p:spPr>
                  <a:xfrm>
                    <a:off x="6287400" y="2139480"/>
                    <a:ext cx="398880" cy="138960"/>
                  </a:xfrm>
                  <a:custGeom>
                    <a:avLst/>
                    <a:gdLst/>
                    <a:ahLst/>
                    <a:cxnLst/>
                    <a:rect l="l" t="t" r="r" b="b"/>
                    <a:pathLst>
                      <a:path w="1108" h="386" extrusionOk="0">
                        <a:moveTo>
                          <a:pt x="1108" y="386"/>
                        </a:moveTo>
                        <a:lnTo>
                          <a:pt x="0" y="386"/>
                        </a:lnTo>
                        <a:lnTo>
                          <a:pt x="17" y="0"/>
                        </a:lnTo>
                        <a:lnTo>
                          <a:pt x="1092" y="0"/>
                        </a:lnTo>
                        <a:lnTo>
                          <a:pt x="1108" y="386"/>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3" name="Google Shape;2343;p50"/>
                  <p:cNvSpPr/>
                  <p:nvPr/>
                </p:nvSpPr>
                <p:spPr>
                  <a:xfrm>
                    <a:off x="5586480" y="2196675"/>
                    <a:ext cx="1455120" cy="1197000"/>
                  </a:xfrm>
                  <a:custGeom>
                    <a:avLst/>
                    <a:gdLst/>
                    <a:ahLst/>
                    <a:cxnLst/>
                    <a:rect l="l" t="t" r="r" b="b"/>
                    <a:pathLst>
                      <a:path w="4042" h="3325" extrusionOk="0">
                        <a:moveTo>
                          <a:pt x="0" y="0"/>
                        </a:moveTo>
                        <a:lnTo>
                          <a:pt x="4042" y="0"/>
                        </a:lnTo>
                        <a:lnTo>
                          <a:pt x="4042" y="3325"/>
                        </a:lnTo>
                        <a:lnTo>
                          <a:pt x="0" y="3325"/>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4" name="Google Shape;2344;p50"/>
                  <p:cNvSpPr/>
                  <p:nvPr/>
                </p:nvSpPr>
                <p:spPr>
                  <a:xfrm>
                    <a:off x="670536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5" name="Google Shape;2345;p50"/>
                  <p:cNvSpPr/>
                  <p:nvPr/>
                </p:nvSpPr>
                <p:spPr>
                  <a:xfrm>
                    <a:off x="643248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6" name="Google Shape;2346;p50"/>
                  <p:cNvSpPr/>
                  <p:nvPr/>
                </p:nvSpPr>
                <p:spPr>
                  <a:xfrm>
                    <a:off x="6159600" y="2589840"/>
                    <a:ext cx="109080" cy="539280"/>
                  </a:xfrm>
                  <a:custGeom>
                    <a:avLst/>
                    <a:gdLst/>
                    <a:ahLst/>
                    <a:cxnLst/>
                    <a:rect l="l" t="t" r="r" b="b"/>
                    <a:pathLst>
                      <a:path w="303" h="1498" extrusionOk="0">
                        <a:moveTo>
                          <a:pt x="0" y="0"/>
                        </a:moveTo>
                        <a:lnTo>
                          <a:pt x="303" y="0"/>
                        </a:lnTo>
                        <a:lnTo>
                          <a:pt x="303" y="1498"/>
                        </a:lnTo>
                        <a:lnTo>
                          <a:pt x="0" y="1498"/>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347" name="Google Shape;2347;p50"/>
                <p:cNvSpPr/>
                <p:nvPr/>
              </p:nvSpPr>
              <p:spPr>
                <a:xfrm>
                  <a:off x="7553865" y="3974755"/>
                  <a:ext cx="887400" cy="932040"/>
                </a:xfrm>
                <a:custGeom>
                  <a:avLst/>
                  <a:gdLst/>
                  <a:ahLst/>
                  <a:cxnLst/>
                  <a:rect l="l" t="t" r="r" b="b"/>
                  <a:pathLst>
                    <a:path w="2465" h="2589" extrusionOk="0">
                      <a:moveTo>
                        <a:pt x="0" y="2589"/>
                      </a:moveTo>
                      <a:lnTo>
                        <a:pt x="2465" y="2589"/>
                      </a:lnTo>
                      <a:lnTo>
                        <a:pt x="2083" y="0"/>
                      </a:lnTo>
                      <a:lnTo>
                        <a:pt x="382" y="0"/>
                      </a:lnTo>
                      <a:lnTo>
                        <a:pt x="0" y="2589"/>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8" name="Google Shape;2348;p50"/>
                <p:cNvSpPr/>
                <p:nvPr/>
              </p:nvSpPr>
              <p:spPr>
                <a:xfrm>
                  <a:off x="8543145" y="3968635"/>
                  <a:ext cx="777240" cy="1394280"/>
                </a:xfrm>
                <a:custGeom>
                  <a:avLst/>
                  <a:gdLst/>
                  <a:ahLst/>
                  <a:cxnLst/>
                  <a:rect l="l" t="t" r="r" b="b"/>
                  <a:pathLst>
                    <a:path w="2159" h="3873" extrusionOk="0">
                      <a:moveTo>
                        <a:pt x="0" y="0"/>
                      </a:moveTo>
                      <a:lnTo>
                        <a:pt x="2159" y="0"/>
                      </a:lnTo>
                      <a:lnTo>
                        <a:pt x="2159" y="3873"/>
                      </a:lnTo>
                      <a:lnTo>
                        <a:pt x="0" y="3873"/>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9" name="Google Shape;2349;p50"/>
                <p:cNvSpPr/>
                <p:nvPr/>
              </p:nvSpPr>
              <p:spPr>
                <a:xfrm>
                  <a:off x="8648985" y="3855235"/>
                  <a:ext cx="565920" cy="1394640"/>
                </a:xfrm>
                <a:custGeom>
                  <a:avLst/>
                  <a:gdLst/>
                  <a:ahLst/>
                  <a:cxnLst/>
                  <a:rect l="l" t="t" r="r" b="b"/>
                  <a:pathLst>
                    <a:path w="1572" h="3874" extrusionOk="0">
                      <a:moveTo>
                        <a:pt x="0" y="0"/>
                      </a:moveTo>
                      <a:lnTo>
                        <a:pt x="1572" y="0"/>
                      </a:lnTo>
                      <a:lnTo>
                        <a:pt x="1572" y="3874"/>
                      </a:lnTo>
                      <a:lnTo>
                        <a:pt x="0" y="3874"/>
                      </a:lnTo>
                      <a:lnTo>
                        <a:pt x="0" y="0"/>
                      </a:lnTo>
                      <a:close/>
                    </a:path>
                  </a:pathLst>
                </a:custGeom>
                <a:solidFill>
                  <a:srgbClr val="B6AC8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2350" name="Google Shape;2350;p50"/>
            <p:cNvSpPr/>
            <p:nvPr/>
          </p:nvSpPr>
          <p:spPr>
            <a:xfrm>
              <a:off x="7944580" y="-14384"/>
              <a:ext cx="1922821" cy="1256977"/>
            </a:xfrm>
            <a:custGeom>
              <a:avLst/>
              <a:gdLst/>
              <a:ahLst/>
              <a:cxnLst/>
              <a:rect l="l" t="t" r="r" b="b"/>
              <a:pathLst>
                <a:path w="3373" h="2205" extrusionOk="0">
                  <a:moveTo>
                    <a:pt x="2781" y="909"/>
                  </a:moveTo>
                  <a:cubicBezTo>
                    <a:pt x="2904" y="1024"/>
                    <a:pt x="2888" y="1231"/>
                    <a:pt x="2804" y="1377"/>
                  </a:cubicBezTo>
                  <a:cubicBezTo>
                    <a:pt x="2719" y="1523"/>
                    <a:pt x="2584" y="1632"/>
                    <a:pt x="2475" y="1761"/>
                  </a:cubicBezTo>
                  <a:cubicBezTo>
                    <a:pt x="2365" y="1889"/>
                    <a:pt x="2284" y="2043"/>
                    <a:pt x="2331" y="2205"/>
                  </a:cubicBezTo>
                  <a:lnTo>
                    <a:pt x="2131" y="2205"/>
                  </a:lnTo>
                  <a:cubicBezTo>
                    <a:pt x="2137" y="2029"/>
                    <a:pt x="2143" y="1847"/>
                    <a:pt x="2084" y="1681"/>
                  </a:cubicBezTo>
                  <a:cubicBezTo>
                    <a:pt x="2025" y="1515"/>
                    <a:pt x="1885" y="1364"/>
                    <a:pt x="1710" y="1347"/>
                  </a:cubicBezTo>
                  <a:cubicBezTo>
                    <a:pt x="1595" y="1336"/>
                    <a:pt x="1482" y="1382"/>
                    <a:pt x="1366" y="1381"/>
                  </a:cubicBezTo>
                  <a:lnTo>
                    <a:pt x="1366" y="1381"/>
                  </a:lnTo>
                  <a:cubicBezTo>
                    <a:pt x="1292" y="1380"/>
                    <a:pt x="1219" y="1359"/>
                    <a:pt x="1155" y="1322"/>
                  </a:cubicBezTo>
                  <a:cubicBezTo>
                    <a:pt x="1089" y="1284"/>
                    <a:pt x="1033" y="1228"/>
                    <a:pt x="995" y="1162"/>
                  </a:cubicBezTo>
                  <a:cubicBezTo>
                    <a:pt x="992" y="1157"/>
                    <a:pt x="989" y="1152"/>
                    <a:pt x="987" y="1147"/>
                  </a:cubicBezTo>
                  <a:lnTo>
                    <a:pt x="987" y="1147"/>
                  </a:lnTo>
                  <a:cubicBezTo>
                    <a:pt x="957" y="1086"/>
                    <a:pt x="941" y="1020"/>
                    <a:pt x="941" y="953"/>
                  </a:cubicBezTo>
                  <a:cubicBezTo>
                    <a:pt x="941" y="876"/>
                    <a:pt x="962" y="800"/>
                    <a:pt x="1000" y="733"/>
                  </a:cubicBezTo>
                  <a:cubicBezTo>
                    <a:pt x="1006" y="723"/>
                    <a:pt x="1013" y="712"/>
                    <a:pt x="1020" y="702"/>
                  </a:cubicBezTo>
                  <a:lnTo>
                    <a:pt x="1020" y="702"/>
                  </a:lnTo>
                  <a:cubicBezTo>
                    <a:pt x="946" y="724"/>
                    <a:pt x="869" y="735"/>
                    <a:pt x="791" y="735"/>
                  </a:cubicBezTo>
                  <a:cubicBezTo>
                    <a:pt x="649" y="735"/>
                    <a:pt x="510" y="698"/>
                    <a:pt x="387" y="627"/>
                  </a:cubicBezTo>
                  <a:cubicBezTo>
                    <a:pt x="331" y="595"/>
                    <a:pt x="279" y="556"/>
                    <a:pt x="233" y="511"/>
                  </a:cubicBezTo>
                  <a:lnTo>
                    <a:pt x="233" y="511"/>
                  </a:lnTo>
                  <a:cubicBezTo>
                    <a:pt x="184" y="462"/>
                    <a:pt x="141" y="406"/>
                    <a:pt x="106" y="346"/>
                  </a:cubicBezTo>
                  <a:cubicBezTo>
                    <a:pt x="45" y="240"/>
                    <a:pt x="9" y="122"/>
                    <a:pt x="0" y="0"/>
                  </a:cubicBezTo>
                  <a:lnTo>
                    <a:pt x="3373" y="0"/>
                  </a:lnTo>
                  <a:cubicBezTo>
                    <a:pt x="3326" y="370"/>
                    <a:pt x="3108" y="724"/>
                    <a:pt x="2781" y="90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51" name="Google Shape;2351;p50"/>
            <p:cNvSpPr/>
            <p:nvPr/>
          </p:nvSpPr>
          <p:spPr>
            <a:xfrm>
              <a:off x="8693780" y="988345"/>
              <a:ext cx="167028" cy="166457"/>
            </a:xfrm>
            <a:custGeom>
              <a:avLst/>
              <a:gdLst/>
              <a:ahLst/>
              <a:cxnLst/>
              <a:rect l="l" t="t" r="r" b="b"/>
              <a:pathLst>
                <a:path w="293" h="292" extrusionOk="0">
                  <a:moveTo>
                    <a:pt x="293" y="146"/>
                  </a:moveTo>
                  <a:cubicBezTo>
                    <a:pt x="293" y="172"/>
                    <a:pt x="286" y="197"/>
                    <a:pt x="273" y="219"/>
                  </a:cubicBezTo>
                  <a:cubicBezTo>
                    <a:pt x="260" y="241"/>
                    <a:pt x="242" y="260"/>
                    <a:pt x="220" y="273"/>
                  </a:cubicBezTo>
                  <a:cubicBezTo>
                    <a:pt x="197" y="285"/>
                    <a:pt x="172" y="292"/>
                    <a:pt x="147" y="292"/>
                  </a:cubicBezTo>
                  <a:cubicBezTo>
                    <a:pt x="121" y="292"/>
                    <a:pt x="96" y="285"/>
                    <a:pt x="74" y="273"/>
                  </a:cubicBezTo>
                  <a:cubicBezTo>
                    <a:pt x="51" y="260"/>
                    <a:pt x="33" y="241"/>
                    <a:pt x="20" y="219"/>
                  </a:cubicBezTo>
                  <a:cubicBezTo>
                    <a:pt x="7" y="197"/>
                    <a:pt x="0" y="172"/>
                    <a:pt x="0" y="146"/>
                  </a:cubicBezTo>
                  <a:cubicBezTo>
                    <a:pt x="0" y="120"/>
                    <a:pt x="7" y="95"/>
                    <a:pt x="20" y="73"/>
                  </a:cubicBezTo>
                  <a:cubicBezTo>
                    <a:pt x="33" y="51"/>
                    <a:pt x="51" y="32"/>
                    <a:pt x="74" y="20"/>
                  </a:cubicBezTo>
                  <a:cubicBezTo>
                    <a:pt x="96" y="7"/>
                    <a:pt x="121" y="0"/>
                    <a:pt x="147" y="0"/>
                  </a:cubicBezTo>
                  <a:cubicBezTo>
                    <a:pt x="172" y="0"/>
                    <a:pt x="197" y="7"/>
                    <a:pt x="220" y="20"/>
                  </a:cubicBezTo>
                  <a:cubicBezTo>
                    <a:pt x="242" y="32"/>
                    <a:pt x="260" y="51"/>
                    <a:pt x="273" y="73"/>
                  </a:cubicBezTo>
                  <a:cubicBezTo>
                    <a:pt x="286" y="95"/>
                    <a:pt x="293" y="120"/>
                    <a:pt x="293" y="14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 name="TextBox 5">
            <a:extLst>
              <a:ext uri="{FF2B5EF4-FFF2-40B4-BE49-F238E27FC236}">
                <a16:creationId xmlns:a16="http://schemas.microsoft.com/office/drawing/2014/main" id="{F5990096-D63F-9D5D-C690-29489EF3E642}"/>
              </a:ext>
            </a:extLst>
          </p:cNvPr>
          <p:cNvSpPr txBox="1"/>
          <p:nvPr/>
        </p:nvSpPr>
        <p:spPr>
          <a:xfrm>
            <a:off x="353788" y="1486036"/>
            <a:ext cx="4727103" cy="2171428"/>
          </a:xfrm>
          <a:prstGeom prst="rect">
            <a:avLst/>
          </a:prstGeom>
          <a:noFill/>
        </p:spPr>
        <p:txBody>
          <a:bodyPr wrap="square">
            <a:spAutoFit/>
          </a:bodyPr>
          <a:lstStyle/>
          <a:p>
            <a:pPr algn="ctr">
              <a:lnSpc>
                <a:spcPct val="150000"/>
              </a:lnSpc>
            </a:pPr>
            <a:r>
              <a:rPr lang="en-US" sz="4800" b="1">
                <a:solidFill>
                  <a:schemeClr val="bg1">
                    <a:lumMod val="25000"/>
                  </a:schemeClr>
                </a:solidFill>
              </a:rPr>
              <a:t>XIN CHÀO VÀ HẸN GẶP LẠI!</a:t>
            </a:r>
            <a:endParaRPr lang="en-US" sz="4800" b="1" dirty="0">
              <a:solidFill>
                <a:schemeClr val="bg1">
                  <a:lumMod val="25000"/>
                </a:schemeClr>
              </a:solidFill>
            </a:endParaRPr>
          </a:p>
        </p:txBody>
      </p:sp>
    </p:spTree>
  </p:cSld>
  <p:clrMapOvr>
    <a:masterClrMapping/>
  </p:clrMapOvr>
  <p:transition spd="med">
    <p:split orient="vert" dir="in"/>
  </p:transition>
</p:sld>
</file>

<file path=ppt/theme/theme1.xml><?xml version="1.0" encoding="utf-8"?>
<a:theme xmlns:a="http://schemas.openxmlformats.org/drawingml/2006/main" name="Chernobyl Disaster by Slidesgo">
  <a:themeElements>
    <a:clrScheme name="Custom 52">
      <a:dk1>
        <a:srgbClr val="2A291F"/>
      </a:dk1>
      <a:lt1>
        <a:srgbClr val="F1EBD3"/>
      </a:lt1>
      <a:dk2>
        <a:srgbClr val="FFF5D1"/>
      </a:dk2>
      <a:lt2>
        <a:srgbClr val="D6CCA4"/>
      </a:lt2>
      <a:accent1>
        <a:srgbClr val="B6AC88"/>
      </a:accent1>
      <a:accent2>
        <a:srgbClr val="88836E"/>
      </a:accent2>
      <a:accent3>
        <a:srgbClr val="FFFFFF"/>
      </a:accent3>
      <a:accent4>
        <a:srgbClr val="FFFFFF"/>
      </a:accent4>
      <a:accent5>
        <a:srgbClr val="FFFFFF"/>
      </a:accent5>
      <a:accent6>
        <a:srgbClr val="FFFFFF"/>
      </a:accent6>
      <a:hlink>
        <a:srgbClr val="2A29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2139</TotalTime>
  <Words>6086</Words>
  <Application>Microsoft Office PowerPoint</Application>
  <PresentationFormat>On-screen Show (16:9)</PresentationFormat>
  <Paragraphs>514</Paragraphs>
  <Slides>99</Slides>
  <Notes>28</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99</vt:i4>
      </vt:variant>
    </vt:vector>
  </HeadingPairs>
  <TitlesOfParts>
    <vt:vector size="111" baseType="lpstr">
      <vt:lpstr>Calibri</vt:lpstr>
      <vt:lpstr>Manrope</vt:lpstr>
      <vt:lpstr>Cambria Math</vt:lpstr>
      <vt:lpstr>Lato</vt:lpstr>
      <vt:lpstr>Arial</vt:lpstr>
      <vt:lpstr>Aptos Black</vt:lpstr>
      <vt:lpstr>Anaheim</vt:lpstr>
      <vt:lpstr>Lexend Tera</vt:lpstr>
      <vt:lpstr>1FTV Akira Expanded</vt:lpstr>
      <vt:lpstr>DM Sans</vt:lpstr>
      <vt:lpstr>Wingdings</vt:lpstr>
      <vt:lpstr>Chernobyl Disaster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picture is worth a thousand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DELL</dc:creator>
  <cp:lastModifiedBy>Tailieuchuan Vn</cp:lastModifiedBy>
  <cp:revision>13</cp:revision>
  <dcterms:modified xsi:type="dcterms:W3CDTF">2025-02-05T08:20:05Z</dcterms:modified>
</cp:coreProperties>
</file>