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sldIdLst>
    <p:sldId id="260" r:id="rId2"/>
    <p:sldId id="271" r:id="rId3"/>
    <p:sldId id="259" r:id="rId4"/>
    <p:sldId id="257" r:id="rId5"/>
    <p:sldId id="261" r:id="rId6"/>
    <p:sldId id="262" r:id="rId7"/>
    <p:sldId id="282" r:id="rId8"/>
    <p:sldId id="283" r:id="rId9"/>
    <p:sldId id="284" r:id="rId10"/>
    <p:sldId id="263" r:id="rId11"/>
    <p:sldId id="285" r:id="rId12"/>
    <p:sldId id="286" r:id="rId13"/>
    <p:sldId id="287" r:id="rId14"/>
    <p:sldId id="288" r:id="rId15"/>
    <p:sldId id="289" r:id="rId16"/>
    <p:sldId id="291" r:id="rId17"/>
    <p:sldId id="278" r:id="rId18"/>
    <p:sldId id="290" r:id="rId19"/>
    <p:sldId id="277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CCCC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2173" autoAdjust="0"/>
  </p:normalViewPr>
  <p:slideViewPr>
    <p:cSldViewPr snapToGrid="0">
      <p:cViewPr varScale="1">
        <p:scale>
          <a:sx n="63" d="100"/>
          <a:sy n="63" d="100"/>
        </p:scale>
        <p:origin x="80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8F1DC0-D6B1-4B92-95E3-0C42086FC500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CB7402-5DE1-4796-BA84-09923E71E5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6486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CB7402-5DE1-4796-BA84-09923E71E5B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2078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CB7402-5DE1-4796-BA84-09923E71E5B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1692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CB7402-5DE1-4796-BA84-09923E71E5B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8744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CB7402-5DE1-4796-BA84-09923E71E5B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3438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CB7402-5DE1-4796-BA84-09923E71E5B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7084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CB7402-5DE1-4796-BA84-09923E71E5B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3039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/>
              <a:t>Facebook: https://www.facebook.com/huongthaoGADT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CB7402-5DE1-4796-BA84-09923E71E5B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2417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866E991-4FB0-4A7C-B057-5CB7A0E76B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4634CA6-ACF5-4A46-84AB-EB3839276D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4CA4727-D19C-432C-8B7D-E035EFA559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/>
              <a:t>2025/11/10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3EC16A-DBB6-4CF8-A73C-13D47AF64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8CE7BD2-39C5-4D39-96A7-89649E4FD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6190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2AE0897-99EA-48D5-AC7F-F31A12A3C2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4D0BCCD-2109-4707-81AD-1FA7AAAE94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45BF41F-7B73-4AF5-847B-30CECBBC45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/>
              <a:t>2025/11/10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5F0C28-8E9F-40AD-A7D1-A94E8F2EF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3D2696C-5E61-49AF-980C-09A54AB33C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7387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DFFB8111-E541-409E-8BE6-90CECE2A79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EF25715-B464-47FB-8459-E7D59828FB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5BD1219-F89C-4766-BA14-18AA389C4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/>
              <a:t>2025/11/10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7C04474-EB96-437F-8E7D-F99AC178D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A6E0AAD-5616-4EF1-B97D-5CC311918D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7715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100C4B2-D87D-48D8-BF5D-E688CC38F6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29EA05A-6886-4D2C-A551-32A39162E5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2F31F2B-99B2-4573-B712-D712C5C91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/>
              <a:t>2025/11/10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CB9BA1-BE4F-4B3B-8C90-492440F3D5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AE83A62-232E-4DF5-86BC-2B94F4C5D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3898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2873E9-F35F-4AE7-8B46-4B8915DCAD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69A94F2-63DD-4B79-96C7-11571A1914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11B7830-0581-4E1C-848E-E7167D4BFE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/>
              <a:t>2025/11/10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CA1FB43-C6D4-4D62-9DBC-D3BA32B8A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41CBE3D-5554-441F-9FB4-EE708A73E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7783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DC5B6A2-917F-49E0-981F-C7DBE5D33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C9B62A8-103C-4E3C-81EA-3C71E6EB38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9DF2C74-01E0-4B29-B518-85D967A96D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2E6CB9B-9FA6-4B13-A3CB-B2A405CE8B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/>
              <a:t>2025/11/10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43D9EB5-26A9-47B1-AB68-407ADB868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5B463BE-FF63-4815-9568-2946E0952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8354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789A18A-D575-4843-8DAB-3B4E92AFF3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4690675-08FC-42E0-9611-D0892F7B38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DC4E955-8954-4FAE-B549-5AAC272AF4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A281C32-2DB0-4F38-8F3A-E5F4D9A724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F38422C-3470-40A8-A04E-EFE2DE2C00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98DB03E-2559-4868-A397-3EE21D6F67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/>
              <a:t>2025/11/10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A9F9DFE-F36D-4052-88B8-06AA10CCFE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9A11ED4-78CB-463E-A985-D0A932516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0668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F93A4B-87E4-4DF1-A90B-54E069895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08EE1771-4ADE-4873-A7F6-CB68806CDB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/>
              <a:t>2025/11/10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C3861CA-5F35-4A75-AD59-A5691E2F8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F81C113-F98F-4F70-8BF3-7670B05F8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7714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51DDB9B0-1D13-4600-A04C-9AB313D0D8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/>
              <a:t>2025/11/10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84D3E29-EB4E-4ABA-83D3-0E9A725C4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DFED238-4878-40E3-AFD0-272516401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3115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FE7992B-B679-4767-BDCF-FBA1FB08E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3DB3AA0-289E-45EF-86B0-C835DEAD2C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B65FE0D-9BFF-4C5C-AB56-48229D42A2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1B58790-8458-4121-BFF2-C7D46E4760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/>
              <a:t>2025/11/10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378FA11-D0A4-4D16-8928-F6ADEA7BE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E696502-57D1-4725-9581-E92D675AB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6232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CF2A23-A6F2-4AD7-AE66-3DE891093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D4701CC-736C-497A-8660-6A9A073C4E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62C2654-CB9D-4F79-8E67-F0104547E0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CA43B96-AD2A-40E1-9E3A-43A3F40810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/>
              <a:t>2025/11/10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D657725-EA30-4C23-AAFA-7E77F7D5A5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32DF74D-07B0-4227-BE4D-C1B1E7851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240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3D32453-8574-4DF3-B006-C82324493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0BE3DD8-1913-40D7-AE4F-F24A70FEFF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004D89B-F083-41A0-A43E-EFF85FDD56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F0440E-6E44-4F7C-A89A-ACA9AD20325B}" type="datetimeFigureOut">
              <a:rPr lang="zh-CN" altLang="en-US" smtClean="0"/>
              <a:t>2025/11/10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4B44324-2F42-4B3F-8FA2-CE2AD81684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FE98FD9-5C41-4559-B930-BF1B9CCA0F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99A9F7-509E-44FE-990E-4BDABC366CA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2BA5F42A-DB00-1D34-08AA-9016FE84EE9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7749" y="190500"/>
            <a:ext cx="1171575" cy="117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340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8.jpe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904B6D7-57B2-4C6F-92BA-25363FE12E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BFAE450A-47E0-4376-8D5B-6914FB2036D1}"/>
              </a:ext>
            </a:extLst>
          </p:cNvPr>
          <p:cNvSpPr/>
          <p:nvPr/>
        </p:nvSpPr>
        <p:spPr>
          <a:xfrm>
            <a:off x="698500" y="476250"/>
            <a:ext cx="10833100" cy="59055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 w="41275">
            <a:gradFill>
              <a:gsLst>
                <a:gs pos="0">
                  <a:schemeClr val="bg2">
                    <a:lumMod val="90000"/>
                  </a:schemeClr>
                </a:gs>
                <a:gs pos="100000">
                  <a:schemeClr val="bg2">
                    <a:lumMod val="90000"/>
                    <a:alpha val="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3F52154E-A8CA-44B7-8E24-92E462EAB6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1" y="3255476"/>
            <a:ext cx="5557820" cy="31262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A7D75EB-3E45-685F-338A-BCB7930397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7937" y="1195022"/>
            <a:ext cx="6626926" cy="402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685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904B6D7-57B2-4C6F-92BA-25363FE12E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BFAE450A-47E0-4376-8D5B-6914FB2036D1}"/>
              </a:ext>
            </a:extLst>
          </p:cNvPr>
          <p:cNvSpPr/>
          <p:nvPr/>
        </p:nvSpPr>
        <p:spPr>
          <a:xfrm>
            <a:off x="485775" y="228600"/>
            <a:ext cx="11296650" cy="641985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F1DBBDF-AFEF-4494-6628-7DE563B848C3}"/>
              </a:ext>
            </a:extLst>
          </p:cNvPr>
          <p:cNvGrpSpPr/>
          <p:nvPr/>
        </p:nvGrpSpPr>
        <p:grpSpPr>
          <a:xfrm>
            <a:off x="2864213" y="354493"/>
            <a:ext cx="8643890" cy="1840067"/>
            <a:chOff x="5115279" y="2041109"/>
            <a:chExt cx="4406405" cy="2795799"/>
          </a:xfrm>
        </p:grpSpPr>
        <p:sp>
          <p:nvSpPr>
            <p:cNvPr id="3" name="Speech Bubble: Oval 2">
              <a:extLst>
                <a:ext uri="{FF2B5EF4-FFF2-40B4-BE49-F238E27FC236}">
                  <a16:creationId xmlns:a16="http://schemas.microsoft.com/office/drawing/2014/main" id="{61B032F9-BC66-B3D6-7BAE-33516965DE90}"/>
                </a:ext>
              </a:extLst>
            </p:cNvPr>
            <p:cNvSpPr/>
            <p:nvPr/>
          </p:nvSpPr>
          <p:spPr>
            <a:xfrm>
              <a:off x="5115279" y="2041109"/>
              <a:ext cx="4406405" cy="2795799"/>
            </a:xfrm>
            <a:prstGeom prst="wedgeEllipseCallout">
              <a:avLst>
                <a:gd name="adj1" fmla="val -53897"/>
                <a:gd name="adj2" fmla="val 33202"/>
              </a:avLst>
            </a:prstGeom>
            <a:solidFill>
              <a:srgbClr val="FFFCED"/>
            </a:solidFill>
            <a:ln w="38100">
              <a:solidFill>
                <a:srgbClr val="FFB2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3B2528A-C51D-C443-679E-2DD1D70B12A1}"/>
                </a:ext>
              </a:extLst>
            </p:cNvPr>
            <p:cNvSpPr/>
            <p:nvPr/>
          </p:nvSpPr>
          <p:spPr>
            <a:xfrm>
              <a:off x="5366977" y="2637706"/>
              <a:ext cx="4015399" cy="16367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algn="ctr">
                <a:spcBef>
                  <a:spcPts val="100"/>
                </a:spcBef>
                <a:spcAft>
                  <a:spcPts val="100"/>
                </a:spcAft>
              </a:pP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Kể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tên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vật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liệu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vật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dụng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dụng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cụ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cần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thiết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để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gieo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hạt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cây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cảnh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trong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chậu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lang="en-US" sz="32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19A6F554-2984-DF35-D88D-F100DD8A78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775" y="1903939"/>
            <a:ext cx="2256252" cy="1832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122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904B6D7-57B2-4C6F-92BA-25363FE12E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BFAE450A-47E0-4376-8D5B-6914FB2036D1}"/>
              </a:ext>
            </a:extLst>
          </p:cNvPr>
          <p:cNvSpPr/>
          <p:nvPr/>
        </p:nvSpPr>
        <p:spPr>
          <a:xfrm>
            <a:off x="485775" y="228600"/>
            <a:ext cx="11296650" cy="641985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E6EAD7F-EEA9-586D-4F76-148C1B5CC478}"/>
              </a:ext>
            </a:extLst>
          </p:cNvPr>
          <p:cNvGrpSpPr/>
          <p:nvPr/>
        </p:nvGrpSpPr>
        <p:grpSpPr>
          <a:xfrm>
            <a:off x="295275" y="276500"/>
            <a:ext cx="11787603" cy="818875"/>
            <a:chOff x="1352803" y="182825"/>
            <a:chExt cx="9017024" cy="818875"/>
          </a:xfrm>
          <a:solidFill>
            <a:srgbClr val="FFFF00"/>
          </a:solidFill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0B03EF8D-F676-33B8-FB29-2EA7B07BA65C}"/>
                </a:ext>
              </a:extLst>
            </p:cNvPr>
            <p:cNvSpPr/>
            <p:nvPr/>
          </p:nvSpPr>
          <p:spPr>
            <a:xfrm>
              <a:off x="1375484" y="182825"/>
              <a:ext cx="8994343" cy="818875"/>
            </a:xfrm>
            <a:prstGeom prst="roundRect">
              <a:avLst/>
            </a:prstGeom>
            <a:grpFill/>
            <a:ln w="762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61C7C4B-1EFD-B6F9-B8F2-F881A35B1C22}"/>
                </a:ext>
              </a:extLst>
            </p:cNvPr>
            <p:cNvSpPr txBox="1"/>
            <p:nvPr/>
          </p:nvSpPr>
          <p:spPr>
            <a:xfrm>
              <a:off x="1352803" y="292181"/>
              <a:ext cx="8940201" cy="53860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9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29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9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vật</a:t>
              </a:r>
              <a:r>
                <a:rPr lang="en-US" sz="29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9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liệu</a:t>
              </a:r>
              <a:r>
                <a:rPr lang="en-US" sz="29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9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vật</a:t>
              </a:r>
              <a:r>
                <a:rPr lang="en-US" sz="29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9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dụng</a:t>
              </a:r>
              <a:r>
                <a:rPr lang="en-US" sz="29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9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dụng</a:t>
              </a:r>
              <a:r>
                <a:rPr lang="en-US" sz="29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9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cụ</a:t>
              </a:r>
              <a:r>
                <a:rPr lang="en-US" sz="29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9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cần</a:t>
              </a:r>
              <a:r>
                <a:rPr lang="en-US" sz="29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9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thiết</a:t>
              </a:r>
              <a:r>
                <a:rPr lang="en-US" sz="29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9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để</a:t>
              </a:r>
              <a:r>
                <a:rPr lang="en-US" sz="29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9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gieo</a:t>
              </a:r>
              <a:r>
                <a:rPr lang="en-US" sz="29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9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hạt</a:t>
              </a:r>
              <a:r>
                <a:rPr lang="en-US" sz="29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9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cây</a:t>
              </a:r>
              <a:r>
                <a:rPr lang="en-US" sz="29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9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cảnh</a:t>
              </a:r>
              <a:r>
                <a:rPr lang="en-US" sz="29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9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trong</a:t>
              </a:r>
              <a:r>
                <a:rPr lang="en-US" sz="29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9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chậu</a:t>
              </a:r>
              <a:endPara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2A38E709-FAB1-8396-256C-3B8F452955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1611" y="1547869"/>
            <a:ext cx="3719513" cy="331940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C692DC3-E06C-F992-ED55-D2C40E12806E}"/>
              </a:ext>
            </a:extLst>
          </p:cNvPr>
          <p:cNvSpPr txBox="1"/>
          <p:nvPr/>
        </p:nvSpPr>
        <p:spPr>
          <a:xfrm>
            <a:off x="1419225" y="4972050"/>
            <a:ext cx="3629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Chậu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26" name="Picture 2" descr="Top 4 loại đất trồng rau sạch tại nhà không thể bỏ qua">
            <a:extLst>
              <a:ext uri="{FF2B5EF4-FFF2-40B4-BE49-F238E27FC236}">
                <a16:creationId xmlns:a16="http://schemas.microsoft.com/office/drawing/2014/main" id="{BB3FCD2C-EE22-660E-776F-21E57A6951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4325" y="1628774"/>
            <a:ext cx="3898900" cy="2924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94A89CD-A950-64CE-FAD9-93C663B31FEE}"/>
              </a:ext>
            </a:extLst>
          </p:cNvPr>
          <p:cNvSpPr txBox="1"/>
          <p:nvPr/>
        </p:nvSpPr>
        <p:spPr>
          <a:xfrm>
            <a:off x="7315200" y="4829175"/>
            <a:ext cx="3629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83977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904B6D7-57B2-4C6F-92BA-25363FE12E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BFAE450A-47E0-4376-8D5B-6914FB2036D1}"/>
              </a:ext>
            </a:extLst>
          </p:cNvPr>
          <p:cNvSpPr/>
          <p:nvPr/>
        </p:nvSpPr>
        <p:spPr>
          <a:xfrm>
            <a:off x="485775" y="228600"/>
            <a:ext cx="11296650" cy="641985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050" name="Picture 2" descr="Bao bì túi đựng hạt giống A.B">
            <a:extLst>
              <a:ext uri="{FF2B5EF4-FFF2-40B4-BE49-F238E27FC236}">
                <a16:creationId xmlns:a16="http://schemas.microsoft.com/office/drawing/2014/main" id="{DE6E63FF-9BCA-F0D5-9196-D87CB117BB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775" y="1447800"/>
            <a:ext cx="3708400" cy="278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512408B-5B9D-C9F0-E50D-019F21420CD3}"/>
              </a:ext>
            </a:extLst>
          </p:cNvPr>
          <p:cNvSpPr txBox="1"/>
          <p:nvPr/>
        </p:nvSpPr>
        <p:spPr>
          <a:xfrm>
            <a:off x="1314450" y="4410075"/>
            <a:ext cx="3629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Hạt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giống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052" name="Picture 4" descr="Bình xịt tưới cây 2 lít">
            <a:extLst>
              <a:ext uri="{FF2B5EF4-FFF2-40B4-BE49-F238E27FC236}">
                <a16:creationId xmlns:a16="http://schemas.microsoft.com/office/drawing/2014/main" id="{352DDA6C-8AE5-3C1F-5929-2BD926358C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1324" y="819149"/>
            <a:ext cx="3438525" cy="343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41A3E79-1672-EEC2-4DEB-DFA8592C6DE9}"/>
              </a:ext>
            </a:extLst>
          </p:cNvPr>
          <p:cNvSpPr txBox="1"/>
          <p:nvPr/>
        </p:nvSpPr>
        <p:spPr>
          <a:xfrm>
            <a:off x="6962775" y="4429125"/>
            <a:ext cx="3629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tưới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78551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904B6D7-57B2-4C6F-92BA-25363FE12E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BFAE450A-47E0-4376-8D5B-6914FB2036D1}"/>
              </a:ext>
            </a:extLst>
          </p:cNvPr>
          <p:cNvSpPr/>
          <p:nvPr/>
        </p:nvSpPr>
        <p:spPr>
          <a:xfrm>
            <a:off x="485775" y="228600"/>
            <a:ext cx="11296650" cy="641985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074" name="Picture 2" descr="Xẻng làm vườn mini 325mm Kseibi 143325 - Siêu thị Dụng Cụ Vàng">
            <a:extLst>
              <a:ext uri="{FF2B5EF4-FFF2-40B4-BE49-F238E27FC236}">
                <a16:creationId xmlns:a16="http://schemas.microsoft.com/office/drawing/2014/main" id="{0AF07515-F7BA-02DB-A00D-70E9D425AE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199" y="1123949"/>
            <a:ext cx="3286125" cy="328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BB1F69E-FC7D-6B47-0161-1890814036D8}"/>
              </a:ext>
            </a:extLst>
          </p:cNvPr>
          <p:cNvSpPr txBox="1"/>
          <p:nvPr/>
        </p:nvSpPr>
        <p:spPr>
          <a:xfrm>
            <a:off x="1057275" y="4448175"/>
            <a:ext cx="3629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Xẻng nhỏ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076" name="Picture 4" descr="Găng tay làm vườn - Thế Giới Cây Và Hoa">
            <a:extLst>
              <a:ext uri="{FF2B5EF4-FFF2-40B4-BE49-F238E27FC236}">
                <a16:creationId xmlns:a16="http://schemas.microsoft.com/office/drawing/2014/main" id="{0D5EC313-27FD-7E48-0B7D-4786640D8F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9849" y="1304924"/>
            <a:ext cx="3543301" cy="301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7F03F1F-8B93-DD2E-22B5-72A13AC3B80B}"/>
              </a:ext>
            </a:extLst>
          </p:cNvPr>
          <p:cNvSpPr txBox="1"/>
          <p:nvPr/>
        </p:nvSpPr>
        <p:spPr>
          <a:xfrm>
            <a:off x="5810250" y="4476750"/>
            <a:ext cx="51149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Găng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tay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vườn</a:t>
            </a:r>
          </a:p>
          <a:p>
            <a:pPr algn="ctr"/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(bao tay)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08338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904B6D7-57B2-4C6F-92BA-25363FE12E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3" name="矩形: 圆角 1">
            <a:extLst>
              <a:ext uri="{FF2B5EF4-FFF2-40B4-BE49-F238E27FC236}">
                <a16:creationId xmlns:a16="http://schemas.microsoft.com/office/drawing/2014/main" id="{F6F982F0-C5CC-933A-5BB4-8ADA8AE61823}"/>
              </a:ext>
            </a:extLst>
          </p:cNvPr>
          <p:cNvSpPr/>
          <p:nvPr/>
        </p:nvSpPr>
        <p:spPr>
          <a:xfrm>
            <a:off x="409575" y="352425"/>
            <a:ext cx="11439525" cy="6324600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Hoạt động 1: Các bước gieo hạt hoa, cây cảnh trong chậu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63429B2-1ED2-C898-D720-EF7D2C9C1E26}"/>
              </a:ext>
            </a:extLst>
          </p:cNvPr>
          <p:cNvGrpSpPr/>
          <p:nvPr/>
        </p:nvGrpSpPr>
        <p:grpSpPr>
          <a:xfrm>
            <a:off x="483557" y="124100"/>
            <a:ext cx="11289343" cy="1233485"/>
            <a:chOff x="1375484" y="182825"/>
            <a:chExt cx="8994343" cy="1233485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40856C19-85CF-EFF7-EBEF-67FDD27A09C9}"/>
                </a:ext>
              </a:extLst>
            </p:cNvPr>
            <p:cNvSpPr/>
            <p:nvPr/>
          </p:nvSpPr>
          <p:spPr>
            <a:xfrm>
              <a:off x="1375484" y="182825"/>
              <a:ext cx="8994343" cy="1209400"/>
            </a:xfrm>
            <a:prstGeom prst="roundRect">
              <a:avLst/>
            </a:prstGeom>
            <a:solidFill>
              <a:srgbClr val="99FFCC"/>
            </a:solidFill>
            <a:ln w="762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94769D6-103A-5004-9D36-3CD86B9BCD04}"/>
                </a:ext>
              </a:extLst>
            </p:cNvPr>
            <p:cNvSpPr txBox="1"/>
            <p:nvPr/>
          </p:nvSpPr>
          <p:spPr>
            <a:xfrm>
              <a:off x="1474223" y="215981"/>
              <a:ext cx="865276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Sắp xếp các ảnh trong Hình 1 theo đúng thứ tự các bước gieo hạt.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CDF46650-FA18-004A-128B-3A478180AF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3751" y="1437271"/>
            <a:ext cx="5781674" cy="49921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F360CB3-1978-5035-6D4E-5BC43C3665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96325" y="4028570"/>
            <a:ext cx="3250305" cy="2639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355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904B6D7-57B2-4C6F-92BA-25363FE12E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3" name="矩形: 圆角 1">
            <a:extLst>
              <a:ext uri="{FF2B5EF4-FFF2-40B4-BE49-F238E27FC236}">
                <a16:creationId xmlns:a16="http://schemas.microsoft.com/office/drawing/2014/main" id="{F6F982F0-C5CC-933A-5BB4-8ADA8AE61823}"/>
              </a:ext>
            </a:extLst>
          </p:cNvPr>
          <p:cNvSpPr/>
          <p:nvPr/>
        </p:nvSpPr>
        <p:spPr>
          <a:xfrm>
            <a:off x="409575" y="352425"/>
            <a:ext cx="11439525" cy="6324600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Hoạt động 1: Các bước gieo hạt hoa, cây cảnh trong chậu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63429B2-1ED2-C898-D720-EF7D2C9C1E26}"/>
              </a:ext>
            </a:extLst>
          </p:cNvPr>
          <p:cNvGrpSpPr/>
          <p:nvPr/>
        </p:nvGrpSpPr>
        <p:grpSpPr>
          <a:xfrm>
            <a:off x="2314575" y="133625"/>
            <a:ext cx="7419975" cy="733150"/>
            <a:chOff x="1375484" y="182825"/>
            <a:chExt cx="8994343" cy="1209400"/>
          </a:xfrm>
          <a:solidFill>
            <a:srgbClr val="FFFF00"/>
          </a:solidFill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40856C19-85CF-EFF7-EBEF-67FDD27A09C9}"/>
                </a:ext>
              </a:extLst>
            </p:cNvPr>
            <p:cNvSpPr/>
            <p:nvPr/>
          </p:nvSpPr>
          <p:spPr>
            <a:xfrm>
              <a:off x="1375484" y="182825"/>
              <a:ext cx="8994343" cy="1209400"/>
            </a:xfrm>
            <a:prstGeom prst="roundRect">
              <a:avLst/>
            </a:prstGeom>
            <a:grpFill/>
            <a:ln w="762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94769D6-103A-5004-9D36-3CD86B9BCD04}"/>
                </a:ext>
              </a:extLst>
            </p:cNvPr>
            <p:cNvSpPr txBox="1"/>
            <p:nvPr/>
          </p:nvSpPr>
          <p:spPr>
            <a:xfrm>
              <a:off x="1474223" y="215981"/>
              <a:ext cx="8652767" cy="64633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Thứ tự các bước gieo hạt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510FC05A-69DF-670F-50E8-4A5691716D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1700" y="1209675"/>
            <a:ext cx="4953000" cy="254167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4A23860-FCA1-ED38-1357-7F9AA6D15B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48600" y="1166812"/>
            <a:ext cx="2171700" cy="246049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05FEC88-0BC4-F6FF-75B1-132E4FFA07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67087" y="3757612"/>
            <a:ext cx="2386013" cy="267377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EE69C91-5ED3-9EDF-255E-2C586EA2A5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38949" y="3795712"/>
            <a:ext cx="2278425" cy="2633663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2448A01-E423-0626-7BF0-3740E8B26797}"/>
              </a:ext>
            </a:extLst>
          </p:cNvPr>
          <p:cNvSpPr/>
          <p:nvPr/>
        </p:nvSpPr>
        <p:spPr>
          <a:xfrm>
            <a:off x="609600" y="1418896"/>
            <a:ext cx="1597572" cy="21336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1: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Chuẩn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liệu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cụ</a:t>
            </a:r>
            <a:endParaRPr lang="en-US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8245283-F6A4-C514-0692-CD645FC958DB}"/>
              </a:ext>
            </a:extLst>
          </p:cNvPr>
          <p:cNvSpPr/>
          <p:nvPr/>
        </p:nvSpPr>
        <p:spPr>
          <a:xfrm>
            <a:off x="10205545" y="1271751"/>
            <a:ext cx="1597572" cy="21336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2: Cho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chậu</a:t>
            </a:r>
            <a:endParaRPr lang="en-US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10102C6-3F77-93B1-0FB4-D815AA3EB40E}"/>
              </a:ext>
            </a:extLst>
          </p:cNvPr>
          <p:cNvSpPr/>
          <p:nvPr/>
        </p:nvSpPr>
        <p:spPr>
          <a:xfrm>
            <a:off x="1135118" y="4361794"/>
            <a:ext cx="2039006" cy="155553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3: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Gieo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hạt</a:t>
            </a:r>
            <a:endParaRPr lang="en-US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93E9A9F-E780-67E2-CDB6-1F8C430DD10A}"/>
              </a:ext>
            </a:extLst>
          </p:cNvPr>
          <p:cNvSpPr/>
          <p:nvPr/>
        </p:nvSpPr>
        <p:spPr>
          <a:xfrm>
            <a:off x="9238594" y="4130567"/>
            <a:ext cx="2039006" cy="155553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4: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Tưới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endParaRPr lang="en-US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2015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904B6D7-57B2-4C6F-92BA-25363FE12E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3" name="矩形: 圆角 1">
            <a:extLst>
              <a:ext uri="{FF2B5EF4-FFF2-40B4-BE49-F238E27FC236}">
                <a16:creationId xmlns:a16="http://schemas.microsoft.com/office/drawing/2014/main" id="{F6F982F0-C5CC-933A-5BB4-8ADA8AE61823}"/>
              </a:ext>
            </a:extLst>
          </p:cNvPr>
          <p:cNvSpPr/>
          <p:nvPr/>
        </p:nvSpPr>
        <p:spPr>
          <a:xfrm>
            <a:off x="409575" y="352425"/>
            <a:ext cx="11439525" cy="6324600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Hoạt động 1: Các bước gieo hạt hoa, cây cảnh trong chậu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63429B2-1ED2-C898-D720-EF7D2C9C1E26}"/>
              </a:ext>
            </a:extLst>
          </p:cNvPr>
          <p:cNvGrpSpPr/>
          <p:nvPr/>
        </p:nvGrpSpPr>
        <p:grpSpPr>
          <a:xfrm>
            <a:off x="1105990" y="1108962"/>
            <a:ext cx="10058400" cy="1040243"/>
            <a:chOff x="1375484" y="182825"/>
            <a:chExt cx="8994343" cy="2013211"/>
          </a:xfrm>
          <a:solidFill>
            <a:srgbClr val="FFFF00"/>
          </a:solidFill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40856C19-85CF-EFF7-EBEF-67FDD27A09C9}"/>
                </a:ext>
              </a:extLst>
            </p:cNvPr>
            <p:cNvSpPr/>
            <p:nvPr/>
          </p:nvSpPr>
          <p:spPr>
            <a:xfrm>
              <a:off x="1375484" y="182825"/>
              <a:ext cx="8994343" cy="1209400"/>
            </a:xfrm>
            <a:prstGeom prst="roundRect">
              <a:avLst/>
            </a:prstGeom>
            <a:grpFill/>
            <a:ln w="762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94769D6-103A-5004-9D36-3CD86B9BCD04}"/>
                </a:ext>
              </a:extLst>
            </p:cNvPr>
            <p:cNvSpPr txBox="1"/>
            <p:nvPr/>
          </p:nvSpPr>
          <p:spPr>
            <a:xfrm>
              <a:off x="1474223" y="215980"/>
              <a:ext cx="8652767" cy="198005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</a:t>
              </a:r>
              <a:r>
                <a:rPr kumimoji="0" lang="vi-VN" sz="36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ác </a:t>
              </a: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bước </a:t>
              </a:r>
              <a:r>
                <a:rPr kumimoji="0" lang="vi-VN" sz="36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gieo hạt</a:t>
              </a: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hoa,</a:t>
              </a:r>
              <a:r>
                <a:rPr kumimoji="0" lang="en-US" sz="3600" b="1" i="0" u="none" strike="noStrike" kern="1200" cap="none" spc="0" normalizeH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cây cảnh trong chậu: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2448A01-E423-0626-7BF0-3740E8B26797}"/>
              </a:ext>
            </a:extLst>
          </p:cNvPr>
          <p:cNvSpPr/>
          <p:nvPr/>
        </p:nvSpPr>
        <p:spPr>
          <a:xfrm>
            <a:off x="2685845" y="2330181"/>
            <a:ext cx="6623620" cy="66911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1: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Chuẩn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liệu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cụ</a:t>
            </a:r>
            <a:endParaRPr lang="en-US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8245283-F6A4-C514-0692-CD645FC958DB}"/>
              </a:ext>
            </a:extLst>
          </p:cNvPr>
          <p:cNvSpPr/>
          <p:nvPr/>
        </p:nvSpPr>
        <p:spPr>
          <a:xfrm>
            <a:off x="2685844" y="3122210"/>
            <a:ext cx="6623620" cy="66155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2: Cho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chậu</a:t>
            </a:r>
            <a:endParaRPr lang="en-US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10102C6-3F77-93B1-0FB4-D815AA3EB40E}"/>
              </a:ext>
            </a:extLst>
          </p:cNvPr>
          <p:cNvSpPr/>
          <p:nvPr/>
        </p:nvSpPr>
        <p:spPr>
          <a:xfrm>
            <a:off x="2685844" y="3920921"/>
            <a:ext cx="6623620" cy="70156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3: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Gieo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hạt</a:t>
            </a:r>
            <a:endParaRPr lang="en-US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93E9A9F-E780-67E2-CDB6-1F8C430DD10A}"/>
              </a:ext>
            </a:extLst>
          </p:cNvPr>
          <p:cNvSpPr/>
          <p:nvPr/>
        </p:nvSpPr>
        <p:spPr>
          <a:xfrm>
            <a:off x="2685843" y="4759648"/>
            <a:ext cx="6623620" cy="69615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4: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Tưới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endParaRPr lang="en-US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7879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904B6D7-57B2-4C6F-92BA-25363FE12E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BFAE450A-47E0-4376-8D5B-6914FB2036D1}"/>
              </a:ext>
            </a:extLst>
          </p:cNvPr>
          <p:cNvSpPr/>
          <p:nvPr/>
        </p:nvSpPr>
        <p:spPr>
          <a:xfrm>
            <a:off x="698500" y="476250"/>
            <a:ext cx="10833100" cy="59055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76000"/>
                </a:schemeClr>
              </a:gs>
            </a:gsLst>
            <a:lin ang="5400000" scaled="1"/>
          </a:gradFill>
          <a:ln w="41275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8B64C322-3417-48B7-8494-7F1ECBF2F1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29" t="76976" r="40033"/>
          <a:stretch/>
        </p:blipFill>
        <p:spPr>
          <a:xfrm>
            <a:off x="-668685" y="3006666"/>
            <a:ext cx="2992233" cy="37125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F68A175-1B5F-A1EB-E5D5-DFC6B855FD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1416" y="2164731"/>
            <a:ext cx="8486368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006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904B6D7-57B2-4C6F-92BA-25363FE12E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BFAE450A-47E0-4376-8D5B-6914FB2036D1}"/>
              </a:ext>
            </a:extLst>
          </p:cNvPr>
          <p:cNvSpPr/>
          <p:nvPr/>
        </p:nvSpPr>
        <p:spPr>
          <a:xfrm>
            <a:off x="698500" y="476250"/>
            <a:ext cx="10833100" cy="590550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32ED2E7-8D71-8FF8-93DB-4ADAE279208D}"/>
              </a:ext>
            </a:extLst>
          </p:cNvPr>
          <p:cNvGrpSpPr/>
          <p:nvPr/>
        </p:nvGrpSpPr>
        <p:grpSpPr>
          <a:xfrm>
            <a:off x="1959429" y="670561"/>
            <a:ext cx="9584871" cy="2434590"/>
            <a:chOff x="5003782" y="2214777"/>
            <a:chExt cx="4500578" cy="2908932"/>
          </a:xfrm>
        </p:grpSpPr>
        <p:sp>
          <p:nvSpPr>
            <p:cNvPr id="7" name="Speech Bubble: Oval 6">
              <a:extLst>
                <a:ext uri="{FF2B5EF4-FFF2-40B4-BE49-F238E27FC236}">
                  <a16:creationId xmlns:a16="http://schemas.microsoft.com/office/drawing/2014/main" id="{1B7640CA-361F-8C61-82B1-405DB67E671C}"/>
                </a:ext>
              </a:extLst>
            </p:cNvPr>
            <p:cNvSpPr/>
            <p:nvPr/>
          </p:nvSpPr>
          <p:spPr>
            <a:xfrm>
              <a:off x="5003782" y="2214777"/>
              <a:ext cx="4500578" cy="2908932"/>
            </a:xfrm>
            <a:prstGeom prst="wedgeEllipseCallout">
              <a:avLst>
                <a:gd name="adj1" fmla="val -53897"/>
                <a:gd name="adj2" fmla="val 33202"/>
              </a:avLst>
            </a:prstGeom>
            <a:solidFill>
              <a:srgbClr val="FFFCED"/>
            </a:solidFill>
            <a:ln w="38100">
              <a:solidFill>
                <a:srgbClr val="FFB2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9478081-524D-5D71-E776-7F6BBC6545FB}"/>
                </a:ext>
              </a:extLst>
            </p:cNvPr>
            <p:cNvSpPr/>
            <p:nvPr/>
          </p:nvSpPr>
          <p:spPr>
            <a:xfrm>
              <a:off x="5366977" y="2825845"/>
              <a:ext cx="4094556" cy="15224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Chia sẻ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về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các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bước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gieo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hạt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hoa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,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cây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cảnh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trong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chậu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mà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err="1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em</a:t>
              </a:r>
              <a:r>
                <a:rPr lang="en-US" sz="3200" b="1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biết.</a:t>
              </a:r>
              <a:endParaRPr lang="en-US" sz="3200" b="1" dirty="0">
                <a:effectLst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2" name="Graphic 21">
            <a:extLst>
              <a:ext uri="{FF2B5EF4-FFF2-40B4-BE49-F238E27FC236}">
                <a16:creationId xmlns:a16="http://schemas.microsoft.com/office/drawing/2014/main" id="{DAB7C4F9-0CB6-0918-F227-B1C1FFC378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634784" y="2657475"/>
            <a:ext cx="2963075" cy="3618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240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B67103C-04E4-451D-B5AB-EA23DD2C90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69D6504-D8B4-4793-8E39-B98B2BA3269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29" t="76976" r="40033"/>
          <a:stretch/>
        </p:blipFill>
        <p:spPr>
          <a:xfrm>
            <a:off x="2271307" y="3145419"/>
            <a:ext cx="2992233" cy="371258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968757C-EAB1-4200-94B4-1C9F5045798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70" t="38076" r="38992"/>
          <a:stretch/>
        </p:blipFill>
        <p:spPr>
          <a:xfrm>
            <a:off x="9308275" y="5067703"/>
            <a:ext cx="1398765" cy="149323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01BC5BD-FB04-4CC7-977F-61FF7A803EB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4" t="38076" r="81764" b="20465"/>
          <a:stretch/>
        </p:blipFill>
        <p:spPr>
          <a:xfrm flipH="1">
            <a:off x="6540515" y="3860801"/>
            <a:ext cx="1589466" cy="226065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2F7AF96-556B-40A4-ADB9-88C6C6D6A30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26" t="44397" r="3472" b="24956"/>
          <a:stretch/>
        </p:blipFill>
        <p:spPr>
          <a:xfrm flipH="1">
            <a:off x="6791518" y="3746500"/>
            <a:ext cx="2676925" cy="281443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5D86532-8C2C-F234-C2B4-FF4B6CF0D7B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4493" y="750468"/>
            <a:ext cx="7090263" cy="234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341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IEO HẠT">
            <a:hlinkClick r:id="" action="ppaction://media"/>
            <a:extLst>
              <a:ext uri="{FF2B5EF4-FFF2-40B4-BE49-F238E27FC236}">
                <a16:creationId xmlns:a16="http://schemas.microsoft.com/office/drawing/2014/main" id="{DB96ACF3-7806-2ADE-711F-DA6ED0AEE57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107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6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904B6D7-57B2-4C6F-92BA-25363FE12E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BFAE450A-47E0-4376-8D5B-6914FB2036D1}"/>
              </a:ext>
            </a:extLst>
          </p:cNvPr>
          <p:cNvSpPr/>
          <p:nvPr/>
        </p:nvSpPr>
        <p:spPr>
          <a:xfrm>
            <a:off x="698500" y="476250"/>
            <a:ext cx="10833100" cy="590550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32ED2E7-8D71-8FF8-93DB-4ADAE279208D}"/>
              </a:ext>
            </a:extLst>
          </p:cNvPr>
          <p:cNvGrpSpPr/>
          <p:nvPr/>
        </p:nvGrpSpPr>
        <p:grpSpPr>
          <a:xfrm>
            <a:off x="3077624" y="476251"/>
            <a:ext cx="7738422" cy="1901189"/>
            <a:chOff x="5003782" y="2214777"/>
            <a:chExt cx="4500578" cy="2908932"/>
          </a:xfrm>
        </p:grpSpPr>
        <p:sp>
          <p:nvSpPr>
            <p:cNvPr id="7" name="Speech Bubble: Oval 6">
              <a:extLst>
                <a:ext uri="{FF2B5EF4-FFF2-40B4-BE49-F238E27FC236}">
                  <a16:creationId xmlns:a16="http://schemas.microsoft.com/office/drawing/2014/main" id="{1B7640CA-361F-8C61-82B1-405DB67E671C}"/>
                </a:ext>
              </a:extLst>
            </p:cNvPr>
            <p:cNvSpPr/>
            <p:nvPr/>
          </p:nvSpPr>
          <p:spPr>
            <a:xfrm>
              <a:off x="5003782" y="2214777"/>
              <a:ext cx="4500578" cy="2908932"/>
            </a:xfrm>
            <a:prstGeom prst="wedgeEllipseCallout">
              <a:avLst>
                <a:gd name="adj1" fmla="val -53897"/>
                <a:gd name="adj2" fmla="val 33202"/>
              </a:avLst>
            </a:prstGeom>
            <a:solidFill>
              <a:srgbClr val="FFFCED"/>
            </a:solidFill>
            <a:ln w="38100">
              <a:solidFill>
                <a:srgbClr val="FFB2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9478081-524D-5D71-E776-7F6BBC6545FB}"/>
                </a:ext>
              </a:extLst>
            </p:cNvPr>
            <p:cNvSpPr/>
            <p:nvPr/>
          </p:nvSpPr>
          <p:spPr>
            <a:xfrm>
              <a:off x="5366977" y="2825846"/>
              <a:ext cx="4094556" cy="18237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algn="ctr">
                <a:spcBef>
                  <a:spcPts val="100"/>
                </a:spcBef>
                <a:spcAft>
                  <a:spcPts val="100"/>
                </a:spcAft>
              </a:pP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Em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đã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gieo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hạt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hoa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,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cây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cảnh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trong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chậu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bao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giờ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chưa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? </a:t>
              </a:r>
              <a:endParaRPr lang="en-US" sz="60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2" name="Graphic 21">
            <a:extLst>
              <a:ext uri="{FF2B5EF4-FFF2-40B4-BE49-F238E27FC236}">
                <a16:creationId xmlns:a16="http://schemas.microsoft.com/office/drawing/2014/main" id="{DAB7C4F9-0CB6-0918-F227-B1C1FFC378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634784" y="2657475"/>
            <a:ext cx="2963075" cy="3618902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D13CF743-EBF0-75F9-A95C-B0E39EC5CBA8}"/>
              </a:ext>
            </a:extLst>
          </p:cNvPr>
          <p:cNvGrpSpPr/>
          <p:nvPr/>
        </p:nvGrpSpPr>
        <p:grpSpPr>
          <a:xfrm>
            <a:off x="3510818" y="2543845"/>
            <a:ext cx="7422884" cy="1941069"/>
            <a:chOff x="5003782" y="2214777"/>
            <a:chExt cx="4500578" cy="2908932"/>
          </a:xfrm>
        </p:grpSpPr>
        <p:sp>
          <p:nvSpPr>
            <p:cNvPr id="26" name="Speech Bubble: Oval 25">
              <a:extLst>
                <a:ext uri="{FF2B5EF4-FFF2-40B4-BE49-F238E27FC236}">
                  <a16:creationId xmlns:a16="http://schemas.microsoft.com/office/drawing/2014/main" id="{C7A7A712-CB0F-70B8-F31D-1A177225B4BE}"/>
                </a:ext>
              </a:extLst>
            </p:cNvPr>
            <p:cNvSpPr/>
            <p:nvPr/>
          </p:nvSpPr>
          <p:spPr>
            <a:xfrm>
              <a:off x="5003782" y="2214777"/>
              <a:ext cx="4500578" cy="2908932"/>
            </a:xfrm>
            <a:prstGeom prst="wedgeEllipseCallout">
              <a:avLst>
                <a:gd name="adj1" fmla="val -53897"/>
                <a:gd name="adj2" fmla="val 33202"/>
              </a:avLst>
            </a:prstGeom>
            <a:solidFill>
              <a:srgbClr val="FFFCED"/>
            </a:solidFill>
            <a:ln w="38100">
              <a:solidFill>
                <a:srgbClr val="FFB2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C2ABA4A9-DB49-2F45-4C60-F0EF9D2BF021}"/>
                </a:ext>
              </a:extLst>
            </p:cNvPr>
            <p:cNvSpPr/>
            <p:nvPr/>
          </p:nvSpPr>
          <p:spPr>
            <a:xfrm>
              <a:off x="5366977" y="2825845"/>
              <a:ext cx="4094556" cy="165913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Em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có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biết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kĩ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thuật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gieo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hạt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hoa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,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cây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cảnh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trong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chậu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như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thế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nào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là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đúng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nhất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13CF743-EBF0-75F9-A95C-B0E39EC5CBA8}"/>
              </a:ext>
            </a:extLst>
          </p:cNvPr>
          <p:cNvGrpSpPr/>
          <p:nvPr/>
        </p:nvGrpSpPr>
        <p:grpSpPr>
          <a:xfrm>
            <a:off x="3597859" y="4725070"/>
            <a:ext cx="7422884" cy="1656680"/>
            <a:chOff x="5003782" y="2214777"/>
            <a:chExt cx="4500578" cy="2908932"/>
          </a:xfrm>
        </p:grpSpPr>
        <p:sp>
          <p:nvSpPr>
            <p:cNvPr id="12" name="Speech Bubble: Oval 25">
              <a:extLst>
                <a:ext uri="{FF2B5EF4-FFF2-40B4-BE49-F238E27FC236}">
                  <a16:creationId xmlns:a16="http://schemas.microsoft.com/office/drawing/2014/main" id="{C7A7A712-CB0F-70B8-F31D-1A177225B4BE}"/>
                </a:ext>
              </a:extLst>
            </p:cNvPr>
            <p:cNvSpPr/>
            <p:nvPr/>
          </p:nvSpPr>
          <p:spPr>
            <a:xfrm>
              <a:off x="5003782" y="2214777"/>
              <a:ext cx="4500578" cy="2908932"/>
            </a:xfrm>
            <a:prstGeom prst="wedgeEllipseCallout">
              <a:avLst>
                <a:gd name="adj1" fmla="val -53897"/>
                <a:gd name="adj2" fmla="val 33202"/>
              </a:avLst>
            </a:prstGeom>
            <a:solidFill>
              <a:srgbClr val="FFFCED"/>
            </a:solidFill>
            <a:ln w="38100">
              <a:solidFill>
                <a:srgbClr val="FFB2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2ABA4A9-DB49-2F45-4C60-F0EF9D2BF021}"/>
                </a:ext>
              </a:extLst>
            </p:cNvPr>
            <p:cNvSpPr/>
            <p:nvPr/>
          </p:nvSpPr>
          <p:spPr>
            <a:xfrm>
              <a:off x="5366977" y="2825844"/>
              <a:ext cx="4094556" cy="197793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Em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có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biết</a:t>
              </a:r>
              <a:r>
                <a:rPr lang="en-US" sz="2800" b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gieo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hạt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hoa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,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cây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cảnh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trong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chậu</a:t>
              </a:r>
              <a:r>
                <a:rPr lang="en-US" sz="2800" b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cần những dụng cụ gì không?</a:t>
              </a:r>
              <a:endParaRPr lang="en-US" sz="2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95186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B67103C-04E4-451D-B5AB-EA23DD2C90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69D6504-D8B4-4793-8E39-B98B2BA3269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29" t="76976" r="40033"/>
          <a:stretch/>
        </p:blipFill>
        <p:spPr>
          <a:xfrm>
            <a:off x="3325713" y="4130335"/>
            <a:ext cx="2393852" cy="2970146"/>
          </a:xfrm>
          <a:prstGeom prst="rect">
            <a:avLst/>
          </a:prstGeom>
        </p:spPr>
      </p:pic>
      <p:sp>
        <p:nvSpPr>
          <p:cNvPr id="2" name="圆角矩形 2">
            <a:extLst>
              <a:ext uri="{FF2B5EF4-FFF2-40B4-BE49-F238E27FC236}">
                <a16:creationId xmlns:a16="http://schemas.microsoft.com/office/drawing/2014/main" id="{A2ECAC42-7259-0B33-3EAC-65FBE36255A7}"/>
              </a:ext>
            </a:extLst>
          </p:cNvPr>
          <p:cNvSpPr/>
          <p:nvPr/>
        </p:nvSpPr>
        <p:spPr>
          <a:xfrm>
            <a:off x="1314449" y="1016683"/>
            <a:ext cx="9315449" cy="3581443"/>
          </a:xfrm>
          <a:prstGeom prst="round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文本框 21">
            <a:extLst>
              <a:ext uri="{FF2B5EF4-FFF2-40B4-BE49-F238E27FC236}">
                <a16:creationId xmlns:a16="http://schemas.microsoft.com/office/drawing/2014/main" id="{CC71F661-3A77-4C93-031E-3F77E4E94D4B}"/>
              </a:ext>
            </a:extLst>
          </p:cNvPr>
          <p:cNvSpPr txBox="1"/>
          <p:nvPr/>
        </p:nvSpPr>
        <p:spPr>
          <a:xfrm>
            <a:off x="2170116" y="183372"/>
            <a:ext cx="76041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err="1">
                <a:ln w="127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altLang="zh-CN" sz="3600" b="1" dirty="0">
                <a:ln w="127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Ba </a:t>
            </a:r>
            <a:r>
              <a:rPr lang="en-US" altLang="zh-CN" sz="3600" b="1" dirty="0" err="1">
                <a:ln w="127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US" altLang="zh-CN" sz="3600" b="1" dirty="0">
                <a:ln w="127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12 </a:t>
            </a:r>
            <a:r>
              <a:rPr lang="en-US" altLang="zh-CN" sz="3600" b="1" dirty="0" err="1">
                <a:ln w="127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tháng</a:t>
            </a:r>
            <a:r>
              <a:rPr lang="en-US" altLang="zh-CN" sz="3600" b="1" dirty="0">
                <a:ln w="127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11 </a:t>
            </a:r>
            <a:r>
              <a:rPr lang="en-US" altLang="zh-CN" sz="3600" b="1" dirty="0" err="1">
                <a:ln w="127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altLang="zh-CN" sz="3600" b="1" dirty="0">
                <a:ln w="127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2025</a:t>
            </a:r>
            <a:endParaRPr lang="zh-CN" altLang="en-US" sz="3600" b="1" dirty="0">
              <a:ln w="12700">
                <a:noFill/>
              </a:ln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64434CA-308B-15C5-DFB0-7DB2DCEAFA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4433" y="2147976"/>
            <a:ext cx="8364437" cy="205453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223667" y="4075655"/>
            <a:ext cx="9076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rgbClr val="0000CC"/>
                </a:solidFill>
              </a:rPr>
              <a:t>Tiết</a:t>
            </a:r>
            <a:r>
              <a:rPr lang="en-US" sz="2400" dirty="0">
                <a:solidFill>
                  <a:srgbClr val="0000CC"/>
                </a:solidFill>
              </a:rPr>
              <a:t> 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188077" y="1259164"/>
            <a:ext cx="32933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Công </a:t>
            </a:r>
            <a:r>
              <a:rPr lang="en-US" sz="36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nghệ</a:t>
            </a:r>
            <a:r>
              <a:rPr lang="en-US" sz="36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4</a:t>
            </a:r>
          </a:p>
        </p:txBody>
      </p:sp>
    </p:spTree>
    <p:extLst>
      <p:ext uri="{BB962C8B-B14F-4D97-AF65-F5344CB8AC3E}">
        <p14:creationId xmlns:p14="http://schemas.microsoft.com/office/powerpoint/2010/main" val="3258106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904B6D7-57B2-4C6F-92BA-25363FE12E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BFAE450A-47E0-4376-8D5B-6914FB2036D1}"/>
              </a:ext>
            </a:extLst>
          </p:cNvPr>
          <p:cNvSpPr/>
          <p:nvPr/>
        </p:nvSpPr>
        <p:spPr>
          <a:xfrm>
            <a:off x="698500" y="476250"/>
            <a:ext cx="10833100" cy="59055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 w="41275">
            <a:gradFill>
              <a:gsLst>
                <a:gs pos="0">
                  <a:schemeClr val="bg2">
                    <a:lumMod val="90000"/>
                  </a:schemeClr>
                </a:gs>
                <a:gs pos="100000">
                  <a:schemeClr val="bg2">
                    <a:lumMod val="90000"/>
                    <a:alpha val="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8B64C322-3417-48B7-8494-7F1ECBF2F1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29" t="76976" r="40033"/>
          <a:stretch/>
        </p:blipFill>
        <p:spPr>
          <a:xfrm flipH="1">
            <a:off x="7403197" y="510014"/>
            <a:ext cx="5116294" cy="63479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17A19D6-1B6D-79CF-A5BC-E68FD3D615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8968" y="1623647"/>
            <a:ext cx="6297714" cy="402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202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904B6D7-57B2-4C6F-92BA-25363FE12E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3" name="矩形: 圆角 1">
            <a:extLst>
              <a:ext uri="{FF2B5EF4-FFF2-40B4-BE49-F238E27FC236}">
                <a16:creationId xmlns:a16="http://schemas.microsoft.com/office/drawing/2014/main" id="{F6F982F0-C5CC-933A-5BB4-8ADA8AE61823}"/>
              </a:ext>
            </a:extLst>
          </p:cNvPr>
          <p:cNvSpPr/>
          <p:nvPr/>
        </p:nvSpPr>
        <p:spPr>
          <a:xfrm>
            <a:off x="1952762" y="1192277"/>
            <a:ext cx="9185383" cy="41783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Hoạt động 1: Các bước gieo hạt hoa, cây cảnh trong chậu</a:t>
            </a: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文本框 11">
            <a:extLst>
              <a:ext uri="{FF2B5EF4-FFF2-40B4-BE49-F238E27FC236}">
                <a16:creationId xmlns:a16="http://schemas.microsoft.com/office/drawing/2014/main" id="{7B711836-487C-58FD-9A53-ED9BEFEDB9AD}"/>
              </a:ext>
            </a:extLst>
          </p:cNvPr>
          <p:cNvSpPr txBox="1"/>
          <p:nvPr/>
        </p:nvSpPr>
        <p:spPr>
          <a:xfrm>
            <a:off x="1952761" y="1968491"/>
            <a:ext cx="9095539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6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Hoạt động 1: 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 bước gieo hạt hoa, cây cảnh trong chậu</a:t>
            </a:r>
            <a:endParaRPr kumimoji="0" lang="zh-CN" altLang="en-US" sz="6000" b="1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srgbClr val="0000CC"/>
              </a:solidFill>
              <a:effectLst/>
              <a:uLnTx/>
              <a:uFillTx/>
              <a:latin typeface="Tahoma" panose="020B0604030504040204" pitchFamily="34" charset="0"/>
              <a:ea typeface="胡晓波男神体" panose="02010600030101010101" pitchFamily="2" charset="-122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6949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904B6D7-57B2-4C6F-92BA-25363FE12E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3" name="矩形: 圆角 1">
            <a:extLst>
              <a:ext uri="{FF2B5EF4-FFF2-40B4-BE49-F238E27FC236}">
                <a16:creationId xmlns:a16="http://schemas.microsoft.com/office/drawing/2014/main" id="{F6F982F0-C5CC-933A-5BB4-8ADA8AE61823}"/>
              </a:ext>
            </a:extLst>
          </p:cNvPr>
          <p:cNvSpPr/>
          <p:nvPr/>
        </p:nvSpPr>
        <p:spPr>
          <a:xfrm>
            <a:off x="409575" y="352425"/>
            <a:ext cx="11439525" cy="6324600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Hoạt động 1: Các bước gieo hạt hoa, cây cảnh trong chậu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63429B2-1ED2-C898-D720-EF7D2C9C1E26}"/>
              </a:ext>
            </a:extLst>
          </p:cNvPr>
          <p:cNvGrpSpPr/>
          <p:nvPr/>
        </p:nvGrpSpPr>
        <p:grpSpPr>
          <a:xfrm>
            <a:off x="483557" y="124100"/>
            <a:ext cx="11289343" cy="1233485"/>
            <a:chOff x="1375484" y="182825"/>
            <a:chExt cx="8994343" cy="1233485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40856C19-85CF-EFF7-EBEF-67FDD27A09C9}"/>
                </a:ext>
              </a:extLst>
            </p:cNvPr>
            <p:cNvSpPr/>
            <p:nvPr/>
          </p:nvSpPr>
          <p:spPr>
            <a:xfrm>
              <a:off x="1375484" y="182825"/>
              <a:ext cx="8994343" cy="1209400"/>
            </a:xfrm>
            <a:prstGeom prst="roundRect">
              <a:avLst/>
            </a:prstGeom>
            <a:solidFill>
              <a:srgbClr val="99FFCC"/>
            </a:solidFill>
            <a:ln w="762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vi-VN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94769D6-103A-5004-9D36-3CD86B9BCD04}"/>
                </a:ext>
              </a:extLst>
            </p:cNvPr>
            <p:cNvSpPr txBox="1"/>
            <p:nvPr/>
          </p:nvSpPr>
          <p:spPr>
            <a:xfrm>
              <a:off x="1474223" y="215981"/>
              <a:ext cx="865276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600" b="0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Em hãy sử dụng thẻ gợi ý dưới đây để sắp xếp đúng thứ tự các bước gieo hạt hoa, cây cảnh trong chậu.</a:t>
              </a:r>
              <a:endPara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9B98E50-9FB2-683D-6BAA-E6303FBB6483}"/>
              </a:ext>
            </a:extLst>
          </p:cNvPr>
          <p:cNvGrpSpPr/>
          <p:nvPr/>
        </p:nvGrpSpPr>
        <p:grpSpPr>
          <a:xfrm>
            <a:off x="756459" y="1790700"/>
            <a:ext cx="10778316" cy="742950"/>
            <a:chOff x="4144021" y="1484380"/>
            <a:chExt cx="10778316" cy="4840220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4C0D8AC0-6F9A-9946-616C-37DD5ACBD94E}"/>
                </a:ext>
              </a:extLst>
            </p:cNvPr>
            <p:cNvGrpSpPr/>
            <p:nvPr/>
          </p:nvGrpSpPr>
          <p:grpSpPr>
            <a:xfrm>
              <a:off x="4144021" y="1484380"/>
              <a:ext cx="10778316" cy="4840220"/>
              <a:chOff x="4436414" y="1551563"/>
              <a:chExt cx="10426263" cy="4327762"/>
            </a:xfrm>
          </p:grpSpPr>
          <p:sp>
            <p:nvSpPr>
              <p:cNvPr id="14" name="Rectangle: Diagonal Corners Rounded 4">
                <a:extLst>
                  <a:ext uri="{FF2B5EF4-FFF2-40B4-BE49-F238E27FC236}">
                    <a16:creationId xmlns:a16="http://schemas.microsoft.com/office/drawing/2014/main" id="{E77CE802-D080-5FA3-7F4D-864C052FC457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Rectangle: Diagonal Corners Rounded 30">
                <a:extLst>
                  <a:ext uri="{FF2B5EF4-FFF2-40B4-BE49-F238E27FC236}">
                    <a16:creationId xmlns:a16="http://schemas.microsoft.com/office/drawing/2014/main" id="{BA16F7DE-E732-2CFC-F093-87932BDEEFB7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1042626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solidFill>
                <a:srgbClr val="FF99FF"/>
              </a:solidFill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9D65173-1F69-26E3-6F71-4F2B51C057B6}"/>
                </a:ext>
              </a:extLst>
            </p:cNvPr>
            <p:cNvSpPr txBox="1"/>
            <p:nvPr/>
          </p:nvSpPr>
          <p:spPr>
            <a:xfrm>
              <a:off x="4368638" y="2222026"/>
              <a:ext cx="10210800" cy="34087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500" b="1" i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Cho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giá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thể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vào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chậu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cho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đến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khi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giá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thể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cách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miệng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chậu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2 cm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đến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5 cm.</a:t>
              </a:r>
              <a:endParaRPr kumimoji="0" lang="en-US" sz="2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6D85533-92F3-5F92-6B16-FAB9FD78BD3D}"/>
              </a:ext>
            </a:extLst>
          </p:cNvPr>
          <p:cNvGrpSpPr/>
          <p:nvPr/>
        </p:nvGrpSpPr>
        <p:grpSpPr>
          <a:xfrm>
            <a:off x="661209" y="2837375"/>
            <a:ext cx="10778316" cy="1058349"/>
            <a:chOff x="4144021" y="1477376"/>
            <a:chExt cx="10778316" cy="6895002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771D4BE6-FDFF-9992-D9EC-9CD686DADC6F}"/>
                </a:ext>
              </a:extLst>
            </p:cNvPr>
            <p:cNvGrpSpPr/>
            <p:nvPr/>
          </p:nvGrpSpPr>
          <p:grpSpPr>
            <a:xfrm>
              <a:off x="4144021" y="1484373"/>
              <a:ext cx="10778316" cy="6888005"/>
              <a:chOff x="4436414" y="1551557"/>
              <a:chExt cx="10426263" cy="6158738"/>
            </a:xfrm>
          </p:grpSpPr>
          <p:sp>
            <p:nvSpPr>
              <p:cNvPr id="23" name="Rectangle: Diagonal Corners Rounded 4">
                <a:extLst>
                  <a:ext uri="{FF2B5EF4-FFF2-40B4-BE49-F238E27FC236}">
                    <a16:creationId xmlns:a16="http://schemas.microsoft.com/office/drawing/2014/main" id="{1E37F519-FE7D-77C0-5ECA-E598DF12455E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Rectangle: Diagonal Corners Rounded 30">
                <a:extLst>
                  <a:ext uri="{FF2B5EF4-FFF2-40B4-BE49-F238E27FC236}">
                    <a16:creationId xmlns:a16="http://schemas.microsoft.com/office/drawing/2014/main" id="{D30F6238-E931-F927-0B55-04CF7AFF2CD7}"/>
                  </a:ext>
                </a:extLst>
              </p:cNvPr>
              <p:cNvSpPr/>
              <p:nvPr/>
            </p:nvSpPr>
            <p:spPr>
              <a:xfrm flipH="1">
                <a:off x="4436414" y="1551557"/>
                <a:ext cx="10426263" cy="6158738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solidFill>
                <a:schemeClr val="accent6">
                  <a:lumMod val="20000"/>
                  <a:lumOff val="80000"/>
                </a:schemeClr>
              </a:solidFill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2CD3413-CD71-8935-8E31-3FDF4F1CE8C3}"/>
                </a:ext>
              </a:extLst>
            </p:cNvPr>
            <p:cNvSpPr txBox="1"/>
            <p:nvPr/>
          </p:nvSpPr>
          <p:spPr>
            <a:xfrm>
              <a:off x="4397213" y="1477376"/>
              <a:ext cx="10210800" cy="6416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vi-VN" sz="2500" b="1" i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Tưới </a:t>
              </a:r>
              <a:r>
                <a:rPr lang="vi-VN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nhẹ nước (dạng phun sương) lên bề mặt giá thể. Mỗi ngày tưới một đến hai làn vào sáng sớm hoặc chiều mát.</a:t>
              </a:r>
              <a:endParaRPr kumimoji="0" lang="en-US" sz="2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52F9E6C-BF39-4ED6-9AC3-0B722C938A22}"/>
              </a:ext>
            </a:extLst>
          </p:cNvPr>
          <p:cNvGrpSpPr/>
          <p:nvPr/>
        </p:nvGrpSpPr>
        <p:grpSpPr>
          <a:xfrm>
            <a:off x="775509" y="4086225"/>
            <a:ext cx="10778316" cy="742950"/>
            <a:chOff x="4144021" y="1484380"/>
            <a:chExt cx="10778316" cy="4840220"/>
          </a:xfrm>
          <a:solidFill>
            <a:srgbClr val="FFCCCC"/>
          </a:solidFill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013635C4-8FF7-EC7D-7B07-5B373A4D3952}"/>
                </a:ext>
              </a:extLst>
            </p:cNvPr>
            <p:cNvGrpSpPr/>
            <p:nvPr/>
          </p:nvGrpSpPr>
          <p:grpSpPr>
            <a:xfrm>
              <a:off x="4144021" y="1484380"/>
              <a:ext cx="10778316" cy="4840220"/>
              <a:chOff x="4436414" y="1551563"/>
              <a:chExt cx="10426263" cy="4327762"/>
            </a:xfrm>
            <a:grpFill/>
          </p:grpSpPr>
          <p:sp>
            <p:nvSpPr>
              <p:cNvPr id="28" name="Rectangle: Diagonal Corners Rounded 4">
                <a:extLst>
                  <a:ext uri="{FF2B5EF4-FFF2-40B4-BE49-F238E27FC236}">
                    <a16:creationId xmlns:a16="http://schemas.microsoft.com/office/drawing/2014/main" id="{267C05E4-8D1B-80DD-94AB-86FBD555B905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Rectangle: Diagonal Corners Rounded 30">
                <a:extLst>
                  <a:ext uri="{FF2B5EF4-FFF2-40B4-BE49-F238E27FC236}">
                    <a16:creationId xmlns:a16="http://schemas.microsoft.com/office/drawing/2014/main" id="{DCFEF748-5FC8-5345-EC40-49FAFFB0C804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1042626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grp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D528F57-CE76-E2AE-A189-2AD678DE994F}"/>
                </a:ext>
              </a:extLst>
            </p:cNvPr>
            <p:cNvSpPr txBox="1"/>
            <p:nvPr/>
          </p:nvSpPr>
          <p:spPr>
            <a:xfrm>
              <a:off x="4368638" y="2222026"/>
              <a:ext cx="10210800" cy="340870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R="0" lvl="0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Chuẩn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bị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vật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liệu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vật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dụng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dụng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cụ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gieo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hạt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kumimoji="0" lang="en-US" sz="2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1348C3A-F19D-6A09-DCE8-E73B0A5D463F}"/>
              </a:ext>
            </a:extLst>
          </p:cNvPr>
          <p:cNvGrpSpPr/>
          <p:nvPr/>
        </p:nvGrpSpPr>
        <p:grpSpPr>
          <a:xfrm>
            <a:off x="718359" y="5219700"/>
            <a:ext cx="10778316" cy="742950"/>
            <a:chOff x="4144021" y="1484380"/>
            <a:chExt cx="10778316" cy="4840220"/>
          </a:xfrm>
          <a:solidFill>
            <a:schemeClr val="accent5">
              <a:lumMod val="40000"/>
              <a:lumOff val="60000"/>
            </a:schemeClr>
          </a:solidFill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3CB02AAF-ED2D-A746-F422-9E29ACBBAD57}"/>
                </a:ext>
              </a:extLst>
            </p:cNvPr>
            <p:cNvGrpSpPr/>
            <p:nvPr/>
          </p:nvGrpSpPr>
          <p:grpSpPr>
            <a:xfrm>
              <a:off x="4144021" y="1484380"/>
              <a:ext cx="10778316" cy="4840220"/>
              <a:chOff x="4436414" y="1551563"/>
              <a:chExt cx="10426263" cy="4327762"/>
            </a:xfrm>
            <a:grpFill/>
          </p:grpSpPr>
          <p:sp>
            <p:nvSpPr>
              <p:cNvPr id="33" name="Rectangle: Diagonal Corners Rounded 4">
                <a:extLst>
                  <a:ext uri="{FF2B5EF4-FFF2-40B4-BE49-F238E27FC236}">
                    <a16:creationId xmlns:a16="http://schemas.microsoft.com/office/drawing/2014/main" id="{EAAC7E3A-E46B-2AC5-DA78-B7AC8AC2BF76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Rectangle: Diagonal Corners Rounded 30">
                <a:extLst>
                  <a:ext uri="{FF2B5EF4-FFF2-40B4-BE49-F238E27FC236}">
                    <a16:creationId xmlns:a16="http://schemas.microsoft.com/office/drawing/2014/main" id="{F5CF482C-8B50-B019-3AFC-18A451AAB125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1042626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grp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8BCAD04-B339-1A87-72D7-6B6AE9AFD27B}"/>
                </a:ext>
              </a:extLst>
            </p:cNvPr>
            <p:cNvSpPr txBox="1"/>
            <p:nvPr/>
          </p:nvSpPr>
          <p:spPr>
            <a:xfrm>
              <a:off x="4263862" y="1911755"/>
              <a:ext cx="10639425" cy="352066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R="0" lvl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vi-VN" sz="2600" b="1" i="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Gieo hạt giống đã được xử lí vào chậu. Sau khi gieo cần lấp giá thể kín hạt.</a:t>
              </a:r>
              <a:endParaRPr kumimoji="0" lang="en-US" sz="2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21047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904B6D7-57B2-4C6F-92BA-25363FE12E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3" name="矩形: 圆角 1">
            <a:extLst>
              <a:ext uri="{FF2B5EF4-FFF2-40B4-BE49-F238E27FC236}">
                <a16:creationId xmlns:a16="http://schemas.microsoft.com/office/drawing/2014/main" id="{F6F982F0-C5CC-933A-5BB4-8ADA8AE61823}"/>
              </a:ext>
            </a:extLst>
          </p:cNvPr>
          <p:cNvSpPr/>
          <p:nvPr/>
        </p:nvSpPr>
        <p:spPr>
          <a:xfrm>
            <a:off x="409575" y="352425"/>
            <a:ext cx="11439525" cy="6324600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Hoạt động 1: Các bước gieo hạt hoa, cây cảnh trong chậu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63429B2-1ED2-C898-D720-EF7D2C9C1E26}"/>
              </a:ext>
            </a:extLst>
          </p:cNvPr>
          <p:cNvGrpSpPr/>
          <p:nvPr/>
        </p:nvGrpSpPr>
        <p:grpSpPr>
          <a:xfrm>
            <a:off x="483557" y="276500"/>
            <a:ext cx="11289343" cy="818875"/>
            <a:chOff x="1375484" y="182825"/>
            <a:chExt cx="8994343" cy="818875"/>
          </a:xfrm>
          <a:solidFill>
            <a:srgbClr val="FFFF00"/>
          </a:solidFill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40856C19-85CF-EFF7-EBEF-67FDD27A09C9}"/>
                </a:ext>
              </a:extLst>
            </p:cNvPr>
            <p:cNvSpPr/>
            <p:nvPr/>
          </p:nvSpPr>
          <p:spPr>
            <a:xfrm>
              <a:off x="1375484" y="182825"/>
              <a:ext cx="8994343" cy="818875"/>
            </a:xfrm>
            <a:prstGeom prst="roundRect">
              <a:avLst/>
            </a:prstGeom>
            <a:grpFill/>
            <a:ln w="762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94769D6-103A-5004-9D36-3CD86B9BCD04}"/>
                </a:ext>
              </a:extLst>
            </p:cNvPr>
            <p:cNvSpPr txBox="1"/>
            <p:nvPr/>
          </p:nvSpPr>
          <p:spPr>
            <a:xfrm>
              <a:off x="1474223" y="215981"/>
              <a:ext cx="8652767" cy="64633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</a:t>
              </a: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hứ tự các bước gieo hạt hoa, cây cảnh trong chậu.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F8770B8-4D9F-12F5-26FE-65143B5FB95F}"/>
              </a:ext>
            </a:extLst>
          </p:cNvPr>
          <p:cNvGrpSpPr/>
          <p:nvPr/>
        </p:nvGrpSpPr>
        <p:grpSpPr>
          <a:xfrm>
            <a:off x="832659" y="1570551"/>
            <a:ext cx="10778316" cy="742950"/>
            <a:chOff x="4144021" y="1484380"/>
            <a:chExt cx="10778316" cy="4840220"/>
          </a:xfrm>
          <a:solidFill>
            <a:srgbClr val="FFCCCC"/>
          </a:solidFill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3D7FAD9D-9204-257E-828E-C5D4E711D6E3}"/>
                </a:ext>
              </a:extLst>
            </p:cNvPr>
            <p:cNvGrpSpPr/>
            <p:nvPr/>
          </p:nvGrpSpPr>
          <p:grpSpPr>
            <a:xfrm>
              <a:off x="4144021" y="1484380"/>
              <a:ext cx="10778316" cy="4840220"/>
              <a:chOff x="4436414" y="1551563"/>
              <a:chExt cx="10426263" cy="4327762"/>
            </a:xfrm>
            <a:grpFill/>
          </p:grpSpPr>
          <p:sp>
            <p:nvSpPr>
              <p:cNvPr id="10" name="Rectangle: Diagonal Corners Rounded 4">
                <a:extLst>
                  <a:ext uri="{FF2B5EF4-FFF2-40B4-BE49-F238E27FC236}">
                    <a16:creationId xmlns:a16="http://schemas.microsoft.com/office/drawing/2014/main" id="{60AF497C-1155-149A-F232-0CA0105E942E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Rectangle: Diagonal Corners Rounded 30">
                <a:extLst>
                  <a:ext uri="{FF2B5EF4-FFF2-40B4-BE49-F238E27FC236}">
                    <a16:creationId xmlns:a16="http://schemas.microsoft.com/office/drawing/2014/main" id="{302F0E86-2F8D-8AA5-B3BD-D011A609F5F1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1042626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grp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F1B6BBC-79C4-AD02-83F5-F1B2C7F4466D}"/>
                </a:ext>
              </a:extLst>
            </p:cNvPr>
            <p:cNvSpPr txBox="1"/>
            <p:nvPr/>
          </p:nvSpPr>
          <p:spPr>
            <a:xfrm>
              <a:off x="4368638" y="2222026"/>
              <a:ext cx="10210800" cy="329634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R="0" lvl="0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400" b="1" i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1.</a:t>
              </a:r>
              <a:r>
                <a:rPr lang="en-US" sz="2400" b="1" i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i="0">
                  <a:solidFill>
                    <a:srgbClr val="7030A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Chuẩn </a:t>
              </a:r>
              <a:r>
                <a:rPr lang="en-US" sz="2400" b="1" i="0" dirty="0" err="1">
                  <a:solidFill>
                    <a:srgbClr val="7030A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bị</a:t>
              </a:r>
              <a:r>
                <a:rPr lang="en-US" sz="2400" b="1" i="0" dirty="0">
                  <a:solidFill>
                    <a:srgbClr val="7030A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i="0" dirty="0" err="1">
                  <a:solidFill>
                    <a:srgbClr val="7030A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vật</a:t>
              </a:r>
              <a:r>
                <a:rPr lang="en-US" sz="2400" b="1" i="0" dirty="0">
                  <a:solidFill>
                    <a:srgbClr val="7030A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i="0" dirty="0" err="1">
                  <a:solidFill>
                    <a:srgbClr val="7030A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liệu</a:t>
              </a:r>
              <a:r>
                <a:rPr lang="en-US" sz="2400" b="1" i="0" dirty="0">
                  <a:solidFill>
                    <a:srgbClr val="7030A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400" b="1" i="0" dirty="0" err="1">
                  <a:solidFill>
                    <a:srgbClr val="7030A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vật</a:t>
              </a:r>
              <a:r>
                <a:rPr lang="en-US" sz="2400" b="1" i="0" dirty="0">
                  <a:solidFill>
                    <a:srgbClr val="7030A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i="0" dirty="0" err="1">
                  <a:solidFill>
                    <a:srgbClr val="7030A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dụng</a:t>
              </a:r>
              <a:r>
                <a:rPr lang="en-US" sz="2400" b="1" i="0" dirty="0">
                  <a:solidFill>
                    <a:srgbClr val="7030A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i="0" dirty="0" err="1">
                  <a:solidFill>
                    <a:srgbClr val="7030A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US" sz="2400" b="1" i="0" dirty="0">
                  <a:solidFill>
                    <a:srgbClr val="7030A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i="0" dirty="0" err="1">
                  <a:solidFill>
                    <a:srgbClr val="7030A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dụng</a:t>
              </a:r>
              <a:r>
                <a:rPr lang="en-US" sz="2400" b="1" i="0" dirty="0">
                  <a:solidFill>
                    <a:srgbClr val="7030A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i="0" dirty="0" err="1">
                  <a:solidFill>
                    <a:srgbClr val="7030A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cụ</a:t>
              </a:r>
              <a:r>
                <a:rPr lang="en-US" sz="2400" b="1" i="0" dirty="0">
                  <a:solidFill>
                    <a:srgbClr val="7030A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i="0" dirty="0" err="1">
                  <a:solidFill>
                    <a:srgbClr val="7030A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gieo</a:t>
              </a:r>
              <a:r>
                <a:rPr lang="en-US" sz="2400" b="1" i="0" dirty="0">
                  <a:solidFill>
                    <a:srgbClr val="7030A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i="0" dirty="0" err="1">
                  <a:solidFill>
                    <a:srgbClr val="7030A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hạt</a:t>
              </a:r>
              <a:r>
                <a:rPr lang="en-US" sz="2400" b="1" i="0" dirty="0">
                  <a:solidFill>
                    <a:srgbClr val="7030A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49FB7BB-E546-FEC1-7B00-65D72398D1E0}"/>
              </a:ext>
            </a:extLst>
          </p:cNvPr>
          <p:cNvGrpSpPr/>
          <p:nvPr/>
        </p:nvGrpSpPr>
        <p:grpSpPr>
          <a:xfrm>
            <a:off x="832659" y="3752850"/>
            <a:ext cx="10778316" cy="742950"/>
            <a:chOff x="4144021" y="1484380"/>
            <a:chExt cx="10778316" cy="4840220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5F3124B1-E0D7-8CE9-3020-481F9DD2FBE6}"/>
                </a:ext>
              </a:extLst>
            </p:cNvPr>
            <p:cNvGrpSpPr/>
            <p:nvPr/>
          </p:nvGrpSpPr>
          <p:grpSpPr>
            <a:xfrm>
              <a:off x="4144021" y="1484380"/>
              <a:ext cx="10778316" cy="4840220"/>
              <a:chOff x="4436414" y="1551563"/>
              <a:chExt cx="10426263" cy="4327762"/>
            </a:xfrm>
          </p:grpSpPr>
          <p:sp>
            <p:nvSpPr>
              <p:cNvPr id="35" name="Rectangle: Diagonal Corners Rounded 4">
                <a:extLst>
                  <a:ext uri="{FF2B5EF4-FFF2-40B4-BE49-F238E27FC236}">
                    <a16:creationId xmlns:a16="http://schemas.microsoft.com/office/drawing/2014/main" id="{FE37F952-5E1E-E20F-EC92-CEB51080FE6A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Rectangle: Diagonal Corners Rounded 30">
                <a:extLst>
                  <a:ext uri="{FF2B5EF4-FFF2-40B4-BE49-F238E27FC236}">
                    <a16:creationId xmlns:a16="http://schemas.microsoft.com/office/drawing/2014/main" id="{A9FEF38B-460B-4240-7984-97E43B7937D2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1042626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solidFill>
                <a:srgbClr val="FF99FF"/>
              </a:solidFill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C12BBA9-CD48-44CB-FB12-B834B714BAE3}"/>
                </a:ext>
              </a:extLst>
            </p:cNvPr>
            <p:cNvSpPr txBox="1"/>
            <p:nvPr/>
          </p:nvSpPr>
          <p:spPr>
            <a:xfrm>
              <a:off x="4265768" y="2186253"/>
              <a:ext cx="10210800" cy="3296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400" b="1" i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3. </a:t>
              </a:r>
              <a:r>
                <a:rPr lang="en-US" sz="2400" b="1" i="0">
                  <a:solidFill>
                    <a:srgbClr val="7030A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Cho </a:t>
              </a:r>
              <a:r>
                <a:rPr lang="en-US" sz="2400" b="1" i="0" dirty="0" err="1">
                  <a:solidFill>
                    <a:srgbClr val="7030A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giá</a:t>
              </a:r>
              <a:r>
                <a:rPr lang="en-US" sz="2400" b="1" i="0" dirty="0">
                  <a:solidFill>
                    <a:srgbClr val="7030A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i="0" dirty="0" err="1">
                  <a:solidFill>
                    <a:srgbClr val="7030A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thể</a:t>
              </a:r>
              <a:r>
                <a:rPr lang="en-US" sz="2400" b="1" i="0" dirty="0">
                  <a:solidFill>
                    <a:srgbClr val="7030A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i="0" dirty="0" err="1">
                  <a:solidFill>
                    <a:srgbClr val="7030A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vào</a:t>
              </a:r>
              <a:r>
                <a:rPr lang="en-US" sz="2400" b="1" i="0" dirty="0">
                  <a:solidFill>
                    <a:srgbClr val="7030A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i="0" dirty="0" err="1">
                  <a:solidFill>
                    <a:srgbClr val="7030A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chậu</a:t>
              </a:r>
              <a:r>
                <a:rPr lang="en-US" sz="2400" b="1" i="0" dirty="0">
                  <a:solidFill>
                    <a:srgbClr val="7030A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i="0" dirty="0" err="1">
                  <a:solidFill>
                    <a:srgbClr val="7030A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cho</a:t>
              </a:r>
              <a:r>
                <a:rPr lang="en-US" sz="2400" b="1" i="0" dirty="0">
                  <a:solidFill>
                    <a:srgbClr val="7030A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i="0" dirty="0" err="1">
                  <a:solidFill>
                    <a:srgbClr val="7030A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đến</a:t>
              </a:r>
              <a:r>
                <a:rPr lang="en-US" sz="2400" b="1" i="0" dirty="0">
                  <a:solidFill>
                    <a:srgbClr val="7030A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i="0" dirty="0" err="1">
                  <a:solidFill>
                    <a:srgbClr val="7030A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khi</a:t>
              </a:r>
              <a:r>
                <a:rPr lang="en-US" sz="2400" b="1" i="0" dirty="0">
                  <a:solidFill>
                    <a:srgbClr val="7030A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i="0" dirty="0" err="1">
                  <a:solidFill>
                    <a:srgbClr val="7030A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giá</a:t>
              </a:r>
              <a:r>
                <a:rPr lang="en-US" sz="2400" b="1" i="0" dirty="0">
                  <a:solidFill>
                    <a:srgbClr val="7030A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i="0" dirty="0" err="1">
                  <a:solidFill>
                    <a:srgbClr val="7030A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thể</a:t>
              </a:r>
              <a:r>
                <a:rPr lang="en-US" sz="2400" b="1" i="0" dirty="0">
                  <a:solidFill>
                    <a:srgbClr val="7030A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i="0" dirty="0" err="1">
                  <a:solidFill>
                    <a:srgbClr val="7030A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cách</a:t>
              </a:r>
              <a:r>
                <a:rPr lang="en-US" sz="2400" b="1" i="0" dirty="0">
                  <a:solidFill>
                    <a:srgbClr val="7030A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i="0" dirty="0" err="1">
                  <a:solidFill>
                    <a:srgbClr val="7030A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miệng</a:t>
              </a:r>
              <a:r>
                <a:rPr lang="en-US" sz="2400" b="1" i="0" dirty="0">
                  <a:solidFill>
                    <a:srgbClr val="7030A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i="0" dirty="0" err="1">
                  <a:solidFill>
                    <a:srgbClr val="7030A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chậu</a:t>
              </a:r>
              <a:r>
                <a:rPr lang="en-US" sz="2400" b="1" i="0" dirty="0">
                  <a:solidFill>
                    <a:srgbClr val="7030A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i="0" dirty="0" err="1">
                  <a:solidFill>
                    <a:srgbClr val="7030A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lang="en-US" sz="2400" b="1" i="0" dirty="0">
                  <a:solidFill>
                    <a:srgbClr val="7030A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2 cm </a:t>
              </a:r>
              <a:r>
                <a:rPr lang="en-US" sz="2400" b="1" i="0" dirty="0" err="1">
                  <a:solidFill>
                    <a:srgbClr val="7030A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đến</a:t>
              </a:r>
              <a:r>
                <a:rPr lang="en-US" sz="2400" b="1" i="0" dirty="0">
                  <a:solidFill>
                    <a:srgbClr val="7030A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5 cm.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DBBF1993-2854-7A75-090A-EF31948784BC}"/>
              </a:ext>
            </a:extLst>
          </p:cNvPr>
          <p:cNvGrpSpPr/>
          <p:nvPr/>
        </p:nvGrpSpPr>
        <p:grpSpPr>
          <a:xfrm>
            <a:off x="832659" y="2609850"/>
            <a:ext cx="10778316" cy="742950"/>
            <a:chOff x="4144021" y="1484380"/>
            <a:chExt cx="10778316" cy="4840220"/>
          </a:xfrm>
          <a:solidFill>
            <a:schemeClr val="accent5">
              <a:lumMod val="40000"/>
              <a:lumOff val="60000"/>
            </a:schemeClr>
          </a:solidFill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E3FEF663-A831-FE4E-03E8-C06D9D5EEAF9}"/>
                </a:ext>
              </a:extLst>
            </p:cNvPr>
            <p:cNvGrpSpPr/>
            <p:nvPr/>
          </p:nvGrpSpPr>
          <p:grpSpPr>
            <a:xfrm>
              <a:off x="4144021" y="1484380"/>
              <a:ext cx="10778316" cy="4840220"/>
              <a:chOff x="4436414" y="1551563"/>
              <a:chExt cx="10426263" cy="4327762"/>
            </a:xfrm>
            <a:grpFill/>
          </p:grpSpPr>
          <p:sp>
            <p:nvSpPr>
              <p:cNvPr id="40" name="Rectangle: Diagonal Corners Rounded 4">
                <a:extLst>
                  <a:ext uri="{FF2B5EF4-FFF2-40B4-BE49-F238E27FC236}">
                    <a16:creationId xmlns:a16="http://schemas.microsoft.com/office/drawing/2014/main" id="{EB26CB86-B750-7A16-FA8F-99EF1CB83511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Rectangle: Diagonal Corners Rounded 30">
                <a:extLst>
                  <a:ext uri="{FF2B5EF4-FFF2-40B4-BE49-F238E27FC236}">
                    <a16:creationId xmlns:a16="http://schemas.microsoft.com/office/drawing/2014/main" id="{2F480BA8-F38B-FC2A-E4CF-9269E7312CB1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1042626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grp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6342B30C-8DDF-ABA5-9FF5-EAFDE315489B}"/>
                </a:ext>
              </a:extLst>
            </p:cNvPr>
            <p:cNvSpPr txBox="1"/>
            <p:nvPr/>
          </p:nvSpPr>
          <p:spPr>
            <a:xfrm>
              <a:off x="4263862" y="1911755"/>
              <a:ext cx="10639425" cy="329634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R="0" lvl="0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400" b="1" i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2. </a:t>
              </a:r>
              <a:r>
                <a:rPr lang="vi-VN" sz="2400" b="1" i="0">
                  <a:solidFill>
                    <a:srgbClr val="7030A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Gieo </a:t>
              </a:r>
              <a:r>
                <a:rPr lang="vi-VN" sz="2400" b="1" i="0" dirty="0">
                  <a:solidFill>
                    <a:srgbClr val="7030A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hạt giống đã được xử lí vào chậu. Sau khi gieo cần lấp giá thể kín hạt.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E24E859A-7314-8D09-8CCA-293C1049867C}"/>
              </a:ext>
            </a:extLst>
          </p:cNvPr>
          <p:cNvGrpSpPr/>
          <p:nvPr/>
        </p:nvGrpSpPr>
        <p:grpSpPr>
          <a:xfrm>
            <a:off x="785034" y="4848225"/>
            <a:ext cx="10778316" cy="1066799"/>
            <a:chOff x="4144021" y="1422325"/>
            <a:chExt cx="10778316" cy="6950053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14AB5CA2-53B1-65A7-AE44-DC3B68B87654}"/>
                </a:ext>
              </a:extLst>
            </p:cNvPr>
            <p:cNvGrpSpPr/>
            <p:nvPr/>
          </p:nvGrpSpPr>
          <p:grpSpPr>
            <a:xfrm>
              <a:off x="4144021" y="1484373"/>
              <a:ext cx="10778316" cy="6888005"/>
              <a:chOff x="4436414" y="1551557"/>
              <a:chExt cx="10426263" cy="6158738"/>
            </a:xfrm>
          </p:grpSpPr>
          <p:sp>
            <p:nvSpPr>
              <p:cNvPr id="45" name="Rectangle: Diagonal Corners Rounded 4">
                <a:extLst>
                  <a:ext uri="{FF2B5EF4-FFF2-40B4-BE49-F238E27FC236}">
                    <a16:creationId xmlns:a16="http://schemas.microsoft.com/office/drawing/2014/main" id="{8CB32A50-4A18-92E2-9AE4-D4A97A028DFE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Rectangle: Diagonal Corners Rounded 30">
                <a:extLst>
                  <a:ext uri="{FF2B5EF4-FFF2-40B4-BE49-F238E27FC236}">
                    <a16:creationId xmlns:a16="http://schemas.microsoft.com/office/drawing/2014/main" id="{8B3F76A1-501F-E6E4-F8AA-463F1D0A367A}"/>
                  </a:ext>
                </a:extLst>
              </p:cNvPr>
              <p:cNvSpPr/>
              <p:nvPr/>
            </p:nvSpPr>
            <p:spPr>
              <a:xfrm flipH="1">
                <a:off x="4436414" y="1551557"/>
                <a:ext cx="10426263" cy="6158738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solidFill>
                <a:schemeClr val="accent6">
                  <a:lumMod val="20000"/>
                  <a:lumOff val="80000"/>
                </a:schemeClr>
              </a:solidFill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BA4EF8A6-478C-F898-D73F-70358BF0DCEF}"/>
                </a:ext>
              </a:extLst>
            </p:cNvPr>
            <p:cNvSpPr txBox="1"/>
            <p:nvPr/>
          </p:nvSpPr>
          <p:spPr>
            <a:xfrm>
              <a:off x="4311487" y="1422325"/>
              <a:ext cx="10210800" cy="61837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400" b="1" i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4. </a:t>
              </a:r>
              <a:r>
                <a:rPr lang="vi-VN" sz="2400" b="1" i="0">
                  <a:solidFill>
                    <a:srgbClr val="7030A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Tưới </a:t>
              </a:r>
              <a:r>
                <a:rPr lang="vi-VN" sz="2400" b="1" i="0" dirty="0">
                  <a:solidFill>
                    <a:srgbClr val="7030A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nhẹ nước (dạng phun sương) lên bề mặt giá thể. Mỗi ngày tưới một đến hai làn vào sáng sớm hoặc chiều mát.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12098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904B6D7-57B2-4C6F-92BA-25363FE12E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3" name="矩形: 圆角 1">
            <a:extLst>
              <a:ext uri="{FF2B5EF4-FFF2-40B4-BE49-F238E27FC236}">
                <a16:creationId xmlns:a16="http://schemas.microsoft.com/office/drawing/2014/main" id="{F6F982F0-C5CC-933A-5BB4-8ADA8AE61823}"/>
              </a:ext>
            </a:extLst>
          </p:cNvPr>
          <p:cNvSpPr/>
          <p:nvPr/>
        </p:nvSpPr>
        <p:spPr>
          <a:xfrm>
            <a:off x="1952762" y="1192277"/>
            <a:ext cx="9185383" cy="41783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Hoạt động 1: Các bước gieo hạt hoa, cây cảnh trong chậu</a:t>
            </a: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文本框 11">
            <a:extLst>
              <a:ext uri="{FF2B5EF4-FFF2-40B4-BE49-F238E27FC236}">
                <a16:creationId xmlns:a16="http://schemas.microsoft.com/office/drawing/2014/main" id="{7B711836-487C-58FD-9A53-ED9BEFEDB9AD}"/>
              </a:ext>
            </a:extLst>
          </p:cNvPr>
          <p:cNvSpPr txBox="1"/>
          <p:nvPr/>
        </p:nvSpPr>
        <p:spPr>
          <a:xfrm>
            <a:off x="2072081" y="1736521"/>
            <a:ext cx="8643545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8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Hoạt động 2: </a:t>
            </a:r>
            <a:r>
              <a:rPr kumimoji="0" lang="vi-VN" altLang="zh-CN" sz="48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0000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Tìm hiểu các dụng cụ, vật liệu gieo hạt hoa, cây cảnh trong chậu </a:t>
            </a:r>
            <a:endParaRPr kumimoji="0" lang="zh-CN" altLang="en-US" sz="4800" b="1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srgbClr val="0000CC"/>
              </a:solidFill>
              <a:effectLst/>
              <a:uLnTx/>
              <a:uFillTx/>
              <a:latin typeface="Tahoma" panose="020B0604030504040204" pitchFamily="34" charset="0"/>
              <a:ea typeface="胡晓波男神体" panose="02010600030101010101" pitchFamily="2" charset="-122"/>
              <a:cs typeface="Tahoma" panose="020B0604030504040204" pitchFamily="34" charset="0"/>
            </a:endParaRPr>
          </a:p>
        </p:txBody>
      </p:sp>
      <p:pic>
        <p:nvPicPr>
          <p:cNvPr id="6" name="Picture 5" descr="A cartoon of a child planting seeds&#10;&#10;Description automatically generated">
            <a:extLst>
              <a:ext uri="{FF2B5EF4-FFF2-40B4-BE49-F238E27FC236}">
                <a16:creationId xmlns:a16="http://schemas.microsoft.com/office/drawing/2014/main" id="{04CFC1BF-6EC5-20BA-FEC3-6D6F3ABCDA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399" y="2981325"/>
            <a:ext cx="3876675" cy="3876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220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281</TotalTime>
  <Words>817</Words>
  <Application>Microsoft Office PowerPoint</Application>
  <PresentationFormat>Widescreen</PresentationFormat>
  <Paragraphs>67</Paragraphs>
  <Slides>19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等线</vt:lpstr>
      <vt:lpstr>等线 Light</vt:lpstr>
      <vt:lpstr>Arial</vt:lpstr>
      <vt:lpstr>Calibri</vt:lpstr>
      <vt:lpstr>Cambria</vt:lpstr>
      <vt:lpstr>Tahoma</vt:lpstr>
      <vt:lpstr>Times New Roman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44</cp:revision>
  <dcterms:created xsi:type="dcterms:W3CDTF">2023-08-27T09:36:55Z</dcterms:created>
  <dcterms:modified xsi:type="dcterms:W3CDTF">2025-11-10T14:03:40Z</dcterms:modified>
</cp:coreProperties>
</file>