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5" r:id="rId2"/>
    <p:sldId id="3051" r:id="rId3"/>
    <p:sldId id="2007577601" r:id="rId4"/>
    <p:sldId id="2007577602" r:id="rId5"/>
    <p:sldId id="2007577603" r:id="rId6"/>
    <p:sldId id="3059" r:id="rId7"/>
    <p:sldId id="3060" r:id="rId8"/>
    <p:sldId id="3061" r:id="rId9"/>
    <p:sldId id="3062" r:id="rId10"/>
    <p:sldId id="3057" r:id="rId11"/>
    <p:sldId id="305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2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810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BF8B26-0FA9-481F-AD16-350351DB578A}" type="slidenum">
              <a:rPr lang="en-US" smtClean="0"/>
              <a:t>3</a:t>
            </a:fld>
            <a:endParaRPr lang="en-US"/>
          </a:p>
        </p:txBody>
      </p:sp>
    </p:spTree>
    <p:extLst>
      <p:ext uri="{BB962C8B-B14F-4D97-AF65-F5344CB8AC3E}">
        <p14:creationId xmlns:p14="http://schemas.microsoft.com/office/powerpoint/2010/main" val="349951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BF8B26-0FA9-481F-AD16-350351DB578A}" type="slidenum">
              <a:rPr lang="en-US" smtClean="0"/>
              <a:t>4</a:t>
            </a:fld>
            <a:endParaRPr lang="en-US"/>
          </a:p>
        </p:txBody>
      </p:sp>
    </p:spTree>
    <p:extLst>
      <p:ext uri="{BB962C8B-B14F-4D97-AF65-F5344CB8AC3E}">
        <p14:creationId xmlns:p14="http://schemas.microsoft.com/office/powerpoint/2010/main" val="88224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BF8B26-0FA9-481F-AD16-350351DB578A}" type="slidenum">
              <a:rPr lang="en-US" smtClean="0"/>
              <a:t>5</a:t>
            </a:fld>
            <a:endParaRPr lang="en-US"/>
          </a:p>
        </p:txBody>
      </p:sp>
    </p:spTree>
    <p:extLst>
      <p:ext uri="{BB962C8B-B14F-4D97-AF65-F5344CB8AC3E}">
        <p14:creationId xmlns:p14="http://schemas.microsoft.com/office/powerpoint/2010/main" val="3709254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EE9BB57-3685-4F68-BF48-AF85A474229F}"/>
              </a:ext>
            </a:extLst>
          </p:cNvPr>
          <p:cNvPicPr>
            <a:picLocks noChangeAspect="1"/>
          </p:cNvPicPr>
          <p:nvPr userDrawn="1"/>
        </p:nvPicPr>
        <p:blipFill>
          <a:blip r:embed="rId2"/>
          <a:stretch>
            <a:fillRect/>
          </a:stretch>
        </p:blipFill>
        <p:spPr>
          <a:xfrm>
            <a:off x="11328949"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61" r:id="rId2"/>
    <p:sldLayoutId id="214748375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3.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slide" Target="slide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gif"/><Relationship Id="rId5" Type="http://schemas.openxmlformats.org/officeDocument/2006/relationships/audio" Target="../media/audio1.wav"/><Relationship Id="rId10" Type="http://schemas.openxmlformats.org/officeDocument/2006/relationships/image" Target="../media/image19.png"/><Relationship Id="rId4" Type="http://schemas.openxmlformats.org/officeDocument/2006/relationships/notesSlide" Target="../notesSlides/notesSlide2.xml"/><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slide" Target="slide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gif"/><Relationship Id="rId5" Type="http://schemas.openxmlformats.org/officeDocument/2006/relationships/audio" Target="../media/audio1.wav"/><Relationship Id="rId4" Type="http://schemas.openxmlformats.org/officeDocument/2006/relationships/notesSlide" Target="../notesSlides/notesSlide3.xml"/><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slide" Target="slide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gif"/><Relationship Id="rId5" Type="http://schemas.openxmlformats.org/officeDocument/2006/relationships/audio" Target="../media/audio1.wav"/><Relationship Id="rId4" Type="http://schemas.openxmlformats.org/officeDocument/2006/relationships/notesSlide" Target="../notesSlides/notesSlide4.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3" y="3938047"/>
            <a:ext cx="12425190"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EA6932BD-7566-4DDC-A694-F2339BCDE252}"/>
              </a:ext>
            </a:extLst>
          </p:cNvPr>
          <p:cNvPicPr>
            <a:picLocks noChangeAspect="1"/>
          </p:cNvPicPr>
          <p:nvPr/>
        </p:nvPicPr>
        <p:blipFill>
          <a:blip r:embed="rId8"/>
          <a:stretch>
            <a:fillRect/>
          </a:stretch>
        </p:blipFill>
        <p:spPr>
          <a:xfrm>
            <a:off x="132402" y="2491800"/>
            <a:ext cx="589731" cy="520622"/>
          </a:xfrm>
          <a:prstGeom prst="rect">
            <a:avLst/>
          </a:prstGeom>
        </p:spPr>
      </p:pic>
      <p:pic>
        <p:nvPicPr>
          <p:cNvPr id="2" name="Graphic 1">
            <a:extLst>
              <a:ext uri="{FF2B5EF4-FFF2-40B4-BE49-F238E27FC236}">
                <a16:creationId xmlns:a16="http://schemas.microsoft.com/office/drawing/2014/main" id="{ECC315CB-F4B4-DFE2-3507-C2B88D4F77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3" y="387484"/>
            <a:ext cx="8672053" cy="2321837"/>
          </a:xfrm>
          <a:prstGeom prst="rect">
            <a:avLst/>
          </a:prstGeom>
        </p:spPr>
      </p:pic>
      <p:sp>
        <p:nvSpPr>
          <p:cNvPr id="3" name="Rectangle 2">
            <a:extLst>
              <a:ext uri="{FF2B5EF4-FFF2-40B4-BE49-F238E27FC236}">
                <a16:creationId xmlns:a16="http://schemas.microsoft.com/office/drawing/2014/main" id="{23988948-10CB-21A7-7CAA-CA8D5F48FFC1}"/>
              </a:ext>
            </a:extLst>
          </p:cNvPr>
          <p:cNvSpPr/>
          <p:nvPr/>
        </p:nvSpPr>
        <p:spPr>
          <a:xfrm>
            <a:off x="-233187" y="385449"/>
            <a:ext cx="8545815" cy="16684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3. </a:t>
            </a:r>
            <a:r>
              <a:rPr lang="vi-VN" sz="3600" b="1">
                <a:solidFill>
                  <a:schemeClr val="bg1"/>
                </a:solidFill>
                <a:latin typeface="SVN-Adam Gorry" panose="02040603050506020204" pitchFamily="18" charset="0"/>
                <a:cs typeface="Times New Roman" panose="02020603050405020304" pitchFamily="18" charset="0"/>
              </a:rPr>
              <a:t>Tổ chức lưu </a:t>
            </a:r>
            <a:r>
              <a:rPr lang="en-US" sz="3600" b="1">
                <a:solidFill>
                  <a:schemeClr val="bg1"/>
                </a:solidFill>
                <a:latin typeface="SVN-Adam Gorry" panose="02040603050506020204" pitchFamily="18" charset="0"/>
                <a:cs typeface="Times New Roman" panose="02020603050405020304" pitchFamily="18" charset="0"/>
              </a:rPr>
              <a:t>t</a:t>
            </a:r>
            <a:r>
              <a:rPr lang="vi-VN" sz="3600" b="1">
                <a:solidFill>
                  <a:schemeClr val="bg1"/>
                </a:solidFill>
                <a:latin typeface="SVN-Adam Gorry" panose="02040603050506020204" pitchFamily="18" charset="0"/>
                <a:cs typeface="Times New Roman" panose="02020603050405020304" pitchFamily="18" charset="0"/>
              </a:rPr>
              <a:t>rữ,   tì</a:t>
            </a:r>
            <a:r>
              <a:rPr lang="en-US" sz="3600" b="1">
                <a:solidFill>
                  <a:schemeClr val="bg1"/>
                </a:solidFill>
                <a:latin typeface="SVN-Adam Gorry" panose="02040603050506020204" pitchFamily="18" charset="0"/>
                <a:cs typeface="Times New Roman" panose="02020603050405020304" pitchFamily="18" charset="0"/>
              </a:rPr>
              <a:t>m</a:t>
            </a:r>
            <a:r>
              <a:rPr lang="vi-VN" sz="3600" b="1">
                <a:solidFill>
                  <a:schemeClr val="bg1"/>
                </a:solidFill>
                <a:latin typeface="SVN-Adam Gorry" panose="02040603050506020204" pitchFamily="18" charset="0"/>
                <a:cs typeface="Times New Roman" panose="02020603050405020304" pitchFamily="18" charset="0"/>
              </a:rPr>
              <a:t> k</a:t>
            </a:r>
            <a:r>
              <a:rPr lang="en-US" sz="3600" b="1">
                <a:solidFill>
                  <a:schemeClr val="bg1"/>
                </a:solidFill>
                <a:latin typeface="SVN-Adam Gorry" panose="02040603050506020204" pitchFamily="18" charset="0"/>
                <a:cs typeface="Times New Roman" panose="02020603050405020304" pitchFamily="18" charset="0"/>
              </a:rPr>
              <a:t>iếm</a:t>
            </a:r>
            <a:r>
              <a:rPr lang="vi-VN" sz="3600" b="1">
                <a:solidFill>
                  <a:schemeClr val="bg1"/>
                </a:solidFill>
                <a:latin typeface="SVN-Adam Gorry" panose="02040603050506020204" pitchFamily="18" charset="0"/>
                <a:cs typeface="Times New Roman" panose="02020603050405020304" pitchFamily="18" charset="0"/>
              </a:rPr>
              <a:t> và </a:t>
            </a:r>
            <a:r>
              <a:rPr lang="en-US" sz="3600" b="1">
                <a:solidFill>
                  <a:schemeClr val="bg1"/>
                </a:solidFill>
                <a:latin typeface="SVN-Adam Gorry" panose="02040603050506020204" pitchFamily="18" charset="0"/>
                <a:cs typeface="Times New Roman" panose="02020603050405020304" pitchFamily="18" charset="0"/>
              </a:rPr>
              <a:t>tr</a:t>
            </a:r>
            <a:r>
              <a:rPr lang="vi-VN" sz="3600" b="1">
                <a:solidFill>
                  <a:schemeClr val="bg1"/>
                </a:solidFill>
                <a:latin typeface="SVN-Adam Gorry" panose="02040603050506020204" pitchFamily="18" charset="0"/>
                <a:cs typeface="Times New Roman" panose="02020603050405020304" pitchFamily="18" charset="0"/>
              </a:rPr>
              <a:t>ao đổI thôn</a:t>
            </a:r>
            <a:r>
              <a:rPr lang="en-US" sz="3600" b="1">
                <a:solidFill>
                  <a:schemeClr val="bg1"/>
                </a:solidFill>
                <a:latin typeface="SVN-Adam Gorry" panose="02040603050506020204" pitchFamily="18" charset="0"/>
                <a:cs typeface="Times New Roman" panose="02020603050405020304" pitchFamily="18" charset="0"/>
              </a:rPr>
              <a:t>g</a:t>
            </a:r>
            <a:r>
              <a:rPr lang="vi-VN" sz="3600" b="1">
                <a:solidFill>
                  <a:schemeClr val="bg1"/>
                </a:solidFill>
                <a:latin typeface="SVN-Adam Gorry" panose="02040603050506020204" pitchFamily="18" charset="0"/>
                <a:cs typeface="Times New Roman" panose="02020603050405020304" pitchFamily="18" charset="0"/>
              </a:rPr>
              <a:t> tIn</a:t>
            </a:r>
            <a:endParaRPr lang="vi-VN" sz="3600" b="1">
              <a:solidFill>
                <a:schemeClr val="bg1"/>
              </a:solidFill>
              <a:latin typeface="SVN-Avo" panose="02040603050506020204" pitchFamily="18" charset="0"/>
              <a:cs typeface="Times New Roman" panose="02020603050405020304" pitchFamily="18" charset="0"/>
            </a:endParaRPr>
          </a:p>
        </p:txBody>
      </p:sp>
      <p:sp>
        <p:nvSpPr>
          <p:cNvPr id="10" name="Text Box 2">
            <a:extLst>
              <a:ext uri="{FF2B5EF4-FFF2-40B4-BE49-F238E27FC236}">
                <a16:creationId xmlns:a16="http://schemas.microsoft.com/office/drawing/2014/main" id="{607E2BB3-EEB1-6F11-664D-4523296A28C5}"/>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grpSp>
        <p:nvGrpSpPr>
          <p:cNvPr id="11" name="Group 10">
            <a:extLst>
              <a:ext uri="{FF2B5EF4-FFF2-40B4-BE49-F238E27FC236}">
                <a16:creationId xmlns:a16="http://schemas.microsoft.com/office/drawing/2014/main" id="{019A4D8B-0AF7-0AB6-881A-95EEF9B36B17}"/>
              </a:ext>
            </a:extLst>
          </p:cNvPr>
          <p:cNvGrpSpPr/>
          <p:nvPr/>
        </p:nvGrpSpPr>
        <p:grpSpPr>
          <a:xfrm>
            <a:off x="1495168" y="2152611"/>
            <a:ext cx="8412881" cy="1940925"/>
            <a:chOff x="1132534" y="1366069"/>
            <a:chExt cx="7437167" cy="1940925"/>
          </a:xfrm>
        </p:grpSpPr>
        <p:sp>
          <p:nvSpPr>
            <p:cNvPr id="12" name="Rectangle: Rounded Corners 11">
              <a:extLst>
                <a:ext uri="{FF2B5EF4-FFF2-40B4-BE49-F238E27FC236}">
                  <a16:creationId xmlns:a16="http://schemas.microsoft.com/office/drawing/2014/main" id="{9668DE4F-A6DE-FB8B-9586-A1D71C3D689F}"/>
                </a:ext>
              </a:extLst>
            </p:cNvPr>
            <p:cNvSpPr/>
            <p:nvPr/>
          </p:nvSpPr>
          <p:spPr>
            <a:xfrm>
              <a:off x="1597171" y="1838449"/>
              <a:ext cx="6972530" cy="106750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Graphic 12">
              <a:extLst>
                <a:ext uri="{FF2B5EF4-FFF2-40B4-BE49-F238E27FC236}">
                  <a16:creationId xmlns:a16="http://schemas.microsoft.com/office/drawing/2014/main" id="{160E8D33-7218-0FE3-3A66-A01EBDB66E5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32534" y="1366069"/>
              <a:ext cx="1918382" cy="1940925"/>
            </a:xfrm>
            <a:prstGeom prst="rect">
              <a:avLst/>
            </a:prstGeom>
          </p:spPr>
        </p:pic>
        <p:sp>
          <p:nvSpPr>
            <p:cNvPr id="14" name="Rectangle 13">
              <a:extLst>
                <a:ext uri="{FF2B5EF4-FFF2-40B4-BE49-F238E27FC236}">
                  <a16:creationId xmlns:a16="http://schemas.microsoft.com/office/drawing/2014/main" id="{B37706DF-2A5A-D734-B47E-E43239A99E87}"/>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5" name="Rectangle 14">
              <a:extLst>
                <a:ext uri="{FF2B5EF4-FFF2-40B4-BE49-F238E27FC236}">
                  <a16:creationId xmlns:a16="http://schemas.microsoft.com/office/drawing/2014/main" id="{B156BB00-5C54-107D-1178-15B3B3428E4A}"/>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5</a:t>
              </a:r>
              <a:endParaRPr lang="vi-VN" sz="4400" b="1">
                <a:latin typeface="UVF Salome" panose="02000503040000020003" pitchFamily="50" charset="0"/>
                <a:cs typeface="Times New Roman" panose="02020603050405020304" pitchFamily="18" charset="0"/>
              </a:endParaRPr>
            </a:p>
          </p:txBody>
        </p:sp>
        <p:sp>
          <p:nvSpPr>
            <p:cNvPr id="16" name="Rectangle 15">
              <a:extLst>
                <a:ext uri="{FF2B5EF4-FFF2-40B4-BE49-F238E27FC236}">
                  <a16:creationId xmlns:a16="http://schemas.microsoft.com/office/drawing/2014/main" id="{B0F8F108-0616-EDDE-A08B-A56AFAA5AF49}"/>
                </a:ext>
              </a:extLst>
            </p:cNvPr>
            <p:cNvSpPr/>
            <p:nvPr/>
          </p:nvSpPr>
          <p:spPr>
            <a:xfrm>
              <a:off x="3050916" y="1905097"/>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altLang="vi-VN" sz="3200" b="1" dirty="0">
                  <a:solidFill>
                    <a:srgbClr val="F93265"/>
                  </a:solidFill>
                  <a:latin typeface="UTM Avo" panose="02040603050506020204" pitchFamily="18" charset="0"/>
                  <a:cs typeface="Times New Roman" panose="02020603050405020304" pitchFamily="18" charset="0"/>
                </a:rPr>
                <a:t>THAO TÁC VỚI TỆP VÀ THƯ MỤC</a:t>
              </a:r>
              <a:endParaRPr lang="en-US" altLang="vi-VN" sz="3200" b="1" dirty="0">
                <a:solidFill>
                  <a:srgbClr val="F93265"/>
                </a:solidFill>
                <a:latin typeface="UTM Avo" panose="0204060305050602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54152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66119" y="144345"/>
            <a:ext cx="3413690" cy="619225"/>
            <a:chOff x="719771" y="467376"/>
            <a:chExt cx="3413690"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9771" y="467376"/>
              <a:ext cx="932424"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669456" y="743273"/>
            <a:ext cx="11037968" cy="1055545"/>
          </a:xfrm>
          <a:prstGeom prst="rect">
            <a:avLst/>
          </a:prstGeom>
        </p:spPr>
        <p:txBody>
          <a:bodyPr wrap="square">
            <a:spAutoFit/>
          </a:bodyPr>
          <a:lstStyle/>
          <a:p>
            <a:pPr defTabSz="342900">
              <a:lnSpc>
                <a:spcPct val="150000"/>
              </a:lnSpc>
            </a:pPr>
            <a:r>
              <a:rPr lang="en-US" sz="2200" b="1" dirty="0">
                <a:latin typeface="UTM Avo" panose="02040603050506020204" pitchFamily="18" charset="0"/>
                <a:cs typeface="Times New Roman" panose="02020603050405020304" pitchFamily="18" charset="0"/>
              </a:rPr>
              <a:t>1. </a:t>
            </a:r>
            <a:r>
              <a:rPr lang="vi-VN" sz="2200" dirty="0">
                <a:latin typeface="UTM Avo" panose="02040603050506020204" pitchFamily="18" charset="0"/>
                <a:cs typeface="Times New Roman" panose="02020603050405020304" pitchFamily="18" charset="0"/>
              </a:rPr>
              <a:t>Khi em muốn tệp và thư mục tồn tại cả ở thư mục cũ và thư mục mới em sử dụng một thao tác nào?</a:t>
            </a:r>
          </a:p>
        </p:txBody>
      </p:sp>
      <p:sp>
        <p:nvSpPr>
          <p:cNvPr id="22" name="Rectangle 21">
            <a:extLst>
              <a:ext uri="{FF2B5EF4-FFF2-40B4-BE49-F238E27FC236}">
                <a16:creationId xmlns:a16="http://schemas.microsoft.com/office/drawing/2014/main" id="{376AB137-0387-4900-B10F-16F5931B7B42}"/>
              </a:ext>
            </a:extLst>
          </p:cNvPr>
          <p:cNvSpPr/>
          <p:nvPr/>
        </p:nvSpPr>
        <p:spPr>
          <a:xfrm>
            <a:off x="600227" y="2069492"/>
            <a:ext cx="4918113"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thực hành các nhiệm vụ sa</a:t>
            </a:r>
            <a:r>
              <a:rPr lang="en-US" sz="2200">
                <a:latin typeface="UTM Avo" panose="02040603050506020204" pitchFamily="18" charset="0"/>
                <a:cs typeface="Times New Roman" panose="02020603050405020304" pitchFamily="18" charset="0"/>
              </a:rPr>
              <a:t>u:</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02AD4AF-0DC3-960F-C62C-DB29C416CEE4}"/>
              </a:ext>
            </a:extLst>
          </p:cNvPr>
          <p:cNvSpPr/>
          <p:nvPr/>
        </p:nvSpPr>
        <p:spPr>
          <a:xfrm>
            <a:off x="2871607" y="1521778"/>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A. </a:t>
            </a:r>
            <a:r>
              <a:rPr lang="en-US" sz="2200" dirty="0">
                <a:latin typeface="UTM Avo" panose="02040603050506020204" pitchFamily="18" charset="0"/>
                <a:cs typeface="Times New Roman" panose="02020603050405020304" pitchFamily="18" charset="0"/>
              </a:rPr>
              <a:t>Sao </a:t>
            </a:r>
            <a:r>
              <a:rPr lang="en-US" sz="2200" dirty="0" err="1">
                <a:latin typeface="UTM Avo" panose="02040603050506020204" pitchFamily="18" charset="0"/>
                <a:cs typeface="Times New Roman" panose="02020603050405020304" pitchFamily="18" charset="0"/>
              </a:rPr>
              <a:t>chép</a:t>
            </a:r>
            <a:endParaRPr lang="vi-VN" sz="2200" dirty="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263118F-5C65-1650-491A-3C5F5BA00042}"/>
              </a:ext>
            </a:extLst>
          </p:cNvPr>
          <p:cNvSpPr/>
          <p:nvPr/>
        </p:nvSpPr>
        <p:spPr>
          <a:xfrm>
            <a:off x="4796834" y="1553198"/>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B. </a:t>
            </a:r>
            <a:r>
              <a:rPr lang="en-US" sz="2200" dirty="0">
                <a:latin typeface="UTM Avo" panose="02040603050506020204" pitchFamily="18" charset="0"/>
                <a:cs typeface="Times New Roman" panose="02020603050405020304" pitchFamily="18" charset="0"/>
              </a:rPr>
              <a:t>Di </a:t>
            </a:r>
            <a:r>
              <a:rPr lang="en-US" sz="2200" dirty="0" err="1">
                <a:latin typeface="UTM Avo" panose="02040603050506020204" pitchFamily="18" charset="0"/>
                <a:cs typeface="Times New Roman" panose="02020603050405020304" pitchFamily="18" charset="0"/>
              </a:rPr>
              <a:t>chuyển</a:t>
            </a:r>
            <a:endParaRPr lang="vi-VN" sz="2200" dirty="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E195D8F-B0BB-0314-E882-531694F18B2E}"/>
              </a:ext>
            </a:extLst>
          </p:cNvPr>
          <p:cNvSpPr/>
          <p:nvPr/>
        </p:nvSpPr>
        <p:spPr>
          <a:xfrm>
            <a:off x="7050874" y="1579772"/>
            <a:ext cx="1226958"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C. </a:t>
            </a:r>
            <a:r>
              <a:rPr lang="en-US" sz="2200" dirty="0" err="1">
                <a:latin typeface="UTM Avo" panose="02040603050506020204" pitchFamily="18" charset="0"/>
                <a:cs typeface="Times New Roman" panose="02020603050405020304" pitchFamily="18" charset="0"/>
              </a:rPr>
              <a:t>Xóa</a:t>
            </a:r>
            <a:endParaRPr lang="vi-VN" sz="2200" dirty="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BD33E82-33B8-CFFE-30FE-69879F45BA94}"/>
              </a:ext>
            </a:extLst>
          </p:cNvPr>
          <p:cNvSpPr/>
          <p:nvPr/>
        </p:nvSpPr>
        <p:spPr>
          <a:xfrm>
            <a:off x="8806481" y="1563229"/>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D. </a:t>
            </a:r>
            <a:r>
              <a:rPr lang="en-US" sz="2200" dirty="0" err="1">
                <a:latin typeface="UTM Avo" panose="02040603050506020204" pitchFamily="18" charset="0"/>
                <a:cs typeface="Times New Roman" panose="02020603050405020304" pitchFamily="18" charset="0"/>
              </a:rPr>
              <a:t>Đổi</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tên</a:t>
            </a:r>
            <a:endParaRPr lang="vi-VN" sz="2200" dirty="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6A11A75-E82B-F067-4EA1-3653821BD64D}"/>
              </a:ext>
            </a:extLst>
          </p:cNvPr>
          <p:cNvSpPr/>
          <p:nvPr/>
        </p:nvSpPr>
        <p:spPr>
          <a:xfrm>
            <a:off x="584762" y="2524282"/>
            <a:ext cx="548274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a) Tạo thư mục con trong thư mục mang tên em theo gợi ý ở Hình 22.</a:t>
            </a:r>
          </a:p>
        </p:txBody>
      </p:sp>
      <p:sp>
        <p:nvSpPr>
          <p:cNvPr id="11" name="Rectangle 10">
            <a:extLst>
              <a:ext uri="{FF2B5EF4-FFF2-40B4-BE49-F238E27FC236}">
                <a16:creationId xmlns:a16="http://schemas.microsoft.com/office/drawing/2014/main" id="{38EDF5E4-FA4E-D2B1-9471-0318B4E8ED3B}"/>
              </a:ext>
            </a:extLst>
          </p:cNvPr>
          <p:cNvSpPr/>
          <p:nvPr/>
        </p:nvSpPr>
        <p:spPr>
          <a:xfrm>
            <a:off x="600632" y="3293723"/>
            <a:ext cx="6989412" cy="1107996"/>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b) Sao chép một tệp hình ảnh trên máy tính vào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a:t>
            </a:r>
            <a:r>
              <a:rPr lang="vi-VN" sz="2200">
                <a:latin typeface="UTM Avo" panose="02040603050506020204" pitchFamily="18" charset="0"/>
                <a:cs typeface="Times New Roman" panose="02020603050405020304" pitchFamily="18" charset="0"/>
              </a:rPr>
              <a:t>, sao chép một tệp trình chiếu vào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và đổi tên tệp thành </a:t>
            </a:r>
            <a:r>
              <a:rPr lang="vi-VN" sz="2200">
                <a:solidFill>
                  <a:schemeClr val="accent4">
                    <a:lumMod val="75000"/>
                  </a:schemeClr>
                </a:solidFill>
                <a:latin typeface="UTM Avo" panose="02040603050506020204" pitchFamily="18" charset="0"/>
                <a:cs typeface="Times New Roman" panose="02020603050405020304" pitchFamily="18" charset="0"/>
              </a:rPr>
              <a:t>H</a:t>
            </a:r>
            <a:r>
              <a:rPr lang="en-US" sz="2200">
                <a:solidFill>
                  <a:schemeClr val="accent4">
                    <a:lumMod val="75000"/>
                  </a:schemeClr>
                </a:solidFill>
                <a:latin typeface="UTM Avo" panose="02040603050506020204" pitchFamily="18" charset="0"/>
                <a:cs typeface="Times New Roman" panose="02020603050405020304" pitchFamily="18" charset="0"/>
              </a:rPr>
              <a:t>oten_lop_bai1</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4B94E21-09B9-519D-CD46-05682908D93C}"/>
              </a:ext>
            </a:extLst>
          </p:cNvPr>
          <p:cNvSpPr/>
          <p:nvPr/>
        </p:nvSpPr>
        <p:spPr>
          <a:xfrm>
            <a:off x="584762" y="4401719"/>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c) Di chuyển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sang thư </a:t>
            </a:r>
            <a:r>
              <a:rPr lang="vi-VN" sz="2200">
                <a:solidFill>
                  <a:schemeClr val="accent4">
                    <a:lumMod val="75000"/>
                  </a:schemeClr>
                </a:solidFill>
                <a:latin typeface="UTM Avo" panose="02040603050506020204" pitchFamily="18" charset="0"/>
                <a:cs typeface="Times New Roman" panose="02020603050405020304" pitchFamily="18" charset="0"/>
              </a:rPr>
              <a:t>mục Nhóm 2 </a:t>
            </a:r>
            <a:r>
              <a:rPr lang="vi-VN" sz="2200">
                <a:latin typeface="UTM Avo" panose="02040603050506020204" pitchFamily="18" charset="0"/>
                <a:cs typeface="Times New Roman" panose="02020603050405020304" pitchFamily="18" charset="0"/>
              </a:rPr>
              <a:t>và đổi tên thành </a:t>
            </a:r>
            <a:r>
              <a:rPr lang="vi-VN" sz="2200">
                <a:solidFill>
                  <a:schemeClr val="accent4">
                    <a:lumMod val="75000"/>
                  </a:schemeClr>
                </a:solidFill>
                <a:latin typeface="UTM Avo" panose="02040603050506020204" pitchFamily="18" charset="0"/>
                <a:cs typeface="Times New Roman" panose="02020603050405020304" pitchFamily="18" charset="0"/>
              </a:rPr>
              <a:t>Bai tap nhom</a:t>
            </a:r>
            <a:r>
              <a:rPr lang="vi-VN" sz="2200">
                <a:latin typeface="UTM Avo" panose="020406030505060202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AED2868B-B7F6-E71C-5637-5109ACD29553}"/>
              </a:ext>
            </a:extLst>
          </p:cNvPr>
          <p:cNvSpPr/>
          <p:nvPr/>
        </p:nvSpPr>
        <p:spPr>
          <a:xfrm>
            <a:off x="600632" y="5280782"/>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d) Sao chép thư mục H</a:t>
            </a:r>
            <a:r>
              <a:rPr lang="vi-VN" sz="2200">
                <a:solidFill>
                  <a:schemeClr val="accent4">
                    <a:lumMod val="75000"/>
                  </a:schemeClr>
                </a:solidFill>
                <a:latin typeface="UTM Avo" panose="02040603050506020204" pitchFamily="18" charset="0"/>
                <a:cs typeface="Times New Roman" panose="02020603050405020304" pitchFamily="18" charset="0"/>
              </a:rPr>
              <a:t>inh anh </a:t>
            </a:r>
            <a:r>
              <a:rPr lang="vi-VN" sz="2200">
                <a:latin typeface="UTM Avo" panose="02040603050506020204" pitchFamily="18" charset="0"/>
                <a:cs typeface="Times New Roman" panose="02020603050405020304" pitchFamily="18" charset="0"/>
              </a:rPr>
              <a:t>vào </a:t>
            </a:r>
            <a:r>
              <a:rPr lang="vi-VN" sz="2200">
                <a:solidFill>
                  <a:schemeClr val="accent4">
                    <a:lumMod val="75000"/>
                  </a:schemeClr>
                </a:solidFill>
                <a:latin typeface="UTM Avo" panose="02040603050506020204" pitchFamily="18" charset="0"/>
                <a:cs typeface="Times New Roman" panose="02020603050405020304" pitchFamily="18" charset="0"/>
              </a:rPr>
              <a:t>Nhom 2 </a:t>
            </a:r>
            <a:r>
              <a:rPr lang="vi-VN" sz="2200">
                <a:latin typeface="UTM Avo" panose="02040603050506020204" pitchFamily="18" charset="0"/>
                <a:cs typeface="Times New Roman" panose="02020603050405020304" pitchFamily="18" charset="0"/>
              </a:rPr>
              <a:t>và xoá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 </a:t>
            </a:r>
            <a:r>
              <a:rPr lang="vi-VN" sz="2200">
                <a:latin typeface="UTM Avo" panose="02040603050506020204" pitchFamily="18" charset="0"/>
                <a:cs typeface="Times New Roman" panose="02020603050405020304" pitchFamily="18" charset="0"/>
              </a:rPr>
              <a:t>trong thư mục </a:t>
            </a:r>
            <a:r>
              <a:rPr lang="vi-VN" sz="2200">
                <a:solidFill>
                  <a:schemeClr val="accent4">
                    <a:lumMod val="75000"/>
                  </a:schemeClr>
                </a:solidFill>
                <a:latin typeface="UTM Avo" panose="02040603050506020204" pitchFamily="18" charset="0"/>
                <a:cs typeface="Times New Roman" panose="02020603050405020304" pitchFamily="18" charset="0"/>
              </a:rPr>
              <a:t>Thu An</a:t>
            </a:r>
            <a:r>
              <a:rPr lang="vi-VN" sz="2200">
                <a:latin typeface="UTM Avo" panose="02040603050506020204" pitchFamily="18" charset="0"/>
                <a:cs typeface="Times New Roman" panose="02020603050405020304" pitchFamily="18" charset="0"/>
              </a:rPr>
              <a:t>. </a:t>
            </a:r>
          </a:p>
        </p:txBody>
      </p:sp>
      <p:pic>
        <p:nvPicPr>
          <p:cNvPr id="17" name="Picture 16" descr="Chart, timeline&#10;&#10;Description automatically generated">
            <a:extLst>
              <a:ext uri="{FF2B5EF4-FFF2-40B4-BE49-F238E27FC236}">
                <a16:creationId xmlns:a16="http://schemas.microsoft.com/office/drawing/2014/main" id="{43B43176-703B-C4D7-0FE0-2793A3798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018" y="2669289"/>
            <a:ext cx="3757350" cy="3529171"/>
          </a:xfrm>
          <a:prstGeom prst="rect">
            <a:avLst/>
          </a:prstGeom>
        </p:spPr>
      </p:pic>
      <p:sp>
        <p:nvSpPr>
          <p:cNvPr id="18" name="Oval 17">
            <a:extLst>
              <a:ext uri="{FF2B5EF4-FFF2-40B4-BE49-F238E27FC236}">
                <a16:creationId xmlns:a16="http://schemas.microsoft.com/office/drawing/2014/main" id="{C488F4ED-A2C1-E8CC-C488-7E11405D15D1}"/>
              </a:ext>
            </a:extLst>
          </p:cNvPr>
          <p:cNvSpPr/>
          <p:nvPr/>
        </p:nvSpPr>
        <p:spPr>
          <a:xfrm>
            <a:off x="2851378" y="161981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75067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4" grpId="0"/>
      <p:bldP spid="5" grpId="0"/>
      <p:bldP spid="7" grpId="0"/>
      <p:bldP spid="9" grpId="0"/>
      <p:bldP spid="10" grpId="0"/>
      <p:bldP spid="11" grpId="0"/>
      <p:bldP spid="14" grpId="0"/>
      <p:bldP spid="15"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722804" y="1739853"/>
            <a:ext cx="9751340" cy="142962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có một thư mục chứa các tệp ảnh và video về buổi thăm quan của lớp, em muốn chia sẻ cho các bạn. Em sẽ làm cách nào để thư mục đó vừa có trên máy tính của em, vừa có trên máy tính củ</a:t>
            </a:r>
            <a:r>
              <a:rPr lang="en-US" sz="2000" dirty="0">
                <a:latin typeface="UTM Avo" panose="02040603050506020204" pitchFamily="18" charset="0"/>
                <a:cs typeface="Times New Roman" panose="02020603050405020304" pitchFamily="18" charset="0"/>
              </a:rPr>
              <a:t>a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bạn</a:t>
            </a:r>
            <a:r>
              <a:rPr lang="en-US" sz="2000" dirty="0">
                <a:latin typeface="UTM Avo" panose="02040603050506020204" pitchFamily="18" charset="0"/>
                <a:cs typeface="Times New Roman" panose="02020603050405020304" pitchFamily="18" charset="0"/>
              </a:rPr>
              <a:t> ?</a:t>
            </a:r>
            <a:endParaRPr lang="vi-VN" sz="2000" dirty="0">
              <a:latin typeface="UTM Avo" panose="02040603050506020204" pitchFamily="18" charset="0"/>
              <a:cs typeface="Times New Roman" panose="02020603050405020304" pitchFamily="18" charset="0"/>
            </a:endParaRPr>
          </a:p>
        </p:txBody>
      </p:sp>
      <p:pic>
        <p:nvPicPr>
          <p:cNvPr id="11" name="Picture 10" descr="A toy figurine on a table&#10;&#10;Description automatically generated with low confidence">
            <a:extLst>
              <a:ext uri="{FF2B5EF4-FFF2-40B4-BE49-F238E27FC236}">
                <a16:creationId xmlns:a16="http://schemas.microsoft.com/office/drawing/2014/main"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405140" y="2959026"/>
            <a:ext cx="3859243" cy="3468535"/>
          </a:xfrm>
          <a:prstGeom prst="rect">
            <a:avLst/>
          </a:prstGeom>
        </p:spPr>
      </p:pic>
    </p:spTree>
    <p:extLst>
      <p:ext uri="{BB962C8B-B14F-4D97-AF65-F5344CB8AC3E}">
        <p14:creationId xmlns:p14="http://schemas.microsoft.com/office/powerpoint/2010/main" val="3047162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9471A51E-662A-4682-B870-767D840D89B6}"/>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3610478" y="3124024"/>
            <a:ext cx="5939827" cy="661207"/>
          </a:xfrm>
          <a:prstGeom prst="rect">
            <a:avLst/>
          </a:prstGeom>
        </p:spPr>
        <p:txBody>
          <a:bodyPr wrap="square">
            <a:spAutoFit/>
          </a:bodyPr>
          <a:lstStyle/>
          <a:p>
            <a:pPr indent="342900" algn="just" defTabSz="342900">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Trò</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chơi</a:t>
            </a:r>
            <a:r>
              <a:rPr lang="en-US" sz="2800" b="1" dirty="0">
                <a:solidFill>
                  <a:srgbClr val="FF0000"/>
                </a:solidFill>
                <a:latin typeface="Times New Roman" panose="02020603050405020304" pitchFamily="18" charset="0"/>
                <a:cs typeface="Times New Roman" panose="02020603050405020304" pitchFamily="18" charset="0"/>
              </a:rPr>
              <a:t>: TRÍ TUỆ TỐC HÀNH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3955D21A-C41C-41DC-9408-91765CBA652D}"/>
              </a:ext>
            </a:extLst>
          </p:cNvPr>
          <p:cNvPicPr>
            <a:picLocks noChangeAspect="1"/>
          </p:cNvPicPr>
          <p:nvPr/>
        </p:nvPicPr>
        <p:blipFill>
          <a:blip r:embed="rId4"/>
          <a:stretch>
            <a:fillRect/>
          </a:stretch>
        </p:blipFill>
        <p:spPr>
          <a:xfrm>
            <a:off x="11341064" y="1322032"/>
            <a:ext cx="488048" cy="430855"/>
          </a:xfrm>
          <a:prstGeom prst="rect">
            <a:avLst/>
          </a:prstGeom>
        </p:spPr>
      </p:pic>
    </p:spTree>
    <p:extLst>
      <p:ext uri="{BB962C8B-B14F-4D97-AF65-F5344CB8AC3E}">
        <p14:creationId xmlns:p14="http://schemas.microsoft.com/office/powerpoint/2010/main" val="1630519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6"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80">
                                          <p:stCondLst>
                                            <p:cond delay="0"/>
                                          </p:stCondLst>
                                        </p:cTn>
                                        <p:tgtEl>
                                          <p:spTgt spid="13"/>
                                        </p:tgtEl>
                                      </p:cBhvr>
                                    </p:animEffect>
                                    <p:anim calcmode="lin" valueType="num">
                                      <p:cBhvr>
                                        <p:cTn id="2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gtEl>
                                      </p:cBhvr>
                                      <p:to x="100000" y="60000"/>
                                    </p:animScale>
                                    <p:animScale>
                                      <p:cBhvr>
                                        <p:cTn id="28" dur="166" decel="50000">
                                          <p:stCondLst>
                                            <p:cond delay="676"/>
                                          </p:stCondLst>
                                        </p:cTn>
                                        <p:tgtEl>
                                          <p:spTgt spid="13"/>
                                        </p:tgtEl>
                                      </p:cBhvr>
                                      <p:to x="100000" y="100000"/>
                                    </p:animScale>
                                    <p:animScale>
                                      <p:cBhvr>
                                        <p:cTn id="29" dur="26">
                                          <p:stCondLst>
                                            <p:cond delay="1312"/>
                                          </p:stCondLst>
                                        </p:cTn>
                                        <p:tgtEl>
                                          <p:spTgt spid="13"/>
                                        </p:tgtEl>
                                      </p:cBhvr>
                                      <p:to x="100000" y="80000"/>
                                    </p:animScale>
                                    <p:animScale>
                                      <p:cBhvr>
                                        <p:cTn id="30" dur="166" decel="50000">
                                          <p:stCondLst>
                                            <p:cond delay="1338"/>
                                          </p:stCondLst>
                                        </p:cTn>
                                        <p:tgtEl>
                                          <p:spTgt spid="13"/>
                                        </p:tgtEl>
                                      </p:cBhvr>
                                      <p:to x="100000" y="100000"/>
                                    </p:animScale>
                                    <p:animScale>
                                      <p:cBhvr>
                                        <p:cTn id="31" dur="26">
                                          <p:stCondLst>
                                            <p:cond delay="1642"/>
                                          </p:stCondLst>
                                        </p:cTn>
                                        <p:tgtEl>
                                          <p:spTgt spid="13"/>
                                        </p:tgtEl>
                                      </p:cBhvr>
                                      <p:to x="100000" y="90000"/>
                                    </p:animScale>
                                    <p:animScale>
                                      <p:cBhvr>
                                        <p:cTn id="32" dur="166" decel="50000">
                                          <p:stCondLst>
                                            <p:cond delay="1668"/>
                                          </p:stCondLst>
                                        </p:cTn>
                                        <p:tgtEl>
                                          <p:spTgt spid="13"/>
                                        </p:tgtEl>
                                      </p:cBhvr>
                                      <p:to x="100000" y="100000"/>
                                    </p:animScale>
                                    <p:animScale>
                                      <p:cBhvr>
                                        <p:cTn id="33" dur="26">
                                          <p:stCondLst>
                                            <p:cond delay="1808"/>
                                          </p:stCondLst>
                                        </p:cTn>
                                        <p:tgtEl>
                                          <p:spTgt spid="13"/>
                                        </p:tgtEl>
                                      </p:cBhvr>
                                      <p:to x="100000" y="95000"/>
                                    </p:animScale>
                                    <p:animScale>
                                      <p:cBhvr>
                                        <p:cTn id="34" dur="166" decel="50000">
                                          <p:stCondLst>
                                            <p:cond delay="1834"/>
                                          </p:stCondLst>
                                        </p:cTn>
                                        <p:tgtEl>
                                          <p:spTgt spid="13"/>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9" presetClass="emph" presetSubtype="0" repeatCount="indefinite" fill="hold" nodeType="clickEffect">
                                  <p:stCondLst>
                                    <p:cond delay="0"/>
                                  </p:stCondLst>
                                  <p:childTnLst>
                                    <p:animClr clrSpc="rgb" dir="cw">
                                      <p:cBhvr override="childStyle">
                                        <p:cTn id="38" dur="500" fill="hold"/>
                                        <p:tgtEl>
                                          <p:spTgt spid="13">
                                            <p:txEl>
                                              <p:pRg st="0" end="0"/>
                                            </p:txEl>
                                          </p:spTgt>
                                        </p:tgtEl>
                                        <p:attrNameLst>
                                          <p:attrName>style.color</p:attrName>
                                        </p:attrNameLst>
                                      </p:cBhvr>
                                      <p:to>
                                        <a:srgbClr val="0000FF"/>
                                      </p:to>
                                    </p:animClr>
                                    <p:animClr clrSpc="rgb" dir="cw">
                                      <p:cBhvr>
                                        <p:cTn id="39" dur="500" fill="hold"/>
                                        <p:tgtEl>
                                          <p:spTgt spid="13">
                                            <p:txEl>
                                              <p:pRg st="0" end="0"/>
                                            </p:txEl>
                                          </p:spTgt>
                                        </p:tgtEl>
                                        <p:attrNameLst>
                                          <p:attrName>fillcolor</p:attrName>
                                        </p:attrNameLst>
                                      </p:cBhvr>
                                      <p:to>
                                        <a:srgbClr val="0000FF"/>
                                      </p:to>
                                    </p:animClr>
                                    <p:set>
                                      <p:cBhvr>
                                        <p:cTn id="40" dur="500" fill="hold"/>
                                        <p:tgtEl>
                                          <p:spTgt spid="13">
                                            <p:txEl>
                                              <p:pRg st="0" end="0"/>
                                            </p:txEl>
                                          </p:spTgt>
                                        </p:tgtEl>
                                        <p:attrNameLst>
                                          <p:attrName>fill.type</p:attrName>
                                        </p:attrNameLst>
                                      </p:cBhvr>
                                      <p:to>
                                        <p:strVal val="solid"/>
                                      </p:to>
                                    </p:set>
                                    <p:set>
                                      <p:cBhvr>
                                        <p:cTn id="41" dur="500" fill="hold"/>
                                        <p:tgtEl>
                                          <p:spTgt spid="13">
                                            <p:txEl>
                                              <p:pRg st="0" end="0"/>
                                            </p:txEl>
                                          </p:spTgt>
                                        </p:tgtEl>
                                        <p:attrNameLst>
                                          <p:attrName>fill.on</p:attrName>
                                        </p:attrNameLst>
                                      </p:cBhvr>
                                      <p:to>
                                        <p:strVal val="true"/>
                                      </p:to>
                                    </p:set>
                                  </p:childTnLst>
                                </p:cTn>
                              </p:par>
                              <p:par>
                                <p:cTn id="42" presetID="32" presetClass="emph" presetSubtype="0" repeatCount="indefinite" fill="hold" grpId="2" nodeType="withEffect">
                                  <p:stCondLst>
                                    <p:cond delay="0"/>
                                  </p:stCondLst>
                                  <p:childTnLst>
                                    <p:animRot by="120000">
                                      <p:cBhvr>
                                        <p:cTn id="43" dur="100" fill="hold">
                                          <p:stCondLst>
                                            <p:cond delay="0"/>
                                          </p:stCondLst>
                                        </p:cTn>
                                        <p:tgtEl>
                                          <p:spTgt spid="13">
                                            <p:txEl>
                                              <p:pRg st="0" end="0"/>
                                            </p:txEl>
                                          </p:spTgt>
                                        </p:tgtEl>
                                        <p:attrNameLst>
                                          <p:attrName>r</p:attrName>
                                        </p:attrNameLst>
                                      </p:cBhvr>
                                    </p:animRot>
                                    <p:animRot by="-240000">
                                      <p:cBhvr>
                                        <p:cTn id="44" dur="200" fill="hold">
                                          <p:stCondLst>
                                            <p:cond delay="200"/>
                                          </p:stCondLst>
                                        </p:cTn>
                                        <p:tgtEl>
                                          <p:spTgt spid="13">
                                            <p:txEl>
                                              <p:pRg st="0" end="0"/>
                                            </p:txEl>
                                          </p:spTgt>
                                        </p:tgtEl>
                                        <p:attrNameLst>
                                          <p:attrName>r</p:attrName>
                                        </p:attrNameLst>
                                      </p:cBhvr>
                                    </p:animRot>
                                    <p:animRot by="240000">
                                      <p:cBhvr>
                                        <p:cTn id="45" dur="200" fill="hold">
                                          <p:stCondLst>
                                            <p:cond delay="400"/>
                                          </p:stCondLst>
                                        </p:cTn>
                                        <p:tgtEl>
                                          <p:spTgt spid="13">
                                            <p:txEl>
                                              <p:pRg st="0" end="0"/>
                                            </p:txEl>
                                          </p:spTgt>
                                        </p:tgtEl>
                                        <p:attrNameLst>
                                          <p:attrName>r</p:attrName>
                                        </p:attrNameLst>
                                      </p:cBhvr>
                                    </p:animRot>
                                    <p:animRot by="-240000">
                                      <p:cBhvr>
                                        <p:cTn id="46" dur="200" fill="hold">
                                          <p:stCondLst>
                                            <p:cond delay="600"/>
                                          </p:stCondLst>
                                        </p:cTn>
                                        <p:tgtEl>
                                          <p:spTgt spid="13">
                                            <p:txEl>
                                              <p:pRg st="0" end="0"/>
                                            </p:txEl>
                                          </p:spTgt>
                                        </p:tgtEl>
                                        <p:attrNameLst>
                                          <p:attrName>r</p:attrName>
                                        </p:attrNameLst>
                                      </p:cBhvr>
                                    </p:animRot>
                                    <p:animRot by="120000">
                                      <p:cBhvr>
                                        <p:cTn id="47" dur="200" fill="hold">
                                          <p:stCondLst>
                                            <p:cond delay="800"/>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2" build="allAtOnce"/>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96933">
            <a:off x="1442365" y="584766"/>
            <a:ext cx="1128658" cy="735240"/>
          </a:xfrm>
          <a:prstGeom prst="rect">
            <a:avLst/>
          </a:prstGeom>
        </p:spPr>
      </p:pic>
      <p:sp>
        <p:nvSpPr>
          <p:cNvPr id="7" name="AutoShape 27"/>
          <p:cNvSpPr>
            <a:spLocks noChangeArrowheads="1"/>
          </p:cNvSpPr>
          <p:nvPr/>
        </p:nvSpPr>
        <p:spPr bwMode="auto">
          <a:xfrm>
            <a:off x="259889" y="1644769"/>
            <a:ext cx="1231820" cy="1235789"/>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WordArt 28"/>
          <p:cNvSpPr>
            <a:spLocks noChangeArrowheads="1" noChangeShapeType="1" noTextEdit="1"/>
          </p:cNvSpPr>
          <p:nvPr/>
        </p:nvSpPr>
        <p:spPr bwMode="auto">
          <a:xfrm>
            <a:off x="606497" y="2005162"/>
            <a:ext cx="538605" cy="537048"/>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VNI-Times"/>
                <a:ea typeface="+mn-ea"/>
                <a:cs typeface="+mn-cs"/>
              </a:rPr>
              <a:t>1</a:t>
            </a:r>
          </a:p>
        </p:txBody>
      </p:sp>
      <p:pic>
        <p:nvPicPr>
          <p:cNvPr id="20" name="Picture 19">
            <a:hlinkClick r:id="rId7" action="ppaction://hlinksldjump"/>
            <a:extLst>
              <a:ext uri="{FF2B5EF4-FFF2-40B4-BE49-F238E27FC236}">
                <a16:creationId xmlns:a16="http://schemas.microsoft.com/office/drawing/2014/main" id="{D6399218-D262-42AC-A97C-13AB1ADFF570}"/>
              </a:ext>
            </a:extLst>
          </p:cNvPr>
          <p:cNvPicPr>
            <a:picLocks noChangeAspect="1"/>
          </p:cNvPicPr>
          <p:nvPr/>
        </p:nvPicPr>
        <p:blipFill rotWithShape="1">
          <a:blip r:embed="rId8">
            <a:extLst>
              <a:ext uri="{28A0092B-C50C-407E-A947-70E740481C1C}">
                <a14:useLocalDpi xmlns:a14="http://schemas.microsoft.com/office/drawing/2010/main" val="0"/>
              </a:ext>
            </a:extLst>
          </a:blip>
          <a:srcRect l="46739" t="65135" r="32609"/>
          <a:stretch/>
        </p:blipFill>
        <p:spPr>
          <a:xfrm>
            <a:off x="11333398" y="5594686"/>
            <a:ext cx="595835" cy="686656"/>
          </a:xfrm>
          <a:prstGeom prst="rect">
            <a:avLst/>
          </a:prstGeom>
        </p:spPr>
      </p:pic>
      <p:sp>
        <p:nvSpPr>
          <p:cNvPr id="4" name="Rounded Rectangle 11">
            <a:extLst>
              <a:ext uri="{FF2B5EF4-FFF2-40B4-BE49-F238E27FC236}">
                <a16:creationId xmlns:a16="http://schemas.microsoft.com/office/drawing/2014/main" id="{2381C41E-1A30-A8EE-2F10-69E536C73F2A}"/>
              </a:ext>
            </a:extLst>
          </p:cNvPr>
          <p:cNvSpPr/>
          <p:nvPr/>
        </p:nvSpPr>
        <p:spPr>
          <a:xfrm>
            <a:off x="2667001" y="914400"/>
            <a:ext cx="6781799"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6">
            <a:extLst>
              <a:ext uri="{FF2B5EF4-FFF2-40B4-BE49-F238E27FC236}">
                <a16:creationId xmlns:a16="http://schemas.microsoft.com/office/drawing/2014/main" id="{FA56EB5D-23BB-43F2-F6E6-F7EDA66903F6}"/>
              </a:ext>
            </a:extLst>
          </p:cNvPr>
          <p:cNvSpPr/>
          <p:nvPr/>
        </p:nvSpPr>
        <p:spPr>
          <a:xfrm>
            <a:off x="1383454" y="2819385"/>
            <a:ext cx="4343400" cy="56261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51F0134-14E9-55D5-1960-D6A824C91843}"/>
              </a:ext>
            </a:extLst>
          </p:cNvPr>
          <p:cNvSpPr txBox="1"/>
          <p:nvPr/>
        </p:nvSpPr>
        <p:spPr>
          <a:xfrm>
            <a:off x="2743200" y="880118"/>
            <a:ext cx="6667499" cy="954107"/>
          </a:xfrm>
          <a:prstGeom prst="rect">
            <a:avLst/>
          </a:prstGeom>
          <a:noFill/>
        </p:spPr>
        <p:txBody>
          <a:bodyPr wrap="square" rtlCol="0">
            <a:spAutoFit/>
          </a:bodyPr>
          <a:lstStyle/>
          <a:p>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di </a:t>
            </a:r>
            <a:r>
              <a:rPr lang="en-US" sz="2800" b="1" dirty="0" err="1">
                <a:latin typeface="Times New Roman" pitchFamily="18" charset="0"/>
                <a:cs typeface="Times New Roman" pitchFamily="18" charset="0"/>
              </a:rPr>
              <a:t>chuyển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mục</a:t>
            </a:r>
            <a:r>
              <a:rPr lang="en-US" sz="2800" b="1" dirty="0">
                <a:latin typeface="Times New Roman" pitchFamily="18" charset="0"/>
                <a:cs typeface="Times New Roman" pitchFamily="18" charset="0"/>
              </a:rPr>
              <a:t> Thu An ở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1 sang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id="{D96A909D-E695-439F-5DCE-73383C593BAD}"/>
              </a:ext>
            </a:extLst>
          </p:cNvPr>
          <p:cNvSpPr txBox="1"/>
          <p:nvPr/>
        </p:nvSpPr>
        <p:spPr>
          <a:xfrm>
            <a:off x="1482565" y="2892554"/>
            <a:ext cx="3837432" cy="461665"/>
          </a:xfrm>
          <a:prstGeom prst="rect">
            <a:avLst/>
          </a:prstGeom>
          <a:noFill/>
        </p:spPr>
        <p:txBody>
          <a:bodyPr wrap="square" rtlCol="0">
            <a:spAutoFit/>
          </a:bodyPr>
          <a:lstStyle/>
          <a:p>
            <a:r>
              <a:rPr lang="en-US" sz="2400" b="1" dirty="0">
                <a:latin typeface="Times New Roman" pitchFamily="18" charset="0"/>
                <a:cs typeface="Times New Roman" pitchFamily="18" charset="0"/>
              </a:rPr>
              <a:t>A. Copy</a:t>
            </a:r>
          </a:p>
        </p:txBody>
      </p:sp>
      <p:sp>
        <p:nvSpPr>
          <p:cNvPr id="22" name="Rounded Rectangle 21">
            <a:extLst>
              <a:ext uri="{FF2B5EF4-FFF2-40B4-BE49-F238E27FC236}">
                <a16:creationId xmlns:a16="http://schemas.microsoft.com/office/drawing/2014/main" id="{C543C499-6730-2C3C-1FB0-8531CD8CAAB4}"/>
              </a:ext>
            </a:extLst>
          </p:cNvPr>
          <p:cNvSpPr/>
          <p:nvPr/>
        </p:nvSpPr>
        <p:spPr>
          <a:xfrm>
            <a:off x="1405128" y="3666068"/>
            <a:ext cx="4343400" cy="56261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F600C31-D9C4-7B05-1A77-7D1DF9785737}"/>
              </a:ext>
            </a:extLst>
          </p:cNvPr>
          <p:cNvSpPr txBox="1"/>
          <p:nvPr/>
        </p:nvSpPr>
        <p:spPr>
          <a:xfrm>
            <a:off x="1405128" y="3690201"/>
            <a:ext cx="29718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 B. Paste</a:t>
            </a:r>
          </a:p>
        </p:txBody>
      </p:sp>
      <p:sp>
        <p:nvSpPr>
          <p:cNvPr id="25" name="Rounded Rectangle 23">
            <a:extLst>
              <a:ext uri="{FF2B5EF4-FFF2-40B4-BE49-F238E27FC236}">
                <a16:creationId xmlns:a16="http://schemas.microsoft.com/office/drawing/2014/main" id="{31124026-43BB-A32D-FD34-8E4914D47CEF}"/>
              </a:ext>
            </a:extLst>
          </p:cNvPr>
          <p:cNvSpPr/>
          <p:nvPr/>
        </p:nvSpPr>
        <p:spPr>
          <a:xfrm>
            <a:off x="1405128" y="4512721"/>
            <a:ext cx="4343400" cy="56261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9AC7468-A9E6-313A-628D-D378FA9641B7}"/>
              </a:ext>
            </a:extLst>
          </p:cNvPr>
          <p:cNvSpPr txBox="1"/>
          <p:nvPr/>
        </p:nvSpPr>
        <p:spPr>
          <a:xfrm>
            <a:off x="1491709" y="4563193"/>
            <a:ext cx="3828288" cy="461665"/>
          </a:xfrm>
          <a:prstGeom prst="rect">
            <a:avLst/>
          </a:prstGeom>
          <a:noFill/>
        </p:spPr>
        <p:txBody>
          <a:bodyPr wrap="square" rtlCol="0">
            <a:spAutoFit/>
          </a:bodyPr>
          <a:lstStyle/>
          <a:p>
            <a:r>
              <a:rPr lang="en-US" sz="2400" b="1" dirty="0">
                <a:latin typeface="Times New Roman" pitchFamily="18" charset="0"/>
                <a:cs typeface="Times New Roman" pitchFamily="18" charset="0"/>
              </a:rPr>
              <a:t>C. Delete</a:t>
            </a:r>
          </a:p>
        </p:txBody>
      </p:sp>
      <p:sp>
        <p:nvSpPr>
          <p:cNvPr id="2" name="TextBox 1">
            <a:extLst>
              <a:ext uri="{FF2B5EF4-FFF2-40B4-BE49-F238E27FC236}">
                <a16:creationId xmlns:a16="http://schemas.microsoft.com/office/drawing/2014/main" id="{59F5EE9B-86A8-9063-1060-EBB4C1E7DEE0}"/>
              </a:ext>
            </a:extLst>
          </p:cNvPr>
          <p:cNvSpPr txBox="1"/>
          <p:nvPr/>
        </p:nvSpPr>
        <p:spPr>
          <a:xfrm>
            <a:off x="1482565" y="2880558"/>
            <a:ext cx="3837432" cy="461665"/>
          </a:xfrm>
          <a:prstGeom prst="rect">
            <a:avLst/>
          </a:prstGeom>
          <a:noFill/>
        </p:spPr>
        <p:txBody>
          <a:bodyPr wrap="square" rtlCol="0">
            <a:spAutoFit/>
          </a:bodyPr>
          <a:lstStyle/>
          <a:p>
            <a:r>
              <a:rPr lang="en-US" sz="2400" b="1" dirty="0">
                <a:highlight>
                  <a:srgbClr val="FFFF00"/>
                </a:highlight>
                <a:latin typeface="Times New Roman" pitchFamily="18" charset="0"/>
                <a:cs typeface="Times New Roman" pitchFamily="18" charset="0"/>
              </a:rPr>
              <a:t>A. Copy</a:t>
            </a:r>
          </a:p>
        </p:txBody>
      </p:sp>
      <p:pic>
        <p:nvPicPr>
          <p:cNvPr id="3" name="Picture 2" descr="A picture containing diagram&#10;&#10;Description automatically generated">
            <a:extLst>
              <a:ext uri="{FF2B5EF4-FFF2-40B4-BE49-F238E27FC236}">
                <a16:creationId xmlns:a16="http://schemas.microsoft.com/office/drawing/2014/main" id="{BC9F06B5-DA26-AD48-991B-71FB3ACFF1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2312" y="2273686"/>
            <a:ext cx="4706565" cy="3365318"/>
          </a:xfrm>
          <a:prstGeom prst="rect">
            <a:avLst/>
          </a:prstGeom>
        </p:spPr>
      </p:pic>
      <p:pic>
        <p:nvPicPr>
          <p:cNvPr id="5" name="dong ho dem nguoc 15s">
            <a:hlinkClick r:id="" action="ppaction://media"/>
            <a:extLst>
              <a:ext uri="{FF2B5EF4-FFF2-40B4-BE49-F238E27FC236}">
                <a16:creationId xmlns:a16="http://schemas.microsoft.com/office/drawing/2014/main" id="{ABA78AD6-2B7D-7F63-DDE9-F19929257EDB}"/>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9865341" y="576072"/>
            <a:ext cx="2227072" cy="12527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2700000">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864183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9273" fill="hold"/>
                                        <p:tgtEl>
                                          <p:spTgt spid="5"/>
                                        </p:tgtEl>
                                      </p:cBhvr>
                                    </p:cmd>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5"/>
                </p:tgtEl>
              </p:cMediaNode>
            </p:vide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96933">
            <a:off x="1442365" y="584766"/>
            <a:ext cx="1128658" cy="735240"/>
          </a:xfrm>
          <a:prstGeom prst="rect">
            <a:avLst/>
          </a:prstGeom>
        </p:spPr>
      </p:pic>
      <p:sp>
        <p:nvSpPr>
          <p:cNvPr id="7" name="AutoShape 27"/>
          <p:cNvSpPr>
            <a:spLocks noChangeArrowheads="1"/>
          </p:cNvSpPr>
          <p:nvPr/>
        </p:nvSpPr>
        <p:spPr bwMode="auto">
          <a:xfrm>
            <a:off x="259889" y="1644769"/>
            <a:ext cx="1231820" cy="1235789"/>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WordArt 28"/>
          <p:cNvSpPr>
            <a:spLocks noChangeArrowheads="1" noChangeShapeType="1" noTextEdit="1"/>
          </p:cNvSpPr>
          <p:nvPr/>
        </p:nvSpPr>
        <p:spPr bwMode="auto">
          <a:xfrm>
            <a:off x="667457" y="2007558"/>
            <a:ext cx="439984" cy="461322"/>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VNI-Times"/>
                <a:ea typeface="+mn-ea"/>
                <a:cs typeface="+mn-cs"/>
              </a:rPr>
              <a:t>2</a:t>
            </a:r>
          </a:p>
        </p:txBody>
      </p:sp>
      <p:pic>
        <p:nvPicPr>
          <p:cNvPr id="20" name="Picture 19">
            <a:hlinkClick r:id="rId7" action="ppaction://hlinksldjump"/>
            <a:extLst>
              <a:ext uri="{FF2B5EF4-FFF2-40B4-BE49-F238E27FC236}">
                <a16:creationId xmlns:a16="http://schemas.microsoft.com/office/drawing/2014/main" id="{D6399218-D262-42AC-A97C-13AB1ADFF570}"/>
              </a:ext>
            </a:extLst>
          </p:cNvPr>
          <p:cNvPicPr>
            <a:picLocks noChangeAspect="1"/>
          </p:cNvPicPr>
          <p:nvPr/>
        </p:nvPicPr>
        <p:blipFill rotWithShape="1">
          <a:blip r:embed="rId8">
            <a:extLst>
              <a:ext uri="{28A0092B-C50C-407E-A947-70E740481C1C}">
                <a14:useLocalDpi xmlns:a14="http://schemas.microsoft.com/office/drawing/2010/main" val="0"/>
              </a:ext>
            </a:extLst>
          </a:blip>
          <a:srcRect l="46739" t="65135" r="32609"/>
          <a:stretch/>
        </p:blipFill>
        <p:spPr>
          <a:xfrm>
            <a:off x="11333398" y="5594686"/>
            <a:ext cx="595835" cy="686656"/>
          </a:xfrm>
          <a:prstGeom prst="rect">
            <a:avLst/>
          </a:prstGeom>
        </p:spPr>
      </p:pic>
      <p:sp>
        <p:nvSpPr>
          <p:cNvPr id="4" name="Rounded Rectangle 11">
            <a:extLst>
              <a:ext uri="{FF2B5EF4-FFF2-40B4-BE49-F238E27FC236}">
                <a16:creationId xmlns:a16="http://schemas.microsoft.com/office/drawing/2014/main" id="{2381C41E-1A30-A8EE-2F10-69E536C73F2A}"/>
              </a:ext>
            </a:extLst>
          </p:cNvPr>
          <p:cNvSpPr/>
          <p:nvPr/>
        </p:nvSpPr>
        <p:spPr>
          <a:xfrm>
            <a:off x="2667001" y="914400"/>
            <a:ext cx="6781799"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6">
            <a:extLst>
              <a:ext uri="{FF2B5EF4-FFF2-40B4-BE49-F238E27FC236}">
                <a16:creationId xmlns:a16="http://schemas.microsoft.com/office/drawing/2014/main" id="{FA56EB5D-23BB-43F2-F6E6-F7EDA66903F6}"/>
              </a:ext>
            </a:extLst>
          </p:cNvPr>
          <p:cNvSpPr/>
          <p:nvPr/>
        </p:nvSpPr>
        <p:spPr>
          <a:xfrm>
            <a:off x="2666998" y="4285006"/>
            <a:ext cx="4343400" cy="56261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51F0134-14E9-55D5-1960-D6A824C91843}"/>
              </a:ext>
            </a:extLst>
          </p:cNvPr>
          <p:cNvSpPr txBox="1"/>
          <p:nvPr/>
        </p:nvSpPr>
        <p:spPr>
          <a:xfrm>
            <a:off x="2743200" y="880118"/>
            <a:ext cx="6667499" cy="954107"/>
          </a:xfrm>
          <a:prstGeom prst="rect">
            <a:avLst/>
          </a:prstGeom>
          <a:noFill/>
        </p:spPr>
        <p:txBody>
          <a:bodyPr wrap="square" rtlCol="0">
            <a:spAutoFit/>
          </a:bodyPr>
          <a:lstStyle/>
          <a:p>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đổi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chọn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nút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lệnh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đây</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id="{D96A909D-E695-439F-5DCE-73383C593BAD}"/>
              </a:ext>
            </a:extLst>
          </p:cNvPr>
          <p:cNvSpPr txBox="1"/>
          <p:nvPr/>
        </p:nvSpPr>
        <p:spPr>
          <a:xfrm>
            <a:off x="2743200" y="4335478"/>
            <a:ext cx="3837432" cy="461665"/>
          </a:xfrm>
          <a:prstGeom prst="rect">
            <a:avLst/>
          </a:prstGeom>
          <a:noFill/>
        </p:spPr>
        <p:txBody>
          <a:bodyPr wrap="square" rtlCol="0">
            <a:spAutoFit/>
          </a:bodyPr>
          <a:lstStyle/>
          <a:p>
            <a:r>
              <a:rPr lang="en-US" sz="2400" b="1" dirty="0">
                <a:latin typeface="Times New Roman" pitchFamily="18" charset="0"/>
                <a:cs typeface="Times New Roman" pitchFamily="18" charset="0"/>
              </a:rPr>
              <a:t>C. Rename</a:t>
            </a:r>
          </a:p>
        </p:txBody>
      </p:sp>
      <p:sp>
        <p:nvSpPr>
          <p:cNvPr id="22" name="Rounded Rectangle 21">
            <a:extLst>
              <a:ext uri="{FF2B5EF4-FFF2-40B4-BE49-F238E27FC236}">
                <a16:creationId xmlns:a16="http://schemas.microsoft.com/office/drawing/2014/main" id="{C543C499-6730-2C3C-1FB0-8531CD8CAAB4}"/>
              </a:ext>
            </a:extLst>
          </p:cNvPr>
          <p:cNvSpPr/>
          <p:nvPr/>
        </p:nvSpPr>
        <p:spPr>
          <a:xfrm>
            <a:off x="2666998" y="3584644"/>
            <a:ext cx="4343400" cy="56261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F600C31-D9C4-7B05-1A77-7D1DF9785737}"/>
              </a:ext>
            </a:extLst>
          </p:cNvPr>
          <p:cNvSpPr txBox="1"/>
          <p:nvPr/>
        </p:nvSpPr>
        <p:spPr>
          <a:xfrm>
            <a:off x="2666998" y="3635116"/>
            <a:ext cx="29718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 B. Paste</a:t>
            </a:r>
          </a:p>
        </p:txBody>
      </p:sp>
      <p:sp>
        <p:nvSpPr>
          <p:cNvPr id="25" name="Rounded Rectangle 23">
            <a:extLst>
              <a:ext uri="{FF2B5EF4-FFF2-40B4-BE49-F238E27FC236}">
                <a16:creationId xmlns:a16="http://schemas.microsoft.com/office/drawing/2014/main" id="{31124026-43BB-A32D-FD34-8E4914D47CEF}"/>
              </a:ext>
            </a:extLst>
          </p:cNvPr>
          <p:cNvSpPr/>
          <p:nvPr/>
        </p:nvSpPr>
        <p:spPr>
          <a:xfrm>
            <a:off x="2666998" y="2878593"/>
            <a:ext cx="4343400" cy="56261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9AC7468-A9E6-313A-628D-D378FA9641B7}"/>
              </a:ext>
            </a:extLst>
          </p:cNvPr>
          <p:cNvSpPr txBox="1"/>
          <p:nvPr/>
        </p:nvSpPr>
        <p:spPr>
          <a:xfrm>
            <a:off x="2666998" y="2878593"/>
            <a:ext cx="3828288" cy="461665"/>
          </a:xfrm>
          <a:prstGeom prst="rect">
            <a:avLst/>
          </a:prstGeom>
          <a:noFill/>
        </p:spPr>
        <p:txBody>
          <a:bodyPr wrap="square" rtlCol="0">
            <a:spAutoFit/>
          </a:bodyPr>
          <a:lstStyle/>
          <a:p>
            <a:r>
              <a:rPr lang="en-US" sz="2400" b="1" dirty="0">
                <a:latin typeface="Times New Roman" pitchFamily="18" charset="0"/>
                <a:cs typeface="Times New Roman" pitchFamily="18" charset="0"/>
              </a:rPr>
              <a:t>A. Delete</a:t>
            </a:r>
          </a:p>
        </p:txBody>
      </p:sp>
      <p:sp>
        <p:nvSpPr>
          <p:cNvPr id="2" name="TextBox 1">
            <a:extLst>
              <a:ext uri="{FF2B5EF4-FFF2-40B4-BE49-F238E27FC236}">
                <a16:creationId xmlns:a16="http://schemas.microsoft.com/office/drawing/2014/main" id="{59F5EE9B-86A8-9063-1060-EBB4C1E7DEE0}"/>
              </a:ext>
            </a:extLst>
          </p:cNvPr>
          <p:cNvSpPr txBox="1"/>
          <p:nvPr/>
        </p:nvSpPr>
        <p:spPr>
          <a:xfrm>
            <a:off x="2743200" y="4285005"/>
            <a:ext cx="3837432" cy="461665"/>
          </a:xfrm>
          <a:prstGeom prst="rect">
            <a:avLst/>
          </a:prstGeom>
          <a:noFill/>
        </p:spPr>
        <p:txBody>
          <a:bodyPr wrap="square" rtlCol="0">
            <a:spAutoFit/>
          </a:bodyPr>
          <a:lstStyle/>
          <a:p>
            <a:r>
              <a:rPr lang="en-US" sz="2400" b="1" dirty="0">
                <a:highlight>
                  <a:srgbClr val="FFFF00"/>
                </a:highlight>
                <a:latin typeface="Times New Roman" pitchFamily="18" charset="0"/>
                <a:cs typeface="Times New Roman" pitchFamily="18" charset="0"/>
              </a:rPr>
              <a:t>C. Rename</a:t>
            </a:r>
          </a:p>
        </p:txBody>
      </p:sp>
      <p:pic>
        <p:nvPicPr>
          <p:cNvPr id="5" name="dong ho dem nguoc 15s">
            <a:hlinkClick r:id="" action="ppaction://media"/>
            <a:extLst>
              <a:ext uri="{FF2B5EF4-FFF2-40B4-BE49-F238E27FC236}">
                <a16:creationId xmlns:a16="http://schemas.microsoft.com/office/drawing/2014/main" id="{ABA78AD6-2B7D-7F63-DDE9-F19929257EDB}"/>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9865341" y="576072"/>
            <a:ext cx="2227072" cy="12527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2700000">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820976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73"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5"/>
                </p:tgtEl>
              </p:cMediaNode>
            </p:vide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96933">
            <a:off x="1442365" y="584766"/>
            <a:ext cx="1128658" cy="735240"/>
          </a:xfrm>
          <a:prstGeom prst="rect">
            <a:avLst/>
          </a:prstGeom>
        </p:spPr>
      </p:pic>
      <p:sp>
        <p:nvSpPr>
          <p:cNvPr id="7" name="AutoShape 27"/>
          <p:cNvSpPr>
            <a:spLocks noChangeArrowheads="1"/>
          </p:cNvSpPr>
          <p:nvPr/>
        </p:nvSpPr>
        <p:spPr bwMode="auto">
          <a:xfrm>
            <a:off x="259889" y="1644769"/>
            <a:ext cx="1231820" cy="1235789"/>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WordArt 28"/>
          <p:cNvSpPr>
            <a:spLocks noChangeArrowheads="1" noChangeShapeType="1" noTextEdit="1"/>
          </p:cNvSpPr>
          <p:nvPr/>
        </p:nvSpPr>
        <p:spPr bwMode="auto">
          <a:xfrm>
            <a:off x="636977" y="2025482"/>
            <a:ext cx="439983" cy="443398"/>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10" dirty="0">
                <a:ln w="19050">
                  <a:solidFill>
                    <a:srgbClr val="FFFF00"/>
                  </a:solidFill>
                  <a:round/>
                  <a:headEnd/>
                  <a:tailEnd/>
                </a:ln>
                <a:solidFill>
                  <a:srgbClr val="FFFF00"/>
                </a:solidFill>
                <a:effectLst>
                  <a:outerShdw dist="35921" dir="2700000" algn="ctr" rotWithShape="0">
                    <a:srgbClr val="990000"/>
                  </a:outerShdw>
                </a:effectLst>
                <a:latin typeface="VNI-Times"/>
              </a:rPr>
              <a:t>3</a:t>
            </a:r>
            <a:endParaRPr kumimoji="0" lang="en-US" sz="1800"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VNI-Times"/>
              <a:ea typeface="+mn-ea"/>
              <a:cs typeface="+mn-cs"/>
            </a:endParaRPr>
          </a:p>
        </p:txBody>
      </p:sp>
      <p:pic>
        <p:nvPicPr>
          <p:cNvPr id="20" name="Picture 19">
            <a:hlinkClick r:id="rId7" action="ppaction://hlinksldjump"/>
            <a:extLst>
              <a:ext uri="{FF2B5EF4-FFF2-40B4-BE49-F238E27FC236}">
                <a16:creationId xmlns:a16="http://schemas.microsoft.com/office/drawing/2014/main" id="{D6399218-D262-42AC-A97C-13AB1ADFF570}"/>
              </a:ext>
            </a:extLst>
          </p:cNvPr>
          <p:cNvPicPr>
            <a:picLocks noChangeAspect="1"/>
          </p:cNvPicPr>
          <p:nvPr/>
        </p:nvPicPr>
        <p:blipFill rotWithShape="1">
          <a:blip r:embed="rId8">
            <a:extLst>
              <a:ext uri="{28A0092B-C50C-407E-A947-70E740481C1C}">
                <a14:useLocalDpi xmlns:a14="http://schemas.microsoft.com/office/drawing/2010/main" val="0"/>
              </a:ext>
            </a:extLst>
          </a:blip>
          <a:srcRect l="46739" t="65135" r="32609"/>
          <a:stretch/>
        </p:blipFill>
        <p:spPr>
          <a:xfrm>
            <a:off x="11333398" y="5594686"/>
            <a:ext cx="595835" cy="686656"/>
          </a:xfrm>
          <a:prstGeom prst="rect">
            <a:avLst/>
          </a:prstGeom>
        </p:spPr>
      </p:pic>
      <p:sp>
        <p:nvSpPr>
          <p:cNvPr id="4" name="Rounded Rectangle 11">
            <a:extLst>
              <a:ext uri="{FF2B5EF4-FFF2-40B4-BE49-F238E27FC236}">
                <a16:creationId xmlns:a16="http://schemas.microsoft.com/office/drawing/2014/main" id="{2381C41E-1A30-A8EE-2F10-69E536C73F2A}"/>
              </a:ext>
            </a:extLst>
          </p:cNvPr>
          <p:cNvSpPr/>
          <p:nvPr/>
        </p:nvSpPr>
        <p:spPr>
          <a:xfrm>
            <a:off x="2667001" y="914400"/>
            <a:ext cx="6781799"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6">
            <a:extLst>
              <a:ext uri="{FF2B5EF4-FFF2-40B4-BE49-F238E27FC236}">
                <a16:creationId xmlns:a16="http://schemas.microsoft.com/office/drawing/2014/main" id="{FA56EB5D-23BB-43F2-F6E6-F7EDA66903F6}"/>
              </a:ext>
            </a:extLst>
          </p:cNvPr>
          <p:cNvSpPr/>
          <p:nvPr/>
        </p:nvSpPr>
        <p:spPr>
          <a:xfrm>
            <a:off x="2666998" y="4285006"/>
            <a:ext cx="4343400" cy="56261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51F0134-14E9-55D5-1960-D6A824C91843}"/>
              </a:ext>
            </a:extLst>
          </p:cNvPr>
          <p:cNvSpPr txBox="1"/>
          <p:nvPr/>
        </p:nvSpPr>
        <p:spPr>
          <a:xfrm>
            <a:off x="2743200" y="880118"/>
            <a:ext cx="6667499" cy="954107"/>
          </a:xfrm>
          <a:prstGeom prst="rect">
            <a:avLst/>
          </a:prstGeom>
          <a:noFill/>
        </p:spPr>
        <p:txBody>
          <a:bodyPr wrap="square" rtlCol="0">
            <a:spAutoFit/>
          </a:bodyPr>
          <a:lstStyle/>
          <a:p>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xóa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chọn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nút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lệnh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đây</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id="{D96A909D-E695-439F-5DCE-73383C593BAD}"/>
              </a:ext>
            </a:extLst>
          </p:cNvPr>
          <p:cNvSpPr txBox="1"/>
          <p:nvPr/>
        </p:nvSpPr>
        <p:spPr>
          <a:xfrm>
            <a:off x="2743200" y="4335478"/>
            <a:ext cx="3837432" cy="461665"/>
          </a:xfrm>
          <a:prstGeom prst="rect">
            <a:avLst/>
          </a:prstGeom>
          <a:noFill/>
        </p:spPr>
        <p:txBody>
          <a:bodyPr wrap="square" rtlCol="0">
            <a:spAutoFit/>
          </a:bodyPr>
          <a:lstStyle/>
          <a:p>
            <a:r>
              <a:rPr lang="en-US" sz="2400" b="1" dirty="0">
                <a:latin typeface="Times New Roman" pitchFamily="18" charset="0"/>
                <a:cs typeface="Times New Roman" pitchFamily="18" charset="0"/>
              </a:rPr>
              <a:t>C. Rename</a:t>
            </a:r>
          </a:p>
        </p:txBody>
      </p:sp>
      <p:sp>
        <p:nvSpPr>
          <p:cNvPr id="22" name="Rounded Rectangle 21">
            <a:extLst>
              <a:ext uri="{FF2B5EF4-FFF2-40B4-BE49-F238E27FC236}">
                <a16:creationId xmlns:a16="http://schemas.microsoft.com/office/drawing/2014/main" id="{C543C499-6730-2C3C-1FB0-8531CD8CAAB4}"/>
              </a:ext>
            </a:extLst>
          </p:cNvPr>
          <p:cNvSpPr/>
          <p:nvPr/>
        </p:nvSpPr>
        <p:spPr>
          <a:xfrm>
            <a:off x="2666998" y="3584644"/>
            <a:ext cx="4343400" cy="56261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F600C31-D9C4-7B05-1A77-7D1DF9785737}"/>
              </a:ext>
            </a:extLst>
          </p:cNvPr>
          <p:cNvSpPr txBox="1"/>
          <p:nvPr/>
        </p:nvSpPr>
        <p:spPr>
          <a:xfrm>
            <a:off x="2666998" y="3635116"/>
            <a:ext cx="29718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 B. Paste</a:t>
            </a:r>
          </a:p>
        </p:txBody>
      </p:sp>
      <p:sp>
        <p:nvSpPr>
          <p:cNvPr id="25" name="Rounded Rectangle 23">
            <a:extLst>
              <a:ext uri="{FF2B5EF4-FFF2-40B4-BE49-F238E27FC236}">
                <a16:creationId xmlns:a16="http://schemas.microsoft.com/office/drawing/2014/main" id="{31124026-43BB-A32D-FD34-8E4914D47CEF}"/>
              </a:ext>
            </a:extLst>
          </p:cNvPr>
          <p:cNvSpPr/>
          <p:nvPr/>
        </p:nvSpPr>
        <p:spPr>
          <a:xfrm>
            <a:off x="2666998" y="2866390"/>
            <a:ext cx="4343400" cy="56261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9AC7468-A9E6-313A-628D-D378FA9641B7}"/>
              </a:ext>
            </a:extLst>
          </p:cNvPr>
          <p:cNvSpPr txBox="1"/>
          <p:nvPr/>
        </p:nvSpPr>
        <p:spPr>
          <a:xfrm>
            <a:off x="2666998" y="2878593"/>
            <a:ext cx="3828288" cy="461665"/>
          </a:xfrm>
          <a:prstGeom prst="rect">
            <a:avLst/>
          </a:prstGeom>
          <a:noFill/>
        </p:spPr>
        <p:txBody>
          <a:bodyPr wrap="square" rtlCol="0">
            <a:spAutoFit/>
          </a:bodyPr>
          <a:lstStyle/>
          <a:p>
            <a:r>
              <a:rPr lang="en-US" sz="2400" b="1" dirty="0">
                <a:latin typeface="Times New Roman" pitchFamily="18" charset="0"/>
                <a:cs typeface="Times New Roman" pitchFamily="18" charset="0"/>
              </a:rPr>
              <a:t>A. Delete</a:t>
            </a:r>
          </a:p>
        </p:txBody>
      </p:sp>
      <p:sp>
        <p:nvSpPr>
          <p:cNvPr id="2" name="TextBox 1">
            <a:extLst>
              <a:ext uri="{FF2B5EF4-FFF2-40B4-BE49-F238E27FC236}">
                <a16:creationId xmlns:a16="http://schemas.microsoft.com/office/drawing/2014/main" id="{59F5EE9B-86A8-9063-1060-EBB4C1E7DEE0}"/>
              </a:ext>
            </a:extLst>
          </p:cNvPr>
          <p:cNvSpPr txBox="1"/>
          <p:nvPr/>
        </p:nvSpPr>
        <p:spPr>
          <a:xfrm>
            <a:off x="2666998" y="2905180"/>
            <a:ext cx="3837432" cy="461665"/>
          </a:xfrm>
          <a:prstGeom prst="rect">
            <a:avLst/>
          </a:prstGeom>
          <a:noFill/>
        </p:spPr>
        <p:txBody>
          <a:bodyPr wrap="square" rtlCol="0">
            <a:spAutoFit/>
          </a:bodyPr>
          <a:lstStyle/>
          <a:p>
            <a:r>
              <a:rPr lang="en-US" sz="2400" b="1" dirty="0">
                <a:highlight>
                  <a:srgbClr val="FFFF00"/>
                </a:highlight>
                <a:latin typeface="Times New Roman" pitchFamily="18" charset="0"/>
                <a:cs typeface="Times New Roman" pitchFamily="18" charset="0"/>
              </a:rPr>
              <a:t>A. Delete</a:t>
            </a:r>
          </a:p>
        </p:txBody>
      </p:sp>
      <p:pic>
        <p:nvPicPr>
          <p:cNvPr id="5" name="dong ho dem nguoc 15s">
            <a:hlinkClick r:id="" action="ppaction://media"/>
            <a:extLst>
              <a:ext uri="{FF2B5EF4-FFF2-40B4-BE49-F238E27FC236}">
                <a16:creationId xmlns:a16="http://schemas.microsoft.com/office/drawing/2014/main" id="{ABA78AD6-2B7D-7F63-DDE9-F19929257EDB}"/>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9865341" y="576072"/>
            <a:ext cx="2227072" cy="12527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2700000">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877034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73"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5"/>
                </p:tgtEl>
              </p:cMediaNode>
            </p:vide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704806" y="138712"/>
            <a:ext cx="10702709" cy="1318181"/>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2. KHÁM PHÁ: </a:t>
            </a:r>
            <a:r>
              <a:rPr lang="vi-VN" sz="2800" b="1" dirty="0">
                <a:solidFill>
                  <a:srgbClr val="F03C69"/>
                </a:solidFill>
                <a:latin typeface="SVN-SAF" panose="02040603050506020204" pitchFamily="18" charset="0"/>
                <a:cs typeface="Times New Roman" panose="02020603050405020304" pitchFamily="18" charset="0"/>
              </a:rPr>
              <a:t>T</a:t>
            </a:r>
            <a:r>
              <a:rPr lang="en-US" sz="2800" b="1" dirty="0">
                <a:solidFill>
                  <a:srgbClr val="F03C69"/>
                </a:solidFill>
                <a:latin typeface="SVN-SAF" panose="02040603050506020204" pitchFamily="18" charset="0"/>
                <a:cs typeface="Times New Roman" panose="02020603050405020304" pitchFamily="18" charset="0"/>
              </a:rPr>
              <a:t>HỰC HÀNH</a:t>
            </a:r>
            <a:r>
              <a:rPr lang="vi-VN" sz="2800" b="1" dirty="0">
                <a:solidFill>
                  <a:srgbClr val="F03C69"/>
                </a:solidFill>
                <a:latin typeface="SVN-SAF" panose="02040603050506020204" pitchFamily="18" charset="0"/>
                <a:cs typeface="Times New Roman" panose="02020603050405020304" pitchFamily="18" charset="0"/>
              </a:rPr>
              <a:t> THAO TÁC V</a:t>
            </a:r>
            <a:r>
              <a:rPr lang="en-US" sz="2800" b="1" dirty="0">
                <a:solidFill>
                  <a:srgbClr val="F03C69"/>
                </a:solidFill>
                <a:latin typeface="SVN-SAF" panose="02040603050506020204" pitchFamily="18" charset="0"/>
                <a:cs typeface="Times New Roman" panose="02020603050405020304" pitchFamily="18" charset="0"/>
              </a:rPr>
              <a:t>ỚI</a:t>
            </a:r>
            <a:r>
              <a:rPr lang="vi-VN" sz="2800" b="1" dirty="0">
                <a:solidFill>
                  <a:srgbClr val="F03C69"/>
                </a:solidFill>
                <a:latin typeface="SVN-SAF" panose="02040603050506020204" pitchFamily="18" charset="0"/>
                <a:cs typeface="Times New Roman" panose="02020603050405020304" pitchFamily="18" charset="0"/>
              </a:rPr>
              <a:t> TỆP VÀ THƯ MỤC</a:t>
            </a:r>
            <a:endParaRPr lang="en-US" sz="2800" b="1" dirty="0">
              <a:solidFill>
                <a:srgbClr val="F03C69"/>
              </a:solidFill>
              <a:latin typeface="SVN-SAF" panose="02040603050506020204" pitchFamily="18" charset="0"/>
              <a:cs typeface="Times New Roman" panose="02020603050405020304" pitchFamily="18" charset="0"/>
            </a:endParaRPr>
          </a:p>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30A60FE7-1EBE-21F0-A049-5A86F90FC010}"/>
              </a:ext>
            </a:extLst>
          </p:cNvPr>
          <p:cNvSpPr txBox="1"/>
          <p:nvPr/>
        </p:nvSpPr>
        <p:spPr>
          <a:xfrm>
            <a:off x="704806" y="1105308"/>
            <a:ext cx="1796563"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9F5B3617-06D7-4DB2-5A96-4CD7D412E86A}"/>
              </a:ext>
            </a:extLst>
          </p:cNvPr>
          <p:cNvSpPr txBox="1"/>
          <p:nvPr/>
        </p:nvSpPr>
        <p:spPr>
          <a:xfrm>
            <a:off x="2426758" y="1042338"/>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9" name="TextBox 8">
            <a:extLst>
              <a:ext uri="{FF2B5EF4-FFF2-40B4-BE49-F238E27FC236}">
                <a16:creationId xmlns:a16="http://schemas.microsoft.com/office/drawing/2014/main" id="{040ABE72-C16C-630A-FDE2-03CB1E4A8774}"/>
              </a:ext>
            </a:extLst>
          </p:cNvPr>
          <p:cNvSpPr txBox="1"/>
          <p:nvPr/>
        </p:nvSpPr>
        <p:spPr>
          <a:xfrm>
            <a:off x="2906660" y="1167883"/>
            <a:ext cx="8602455" cy="1200329"/>
          </a:xfrm>
          <a:prstGeom prst="rect">
            <a:avLst/>
          </a:prstGeom>
          <a:noFill/>
        </p:spPr>
        <p:txBody>
          <a:bodyPr wrap="square" rtlCol="0">
            <a:spAutoFit/>
          </a:bodyPr>
          <a:lstStyle/>
          <a:p>
            <a:pPr algn="just"/>
            <a:r>
              <a:rPr lang="vi-VN" sz="2400" dirty="0">
                <a:latin typeface="UTM Avo" panose="02040603050506020204"/>
              </a:rPr>
              <a:t> Em hãy tạo cây thư mục theo gợi ý như ở Hình 18. Sau đó sao chép tệp trình chiếu </a:t>
            </a:r>
            <a:r>
              <a:rPr lang="vi-VN" sz="2400" dirty="0">
                <a:solidFill>
                  <a:schemeClr val="accent4">
                    <a:lumMod val="75000"/>
                  </a:schemeClr>
                </a:solidFill>
                <a:latin typeface="UTM Avo" panose="02040603050506020204"/>
              </a:rPr>
              <a:t>Gioi thieu </a:t>
            </a:r>
            <a:r>
              <a:rPr lang="vi-VN" sz="2400" dirty="0">
                <a:latin typeface="UTM Avo" panose="02040603050506020204"/>
              </a:rPr>
              <a:t>ở ổ đĩa </a:t>
            </a:r>
            <a:r>
              <a:rPr lang="en-US" sz="2400" dirty="0">
                <a:solidFill>
                  <a:schemeClr val="accent4">
                    <a:lumMod val="75000"/>
                  </a:schemeClr>
                </a:solidFill>
                <a:latin typeface="UTM Avo" panose="02040603050506020204"/>
              </a:rPr>
              <a:t>D</a:t>
            </a:r>
            <a:r>
              <a:rPr lang="vi-VN" sz="2400" dirty="0">
                <a:solidFill>
                  <a:schemeClr val="accent4">
                    <a:lumMod val="75000"/>
                  </a:schemeClr>
                </a:solidFill>
                <a:latin typeface="UTM Avo" panose="02040603050506020204"/>
              </a:rPr>
              <a:t>: </a:t>
            </a:r>
            <a:r>
              <a:rPr lang="vi-VN" sz="2400" dirty="0">
                <a:latin typeface="UTM Avo" panose="02040603050506020204"/>
              </a:rPr>
              <a:t>vào thư mục </a:t>
            </a:r>
            <a:r>
              <a:rPr lang="vi-VN" sz="2400" dirty="0">
                <a:solidFill>
                  <a:schemeClr val="accent4">
                    <a:lumMod val="75000"/>
                  </a:schemeClr>
                </a:solidFill>
                <a:latin typeface="UTM Avo" panose="02040603050506020204"/>
              </a:rPr>
              <a:t>Thu An</a:t>
            </a:r>
            <a:r>
              <a:rPr lang="vi-VN" sz="2400" dirty="0">
                <a:latin typeface="UTM Avo" panose="02040603050506020204"/>
              </a:rPr>
              <a:t>, rồi xoá tệp </a:t>
            </a:r>
            <a:r>
              <a:rPr lang="vi-VN" sz="2400" dirty="0">
                <a:solidFill>
                  <a:schemeClr val="accent4">
                    <a:lumMod val="75000"/>
                  </a:schemeClr>
                </a:solidFill>
                <a:latin typeface="UTM Avo" panose="02040603050506020204"/>
              </a:rPr>
              <a:t>Gioi thieu </a:t>
            </a:r>
            <a:r>
              <a:rPr lang="vi-VN" sz="2400" dirty="0">
                <a:latin typeface="UTM Avo" panose="02040603050506020204"/>
              </a:rPr>
              <a:t>ở ổ đĩa </a:t>
            </a:r>
            <a:r>
              <a:rPr lang="en-US" sz="2400" dirty="0">
                <a:solidFill>
                  <a:schemeClr val="accent4">
                    <a:lumMod val="75000"/>
                  </a:schemeClr>
                </a:solidFill>
                <a:latin typeface="UTM Avo" panose="02040603050506020204"/>
              </a:rPr>
              <a:t>D</a:t>
            </a:r>
            <a:r>
              <a:rPr lang="vi-VN" sz="2400" dirty="0">
                <a:solidFill>
                  <a:schemeClr val="accent4">
                    <a:lumMod val="75000"/>
                  </a:schemeClr>
                </a:solidFill>
                <a:latin typeface="UTM Avo" panose="02040603050506020204"/>
              </a:rPr>
              <a:t>:.</a:t>
            </a:r>
            <a:endParaRPr lang="en-US" sz="2400" dirty="0">
              <a:solidFill>
                <a:schemeClr val="accent4">
                  <a:lumMod val="75000"/>
                </a:schemeClr>
              </a:solidFill>
              <a:latin typeface="UTM Avo" panose="02040603050506020204"/>
            </a:endParaRPr>
          </a:p>
        </p:txBody>
      </p:sp>
      <p:sp>
        <p:nvSpPr>
          <p:cNvPr id="10" name="TextBox 9">
            <a:extLst>
              <a:ext uri="{FF2B5EF4-FFF2-40B4-BE49-F238E27FC236}">
                <a16:creationId xmlns:a16="http://schemas.microsoft.com/office/drawing/2014/main" id="{958CB358-0CC0-2DD5-753B-C1BCBD1EA40F}"/>
              </a:ext>
            </a:extLst>
          </p:cNvPr>
          <p:cNvSpPr txBox="1"/>
          <p:nvPr/>
        </p:nvSpPr>
        <p:spPr>
          <a:xfrm>
            <a:off x="779416" y="2632860"/>
            <a:ext cx="6137561" cy="830997"/>
          </a:xfrm>
          <a:prstGeom prst="rect">
            <a:avLst/>
          </a:prstGeom>
          <a:noFill/>
        </p:spPr>
        <p:txBody>
          <a:bodyPr wrap="square" rtlCol="0">
            <a:spAutoFit/>
          </a:bodyPr>
          <a:lstStyle/>
          <a:p>
            <a:pPr algn="just"/>
            <a:r>
              <a:rPr lang="vi-VN" sz="2400" dirty="0">
                <a:latin typeface="UTM Avo" panose="02040603050506020204"/>
              </a:rPr>
              <a:t>Lưu ý: Tệp </a:t>
            </a:r>
            <a:r>
              <a:rPr lang="vi-VN" sz="2400" dirty="0">
                <a:solidFill>
                  <a:schemeClr val="accent4">
                    <a:lumMod val="75000"/>
                  </a:schemeClr>
                </a:solidFill>
                <a:latin typeface="UTM Avo" panose="02040603050506020204"/>
              </a:rPr>
              <a:t>Gioi thieu </a:t>
            </a:r>
            <a:r>
              <a:rPr lang="vi-VN" sz="2400" dirty="0">
                <a:latin typeface="UTM Avo" panose="02040603050506020204"/>
              </a:rPr>
              <a:t>ở ổ đĩa</a:t>
            </a:r>
            <a:r>
              <a:rPr lang="vi-VN" sz="2400" dirty="0">
                <a:solidFill>
                  <a:schemeClr val="accent4">
                    <a:lumMod val="75000"/>
                  </a:schemeClr>
                </a:solidFill>
                <a:latin typeface="UTM Avo" panose="02040603050506020204"/>
              </a:rPr>
              <a:t> </a:t>
            </a:r>
            <a:r>
              <a:rPr lang="en-US" sz="2400" dirty="0">
                <a:solidFill>
                  <a:schemeClr val="accent4">
                    <a:lumMod val="75000"/>
                  </a:schemeClr>
                </a:solidFill>
                <a:latin typeface="UTM Avo" panose="02040603050506020204"/>
              </a:rPr>
              <a:t>D</a:t>
            </a:r>
            <a:r>
              <a:rPr lang="vi-VN" sz="2400" dirty="0">
                <a:solidFill>
                  <a:schemeClr val="accent4">
                    <a:lumMod val="75000"/>
                  </a:schemeClr>
                </a:solidFill>
                <a:latin typeface="UTM Avo" panose="02040603050506020204"/>
              </a:rPr>
              <a:t>: </a:t>
            </a:r>
            <a:r>
              <a:rPr lang="vi-VN" sz="2400" dirty="0">
                <a:latin typeface="UTM Avo" panose="02040603050506020204"/>
              </a:rPr>
              <a:t>sẽ được thầy cô giáo cung cấp sẵn trên máy tính thực hành.</a:t>
            </a:r>
            <a:endParaRPr lang="en-US" sz="2400" dirty="0">
              <a:latin typeface="UTM Avo" panose="02040603050506020204"/>
            </a:endParaRPr>
          </a:p>
        </p:txBody>
      </p:sp>
      <p:sp>
        <p:nvSpPr>
          <p:cNvPr id="14" name="TextBox 13">
            <a:extLst>
              <a:ext uri="{FF2B5EF4-FFF2-40B4-BE49-F238E27FC236}">
                <a16:creationId xmlns:a16="http://schemas.microsoft.com/office/drawing/2014/main" id="{A7210D17-5239-EF13-8EDD-4EDBD33B596B}"/>
              </a:ext>
            </a:extLst>
          </p:cNvPr>
          <p:cNvSpPr txBox="1"/>
          <p:nvPr/>
        </p:nvSpPr>
        <p:spPr>
          <a:xfrm>
            <a:off x="779416" y="4006991"/>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p>
        </p:txBody>
      </p:sp>
      <p:sp>
        <p:nvSpPr>
          <p:cNvPr id="15" name="TextBox 14">
            <a:extLst>
              <a:ext uri="{FF2B5EF4-FFF2-40B4-BE49-F238E27FC236}">
                <a16:creationId xmlns:a16="http://schemas.microsoft.com/office/drawing/2014/main" id="{DB8BEAFE-BD29-513B-5EE0-74E489E9537B}"/>
              </a:ext>
            </a:extLst>
          </p:cNvPr>
          <p:cNvSpPr txBox="1"/>
          <p:nvPr/>
        </p:nvSpPr>
        <p:spPr>
          <a:xfrm>
            <a:off x="984318" y="4859651"/>
            <a:ext cx="10223364" cy="1200329"/>
          </a:xfrm>
          <a:prstGeom prst="rect">
            <a:avLst/>
          </a:prstGeom>
          <a:noFill/>
        </p:spPr>
        <p:txBody>
          <a:bodyPr wrap="square" rtlCol="0">
            <a:spAutoFit/>
          </a:bodyPr>
          <a:lstStyle/>
          <a:p>
            <a:pPr algn="just"/>
            <a:r>
              <a:rPr lang="vi-VN" sz="2400">
                <a:latin typeface="UTM Avo" panose="02040603050506020204"/>
              </a:rPr>
              <a:t>− Em hãy thực hiện việc tạo thư mục như đã học ở lớp 3. </a:t>
            </a:r>
            <a:endParaRPr lang="en-US" sz="2400">
              <a:latin typeface="UTM Avo" panose="02040603050506020204"/>
            </a:endParaRPr>
          </a:p>
          <a:p>
            <a:pPr algn="just"/>
            <a:r>
              <a:rPr lang="vi-VN" sz="2400">
                <a:latin typeface="UTM Avo" panose="02040603050506020204"/>
              </a:rPr>
              <a:t>− Sao chép một tệp: hướng dẫn chi tiết sau đây sẽ sao chép tệp</a:t>
            </a:r>
            <a:r>
              <a:rPr lang="vi-VN" sz="2400">
                <a:solidFill>
                  <a:schemeClr val="accent4">
                    <a:lumMod val="75000"/>
                  </a:schemeClr>
                </a:solidFill>
                <a:latin typeface="UTM Avo" panose="02040603050506020204"/>
              </a:rPr>
              <a:t> 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a:t>
            </a:r>
            <a:endParaRPr lang="en-US" sz="2400">
              <a:latin typeface="UTM Avo" panose="02040603050506020204"/>
            </a:endParaRPr>
          </a:p>
        </p:txBody>
      </p:sp>
      <p:pic>
        <p:nvPicPr>
          <p:cNvPr id="25" name="Picture 24" descr="A picture containing chart&#10;&#10;Description automatically generated">
            <a:extLst>
              <a:ext uri="{FF2B5EF4-FFF2-40B4-BE49-F238E27FC236}">
                <a16:creationId xmlns:a16="http://schemas.microsoft.com/office/drawing/2014/main" id="{B3D66CED-13AF-87E7-4887-67DE8BF02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649" y="2387832"/>
            <a:ext cx="2553279" cy="2671067"/>
          </a:xfrm>
          <a:prstGeom prst="rect">
            <a:avLst/>
          </a:prstGeom>
        </p:spPr>
      </p:pic>
    </p:spTree>
    <p:extLst>
      <p:ext uri="{BB962C8B-B14F-4D97-AF65-F5344CB8AC3E}">
        <p14:creationId xmlns:p14="http://schemas.microsoft.com/office/powerpoint/2010/main" val="3842683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8" grpId="0" animBg="1"/>
      <p:bldP spid="9" grpId="0"/>
      <p:bldP spid="10"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58CB358-0CC0-2DD5-753B-C1BCBD1EA40F}"/>
              </a:ext>
            </a:extLst>
          </p:cNvPr>
          <p:cNvSpPr txBox="1"/>
          <p:nvPr/>
        </p:nvSpPr>
        <p:spPr>
          <a:xfrm>
            <a:off x="984318" y="4491640"/>
            <a:ext cx="10588089" cy="1569660"/>
          </a:xfrm>
          <a:prstGeom prst="rect">
            <a:avLst/>
          </a:prstGeom>
          <a:noFill/>
        </p:spPr>
        <p:txBody>
          <a:bodyPr wrap="square" rtlCol="0">
            <a:spAutoFit/>
          </a:bodyPr>
          <a:lstStyle/>
          <a:p>
            <a:pPr algn="just"/>
            <a:r>
              <a:rPr lang="vi-VN" sz="2400" dirty="0">
                <a:latin typeface="UTM Avo" panose="02040603050506020204"/>
              </a:rPr>
              <a:t>Lưu ý: Sao chép một thư mục được thực hiện tương tự như sao chép một tệp. Khi sao chép thư mục, tất cả các tệp và thư mục con của thư mục đó được sao chép.</a:t>
            </a:r>
          </a:p>
          <a:p>
            <a:pPr algn="just"/>
            <a:r>
              <a:rPr lang="vi-VN" sz="2400" dirty="0">
                <a:latin typeface="UTM Avo" panose="02040603050506020204"/>
              </a:rPr>
              <a:t>− Thao tác xoá tệp thực hiện tương tự như xoá thư mục đã họ</a:t>
            </a:r>
            <a:r>
              <a:rPr lang="en-US" sz="2400" dirty="0">
                <a:latin typeface="UTM Avo" panose="02040603050506020204"/>
              </a:rPr>
              <a:t>c ở </a:t>
            </a:r>
            <a:r>
              <a:rPr lang="en-US" sz="2400" dirty="0" err="1">
                <a:latin typeface="UTM Avo" panose="02040603050506020204"/>
              </a:rPr>
              <a:t>lớp</a:t>
            </a:r>
            <a:r>
              <a:rPr lang="en-US" sz="2400" dirty="0">
                <a:latin typeface="UTM Avo" panose="02040603050506020204"/>
              </a:rPr>
              <a:t> 3.</a:t>
            </a:r>
          </a:p>
        </p:txBody>
      </p:sp>
      <p:pic>
        <p:nvPicPr>
          <p:cNvPr id="4" name="Picture 3" descr="Graphical user interface, application&#10;&#10;Description automatically generated">
            <a:extLst>
              <a:ext uri="{FF2B5EF4-FFF2-40B4-BE49-F238E27FC236}">
                <a16:creationId xmlns:a16="http://schemas.microsoft.com/office/drawing/2014/main" id="{6665713B-EAF2-E800-4791-6E663983B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052" y="408101"/>
            <a:ext cx="8609387" cy="3916517"/>
          </a:xfrm>
          <a:prstGeom prst="rect">
            <a:avLst/>
          </a:prstGeom>
        </p:spPr>
      </p:pic>
    </p:spTree>
    <p:extLst>
      <p:ext uri="{BB962C8B-B14F-4D97-AF65-F5344CB8AC3E}">
        <p14:creationId xmlns:p14="http://schemas.microsoft.com/office/powerpoint/2010/main" val="497431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A60FE7-1EBE-21F0-A049-5A86F90FC010}"/>
              </a:ext>
            </a:extLst>
          </p:cNvPr>
          <p:cNvSpPr txBox="1"/>
          <p:nvPr/>
        </p:nvSpPr>
        <p:spPr>
          <a:xfrm>
            <a:off x="703727" y="613799"/>
            <a:ext cx="1753720"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9F5B3617-06D7-4DB2-5A96-4CD7D412E86A}"/>
              </a:ext>
            </a:extLst>
          </p:cNvPr>
          <p:cNvSpPr txBox="1"/>
          <p:nvPr/>
        </p:nvSpPr>
        <p:spPr>
          <a:xfrm>
            <a:off x="2343828" y="606723"/>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2</a:t>
            </a:r>
          </a:p>
        </p:txBody>
      </p:sp>
      <p:sp>
        <p:nvSpPr>
          <p:cNvPr id="9" name="TextBox 8">
            <a:extLst>
              <a:ext uri="{FF2B5EF4-FFF2-40B4-BE49-F238E27FC236}">
                <a16:creationId xmlns:a16="http://schemas.microsoft.com/office/drawing/2014/main" id="{040ABE72-C16C-630A-FDE2-03CB1E4A8774}"/>
              </a:ext>
            </a:extLst>
          </p:cNvPr>
          <p:cNvSpPr txBox="1"/>
          <p:nvPr/>
        </p:nvSpPr>
        <p:spPr>
          <a:xfrm>
            <a:off x="2722130" y="606722"/>
            <a:ext cx="8602455" cy="461665"/>
          </a:xfrm>
          <a:prstGeom prst="rect">
            <a:avLst/>
          </a:prstGeom>
          <a:noFill/>
        </p:spPr>
        <p:txBody>
          <a:bodyPr wrap="square" rtlCol="0">
            <a:spAutoFit/>
          </a:bodyPr>
          <a:lstStyle/>
          <a:p>
            <a:pPr algn="just"/>
            <a:r>
              <a:rPr lang="vi-VN" sz="2400">
                <a:latin typeface="UTM Avo" panose="02040603050506020204"/>
              </a:rPr>
              <a:t> </a:t>
            </a:r>
            <a:r>
              <a:rPr lang="en-US" sz="2400">
                <a:latin typeface="UTM Avo" panose="02040603050506020204"/>
              </a:rPr>
              <a:t>E</a:t>
            </a:r>
            <a:r>
              <a:rPr lang="vi-VN" sz="2400">
                <a:latin typeface="UTM Avo" panose="02040603050506020204"/>
              </a:rPr>
              <a:t>m hãy thực hiện các yêu cầu sau: </a:t>
            </a:r>
            <a:endParaRPr lang="en-US" sz="2400">
              <a:latin typeface="UTM Avo" panose="02040603050506020204"/>
            </a:endParaRPr>
          </a:p>
        </p:txBody>
      </p:sp>
      <p:sp>
        <p:nvSpPr>
          <p:cNvPr id="10" name="TextBox 9">
            <a:extLst>
              <a:ext uri="{FF2B5EF4-FFF2-40B4-BE49-F238E27FC236}">
                <a16:creationId xmlns:a16="http://schemas.microsoft.com/office/drawing/2014/main" id="{958CB358-0CC0-2DD5-753B-C1BCBD1EA40F}"/>
              </a:ext>
            </a:extLst>
          </p:cNvPr>
          <p:cNvSpPr txBox="1"/>
          <p:nvPr/>
        </p:nvSpPr>
        <p:spPr>
          <a:xfrm>
            <a:off x="779415" y="1129942"/>
            <a:ext cx="7180361" cy="461665"/>
          </a:xfrm>
          <a:prstGeom prst="rect">
            <a:avLst/>
          </a:prstGeom>
          <a:noFill/>
        </p:spPr>
        <p:txBody>
          <a:bodyPr wrap="square" rtlCol="0">
            <a:spAutoFit/>
          </a:bodyPr>
          <a:lstStyle/>
          <a:p>
            <a:pPr algn="just"/>
            <a:r>
              <a:rPr lang="vi-VN" sz="2400">
                <a:latin typeface="UTM Avo" panose="02040603050506020204"/>
              </a:rPr>
              <a:t>a) Di chuyển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a:t>
            </a:r>
            <a:endParaRPr lang="en-US" sz="2400">
              <a:latin typeface="UTM Avo" panose="02040603050506020204"/>
            </a:endParaRPr>
          </a:p>
        </p:txBody>
      </p:sp>
      <p:sp>
        <p:nvSpPr>
          <p:cNvPr id="14" name="TextBox 13">
            <a:extLst>
              <a:ext uri="{FF2B5EF4-FFF2-40B4-BE49-F238E27FC236}">
                <a16:creationId xmlns:a16="http://schemas.microsoft.com/office/drawing/2014/main" id="{A7210D17-5239-EF13-8EDD-4EDBD33B596B}"/>
              </a:ext>
            </a:extLst>
          </p:cNvPr>
          <p:cNvSpPr txBox="1"/>
          <p:nvPr/>
        </p:nvSpPr>
        <p:spPr>
          <a:xfrm>
            <a:off x="753155" y="2069948"/>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p>
        </p:txBody>
      </p:sp>
      <p:sp>
        <p:nvSpPr>
          <p:cNvPr id="15" name="TextBox 14">
            <a:extLst>
              <a:ext uri="{FF2B5EF4-FFF2-40B4-BE49-F238E27FC236}">
                <a16:creationId xmlns:a16="http://schemas.microsoft.com/office/drawing/2014/main" id="{DB8BEAFE-BD29-513B-5EE0-74E489E9537B}"/>
              </a:ext>
            </a:extLst>
          </p:cNvPr>
          <p:cNvSpPr txBox="1"/>
          <p:nvPr/>
        </p:nvSpPr>
        <p:spPr>
          <a:xfrm>
            <a:off x="753155" y="2544850"/>
            <a:ext cx="10628100" cy="830997"/>
          </a:xfrm>
          <a:prstGeom prst="rect">
            <a:avLst/>
          </a:prstGeom>
          <a:noFill/>
        </p:spPr>
        <p:txBody>
          <a:bodyPr wrap="square" rtlCol="0">
            <a:spAutoFit/>
          </a:bodyPr>
          <a:lstStyle/>
          <a:p>
            <a:pPr algn="just"/>
            <a:r>
              <a:rPr lang="vi-VN" sz="2400">
                <a:latin typeface="UTM Avo" panose="02040603050506020204"/>
              </a:rPr>
              <a:t>a) Để di chuyển các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em thực hiện thao tác như sau:</a:t>
            </a:r>
            <a:endParaRPr lang="en-US" sz="2400">
              <a:latin typeface="UTM Avo" panose="02040603050506020204"/>
            </a:endParaRPr>
          </a:p>
        </p:txBody>
      </p:sp>
      <p:sp>
        <p:nvSpPr>
          <p:cNvPr id="3" name="TextBox 2">
            <a:extLst>
              <a:ext uri="{FF2B5EF4-FFF2-40B4-BE49-F238E27FC236}">
                <a16:creationId xmlns:a16="http://schemas.microsoft.com/office/drawing/2014/main" id="{149D8FF3-A8C6-CBD5-B617-EB3F57F8E042}"/>
              </a:ext>
            </a:extLst>
          </p:cNvPr>
          <p:cNvSpPr txBox="1"/>
          <p:nvPr/>
        </p:nvSpPr>
        <p:spPr>
          <a:xfrm>
            <a:off x="779415" y="1620173"/>
            <a:ext cx="7180361" cy="461665"/>
          </a:xfrm>
          <a:prstGeom prst="rect">
            <a:avLst/>
          </a:prstGeom>
          <a:noFill/>
        </p:spPr>
        <p:txBody>
          <a:bodyPr wrap="square" rtlCol="0">
            <a:spAutoFit/>
          </a:bodyPr>
          <a:lstStyle/>
          <a:p>
            <a:pPr algn="just"/>
            <a:r>
              <a:rPr lang="vi-VN" sz="2400" dirty="0">
                <a:latin typeface="UTM Avo" panose="02040603050506020204"/>
              </a:rPr>
              <a:t>b) Đổi tên tệp </a:t>
            </a:r>
            <a:r>
              <a:rPr lang="vi-VN" sz="2400" dirty="0">
                <a:solidFill>
                  <a:schemeClr val="accent4">
                    <a:lumMod val="75000"/>
                  </a:schemeClr>
                </a:solidFill>
                <a:latin typeface="UTM Avo" panose="02040603050506020204"/>
              </a:rPr>
              <a:t>Gioi thieu </a:t>
            </a:r>
            <a:r>
              <a:rPr lang="vi-VN" sz="2400" dirty="0">
                <a:latin typeface="UTM Avo" panose="02040603050506020204"/>
              </a:rPr>
              <a:t>thành</a:t>
            </a:r>
            <a:r>
              <a:rPr lang="vi-VN" sz="2400" dirty="0">
                <a:solidFill>
                  <a:schemeClr val="accent4">
                    <a:lumMod val="75000"/>
                  </a:schemeClr>
                </a:solidFill>
                <a:latin typeface="UTM Avo" panose="02040603050506020204"/>
              </a:rPr>
              <a:t> Gioi thieu nhom</a:t>
            </a:r>
            <a:r>
              <a:rPr lang="vi-VN" sz="2400" dirty="0">
                <a:latin typeface="UTM Avo" panose="02040603050506020204"/>
              </a:rPr>
              <a:t>.</a:t>
            </a:r>
            <a:endParaRPr lang="en-US" sz="2400" dirty="0">
              <a:latin typeface="UTM Avo" panose="02040603050506020204"/>
            </a:endParaRPr>
          </a:p>
        </p:txBody>
      </p:sp>
      <p:pic>
        <p:nvPicPr>
          <p:cNvPr id="5" name="Picture 4" descr="Graphical user interface, application&#10;&#10;Description automatically generated">
            <a:extLst>
              <a:ext uri="{FF2B5EF4-FFF2-40B4-BE49-F238E27FC236}">
                <a16:creationId xmlns:a16="http://schemas.microsoft.com/office/drawing/2014/main" id="{F2D5711B-43F4-5467-05C3-C72A95F08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885" y="3570658"/>
            <a:ext cx="6072489" cy="2640213"/>
          </a:xfrm>
          <a:prstGeom prst="rect">
            <a:avLst/>
          </a:prstGeom>
        </p:spPr>
      </p:pic>
    </p:spTree>
    <p:extLst>
      <p:ext uri="{BB962C8B-B14F-4D97-AF65-F5344CB8AC3E}">
        <p14:creationId xmlns:p14="http://schemas.microsoft.com/office/powerpoint/2010/main" val="2206337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14" grpId="0"/>
      <p:bldP spid="1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58CB358-0CC0-2DD5-753B-C1BCBD1EA40F}"/>
              </a:ext>
            </a:extLst>
          </p:cNvPr>
          <p:cNvSpPr txBox="1"/>
          <p:nvPr/>
        </p:nvSpPr>
        <p:spPr>
          <a:xfrm>
            <a:off x="619593" y="351903"/>
            <a:ext cx="10588089" cy="1200329"/>
          </a:xfrm>
          <a:prstGeom prst="rect">
            <a:avLst/>
          </a:prstGeom>
          <a:noFill/>
        </p:spPr>
        <p:txBody>
          <a:bodyPr wrap="square" rtlCol="0">
            <a:spAutoFit/>
          </a:bodyPr>
          <a:lstStyle/>
          <a:p>
            <a:pPr algn="just"/>
            <a:r>
              <a:rPr lang="vi-VN" sz="2400">
                <a:latin typeface="UTM Avo" panose="02040603050506020204"/>
              </a:rPr>
              <a:t>Lưu ý: Nếu em không thấy thư mục </a:t>
            </a:r>
            <a:r>
              <a:rPr lang="vi-VN" sz="2400">
                <a:solidFill>
                  <a:schemeClr val="accent4">
                    <a:lumMod val="75000"/>
                  </a:schemeClr>
                </a:solidFill>
                <a:latin typeface="UTM Avo" panose="02040603050506020204"/>
              </a:rPr>
              <a:t>Nhom 2 </a:t>
            </a:r>
            <a:r>
              <a:rPr lang="vi-VN" sz="2400">
                <a:latin typeface="UTM Avo" panose="02040603050506020204"/>
              </a:rPr>
              <a:t>trong danh sách hiện ra sau khi chọn lệnh </a:t>
            </a:r>
            <a:r>
              <a:rPr lang="vi-VN" sz="2400">
                <a:solidFill>
                  <a:schemeClr val="accent4">
                    <a:lumMod val="75000"/>
                  </a:schemeClr>
                </a:solidFill>
                <a:latin typeface="UTM Avo" panose="02040603050506020204"/>
              </a:rPr>
              <a:t>Move to </a:t>
            </a:r>
            <a:r>
              <a:rPr lang="vi-VN" sz="2400">
                <a:latin typeface="UTM Avo" panose="02040603050506020204"/>
              </a:rPr>
              <a:t>thì em có thể chọn </a:t>
            </a:r>
            <a:r>
              <a:rPr lang="vi-VN" sz="2400">
                <a:solidFill>
                  <a:schemeClr val="accent4">
                    <a:lumMod val="75000"/>
                  </a:schemeClr>
                </a:solidFill>
                <a:latin typeface="UTM Avo" panose="02040603050506020204"/>
              </a:rPr>
              <a:t>Choose location... </a:t>
            </a:r>
            <a:r>
              <a:rPr lang="vi-VN" sz="2400">
                <a:latin typeface="UTM Avo" panose="02040603050506020204"/>
              </a:rPr>
              <a:t>rồi tiếp tục tìm đến thư mục </a:t>
            </a:r>
            <a:r>
              <a:rPr lang="vi-VN" sz="2400">
                <a:solidFill>
                  <a:schemeClr val="accent4">
                    <a:lumMod val="75000"/>
                  </a:schemeClr>
                </a:solidFill>
                <a:latin typeface="UTM Avo" panose="02040603050506020204"/>
              </a:rPr>
              <a:t>Nhom 2 </a:t>
            </a:r>
            <a:r>
              <a:rPr lang="vi-VN" sz="2400">
                <a:latin typeface="UTM Avo" panose="02040603050506020204"/>
              </a:rPr>
              <a:t>trong</a:t>
            </a:r>
            <a:r>
              <a:rPr lang="en-US" sz="2400">
                <a:latin typeface="UTM Avo" panose="02040603050506020204"/>
              </a:rPr>
              <a:t> máy tính.</a:t>
            </a:r>
          </a:p>
        </p:txBody>
      </p:sp>
      <p:sp>
        <p:nvSpPr>
          <p:cNvPr id="15" name="TextBox 14">
            <a:extLst>
              <a:ext uri="{FF2B5EF4-FFF2-40B4-BE49-F238E27FC236}">
                <a16:creationId xmlns:a16="http://schemas.microsoft.com/office/drawing/2014/main" id="{DB8BEAFE-BD29-513B-5EE0-74E489E9537B}"/>
              </a:ext>
            </a:extLst>
          </p:cNvPr>
          <p:cNvSpPr txBox="1"/>
          <p:nvPr/>
        </p:nvSpPr>
        <p:spPr>
          <a:xfrm>
            <a:off x="619593" y="1552232"/>
            <a:ext cx="10588088" cy="830997"/>
          </a:xfrm>
          <a:prstGeom prst="rect">
            <a:avLst/>
          </a:prstGeom>
          <a:noFill/>
        </p:spPr>
        <p:txBody>
          <a:bodyPr wrap="square" rtlCol="0">
            <a:spAutoFit/>
          </a:bodyPr>
          <a:lstStyle/>
          <a:p>
            <a:pPr algn="just"/>
            <a:r>
              <a:rPr lang="vi-VN" sz="2400">
                <a:latin typeface="UTM Avo" panose="02040603050506020204"/>
              </a:rPr>
              <a:t>Khi di chuyển một thư mục thì các tệp và thư mục con của thư mục đó cũng di chuyển theo.</a:t>
            </a:r>
            <a:endParaRPr lang="en-US" sz="2400">
              <a:latin typeface="UTM Avo" panose="02040603050506020204"/>
            </a:endParaRPr>
          </a:p>
        </p:txBody>
      </p:sp>
      <p:sp>
        <p:nvSpPr>
          <p:cNvPr id="2" name="TextBox 1">
            <a:extLst>
              <a:ext uri="{FF2B5EF4-FFF2-40B4-BE49-F238E27FC236}">
                <a16:creationId xmlns:a16="http://schemas.microsoft.com/office/drawing/2014/main" id="{4DDC6AE2-C362-971F-F299-5555274A736C}"/>
              </a:ext>
            </a:extLst>
          </p:cNvPr>
          <p:cNvSpPr txBox="1"/>
          <p:nvPr/>
        </p:nvSpPr>
        <p:spPr>
          <a:xfrm>
            <a:off x="619593" y="2438943"/>
            <a:ext cx="10588088" cy="461665"/>
          </a:xfrm>
          <a:prstGeom prst="rect">
            <a:avLst/>
          </a:prstGeom>
          <a:noFill/>
        </p:spPr>
        <p:txBody>
          <a:bodyPr wrap="square" rtlCol="0">
            <a:spAutoFit/>
          </a:bodyPr>
          <a:lstStyle/>
          <a:p>
            <a:pPr algn="just"/>
            <a:r>
              <a:rPr lang="vi-VN" sz="2400">
                <a:latin typeface="UTM Avo" panose="02040603050506020204"/>
              </a:rPr>
              <a:t>b) Đổi tên tệp thực hiện tương tự như đổi tên thư mục như sau:</a:t>
            </a:r>
            <a:endParaRPr lang="en-US" sz="2400">
              <a:latin typeface="UTM Avo" panose="02040603050506020204"/>
            </a:endParaRPr>
          </a:p>
        </p:txBody>
      </p:sp>
      <p:pic>
        <p:nvPicPr>
          <p:cNvPr id="5" name="Picture 4" descr="Graphical user interface, application, Word&#10;&#10;Description automatically generated">
            <a:extLst>
              <a:ext uri="{FF2B5EF4-FFF2-40B4-BE49-F238E27FC236}">
                <a16:creationId xmlns:a16="http://schemas.microsoft.com/office/drawing/2014/main" id="{2A84F4BB-1587-0CB5-AF15-91B1665B7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460" y="3029303"/>
            <a:ext cx="7331500" cy="3476794"/>
          </a:xfrm>
          <a:prstGeom prst="rect">
            <a:avLst/>
          </a:prstGeom>
        </p:spPr>
      </p:pic>
    </p:spTree>
    <p:extLst>
      <p:ext uri="{BB962C8B-B14F-4D97-AF65-F5344CB8AC3E}">
        <p14:creationId xmlns:p14="http://schemas.microsoft.com/office/powerpoint/2010/main" val="2396514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5746</TotalTime>
  <Words>714</Words>
  <Application>Microsoft Office PowerPoint</Application>
  <PresentationFormat>Widescreen</PresentationFormat>
  <Paragraphs>75</Paragraphs>
  <Slides>12</Slides>
  <Notes>5</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等线</vt:lpstr>
      <vt:lpstr>Arial</vt:lpstr>
      <vt:lpstr>Calibri</vt:lpstr>
      <vt:lpstr>iCiel Cadena</vt:lpstr>
      <vt:lpstr>Segoe UI Black</vt:lpstr>
      <vt:lpstr>SVN-Adam Gorry</vt:lpstr>
      <vt:lpstr>SVN-Avo</vt:lpstr>
      <vt:lpstr>SVN-SAF</vt:lpstr>
      <vt:lpstr>Times New Roman</vt:lpstr>
      <vt:lpstr>UTM Avo</vt:lpstr>
      <vt:lpstr>UVF Salome</vt:lpstr>
      <vt:lpstr>VNI-Times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194</cp:revision>
  <dcterms:created xsi:type="dcterms:W3CDTF">2021-11-14T08:33:55Z</dcterms:created>
  <dcterms:modified xsi:type="dcterms:W3CDTF">2025-11-11T02:47:39Z</dcterms:modified>
</cp:coreProperties>
</file>