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2955" r:id="rId2"/>
    <p:sldId id="3120" r:id="rId3"/>
    <p:sldId id="3121" r:id="rId4"/>
    <p:sldId id="3122" r:id="rId5"/>
    <p:sldId id="3123" r:id="rId6"/>
    <p:sldId id="3052" r:id="rId7"/>
    <p:sldId id="3125" r:id="rId8"/>
    <p:sldId id="3026" r:id="rId9"/>
    <p:sldId id="3027" r:id="rId10"/>
    <p:sldId id="3124" r:id="rId11"/>
    <p:sldId id="3053" r:id="rId12"/>
    <p:sldId id="3055" r:id="rId13"/>
    <p:sldId id="3057" r:id="rId14"/>
    <p:sldId id="3058" r:id="rId15"/>
    <p:sldId id="2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998D7"/>
    <a:srgbClr val="FF3399"/>
    <a:srgbClr val="FFFF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3" d="100"/>
          <a:sy n="63" d="100"/>
        </p:scale>
        <p:origin x="21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12/11/2025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8109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E9BB57-3685-4F68-BF48-AF85A474229F}"/>
              </a:ext>
            </a:extLst>
          </p:cNvPr>
          <p:cNvPicPr>
            <a:picLocks noChangeAspect="1"/>
          </p:cNvPicPr>
          <p:nvPr userDrawn="1"/>
        </p:nvPicPr>
        <p:blipFill>
          <a:blip r:embed="rId2"/>
          <a:stretch>
            <a:fillRect/>
          </a:stretch>
        </p:blipFill>
        <p:spPr>
          <a:xfrm>
            <a:off x="11328949" y="271155"/>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2.mp4"/><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a:extLst>
              <a:ext uri="{FF2B5EF4-FFF2-40B4-BE49-F238E27FC236}">
                <a16:creationId xmlns:a16="http://schemas.microsoft.com/office/drawing/2014/main" id="{EF2FB119-5E53-4714-A6B6-455AA4640E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527" y="828844"/>
            <a:ext cx="6815919" cy="2091109"/>
          </a:xfrm>
          <a:prstGeom prst="rect">
            <a:avLst/>
          </a:prstGeom>
        </p:spPr>
      </p:pic>
      <p:pic>
        <p:nvPicPr>
          <p:cNvPr id="5" name="Picture 4">
            <a:extLst>
              <a:ext uri="{FF2B5EF4-FFF2-40B4-BE49-F238E27FC236}">
                <a16:creationId xmlns:a16="http://schemas.microsoft.com/office/drawing/2014/main" id="{C5EBF956-C03B-4D96-A23D-4FFB55639EB9}"/>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EA6932BD-7566-4DDC-A694-F2339BCDE252}"/>
              </a:ext>
            </a:extLst>
          </p:cNvPr>
          <p:cNvPicPr>
            <a:picLocks noChangeAspect="1"/>
          </p:cNvPicPr>
          <p:nvPr/>
        </p:nvPicPr>
        <p:blipFill>
          <a:blip r:embed="rId10"/>
          <a:stretch>
            <a:fillRect/>
          </a:stretch>
        </p:blipFill>
        <p:spPr>
          <a:xfrm>
            <a:off x="132402" y="2491800"/>
            <a:ext cx="589731" cy="520622"/>
          </a:xfrm>
          <a:prstGeom prst="rect">
            <a:avLst/>
          </a:prstGeom>
        </p:spPr>
      </p:pic>
      <p:sp>
        <p:nvSpPr>
          <p:cNvPr id="2" name="TextBox 1">
            <a:extLst>
              <a:ext uri="{FF2B5EF4-FFF2-40B4-BE49-F238E27FC236}">
                <a16:creationId xmlns:a16="http://schemas.microsoft.com/office/drawing/2014/main" id="{91720AD0-C282-BC38-A2FF-927380F7BCA6}"/>
              </a:ext>
            </a:extLst>
          </p:cNvPr>
          <p:cNvSpPr txBox="1"/>
          <p:nvPr/>
        </p:nvSpPr>
        <p:spPr>
          <a:xfrm>
            <a:off x="4226560" y="3676437"/>
            <a:ext cx="4988560" cy="523220"/>
          </a:xfrm>
          <a:prstGeom prst="rect">
            <a:avLst/>
          </a:prstGeom>
          <a:noFill/>
        </p:spPr>
        <p:txBody>
          <a:bodyPr wrap="square" rtlCol="0">
            <a:spAutoFit/>
          </a:bodyPr>
          <a:lstStyle/>
          <a:p>
            <a:r>
              <a:rPr lang="en-US" sz="2800" b="1" dirty="0" err="1">
                <a:solidFill>
                  <a:srgbClr val="0000FF"/>
                </a:solidFill>
                <a:latin typeface="Times New Roman" panose="02020603050405020304" pitchFamily="18" charset="0"/>
                <a:cs typeface="Times New Roman" panose="02020603050405020304" pitchFamily="18" charset="0"/>
              </a:rPr>
              <a:t>Giáo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viên</a:t>
            </a:r>
            <a:r>
              <a:rPr lang="en-US" sz="2800" b="1" dirty="0">
                <a:solidFill>
                  <a:srgbClr val="0000FF"/>
                </a:solidFill>
                <a:latin typeface="Times New Roman" panose="02020603050405020304" pitchFamily="18" charset="0"/>
                <a:cs typeface="Times New Roman" panose="02020603050405020304" pitchFamily="18" charset="0"/>
              </a:rPr>
              <a:t>: Nguyễn Ngọc Đạt</a:t>
            </a:r>
          </a:p>
        </p:txBody>
      </p:sp>
    </p:spTree>
    <p:custDataLst>
      <p:tags r:id="rId1"/>
    </p:custDataLst>
    <p:extLst>
      <p:ext uri="{BB962C8B-B14F-4D97-AF65-F5344CB8AC3E}">
        <p14:creationId xmlns:p14="http://schemas.microsoft.com/office/powerpoint/2010/main" val="1541526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2">
                                            <p:txEl>
                                              <p:pRg st="0" end="0"/>
                                            </p:txEl>
                                          </p:spTgt>
                                        </p:tgtEl>
                                        <p:attrNameLst>
                                          <p:attrName>style.color</p:attrName>
                                        </p:attrNameLst>
                                      </p:cBhvr>
                                      <p:to>
                                        <a:srgbClr val="F95421"/>
                                      </p:to>
                                    </p:animClr>
                                    <p:animClr clrSpc="rgb" dir="cw">
                                      <p:cBhvr>
                                        <p:cTn id="7" dur="500" fill="hold"/>
                                        <p:tgtEl>
                                          <p:spTgt spid="2">
                                            <p:txEl>
                                              <p:pRg st="0" end="0"/>
                                            </p:txEl>
                                          </p:spTgt>
                                        </p:tgtEl>
                                        <p:attrNameLst>
                                          <p:attrName>fillcolor</p:attrName>
                                        </p:attrNameLst>
                                      </p:cBhvr>
                                      <p:to>
                                        <a:srgbClr val="F95421"/>
                                      </p:to>
                                    </p:animClr>
                                    <p:set>
                                      <p:cBhvr>
                                        <p:cTn id="8" dur="500" fill="hold"/>
                                        <p:tgtEl>
                                          <p:spTgt spid="2">
                                            <p:txEl>
                                              <p:pRg st="0" end="0"/>
                                            </p:txEl>
                                          </p:spTgt>
                                        </p:tgtEl>
                                        <p:attrNameLst>
                                          <p:attrName>fill.type</p:attrName>
                                        </p:attrNameLst>
                                      </p:cBhvr>
                                      <p:to>
                                        <p:strVal val="solid"/>
                                      </p:to>
                                    </p:set>
                                    <p:set>
                                      <p:cBhvr>
                                        <p:cTn id="9" dur="500" fill="hold"/>
                                        <p:tgtEl>
                                          <p:spTgt spid="2">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77C4-9114-0090-79C4-2F00446BCC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208C9A-8CDE-961A-0297-5D9EC12151EB}"/>
              </a:ext>
            </a:extLst>
          </p:cNvPr>
          <p:cNvPicPr>
            <a:picLocks noChangeAspect="1"/>
          </p:cNvPicPr>
          <p:nvPr/>
        </p:nvPicPr>
        <p:blipFill>
          <a:blip r:embed="rId4"/>
          <a:stretch>
            <a:fillRect/>
          </a:stretch>
        </p:blipFill>
        <p:spPr>
          <a:xfrm>
            <a:off x="7051040" y="863600"/>
            <a:ext cx="4775200" cy="4541520"/>
          </a:xfrm>
          <a:prstGeom prst="rect">
            <a:avLst/>
          </a:prstGeom>
        </p:spPr>
      </p:pic>
      <p:pic>
        <p:nvPicPr>
          <p:cNvPr id="2" name="CÁCH ĐẶT TAY TRÊN BÀN PHÍM - YouTube">
            <a:hlinkClick r:id="" action="ppaction://media"/>
            <a:extLst>
              <a:ext uri="{FF2B5EF4-FFF2-40B4-BE49-F238E27FC236}">
                <a16:creationId xmlns:a16="http://schemas.microsoft.com/office/drawing/2014/main" id="{26625371-2848-B949-3577-521FF971F3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2160" y="701040"/>
            <a:ext cx="6187440" cy="470408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07732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68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2C56621-5815-4F90-A76B-2D7D4D1D3A71}"/>
              </a:ext>
            </a:extLst>
          </p:cNvPr>
          <p:cNvGrpSpPr/>
          <p:nvPr/>
        </p:nvGrpSpPr>
        <p:grpSpPr>
          <a:xfrm>
            <a:off x="336588" y="284266"/>
            <a:ext cx="11226147" cy="3093766"/>
            <a:chOff x="191274" y="435050"/>
            <a:chExt cx="11226147" cy="3093766"/>
          </a:xfrm>
        </p:grpSpPr>
        <p:grpSp>
          <p:nvGrpSpPr>
            <p:cNvPr id="6" name="Group 5">
              <a:extLst>
                <a:ext uri="{FF2B5EF4-FFF2-40B4-BE49-F238E27FC236}">
                  <a16:creationId xmlns:a16="http://schemas.microsoft.com/office/drawing/2014/main" id="{7FCB5ADE-AF17-412C-B62E-1786F79D0558}"/>
                </a:ext>
              </a:extLst>
            </p:cNvPr>
            <p:cNvGrpSpPr/>
            <p:nvPr/>
          </p:nvGrpSpPr>
          <p:grpSpPr>
            <a:xfrm>
              <a:off x="191274" y="435050"/>
              <a:ext cx="11226147" cy="3093766"/>
              <a:chOff x="191274" y="435050"/>
              <a:chExt cx="11226147" cy="3093766"/>
            </a:xfrm>
          </p:grpSpPr>
          <p:grpSp>
            <p:nvGrpSpPr>
              <p:cNvPr id="8" name="Group 7">
                <a:extLst>
                  <a:ext uri="{FF2B5EF4-FFF2-40B4-BE49-F238E27FC236}">
                    <a16:creationId xmlns:a16="http://schemas.microsoft.com/office/drawing/2014/main" id="{AA2968F1-B047-4344-B076-57BC169FC099}"/>
                  </a:ext>
                </a:extLst>
              </p:cNvPr>
              <p:cNvGrpSpPr/>
              <p:nvPr/>
            </p:nvGrpSpPr>
            <p:grpSpPr>
              <a:xfrm>
                <a:off x="552795" y="917810"/>
                <a:ext cx="10864626" cy="2611006"/>
                <a:chOff x="1338207" y="943284"/>
                <a:chExt cx="9774290" cy="3851953"/>
              </a:xfrm>
            </p:grpSpPr>
            <p:sp>
              <p:nvSpPr>
                <p:cNvPr id="10" name="Rectangle: Rounded Corners 9">
                  <a:extLst>
                    <a:ext uri="{FF2B5EF4-FFF2-40B4-BE49-F238E27FC236}">
                      <a16:creationId xmlns:a16="http://schemas.microsoft.com/office/drawing/2014/main" id="{6BB72049-4C00-4153-8856-84F22C6B776B}"/>
                    </a:ext>
                  </a:extLst>
                </p:cNvPr>
                <p:cNvSpPr/>
                <p:nvPr/>
              </p:nvSpPr>
              <p:spPr>
                <a:xfrm>
                  <a:off x="1424711" y="1063553"/>
                  <a:ext cx="9687786" cy="3731684"/>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E99CE156-71C8-49A0-BD06-1C45543F5F32}"/>
                    </a:ext>
                  </a:extLst>
                </p:cNvPr>
                <p:cNvSpPr/>
                <p:nvPr/>
              </p:nvSpPr>
              <p:spPr>
                <a:xfrm>
                  <a:off x="1338207" y="943284"/>
                  <a:ext cx="9687790" cy="3731682"/>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3EE23D12-BEE6-4D47-8A7E-5BDC6A73C2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1274" y="435050"/>
                <a:ext cx="998307" cy="883997"/>
              </a:xfrm>
              <a:prstGeom prst="rect">
                <a:avLst/>
              </a:prstGeom>
            </p:spPr>
          </p:pic>
        </p:grpSp>
        <p:sp>
          <p:nvSpPr>
            <p:cNvPr id="7" name="Rectangle 6">
              <a:extLst>
                <a:ext uri="{FF2B5EF4-FFF2-40B4-BE49-F238E27FC236}">
                  <a16:creationId xmlns:a16="http://schemas.microsoft.com/office/drawing/2014/main" id="{4955E12F-86FA-4EB5-B8A5-060E6260EBEF}"/>
                </a:ext>
              </a:extLst>
            </p:cNvPr>
            <p:cNvSpPr/>
            <p:nvPr/>
          </p:nvSpPr>
          <p:spPr>
            <a:xfrm>
              <a:off x="852660" y="1095321"/>
              <a:ext cx="10196052" cy="221163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Khu vực chính gồm: hàng phím số, hàng phim trên, hàng phim cơ</a:t>
              </a:r>
              <a:r>
                <a:rPr lang="en-US" sz="2200" b="1">
                  <a:solidFill>
                    <a:srgbClr val="F03C69"/>
                  </a:solidFill>
                  <a:latin typeface="UTM Avo" panose="02040603050506020204" pitchFamily="18" charset="0"/>
                  <a:cs typeface="Times New Roman" panose="02020603050405020304" pitchFamily="18" charset="0"/>
                </a:rPr>
                <a:t> sở</a:t>
              </a:r>
              <a:r>
                <a:rPr lang="vi-VN" sz="22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hàng phím dưới và hàng phím chứa phím dấu cách.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spcBef>
                  <a:spcPts val="1200"/>
                </a:spcBef>
              </a:pPr>
              <a:r>
                <a:rPr lang="vi-VN" sz="2200" b="1">
                  <a:solidFill>
                    <a:srgbClr val="F03C69"/>
                  </a:solidFill>
                  <a:latin typeface="UTM Avo" panose="02040603050506020204" pitchFamily="18" charset="0"/>
                  <a:cs typeface="Times New Roman" panose="02020603050405020304" pitchFamily="18" charset="0"/>
                </a:rPr>
                <a:t>Mỗi ngón tay gõ đúng các phím phụ trách. Khi gõ xong,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đưa ngón tay về vị trí xuất phát trên hàng phím cơ sở.</a:t>
              </a:r>
            </a:p>
          </p:txBody>
        </p:sp>
      </p:grpSp>
      <p:pic>
        <p:nvPicPr>
          <p:cNvPr id="13" name="Picture 12">
            <a:extLst>
              <a:ext uri="{FF2B5EF4-FFF2-40B4-BE49-F238E27FC236}">
                <a16:creationId xmlns:a16="http://schemas.microsoft.com/office/drawing/2014/main" id="{F5E15503-265A-420E-98D1-4C620C94DA55}"/>
              </a:ext>
            </a:extLst>
          </p:cNvPr>
          <p:cNvPicPr>
            <a:picLocks noChangeAspect="1"/>
          </p:cNvPicPr>
          <p:nvPr/>
        </p:nvPicPr>
        <p:blipFill>
          <a:blip r:embed="rId3"/>
          <a:stretch>
            <a:fillRect/>
          </a:stretch>
        </p:blipFill>
        <p:spPr>
          <a:xfrm>
            <a:off x="336588" y="3606512"/>
            <a:ext cx="983065" cy="967824"/>
          </a:xfrm>
          <a:prstGeom prst="rect">
            <a:avLst/>
          </a:prstGeom>
        </p:spPr>
      </p:pic>
      <p:sp>
        <p:nvSpPr>
          <p:cNvPr id="14" name="Rectangle 13">
            <a:extLst>
              <a:ext uri="{FF2B5EF4-FFF2-40B4-BE49-F238E27FC236}">
                <a16:creationId xmlns:a16="http://schemas.microsoft.com/office/drawing/2014/main" id="{BC42DF52-FA78-44F1-BA57-609D33A3DD71}"/>
              </a:ext>
            </a:extLst>
          </p:cNvPr>
          <p:cNvSpPr/>
          <p:nvPr/>
        </p:nvSpPr>
        <p:spPr>
          <a:xfrm>
            <a:off x="1342485" y="3839087"/>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Các phím F, J thuộc hàng phím nào?</a:t>
            </a:r>
          </a:p>
        </p:txBody>
      </p:sp>
      <p:sp>
        <p:nvSpPr>
          <p:cNvPr id="15" name="Rectangle 14">
            <a:extLst>
              <a:ext uri="{FF2B5EF4-FFF2-40B4-BE49-F238E27FC236}">
                <a16:creationId xmlns:a16="http://schemas.microsoft.com/office/drawing/2014/main" id="{954058AD-6EBF-4037-8A3A-31EBF8F817F0}"/>
              </a:ext>
            </a:extLst>
          </p:cNvPr>
          <p:cNvSpPr/>
          <p:nvPr/>
        </p:nvSpPr>
        <p:spPr>
          <a:xfrm>
            <a:off x="1682940"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28D7E45D-32E8-4AC4-8441-D1C4362FCFB2}"/>
              </a:ext>
            </a:extLst>
          </p:cNvPr>
          <p:cNvSpPr/>
          <p:nvPr/>
        </p:nvSpPr>
        <p:spPr>
          <a:xfrm>
            <a:off x="8436392" y="4372310"/>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17" name="Rectangle 16">
            <a:extLst>
              <a:ext uri="{FF2B5EF4-FFF2-40B4-BE49-F238E27FC236}">
                <a16:creationId xmlns:a16="http://schemas.microsoft.com/office/drawing/2014/main" id="{B7C4E37B-AD51-49F6-A4DB-C00C7B8AF7E5}"/>
              </a:ext>
            </a:extLst>
          </p:cNvPr>
          <p:cNvSpPr/>
          <p:nvPr/>
        </p:nvSpPr>
        <p:spPr>
          <a:xfrm>
            <a:off x="5052317" y="4372309"/>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9" name="Rectangle 18">
            <a:extLst>
              <a:ext uri="{FF2B5EF4-FFF2-40B4-BE49-F238E27FC236}">
                <a16:creationId xmlns:a16="http://schemas.microsoft.com/office/drawing/2014/main" id="{6B4EDDDD-4B4C-4D5F-8B71-A8FEE297597B}"/>
              </a:ext>
            </a:extLst>
          </p:cNvPr>
          <p:cNvSpPr/>
          <p:nvPr/>
        </p:nvSpPr>
        <p:spPr>
          <a:xfrm>
            <a:off x="1334895" y="4943005"/>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Khi gõ xong, các ngón tay của em phải đặt ở hàng phím nào?</a:t>
            </a:r>
          </a:p>
        </p:txBody>
      </p:sp>
      <p:sp>
        <p:nvSpPr>
          <p:cNvPr id="20" name="Rectangle 19">
            <a:extLst>
              <a:ext uri="{FF2B5EF4-FFF2-40B4-BE49-F238E27FC236}">
                <a16:creationId xmlns:a16="http://schemas.microsoft.com/office/drawing/2014/main" id="{50F01CF9-F6B9-4ABE-98BD-6BEB26B0CF38}"/>
              </a:ext>
            </a:extLst>
          </p:cNvPr>
          <p:cNvSpPr/>
          <p:nvPr/>
        </p:nvSpPr>
        <p:spPr>
          <a:xfrm>
            <a:off x="1675350"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Hàng phím trên.</a:t>
            </a:r>
            <a:endParaRPr lang="vi-VN" sz="22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246BBA0-4987-41DC-95CA-FC5244589A25}"/>
              </a:ext>
            </a:extLst>
          </p:cNvPr>
          <p:cNvSpPr/>
          <p:nvPr/>
        </p:nvSpPr>
        <p:spPr>
          <a:xfrm>
            <a:off x="8428802" y="5476228"/>
            <a:ext cx="3030194"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Hàng phím dưới. </a:t>
            </a:r>
          </a:p>
        </p:txBody>
      </p:sp>
      <p:sp>
        <p:nvSpPr>
          <p:cNvPr id="22" name="Rectangle 21">
            <a:extLst>
              <a:ext uri="{FF2B5EF4-FFF2-40B4-BE49-F238E27FC236}">
                <a16:creationId xmlns:a16="http://schemas.microsoft.com/office/drawing/2014/main" id="{3AE44A66-1195-4102-929C-F5EC2460277A}"/>
              </a:ext>
            </a:extLst>
          </p:cNvPr>
          <p:cNvSpPr/>
          <p:nvPr/>
        </p:nvSpPr>
        <p:spPr>
          <a:xfrm>
            <a:off x="5044727" y="5476227"/>
            <a:ext cx="3030195"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vi-VN" sz="2200">
                <a:latin typeface="UTM Avo" panose="02040603050506020204" pitchFamily="18" charset="0"/>
                <a:cs typeface="Times New Roman" panose="02020603050405020304" pitchFamily="18" charset="0"/>
              </a:rPr>
              <a:t>Hàng phím cơ sở.</a:t>
            </a:r>
          </a:p>
        </p:txBody>
      </p:sp>
      <p:sp>
        <p:nvSpPr>
          <p:cNvPr id="18" name="Oval 17">
            <a:extLst>
              <a:ext uri="{FF2B5EF4-FFF2-40B4-BE49-F238E27FC236}">
                <a16:creationId xmlns:a16="http://schemas.microsoft.com/office/drawing/2014/main" id="{A0F4F829-2969-4AE7-8555-5A4D17F2E947}"/>
              </a:ext>
            </a:extLst>
          </p:cNvPr>
          <p:cNvSpPr/>
          <p:nvPr/>
        </p:nvSpPr>
        <p:spPr>
          <a:xfrm>
            <a:off x="5019094" y="448066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Oval 22">
            <a:extLst>
              <a:ext uri="{FF2B5EF4-FFF2-40B4-BE49-F238E27FC236}">
                <a16:creationId xmlns:a16="http://schemas.microsoft.com/office/drawing/2014/main" id="{A890F8D7-D2B3-4BA7-940B-EBF8D4DC1309}"/>
              </a:ext>
            </a:extLst>
          </p:cNvPr>
          <p:cNvSpPr/>
          <p:nvPr/>
        </p:nvSpPr>
        <p:spPr>
          <a:xfrm>
            <a:off x="5019094" y="556584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661962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0" grpId="0"/>
      <p:bldP spid="21" grpId="0"/>
      <p:bldP spid="22" grpId="0"/>
      <p:bldP spid="18"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a:t>
            </a:r>
            <a:r>
              <a:rPr lang="vi-VN" sz="2800" b="1">
                <a:solidFill>
                  <a:srgbClr val="F03C69"/>
                </a:solidFill>
                <a:latin typeface="SVN-SAF" panose="02040603050506020204" pitchFamily="18" charset="0"/>
                <a:cs typeface="Times New Roman" panose="02020603050405020304" pitchFamily="18" charset="0"/>
              </a:rPr>
              <a:t>. </a:t>
            </a:r>
            <a:r>
              <a:rPr lang="en-US" sz="2800" b="1">
                <a:solidFill>
                  <a:srgbClr val="F03C69"/>
                </a:solidFill>
                <a:latin typeface="SVN-SAF" panose="02040603050506020204" pitchFamily="18" charset="0"/>
                <a:cs typeface="Times New Roman" panose="02020603050405020304" pitchFamily="18" charset="0"/>
              </a:rPr>
              <a:t>THỰC HÀNH SỬ DỤNG BÀN PHÍM</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Đặt các ngón tay đúng vị trí xuất phát trên hàng phím cơ sở như </a:t>
            </a:r>
            <a:r>
              <a:rPr lang="vi-VN" sz="2000" b="1">
                <a:latin typeface="UTM Avo" panose="02040603050506020204" pitchFamily="18" charset="0"/>
                <a:cs typeface="Times New Roman" panose="02020603050405020304" pitchFamily="18" charset="0"/>
              </a:rPr>
              <a:t>Hình 33</a:t>
            </a:r>
            <a:endParaRPr lang="en-US" sz="2000" b="1">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Di chuyển các ngón tay đến các phím mà mỗi ngón phụ trách ở hàng trên và hàng dưới.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Em hãy đặt tay đúng cách trên bàn phím.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416560" y="1071151"/>
            <a:ext cx="1691002" cy="513019"/>
            <a:chOff x="416560" y="1071151"/>
            <a:chExt cx="1691002" cy="51301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416560" y="1071151"/>
              <a:ext cx="1532501" cy="506292"/>
            </a:xfrm>
            <a:prstGeom prst="rect">
              <a:avLst/>
            </a:prstGeom>
          </p:spPr>
          <p:txBody>
            <a:bodyPr wrap="square">
              <a:spAutoFit/>
            </a:bodyPr>
            <a:lstStyle/>
            <a:p>
              <a:pPr defTabSz="342900">
                <a:lnSpc>
                  <a:spcPct val="150000"/>
                </a:lnSpc>
              </a:pPr>
              <a:r>
                <a:rPr lang="en-US" sz="2000" dirty="0">
                  <a:solidFill>
                    <a:srgbClr val="F03C69"/>
                  </a:solidFill>
                  <a:latin typeface="UTM HelvetIns" panose="02040603050506020204" pitchFamily="18" charset="0"/>
                  <a:cs typeface="Times New Roman" panose="02020603050405020304" pitchFamily="18" charset="0"/>
                </a:rPr>
                <a:t>NHIỆM VỤ    </a:t>
              </a:r>
              <a:endParaRPr lang="vi-VN" sz="2000" dirty="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428890" y="1780995"/>
            <a:ext cx="2446390" cy="506292"/>
          </a:xfrm>
          <a:prstGeom prst="rect">
            <a:avLst/>
          </a:prstGeom>
        </p:spPr>
        <p:txBody>
          <a:bodyPr wrap="square">
            <a:spAutoFit/>
          </a:bodyPr>
          <a:lstStyle/>
          <a:p>
            <a:pPr defTabSz="342900">
              <a:lnSpc>
                <a:spcPct val="150000"/>
              </a:lnSpc>
            </a:pPr>
            <a:r>
              <a:rPr lang="en-US" sz="2000" dirty="0">
                <a:solidFill>
                  <a:srgbClr val="3DC3EC"/>
                </a:solidFill>
                <a:latin typeface="UTM HelvetIns" panose="02040603050506020204" pitchFamily="18" charset="0"/>
                <a:cs typeface="Times New Roman" panose="02020603050405020304" pitchFamily="18" charset="0"/>
              </a:rPr>
              <a:t>H</a:t>
            </a:r>
            <a:r>
              <a:rPr lang="vi-VN" sz="2000" dirty="0">
                <a:solidFill>
                  <a:srgbClr val="3DC3EC"/>
                </a:solidFill>
                <a:latin typeface="UTM HelvetIns" panose="02040603050506020204" pitchFamily="18" charset="0"/>
                <a:cs typeface="Times New Roman" panose="02020603050405020304" pitchFamily="18" charset="0"/>
              </a:rPr>
              <a:t>ƯỚN</a:t>
            </a:r>
            <a:r>
              <a:rPr lang="en-US" sz="2000" dirty="0">
                <a:solidFill>
                  <a:srgbClr val="3DC3EC"/>
                </a:solidFill>
                <a:latin typeface="UTM HelvetIns" panose="02040603050506020204" pitchFamily="18" charset="0"/>
                <a:cs typeface="Times New Roman" panose="02020603050405020304" pitchFamily="18" charset="0"/>
              </a:rPr>
              <a:t>G DẪN</a:t>
            </a:r>
            <a:endParaRPr lang="vi-VN" sz="2000" dirty="0">
              <a:solidFill>
                <a:srgbClr val="3DC3EC"/>
              </a:solidFill>
              <a:latin typeface="SVN-SAF" panose="0204060305050602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74E432F9-E289-4F67-8B65-E4DB34C37663}"/>
              </a:ext>
            </a:extLst>
          </p:cNvPr>
          <p:cNvPicPr>
            <a:picLocks noChangeAspect="1"/>
          </p:cNvPicPr>
          <p:nvPr/>
        </p:nvPicPr>
        <p:blipFill>
          <a:blip r:embed="rId2"/>
          <a:stretch>
            <a:fillRect/>
          </a:stretch>
        </p:blipFill>
        <p:spPr>
          <a:xfrm>
            <a:off x="3347134" y="3261924"/>
            <a:ext cx="6418176" cy="3157372"/>
          </a:xfrm>
          <a:prstGeom prst="rect">
            <a:avLst/>
          </a:prstGeom>
        </p:spPr>
      </p:pic>
    </p:spTree>
    <p:extLst>
      <p:ext uri="{BB962C8B-B14F-4D97-AF65-F5344CB8AC3E}">
        <p14:creationId xmlns:p14="http://schemas.microsoft.com/office/powerpoint/2010/main" val="266024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2">
                                            <p:txEl>
                                              <p:pRg st="1" end="1"/>
                                            </p:txEl>
                                          </p:spTgt>
                                        </p:tgtEl>
                                        <p:attrNameLst>
                                          <p:attrName>style.visibility</p:attrName>
                                        </p:attrNameLst>
                                      </p:cBhvr>
                                      <p:to>
                                        <p:strVal val="visible"/>
                                      </p:to>
                                    </p:set>
                                    <p:animEffect transition="in" filter="fade">
                                      <p:cBhvr>
                                        <p:cTn id="3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414536" y="410130"/>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613258" y="1425059"/>
            <a:ext cx="11037968"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Trong hình sau, ngón tay nào đã đặt sai vị trí xuất phát trên hàng phím cơ sở?</a:t>
            </a:r>
          </a:p>
        </p:txBody>
      </p:sp>
      <p:pic>
        <p:nvPicPr>
          <p:cNvPr id="24" name="Picture 23">
            <a:extLst>
              <a:ext uri="{FF2B5EF4-FFF2-40B4-BE49-F238E27FC236}">
                <a16:creationId xmlns:a16="http://schemas.microsoft.com/office/drawing/2014/main" id="{889E8B2A-05C1-4367-9C65-A2EBB4E67D25}"/>
              </a:ext>
            </a:extLst>
          </p:cNvPr>
          <p:cNvPicPr>
            <a:picLocks noChangeAspect="1"/>
          </p:cNvPicPr>
          <p:nvPr/>
        </p:nvPicPr>
        <p:blipFill>
          <a:blip r:embed="rId3"/>
          <a:stretch>
            <a:fillRect/>
          </a:stretch>
        </p:blipFill>
        <p:spPr>
          <a:xfrm>
            <a:off x="2611120" y="2356943"/>
            <a:ext cx="6177280" cy="3020118"/>
          </a:xfrm>
          <a:prstGeom prst="rect">
            <a:avLst/>
          </a:prstGeom>
        </p:spPr>
      </p:pic>
    </p:spTree>
    <p:extLst>
      <p:ext uri="{BB962C8B-B14F-4D97-AF65-F5344CB8AC3E}">
        <p14:creationId xmlns:p14="http://schemas.microsoft.com/office/powerpoint/2010/main" val="77506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493148"/>
          </a:xfrm>
          <a:prstGeom prst="rect">
            <a:avLst/>
          </a:prstGeom>
        </p:spPr>
        <p:txBody>
          <a:bodyPr wrap="square">
            <a:spAutoFit/>
          </a:bodyPr>
          <a:lstStyle/>
          <a:p>
            <a:pPr algn="just" defTabSz="342900">
              <a:lnSpc>
                <a:spcPct val="150000"/>
              </a:lnSpc>
            </a:pPr>
            <a:r>
              <a:rPr lang="vi-VN" sz="2000" dirty="0">
                <a:latin typeface="UTM Avo" panose="02040603050506020204" pitchFamily="18" charset="0"/>
                <a:cs typeface="Times New Roman" panose="02020603050405020304" pitchFamily="18" charset="0"/>
              </a:rPr>
              <a:t>Em hãy luyện tập thêm cách gõ phím bằng phần mềm Kiran's Typing Tutor.</a:t>
            </a:r>
          </a:p>
        </p:txBody>
      </p:sp>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33" b="10363"/>
          <a:stretch/>
        </p:blipFill>
        <p:spPr>
          <a:xfrm>
            <a:off x="3070980" y="2189641"/>
            <a:ext cx="4745666" cy="4265217"/>
          </a:xfrm>
          <a:prstGeom prst="rect">
            <a:avLst/>
          </a:prstGeom>
        </p:spPr>
      </p:pic>
    </p:spTree>
    <p:extLst>
      <p:ext uri="{BB962C8B-B14F-4D97-AF65-F5344CB8AC3E}">
        <p14:creationId xmlns:p14="http://schemas.microsoft.com/office/powerpoint/2010/main" val="3047162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9471A51E-662A-4682-B870-767D840D89B6}"/>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16276" y="336797"/>
            <a:ext cx="4261024" cy="101566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TRÒ CHƠI</a:t>
            </a:r>
          </a:p>
        </p:txBody>
      </p:sp>
      <p:sp>
        <p:nvSpPr>
          <p:cNvPr id="3" name="Rectangle 2"/>
          <p:cNvSpPr/>
          <p:nvPr/>
        </p:nvSpPr>
        <p:spPr>
          <a:xfrm>
            <a:off x="702617" y="2192119"/>
            <a:ext cx="1402408" cy="1569660"/>
          </a:xfrm>
          <a:prstGeom prst="rect">
            <a:avLst/>
          </a:prstGeom>
          <a:noFill/>
        </p:spPr>
        <p:txBody>
          <a:bodyPr wrap="square" lIns="91440" tIns="45720" rIns="91440" bIns="45720">
            <a:spAutoFit/>
            <a:scene3d>
              <a:camera prst="perspectiveContrastingRightFacing"/>
              <a:lightRig rig="glow" dir="tl">
                <a:rot lat="0" lon="0" rev="5400000"/>
              </a:lightRig>
            </a:scene3d>
            <a:sp3d contourW="12700">
              <a:bevelT w="25400" h="25400"/>
              <a:contourClr>
                <a:schemeClr val="accent6">
                  <a:shade val="73000"/>
                </a:schemeClr>
              </a:contourClr>
            </a:sp3d>
          </a:bodyPr>
          <a:lstStyle/>
          <a:p>
            <a:pPr algn="ctr"/>
            <a:r>
              <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TRÍ</a:t>
            </a:r>
          </a:p>
          <a:p>
            <a:pPr algn="ctr"/>
            <a:r>
              <a:rPr lang="en-US" sz="2400" b="1"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TUỆ</a:t>
            </a:r>
          </a:p>
          <a:p>
            <a:pPr algn="ctr"/>
            <a:r>
              <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TỐC</a:t>
            </a:r>
          </a:p>
          <a:p>
            <a:pPr algn="ctr"/>
            <a:r>
              <a:rPr lang="en-US" sz="2400" b="1"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HÀNH</a:t>
            </a:r>
            <a:endPar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endParaRPr>
          </a:p>
        </p:txBody>
      </p:sp>
      <p:sp>
        <p:nvSpPr>
          <p:cNvPr id="4" name="12-Point Star 3"/>
          <p:cNvSpPr/>
          <p:nvPr/>
        </p:nvSpPr>
        <p:spPr>
          <a:xfrm>
            <a:off x="3057525" y="2308145"/>
            <a:ext cx="1847850" cy="1600200"/>
          </a:xfrm>
          <a:prstGeom prst="star1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5" name="12-Point Star 4"/>
          <p:cNvSpPr/>
          <p:nvPr/>
        </p:nvSpPr>
        <p:spPr>
          <a:xfrm>
            <a:off x="5857875" y="2361515"/>
            <a:ext cx="1847850" cy="1600200"/>
          </a:xfrm>
          <a:prstGeom prst="star1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6" name="12-Point Star 5"/>
          <p:cNvSpPr/>
          <p:nvPr/>
        </p:nvSpPr>
        <p:spPr>
          <a:xfrm>
            <a:off x="8467725" y="2376785"/>
            <a:ext cx="1847850" cy="1600200"/>
          </a:xfrm>
          <a:prstGeom prst="star1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 name="TextBox 6"/>
          <p:cNvSpPr txBox="1"/>
          <p:nvPr/>
        </p:nvSpPr>
        <p:spPr>
          <a:xfrm>
            <a:off x="3467100" y="2923579"/>
            <a:ext cx="1028700" cy="369332"/>
          </a:xfrm>
          <a:prstGeom prst="rect">
            <a:avLst/>
          </a:prstGeom>
          <a:noFill/>
        </p:spPr>
        <p:txBody>
          <a:bodyPr wrap="square" rtlCol="0">
            <a:spAutoFit/>
          </a:bodyPr>
          <a:lstStyle/>
          <a:p>
            <a:r>
              <a:rPr lang="en-US" dirty="0">
                <a:solidFill>
                  <a:schemeClr val="bg1"/>
                </a:solidFill>
              </a:rPr>
              <a:t> Câu 1</a:t>
            </a:r>
          </a:p>
        </p:txBody>
      </p:sp>
      <p:sp>
        <p:nvSpPr>
          <p:cNvPr id="8" name="TextBox 7"/>
          <p:cNvSpPr txBox="1"/>
          <p:nvPr/>
        </p:nvSpPr>
        <p:spPr>
          <a:xfrm>
            <a:off x="8877300" y="2976949"/>
            <a:ext cx="1028700" cy="369332"/>
          </a:xfrm>
          <a:prstGeom prst="rect">
            <a:avLst/>
          </a:prstGeom>
          <a:noFill/>
        </p:spPr>
        <p:txBody>
          <a:bodyPr wrap="square" rtlCol="0">
            <a:spAutoFit/>
          </a:bodyPr>
          <a:lstStyle/>
          <a:p>
            <a:r>
              <a:rPr lang="en-US" dirty="0">
                <a:solidFill>
                  <a:schemeClr val="bg1"/>
                </a:solidFill>
              </a:rPr>
              <a:t> Câu 3</a:t>
            </a:r>
          </a:p>
        </p:txBody>
      </p:sp>
      <p:sp>
        <p:nvSpPr>
          <p:cNvPr id="9" name="TextBox 8"/>
          <p:cNvSpPr txBox="1"/>
          <p:nvPr/>
        </p:nvSpPr>
        <p:spPr>
          <a:xfrm>
            <a:off x="6267450" y="2957988"/>
            <a:ext cx="1028700" cy="369332"/>
          </a:xfrm>
          <a:prstGeom prst="rect">
            <a:avLst/>
          </a:prstGeom>
          <a:noFill/>
        </p:spPr>
        <p:txBody>
          <a:bodyPr wrap="square" rtlCol="0">
            <a:spAutoFit/>
          </a:bodyPr>
          <a:lstStyle/>
          <a:p>
            <a:r>
              <a:rPr lang="en-US" dirty="0">
                <a:solidFill>
                  <a:schemeClr val="bg1"/>
                </a:solidFill>
              </a:rPr>
              <a:t> Câu 2</a:t>
            </a:r>
          </a:p>
        </p:txBody>
      </p:sp>
      <p:grpSp>
        <p:nvGrpSpPr>
          <p:cNvPr id="10" name="Group 9">
            <a:extLst>
              <a:ext uri="{FF2B5EF4-FFF2-40B4-BE49-F238E27FC236}">
                <a16:creationId xmlns:a16="http://schemas.microsoft.com/office/drawing/2014/main" id="{15145885-1F21-F169-37E6-19666C92C85E}"/>
              </a:ext>
            </a:extLst>
          </p:cNvPr>
          <p:cNvGrpSpPr/>
          <p:nvPr/>
        </p:nvGrpSpPr>
        <p:grpSpPr>
          <a:xfrm>
            <a:off x="0" y="56294"/>
            <a:ext cx="3284409" cy="1348483"/>
            <a:chOff x="301091" y="301982"/>
            <a:chExt cx="4134561" cy="2508169"/>
          </a:xfrm>
        </p:grpSpPr>
        <p:pic>
          <p:nvPicPr>
            <p:cNvPr id="11" name="Picture 10">
              <a:extLst>
                <a:ext uri="{FF2B5EF4-FFF2-40B4-BE49-F238E27FC236}">
                  <a16:creationId xmlns:a16="http://schemas.microsoft.com/office/drawing/2014/main" id="{BB6CF1CD-7D60-7F3C-337B-BF7EC53EED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12" name="Picture 11">
              <a:extLst>
                <a:ext uri="{FF2B5EF4-FFF2-40B4-BE49-F238E27FC236}">
                  <a16:creationId xmlns:a16="http://schemas.microsoft.com/office/drawing/2014/main" id="{0C74E570-3608-AD51-06D2-0F69D91911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sp>
        <p:nvSpPr>
          <p:cNvPr id="13" name="Rectangle 12">
            <a:extLst>
              <a:ext uri="{FF2B5EF4-FFF2-40B4-BE49-F238E27FC236}">
                <a16:creationId xmlns:a16="http://schemas.microsoft.com/office/drawing/2014/main" id="{78F380FE-8418-087F-EBB5-75B6E862F2B6}"/>
              </a:ext>
            </a:extLst>
          </p:cNvPr>
          <p:cNvSpPr/>
          <p:nvPr/>
        </p:nvSpPr>
        <p:spPr>
          <a:xfrm>
            <a:off x="710713" y="332868"/>
            <a:ext cx="3441238" cy="671851"/>
          </a:xfrm>
          <a:prstGeom prst="rect">
            <a:avLst/>
          </a:prstGeom>
        </p:spPr>
        <p:txBody>
          <a:bodyPr wrap="square">
            <a:spAutoFit/>
          </a:bodyPr>
          <a:lstStyle/>
          <a:p>
            <a:pPr defTabSz="342900">
              <a:lnSpc>
                <a:spcPct val="150000"/>
              </a:lnSpc>
            </a:pPr>
            <a:r>
              <a:rPr lang="en-US" sz="2800" b="1" dirty="0">
                <a:solidFill>
                  <a:srgbClr val="0998D7"/>
                </a:solidFill>
                <a:latin typeface="SVN-SAF" panose="02040603050506020204" pitchFamily="18" charset="0"/>
                <a:cs typeface="Times New Roman" panose="02020603050405020304" pitchFamily="18" charset="0"/>
              </a:rPr>
              <a:t>KHỞI ĐỘNG</a:t>
            </a:r>
            <a:endParaRPr lang="vi-VN" sz="2800" b="1" dirty="0">
              <a:solidFill>
                <a:srgbClr val="0998D7"/>
              </a:solidFill>
              <a:latin typeface="SVN-SAF"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5850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000" autoRev="1" fill="remove"/>
                                        <p:tgtEl>
                                          <p:spTgt spid="3"/>
                                        </p:tgtEl>
                                        <p:attrNameLst>
                                          <p:attrName>style.color</p:attrName>
                                        </p:attrNameLst>
                                      </p:cBhvr>
                                      <p:to>
                                        <a:schemeClr val="bg1"/>
                                      </p:to>
                                    </p:animClr>
                                    <p:animClr clrSpc="rgb" dir="cw">
                                      <p:cBhvr>
                                        <p:cTn id="7" dur="1000" autoRev="1" fill="remove"/>
                                        <p:tgtEl>
                                          <p:spTgt spid="3"/>
                                        </p:tgtEl>
                                        <p:attrNameLst>
                                          <p:attrName>fillcolor</p:attrName>
                                        </p:attrNameLst>
                                      </p:cBhvr>
                                      <p:to>
                                        <a:schemeClr val="bg1"/>
                                      </p:to>
                                    </p:animClr>
                                    <p:set>
                                      <p:cBhvr>
                                        <p:cTn id="8" dur="1000" autoRev="1" fill="remove"/>
                                        <p:tgtEl>
                                          <p:spTgt spid="3"/>
                                        </p:tgtEl>
                                        <p:attrNameLst>
                                          <p:attrName>fill.type</p:attrName>
                                        </p:attrNameLst>
                                      </p:cBhvr>
                                      <p:to>
                                        <p:strVal val="solid"/>
                                      </p:to>
                                    </p:set>
                                    <p:set>
                                      <p:cBhvr>
                                        <p:cTn id="9" dur="1000" autoRev="1" fill="remove"/>
                                        <p:tgtEl>
                                          <p:spTgt spid="3"/>
                                        </p:tgtEl>
                                        <p:attrNameLst>
                                          <p:attrName>fill.on</p:attrName>
                                        </p:attrNameLst>
                                      </p:cBhvr>
                                      <p:to>
                                        <p:strVal val="true"/>
                                      </p:to>
                                    </p:set>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par>
                                <p:cTn id="13" presetID="8" presetClass="emph" presetSubtype="0" repeatCount="indefinite" fill="hold" grpId="0" nodeType="withEffect">
                                  <p:stCondLst>
                                    <p:cond delay="0"/>
                                  </p:stCondLst>
                                  <p:childTnLst>
                                    <p:animRot by="21600000">
                                      <p:cBhvr>
                                        <p:cTn id="14" dur="2000" fill="hold"/>
                                        <p:tgtEl>
                                          <p:spTgt spid="4"/>
                                        </p:tgtEl>
                                        <p:attrNameLst>
                                          <p:attrName>r</p:attrName>
                                        </p:attrNameLst>
                                      </p:cBhvr>
                                    </p:animRot>
                                  </p:childTnLst>
                                </p:cTn>
                              </p:par>
                              <p:par>
                                <p:cTn id="15" presetID="8" presetClass="emph" presetSubtype="0" repeatCount="indefinite" fill="hold" grpId="0" nodeType="withEffect">
                                  <p:stCondLst>
                                    <p:cond delay="0"/>
                                  </p:stCondLst>
                                  <p:childTnLst>
                                    <p:animRot by="21600000">
                                      <p:cBhvr>
                                        <p:cTn id="16" dur="2000" fill="hold"/>
                                        <p:tgtEl>
                                          <p:spTgt spid="5"/>
                                        </p:tgtEl>
                                        <p:attrNameLst>
                                          <p:attrName>r</p:attrName>
                                        </p:attrNameLst>
                                      </p:cBhvr>
                                    </p:animRot>
                                  </p:childTnLst>
                                </p:cTn>
                              </p:par>
                              <p:par>
                                <p:cTn id="17" presetID="8" presetClass="emph" presetSubtype="0" repeatCount="indefinite" fill="hold" grpId="0" nodeType="withEffect">
                                  <p:stCondLst>
                                    <p:cond delay="0"/>
                                  </p:stCondLst>
                                  <p:childTnLst>
                                    <p:animRot by="21600000">
                                      <p:cBhvr>
                                        <p:cTn id="18" dur="2000" fill="hold"/>
                                        <p:tgtEl>
                                          <p:spTgt spid="6"/>
                                        </p:tgtEl>
                                        <p:attrNameLst>
                                          <p:attrName>r</p:attrName>
                                        </p:attrNameLst>
                                      </p:cBhvr>
                                    </p:animRo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6701" y="347960"/>
            <a:ext cx="4261024" cy="101566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TRÒ CHƠI</a:t>
            </a:r>
          </a:p>
        </p:txBody>
      </p:sp>
      <p:sp>
        <p:nvSpPr>
          <p:cNvPr id="4" name="12-Point Star 3"/>
          <p:cNvSpPr/>
          <p:nvPr/>
        </p:nvSpPr>
        <p:spPr>
          <a:xfrm>
            <a:off x="2552700" y="2308145"/>
            <a:ext cx="1847850" cy="1600200"/>
          </a:xfrm>
          <a:prstGeom prst="star1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 name="TextBox 6"/>
          <p:cNvSpPr txBox="1"/>
          <p:nvPr/>
        </p:nvSpPr>
        <p:spPr>
          <a:xfrm>
            <a:off x="2933700" y="2923579"/>
            <a:ext cx="1028700" cy="369332"/>
          </a:xfrm>
          <a:prstGeom prst="rect">
            <a:avLst/>
          </a:prstGeom>
          <a:noFill/>
        </p:spPr>
        <p:txBody>
          <a:bodyPr wrap="square" rtlCol="0">
            <a:spAutoFit/>
          </a:bodyPr>
          <a:lstStyle/>
          <a:p>
            <a:r>
              <a:rPr lang="en-US" dirty="0">
                <a:solidFill>
                  <a:schemeClr val="bg1"/>
                </a:solidFill>
              </a:rPr>
              <a:t> Câu 1</a:t>
            </a:r>
          </a:p>
        </p:txBody>
      </p:sp>
      <p:sp>
        <p:nvSpPr>
          <p:cNvPr id="8" name="TextBox 7"/>
          <p:cNvSpPr txBox="1"/>
          <p:nvPr/>
        </p:nvSpPr>
        <p:spPr>
          <a:xfrm>
            <a:off x="8877300" y="2976949"/>
            <a:ext cx="1028700" cy="369332"/>
          </a:xfrm>
          <a:prstGeom prst="rect">
            <a:avLst/>
          </a:prstGeom>
          <a:noFill/>
        </p:spPr>
        <p:txBody>
          <a:bodyPr wrap="square" rtlCol="0">
            <a:spAutoFit/>
          </a:bodyPr>
          <a:lstStyle/>
          <a:p>
            <a:r>
              <a:rPr lang="en-US" dirty="0">
                <a:solidFill>
                  <a:schemeClr val="bg1"/>
                </a:solidFill>
              </a:rPr>
              <a:t> Câu 3</a:t>
            </a:r>
          </a:p>
        </p:txBody>
      </p:sp>
      <p:sp>
        <p:nvSpPr>
          <p:cNvPr id="9" name="TextBox 8"/>
          <p:cNvSpPr txBox="1"/>
          <p:nvPr/>
        </p:nvSpPr>
        <p:spPr>
          <a:xfrm>
            <a:off x="6267450" y="2957988"/>
            <a:ext cx="1028700" cy="369332"/>
          </a:xfrm>
          <a:prstGeom prst="rect">
            <a:avLst/>
          </a:prstGeom>
          <a:noFill/>
        </p:spPr>
        <p:txBody>
          <a:bodyPr wrap="square" rtlCol="0">
            <a:spAutoFit/>
          </a:bodyPr>
          <a:lstStyle/>
          <a:p>
            <a:r>
              <a:rPr lang="en-US" dirty="0">
                <a:solidFill>
                  <a:schemeClr val="bg1"/>
                </a:solidFill>
              </a:rPr>
              <a:t> Câu 2</a:t>
            </a:r>
          </a:p>
        </p:txBody>
      </p:sp>
      <p:sp>
        <p:nvSpPr>
          <p:cNvPr id="10" name="TextBox 9"/>
          <p:cNvSpPr txBox="1"/>
          <p:nvPr/>
        </p:nvSpPr>
        <p:spPr>
          <a:xfrm>
            <a:off x="4676774" y="2312609"/>
            <a:ext cx="7267576" cy="3046988"/>
          </a:xfrm>
          <a:prstGeom prst="rect">
            <a:avLst/>
          </a:prstGeom>
          <a:noFill/>
        </p:spPr>
        <p:txBody>
          <a:bodyPr wrap="square" rtlCol="0">
            <a:spAutoFit/>
          </a:bodyPr>
          <a:lstStyle/>
          <a:p>
            <a:r>
              <a:rPr lang="en-US" sz="2400" b="1" dirty="0" err="1"/>
              <a:t>Bộ</a:t>
            </a:r>
            <a:r>
              <a:rPr lang="en-US" sz="2400" b="1" dirty="0"/>
              <a:t> </a:t>
            </a:r>
            <a:r>
              <a:rPr lang="en-US" sz="2400" b="1" dirty="0" err="1"/>
              <a:t>phận</a:t>
            </a:r>
            <a:r>
              <a:rPr lang="en-US" sz="2400" b="1" dirty="0"/>
              <a:t> </a:t>
            </a:r>
            <a:r>
              <a:rPr lang="en-US" sz="2400" b="1" dirty="0" err="1"/>
              <a:t>nào</a:t>
            </a:r>
            <a:r>
              <a:rPr lang="en-US" sz="2400" b="1" dirty="0"/>
              <a:t> </a:t>
            </a:r>
            <a:r>
              <a:rPr lang="en-US" sz="2400" b="1" dirty="0" err="1"/>
              <a:t>của</a:t>
            </a:r>
            <a:r>
              <a:rPr lang="en-US" sz="2400" b="1" dirty="0"/>
              <a:t> </a:t>
            </a:r>
            <a:r>
              <a:rPr lang="en-US" sz="2400" b="1" dirty="0" err="1"/>
              <a:t>máy</a:t>
            </a:r>
            <a:r>
              <a:rPr lang="en-US" sz="2400" b="1" dirty="0"/>
              <a:t> </a:t>
            </a:r>
            <a:r>
              <a:rPr lang="en-US" sz="2400" b="1" dirty="0" err="1"/>
              <a:t>tính</a:t>
            </a:r>
            <a:r>
              <a:rPr lang="en-US" sz="2400" b="1" dirty="0"/>
              <a:t> </a:t>
            </a:r>
            <a:r>
              <a:rPr lang="en-US" sz="2400" b="1" dirty="0" err="1"/>
              <a:t>được</a:t>
            </a:r>
            <a:r>
              <a:rPr lang="en-US" sz="2400" b="1" dirty="0"/>
              <a:t> </a:t>
            </a:r>
            <a:r>
              <a:rPr lang="en-US" sz="2400" b="1" dirty="0" err="1"/>
              <a:t>xem</a:t>
            </a:r>
            <a:r>
              <a:rPr lang="en-US" sz="2400" b="1" dirty="0"/>
              <a:t> </a:t>
            </a:r>
            <a:r>
              <a:rPr lang="en-US" sz="2400" b="1" dirty="0" err="1"/>
              <a:t>giống</a:t>
            </a:r>
            <a:r>
              <a:rPr lang="en-US" sz="2400" b="1" dirty="0"/>
              <a:t> </a:t>
            </a:r>
            <a:r>
              <a:rPr lang="en-US" sz="2400" b="1" dirty="0" err="1"/>
              <a:t>như</a:t>
            </a:r>
            <a:r>
              <a:rPr lang="en-US" sz="2400" b="1" dirty="0"/>
              <a:t> </a:t>
            </a:r>
            <a:r>
              <a:rPr lang="en-US" sz="2400" b="1" dirty="0" err="1"/>
              <a:t>bộ</a:t>
            </a:r>
            <a:r>
              <a:rPr lang="en-US" sz="2400" b="1" dirty="0"/>
              <a:t> </a:t>
            </a:r>
            <a:r>
              <a:rPr lang="en-US" sz="2400" b="1" dirty="0" err="1"/>
              <a:t>não</a:t>
            </a:r>
            <a:r>
              <a:rPr lang="en-US" sz="2400" b="1" dirty="0"/>
              <a:t> </a:t>
            </a:r>
            <a:r>
              <a:rPr lang="en-US" sz="2400" b="1" dirty="0" err="1"/>
              <a:t>của</a:t>
            </a:r>
            <a:r>
              <a:rPr lang="en-US" sz="2400" b="1" dirty="0"/>
              <a:t> con </a:t>
            </a:r>
            <a:r>
              <a:rPr lang="en-US" sz="2400" b="1" dirty="0" err="1"/>
              <a:t>người</a:t>
            </a:r>
            <a:r>
              <a:rPr lang="en-US" sz="2400" b="1" dirty="0"/>
              <a:t>?</a:t>
            </a:r>
          </a:p>
          <a:p>
            <a:endParaRPr lang="en-US" sz="2400" b="1" dirty="0"/>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a:t>
            </a:r>
            <a:r>
              <a:rPr lang="en-US" sz="2400" b="1" dirty="0"/>
              <a:t> </a:t>
            </a:r>
            <a:r>
              <a:rPr lang="en-US" sz="2400" b="1" dirty="0" err="1">
                <a:solidFill>
                  <a:srgbClr val="002060"/>
                </a:solidFill>
              </a:rPr>
              <a:t>Màn</a:t>
            </a:r>
            <a:r>
              <a:rPr lang="en-US" sz="2400" b="1" dirty="0">
                <a:solidFill>
                  <a:srgbClr val="002060"/>
                </a:solidFill>
              </a:rPr>
              <a:t> </a:t>
            </a:r>
            <a:r>
              <a:rPr lang="en-US" sz="2400" b="1" dirty="0" err="1">
                <a:solidFill>
                  <a:srgbClr val="002060"/>
                </a:solidFill>
              </a:rPr>
              <a:t>hình</a:t>
            </a:r>
            <a:endParaRPr lang="en-US" sz="2400" b="1" dirty="0">
              <a:solidFill>
                <a:srgbClr val="002060"/>
              </a:solidFill>
            </a:endParaRPr>
          </a:p>
          <a:p>
            <a:endParaRPr lang="en-US" sz="2400" b="1" dirty="0"/>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 </a:t>
            </a:r>
            <a:r>
              <a:rPr lang="en-US" sz="2400" dirty="0" err="1">
                <a:ln w="0"/>
                <a:effectLst>
                  <a:outerShdw blurRad="38100" dist="19050" dir="2700000" algn="tl" rotWithShape="0">
                    <a:schemeClr val="dk1">
                      <a:alpha val="40000"/>
                    </a:schemeClr>
                  </a:outerShdw>
                </a:effectLst>
              </a:rPr>
              <a:t>Bàn</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phím</a:t>
            </a:r>
            <a:endParaRPr lang="en-US" sz="2400" dirty="0">
              <a:ln w="0"/>
              <a:effectLst>
                <a:outerShdw blurRad="38100" dist="19050" dir="2700000" algn="tl" rotWithShape="0">
                  <a:schemeClr val="dk1">
                    <a:alpha val="40000"/>
                  </a:schemeClr>
                </a:outerShdw>
              </a:effectLst>
            </a:endParaRPr>
          </a:p>
          <a:p>
            <a:endParaRPr lang="en-US" sz="2400" b="1" dirty="0"/>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 </a:t>
            </a:r>
            <a:r>
              <a:rPr lang="en-US" sz="2400" dirty="0" err="1">
                <a:ln w="0"/>
                <a:effectLst>
                  <a:outerShdw blurRad="38100" dist="19050" dir="2700000" algn="tl" rotWithShape="0">
                    <a:schemeClr val="dk1">
                      <a:alpha val="40000"/>
                    </a:schemeClr>
                  </a:outerShdw>
                </a:effectLst>
              </a:rPr>
              <a:t>Bộ</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xử</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lý</a:t>
            </a:r>
            <a:endParaRPr lang="en-US" sz="2400" b="1" dirty="0">
              <a:ln w="10541" cmpd="sng">
                <a:solidFill>
                  <a:schemeClr val="accent1">
                    <a:shade val="88000"/>
                    <a:satMod val="110000"/>
                  </a:schemeClr>
                </a:solidFill>
                <a:prstDash val="solid"/>
              </a:ln>
              <a:solidFill>
                <a:schemeClr val="accent6">
                  <a:lumMod val="60000"/>
                  <a:lumOff val="40000"/>
                </a:schemeClr>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00487" y="4852867"/>
            <a:ext cx="638175" cy="369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Tieng-vo-tay-ngan-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5091" y="5802746"/>
            <a:ext cx="406400" cy="40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dong ho dem nguoc 15s">
            <a:hlinkClick r:id="" action="ppaction://media"/>
            <a:extLst>
              <a:ext uri="{FF2B5EF4-FFF2-40B4-BE49-F238E27FC236}">
                <a16:creationId xmlns:a16="http://schemas.microsoft.com/office/drawing/2014/main" id="{F4BD7AE2-F97C-95CA-BBD7-A11540DACF8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787890" y="5359597"/>
            <a:ext cx="2156460" cy="1213009"/>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6" name="Rectangle 5">
            <a:extLst>
              <a:ext uri="{FF2B5EF4-FFF2-40B4-BE49-F238E27FC236}">
                <a16:creationId xmlns:a16="http://schemas.microsoft.com/office/drawing/2014/main" id="{9B7A1B71-4E66-0DF6-E711-CDB119F65FE9}"/>
              </a:ext>
            </a:extLst>
          </p:cNvPr>
          <p:cNvSpPr/>
          <p:nvPr/>
        </p:nvSpPr>
        <p:spPr>
          <a:xfrm>
            <a:off x="472899" y="1960225"/>
            <a:ext cx="1402408" cy="1569660"/>
          </a:xfrm>
          <a:prstGeom prst="rect">
            <a:avLst/>
          </a:prstGeom>
          <a:noFill/>
        </p:spPr>
        <p:txBody>
          <a:bodyPr wrap="square" lIns="91440" tIns="45720" rIns="91440" bIns="45720">
            <a:spAutoFit/>
            <a:scene3d>
              <a:camera prst="perspectiveContrastingRightFacing"/>
              <a:lightRig rig="glow" dir="tl">
                <a:rot lat="0" lon="0" rev="5400000"/>
              </a:lightRig>
            </a:scene3d>
            <a:sp3d contourW="12700">
              <a:bevelT w="25400" h="25400"/>
              <a:contourClr>
                <a:schemeClr val="accent6">
                  <a:shade val="73000"/>
                </a:schemeClr>
              </a:contourClr>
            </a:sp3d>
          </a:bodyPr>
          <a:lstStyle/>
          <a:p>
            <a:pPr algn="ctr"/>
            <a:r>
              <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TRÍ</a:t>
            </a:r>
          </a:p>
          <a:p>
            <a:pPr algn="ctr"/>
            <a:r>
              <a:rPr lang="en-US" sz="2400" b="1"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TUỆ</a:t>
            </a:r>
          </a:p>
          <a:p>
            <a:pPr algn="ctr"/>
            <a:r>
              <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TỐC</a:t>
            </a:r>
          </a:p>
          <a:p>
            <a:pPr algn="ctr"/>
            <a:r>
              <a:rPr lang="en-US" sz="2400" b="1"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HÀNH</a:t>
            </a:r>
            <a:endPar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endParaRPr>
          </a:p>
        </p:txBody>
      </p:sp>
    </p:spTree>
    <p:extLst>
      <p:ext uri="{BB962C8B-B14F-4D97-AF65-F5344CB8AC3E}">
        <p14:creationId xmlns:p14="http://schemas.microsoft.com/office/powerpoint/2010/main" val="294083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8" presetClass="emph" presetSubtype="0" repeatCount="indefinite" fill="hold" grpId="0" nodeType="withEffect">
                                  <p:stCondLst>
                                    <p:cond delay="0"/>
                                  </p:stCondLst>
                                  <p:childTnLst>
                                    <p:animRot by="21600000">
                                      <p:cBhvr>
                                        <p:cTn id="9" dur="2000" fill="hold"/>
                                        <p:tgtEl>
                                          <p:spTgt spid="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additive="base">
                                        <p:cTn id="1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6" presetID="16" presetClass="entr" presetSubtype="21"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barn(inVertical)">
                                      <p:cBhvr>
                                        <p:cTn id="18" dur="500"/>
                                        <p:tgtEl>
                                          <p:spTgt spid="10">
                                            <p:txEl>
                                              <p:pRg st="2" end="2"/>
                                            </p:txEl>
                                          </p:spTgt>
                                        </p:tgtEl>
                                      </p:cBhvr>
                                    </p:animEffect>
                                  </p:childTnLst>
                                </p:cTn>
                              </p:par>
                              <p:par>
                                <p:cTn id="19" presetID="2" presetClass="entr" presetSubtype="4" fill="hold" nodeType="with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 calcmode="lin" valueType="num">
                                      <p:cBhvr additive="base">
                                        <p:cTn id="2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 calcmode="lin" valueType="num">
                                      <p:cBhvr additive="base">
                                        <p:cTn id="2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27" presetID="1" presetClass="mediacall" presetSubtype="0" fill="hold" nodeType="withEffect">
                                  <p:stCondLst>
                                    <p:cond delay="0"/>
                                  </p:stCondLst>
                                  <p:childTnLst>
                                    <p:cmd type="call" cmd="playFrom(0.0)">
                                      <p:cBhvr>
                                        <p:cTn id="28" dur="19273" fill="hold"/>
                                        <p:tgtEl>
                                          <p:spTgt spid="11"/>
                                        </p:tgtEl>
                                      </p:cBhvr>
                                    </p:cmd>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par>
                                <p:cTn id="36" presetID="1" presetClass="mediacall" presetSubtype="0" fill="hold" nodeType="withEffect">
                                  <p:stCondLst>
                                    <p:cond delay="0"/>
                                  </p:stCondLst>
                                  <p:childTnLst>
                                    <p:cmd type="call" cmd="playFrom(0.0)">
                                      <p:cBhvr>
                                        <p:cTn id="37" dur="3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5"/>
                </p:tgtEl>
              </p:cMediaNode>
            </p:audio>
            <p:video>
              <p:cMediaNode vol="80000">
                <p:cTn id="39" fill="hold" display="0">
                  <p:stCondLst>
                    <p:cond delay="indefinite"/>
                  </p:stCondLst>
                </p:cTn>
                <p:tgtEl>
                  <p:spTgt spid="11"/>
                </p:tgtEl>
              </p:cMediaNode>
            </p:video>
          </p:childTnLst>
        </p:cTn>
      </p:par>
    </p:tnLst>
    <p:bldLst>
      <p:bldP spid="2"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6701" y="347960"/>
            <a:ext cx="4261024" cy="101566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TRÒ CHƠI</a:t>
            </a:r>
          </a:p>
        </p:txBody>
      </p:sp>
      <p:sp>
        <p:nvSpPr>
          <p:cNvPr id="4" name="12-Point Star 3"/>
          <p:cNvSpPr/>
          <p:nvPr/>
        </p:nvSpPr>
        <p:spPr>
          <a:xfrm>
            <a:off x="1766887" y="2051237"/>
            <a:ext cx="1847850" cy="1600200"/>
          </a:xfrm>
          <a:prstGeom prst="star1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 name="TextBox 6"/>
          <p:cNvSpPr txBox="1"/>
          <p:nvPr/>
        </p:nvSpPr>
        <p:spPr>
          <a:xfrm>
            <a:off x="2176462" y="2690159"/>
            <a:ext cx="1028700" cy="369332"/>
          </a:xfrm>
          <a:prstGeom prst="rect">
            <a:avLst/>
          </a:prstGeom>
          <a:noFill/>
        </p:spPr>
        <p:txBody>
          <a:bodyPr wrap="square" rtlCol="0">
            <a:spAutoFit/>
          </a:bodyPr>
          <a:lstStyle/>
          <a:p>
            <a:r>
              <a:rPr lang="en-US" dirty="0">
                <a:solidFill>
                  <a:schemeClr val="bg1"/>
                </a:solidFill>
              </a:rPr>
              <a:t> </a:t>
            </a:r>
            <a:r>
              <a:rPr lang="en-US" dirty="0" err="1">
                <a:solidFill>
                  <a:schemeClr val="bg1"/>
                </a:solidFill>
              </a:rPr>
              <a:t>Câu</a:t>
            </a:r>
            <a:r>
              <a:rPr lang="en-US" dirty="0">
                <a:solidFill>
                  <a:schemeClr val="bg1"/>
                </a:solidFill>
              </a:rPr>
              <a:t> 2</a:t>
            </a:r>
          </a:p>
        </p:txBody>
      </p:sp>
      <p:sp>
        <p:nvSpPr>
          <p:cNvPr id="8" name="TextBox 7"/>
          <p:cNvSpPr txBox="1"/>
          <p:nvPr/>
        </p:nvSpPr>
        <p:spPr>
          <a:xfrm>
            <a:off x="8877300" y="2976949"/>
            <a:ext cx="1028700" cy="369332"/>
          </a:xfrm>
          <a:prstGeom prst="rect">
            <a:avLst/>
          </a:prstGeom>
          <a:noFill/>
        </p:spPr>
        <p:txBody>
          <a:bodyPr wrap="square" rtlCol="0">
            <a:spAutoFit/>
          </a:bodyPr>
          <a:lstStyle/>
          <a:p>
            <a:r>
              <a:rPr lang="en-US" dirty="0">
                <a:solidFill>
                  <a:schemeClr val="bg1"/>
                </a:solidFill>
              </a:rPr>
              <a:t> Câu 3</a:t>
            </a:r>
          </a:p>
        </p:txBody>
      </p:sp>
      <p:sp>
        <p:nvSpPr>
          <p:cNvPr id="9" name="TextBox 8"/>
          <p:cNvSpPr txBox="1"/>
          <p:nvPr/>
        </p:nvSpPr>
        <p:spPr>
          <a:xfrm>
            <a:off x="6267450" y="2957988"/>
            <a:ext cx="1028700" cy="369332"/>
          </a:xfrm>
          <a:prstGeom prst="rect">
            <a:avLst/>
          </a:prstGeom>
          <a:noFill/>
        </p:spPr>
        <p:txBody>
          <a:bodyPr wrap="square" rtlCol="0">
            <a:spAutoFit/>
          </a:bodyPr>
          <a:lstStyle/>
          <a:p>
            <a:r>
              <a:rPr lang="en-US" dirty="0">
                <a:solidFill>
                  <a:schemeClr val="bg1"/>
                </a:solidFill>
              </a:rPr>
              <a:t> Câu 2</a:t>
            </a:r>
          </a:p>
        </p:txBody>
      </p:sp>
      <p:sp>
        <p:nvSpPr>
          <p:cNvPr id="10" name="TextBox 9"/>
          <p:cNvSpPr txBox="1"/>
          <p:nvPr/>
        </p:nvSpPr>
        <p:spPr>
          <a:xfrm>
            <a:off x="3738562" y="2383729"/>
            <a:ext cx="6367146" cy="2677656"/>
          </a:xfrm>
          <a:prstGeom prst="rect">
            <a:avLst/>
          </a:prstGeom>
          <a:noFill/>
        </p:spPr>
        <p:txBody>
          <a:bodyPr wrap="square" rtlCol="0">
            <a:spAutoFit/>
          </a:bodyPr>
          <a:lstStyle/>
          <a:p>
            <a:r>
              <a:rPr lang="en-US" sz="2400" b="1" dirty="0" err="1"/>
              <a:t>Chuột</a:t>
            </a:r>
            <a:r>
              <a:rPr lang="en-US" sz="2400" b="1" dirty="0"/>
              <a:t> </a:t>
            </a:r>
            <a:r>
              <a:rPr lang="en-US" sz="2400" b="1" dirty="0" err="1"/>
              <a:t>máy</a:t>
            </a:r>
            <a:r>
              <a:rPr lang="en-US" sz="2400" b="1" dirty="0"/>
              <a:t> </a:t>
            </a:r>
            <a:r>
              <a:rPr lang="en-US" sz="2400" b="1" dirty="0" err="1"/>
              <a:t>tính</a:t>
            </a:r>
            <a:r>
              <a:rPr lang="en-US" sz="2400" b="1" dirty="0"/>
              <a:t> </a:t>
            </a:r>
            <a:r>
              <a:rPr lang="en-US" sz="2400" b="1" dirty="0" err="1"/>
              <a:t>có</a:t>
            </a:r>
            <a:r>
              <a:rPr lang="en-US" sz="2400" b="1" dirty="0"/>
              <a:t> </a:t>
            </a:r>
            <a:r>
              <a:rPr lang="en-US" sz="2400" b="1" dirty="0" err="1"/>
              <a:t>cấu</a:t>
            </a:r>
            <a:r>
              <a:rPr lang="en-US" sz="2400" b="1" dirty="0"/>
              <a:t> </a:t>
            </a:r>
            <a:r>
              <a:rPr lang="en-US" sz="2400" b="1" dirty="0" err="1"/>
              <a:t>tạo</a:t>
            </a:r>
            <a:r>
              <a:rPr lang="en-US" sz="2400" b="1" dirty="0"/>
              <a:t> </a:t>
            </a:r>
            <a:r>
              <a:rPr lang="en-US" sz="2400" b="1" dirty="0" err="1"/>
              <a:t>mấy</a:t>
            </a:r>
            <a:r>
              <a:rPr lang="en-US" sz="2400" b="1" dirty="0"/>
              <a:t> </a:t>
            </a:r>
            <a:r>
              <a:rPr lang="en-US" sz="2400" b="1" dirty="0" err="1"/>
              <a:t>phần</a:t>
            </a:r>
            <a:r>
              <a:rPr lang="en-US" sz="2400" b="1" dirty="0"/>
              <a:t>?</a:t>
            </a:r>
          </a:p>
          <a:p>
            <a:endParaRPr lang="en-US" sz="2400" b="1" dirty="0"/>
          </a:p>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a:t>
            </a:r>
            <a:r>
              <a:rPr lang="en-US" sz="2400" b="1" dirty="0"/>
              <a:t> </a:t>
            </a:r>
            <a:r>
              <a:rPr lang="en-US" sz="2400" b="1" dirty="0">
                <a:solidFill>
                  <a:srgbClr val="002060"/>
                </a:solidFill>
              </a:rPr>
              <a:t>3 </a:t>
            </a:r>
            <a:r>
              <a:rPr lang="en-US" sz="2400" b="1" dirty="0" err="1">
                <a:solidFill>
                  <a:srgbClr val="002060"/>
                </a:solidFill>
              </a:rPr>
              <a:t>phần</a:t>
            </a:r>
            <a:endParaRPr lang="en-US" sz="2400" b="1" dirty="0">
              <a:solidFill>
                <a:srgbClr val="002060"/>
              </a:solidFill>
            </a:endParaRPr>
          </a:p>
          <a:p>
            <a:pPr algn="ctr"/>
            <a:endParaRPr lang="en-US" sz="2400" b="1" dirty="0"/>
          </a:p>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 </a:t>
            </a:r>
            <a:r>
              <a:rPr lang="en-US" sz="2400" dirty="0">
                <a:ln w="0"/>
                <a:effectLst>
                  <a:outerShdw blurRad="38100" dist="19050" dir="2700000" algn="tl" rotWithShape="0">
                    <a:schemeClr val="dk1">
                      <a:alpha val="40000"/>
                    </a:schemeClr>
                  </a:outerShdw>
                </a:effectLst>
              </a:rPr>
              <a:t>4 </a:t>
            </a:r>
            <a:r>
              <a:rPr lang="en-US" sz="2400" dirty="0" err="1">
                <a:ln w="0"/>
                <a:effectLst>
                  <a:outerShdw blurRad="38100" dist="19050" dir="2700000" algn="tl" rotWithShape="0">
                    <a:schemeClr val="dk1">
                      <a:alpha val="40000"/>
                    </a:schemeClr>
                  </a:outerShdw>
                </a:effectLst>
              </a:rPr>
              <a:t>phần</a:t>
            </a:r>
            <a:endParaRPr lang="en-US" sz="2400" dirty="0">
              <a:ln w="0"/>
              <a:effectLst>
                <a:outerShdw blurRad="38100" dist="19050" dir="2700000" algn="tl" rotWithShape="0">
                  <a:schemeClr val="dk1">
                    <a:alpha val="40000"/>
                  </a:schemeClr>
                </a:outerShdw>
              </a:effectLst>
            </a:endParaRPr>
          </a:p>
          <a:p>
            <a:pPr algn="ctr"/>
            <a:endParaRPr lang="en-US" sz="2400" b="1" dirty="0"/>
          </a:p>
          <a:p>
            <a:pPr algn="ctr"/>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 </a:t>
            </a:r>
            <a:r>
              <a:rPr lang="en-US" sz="2400" dirty="0">
                <a:ln w="0"/>
                <a:effectLst>
                  <a:outerShdw blurRad="38100" dist="19050" dir="2700000" algn="tl" rotWithShape="0">
                    <a:schemeClr val="dk1">
                      <a:alpha val="40000"/>
                    </a:schemeClr>
                  </a:outerShdw>
                </a:effectLst>
              </a:rPr>
              <a:t>5 </a:t>
            </a:r>
            <a:r>
              <a:rPr lang="en-US" sz="2400" dirty="0" err="1">
                <a:ln w="0"/>
                <a:effectLst>
                  <a:outerShdw blurRad="38100" dist="19050" dir="2700000" algn="tl" rotWithShape="0">
                    <a:schemeClr val="dk1">
                      <a:alpha val="40000"/>
                    </a:schemeClr>
                  </a:outerShdw>
                </a:effectLst>
              </a:rPr>
              <a:t>phần</a:t>
            </a:r>
            <a:endParaRPr lang="en-US" sz="2400" b="1" dirty="0">
              <a:ln w="10541" cmpd="sng">
                <a:solidFill>
                  <a:schemeClr val="accent1">
                    <a:shade val="88000"/>
                    <a:satMod val="110000"/>
                  </a:schemeClr>
                </a:solidFill>
                <a:prstDash val="solid"/>
              </a:ln>
              <a:solidFill>
                <a:schemeClr val="accent6">
                  <a:lumMod val="60000"/>
                  <a:lumOff val="40000"/>
                </a:schemeClr>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8282" y="3059491"/>
            <a:ext cx="638175" cy="369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Tieng-vo-tay-ngan-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5091" y="5802746"/>
            <a:ext cx="406400" cy="40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dong ho dem nguoc 15s">
            <a:hlinkClick r:id="" action="ppaction://media"/>
            <a:extLst>
              <a:ext uri="{FF2B5EF4-FFF2-40B4-BE49-F238E27FC236}">
                <a16:creationId xmlns:a16="http://schemas.microsoft.com/office/drawing/2014/main" id="{F4BD7AE2-F97C-95CA-BBD7-A11540DACF8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787890" y="5359597"/>
            <a:ext cx="2156460" cy="1213009"/>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6" name="Rectangle 5">
            <a:extLst>
              <a:ext uri="{FF2B5EF4-FFF2-40B4-BE49-F238E27FC236}">
                <a16:creationId xmlns:a16="http://schemas.microsoft.com/office/drawing/2014/main" id="{9B7A1B71-4E66-0DF6-E711-CDB119F65FE9}"/>
              </a:ext>
            </a:extLst>
          </p:cNvPr>
          <p:cNvSpPr/>
          <p:nvPr/>
        </p:nvSpPr>
        <p:spPr>
          <a:xfrm>
            <a:off x="472899" y="1960225"/>
            <a:ext cx="1402408" cy="1569660"/>
          </a:xfrm>
          <a:prstGeom prst="rect">
            <a:avLst/>
          </a:prstGeom>
          <a:noFill/>
        </p:spPr>
        <p:txBody>
          <a:bodyPr wrap="square" lIns="91440" tIns="45720" rIns="91440" bIns="45720">
            <a:spAutoFit/>
            <a:scene3d>
              <a:camera prst="perspectiveContrastingRightFacing"/>
              <a:lightRig rig="glow" dir="tl">
                <a:rot lat="0" lon="0" rev="5400000"/>
              </a:lightRig>
            </a:scene3d>
            <a:sp3d contourW="12700">
              <a:bevelT w="25400" h="25400"/>
              <a:contourClr>
                <a:schemeClr val="accent6">
                  <a:shade val="73000"/>
                </a:schemeClr>
              </a:contourClr>
            </a:sp3d>
          </a:bodyPr>
          <a:lstStyle/>
          <a:p>
            <a:pPr algn="ctr"/>
            <a:r>
              <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TRÍ</a:t>
            </a:r>
          </a:p>
          <a:p>
            <a:pPr algn="ctr"/>
            <a:r>
              <a:rPr lang="en-US" sz="2400" b="1"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TUỆ</a:t>
            </a:r>
          </a:p>
          <a:p>
            <a:pPr algn="ctr"/>
            <a:r>
              <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TỐC</a:t>
            </a:r>
          </a:p>
          <a:p>
            <a:pPr algn="ctr"/>
            <a:r>
              <a:rPr lang="en-US" sz="2400" b="1"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HÀNH</a:t>
            </a:r>
            <a:endPar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endParaRPr>
          </a:p>
        </p:txBody>
      </p:sp>
    </p:spTree>
    <p:extLst>
      <p:ext uri="{BB962C8B-B14F-4D97-AF65-F5344CB8AC3E}">
        <p14:creationId xmlns:p14="http://schemas.microsoft.com/office/powerpoint/2010/main" val="1690544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8" presetClass="emph" presetSubtype="0" repeatCount="indefinite" fill="hold" grpId="0" nodeType="withEffect">
                                  <p:stCondLst>
                                    <p:cond delay="0"/>
                                  </p:stCondLst>
                                  <p:childTnLst>
                                    <p:animRot by="21600000">
                                      <p:cBhvr>
                                        <p:cTn id="9" dur="2000" fill="hold"/>
                                        <p:tgtEl>
                                          <p:spTgt spid="4"/>
                                        </p:tgtEl>
                                        <p:attrNameLst>
                                          <p:attrName>r</p:attrName>
                                        </p:attrNameLst>
                                      </p:cBhvr>
                                    </p:animRot>
                                  </p:childTnLst>
                                </p:cTn>
                              </p:par>
                              <p:par>
                                <p:cTn id="10" presetID="2" presetClass="entr" presetSubtype="4" fill="hold"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 calcmode="lin" valueType="num">
                                      <p:cBhvr additive="base">
                                        <p:cTn id="2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9273"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1" presetClass="mediacall" presetSubtype="0" fill="hold" nodeType="withEffect">
                                  <p:stCondLst>
                                    <p:cond delay="0"/>
                                  </p:stCondLst>
                                  <p:childTnLst>
                                    <p:cmd type="call" cmd="playFrom(0.0)">
                                      <p:cBhvr>
                                        <p:cTn id="35" dur="3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video>
              <p:cMediaNode vol="80000">
                <p:cTn id="37" fill="hold" display="0">
                  <p:stCondLst>
                    <p:cond delay="indefinite"/>
                  </p:stCondLst>
                </p:cTn>
                <p:tgtEl>
                  <p:spTgt spid="11"/>
                </p:tgtEl>
              </p:cMediaNode>
            </p:video>
          </p:childTnLst>
        </p:cTn>
      </p:par>
    </p:tnLst>
    <p:bldLst>
      <p:bldP spid="2"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6701" y="347960"/>
            <a:ext cx="4261024" cy="1015663"/>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0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TRÒ CHƠI</a:t>
            </a:r>
          </a:p>
        </p:txBody>
      </p:sp>
      <p:sp>
        <p:nvSpPr>
          <p:cNvPr id="4" name="12-Point Star 3"/>
          <p:cNvSpPr/>
          <p:nvPr/>
        </p:nvSpPr>
        <p:spPr>
          <a:xfrm>
            <a:off x="1835943" y="2123479"/>
            <a:ext cx="1847850" cy="1600200"/>
          </a:xfrm>
          <a:prstGeom prst="star12">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dirty="0"/>
          </a:p>
        </p:txBody>
      </p:sp>
      <p:sp>
        <p:nvSpPr>
          <p:cNvPr id="7" name="TextBox 6"/>
          <p:cNvSpPr txBox="1"/>
          <p:nvPr/>
        </p:nvSpPr>
        <p:spPr>
          <a:xfrm>
            <a:off x="2245518" y="2738913"/>
            <a:ext cx="1028700" cy="369332"/>
          </a:xfrm>
          <a:prstGeom prst="rect">
            <a:avLst/>
          </a:prstGeom>
          <a:noFill/>
        </p:spPr>
        <p:txBody>
          <a:bodyPr wrap="square" rtlCol="0">
            <a:spAutoFit/>
          </a:bodyPr>
          <a:lstStyle/>
          <a:p>
            <a:r>
              <a:rPr lang="en-US" dirty="0">
                <a:solidFill>
                  <a:schemeClr val="bg1"/>
                </a:solidFill>
              </a:rPr>
              <a:t> </a:t>
            </a:r>
            <a:r>
              <a:rPr lang="en-US" dirty="0" err="1">
                <a:solidFill>
                  <a:schemeClr val="bg1"/>
                </a:solidFill>
              </a:rPr>
              <a:t>Câu</a:t>
            </a:r>
            <a:r>
              <a:rPr lang="en-US" dirty="0">
                <a:solidFill>
                  <a:schemeClr val="bg1"/>
                </a:solidFill>
              </a:rPr>
              <a:t> 3</a:t>
            </a:r>
          </a:p>
        </p:txBody>
      </p:sp>
      <p:sp>
        <p:nvSpPr>
          <p:cNvPr id="8" name="TextBox 7"/>
          <p:cNvSpPr txBox="1"/>
          <p:nvPr/>
        </p:nvSpPr>
        <p:spPr>
          <a:xfrm>
            <a:off x="8877300" y="2976949"/>
            <a:ext cx="1028700" cy="369332"/>
          </a:xfrm>
          <a:prstGeom prst="rect">
            <a:avLst/>
          </a:prstGeom>
          <a:noFill/>
        </p:spPr>
        <p:txBody>
          <a:bodyPr wrap="square" rtlCol="0">
            <a:spAutoFit/>
          </a:bodyPr>
          <a:lstStyle/>
          <a:p>
            <a:r>
              <a:rPr lang="en-US" dirty="0">
                <a:solidFill>
                  <a:schemeClr val="bg1"/>
                </a:solidFill>
              </a:rPr>
              <a:t> Câu 3</a:t>
            </a:r>
          </a:p>
        </p:txBody>
      </p:sp>
      <p:sp>
        <p:nvSpPr>
          <p:cNvPr id="9" name="TextBox 8"/>
          <p:cNvSpPr txBox="1"/>
          <p:nvPr/>
        </p:nvSpPr>
        <p:spPr>
          <a:xfrm>
            <a:off x="6267450" y="2957988"/>
            <a:ext cx="1028700" cy="369332"/>
          </a:xfrm>
          <a:prstGeom prst="rect">
            <a:avLst/>
          </a:prstGeom>
          <a:noFill/>
        </p:spPr>
        <p:txBody>
          <a:bodyPr wrap="square" rtlCol="0">
            <a:spAutoFit/>
          </a:bodyPr>
          <a:lstStyle/>
          <a:p>
            <a:r>
              <a:rPr lang="en-US" dirty="0">
                <a:solidFill>
                  <a:schemeClr val="bg1"/>
                </a:solidFill>
              </a:rPr>
              <a:t> Câu 2</a:t>
            </a:r>
          </a:p>
        </p:txBody>
      </p:sp>
      <p:sp>
        <p:nvSpPr>
          <p:cNvPr id="10" name="TextBox 9"/>
          <p:cNvSpPr txBox="1"/>
          <p:nvPr/>
        </p:nvSpPr>
        <p:spPr>
          <a:xfrm>
            <a:off x="3900488" y="2312609"/>
            <a:ext cx="7044604" cy="3046988"/>
          </a:xfrm>
          <a:prstGeom prst="rect">
            <a:avLst/>
          </a:prstGeom>
          <a:noFill/>
        </p:spPr>
        <p:txBody>
          <a:bodyPr wrap="square" rtlCol="0">
            <a:spAutoFit/>
          </a:bodyPr>
          <a:lstStyle/>
          <a:p>
            <a:r>
              <a:rPr lang="en-US" sz="2400" b="1" dirty="0" err="1"/>
              <a:t>Ngồi</a:t>
            </a:r>
            <a:r>
              <a:rPr lang="en-US" sz="2400" b="1" dirty="0"/>
              <a:t> </a:t>
            </a:r>
            <a:r>
              <a:rPr lang="en-US" sz="2400" b="1" dirty="0" err="1"/>
              <a:t>đúng</a:t>
            </a:r>
            <a:r>
              <a:rPr lang="en-US" sz="2400" b="1" dirty="0"/>
              <a:t> </a:t>
            </a:r>
            <a:r>
              <a:rPr lang="en-US" sz="2400" b="1" dirty="0" err="1"/>
              <a:t>tư</a:t>
            </a:r>
            <a:r>
              <a:rPr lang="en-US" sz="2400" b="1" dirty="0"/>
              <a:t> </a:t>
            </a:r>
            <a:r>
              <a:rPr lang="en-US" sz="2400" b="1" dirty="0" err="1"/>
              <a:t>thế</a:t>
            </a:r>
            <a:r>
              <a:rPr lang="en-US" sz="2400" b="1" dirty="0"/>
              <a:t> </a:t>
            </a:r>
            <a:r>
              <a:rPr lang="en-US" sz="2400" b="1" dirty="0" err="1"/>
              <a:t>khi</a:t>
            </a:r>
            <a:r>
              <a:rPr lang="en-US" sz="2400" b="1" dirty="0"/>
              <a:t> </a:t>
            </a:r>
            <a:r>
              <a:rPr lang="en-US" sz="2400" b="1" dirty="0" err="1"/>
              <a:t>làm</a:t>
            </a:r>
            <a:r>
              <a:rPr lang="en-US" sz="2400" b="1" dirty="0"/>
              <a:t> </a:t>
            </a:r>
            <a:r>
              <a:rPr lang="en-US" sz="2400" b="1" dirty="0" err="1"/>
              <a:t>việc</a:t>
            </a:r>
            <a:r>
              <a:rPr lang="en-US" sz="2400" b="1" dirty="0"/>
              <a:t> </a:t>
            </a:r>
            <a:r>
              <a:rPr lang="en-US" sz="2400" b="1" dirty="0" err="1"/>
              <a:t>với</a:t>
            </a:r>
            <a:r>
              <a:rPr lang="en-US" sz="2400" b="1" dirty="0"/>
              <a:t> </a:t>
            </a:r>
            <a:r>
              <a:rPr lang="en-US" sz="2400" b="1" dirty="0" err="1"/>
              <a:t>máy</a:t>
            </a:r>
            <a:r>
              <a:rPr lang="en-US" sz="2400" b="1" dirty="0"/>
              <a:t> </a:t>
            </a:r>
            <a:r>
              <a:rPr lang="en-US" sz="2400" b="1" dirty="0" err="1"/>
              <a:t>tính</a:t>
            </a:r>
            <a:r>
              <a:rPr lang="en-US" sz="2400" b="1" dirty="0"/>
              <a:t> </a:t>
            </a:r>
            <a:r>
              <a:rPr lang="en-US" sz="2400" b="1" dirty="0" err="1"/>
              <a:t>giúp</a:t>
            </a:r>
            <a:r>
              <a:rPr lang="en-US" sz="2400" b="1" dirty="0"/>
              <a:t> </a:t>
            </a:r>
            <a:r>
              <a:rPr lang="en-US" sz="2400" b="1" dirty="0" err="1"/>
              <a:t>em</a:t>
            </a:r>
            <a:r>
              <a:rPr lang="en-US" sz="2400" b="1" dirty="0"/>
              <a:t> </a:t>
            </a:r>
            <a:r>
              <a:rPr lang="en-US" sz="2400" b="1" dirty="0" err="1"/>
              <a:t>tránh</a:t>
            </a:r>
            <a:r>
              <a:rPr lang="en-US" sz="2400" b="1" dirty="0"/>
              <a:t> </a:t>
            </a:r>
            <a:r>
              <a:rPr lang="en-US" sz="2400" b="1" dirty="0" err="1"/>
              <a:t>nguy</a:t>
            </a:r>
            <a:r>
              <a:rPr lang="en-US" sz="2400" b="1" dirty="0"/>
              <a:t> </a:t>
            </a:r>
            <a:r>
              <a:rPr lang="en-US" sz="2400" b="1" dirty="0" err="1"/>
              <a:t>cơ</a:t>
            </a:r>
            <a:r>
              <a:rPr lang="en-US" sz="2400" b="1" dirty="0"/>
              <a:t> </a:t>
            </a:r>
            <a:r>
              <a:rPr lang="en-US" sz="2400" b="1" dirty="0" err="1"/>
              <a:t>mắc</a:t>
            </a:r>
            <a:r>
              <a:rPr lang="en-US" sz="2400" b="1" dirty="0"/>
              <a:t> </a:t>
            </a:r>
            <a:r>
              <a:rPr lang="en-US" sz="2400" b="1" dirty="0" err="1"/>
              <a:t>bệnh</a:t>
            </a:r>
            <a:r>
              <a:rPr lang="en-US" sz="2400" b="1" dirty="0"/>
              <a:t> </a:t>
            </a:r>
            <a:r>
              <a:rPr lang="en-US" sz="2400" b="1" dirty="0" err="1"/>
              <a:t>nào</a:t>
            </a:r>
            <a:r>
              <a:rPr lang="en-US" sz="2400" b="1" dirty="0"/>
              <a:t>?</a:t>
            </a:r>
          </a:p>
          <a:p>
            <a:endParaRPr lang="en-US" sz="2400" b="1" dirty="0"/>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a:t>
            </a:r>
            <a:r>
              <a:rPr lang="en-US" sz="2400" b="1" dirty="0"/>
              <a:t> </a:t>
            </a:r>
            <a:r>
              <a:rPr lang="en-US" sz="2400" b="1" dirty="0" err="1">
                <a:solidFill>
                  <a:srgbClr val="002060"/>
                </a:solidFill>
              </a:rPr>
              <a:t>Vẹo</a:t>
            </a:r>
            <a:r>
              <a:rPr lang="en-US" sz="2400" b="1" dirty="0">
                <a:solidFill>
                  <a:srgbClr val="002060"/>
                </a:solidFill>
              </a:rPr>
              <a:t> </a:t>
            </a:r>
            <a:r>
              <a:rPr lang="en-US" sz="2400" b="1" dirty="0" err="1">
                <a:solidFill>
                  <a:srgbClr val="002060"/>
                </a:solidFill>
              </a:rPr>
              <a:t>cột</a:t>
            </a:r>
            <a:r>
              <a:rPr lang="en-US" sz="2400" b="1" dirty="0">
                <a:solidFill>
                  <a:srgbClr val="002060"/>
                </a:solidFill>
              </a:rPr>
              <a:t> </a:t>
            </a:r>
            <a:r>
              <a:rPr lang="en-US" sz="2400" b="1" dirty="0" err="1">
                <a:solidFill>
                  <a:srgbClr val="002060"/>
                </a:solidFill>
              </a:rPr>
              <a:t>sống</a:t>
            </a:r>
            <a:endParaRPr lang="en-US" sz="2400" b="1" dirty="0">
              <a:solidFill>
                <a:srgbClr val="002060"/>
              </a:solidFill>
            </a:endParaRPr>
          </a:p>
          <a:p>
            <a:endParaRPr lang="en-US" sz="2400" b="1" dirty="0"/>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B. </a:t>
            </a:r>
            <a:r>
              <a:rPr lang="en-US" sz="2400" dirty="0" err="1">
                <a:ln w="0"/>
                <a:effectLst>
                  <a:outerShdw blurRad="38100" dist="19050" dir="2700000" algn="tl" rotWithShape="0">
                    <a:schemeClr val="dk1">
                      <a:alpha val="40000"/>
                    </a:schemeClr>
                  </a:outerShdw>
                </a:effectLst>
              </a:rPr>
              <a:t>Cận</a:t>
            </a:r>
            <a:r>
              <a:rPr lang="en-US" sz="2400" dirty="0">
                <a:ln w="0"/>
                <a:effectLst>
                  <a:outerShdw blurRad="38100" dist="19050" dir="2700000" algn="tl" rotWithShape="0">
                    <a:schemeClr val="dk1">
                      <a:alpha val="40000"/>
                    </a:schemeClr>
                  </a:outerShdw>
                </a:effectLst>
              </a:rPr>
              <a:t> </a:t>
            </a:r>
            <a:r>
              <a:rPr lang="en-US" sz="2400" dirty="0" err="1">
                <a:ln w="0"/>
                <a:effectLst>
                  <a:outerShdw blurRad="38100" dist="19050" dir="2700000" algn="tl" rotWithShape="0">
                    <a:schemeClr val="dk1">
                      <a:alpha val="40000"/>
                    </a:schemeClr>
                  </a:outerShdw>
                </a:effectLst>
              </a:rPr>
              <a:t>thị</a:t>
            </a:r>
            <a:endParaRPr lang="en-US" sz="2400" dirty="0">
              <a:ln w="0"/>
              <a:effectLst>
                <a:outerShdw blurRad="38100" dist="19050" dir="2700000" algn="tl" rotWithShape="0">
                  <a:schemeClr val="dk1">
                    <a:alpha val="40000"/>
                  </a:schemeClr>
                </a:outerShdw>
              </a:effectLst>
            </a:endParaRPr>
          </a:p>
          <a:p>
            <a:endParaRPr lang="en-US" sz="2400" b="1" dirty="0"/>
          </a:p>
          <a:p>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C. </a:t>
            </a:r>
            <a:r>
              <a:rPr lang="en-US" sz="2400" dirty="0" err="1">
                <a:ln w="0"/>
                <a:effectLst>
                  <a:outerShdw blurRad="38100" dist="19050" dir="2700000" algn="tl" rotWithShape="0">
                    <a:schemeClr val="dk1">
                      <a:alpha val="40000"/>
                    </a:schemeClr>
                  </a:outerShdw>
                </a:effectLst>
              </a:rPr>
              <a:t>Cả</a:t>
            </a:r>
            <a:r>
              <a:rPr lang="en-US" sz="2400" dirty="0">
                <a:ln w="0"/>
                <a:effectLst>
                  <a:outerShdw blurRad="38100" dist="19050" dir="2700000" algn="tl" rotWithShape="0">
                    <a:schemeClr val="dk1">
                      <a:alpha val="40000"/>
                    </a:schemeClr>
                  </a:outerShdw>
                </a:effectLst>
              </a:rPr>
              <a:t> A </a:t>
            </a:r>
            <a:r>
              <a:rPr lang="en-US" sz="2400" dirty="0" err="1">
                <a:ln w="0"/>
                <a:effectLst>
                  <a:outerShdw blurRad="38100" dist="19050" dir="2700000" algn="tl" rotWithShape="0">
                    <a:schemeClr val="dk1">
                      <a:alpha val="40000"/>
                    </a:schemeClr>
                  </a:outerShdw>
                </a:effectLst>
              </a:rPr>
              <a:t>và</a:t>
            </a:r>
            <a:r>
              <a:rPr lang="en-US" sz="2400" dirty="0">
                <a:ln w="0"/>
                <a:effectLst>
                  <a:outerShdw blurRad="38100" dist="19050" dir="2700000" algn="tl" rotWithShape="0">
                    <a:schemeClr val="dk1">
                      <a:alpha val="40000"/>
                    </a:schemeClr>
                  </a:outerShdw>
                </a:effectLst>
              </a:rPr>
              <a:t> B</a:t>
            </a:r>
            <a:endParaRPr lang="en-US" sz="2400" b="1" dirty="0">
              <a:ln w="10541" cmpd="sng">
                <a:solidFill>
                  <a:schemeClr val="accent1">
                    <a:shade val="88000"/>
                    <a:satMod val="110000"/>
                  </a:schemeClr>
                </a:solidFill>
                <a:prstDash val="solid"/>
              </a:ln>
              <a:solidFill>
                <a:schemeClr val="accent6">
                  <a:lumMod val="60000"/>
                  <a:lumOff val="40000"/>
                </a:schemeClr>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40744" y="4852867"/>
            <a:ext cx="638175" cy="3695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Tieng-vo-tay-ngan-www_tiengdong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5091" y="5802746"/>
            <a:ext cx="406400" cy="406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dong ho dem nguoc 15s">
            <a:hlinkClick r:id="" action="ppaction://media"/>
            <a:extLst>
              <a:ext uri="{FF2B5EF4-FFF2-40B4-BE49-F238E27FC236}">
                <a16:creationId xmlns:a16="http://schemas.microsoft.com/office/drawing/2014/main" id="{F4BD7AE2-F97C-95CA-BBD7-A11540DACF8F}"/>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9787890" y="5359597"/>
            <a:ext cx="2156460" cy="1213009"/>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6" name="Rectangle 5">
            <a:extLst>
              <a:ext uri="{FF2B5EF4-FFF2-40B4-BE49-F238E27FC236}">
                <a16:creationId xmlns:a16="http://schemas.microsoft.com/office/drawing/2014/main" id="{9B7A1B71-4E66-0DF6-E711-CDB119F65FE9}"/>
              </a:ext>
            </a:extLst>
          </p:cNvPr>
          <p:cNvSpPr/>
          <p:nvPr/>
        </p:nvSpPr>
        <p:spPr>
          <a:xfrm>
            <a:off x="472899" y="1960225"/>
            <a:ext cx="1402408" cy="1569660"/>
          </a:xfrm>
          <a:prstGeom prst="rect">
            <a:avLst/>
          </a:prstGeom>
          <a:noFill/>
        </p:spPr>
        <p:txBody>
          <a:bodyPr wrap="square" lIns="91440" tIns="45720" rIns="91440" bIns="45720">
            <a:spAutoFit/>
            <a:scene3d>
              <a:camera prst="perspectiveContrastingRightFacing"/>
              <a:lightRig rig="glow" dir="tl">
                <a:rot lat="0" lon="0" rev="5400000"/>
              </a:lightRig>
            </a:scene3d>
            <a:sp3d contourW="12700">
              <a:bevelT w="25400" h="25400"/>
              <a:contourClr>
                <a:schemeClr val="accent6">
                  <a:shade val="73000"/>
                </a:schemeClr>
              </a:contourClr>
            </a:sp3d>
          </a:bodyPr>
          <a:lstStyle/>
          <a:p>
            <a:pPr algn="ctr"/>
            <a:r>
              <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TRÍ</a:t>
            </a:r>
          </a:p>
          <a:p>
            <a:pPr algn="ctr"/>
            <a:r>
              <a:rPr lang="en-US" sz="2400" b="1"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TUỆ</a:t>
            </a:r>
          </a:p>
          <a:p>
            <a:pPr algn="ctr"/>
            <a:r>
              <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TỐC</a:t>
            </a:r>
          </a:p>
          <a:p>
            <a:pPr algn="ctr"/>
            <a:r>
              <a:rPr lang="en-US" sz="2400" b="1"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rPr>
              <a:t>HÀNH</a:t>
            </a:r>
            <a:endParaRPr lang="en-US" sz="2400" b="1" cap="none" spc="0" dirty="0">
              <a:ln w="11430">
                <a:solidFill>
                  <a:srgbClr val="FF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60000" endA="900" endPos="58000" dir="5400000" sy="-100000" algn="bl" rotWithShape="0"/>
              </a:effectLst>
            </a:endParaRPr>
          </a:p>
        </p:txBody>
      </p:sp>
    </p:spTree>
    <p:extLst>
      <p:ext uri="{BB962C8B-B14F-4D97-AF65-F5344CB8AC3E}">
        <p14:creationId xmlns:p14="http://schemas.microsoft.com/office/powerpoint/2010/main" val="3862497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8" presetClass="emph" presetSubtype="0" repeatCount="indefinite" fill="hold" grpId="0" nodeType="withEffect">
                                  <p:stCondLst>
                                    <p:cond delay="0"/>
                                  </p:stCondLst>
                                  <p:childTnLst>
                                    <p:animRot by="21600000">
                                      <p:cBhvr>
                                        <p:cTn id="9" dur="2000" fill="hold"/>
                                        <p:tgtEl>
                                          <p:spTgt spid="4"/>
                                        </p:tgtEl>
                                        <p:attrNameLst>
                                          <p:attrName>r</p:attrName>
                                        </p:attrNameLst>
                                      </p:cBhvr>
                                    </p:animRot>
                                  </p:childTnLst>
                                </p:cTn>
                              </p:par>
                              <p:par>
                                <p:cTn id="10" presetID="2" presetClass="entr" presetSubtype="4" fill="hold"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2" presetClass="entr" presetSubtype="4"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 calcmode="lin" valueType="num">
                                      <p:cBhvr additive="base">
                                        <p:cTn id="23"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25" presetID="1" presetClass="mediacall" presetSubtype="0" fill="hold" nodeType="withEffect">
                                  <p:stCondLst>
                                    <p:cond delay="0"/>
                                  </p:stCondLst>
                                  <p:childTnLst>
                                    <p:cmd type="call" cmd="playFrom(0.0)">
                                      <p:cBhvr>
                                        <p:cTn id="26" dur="19273"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1" presetClass="mediacall" presetSubtype="0" fill="hold" nodeType="withEffect">
                                  <p:stCondLst>
                                    <p:cond delay="0"/>
                                  </p:stCondLst>
                                  <p:childTnLst>
                                    <p:cmd type="call" cmd="playFrom(0.0)">
                                      <p:cBhvr>
                                        <p:cTn id="35" dur="38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video>
              <p:cMediaNode vol="80000">
                <p:cTn id="37" fill="hold" display="0">
                  <p:stCondLst>
                    <p:cond delay="indefinite"/>
                  </p:stCondLst>
                </p:cTn>
                <p:tgtEl>
                  <p:spTgt spid="11"/>
                </p:tgtEl>
              </p:cMediaNode>
            </p:video>
          </p:childTnLst>
        </p:cTn>
      </p:par>
    </p:tnLst>
    <p:bldLst>
      <p:bldP spid="2"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47714"/>
                </a:xfrm>
                <a:prstGeom prst="rect">
                  <a:avLst/>
                </a:prstGeom>
              </p:spPr>
              <p:txBody>
                <a:bodyPr wrap="square">
                  <a:spAutoFit/>
                </a:bodyPr>
                <a:lstStyle/>
                <a:p>
                  <a:pPr algn="ctr" defTabSz="342900">
                    <a:lnSpc>
                      <a:spcPct val="150000"/>
                    </a:lnSpc>
                  </a:pPr>
                  <a:r>
                    <a:rPr lang="en-US" sz="2200" b="1" dirty="0">
                      <a:solidFill>
                        <a:schemeClr val="bg1"/>
                      </a:solidFill>
                      <a:latin typeface="UTM Bienvenue" panose="02040603050506020204" pitchFamily="18" charset="0"/>
                      <a:cs typeface="Times New Roman" panose="02020603050405020304" pitchFamily="18" charset="0"/>
                    </a:rPr>
                    <a:t>HOẠT ĐỘNG</a:t>
                  </a:r>
                  <a:endParaRPr lang="vi-VN" sz="2200" b="1" dirty="0">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Mango AI Work_ moi">
            <a:hlinkClick r:id="" action="ppaction://media"/>
            <a:extLst>
              <a:ext uri="{FF2B5EF4-FFF2-40B4-BE49-F238E27FC236}">
                <a16:creationId xmlns:a16="http://schemas.microsoft.com/office/drawing/2014/main" id="{6CD49B7D-5EE7-3CC6-938F-78B577705EB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464560" y="1164203"/>
            <a:ext cx="8038266" cy="49521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6266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25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C79FA-3746-D431-9DD0-E9ADA11E615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5ED1696-88AA-D2E7-61E1-34A2DA8013D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BÀN PHÍM </a:t>
            </a:r>
            <a:r>
              <a:rPr lang="vi-VN" sz="2800" b="1">
                <a:solidFill>
                  <a:srgbClr val="F03C69"/>
                </a:solidFill>
                <a:latin typeface="SVN-SAF" panose="02040603050506020204" pitchFamily="18" charset="0"/>
                <a:cs typeface="Times New Roman" panose="02020603050405020304" pitchFamily="18" charset="0"/>
              </a:rPr>
              <a:t>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F067C8D3-7BBA-19B4-CA4F-8C7F7DF78BBF}"/>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41B5D262-3661-25C6-B0D4-9C9E269E907B}"/>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bàn phím máy tính</a:t>
              </a:r>
            </a:p>
          </p:txBody>
        </p:sp>
        <p:sp>
          <p:nvSpPr>
            <p:cNvPr id="2" name="Rectangle: Rounded Corners 1">
              <a:extLst>
                <a:ext uri="{FF2B5EF4-FFF2-40B4-BE49-F238E27FC236}">
                  <a16:creationId xmlns:a16="http://schemas.microsoft.com/office/drawing/2014/main" id="{3662185B-77D2-8BE7-93FE-8B01F8A656B8}"/>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8C450C-16C8-25FF-6448-750B719ED8D8}"/>
                </a:ext>
              </a:extLst>
            </p:cNvPr>
            <p:cNvSpPr/>
            <p:nvPr/>
          </p:nvSpPr>
          <p:spPr>
            <a:xfrm>
              <a:off x="747841" y="1807237"/>
              <a:ext cx="10506269" cy="950325"/>
            </a:xfrm>
            <a:prstGeom prst="rect">
              <a:avLst/>
            </a:prstGeom>
          </p:spPr>
          <p:txBody>
            <a:bodyPr wrap="square">
              <a:spAutoFit/>
            </a:bodyPr>
            <a:lstStyle/>
            <a:p>
              <a:pPr defTabSz="342900">
                <a:lnSpc>
                  <a:spcPct val="150000"/>
                </a:lnSpc>
              </a:pPr>
              <a:r>
                <a:rPr lang="vi-VN" sz="2000" dirty="0">
                  <a:latin typeface="UTM Avo" panose="02040603050506020204" pitchFamily="18" charset="0"/>
                  <a:cs typeface="Times New Roman" panose="02020603050405020304" pitchFamily="18" charset="0"/>
                </a:rPr>
                <a:t>Quan sát bàn phím và các khu vực của bàn phím ở Hình 31, em hãy chỉ ra khu vực nào có nhiều phím nhất?</a:t>
              </a:r>
            </a:p>
          </p:txBody>
        </p:sp>
        <p:grpSp>
          <p:nvGrpSpPr>
            <p:cNvPr id="15" name="Group 14">
              <a:extLst>
                <a:ext uri="{FF2B5EF4-FFF2-40B4-BE49-F238E27FC236}">
                  <a16:creationId xmlns:a16="http://schemas.microsoft.com/office/drawing/2014/main" id="{EAE36668-71AA-B9D2-A962-7F042F65CB4A}"/>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EF4DF5A4-A69F-88FB-FD3E-F60C317C643F}"/>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70DCC685-72B3-530D-4BE7-A415B1C3AB12}"/>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97CCF1CD-A64E-CF6D-F0A6-FE8AD7EF9F42}"/>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D17AAF0B-D089-50E6-FA08-255E83775F35}"/>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833C9296-232E-DF9A-A37E-60A4443FD6F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72FC42C3-03A1-599C-51F5-CD8E8CE12F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8F731EA9-56F5-3BBD-2741-320137F4B5F0}"/>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2758D7F0-0544-F9EC-2CCD-441A306674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306320" y="2698867"/>
            <a:ext cx="8219440" cy="3486453"/>
          </a:xfrm>
          <a:prstGeom prst="rect">
            <a:avLst/>
          </a:prstGeom>
        </p:spPr>
      </p:pic>
    </p:spTree>
    <p:extLst>
      <p:ext uri="{BB962C8B-B14F-4D97-AF65-F5344CB8AC3E}">
        <p14:creationId xmlns:p14="http://schemas.microsoft.com/office/powerpoint/2010/main" val="3500941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9C63E-707A-4710-B1EF-6FE9CA5EB067}"/>
              </a:ext>
            </a:extLst>
          </p:cNvPr>
          <p:cNvPicPr>
            <a:picLocks noChangeAspect="1"/>
          </p:cNvPicPr>
          <p:nvPr/>
        </p:nvPicPr>
        <p:blipFill>
          <a:blip r:embed="rId2"/>
          <a:stretch>
            <a:fillRect/>
          </a:stretch>
        </p:blipFill>
        <p:spPr>
          <a:xfrm>
            <a:off x="1051082" y="1638145"/>
            <a:ext cx="9883997" cy="3581710"/>
          </a:xfrm>
          <a:prstGeom prst="rect">
            <a:avLst/>
          </a:prstGeom>
        </p:spPr>
      </p:pic>
      <p:sp>
        <p:nvSpPr>
          <p:cNvPr id="5" name="Rectangle 4">
            <a:extLst>
              <a:ext uri="{FF2B5EF4-FFF2-40B4-BE49-F238E27FC236}">
                <a16:creationId xmlns:a16="http://schemas.microsoft.com/office/drawing/2014/main" id="{27478A4E-06BA-45DA-AB22-ADA7E3CBBA1E}"/>
              </a:ext>
            </a:extLst>
          </p:cNvPr>
          <p:cNvSpPr/>
          <p:nvPr/>
        </p:nvSpPr>
        <p:spPr>
          <a:xfrm>
            <a:off x="659402" y="534599"/>
            <a:ext cx="10667359" cy="950325"/>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Khu vực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2 ở Hình 31 là khu vực chính của bàn phím. Khu vực này gồm có các hàng phím sau:</a:t>
            </a:r>
          </a:p>
        </p:txBody>
      </p:sp>
      <p:pic>
        <p:nvPicPr>
          <p:cNvPr id="6" name="Picture 5">
            <a:extLst>
              <a:ext uri="{FF2B5EF4-FFF2-40B4-BE49-F238E27FC236}">
                <a16:creationId xmlns:a16="http://schemas.microsoft.com/office/drawing/2014/main" id="{AFFDFFB2-CAD7-4A48-A9D5-A95A8F7F0092}"/>
              </a:ext>
            </a:extLst>
          </p:cNvPr>
          <p:cNvPicPr>
            <a:picLocks noChangeAspect="1"/>
          </p:cNvPicPr>
          <p:nvPr/>
        </p:nvPicPr>
        <p:blipFill>
          <a:blip r:embed="rId3"/>
          <a:stretch>
            <a:fillRect/>
          </a:stretch>
        </p:blipFill>
        <p:spPr>
          <a:xfrm>
            <a:off x="627279" y="479322"/>
            <a:ext cx="734513" cy="653278"/>
          </a:xfrm>
          <a:prstGeom prst="rect">
            <a:avLst/>
          </a:prstGeom>
        </p:spPr>
      </p:pic>
      <p:pic>
        <p:nvPicPr>
          <p:cNvPr id="7" name="Picture 6" descr="A child with a stethoscope around her neck&#10;&#10;Description automatically generated with medium confidence">
            <a:extLst>
              <a:ext uri="{FF2B5EF4-FFF2-40B4-BE49-F238E27FC236}">
                <a16:creationId xmlns:a16="http://schemas.microsoft.com/office/drawing/2014/main" id="{8D8FD8FD-C842-41A6-958C-AC1D7687055C}"/>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742939" y="4288421"/>
            <a:ext cx="2429468" cy="2494935"/>
          </a:xfrm>
          <a:prstGeom prst="rect">
            <a:avLst/>
          </a:prstGeom>
        </p:spPr>
      </p:pic>
      <p:sp>
        <p:nvSpPr>
          <p:cNvPr id="2" name="Flowchart: Predefined Process 1">
            <a:extLst>
              <a:ext uri="{FF2B5EF4-FFF2-40B4-BE49-F238E27FC236}">
                <a16:creationId xmlns:a16="http://schemas.microsoft.com/office/drawing/2014/main" id="{43CFE752-935F-9A0A-1539-0AEBE98FD80C}"/>
              </a:ext>
            </a:extLst>
          </p:cNvPr>
          <p:cNvSpPr/>
          <p:nvPr/>
        </p:nvSpPr>
        <p:spPr>
          <a:xfrm>
            <a:off x="1013150" y="1713395"/>
            <a:ext cx="1940596" cy="2494935"/>
          </a:xfrm>
          <a:prstGeom prst="flowChartPredefinedProcess">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6619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A921B4-EBBD-416E-8330-F23B4CE15AE0}"/>
              </a:ext>
            </a:extLst>
          </p:cNvPr>
          <p:cNvPicPr>
            <a:picLocks noChangeAspect="1"/>
          </p:cNvPicPr>
          <p:nvPr/>
        </p:nvPicPr>
        <p:blipFill>
          <a:blip r:embed="rId2"/>
          <a:stretch>
            <a:fillRect/>
          </a:stretch>
        </p:blipFill>
        <p:spPr>
          <a:xfrm>
            <a:off x="5202282" y="1307914"/>
            <a:ext cx="6418176" cy="3157372"/>
          </a:xfrm>
          <a:prstGeom prst="rect">
            <a:avLst/>
          </a:prstGeom>
        </p:spPr>
      </p:pic>
      <p:sp>
        <p:nvSpPr>
          <p:cNvPr id="4" name="Rectangle 3">
            <a:extLst>
              <a:ext uri="{FF2B5EF4-FFF2-40B4-BE49-F238E27FC236}">
                <a16:creationId xmlns:a16="http://schemas.microsoft.com/office/drawing/2014/main" id="{32767867-57A1-49DA-AB79-523D962B78FF}"/>
              </a:ext>
            </a:extLst>
          </p:cNvPr>
          <p:cNvSpPr/>
          <p:nvPr/>
        </p:nvSpPr>
        <p:spPr>
          <a:xfrm>
            <a:off x="739708" y="393625"/>
            <a:ext cx="10541002" cy="1036117"/>
          </a:xfrm>
          <a:prstGeom prst="rect">
            <a:avLst/>
          </a:prstGeom>
        </p:spPr>
        <p:txBody>
          <a:bodyPr wrap="square">
            <a:spAutoFit/>
          </a:bodyPr>
          <a:lstStyle/>
          <a:p>
            <a:pPr algn="just" defTabSz="342900">
              <a:lnSpc>
                <a:spcPct val="150000"/>
              </a:lnSpc>
            </a:pPr>
            <a:r>
              <a:rPr lang="en-US" sz="2200" b="1">
                <a:solidFill>
                  <a:srgbClr val="FFC000"/>
                </a:solidFill>
                <a:latin typeface="UTM Avo" panose="02040603050506020204" pitchFamily="18" charset="0"/>
                <a:cs typeface="Times New Roman" panose="02020603050405020304" pitchFamily="18" charset="0"/>
              </a:rPr>
              <a:t>Cách đặt tay trên bàn phím</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Khi gõ bàn phím em đặt tay ở vị trí xuất phát trên hàng phím cơ sở (xem Hình 33).</a:t>
            </a:r>
          </a:p>
        </p:txBody>
      </p:sp>
      <p:sp>
        <p:nvSpPr>
          <p:cNvPr id="6" name="Rectangle 5">
            <a:extLst>
              <a:ext uri="{FF2B5EF4-FFF2-40B4-BE49-F238E27FC236}">
                <a16:creationId xmlns:a16="http://schemas.microsoft.com/office/drawing/2014/main" id="{E6C25B42-3710-4CE2-8D40-1FCE38493968}"/>
              </a:ext>
            </a:extLst>
          </p:cNvPr>
          <p:cNvSpPr/>
          <p:nvPr/>
        </p:nvSpPr>
        <p:spPr>
          <a:xfrm>
            <a:off x="739708" y="1429742"/>
            <a:ext cx="4294408" cy="3067443"/>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Cách đặt tay ở vị trí xuất phát</a:t>
            </a:r>
            <a:r>
              <a:rPr lang="en-US" sz="2200">
                <a:latin typeface="UTM Avo" panose="02040603050506020204" pitchFamily="18" charset="0"/>
                <a:cs typeface="Times New Roman" panose="02020603050405020304" pitchFamily="18" charset="0"/>
              </a:rPr>
              <a:t>:</a:t>
            </a:r>
            <a:r>
              <a:rPr lang="vi-VN" sz="2200">
                <a:latin typeface="UTM Avo" panose="02040603050506020204" pitchFamily="18" charset="0"/>
                <a:cs typeface="Times New Roman" panose="02020603050405020304" pitchFamily="18" charset="0"/>
              </a:rPr>
              <a:t> Hai ngón trỏ đặt lên hai phím có gờ (F và J), hai ngón cái đặt vào phím cách, các ngón khác đặt tương ứng các phím trên hàng cơ sở. </a:t>
            </a:r>
            <a:endParaRPr lang="en-US" sz="22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4712182D-182B-40D0-BE8B-8C49296704C6}"/>
              </a:ext>
            </a:extLst>
          </p:cNvPr>
          <p:cNvSpPr/>
          <p:nvPr/>
        </p:nvSpPr>
        <p:spPr>
          <a:xfrm>
            <a:off x="739708" y="4465286"/>
            <a:ext cx="10447696" cy="2051780"/>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Để gõ nhanh và chính xác mỗi ngón tay chỉ gõ một số phím nhất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định. </a:t>
            </a:r>
            <a:r>
              <a:rPr lang="vi-VN" sz="2200" b="1">
                <a:latin typeface="UTM Avo" panose="02040603050506020204" pitchFamily="18" charset="0"/>
                <a:cs typeface="Times New Roman" panose="02020603050405020304" pitchFamily="18" charset="0"/>
              </a:rPr>
              <a:t>Hình 33 </a:t>
            </a:r>
            <a:r>
              <a:rPr lang="vi-VN" sz="2200">
                <a:latin typeface="UTM Avo" panose="02040603050506020204" pitchFamily="18" charset="0"/>
                <a:cs typeface="Times New Roman" panose="02020603050405020304" pitchFamily="18" charset="0"/>
              </a:rPr>
              <a:t>minh hoạ các phím do ngón tay phụ trách. Em dùng đúng ngón tay để gõ đúng phím, Mỗi khi gõ xong, em đưa ngón tay về vị trí xuất phát trên hàng phím </a:t>
            </a:r>
            <a:r>
              <a:rPr lang="en-US" sz="2200">
                <a:latin typeface="UTM Avo" panose="02040603050506020204" pitchFamily="18" charset="0"/>
                <a:cs typeface="Times New Roman" panose="02020603050405020304" pitchFamily="18" charset="0"/>
              </a:rPr>
              <a:t>c</a:t>
            </a:r>
            <a:r>
              <a:rPr lang="vi-VN" sz="2200">
                <a:latin typeface="UTM Avo" panose="02040603050506020204" pitchFamily="18" charset="0"/>
                <a:cs typeface="Times New Roman" panose="02020603050405020304" pitchFamily="18" charset="0"/>
              </a:rPr>
              <a:t>ơ sở.</a:t>
            </a:r>
          </a:p>
        </p:txBody>
      </p:sp>
    </p:spTree>
    <p:extLst>
      <p:ext uri="{BB962C8B-B14F-4D97-AF65-F5344CB8AC3E}">
        <p14:creationId xmlns:p14="http://schemas.microsoft.com/office/powerpoint/2010/main" val="368202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5848</TotalTime>
  <Words>613</Words>
  <Application>Microsoft Office PowerPoint</Application>
  <PresentationFormat>Widescreen</PresentationFormat>
  <Paragraphs>102</Paragraphs>
  <Slides>15</Slides>
  <Notes>2</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等线</vt:lpstr>
      <vt:lpstr>Arial</vt:lpstr>
      <vt:lpstr>Calibri</vt:lpstr>
      <vt:lpstr>iCiel Cadena</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205</cp:revision>
  <dcterms:created xsi:type="dcterms:W3CDTF">2021-11-14T08:33:55Z</dcterms:created>
  <dcterms:modified xsi:type="dcterms:W3CDTF">2025-11-12T08:55:15Z</dcterms:modified>
</cp:coreProperties>
</file>