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9" r:id="rId4"/>
    <p:sldId id="278" r:id="rId5"/>
    <p:sldId id="260" r:id="rId6"/>
    <p:sldId id="258" r:id="rId7"/>
    <p:sldId id="256" r:id="rId8"/>
    <p:sldId id="274" r:id="rId9"/>
    <p:sldId id="262" r:id="rId10"/>
    <p:sldId id="264" r:id="rId11"/>
    <p:sldId id="266" r:id="rId12"/>
    <p:sldId id="282" r:id="rId13"/>
    <p:sldId id="267" r:id="rId14"/>
    <p:sldId id="268" r:id="rId15"/>
    <p:sldId id="269" r:id="rId16"/>
    <p:sldId id="270" r:id="rId17"/>
    <p:sldId id="271" r:id="rId18"/>
    <p:sldId id="273" r:id="rId19"/>
    <p:sldId id="283" r:id="rId20"/>
    <p:sldId id="275" r:id="rId21"/>
    <p:sldId id="276" r:id="rId22"/>
    <p:sldId id="279" r:id="rId23"/>
    <p:sldId id="280" r:id="rId24"/>
    <p:sldId id="281" r:id="rId25"/>
    <p:sldId id="277" r:id="rId26"/>
    <p:sldId id="265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6938-449E-4929-9EFF-D122FF5E47FB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7E15D-5352-4067-BA15-6DDDD3C8B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9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38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8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11/10/2025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3770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831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1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3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4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86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57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29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00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72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49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55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25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1pPr>
            <a:lvl2pPr marL="37151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3033" indent="0">
              <a:buNone/>
              <a:defRPr sz="1301">
                <a:solidFill>
                  <a:schemeClr val="tx1">
                    <a:tint val="75000"/>
                  </a:schemeClr>
                </a:solidFill>
              </a:defRPr>
            </a:lvl3pPr>
            <a:lvl4pPr marL="1114550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4pPr>
            <a:lvl5pPr marL="1486067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5pPr>
            <a:lvl6pPr marL="1857582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6pPr>
            <a:lvl7pPr marL="2229099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7pPr>
            <a:lvl8pPr marL="2600616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8pPr>
            <a:lvl9pPr marL="2972132" indent="0">
              <a:buNone/>
              <a:defRPr sz="113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36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4"/>
          </a:xfrm>
        </p:spPr>
        <p:txBody>
          <a:bodyPr/>
          <a:lstStyle>
            <a:lvl1pPr>
              <a:defRPr sz="2276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3"/>
            <a:ext cx="4038600" cy="4525964"/>
          </a:xfrm>
        </p:spPr>
        <p:txBody>
          <a:bodyPr/>
          <a:lstStyle>
            <a:lvl1pPr>
              <a:defRPr sz="2276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87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4"/>
            <a:ext cx="404018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517" indent="0">
              <a:buNone/>
              <a:defRPr sz="1625" b="1"/>
            </a:lvl2pPr>
            <a:lvl3pPr marL="743033" indent="0">
              <a:buNone/>
              <a:defRPr sz="1463" b="1"/>
            </a:lvl3pPr>
            <a:lvl4pPr marL="1114550" indent="0">
              <a:buNone/>
              <a:defRPr sz="1301" b="1"/>
            </a:lvl4pPr>
            <a:lvl5pPr marL="1486067" indent="0">
              <a:buNone/>
              <a:defRPr sz="1301" b="1"/>
            </a:lvl5pPr>
            <a:lvl6pPr marL="1857582" indent="0">
              <a:buNone/>
              <a:defRPr sz="1301" b="1"/>
            </a:lvl6pPr>
            <a:lvl7pPr marL="2229099" indent="0">
              <a:buNone/>
              <a:defRPr sz="1301" b="1"/>
            </a:lvl7pPr>
            <a:lvl8pPr marL="2600616" indent="0">
              <a:buNone/>
              <a:defRPr sz="1301" b="1"/>
            </a:lvl8pPr>
            <a:lvl9pPr marL="2972132" indent="0">
              <a:buNone/>
              <a:defRPr sz="13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6"/>
            <a:ext cx="404018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1"/>
            </a:lvl4pPr>
            <a:lvl5pPr>
              <a:defRPr sz="1301"/>
            </a:lvl5pPr>
            <a:lvl6pPr>
              <a:defRPr sz="1301"/>
            </a:lvl6pPr>
            <a:lvl7pPr>
              <a:defRPr sz="1301"/>
            </a:lvl7pPr>
            <a:lvl8pPr>
              <a:defRPr sz="1301"/>
            </a:lvl8pPr>
            <a:lvl9pPr>
              <a:defRPr sz="13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6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517" indent="0">
              <a:buNone/>
              <a:defRPr sz="1625" b="1"/>
            </a:lvl2pPr>
            <a:lvl3pPr marL="743033" indent="0">
              <a:buNone/>
              <a:defRPr sz="1463" b="1"/>
            </a:lvl3pPr>
            <a:lvl4pPr marL="1114550" indent="0">
              <a:buNone/>
              <a:defRPr sz="1301" b="1"/>
            </a:lvl4pPr>
            <a:lvl5pPr marL="1486067" indent="0">
              <a:buNone/>
              <a:defRPr sz="1301" b="1"/>
            </a:lvl5pPr>
            <a:lvl6pPr marL="1857582" indent="0">
              <a:buNone/>
              <a:defRPr sz="1301" b="1"/>
            </a:lvl6pPr>
            <a:lvl7pPr marL="2229099" indent="0">
              <a:buNone/>
              <a:defRPr sz="1301" b="1"/>
            </a:lvl7pPr>
            <a:lvl8pPr marL="2600616" indent="0">
              <a:buNone/>
              <a:defRPr sz="1301" b="1"/>
            </a:lvl8pPr>
            <a:lvl9pPr marL="2972132" indent="0">
              <a:buNone/>
              <a:defRPr sz="13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1"/>
            </a:lvl4pPr>
            <a:lvl5pPr>
              <a:defRPr sz="1301"/>
            </a:lvl5pPr>
            <a:lvl6pPr>
              <a:defRPr sz="1301"/>
            </a:lvl6pPr>
            <a:lvl7pPr>
              <a:defRPr sz="1301"/>
            </a:lvl7pPr>
            <a:lvl8pPr>
              <a:defRPr sz="1301"/>
            </a:lvl8pPr>
            <a:lvl9pPr>
              <a:defRPr sz="13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67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01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56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5"/>
            <a:ext cx="5111751" cy="5853113"/>
          </a:xfrm>
        </p:spPr>
        <p:txBody>
          <a:bodyPr/>
          <a:lstStyle>
            <a:lvl1pPr>
              <a:defRPr sz="2599"/>
            </a:lvl1pPr>
            <a:lvl2pPr>
              <a:defRPr sz="2276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137"/>
            </a:lvl1pPr>
            <a:lvl2pPr marL="371517" indent="0">
              <a:buNone/>
              <a:defRPr sz="975"/>
            </a:lvl2pPr>
            <a:lvl3pPr marL="743033" indent="0">
              <a:buNone/>
              <a:defRPr sz="813"/>
            </a:lvl3pPr>
            <a:lvl4pPr marL="1114550" indent="0">
              <a:buNone/>
              <a:defRPr sz="732"/>
            </a:lvl4pPr>
            <a:lvl5pPr marL="1486067" indent="0">
              <a:buNone/>
              <a:defRPr sz="732"/>
            </a:lvl5pPr>
            <a:lvl6pPr marL="1857582" indent="0">
              <a:buNone/>
              <a:defRPr sz="732"/>
            </a:lvl6pPr>
            <a:lvl7pPr marL="2229099" indent="0">
              <a:buNone/>
              <a:defRPr sz="732"/>
            </a:lvl7pPr>
            <a:lvl8pPr marL="2600616" indent="0">
              <a:buNone/>
              <a:defRPr sz="732"/>
            </a:lvl8pPr>
            <a:lvl9pPr marL="2972132" indent="0">
              <a:buNone/>
              <a:defRPr sz="7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85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2599"/>
            </a:lvl1pPr>
            <a:lvl2pPr marL="371517" indent="0">
              <a:buNone/>
              <a:defRPr sz="2276"/>
            </a:lvl2pPr>
            <a:lvl3pPr marL="743033" indent="0">
              <a:buNone/>
              <a:defRPr sz="1950"/>
            </a:lvl3pPr>
            <a:lvl4pPr marL="1114550" indent="0">
              <a:buNone/>
              <a:defRPr sz="1625"/>
            </a:lvl4pPr>
            <a:lvl5pPr marL="1486067" indent="0">
              <a:buNone/>
              <a:defRPr sz="1625"/>
            </a:lvl5pPr>
            <a:lvl6pPr marL="1857582" indent="0">
              <a:buNone/>
              <a:defRPr sz="1625"/>
            </a:lvl6pPr>
            <a:lvl7pPr marL="2229099" indent="0">
              <a:buNone/>
              <a:defRPr sz="1625"/>
            </a:lvl7pPr>
            <a:lvl8pPr marL="2600616" indent="0">
              <a:buNone/>
              <a:defRPr sz="1625"/>
            </a:lvl8pPr>
            <a:lvl9pPr marL="2972132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137"/>
            </a:lvl1pPr>
            <a:lvl2pPr marL="371517" indent="0">
              <a:buNone/>
              <a:defRPr sz="975"/>
            </a:lvl2pPr>
            <a:lvl3pPr marL="743033" indent="0">
              <a:buNone/>
              <a:defRPr sz="813"/>
            </a:lvl3pPr>
            <a:lvl4pPr marL="1114550" indent="0">
              <a:buNone/>
              <a:defRPr sz="732"/>
            </a:lvl4pPr>
            <a:lvl5pPr marL="1486067" indent="0">
              <a:buNone/>
              <a:defRPr sz="732"/>
            </a:lvl5pPr>
            <a:lvl6pPr marL="1857582" indent="0">
              <a:buNone/>
              <a:defRPr sz="732"/>
            </a:lvl6pPr>
            <a:lvl7pPr marL="2229099" indent="0">
              <a:buNone/>
              <a:defRPr sz="732"/>
            </a:lvl7pPr>
            <a:lvl8pPr marL="2600616" indent="0">
              <a:buNone/>
              <a:defRPr sz="732"/>
            </a:lvl8pPr>
            <a:lvl9pPr marL="2972132" indent="0">
              <a:buNone/>
              <a:defRPr sz="7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01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20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62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11/10/2025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743033" rtl="0" eaLnBrk="1" latinLnBrk="0" hangingPunct="1">
        <a:spcBef>
          <a:spcPct val="0"/>
        </a:spcBef>
        <a:buNone/>
        <a:defRPr sz="35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8639" indent="-278639" algn="l" defTabSz="743033" rtl="0" eaLnBrk="1" latinLnBrk="0" hangingPunct="1">
        <a:spcBef>
          <a:spcPct val="20000"/>
        </a:spcBef>
        <a:buFont typeface="Arial" pitchFamily="34" charset="0"/>
        <a:buChar char="•"/>
        <a:defRPr sz="2599" kern="1200">
          <a:solidFill>
            <a:schemeClr val="tx1"/>
          </a:solidFill>
          <a:latin typeface="+mn-lt"/>
          <a:ea typeface="+mn-ea"/>
          <a:cs typeface="+mn-cs"/>
        </a:defRPr>
      </a:lvl1pPr>
      <a:lvl2pPr marL="603714" indent="-232199" algn="l" defTabSz="743033" rtl="0" eaLnBrk="1" latinLnBrk="0" hangingPunct="1">
        <a:spcBef>
          <a:spcPct val="20000"/>
        </a:spcBef>
        <a:buFont typeface="Arial" pitchFamily="34" charset="0"/>
        <a:buChar char="–"/>
        <a:defRPr sz="2276" kern="1200">
          <a:solidFill>
            <a:schemeClr val="tx1"/>
          </a:solidFill>
          <a:latin typeface="+mn-lt"/>
          <a:ea typeface="+mn-ea"/>
          <a:cs typeface="+mn-cs"/>
        </a:defRPr>
      </a:lvl2pPr>
      <a:lvl3pPr marL="928791" indent="-185760" algn="l" defTabSz="743033" rtl="0" eaLnBrk="1" latinLnBrk="0" hangingPunct="1">
        <a:spcBef>
          <a:spcPct val="20000"/>
        </a:spcBef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300307" indent="-185760" algn="l" defTabSz="743033" rtl="0" eaLnBrk="1" latinLnBrk="0" hangingPunct="1">
        <a:spcBef>
          <a:spcPct val="20000"/>
        </a:spcBef>
        <a:buFont typeface="Arial" pitchFamily="34" charset="0"/>
        <a:buChar char="–"/>
        <a:defRPr sz="1625" kern="1200">
          <a:solidFill>
            <a:schemeClr val="tx1"/>
          </a:solidFill>
          <a:latin typeface="+mn-lt"/>
          <a:ea typeface="+mn-ea"/>
          <a:cs typeface="+mn-cs"/>
        </a:defRPr>
      </a:lvl4pPr>
      <a:lvl5pPr marL="1671825" indent="-185760" algn="l" defTabSz="743033" rtl="0" eaLnBrk="1" latinLnBrk="0" hangingPunct="1">
        <a:spcBef>
          <a:spcPct val="20000"/>
        </a:spcBef>
        <a:buFont typeface="Arial" pitchFamily="34" charset="0"/>
        <a:buChar char="»"/>
        <a:defRPr sz="1625" kern="1200">
          <a:solidFill>
            <a:schemeClr val="tx1"/>
          </a:solidFill>
          <a:latin typeface="+mn-lt"/>
          <a:ea typeface="+mn-ea"/>
          <a:cs typeface="+mn-cs"/>
        </a:defRPr>
      </a:lvl5pPr>
      <a:lvl6pPr marL="2043341" indent="-185760" algn="l" defTabSz="743033" rtl="0" eaLnBrk="1" latinLnBrk="0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6pPr>
      <a:lvl7pPr marL="2414856" indent="-185760" algn="l" defTabSz="743033" rtl="0" eaLnBrk="1" latinLnBrk="0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7pPr>
      <a:lvl8pPr marL="2786373" indent="-185760" algn="l" defTabSz="743033" rtl="0" eaLnBrk="1" latinLnBrk="0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8pPr>
      <a:lvl9pPr marL="3157892" indent="-185760" algn="l" defTabSz="743033" rtl="0" eaLnBrk="1" latinLnBrk="0" hangingPunct="1">
        <a:spcBef>
          <a:spcPct val="20000"/>
        </a:spcBef>
        <a:buFont typeface="Arial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303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517" algn="l" defTabSz="74303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3033" algn="l" defTabSz="74303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550" algn="l" defTabSz="74303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6067" algn="l" defTabSz="74303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582" algn="l" defTabSz="74303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9099" algn="l" defTabSz="74303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616" algn="l" defTabSz="74303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2132" algn="l" defTabSz="743033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10" Type="http://schemas.openxmlformats.org/officeDocument/2006/relationships/image" Target="../media/image40.pn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5.jpeg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svg"/><Relationship Id="rId4" Type="http://schemas.openxmlformats.org/officeDocument/2006/relationships/image" Target="../media/image11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21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2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1752600" y="266700"/>
            <a:ext cx="15163800" cy="1021556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 còn chú giải các loại từ </a:t>
            </a:r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như:</a:t>
            </a:r>
          </a:p>
          <a:p>
            <a:pPr lvl="0" algn="ctr"/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tt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Tính </a:t>
            </a:r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</a:p>
          <a:p>
            <a:pPr lvl="0" algn="ctr"/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dt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Danh </a:t>
            </a:r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</a:p>
          <a:p>
            <a:pPr lvl="0" algn="ctr"/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đt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Đại </a:t>
            </a:r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</a:p>
          <a:p>
            <a:pPr lvl="0" algn="ctr"/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Kết </a:t>
            </a:r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</a:p>
          <a:p>
            <a:pPr lvl="0"/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Ngoài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 còn có: </a:t>
            </a:r>
            <a:endParaRPr lang="vi-VN" sz="5400" b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pt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Phụ </a:t>
            </a:r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</a:p>
          <a:p>
            <a:pPr lvl="0" algn="ctr"/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trt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Trạng </a:t>
            </a:r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</a:p>
          <a:p>
            <a:pPr lvl="0" algn="ctr"/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tht: Thán từ</a:t>
            </a:r>
          </a:p>
          <a:p>
            <a:pPr lvl="0" algn="ctr"/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ct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Cảm từ</a:t>
            </a:r>
            <a:endParaRPr lang="vi-VN" sz="5400" b="1" dirty="0" smtClean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5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1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95300"/>
            <a:ext cx="13106400" cy="7910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6781800" y="8991777"/>
            <a:ext cx="9296400" cy="91940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95301"/>
            <a:ext cx="13716000" cy="7707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324100" y="8632195"/>
            <a:ext cx="13639800" cy="1225868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420600" y="3011497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66700"/>
            <a:ext cx="12268200" cy="739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95600" y="7929801"/>
            <a:ext cx="13639800" cy="234957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509760" y="2098799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533400" y="562517"/>
            <a:ext cx="17449800" cy="2347675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528320" y="640410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3830320" y="713472"/>
            <a:ext cx="1386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vi-VN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400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vi-VN" sz="4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vi-VN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400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àm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508000" y="3498850"/>
            <a:ext cx="17449800" cy="2416545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762000" y="381762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4277360" y="3817620"/>
            <a:ext cx="13431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</a:t>
            </a:r>
            <a:r>
              <a:rPr lang="vi-VN" sz="4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điểm.</a:t>
            </a:r>
            <a:endParaRPr lang="vi-VN" sz="4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</a:t>
            </a:r>
            <a:r>
              <a:rPr lang="vi-VN" sz="4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lang="vi-VN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vào một việc gì </a:t>
            </a:r>
            <a:r>
              <a:rPr lang="vi-VN" sz="4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đó.</a:t>
            </a:r>
            <a:endParaRPr lang="vi-VN" sz="4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92760" y="6267185"/>
            <a:ext cx="17449800" cy="3088402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09600" y="6437928"/>
            <a:ext cx="3627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3708400" y="6337313"/>
            <a:ext cx="13990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vi-VN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tiến hành thuận lợi, không </a:t>
            </a:r>
            <a:r>
              <a:rPr lang="vi-VN" sz="4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</a:t>
            </a:r>
            <a:r>
              <a:rPr lang="vi-VN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 gì</a:t>
            </a:r>
            <a:r>
              <a:rPr lang="vi-VN" sz="4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400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4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</a:t>
            </a:r>
            <a:r>
              <a:rPr lang="vi-VN" sz="4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đều trôi chảy, êm </a:t>
            </a:r>
            <a:r>
              <a:rPr lang="vi-VN" sz="44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đẹp.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vi-VN" sz="4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tiến hành một cách dễ dàng, không có vấp váp. </a:t>
            </a:r>
            <a:endParaRPr lang="vi-VN" sz="4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44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vi-VN" sz="44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trôi chảy.</a:t>
            </a:r>
            <a:endParaRPr lang="vi-VN" sz="4400" i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492760" y="698558"/>
            <a:ext cx="17449800" cy="1106885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528320" y="640410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3830320" y="713472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àm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508000" y="3498851"/>
            <a:ext cx="17449800" cy="133985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762000" y="381762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4277360" y="3817620"/>
            <a:ext cx="13431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</a:t>
            </a:r>
            <a:r>
              <a:rPr kumimoji="0" lang="vi-V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vào một việc gì </a:t>
            </a:r>
            <a:r>
              <a:rPr kumimoji="0" lang="vi-V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đó.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92760" y="6267185"/>
            <a:ext cx="17449800" cy="1467115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09600" y="6437928"/>
            <a:ext cx="3627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3769360" y="5760819"/>
            <a:ext cx="13990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vi-VN" sz="4400" b="0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tiến hành một cách dễ dàng, không có vấp váp. </a:t>
            </a:r>
            <a:endParaRPr kumimoji="0" lang="vi-VN" sz="4400" b="0" i="0" u="none" strike="noStrike" kern="1200" cap="none" spc="0" normalizeH="0" baseline="0" noProof="0" dirty="0" smtClean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2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4" y="33781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8293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8911603"/>
            <a:ext cx="18288000" cy="137539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Khởi động tiết học - Bà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723900"/>
            <a:ext cx="15087599" cy="85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5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51515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7807" y="8437945"/>
            <a:ext cx="1974683" cy="1833635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759BE830-AED7-06EF-FA02-6CAB0FDFC7C8}"/>
              </a:ext>
            </a:extLst>
          </p:cNvPr>
          <p:cNvSpPr/>
          <p:nvPr/>
        </p:nvSpPr>
        <p:spPr>
          <a:xfrm>
            <a:off x="3429000" y="2321149"/>
            <a:ext cx="11277599" cy="1603151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743033">
              <a:lnSpc>
                <a:spcPct val="150000"/>
              </a:lnSpc>
              <a:defRPr/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 của từ và cách dùng </a:t>
            </a: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endParaRPr lang="vi-VN" sz="54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8045ECA6-5906-E865-237F-13BB92CF1A64}"/>
              </a:ext>
            </a:extLst>
          </p:cNvPr>
          <p:cNvSpPr/>
          <p:nvPr/>
        </p:nvSpPr>
        <p:spPr>
          <a:xfrm>
            <a:off x="3429000" y="5891144"/>
            <a:ext cx="11360813" cy="153835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743033">
              <a:defRPr/>
            </a:pP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từ có trong từ </a:t>
            </a: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điển</a:t>
            </a:r>
            <a:endParaRPr lang="vi-VN" sz="54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0C6596EB-DC4D-A1DA-095F-A46B2BE856B7}"/>
              </a:ext>
            </a:extLst>
          </p:cNvPr>
          <p:cNvSpPr/>
          <p:nvPr/>
        </p:nvSpPr>
        <p:spPr>
          <a:xfrm>
            <a:off x="3413760" y="4174304"/>
            <a:ext cx="11360813" cy="1524313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743033">
              <a:defRPr/>
            </a:pPr>
            <a:endParaRPr lang="vi-VN" sz="54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defTabSz="743033">
              <a:defRPr/>
            </a:pP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Cách viết tắt của từ</a:t>
            </a:r>
          </a:p>
          <a:p>
            <a:pPr algn="ctr" defTabSz="743033">
              <a:lnSpc>
                <a:spcPct val="150000"/>
              </a:lnSpc>
              <a:defRPr/>
            </a:pP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54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B69FEC94-83F5-11B3-BEB6-1C09230729D3}"/>
              </a:ext>
            </a:extLst>
          </p:cNvPr>
          <p:cNvSpPr/>
          <p:nvPr/>
        </p:nvSpPr>
        <p:spPr>
          <a:xfrm>
            <a:off x="3429000" y="7622027"/>
            <a:ext cx="11360813" cy="163183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743033">
              <a:defRPr/>
            </a:pPr>
            <a:r>
              <a:rPr lang="vi-VN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Gía của cuốn từ điển 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3962BD7E-4677-8AED-1E60-7873EAE9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547" y="2568577"/>
            <a:ext cx="1191014" cy="103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07E8D9EE-A4BA-50B8-F37E-F03DB455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9129" y="8031201"/>
            <a:ext cx="1230684" cy="109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1FD1F2-29C6-BC71-82FB-505C3CBC7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174" y="4580412"/>
            <a:ext cx="1191014" cy="10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E0E46-1D30-C8AE-A395-BD683CAF2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174" y="6492845"/>
            <a:ext cx="1269639" cy="113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D24632-5D27-D9A7-BFA3-42E6150D0E56}"/>
              </a:ext>
            </a:extLst>
          </p:cNvPr>
          <p:cNvSpPr/>
          <p:nvPr/>
        </p:nvSpPr>
        <p:spPr>
          <a:xfrm>
            <a:off x="1261726" y="564132"/>
            <a:ext cx="15883273" cy="1607568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04621"/>
            <a:r>
              <a:rPr lang="pt-BR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 1: </a:t>
            </a:r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giải </a:t>
            </a:r>
            <a:r>
              <a:rPr lang="vi-VN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 trong từ </a:t>
            </a:r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điển giúp </a:t>
            </a:r>
            <a:r>
              <a:rPr lang="vi-VN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</a:t>
            </a:r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</a:t>
            </a:r>
            <a:r>
              <a:rPr lang="vi-VN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 gì?</a:t>
            </a:r>
            <a:endParaRPr lang="en-US" sz="54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4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84A0A606-F947-9490-60BA-CC9F5B2B7B57}"/>
              </a:ext>
            </a:extLst>
          </p:cNvPr>
          <p:cNvSpPr/>
          <p:nvPr/>
        </p:nvSpPr>
        <p:spPr>
          <a:xfrm>
            <a:off x="1261725" y="4281260"/>
            <a:ext cx="7042932" cy="213969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43033">
              <a:defRPr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 tự </a:t>
            </a:r>
            <a:r>
              <a:rPr lang="vi-VN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 gian</a:t>
            </a:r>
            <a:endParaRPr lang="vi-VN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5801183C-D43B-A53C-3F43-A4E36FA70B3B}"/>
              </a:ext>
            </a:extLst>
          </p:cNvPr>
          <p:cNvSpPr/>
          <p:nvPr/>
        </p:nvSpPr>
        <p:spPr>
          <a:xfrm>
            <a:off x="1261725" y="6749991"/>
            <a:ext cx="7042932" cy="213969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69">
              <a:buSzPts val="3200"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 tự tác giả</a:t>
            </a:r>
          </a:p>
        </p:txBody>
      </p:sp>
      <p:sp>
        <p:nvSpPr>
          <p:cNvPr id="28" name="Rectangle: Rounded Corners 15">
            <a:extLst>
              <a:ext uri="{FF2B5EF4-FFF2-40B4-BE49-F238E27FC236}">
                <a16:creationId xmlns:a16="http://schemas.microsoft.com/office/drawing/2014/main" id="{C0441136-2DC6-783B-E1B9-DF8A6E3BB1BC}"/>
              </a:ext>
            </a:extLst>
          </p:cNvPr>
          <p:cNvSpPr/>
          <p:nvPr/>
        </p:nvSpPr>
        <p:spPr>
          <a:xfrm>
            <a:off x="9597096" y="6979872"/>
            <a:ext cx="8642048" cy="213969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04621">
              <a:lnSpc>
                <a:spcPct val="150000"/>
              </a:lnSpc>
            </a:pP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 tự bảng chữ </a:t>
            </a:r>
            <a:r>
              <a:rPr lang="vi-VN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endParaRPr lang="vi-VN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16">
            <a:extLst>
              <a:ext uri="{FF2B5EF4-FFF2-40B4-BE49-F238E27FC236}">
                <a16:creationId xmlns:a16="http://schemas.microsoft.com/office/drawing/2014/main" id="{8028A999-B949-C8F0-93EE-C00917F18DB1}"/>
              </a:ext>
            </a:extLst>
          </p:cNvPr>
          <p:cNvSpPr/>
          <p:nvPr/>
        </p:nvSpPr>
        <p:spPr>
          <a:xfrm>
            <a:off x="9597096" y="4370789"/>
            <a:ext cx="8123804" cy="213969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69">
              <a:buSzPts val="3200"/>
            </a:pP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 tự </a:t>
            </a:r>
            <a:r>
              <a:rPr lang="vi-VN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trang</a:t>
            </a:r>
            <a:endParaRPr lang="en-VN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2076ACD3-D4AA-1B46-93FE-F46939513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578" y="7534495"/>
            <a:ext cx="1350034" cy="103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F8D61CD7-56F2-A4BA-6D19-CE023061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200" y="4918946"/>
            <a:ext cx="1395001" cy="109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D84273-9A92-0AE7-F763-982945F6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51" y="4936649"/>
            <a:ext cx="1350034" cy="10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3DC550-1641-17A7-6EAC-0F0E2CED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826" y="7360014"/>
            <a:ext cx="1439157" cy="113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31BAFEC-4E26-69CA-F429-652CD49EA11D}"/>
              </a:ext>
            </a:extLst>
          </p:cNvPr>
          <p:cNvSpPr/>
          <p:nvPr/>
        </p:nvSpPr>
        <p:spPr>
          <a:xfrm>
            <a:off x="457200" y="564132"/>
            <a:ext cx="17830800" cy="2598168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04621">
              <a:lnSpc>
                <a:spcPct val="150000"/>
              </a:lnSpc>
            </a:pPr>
            <a:r>
              <a:rPr lang="en-US" sz="5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 trong từ điển được sắp xếp theo thứ tự </a:t>
            </a:r>
            <a:r>
              <a:rPr lang="vi-VN" sz="5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nào?</a:t>
            </a:r>
            <a:endParaRPr lang="en-US" sz="5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15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29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659EA9AB-A64E-DC5F-D462-28F22D225CC3}"/>
              </a:ext>
            </a:extLst>
          </p:cNvPr>
          <p:cNvSpPr/>
          <p:nvPr/>
        </p:nvSpPr>
        <p:spPr>
          <a:xfrm>
            <a:off x="1431111" y="4281260"/>
            <a:ext cx="6213348" cy="213969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69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 </a:t>
            </a:r>
            <a:r>
              <a:rPr lang="vi-VN" sz="6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</a:t>
            </a:r>
            <a:endParaRPr lang="en-VN" sz="6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D1FDD047-BB5E-854A-1456-9C7539C80E3B}"/>
              </a:ext>
            </a:extLst>
          </p:cNvPr>
          <p:cNvSpPr/>
          <p:nvPr/>
        </p:nvSpPr>
        <p:spPr>
          <a:xfrm>
            <a:off x="9426647" y="4243539"/>
            <a:ext cx="6213348" cy="213969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69">
              <a:buSzPts val="3200"/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 </a:t>
            </a:r>
            <a:r>
              <a:rPr lang="vi-VN" sz="6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endParaRPr lang="en-VN" sz="6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86DD70-2F12-68FF-F091-FE9D2E25AF80}"/>
              </a:ext>
            </a:extLst>
          </p:cNvPr>
          <p:cNvSpPr/>
          <p:nvPr/>
        </p:nvSpPr>
        <p:spPr>
          <a:xfrm>
            <a:off x="1431111" y="6960992"/>
            <a:ext cx="6213348" cy="213969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69">
              <a:buSzPts val="3200"/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 </a:t>
            </a:r>
            <a:r>
              <a:rPr lang="vi-VN" sz="6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</a:t>
            </a:r>
            <a:endParaRPr lang="en-VN" sz="6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6">
            <a:extLst>
              <a:ext uri="{FF2B5EF4-FFF2-40B4-BE49-F238E27FC236}">
                <a16:creationId xmlns:a16="http://schemas.microsoft.com/office/drawing/2014/main" id="{03C393CA-F07F-0198-6EDB-5552B7B3F0A9}"/>
              </a:ext>
            </a:extLst>
          </p:cNvPr>
          <p:cNvSpPr/>
          <p:nvPr/>
        </p:nvSpPr>
        <p:spPr>
          <a:xfrm>
            <a:off x="9593475" y="6749991"/>
            <a:ext cx="6213348" cy="2139696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69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6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 </a:t>
            </a:r>
            <a:r>
              <a:rPr lang="vi-VN" sz="6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</a:t>
            </a:r>
            <a:endParaRPr lang="en-VN" sz="6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8">
            <a:extLst>
              <a:ext uri="{FF2B5EF4-FFF2-40B4-BE49-F238E27FC236}">
                <a16:creationId xmlns:a16="http://schemas.microsoft.com/office/drawing/2014/main" id="{B997BCAE-9EC5-ED6F-3967-6E772B85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570" y="5346320"/>
            <a:ext cx="1191014" cy="103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D973ED-8FD2-E57E-A5FB-D8A73290C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699" y="7667769"/>
            <a:ext cx="1230684" cy="109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D54904-F407-BDF8-C72F-E2647F38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65" y="7755091"/>
            <a:ext cx="1191014" cy="106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4B0AA5-7D62-CEF3-67E4-6A3D139C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351" y="5250119"/>
            <a:ext cx="1269639" cy="113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8D26BE5-E838-E58B-219D-6E82CB5B38DD}"/>
              </a:ext>
            </a:extLst>
          </p:cNvPr>
          <p:cNvSpPr/>
          <p:nvPr/>
        </p:nvSpPr>
        <p:spPr>
          <a:xfrm>
            <a:off x="0" y="564132"/>
            <a:ext cx="18392490" cy="1759968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804621">
              <a:lnSpc>
                <a:spcPct val="150000"/>
              </a:lnSpc>
            </a:pPr>
            <a:r>
              <a:rPr lang="en-US" sz="6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tra từ </a:t>
            </a:r>
            <a:r>
              <a:rPr lang="vi-VN" sz="6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“hoa”</a:t>
            </a:r>
            <a:r>
              <a:rPr lang="vi-VN" sz="6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vi-VN" sz="6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6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</a:t>
            </a:r>
            <a:r>
              <a:rPr lang="vi-VN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đến mục có chữ cái </a:t>
            </a:r>
            <a:r>
              <a:rPr lang="vi-VN" sz="6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nào?</a:t>
            </a:r>
            <a:endParaRPr lang="en-US" sz="6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id="{6B027461-12DD-A6E0-6261-37076E32B0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7807" y="8437945"/>
            <a:ext cx="1974683" cy="183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8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 animBg="1"/>
      <p:bldP spid="19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BÀI HÁT TÔI YÊU SÁCH H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223.6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4"/>
            <a:ext cx="19129022" cy="99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-122237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59" y="361751"/>
            <a:ext cx="3471241" cy="4650304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53" y="384610"/>
            <a:ext cx="3666806" cy="462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59" y="361750"/>
            <a:ext cx="3740141" cy="47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encrypted-tbn0.gstatic.com/shopping?q=tbn:ANd9GcR_B1xdicje0Yr0oWX0OK-NRUA3CrXHpJvJtQqr0vDVPar2Txp3-9i5XOoZ_2lA_0t-1CKVdCwZHupcGiQEalJcn-ij05Si7ceA3iPt4f4cRk_8huabdKm1pladm01bnX7WxjDT_w&amp;usqp=C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49200" y="269239"/>
            <a:ext cx="4742815" cy="4742815"/>
          </a:xfrm>
          <a:prstGeom prst="rect">
            <a:avLst/>
          </a:prstGeom>
        </p:spPr>
      </p:pic>
      <p:pic>
        <p:nvPicPr>
          <p:cNvPr id="1028" name="Picture 4" descr="Đọc tên các cuốn từ điển dưới đây và trả lời câu hỏi. a. Từ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5173346"/>
            <a:ext cx="16916400" cy="511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0427" y="979941"/>
            <a:ext cx="16887145" cy="8496290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2514600" y="2593767"/>
            <a:ext cx="3502493" cy="8638436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48276" y="608964"/>
            <a:ext cx="2682153" cy="2747404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35EBF-134D-E026-0820-69E77DF529B5}"/>
              </a:ext>
            </a:extLst>
          </p:cNvPr>
          <p:cNvSpPr txBox="1"/>
          <p:nvPr/>
        </p:nvSpPr>
        <p:spPr>
          <a:xfrm>
            <a:off x="1887600" y="652810"/>
            <a:ext cx="11167076" cy="1940957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400" b="1" u="sng" dirty="0">
                <a:latin typeface="Cambria" panose="02040503050406030204" pitchFamily="18" charset="0"/>
                <a:ea typeface="Cambria" panose="02040503050406030204" pitchFamily="18" charset="0"/>
              </a:rPr>
              <a:t>Tiếng </a:t>
            </a:r>
            <a:r>
              <a:rPr lang="vi-VN" sz="5400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Việt:</a:t>
            </a:r>
          </a:p>
          <a:p>
            <a:pPr algn="ctr"/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Luyện từ và câu: Sử dụng từ </a:t>
            </a:r>
            <a:r>
              <a:rPr lang="vi-VN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vi-VN" sz="5400" dirty="0">
                <a:solidFill>
                  <a:srgbClr val="000000"/>
                </a:solidFill>
                <a:latin typeface="+mj-lt"/>
              </a:rPr>
              <a:t>Sắp xếp các bước sau theo trình tự tra cứu nghĩa của từ </a:t>
            </a:r>
            <a:r>
              <a:rPr lang="vi-VN" sz="5400" dirty="0">
                <a:solidFill>
                  <a:srgbClr val="C00000"/>
                </a:solidFill>
                <a:latin typeface="+mj-lt"/>
              </a:rPr>
              <a:t>đọc</a:t>
            </a:r>
            <a:r>
              <a:rPr lang="vi-VN" sz="5400" dirty="0">
                <a:solidFill>
                  <a:srgbClr val="000000"/>
                </a:solidFill>
                <a:latin typeface="+mj-lt"/>
              </a:rPr>
              <a:t> trong từ điển.</a:t>
            </a: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400" y="916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4419599" y="2897633"/>
            <a:ext cx="10972800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4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1-</a:t>
            </a:r>
            <a:r>
              <a:rPr lang="vi-VN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r>
              <a:rPr lang="en-US" sz="4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4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4419599" y="4292203"/>
            <a:ext cx="10972800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4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2-</a:t>
            </a:r>
            <a:r>
              <a:rPr lang="en-US" sz="4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4419599" y="5601381"/>
            <a:ext cx="10972800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4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3-</a:t>
            </a:r>
            <a:r>
              <a:rPr lang="vi-VN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r>
              <a:rPr lang="en-US" sz="4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vi-VN" sz="4400" b="1" dirty="0">
                <a:ea typeface="Roboto" panose="02000000000000000000" pitchFamily="2" charset="0"/>
                <a:cs typeface="Arial" panose="020B0604020202020204" pitchFamily="34" charset="0"/>
              </a:rPr>
              <a:t>Tìm từ </a:t>
            </a:r>
            <a:r>
              <a:rPr lang="vi-VN" sz="4400" b="1" dirty="0" smtClean="0">
                <a:solidFill>
                  <a:srgbClr val="FF0000"/>
                </a:solidFill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en-US" sz="4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4419599" y="7013056"/>
            <a:ext cx="10972800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/>
            <a:r>
              <a:rPr lang="vi-VN" sz="4400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4-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4384039" y="8327133"/>
            <a:ext cx="10972800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just"/>
            <a:r>
              <a:rPr lang="vi-VN" sz="4400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5-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943100"/>
            <a:ext cx="13716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637</Words>
  <Application>Microsoft Office PowerPoint</Application>
  <PresentationFormat>Custom</PresentationFormat>
  <Paragraphs>80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iCiel Altus</vt:lpstr>
      <vt:lpstr>Roboto</vt:lpstr>
      <vt:lpstr>Times New Roman</vt:lpstr>
      <vt:lpstr>Wingdings</vt:lpstr>
      <vt:lpstr>思源黑体 CN Medium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49</cp:revision>
  <dcterms:created xsi:type="dcterms:W3CDTF">2006-08-16T00:00:00Z</dcterms:created>
  <dcterms:modified xsi:type="dcterms:W3CDTF">2025-11-10T13:45:38Z</dcterms:modified>
  <dc:identifier>DAGGBMTwqNQ</dc:identifier>
</cp:coreProperties>
</file>