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61"/>
  </p:notesMasterIdLst>
  <p:sldIdLst>
    <p:sldId id="406" r:id="rId2"/>
    <p:sldId id="413" r:id="rId3"/>
    <p:sldId id="443" r:id="rId4"/>
    <p:sldId id="444" r:id="rId5"/>
    <p:sldId id="278" r:id="rId6"/>
    <p:sldId id="445" r:id="rId7"/>
    <p:sldId id="390" r:id="rId8"/>
    <p:sldId id="449" r:id="rId9"/>
    <p:sldId id="470" r:id="rId10"/>
    <p:sldId id="391" r:id="rId11"/>
    <p:sldId id="392" r:id="rId12"/>
    <p:sldId id="450" r:id="rId13"/>
    <p:sldId id="394" r:id="rId14"/>
    <p:sldId id="451" r:id="rId15"/>
    <p:sldId id="414" r:id="rId16"/>
    <p:sldId id="415" r:id="rId17"/>
    <p:sldId id="416" r:id="rId18"/>
    <p:sldId id="476" r:id="rId19"/>
    <p:sldId id="477" r:id="rId20"/>
    <p:sldId id="417" r:id="rId21"/>
    <p:sldId id="419" r:id="rId22"/>
    <p:sldId id="420" r:id="rId23"/>
    <p:sldId id="421" r:id="rId24"/>
    <p:sldId id="422" r:id="rId25"/>
    <p:sldId id="423" r:id="rId26"/>
    <p:sldId id="452" r:id="rId27"/>
    <p:sldId id="424" r:id="rId28"/>
    <p:sldId id="425" r:id="rId29"/>
    <p:sldId id="426" r:id="rId30"/>
    <p:sldId id="427" r:id="rId31"/>
    <p:sldId id="428" r:id="rId32"/>
    <p:sldId id="429" r:id="rId33"/>
    <p:sldId id="430" r:id="rId34"/>
    <p:sldId id="448" r:id="rId35"/>
    <p:sldId id="433" r:id="rId36"/>
    <p:sldId id="434" r:id="rId37"/>
    <p:sldId id="435" r:id="rId38"/>
    <p:sldId id="474" r:id="rId39"/>
    <p:sldId id="475" r:id="rId40"/>
    <p:sldId id="478" r:id="rId41"/>
    <p:sldId id="473" r:id="rId42"/>
    <p:sldId id="453" r:id="rId43"/>
    <p:sldId id="454" r:id="rId44"/>
    <p:sldId id="468" r:id="rId45"/>
    <p:sldId id="456" r:id="rId46"/>
    <p:sldId id="457" r:id="rId47"/>
    <p:sldId id="458" r:id="rId48"/>
    <p:sldId id="459" r:id="rId49"/>
    <p:sldId id="469" r:id="rId50"/>
    <p:sldId id="461" r:id="rId51"/>
    <p:sldId id="462" r:id="rId52"/>
    <p:sldId id="463" r:id="rId53"/>
    <p:sldId id="464" r:id="rId54"/>
    <p:sldId id="441" r:id="rId55"/>
    <p:sldId id="437" r:id="rId56"/>
    <p:sldId id="438" r:id="rId57"/>
    <p:sldId id="439" r:id="rId58"/>
    <p:sldId id="465" r:id="rId59"/>
    <p:sldId id="466" r:id="rId60"/>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37" d="100"/>
          <a:sy n="37" d="100"/>
        </p:scale>
        <p:origin x="-1854" y="-756"/>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33</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35</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56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2/24/2025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media/media1.mp4"/><Relationship Id="rId7" Type="http://schemas.openxmlformats.org/officeDocument/2006/relationships/image" Target="../media/image5.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1.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37447672"/>
              </p:ext>
            </p:extLst>
          </p:nvPr>
        </p:nvGraphicFramePr>
        <p:xfrm>
          <a:off x="4995863" y="3208338"/>
          <a:ext cx="2198687" cy="438150"/>
        </p:xfrm>
        <a:graphic>
          <a:graphicData uri="http://schemas.openxmlformats.org/presentationml/2006/ole">
            <mc:AlternateContent xmlns:mc="http://schemas.openxmlformats.org/markup-compatibility/2006">
              <mc:Choice xmlns:v="urn:schemas-microsoft-com:vml" Requires="v">
                <p:oleObj spid="_x0000_s1078" name="Packager Shell Object" showAsIcon="1" r:id="rId6" imgW="2198880" imgH="437760" progId="Package">
                  <p:embed/>
                </p:oleObj>
              </mc:Choice>
              <mc:Fallback>
                <p:oleObj name="Packager Shell Object" showAsIcon="1" r:id="rId6" imgW="2198880" imgH="437760" progId="Package">
                  <p:embed/>
                  <p:pic>
                    <p:nvPicPr>
                      <p:cNvPr id="0" name=""/>
                      <p:cNvPicPr/>
                      <p:nvPr/>
                    </p:nvPicPr>
                    <p:blipFill>
                      <a:blip r:embed="rId7"/>
                      <a:stretch>
                        <a:fillRect/>
                      </a:stretch>
                    </p:blipFill>
                    <p:spPr>
                      <a:xfrm>
                        <a:off x="4995863" y="3208338"/>
                        <a:ext cx="2198687" cy="43815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46549214"/>
              </p:ext>
            </p:extLst>
          </p:nvPr>
        </p:nvGraphicFramePr>
        <p:xfrm>
          <a:off x="457200" y="1524000"/>
          <a:ext cx="11277600" cy="4027488"/>
        </p:xfrm>
        <a:graphic>
          <a:graphicData uri="http://schemas.openxmlformats.org/presentationml/2006/ole">
            <mc:AlternateContent xmlns:mc="http://schemas.openxmlformats.org/markup-compatibility/2006">
              <mc:Choice xmlns:v="urn:schemas-microsoft-com:vml" Requires="v">
                <p:oleObj spid="_x0000_s1079" name="Packager Shell Object" showAsIcon="1" r:id="rId8" imgW="2198880" imgH="437760" progId="Package">
                  <p:embed/>
                </p:oleObj>
              </mc:Choice>
              <mc:Fallback>
                <p:oleObj name="Packager Shell Object" showAsIcon="1" r:id="rId8" imgW="2198880" imgH="437760" progId="Package">
                  <p:embed/>
                  <p:pic>
                    <p:nvPicPr>
                      <p:cNvPr id="0" name=""/>
                      <p:cNvPicPr/>
                      <p:nvPr/>
                    </p:nvPicPr>
                    <p:blipFill>
                      <a:blip r:embed="rId9"/>
                      <a:stretch>
                        <a:fillRect/>
                      </a:stretch>
                    </p:blipFill>
                    <p:spPr>
                      <a:xfrm>
                        <a:off x="457200" y="1524000"/>
                        <a:ext cx="11277600" cy="4027488"/>
                      </a:xfrm>
                      <a:prstGeom prst="rect">
                        <a:avLst/>
                      </a:prstGeom>
                    </p:spPr>
                  </p:pic>
                </p:oleObj>
              </mc:Fallback>
            </mc:AlternateContent>
          </a:graphicData>
        </a:graphic>
      </p:graphicFrame>
    </p:spTree>
    <p:extLst>
      <p:ext uri="{BB962C8B-B14F-4D97-AF65-F5344CB8AC3E}">
        <p14:creationId xmlns:p14="http://schemas.microsoft.com/office/powerpoint/2010/main" val="22029171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en-US" altLang="vi-VN" sz="3600" b="1" dirty="0">
                <a:solidFill>
                  <a:srgbClr val="FFFF00"/>
                </a:solidFill>
                <a:latin typeface="Times New Roman" pitchFamily="18" charset="0"/>
                <a:cs typeface="Times New Roman" pitchFamily="18" charset="0"/>
              </a:rPr>
              <a:t>b. </a:t>
            </a:r>
            <a:r>
              <a:rPr lang="en-US" altLang="vi-VN" sz="3600" b="1" dirty="0" err="1">
                <a:solidFill>
                  <a:srgbClr val="FFFF00"/>
                </a:solidFill>
                <a:latin typeface="Times New Roman" pitchFamily="18" charset="0"/>
                <a:cs typeface="Times New Roman" pitchFamily="18" charset="0"/>
              </a:rPr>
              <a:t>Chủ</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trương</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của</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nhà</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Lý</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584775"/>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a:t>
            </a:r>
            <a:r>
              <a:rPr lang="en-US" sz="3200" dirty="0" err="1" smtClean="0">
                <a:solidFill>
                  <a:srgbClr val="FFFF00"/>
                </a:solidFill>
                <a:latin typeface="Times New Roman" panose="02020603050405020304" pitchFamily="18" charset="0"/>
                <a:ea typeface="Times New Roman" panose="02020603050405020304" pitchFamily="18" charset="0"/>
              </a:rPr>
              <a:t>vệ</a:t>
            </a:r>
            <a:r>
              <a:rPr lang="en-US" sz="3200" dirty="0" smtClean="0">
                <a:solidFill>
                  <a:srgbClr val="FFFF00"/>
                </a:solidFill>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en-US" altLang="vi-VN" sz="3600" b="1" dirty="0" smtClean="0">
                <a:solidFill>
                  <a:srgbClr val="FFFF00"/>
                </a:solidFill>
                <a:latin typeface="Times New Roman" pitchFamily="18" charset="0"/>
                <a:cs typeface="Times New Roman" pitchFamily="18" charset="0"/>
              </a:rPr>
              <a:t>b</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Chủ</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trương</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của</a:t>
            </a:r>
            <a:r>
              <a:rPr lang="en-US" altLang="vi-VN" sz="3600" b="1" dirty="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nhà</a:t>
            </a:r>
            <a:r>
              <a:rPr lang="en-US" altLang="vi-VN" sz="3600" b="1" dirty="0" smtClean="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L</a:t>
            </a:r>
            <a:r>
              <a:rPr lang="en-US" altLang="vi-VN" sz="3600" b="1" dirty="0" err="1" smtClean="0">
                <a:solidFill>
                  <a:srgbClr val="FFFF00"/>
                </a:solidFill>
                <a:latin typeface="Times New Roman" pitchFamily="18" charset="0"/>
                <a:cs typeface="Times New Roman" pitchFamily="18" charset="0"/>
              </a:rPr>
              <a:t>ý</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1" y="-39479"/>
            <a:ext cx="11734800"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83984" name="Text Box 16"/>
          <p:cNvSpPr txBox="1">
            <a:spLocks noChangeArrowheads="1"/>
          </p:cNvSpPr>
          <p:nvPr/>
        </p:nvSpPr>
        <p:spPr bwMode="auto">
          <a:xfrm>
            <a:off x="0" y="0"/>
            <a:ext cx="5994400" cy="3341434"/>
          </a:xfrm>
          <a:prstGeom prst="rect">
            <a:avLst/>
          </a:prstGeom>
          <a:solidFill>
            <a:schemeClr val="bg1"/>
          </a:solidFill>
          <a:ln w="9525">
            <a:noFill/>
            <a:miter lim="800000"/>
            <a:headEnd/>
            <a:tailEnd/>
          </a:ln>
        </p:spPr>
        <p:txBody>
          <a:bodyPr lIns="108723" tIns="54359" rIns="108723" bIns="54359">
            <a:spAutoFit/>
          </a:bodyPr>
          <a:lstStyle/>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Phòng tuyến dài </a:t>
            </a:r>
            <a:r>
              <a:rPr kumimoji="0" lang="en-US" altLang="en-US" sz="2600" b="0" i="0" u="none" strike="noStrike" kern="1200" cap="none" spc="0" normalizeH="0" baseline="0" noProof="0" dirty="0" err="1">
                <a:ln>
                  <a:noFill/>
                </a:ln>
                <a:solidFill>
                  <a:prstClr val="black"/>
                </a:solidFill>
                <a:effectLst/>
                <a:uLnTx/>
                <a:uFillTx/>
                <a:latin typeface="Times New Roman" pitchFamily="18" charset="0"/>
                <a:ea typeface="+mn-ea"/>
                <a:cs typeface="+mn-cs"/>
              </a:rPr>
              <a:t>khoảng</a:t>
            </a: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600" b="0" i="0" u="none" strike="noStrike" kern="1200" cap="none" spc="0" normalizeH="0" baseline="0" noProof="0" dirty="0" smtClean="0">
                <a:ln>
                  <a:noFill/>
                </a:ln>
                <a:solidFill>
                  <a:prstClr val="black"/>
                </a:solidFill>
                <a:effectLst/>
                <a:uLnTx/>
                <a:uFillTx/>
                <a:latin typeface="Times New Roman" pitchFamily="18" charset="0"/>
                <a:ea typeface="+mn-ea"/>
                <a:cs typeface="+mn-cs"/>
              </a:rPr>
              <a:t>100km </a:t>
            </a: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dọc theo sông </a:t>
            </a:r>
            <a:r>
              <a:rPr kumimoji="0" lang="en-US" altLang="en-US" sz="2600" b="0" i="0" u="none" strike="noStrike" kern="1200" cap="none" spc="0" normalizeH="0" baseline="0" noProof="0" dirty="0" err="1">
                <a:ln>
                  <a:noFill/>
                </a:ln>
                <a:solidFill>
                  <a:prstClr val="black"/>
                </a:solidFill>
                <a:effectLst/>
                <a:uLnTx/>
                <a:uFillTx/>
                <a:latin typeface="Times New Roman" pitchFamily="18" charset="0"/>
                <a:ea typeface="+mn-ea"/>
                <a:cs typeface="+mn-cs"/>
              </a:rPr>
              <a:t>từ</a:t>
            </a: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en-US" sz="2600" dirty="0" err="1" smtClean="0">
                <a:solidFill>
                  <a:prstClr val="black"/>
                </a:solidFill>
                <a:latin typeface="Times New Roman" pitchFamily="18" charset="0"/>
              </a:rPr>
              <a:t>Sông</a:t>
            </a:r>
            <a:r>
              <a:rPr lang="en-US" altLang="en-US" sz="2600" dirty="0" smtClean="0">
                <a:solidFill>
                  <a:prstClr val="black"/>
                </a:solidFill>
                <a:latin typeface="Times New Roman" pitchFamily="18" charset="0"/>
              </a:rPr>
              <a:t> </a:t>
            </a:r>
            <a:r>
              <a:rPr lang="en-US" altLang="en-US" sz="2600" dirty="0" err="1" smtClean="0">
                <a:solidFill>
                  <a:prstClr val="black"/>
                </a:solidFill>
                <a:latin typeface="Times New Roman" pitchFamily="18" charset="0"/>
              </a:rPr>
              <a:t>Cà</a:t>
            </a:r>
            <a:r>
              <a:rPr lang="en-US" altLang="en-US" sz="2600" dirty="0" smtClean="0">
                <a:solidFill>
                  <a:prstClr val="black"/>
                </a:solidFill>
                <a:latin typeface="Times New Roman" pitchFamily="18" charset="0"/>
              </a:rPr>
              <a:t> </a:t>
            </a:r>
            <a:r>
              <a:rPr lang="en-US" altLang="en-US" sz="2600" dirty="0" err="1" smtClean="0">
                <a:solidFill>
                  <a:prstClr val="black"/>
                </a:solidFill>
                <a:latin typeface="Times New Roman" pitchFamily="18" charset="0"/>
              </a:rPr>
              <a:t>Lồ</a:t>
            </a:r>
            <a:r>
              <a:rPr lang="en-US" altLang="en-US" sz="2600" dirty="0" smtClean="0">
                <a:solidFill>
                  <a:prstClr val="black"/>
                </a:solidFill>
                <a:latin typeface="Times New Roman" pitchFamily="18" charset="0"/>
              </a:rPr>
              <a:t> </a:t>
            </a:r>
            <a:r>
              <a:rPr kumimoji="0" lang="en-US" altLang="en-US" sz="26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đến</a:t>
            </a:r>
            <a:r>
              <a:rPr kumimoji="0" lang="en-US" altLang="en-US" sz="26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Phả Lại, đắp bằng đất cao, vững chắc, có nhiều lớp giậu tre dày đặc, dưới sông có những hố chông. Sông rộng, chông ngầm, giậu dày, lũy cao kết hợp với nhau tạo thành phòng tuyến rất vững chắc, lợi </a:t>
            </a:r>
            <a:r>
              <a:rPr kumimoji="0" lang="en-US" altLang="en-US" sz="2600" b="0" i="0" u="none" strike="noStrike" kern="1200" cap="none" spc="0" normalizeH="0" baseline="0" noProof="0" dirty="0" err="1">
                <a:ln>
                  <a:noFill/>
                </a:ln>
                <a:solidFill>
                  <a:prstClr val="black"/>
                </a:solidFill>
                <a:effectLst/>
                <a:uLnTx/>
                <a:uFillTx/>
                <a:latin typeface="Times New Roman" pitchFamily="18" charset="0"/>
                <a:ea typeface="+mn-ea"/>
                <a:cs typeface="+mn-cs"/>
              </a:rPr>
              <a:t>hại</a:t>
            </a: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Tư</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liệu</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Sử</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7 – NXB </a:t>
            </a:r>
            <a:r>
              <a:rPr kumimoji="0" lang="en-US"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Giáo</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dục</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2005</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480530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4">
            <a:extLst>
              <a:ext uri="{FF2B5EF4-FFF2-40B4-BE49-F238E27FC236}">
                <a16:creationId xmlns="" xmlns:a16="http://schemas.microsoft.com/office/drawing/2014/main" id="{88186F5A-6E82-44E4-8B30-EFC533A94213}"/>
              </a:ext>
            </a:extLst>
          </p:cNvPr>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sp>
        <p:nvSpPr>
          <p:cNvPr id="14340" name="TextBox 7"/>
          <p:cNvSpPr txBox="1">
            <a:spLocks noChangeArrowheads="1"/>
          </p:cNvSpPr>
          <p:nvPr/>
        </p:nvSpPr>
        <p:spPr bwMode="auto">
          <a:xfrm>
            <a:off x="1" y="0"/>
            <a:ext cx="6011916" cy="6691684"/>
          </a:xfrm>
          <a:prstGeom prst="rect">
            <a:avLst/>
          </a:prstGeom>
          <a:solidFill>
            <a:schemeClr val="bg1"/>
          </a:solidFill>
          <a:ln w="9525">
            <a:noFill/>
            <a:miter lim="800000"/>
            <a:headEnd/>
            <a:tailEnd/>
          </a:ln>
        </p:spPr>
        <p:txBody>
          <a:bodyPr wrap="square" lIns="43288" tIns="21644" rIns="43288" bIns="21644">
            <a:spAutoFit/>
          </a:bodyPr>
          <a:lstStyle/>
          <a:p>
            <a:pPr algn="just"/>
            <a:r>
              <a:rPr lang="en-US" sz="3600" dirty="0">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dirty="0">
                <a:latin typeface="Times New Roman" pitchFamily="18" charset="0"/>
                <a:cs typeface="Times New Roman" pitchFamily="18" charset="0"/>
              </a:rPr>
              <a:t> Đây chính là s</a:t>
            </a:r>
            <a:r>
              <a:rPr lang="en-US" sz="3600" dirty="0">
                <a:latin typeface="Times New Roman" pitchFamily="18" charset="0"/>
                <a:cs typeface="Times New Roman" pitchFamily="18" charset="0"/>
              </a:rPr>
              <a:t>ự độc đáo, sáng tạo trong cách tổ chức đánh giặc của Lý Thường Kiệt.</a:t>
            </a:r>
            <a:endParaRPr lang="en-US" sz="3400" dirty="0">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endParaRPr lang="en-US" altLang="vi-VN" sz="3600" b="1" dirty="0">
              <a:solidFill>
                <a:srgbClr val="FFFF00"/>
              </a:solidFill>
              <a:latin typeface="Times New Roman" pitchFamily="18" charset="0"/>
              <a:cs typeface="Times New Roman" pitchFamily="18" charset="0"/>
            </a:endParaRPr>
          </a:p>
        </p:txBody>
      </p:sp>
      <p:sp>
        <p:nvSpPr>
          <p:cNvPr id="6" name="Cloud Callout 10">
            <a:extLst>
              <a:ext uri="{FF2B5EF4-FFF2-40B4-BE49-F238E27FC236}">
                <a16:creationId xmlns="" xmlns:a16="http://schemas.microsoft.com/office/drawing/2014/main" id="{4235E1C2-FD12-42E3-B680-CD60F58B275E}"/>
              </a:ext>
            </a:extLst>
          </p:cNvPr>
          <p:cNvSpPr/>
          <p:nvPr/>
        </p:nvSpPr>
        <p:spPr>
          <a:xfrm>
            <a:off x="7379369" y="451536"/>
            <a:ext cx="3689794" cy="4581823"/>
          </a:xfrm>
          <a:prstGeom prst="cloudCallout">
            <a:avLst>
              <a:gd name="adj1" fmla="val 29266"/>
              <a:gd name="adj2" fmla="val 48210"/>
            </a:avLst>
          </a:prstGeom>
          <a:solidFill>
            <a:schemeClr val="bg2">
              <a:lumMod val="2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defRPr/>
            </a:pP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Tại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sao</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Lý</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Thường</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Kiệt</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lại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chọn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xây</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dựng</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phòng</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tuyến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trên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sông</a:t>
            </a:r>
            <a:r>
              <a:rPr lang="en-US" altLang="vi-VN" sz="2400" b="1" dirty="0">
                <a:solidFill>
                  <a:schemeClr val="bg1"/>
                </a:solidFill>
                <a:latin typeface="Times New Roman" pitchFamily="18" charset="0"/>
                <a:cs typeface="Times New Roman" pitchFamily="18" charset="0"/>
              </a:rPr>
              <a:t> Nh</a:t>
            </a:r>
            <a:r>
              <a:rPr lang="vi-VN" altLang="vi-VN" sz="2400" b="1" dirty="0">
                <a:solidFill>
                  <a:schemeClr val="bg1"/>
                </a:solidFill>
                <a:latin typeface="Times New Roman" pitchFamily="18" charset="0"/>
                <a:cs typeface="Times New Roman" pitchFamily="18" charset="0"/>
              </a:rPr>
              <a:t>ư</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Nguyệt</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Việc</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đó</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thể</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hiện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điều</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gì</a:t>
            </a:r>
            <a:r>
              <a:rPr lang="en-US" altLang="vi-VN" sz="2400" b="1" dirty="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4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 xmlns:a16="http://schemas.microsoft.com/office/drawing/2014/main" id="{6EC0A237-2C20-41E9-A582-D7D33BAF026C}"/>
              </a:ext>
            </a:extLst>
          </p:cNvPr>
          <p:cNvPicPr>
            <a:picLocks noChangeAspect="1"/>
          </p:cNvPicPr>
          <p:nvPr/>
        </p:nvPicPr>
        <p:blipFill>
          <a:blip r:embed="rId3"/>
          <a:stretch>
            <a:fillRect/>
          </a:stretch>
        </p:blipFill>
        <p:spPr>
          <a:xfrm>
            <a:off x="9788118" y="3808654"/>
            <a:ext cx="2557220" cy="3049346"/>
          </a:xfrm>
          <a:prstGeom prst="rect">
            <a:avLst/>
          </a:prstGeom>
        </p:spPr>
      </p:pic>
    </p:spTree>
    <p:extLst>
      <p:ext uri="{BB962C8B-B14F-4D97-AF65-F5344CB8AC3E}">
        <p14:creationId xmlns:p14="http://schemas.microsoft.com/office/powerpoint/2010/main" val="28847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wedge">
                                      <p:cBhvr>
                                        <p:cTn id="20" dur="75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err="1" smtClean="0">
                <a:solidFill>
                  <a:srgbClr val="FF0000"/>
                </a:solidFill>
                <a:latin typeface="Times New Roman" pitchFamily="18" charset="0"/>
                <a:ea typeface="Microsoft YaHei" pitchFamily="34" charset="-122"/>
                <a:cs typeface="Times New Roman" pitchFamily="18" charset="0"/>
              </a:rPr>
              <a:t>Tiết</a:t>
            </a:r>
            <a:r>
              <a:rPr lang="en-US" sz="3200" b="1" smtClean="0">
                <a:solidFill>
                  <a:srgbClr val="FF0000"/>
                </a:solidFill>
                <a:latin typeface="Times New Roman" pitchFamily="18" charset="0"/>
                <a:ea typeface="Microsoft YaHei" pitchFamily="34" charset="-122"/>
                <a:cs typeface="Times New Roman" pitchFamily="18" charset="0"/>
              </a:rPr>
              <a:t> 29. </a:t>
            </a:r>
            <a:r>
              <a:rPr lang="en-US" sz="3200" b="1" dirty="0" err="1" smtClean="0">
                <a:solidFill>
                  <a:srgbClr val="FF0000"/>
                </a:solidFill>
                <a:latin typeface="Times New Roman" pitchFamily="18" charset="0"/>
                <a:ea typeface="Microsoft YaHei" pitchFamily="34" charset="-122"/>
                <a:cs typeface="Times New Roman" pitchFamily="18" charset="0"/>
              </a:rPr>
              <a:t>Bài</a:t>
            </a:r>
            <a:r>
              <a:rPr lang="en-US" sz="3200" b="1" dirty="0" smtClean="0">
                <a:solidFill>
                  <a:srgbClr val="FF0000"/>
                </a:solidFill>
                <a:latin typeface="Times New Roman" pitchFamily="18" charset="0"/>
                <a:ea typeface="Microsoft YaHei" pitchFamily="34" charset="-122"/>
                <a:cs typeface="Times New Roman" pitchFamily="18" charset="0"/>
              </a:rPr>
              <a:t> 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a:t>
            </a:r>
            <a:r>
              <a:rPr lang="en-US" altLang="en-US" sz="2600" dirty="0" err="1">
                <a:latin typeface="Times New Roman" pitchFamily="18" charset="0"/>
              </a:rPr>
              <a:t>khoảng</a:t>
            </a:r>
            <a:r>
              <a:rPr lang="en-US" altLang="en-US" sz="2600">
                <a:latin typeface="Times New Roman" pitchFamily="18" charset="0"/>
              </a:rPr>
              <a:t> </a:t>
            </a:r>
            <a:r>
              <a:rPr lang="en-US" altLang="en-US" sz="2600" smtClean="0">
                <a:latin typeface="Times New Roman" pitchFamily="18" charset="0"/>
              </a:rPr>
              <a:t>100km </a:t>
            </a:r>
            <a:r>
              <a:rPr lang="en-US" altLang="en-US" sz="2600" dirty="0">
                <a:latin typeface="Times New Roman" pitchFamily="18" charset="0"/>
              </a:rPr>
              <a:t>dọc theo sông </a:t>
            </a:r>
            <a:r>
              <a:rPr lang="en-US" altLang="en-US" sz="2600" dirty="0" err="1">
                <a:latin typeface="Times New Roman" pitchFamily="18" charset="0"/>
              </a:rPr>
              <a:t>từ</a:t>
            </a:r>
            <a:r>
              <a:rPr lang="en-US" altLang="en-US" sz="2600" dirty="0">
                <a:latin typeface="Times New Roman" pitchFamily="18" charset="0"/>
              </a:rPr>
              <a:t> </a:t>
            </a:r>
            <a:r>
              <a:rPr lang="en-US" altLang="en-US" sz="2600" dirty="0" err="1" smtClean="0">
                <a:latin typeface="Times New Roman" pitchFamily="18" charset="0"/>
              </a:rPr>
              <a:t>Cà</a:t>
            </a:r>
            <a:r>
              <a:rPr lang="en-US" altLang="en-US" sz="2600" dirty="0" smtClean="0">
                <a:latin typeface="Times New Roman" pitchFamily="18" charset="0"/>
              </a:rPr>
              <a:t> </a:t>
            </a:r>
            <a:r>
              <a:rPr lang="en-US" altLang="en-US" sz="2600" dirty="0" err="1" smtClean="0">
                <a:latin typeface="Times New Roman" pitchFamily="18" charset="0"/>
              </a:rPr>
              <a:t>Lồ</a:t>
            </a:r>
            <a:r>
              <a:rPr lang="en-US" altLang="en-US" sz="2600" dirty="0" smtClean="0">
                <a:latin typeface="Times New Roman" pitchFamily="18" charset="0"/>
              </a:rPr>
              <a:t> </a:t>
            </a:r>
            <a:r>
              <a:rPr lang="en-US" altLang="en-US" sz="2600" dirty="0">
                <a:latin typeface="Times New Roman" pitchFamily="18" charset="0"/>
              </a:rPr>
              <a:t>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2259702"/>
          </a:xfrm>
          <a:prstGeom prst="rect">
            <a:avLst/>
          </a:prstGeom>
          <a:noFill/>
          <a:ln w="9525">
            <a:noFill/>
            <a:miter lim="800000"/>
            <a:headEnd/>
            <a:tailEnd/>
          </a:ln>
        </p:spPr>
        <p:txBody>
          <a:bodyPr lIns="43288" tIns="21644" rIns="43288" bIns="21644">
            <a:spAutoFit/>
          </a:bodyPr>
          <a:lstStyle/>
          <a:p>
            <a:pPr algn="just"/>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Lý</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Thường</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Kiệt</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hạ</a:t>
            </a:r>
            <a:r>
              <a:rPr lang="en-US" sz="3600" dirty="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lệnh</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các</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địa</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phương</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ráo</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riết</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chuẩn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bị</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bố</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phòng</a:t>
            </a:r>
            <a:r>
              <a:rPr lang="en-US" sz="3600" dirty="0" smtClean="0">
                <a:solidFill>
                  <a:srgbClr val="FFFF00"/>
                </a:solidFill>
                <a:latin typeface="Times New Roman" pitchFamily="18" charset="0"/>
                <a:cs typeface="Times New Roman" pitchFamily="18" charset="0"/>
              </a:rPr>
              <a:t>.</a:t>
            </a:r>
          </a:p>
          <a:p>
            <a:pPr algn="just"/>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Cử</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Lý</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Kế</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Nguyên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chặn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vùng</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biển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Đông</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Kênh</a:t>
            </a:r>
            <a:r>
              <a:rPr lang="en-US" sz="3600" dirty="0" smtClean="0">
                <a:solidFill>
                  <a:srgbClr val="FFFF00"/>
                </a:solidFill>
                <a:latin typeface="Times New Roman" pitchFamily="18" charset="0"/>
                <a:cs typeface="Times New Roman" pitchFamily="18" charset="0"/>
              </a:rPr>
              <a:t>.</a:t>
            </a:r>
          </a:p>
          <a:p>
            <a:pPr algn="just"/>
            <a:r>
              <a:rPr lang="en-US" sz="3600" dirty="0" smtClean="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X</a:t>
            </a:r>
            <a:r>
              <a:rPr lang="en-US" sz="3600" dirty="0" err="1" smtClean="0">
                <a:solidFill>
                  <a:srgbClr val="FFFF00"/>
                </a:solidFill>
                <a:latin typeface="Times New Roman" pitchFamily="18" charset="0"/>
                <a:cs typeface="Times New Roman" pitchFamily="18" charset="0"/>
              </a:rPr>
              <a:t>ây</a:t>
            </a:r>
            <a:r>
              <a:rPr lang="en-US" sz="3600" dirty="0" smtClean="0">
                <a:solidFill>
                  <a:srgbClr val="FFFF00"/>
                </a:solidFill>
                <a:latin typeface="Times New Roman" pitchFamily="18" charset="0"/>
                <a:cs typeface="Times New Roman" pitchFamily="18" charset="0"/>
              </a:rPr>
              <a:t> dựng phòng </a:t>
            </a:r>
            <a:r>
              <a:rPr lang="en-US" sz="3600" dirty="0" err="1" smtClean="0">
                <a:solidFill>
                  <a:srgbClr val="FFFF00"/>
                </a:solidFill>
                <a:latin typeface="Times New Roman" pitchFamily="18" charset="0"/>
                <a:cs typeface="Times New Roman" pitchFamily="18" charset="0"/>
              </a:rPr>
              <a:t>tuyến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trên</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sông</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Như</a:t>
            </a:r>
            <a:r>
              <a:rPr lang="en-US" sz="3600" dirty="0" smtClean="0">
                <a:solidFill>
                  <a:srgbClr val="FFFF00"/>
                </a:solidFill>
                <a:latin typeface="Times New Roman" pitchFamily="18" charset="0"/>
                <a:cs typeface="Times New Roman" pitchFamily="18" charset="0"/>
              </a:rPr>
              <a:t> </a:t>
            </a:r>
            <a:r>
              <a:rPr lang="en-US" sz="3600" dirty="0" err="1" smtClean="0">
                <a:solidFill>
                  <a:srgbClr val="FFFF00"/>
                </a:solidFill>
                <a:latin typeface="Times New Roman" pitchFamily="18" charset="0"/>
                <a:cs typeface="Times New Roman" pitchFamily="18" charset="0"/>
              </a:rPr>
              <a:t>Nguyệt</a:t>
            </a:r>
            <a:r>
              <a:rPr lang="en-US" sz="3600" dirty="0" smtClean="0">
                <a:solidFill>
                  <a:srgbClr val="FFFF00"/>
                </a:solidFill>
                <a:latin typeface="Times New Roman" pitchFamily="18" charset="0"/>
                <a:cs typeface="Times New Roman" pitchFamily="18" charset="0"/>
              </a:rPr>
              <a: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b. </a:t>
            </a:r>
            <a:r>
              <a:rPr lang="en-US" altLang="vi-VN" sz="3600" b="1" dirty="0" err="1" smtClean="0">
                <a:solidFill>
                  <a:srgbClr val="FFFF00"/>
                </a:solidFill>
                <a:latin typeface="Times New Roman" pitchFamily="18" charset="0"/>
                <a:cs typeface="Times New Roman" pitchFamily="18" charset="0"/>
              </a:rPr>
              <a:t>Cuộc</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chiến</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trên</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phòng</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tuyến</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sông</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Như</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Nguyệt</a:t>
            </a:r>
            <a:r>
              <a:rPr lang="en-US" altLang="vi-VN" sz="3600" b="1" dirty="0" smtClean="0">
                <a:solidFill>
                  <a:srgbClr val="FFFF00"/>
                </a:solidFill>
                <a:latin typeface="Times New Roman" pitchFamily="18" charset="0"/>
                <a:cs typeface="Times New Roman" pitchFamily="18" charset="0"/>
              </a:rPr>
              <a:t>.</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228600" y="978392"/>
            <a:ext cx="12422293" cy="6845573"/>
          </a:xfrm>
          <a:prstGeom prst="rect">
            <a:avLst/>
          </a:prstGeom>
          <a:noFill/>
          <a:ln w="9525">
            <a:noFill/>
            <a:miter lim="800000"/>
            <a:headEnd/>
            <a:tailEnd/>
          </a:ln>
        </p:spPr>
        <p:txBody>
          <a:bodyPr wrap="square" lIns="43288" tIns="21644" rIns="43288" bIns="21644">
            <a:spAutoFit/>
          </a:bodyPr>
          <a:lstStyle/>
          <a:p>
            <a:pPr algn="just"/>
            <a:r>
              <a:rPr lang="en-US" sz="3400" dirty="0" smtClean="0">
                <a:solidFill>
                  <a:srgbClr val="FFFF00"/>
                </a:solidFill>
                <a:latin typeface="Times New Roman" pitchFamily="18" charset="0"/>
                <a:cs typeface="Times New Roman" pitchFamily="18" charset="0"/>
              </a:rPr>
              <a:t>* </a:t>
            </a:r>
            <a:r>
              <a:rPr lang="en-US" sz="3400" dirty="0" err="1" smtClean="0">
                <a:solidFill>
                  <a:srgbClr val="FFFF00"/>
                </a:solidFill>
                <a:latin typeface="Times New Roman" pitchFamily="18" charset="0"/>
                <a:cs typeface="Times New Roman" pitchFamily="18" charset="0"/>
              </a:rPr>
              <a:t>Diễn</a:t>
            </a:r>
            <a:r>
              <a:rPr lang="en-US" sz="3400" dirty="0" smtClean="0">
                <a:solidFill>
                  <a:srgbClr val="FFFF00"/>
                </a:solidFill>
                <a:latin typeface="Times New Roman" pitchFamily="18" charset="0"/>
                <a:cs typeface="Times New Roman" pitchFamily="18" charset="0"/>
              </a:rPr>
              <a:t> </a:t>
            </a:r>
            <a:r>
              <a:rPr lang="en-US" sz="3400" dirty="0" err="1" smtClean="0">
                <a:solidFill>
                  <a:srgbClr val="FFFF00"/>
                </a:solidFill>
                <a:latin typeface="Times New Roman" pitchFamily="18" charset="0"/>
                <a:cs typeface="Times New Roman" pitchFamily="18" charset="0"/>
              </a:rPr>
              <a:t>biến</a:t>
            </a:r>
            <a:endParaRPr lang="en-US" sz="3400" dirty="0" smtClean="0">
              <a:solidFill>
                <a:srgbClr val="FFFF00"/>
              </a:solidFill>
              <a:latin typeface="Times New Roman" pitchFamily="18" charset="0"/>
              <a:cs typeface="Times New Roman" pitchFamily="18" charset="0"/>
            </a:endParaRPr>
          </a:p>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 calcmode="lin" valueType="num">
                                      <p:cBhvr additive="base">
                                        <p:cTn id="5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12192000" cy="74481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en-US" b="1" dirty="0" smtClean="0"/>
          </a:p>
          <a:p>
            <a:endParaRPr lang="en-US" b="1" dirty="0"/>
          </a:p>
          <a:p>
            <a:r>
              <a:rPr lang="en-US" sz="4000" b="1" dirty="0" err="1" smtClean="0">
                <a:latin typeface="Times New Roman" pitchFamily="18" charset="0"/>
                <a:cs typeface="Times New Roman" pitchFamily="18" charset="0"/>
              </a:rPr>
              <a:t>Nhóm</a:t>
            </a:r>
            <a:r>
              <a:rPr lang="en-US" sz="4000" b="1" dirty="0" smtClean="0">
                <a:latin typeface="Times New Roman" pitchFamily="18" charset="0"/>
                <a:cs typeface="Times New Roman" pitchFamily="18" charset="0"/>
              </a:rPr>
              <a:t> 3: </a:t>
            </a:r>
            <a:r>
              <a:rPr lang="en-US" sz="4000" b="1" dirty="0" err="1" smtClean="0">
                <a:latin typeface="Times New Roman" pitchFamily="18" charset="0"/>
                <a:cs typeface="Times New Roman" pitchFamily="18" charset="0"/>
              </a:rPr>
              <a:t>Đánh</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giá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nét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Tống</a:t>
            </a:r>
            <a:r>
              <a:rPr lang="en-US" sz="4000" b="1" dirty="0">
                <a:latin typeface="Times New Roman" pitchFamily="18" charset="0"/>
                <a:cs typeface="Times New Roman" pitchFamily="18" charset="0"/>
              </a:rPr>
              <a:t> (1075 – 1077).</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Nguyệt</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thần</a:t>
            </a:r>
            <a:r>
              <a:rPr lang="en-US" sz="4000" dirty="0">
                <a:latin typeface="Times New Roman" pitchFamily="18" charset="0"/>
                <a:cs typeface="Times New Roman" pitchFamily="18" charset="0"/>
              </a:rPr>
              <a:t> </a:t>
            </a:r>
            <a:r>
              <a:rPr lang="en-US" sz="4000" i="1" dirty="0">
                <a:latin typeface="Times New Roman" pitchFamily="18" charset="0"/>
                <a:cs typeface="Times New Roman" pitchFamily="18" charset="0"/>
              </a:rPr>
              <a:t>“Nam </a:t>
            </a:r>
            <a:r>
              <a:rPr lang="en-US" sz="4000" i="1" dirty="0" err="1">
                <a:latin typeface="Times New Roman" pitchFamily="18" charset="0"/>
                <a:cs typeface="Times New Roman" pitchFamily="18" charset="0"/>
              </a:rPr>
              <a:t>quốc</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sơn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hà</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yếu</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dẻo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a:t>
            </a:r>
            <a:r>
              <a:rPr lang="en-US" sz="4000" dirty="0">
                <a:latin typeface="Times New Roman" pitchFamily="18" charset="0"/>
                <a:cs typeface="Times New Roman" pitchFamily="18" charset="0"/>
              </a:rPr>
              <a:t> </a:t>
            </a:r>
            <a:r>
              <a:rPr lang="en-US" sz="4000" i="1" dirty="0">
                <a:latin typeface="Times New Roman" pitchFamily="18" charset="0"/>
                <a:cs typeface="Times New Roman" pitchFamily="18" charset="0"/>
              </a:rPr>
              <a:t>“</a:t>
            </a:r>
            <a:r>
              <a:rPr lang="en-US" sz="4000" i="1" dirty="0" err="1">
                <a:latin typeface="Times New Roman" pitchFamily="18" charset="0"/>
                <a:cs typeface="Times New Roman" pitchFamily="18" charset="0"/>
              </a:rPr>
              <a:t>giảng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hòa</a:t>
            </a:r>
            <a:r>
              <a:rPr lang="en-US" sz="4000" i="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thất</a:t>
            </a:r>
            <a:r>
              <a:rPr lang="en-US" sz="4000" dirty="0" smtClean="0">
                <a:latin typeface="Times New Roman" pitchFamily="18" charset="0"/>
                <a:cs typeface="Times New Roman" pitchFamily="18" charset="0"/>
              </a:rPr>
              <a:t>.</a:t>
            </a:r>
            <a:endParaRPr lang="en-US" sz="4000" dirty="0"/>
          </a:p>
        </p:txBody>
      </p:sp>
    </p:spTree>
    <p:extLst>
      <p:ext uri="{BB962C8B-B14F-4D97-AF65-F5344CB8AC3E}">
        <p14:creationId xmlns:p14="http://schemas.microsoft.com/office/powerpoint/2010/main" val="1111362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463"/>
            <a:ext cx="12192000" cy="9325630"/>
          </a:xfrm>
          <a:prstGeom prst="rect">
            <a:avLst/>
          </a:prstGeom>
        </p:spPr>
        <p:txBody>
          <a:bodyPr wrap="square">
            <a:spAutoFit/>
          </a:bodyPr>
          <a:lstStyle/>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Đánh</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giá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trò</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Lý</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Thường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Kiệt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Tống</a:t>
            </a:r>
            <a:r>
              <a:rPr lang="en-US" sz="4000" b="1" dirty="0">
                <a:latin typeface="Times New Roman" pitchFamily="18" charset="0"/>
                <a:cs typeface="Times New Roman" pitchFamily="18" charset="0"/>
              </a:rPr>
              <a:t> (1075 – 1077).</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hỗ</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bộ</a:t>
            </a:r>
            <a:r>
              <a:rPr lang="en-US" sz="4000" dirty="0">
                <a:latin typeface="Times New Roman" pitchFamily="18" charset="0"/>
                <a:cs typeface="Times New Roman" pitchFamily="18" charset="0"/>
              </a:rPr>
              <a:t>. </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địch</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đội</a:t>
            </a:r>
            <a:r>
              <a:rPr lang="en-US" sz="4000" dirty="0">
                <a:latin typeface="Times New Roman" pitchFamily="18" charset="0"/>
                <a:cs typeface="Times New Roman" pitchFamily="18" charset="0"/>
              </a:rPr>
              <a:t> </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đúng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đắn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tan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Tống</a:t>
            </a:r>
            <a:endParaRPr lang="en-US" sz="4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481425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en-US" altLang="vi-VN" sz="3600" b="1" dirty="0" smtClean="0">
                <a:solidFill>
                  <a:srgbClr val="FFFF00"/>
                </a:solidFill>
                <a:latin typeface="Times New Roman" pitchFamily="18" charset="0"/>
                <a:cs typeface="Times New Roman" pitchFamily="18" charset="0"/>
              </a:rPr>
              <a:t>b. </a:t>
            </a:r>
            <a:r>
              <a:rPr lang="en-US" altLang="vi-VN" sz="3600" b="1" dirty="0" err="1" smtClean="0">
                <a:solidFill>
                  <a:srgbClr val="FFFF00"/>
                </a:solidFill>
                <a:latin typeface="Times New Roman" pitchFamily="18" charset="0"/>
                <a:cs typeface="Times New Roman" pitchFamily="18" charset="0"/>
              </a:rPr>
              <a:t>Chủ</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trương</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của</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nhà</a:t>
            </a:r>
            <a:r>
              <a:rPr lang="en-US" altLang="vi-VN" sz="3600" b="1" dirty="0" smtClean="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Lý</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463"/>
            <a:ext cx="12192000" cy="84023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4000" b="1" dirty="0" smtClean="0">
              <a:latin typeface="Times New Roman" pitchFamily="18" charset="0"/>
              <a:cs typeface="Times New Roman" pitchFamily="18" charset="0"/>
            </a:endParaRP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Nét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độc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đáo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kháng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chiến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của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Lý</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Thường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Kiệt</a:t>
            </a:r>
            <a:endParaRPr lang="en-US" sz="4000" dirty="0">
              <a:latin typeface="Times New Roman" pitchFamily="18" charset="0"/>
              <a:cs typeface="Times New Roman" pitchFamily="18" charset="0"/>
            </a:endParaRPr>
          </a:p>
          <a:p>
            <a:r>
              <a:rPr lang="vi-VN" sz="4000" dirty="0"/>
              <a:t>-</a:t>
            </a:r>
            <a:r>
              <a:rPr lang="vi-VN" sz="4000" dirty="0">
                <a:latin typeface="Times New Roman" pitchFamily="18" charset="0"/>
                <a:cs typeface="Times New Roman" pitchFamily="18" charset="0"/>
              </a:rPr>
              <a:t> Chủ động tiến công địch, đẩy địch vào thế bị động.</a:t>
            </a:r>
          </a:p>
          <a:p>
            <a:r>
              <a:rPr lang="vi-VN" sz="4000" dirty="0">
                <a:latin typeface="Times New Roman" pitchFamily="18" charset="0"/>
                <a:cs typeface="Times New Roman" pitchFamily="18" charset="0"/>
              </a:rPr>
              <a:t>- Lựa chọn và xây dựng phòng tuyến phòng ngự vững chắc trên sông Như Nguyệt.</a:t>
            </a:r>
          </a:p>
          <a:p>
            <a:r>
              <a:rPr lang="vi-VN" sz="4000" dirty="0">
                <a:latin typeface="Times New Roman" pitchFamily="18" charset="0"/>
                <a:cs typeface="Times New Roman" pitchFamily="18" charset="0"/>
              </a:rPr>
              <a:t>- Đánh vào tâm lí của địch bằng bài thơ thần </a:t>
            </a:r>
            <a:r>
              <a:rPr lang="vi-VN" sz="4000" i="1" dirty="0">
                <a:latin typeface="Times New Roman" pitchFamily="18" charset="0"/>
                <a:cs typeface="Times New Roman" pitchFamily="18" charset="0"/>
              </a:rPr>
              <a:t>“Nam quốc sơn hà”</a:t>
            </a:r>
            <a:endParaRPr lang="vi-VN" sz="4000" dirty="0">
              <a:latin typeface="Times New Roman" pitchFamily="18" charset="0"/>
              <a:cs typeface="Times New Roman" pitchFamily="18" charset="0"/>
            </a:endParaRPr>
          </a:p>
          <a:p>
            <a:r>
              <a:rPr lang="vi-VN"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Chủ</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chớp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thời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cơ</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tấn công quy mô lớn vào trận tuyến của địch khi thấy địch yếu.</a:t>
            </a:r>
          </a:p>
          <a:p>
            <a:r>
              <a:rPr lang="vi-VN" sz="4000" dirty="0" smtClean="0">
                <a:latin typeface="Times New Roman" pitchFamily="18" charset="0"/>
                <a:cs typeface="Times New Roman" pitchFamily="18" charset="0"/>
              </a:rPr>
              <a:t>- Chủ </a:t>
            </a:r>
            <a:r>
              <a:rPr lang="vi-VN" sz="4000" dirty="0">
                <a:latin typeface="Times New Roman" pitchFamily="18" charset="0"/>
                <a:cs typeface="Times New Roman" pitchFamily="18" charset="0"/>
              </a:rPr>
              <a:t>động kết thúc chiến sự bằng biện pháp mềm dẻo, thương lượng, đề nghị </a:t>
            </a:r>
            <a:r>
              <a:rPr lang="vi-VN" sz="4000" i="1" dirty="0">
                <a:latin typeface="Times New Roman" pitchFamily="18" charset="0"/>
                <a:cs typeface="Times New Roman" pitchFamily="18" charset="0"/>
              </a:rPr>
              <a:t>“giảng hòa”</a:t>
            </a:r>
            <a:r>
              <a:rPr lang="vi-VN" sz="4000" dirty="0">
                <a:latin typeface="Times New Roman" pitchFamily="18" charset="0"/>
                <a:cs typeface="Times New Roman" pitchFamily="18" charset="0"/>
              </a:rPr>
              <a:t> để hạn chế tổn thất</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endParaRPr lang="en-US" sz="4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53483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12192000" cy="5463034"/>
          </a:xfrm>
          <a:prstGeom prst="rect">
            <a:avLst/>
          </a:prstGeom>
        </p:spPr>
        <p:txBody>
          <a:bodyPr wrap="square">
            <a:spAutoFit/>
          </a:bodyPr>
          <a:lstStyle/>
          <a:p>
            <a:r>
              <a:rPr lang="vi-VN" sz="6000" b="1" dirty="0">
                <a:latin typeface="Times New Roman" pitchFamily="18" charset="0"/>
                <a:cs typeface="Times New Roman" pitchFamily="18" charset="0"/>
              </a:rPr>
              <a:t>*</a:t>
            </a:r>
            <a:r>
              <a:rPr lang="en-US" sz="6000" b="1" dirty="0">
                <a:latin typeface="Times New Roman" pitchFamily="18" charset="0"/>
                <a:cs typeface="Times New Roman" pitchFamily="18" charset="0"/>
              </a:rPr>
              <a:t> </a:t>
            </a:r>
            <a:r>
              <a:rPr lang="en-US" sz="5400" b="1" dirty="0">
                <a:latin typeface="Times New Roman" pitchFamily="18" charset="0"/>
                <a:cs typeface="Times New Roman" pitchFamily="18" charset="0"/>
              </a:rPr>
              <a:t>Ý </a:t>
            </a:r>
            <a:r>
              <a:rPr lang="en-US" sz="5400" b="1" dirty="0" err="1">
                <a:latin typeface="Times New Roman" pitchFamily="18" charset="0"/>
                <a:cs typeface="Times New Roman" pitchFamily="18" charset="0"/>
              </a:rPr>
              <a:t>nghĩa</a:t>
            </a:r>
            <a:r>
              <a:rPr lang="en-US" sz="5400" b="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chiến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thắng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tuyệt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vời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quân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dân</a:t>
            </a:r>
            <a:r>
              <a:rPr lang="en-US" sz="5400" dirty="0">
                <a:latin typeface="Times New Roman" pitchFamily="18" charset="0"/>
                <a:cs typeface="Times New Roman" pitchFamily="18" charset="0"/>
              </a:rPr>
              <a:t> ta</a:t>
            </a:r>
            <a:r>
              <a:rPr lang="vi-VN" sz="5400"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nền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lập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tộc</a:t>
            </a:r>
            <a:r>
              <a:rPr lang="vi-VN" sz="5400"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pPr marL="342900" indent="-342900">
              <a:buFontTx/>
              <a:buChar char="-"/>
            </a:pPr>
            <a:r>
              <a:rPr lang="en-US" sz="5400" dirty="0" err="1" smtClean="0">
                <a:latin typeface="Times New Roman" pitchFamily="18" charset="0"/>
                <a:cs typeface="Times New Roman" pitchFamily="18" charset="0"/>
              </a:rPr>
              <a:t>Nhà</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Tống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đã</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từ</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bỏ</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mộng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xâm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Việt</a:t>
            </a:r>
            <a:r>
              <a:rPr lang="vi-VN" sz="5400" dirty="0" smtClean="0">
                <a:latin typeface="Times New Roman" pitchFamily="18" charset="0"/>
                <a:cs typeface="Times New Roman" pitchFamily="18" charset="0"/>
              </a:rPr>
              <a:t>.</a:t>
            </a:r>
            <a:endParaRPr lang="en-US" sz="5400" dirty="0" smtClean="0">
              <a:latin typeface="Times New Roman" pitchFamily="18" charset="0"/>
              <a:cs typeface="Times New Roman" pitchFamily="18" charset="0"/>
            </a:endParaRPr>
          </a:p>
          <a:p>
            <a:pPr marL="342900" indent="-342900">
              <a:buFontTx/>
              <a:buChar char="-"/>
            </a:pPr>
            <a:endParaRPr lang="en-US" dirty="0"/>
          </a:p>
        </p:txBody>
      </p:sp>
    </p:spTree>
    <p:extLst>
      <p:ext uri="{BB962C8B-B14F-4D97-AF65-F5344CB8AC3E}">
        <p14:creationId xmlns:p14="http://schemas.microsoft.com/office/powerpoint/2010/main" val="2030256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en-US" sz="3600" b="1" dirty="0" smtClean="0">
                <a:solidFill>
                  <a:srgbClr val="FFFF00"/>
                </a:solidFill>
                <a:latin typeface="Times New Roman" pitchFamily="18" charset="0"/>
                <a:cs typeface="Times New Roman" pitchFamily="18" charset="0"/>
              </a:rPr>
              <a:t> </a:t>
            </a:r>
            <a:r>
              <a:rPr lang="en-US" altLang="vi-VN" sz="3600" b="1" dirty="0">
                <a:solidFill>
                  <a:srgbClr val="FFFF00"/>
                </a:solidFill>
                <a:latin typeface="Times New Roman" pitchFamily="18" charset="0"/>
                <a:cs typeface="Times New Roman" pitchFamily="18" charset="0"/>
              </a:rPr>
              <a:t>b. </a:t>
            </a:r>
            <a:r>
              <a:rPr lang="en-US" altLang="vi-VN" sz="3600" b="1" dirty="0" err="1">
                <a:solidFill>
                  <a:srgbClr val="FFFF00"/>
                </a:solidFill>
                <a:latin typeface="Times New Roman" pitchFamily="18" charset="0"/>
                <a:cs typeface="Times New Roman" pitchFamily="18" charset="0"/>
              </a:rPr>
              <a:t>Chủ</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trương</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của</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nhà</a:t>
            </a:r>
            <a:r>
              <a:rPr lang="en-US" altLang="vi-VN" sz="3600" b="1" dirty="0">
                <a:solidFill>
                  <a:srgbClr val="FFFF00"/>
                </a:solidFill>
                <a:latin typeface="Times New Roman" pitchFamily="18" charset="0"/>
                <a:cs typeface="Times New Roman" pitchFamily="18" charset="0"/>
              </a:rPr>
              <a:t> </a:t>
            </a:r>
            <a:r>
              <a:rPr lang="en-US" altLang="vi-VN" sz="3600" b="1" dirty="0" err="1" smtClean="0">
                <a:solidFill>
                  <a:srgbClr val="FFFF00"/>
                </a:solidFill>
                <a:latin typeface="Times New Roman" pitchFamily="18" charset="0"/>
                <a:cs typeface="Times New Roman" pitchFamily="18" charset="0"/>
              </a:rPr>
              <a:t>Lý</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en-US" altLang="vi-VN" sz="3600" b="1" dirty="0">
                <a:solidFill>
                  <a:srgbClr val="FFFF00"/>
                </a:solidFill>
                <a:latin typeface="Times New Roman" pitchFamily="18" charset="0"/>
                <a:cs typeface="Times New Roman" pitchFamily="18" charset="0"/>
              </a:rPr>
              <a:t>b. </a:t>
            </a:r>
            <a:r>
              <a:rPr lang="en-US" altLang="vi-VN" sz="3600" b="1" dirty="0" err="1">
                <a:solidFill>
                  <a:srgbClr val="FFFF00"/>
                </a:solidFill>
                <a:latin typeface="Times New Roman" pitchFamily="18" charset="0"/>
                <a:cs typeface="Times New Roman" pitchFamily="18" charset="0"/>
              </a:rPr>
              <a:t>Chủ</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trương</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của</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nhà</a:t>
            </a:r>
            <a:r>
              <a:rPr lang="en-US" altLang="vi-VN" sz="3600" b="1" dirty="0">
                <a:solidFill>
                  <a:srgbClr val="FFFF00"/>
                </a:solidFill>
                <a:latin typeface="Times New Roman" pitchFamily="18" charset="0"/>
                <a:cs typeface="Times New Roman" pitchFamily="18" charset="0"/>
              </a:rPr>
              <a:t> </a:t>
            </a:r>
            <a:r>
              <a:rPr lang="en-US" altLang="vi-VN" sz="3600" b="1" dirty="0" err="1">
                <a:solidFill>
                  <a:srgbClr val="FFFF00"/>
                </a:solidFill>
                <a:latin typeface="Times New Roman" pitchFamily="18" charset="0"/>
                <a:cs typeface="Times New Roman" pitchFamily="18" charset="0"/>
              </a:rPr>
              <a:t>Lý</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s://img.loigiaihay.com/picture/2022/0402/screenshot-2022-04-02-141736_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17602199" cy="1097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12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3640</TotalTime>
  <Words>3249</Words>
  <Application>Microsoft Office PowerPoint</Application>
  <PresentationFormat>Custom</PresentationFormat>
  <Paragraphs>570</Paragraphs>
  <Slides>59</Slides>
  <Notes>4</Notes>
  <HiddenSlides>0</HiddenSlides>
  <MMClips>47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Office Theme</vt:lpstr>
      <vt:lpstr>Packager Shell Object</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dell 7450</cp:lastModifiedBy>
  <cp:revision>169</cp:revision>
  <dcterms:created xsi:type="dcterms:W3CDTF">2018-11-04T14:19:53Z</dcterms:created>
  <dcterms:modified xsi:type="dcterms:W3CDTF">2025-02-24T13:06:39Z</dcterms:modified>
</cp:coreProperties>
</file>