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6" r:id="rId3"/>
    <p:sldId id="283" r:id="rId4"/>
    <p:sldId id="284" r:id="rId5"/>
    <p:sldId id="286" r:id="rId6"/>
    <p:sldId id="288" r:id="rId7"/>
    <p:sldId id="290" r:id="rId8"/>
    <p:sldId id="296" r:id="rId9"/>
    <p:sldId id="297" r:id="rId10"/>
    <p:sldId id="298" r:id="rId11"/>
    <p:sldId id="299" r:id="rId12"/>
    <p:sldId id="304" r:id="rId13"/>
    <p:sldId id="305" r:id="rId14"/>
    <p:sldId id="306" r:id="rId15"/>
    <p:sldId id="307" r:id="rId16"/>
    <p:sldId id="311" r:id="rId17"/>
    <p:sldId id="312" r:id="rId18"/>
    <p:sldId id="313" r:id="rId19"/>
    <p:sldId id="317" r:id="rId20"/>
    <p:sldId id="318" r:id="rId21"/>
    <p:sldId id="319" r:id="rId22"/>
    <p:sldId id="322" r:id="rId23"/>
    <p:sldId id="323" r:id="rId24"/>
    <p:sldId id="327" r:id="rId25"/>
    <p:sldId id="328" r:id="rId26"/>
    <p:sldId id="329" r:id="rId27"/>
    <p:sldId id="330" r:id="rId28"/>
    <p:sldId id="261" r:id="rId29"/>
    <p:sldId id="260" r:id="rId30"/>
    <p:sldId id="258" r:id="rId31"/>
    <p:sldId id="332" r:id="rId32"/>
    <p:sldId id="343" r:id="rId33"/>
    <p:sldId id="344" r:id="rId34"/>
    <p:sldId id="358" r:id="rId35"/>
    <p:sldId id="357" r:id="rId36"/>
    <p:sldId id="360" r:id="rId37"/>
    <p:sldId id="356" r:id="rId38"/>
    <p:sldId id="355" r:id="rId39"/>
    <p:sldId id="345" r:id="rId40"/>
    <p:sldId id="346" r:id="rId41"/>
    <p:sldId id="347" r:id="rId42"/>
    <p:sldId id="348" r:id="rId43"/>
    <p:sldId id="349" r:id="rId44"/>
    <p:sldId id="350" r:id="rId45"/>
    <p:sldId id="351" r:id="rId46"/>
    <p:sldId id="353" r:id="rId47"/>
    <p:sldId id="352" r:id="rId48"/>
    <p:sldId id="279" r:id="rId49"/>
    <p:sldId id="278" r:id="rId50"/>
    <p:sldId id="28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65" d="100"/>
          <a:sy n="65" d="100"/>
        </p:scale>
        <p:origin x="720"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5T04:02:09.144"/>
    </inkml:context>
    <inkml:brush xml:id="br0">
      <inkml:brushProperty name="width" value="0.05" units="cm"/>
      <inkml:brushProperty name="height" value="0.05" units="cm"/>
      <inkml:brushProperty name="color" value="#AE198D"/>
      <inkml:brushProperty name="inkEffects" value="galaxy"/>
      <inkml:brushProperty name="anchorX" value="-4825.92822"/>
      <inkml:brushProperty name="anchorY" value="-5020.5918"/>
      <inkml:brushProperty name="scaleFactor" value="0.5"/>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5T04:02:23.776"/>
    </inkml:context>
    <inkml:brush xml:id="br0">
      <inkml:brushProperty name="width" value="0.05" units="cm"/>
      <inkml:brushProperty name="height" value="0.05" units="cm"/>
      <inkml:brushProperty name="color" value="#AE198D"/>
      <inkml:brushProperty name="inkEffects" value="galaxy"/>
      <inkml:brushProperty name="anchorX" value="-7365.92822"/>
      <inkml:brushProperty name="anchorY" value="-7560.5918"/>
      <inkml:brushProperty name="scaleFactor" value="0.5"/>
    </inkml:brush>
  </inkml:definitions>
  <inkml:trace contextRef="#ctx0" brushRef="#br0">1 18 24575,'0'0'0,"7"-7"0,2-3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9E82-CC68-0C07-2CF5-E747A34DB8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41D10E-6DCB-D84A-1D07-B27BF7326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55BFAE-196B-1EEC-E789-60376B835DD4}"/>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5" name="Footer Placeholder 4">
            <a:extLst>
              <a:ext uri="{FF2B5EF4-FFF2-40B4-BE49-F238E27FC236}">
                <a16:creationId xmlns:a16="http://schemas.microsoft.com/office/drawing/2014/main" id="{54514A2C-5E48-D2B9-AD93-ACAA74F765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4B094-DEC6-AB98-73C4-2473E105A124}"/>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3821251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B065A-9FF0-1312-5B76-214C005289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D46808-64F4-0A94-EA9F-7D51D1A370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12201-DDB6-E9DB-D6F9-DCABE98AAFAD}"/>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5" name="Footer Placeholder 4">
            <a:extLst>
              <a:ext uri="{FF2B5EF4-FFF2-40B4-BE49-F238E27FC236}">
                <a16:creationId xmlns:a16="http://schemas.microsoft.com/office/drawing/2014/main" id="{B0022C9E-6F35-F84B-186B-A655ED987F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AB3E0-C632-F761-CF6C-107380D0B09F}"/>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2664734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D42BD7-B3DD-AA57-569F-3DDAAFD86E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99269-5199-6797-7276-8D82710AC1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ADAFF-22D3-3E11-2E6B-FB62479E6CC1}"/>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5" name="Footer Placeholder 4">
            <a:extLst>
              <a:ext uri="{FF2B5EF4-FFF2-40B4-BE49-F238E27FC236}">
                <a16:creationId xmlns:a16="http://schemas.microsoft.com/office/drawing/2014/main" id="{2B54DA3D-65C6-16EA-AB22-A510686F8C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0F6552-A5D3-2009-A94E-5BB9BD858BE6}"/>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164177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DC15D-E2A9-FB5E-2B53-2C1B2AEB33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6AE760-A970-9B06-3F61-6799D4D61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5B3AD-D7A1-5B20-A5F7-F9FF8BBA7ABD}"/>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5" name="Footer Placeholder 4">
            <a:extLst>
              <a:ext uri="{FF2B5EF4-FFF2-40B4-BE49-F238E27FC236}">
                <a16:creationId xmlns:a16="http://schemas.microsoft.com/office/drawing/2014/main" id="{596EC9F5-1E8D-AA07-7DD7-C2024A9A57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FE031-E2FF-2013-C344-3F76399BFD80}"/>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130293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6365-CA4D-3666-0B9D-86237B3D7A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3652FB-2992-BBD6-8D66-A3ADD0098C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607F7B-5FBA-FD6B-A2C0-16BDACAB3B3A}"/>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5" name="Footer Placeholder 4">
            <a:extLst>
              <a:ext uri="{FF2B5EF4-FFF2-40B4-BE49-F238E27FC236}">
                <a16:creationId xmlns:a16="http://schemas.microsoft.com/office/drawing/2014/main" id="{817A9AC5-7D22-DC74-3AF8-14A96C9F70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03816-974A-F1CA-B214-E410AA9E6327}"/>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3116537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E73F5-D0B4-4684-9215-02B752B3A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A50E77-3A13-EF47-0FD1-2523F27AC0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3025C5-4FDA-045D-92CC-EA5E86C7DD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E1732C-7630-87FB-C248-9B05563A637E}"/>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6" name="Footer Placeholder 5">
            <a:extLst>
              <a:ext uri="{FF2B5EF4-FFF2-40B4-BE49-F238E27FC236}">
                <a16:creationId xmlns:a16="http://schemas.microsoft.com/office/drawing/2014/main" id="{9A0011F9-EBCA-C2D6-9B37-C79C6561F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2127CB-E38E-CF13-DE17-A70593F14B18}"/>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268785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493A1-8CBF-DC54-E927-A5608D6E8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3B6C4B-461F-5236-2908-48F2A6BB1C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D1DC6-7D3D-8448-9A30-04A28E0046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B06D9B-D574-BFC9-1550-80BBE2504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F51298-5EE4-4203-5B93-6B54E81ECC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E5CBC4-42D1-5DDC-A6DC-90D8545CBF9A}"/>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8" name="Footer Placeholder 7">
            <a:extLst>
              <a:ext uri="{FF2B5EF4-FFF2-40B4-BE49-F238E27FC236}">
                <a16:creationId xmlns:a16="http://schemas.microsoft.com/office/drawing/2014/main" id="{B6F34F65-5751-2067-4AAC-A59D9982F2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153C10-795D-F539-19A2-D6BD2D60D5BC}"/>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1032349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BE185-95E9-9FB9-A6B3-F837A8D72A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5EFA99-C70B-BF9B-A21E-0B070539E05C}"/>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4" name="Footer Placeholder 3">
            <a:extLst>
              <a:ext uri="{FF2B5EF4-FFF2-40B4-BE49-F238E27FC236}">
                <a16:creationId xmlns:a16="http://schemas.microsoft.com/office/drawing/2014/main" id="{68D2CF26-A577-2B2C-7BF4-CB7FD4212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66038F-C129-DA4F-017B-65821C9987F3}"/>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383878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8C3856-5FA4-0E77-944B-09F3D9471C41}"/>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3" name="Footer Placeholder 2">
            <a:extLst>
              <a:ext uri="{FF2B5EF4-FFF2-40B4-BE49-F238E27FC236}">
                <a16:creationId xmlns:a16="http://schemas.microsoft.com/office/drawing/2014/main" id="{B6F74AE4-AC2B-8D22-D525-E803AFABDF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0A64D2-B53F-DFC0-428B-AD80360A0CFD}"/>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1631740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B0D6-1789-23AD-F1AE-07623FAF4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38E7A-78DF-2A08-FB03-665C49481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D3D266-7519-7711-CBF1-B195698D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826A6C-D2D4-FDC5-07FA-68233783E0E7}"/>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6" name="Footer Placeholder 5">
            <a:extLst>
              <a:ext uri="{FF2B5EF4-FFF2-40B4-BE49-F238E27FC236}">
                <a16:creationId xmlns:a16="http://schemas.microsoft.com/office/drawing/2014/main" id="{C7732842-3364-5B51-C1E3-6669E01DC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4BD73-CCF9-159F-774A-EB9A49A12C9B}"/>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139500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BD2F-1AE3-C9AB-024F-C91DBFFD9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4E2AAA-FF5D-D924-2089-EAF05256A1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5068C3-7E4A-46B7-4B68-D96A1B386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32E23-969E-45B5-3F4C-53E42E2D5CA7}"/>
              </a:ext>
            </a:extLst>
          </p:cNvPr>
          <p:cNvSpPr>
            <a:spLocks noGrp="1"/>
          </p:cNvSpPr>
          <p:nvPr>
            <p:ph type="dt" sz="half" idx="10"/>
          </p:nvPr>
        </p:nvSpPr>
        <p:spPr/>
        <p:txBody>
          <a:bodyPr/>
          <a:lstStyle/>
          <a:p>
            <a:fld id="{4F93CC59-EDA7-4623-8241-75EAE452499C}" type="datetimeFigureOut">
              <a:rPr lang="en-US" smtClean="0"/>
              <a:t>4/17/2025</a:t>
            </a:fld>
            <a:endParaRPr lang="en-US"/>
          </a:p>
        </p:txBody>
      </p:sp>
      <p:sp>
        <p:nvSpPr>
          <p:cNvPr id="6" name="Footer Placeholder 5">
            <a:extLst>
              <a:ext uri="{FF2B5EF4-FFF2-40B4-BE49-F238E27FC236}">
                <a16:creationId xmlns:a16="http://schemas.microsoft.com/office/drawing/2014/main" id="{41B823F0-70D7-9F5B-836A-D1345C0C7F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1F365-620E-AB82-D1B8-82E1B8743098}"/>
              </a:ext>
            </a:extLst>
          </p:cNvPr>
          <p:cNvSpPr>
            <a:spLocks noGrp="1"/>
          </p:cNvSpPr>
          <p:nvPr>
            <p:ph type="sldNum" sz="quarter" idx="12"/>
          </p:nvPr>
        </p:nvSpPr>
        <p:spPr/>
        <p:txBody>
          <a:bodyPr/>
          <a:lstStyle/>
          <a:p>
            <a:fld id="{839BD5AD-6438-4BBF-AB72-66B876504916}" type="slidenum">
              <a:rPr lang="en-US" smtClean="0"/>
              <a:t>‹#›</a:t>
            </a:fld>
            <a:endParaRPr lang="en-US"/>
          </a:p>
        </p:txBody>
      </p:sp>
    </p:spTree>
    <p:extLst>
      <p:ext uri="{BB962C8B-B14F-4D97-AF65-F5344CB8AC3E}">
        <p14:creationId xmlns:p14="http://schemas.microsoft.com/office/powerpoint/2010/main" val="2098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D3954-22EA-8181-E79C-1ABF76215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42DD9D-6DF8-5A90-769D-DA71D3D9CC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0FBB5-9569-F737-21F4-6DD98F9A0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93CC59-EDA7-4623-8241-75EAE452499C}" type="datetimeFigureOut">
              <a:rPr lang="en-US" smtClean="0"/>
              <a:t>4/17/2025</a:t>
            </a:fld>
            <a:endParaRPr lang="en-US"/>
          </a:p>
        </p:txBody>
      </p:sp>
      <p:sp>
        <p:nvSpPr>
          <p:cNvPr id="5" name="Footer Placeholder 4">
            <a:extLst>
              <a:ext uri="{FF2B5EF4-FFF2-40B4-BE49-F238E27FC236}">
                <a16:creationId xmlns:a16="http://schemas.microsoft.com/office/drawing/2014/main" id="{E864B886-D382-9966-D9C7-C235E6472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73A21E-9501-9448-ACAF-EFC2AFC79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BD5AD-6438-4BBF-AB72-66B876504916}" type="slidenum">
              <a:rPr lang="en-US" smtClean="0"/>
              <a:t>‹#›</a:t>
            </a:fld>
            <a:endParaRPr lang="en-US"/>
          </a:p>
        </p:txBody>
      </p:sp>
    </p:spTree>
    <p:extLst>
      <p:ext uri="{BB962C8B-B14F-4D97-AF65-F5344CB8AC3E}">
        <p14:creationId xmlns:p14="http://schemas.microsoft.com/office/powerpoint/2010/main" val="5113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4.gif"/><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2.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8CBDA78-D9CC-ED21-0A11-D58B0829DA0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0" y="-44244"/>
            <a:ext cx="12273232" cy="6951840"/>
          </a:xfrm>
          <a:prstGeom prst="rect">
            <a:avLst/>
          </a:prstGeom>
        </p:spPr>
      </p:pic>
      <p:grpSp>
        <p:nvGrpSpPr>
          <p:cNvPr id="7" name="Group 6">
            <a:extLst>
              <a:ext uri="{FF2B5EF4-FFF2-40B4-BE49-F238E27FC236}">
                <a16:creationId xmlns:a16="http://schemas.microsoft.com/office/drawing/2014/main" id="{A05252B3-E977-3F68-7EC9-05548D163F17}"/>
              </a:ext>
            </a:extLst>
          </p:cNvPr>
          <p:cNvGrpSpPr/>
          <p:nvPr/>
        </p:nvGrpSpPr>
        <p:grpSpPr>
          <a:xfrm>
            <a:off x="0" y="-44245"/>
            <a:ext cx="12273232" cy="6919843"/>
            <a:chOff x="0" y="-44245"/>
            <a:chExt cx="12273232" cy="6919843"/>
          </a:xfrm>
        </p:grpSpPr>
        <p:sp>
          <p:nvSpPr>
            <p:cNvPr id="6" name="TextBox 5"/>
            <p:cNvSpPr txBox="1"/>
            <p:nvPr/>
          </p:nvSpPr>
          <p:spPr>
            <a:xfrm>
              <a:off x="0" y="-44245"/>
              <a:ext cx="12273232" cy="6919843"/>
            </a:xfrm>
            <a:prstGeom prst="rect">
              <a:avLst/>
            </a:prstGeom>
            <a:noFill/>
          </p:spPr>
          <p:txBody>
            <a:bodyPr wrap="square" rtlCol="0">
              <a:spAutoFit/>
            </a:bodyPr>
            <a:lstStyle/>
            <a:p>
              <a:pPr algn="ctr"/>
              <a:r>
                <a:rPr lang="en-US" sz="2400" b="1">
                  <a:solidFill>
                    <a:srgbClr val="002060"/>
                  </a:solidFill>
                  <a:latin typeface="Times New Roman" panose="02020603050405020304" pitchFamily="18" charset="0"/>
                  <a:cs typeface="Times New Roman" panose="02020603050405020304" pitchFamily="18" charset="0"/>
                </a:rPr>
                <a:t>UBND HUYỆN TRÀ BỒNG</a:t>
              </a:r>
            </a:p>
            <a:p>
              <a:pPr algn="ctr"/>
              <a:r>
                <a:rPr lang="en-US" sz="2400" b="1">
                  <a:solidFill>
                    <a:srgbClr val="002060"/>
                  </a:solidFill>
                  <a:latin typeface="Times New Roman" panose="02020603050405020304" pitchFamily="18" charset="0"/>
                  <a:cs typeface="Times New Roman" panose="02020603050405020304" pitchFamily="18" charset="0"/>
                </a:rPr>
                <a:t>TRƯỜNG TIỂU HỌC TRÀ GIANG</a:t>
              </a:r>
            </a:p>
            <a:p>
              <a:pPr algn="ctr"/>
              <a:r>
                <a:rPr lang="en-US" sz="4800" b="1">
                  <a:solidFill>
                    <a:srgbClr val="002060"/>
                  </a:solidFill>
                  <a:latin typeface="Times New Roman" panose="02020603050405020304" pitchFamily="18" charset="0"/>
                  <a:cs typeface="Times New Roman" panose="02020603050405020304" pitchFamily="18" charset="0"/>
                </a:rPr>
                <a:t>***</a:t>
              </a:r>
            </a:p>
            <a:p>
              <a:pPr algn="ctr"/>
              <a:r>
                <a:rPr lang="en-US" sz="4000" b="1">
                  <a:solidFill>
                    <a:srgbClr val="002060"/>
                  </a:solidFill>
                  <a:latin typeface="Times New Roman" panose="02020603050405020304" pitchFamily="18" charset="0"/>
                  <a:cs typeface="Times New Roman" panose="02020603050405020304" pitchFamily="18" charset="0"/>
                </a:rPr>
                <a:t>SINH HOẠT </a:t>
              </a:r>
            </a:p>
            <a:p>
              <a:pPr algn="ctr">
                <a:spcBef>
                  <a:spcPts val="200"/>
                </a:spcBef>
                <a:spcAft>
                  <a:spcPts val="200"/>
                </a:spcAft>
              </a:pPr>
              <a:r>
                <a:rPr lang="en-US" sz="4000" b="1">
                  <a:solidFill>
                    <a:srgbClr val="002060"/>
                  </a:solidFill>
                  <a:latin typeface="Times New Roman" panose="02020603050405020304" pitchFamily="18" charset="0"/>
                  <a:cs typeface="Times New Roman" panose="02020603050405020304" pitchFamily="18" charset="0"/>
                </a:rPr>
                <a:t>CÂU LẠC BỘ ĐỌC SÁCH </a:t>
              </a:r>
            </a:p>
            <a:p>
              <a:pPr algn="ctr">
                <a:spcBef>
                  <a:spcPts val="200"/>
                </a:spcBef>
                <a:spcAft>
                  <a:spcPts val="200"/>
                </a:spcAft>
              </a:pPr>
              <a:r>
                <a:rPr lang="en-US" sz="4000" b="1">
                  <a:solidFill>
                    <a:srgbClr val="002060"/>
                  </a:solidFill>
                  <a:latin typeface="Times New Roman" panose="02020603050405020304" pitchFamily="18" charset="0"/>
                  <a:cs typeface="Times New Roman" panose="02020603050405020304" pitchFamily="18" charset="0"/>
                </a:rPr>
                <a:t>THÁNG 4 NĂM 2025</a:t>
              </a:r>
            </a:p>
            <a:p>
              <a:pPr algn="ctr"/>
              <a:r>
                <a:rPr lang="en-US" sz="4000" b="1" err="1">
                  <a:solidFill>
                    <a:srgbClr val="002060"/>
                  </a:solidFill>
                  <a:latin typeface="Times New Roman" panose="02020603050405020304" pitchFamily="18" charset="0"/>
                  <a:cs typeface="Times New Roman" panose="02020603050405020304" pitchFamily="18" charset="0"/>
                </a:rPr>
                <a:t>Câu</a:t>
              </a:r>
              <a:r>
                <a:rPr lang="en-US" sz="4000" b="1">
                  <a:solidFill>
                    <a:srgbClr val="002060"/>
                  </a:solidFill>
                  <a:latin typeface="Times New Roman" panose="02020603050405020304" pitchFamily="18" charset="0"/>
                  <a:cs typeface="Times New Roman" panose="02020603050405020304" pitchFamily="18" charset="0"/>
                </a:rPr>
                <a:t> </a:t>
              </a:r>
              <a:r>
                <a:rPr lang="en-US" sz="4000" b="1" err="1">
                  <a:solidFill>
                    <a:srgbClr val="002060"/>
                  </a:solidFill>
                  <a:latin typeface="Times New Roman" panose="02020603050405020304" pitchFamily="18" charset="0"/>
                  <a:cs typeface="Times New Roman" panose="02020603050405020304" pitchFamily="18" charset="0"/>
                </a:rPr>
                <a:t>chuyện</a:t>
              </a:r>
              <a:r>
                <a:rPr lang="en-US" sz="4000" b="1">
                  <a:solidFill>
                    <a:srgbClr val="002060"/>
                  </a:solidFill>
                  <a:latin typeface="Times New Roman" panose="02020603050405020304" pitchFamily="18" charset="0"/>
                  <a:cs typeface="Times New Roman" panose="02020603050405020304" pitchFamily="18" charset="0"/>
                </a:rPr>
                <a:t>: </a:t>
              </a:r>
              <a:r>
                <a:rPr lang="en-US" sz="4000" b="1" err="1">
                  <a:solidFill>
                    <a:srgbClr val="002060"/>
                  </a:solidFill>
                  <a:latin typeface="Times New Roman" panose="02020603050405020304" pitchFamily="18" charset="0"/>
                  <a:cs typeface="Times New Roman" panose="02020603050405020304" pitchFamily="18" charset="0"/>
                </a:rPr>
                <a:t>Kể</a:t>
              </a:r>
              <a:r>
                <a:rPr lang="en-US" sz="4000" b="1">
                  <a:solidFill>
                    <a:srgbClr val="002060"/>
                  </a:solidFill>
                  <a:latin typeface="Times New Roman" panose="02020603050405020304" pitchFamily="18" charset="0"/>
                  <a:cs typeface="Times New Roman" panose="02020603050405020304" pitchFamily="18" charset="0"/>
                </a:rPr>
                <a:t> </a:t>
              </a:r>
              <a:r>
                <a:rPr lang="en-US" sz="4000" b="1" err="1">
                  <a:solidFill>
                    <a:srgbClr val="002060"/>
                  </a:solidFill>
                  <a:latin typeface="Times New Roman" panose="02020603050405020304" pitchFamily="18" charset="0"/>
                  <a:cs typeface="Times New Roman" panose="02020603050405020304" pitchFamily="18" charset="0"/>
                </a:rPr>
                <a:t>chuyện</a:t>
              </a:r>
              <a:r>
                <a:rPr lang="en-US" sz="4000" b="1">
                  <a:solidFill>
                    <a:srgbClr val="002060"/>
                  </a:solidFill>
                  <a:latin typeface="Times New Roman" panose="02020603050405020304" pitchFamily="18" charset="0"/>
                  <a:cs typeface="Times New Roman" panose="02020603050405020304" pitchFamily="18" charset="0"/>
                </a:rPr>
                <a:t> </a:t>
              </a:r>
              <a:r>
                <a:rPr lang="en-US" sz="4000" b="1" err="1">
                  <a:solidFill>
                    <a:srgbClr val="002060"/>
                  </a:solidFill>
                  <a:latin typeface="Times New Roman" panose="02020603050405020304" pitchFamily="18" charset="0"/>
                  <a:cs typeface="Times New Roman" panose="02020603050405020304" pitchFamily="18" charset="0"/>
                </a:rPr>
                <a:t>Điện</a:t>
              </a:r>
              <a:r>
                <a:rPr lang="en-US" sz="4000" b="1">
                  <a:solidFill>
                    <a:srgbClr val="002060"/>
                  </a:solidFill>
                  <a:latin typeface="Times New Roman" panose="02020603050405020304" pitchFamily="18" charset="0"/>
                  <a:cs typeface="Times New Roman" panose="02020603050405020304" pitchFamily="18" charset="0"/>
                </a:rPr>
                <a:t> </a:t>
              </a:r>
              <a:r>
                <a:rPr lang="en-US" sz="4000" b="1" err="1">
                  <a:solidFill>
                    <a:srgbClr val="002060"/>
                  </a:solidFill>
                  <a:latin typeface="Times New Roman" panose="02020603050405020304" pitchFamily="18" charset="0"/>
                  <a:cs typeface="Times New Roman" panose="02020603050405020304" pitchFamily="18" charset="0"/>
                </a:rPr>
                <a:t>Biên</a:t>
              </a:r>
              <a:r>
                <a:rPr lang="en-US" sz="4000" b="1">
                  <a:solidFill>
                    <a:srgbClr val="002060"/>
                  </a:solidFill>
                  <a:latin typeface="Times New Roman" panose="02020603050405020304" pitchFamily="18" charset="0"/>
                  <a:cs typeface="Times New Roman" panose="02020603050405020304" pitchFamily="18" charset="0"/>
                </a:rPr>
                <a:t> </a:t>
              </a:r>
              <a:r>
                <a:rPr lang="en-US" sz="4000" b="1" err="1">
                  <a:solidFill>
                    <a:srgbClr val="002060"/>
                  </a:solidFill>
                  <a:latin typeface="Times New Roman" panose="02020603050405020304" pitchFamily="18" charset="0"/>
                  <a:cs typeface="Times New Roman" panose="02020603050405020304" pitchFamily="18" charset="0"/>
                </a:rPr>
                <a:t>Phủ</a:t>
              </a:r>
              <a:endParaRPr lang="en-US" sz="4000" b="1">
                <a:solidFill>
                  <a:srgbClr val="002060"/>
                </a:solidFill>
                <a:latin typeface="Times New Roman" panose="02020603050405020304" pitchFamily="18" charset="0"/>
                <a:cs typeface="Times New Roman" panose="02020603050405020304" pitchFamily="18" charset="0"/>
              </a:endParaRPr>
            </a:p>
            <a:p>
              <a:pPr algn="ctr"/>
              <a:endParaRPr lang="en-US" sz="3200" b="1" i="1">
                <a:solidFill>
                  <a:srgbClr val="002060"/>
                </a:solidFill>
                <a:latin typeface="Times New Roman" panose="02020603050405020304" pitchFamily="18" charset="0"/>
                <a:cs typeface="Times New Roman" panose="02020603050405020304" pitchFamily="18" charset="0"/>
              </a:endParaRPr>
            </a:p>
            <a:p>
              <a:pPr algn="ctr"/>
              <a:endParaRPr lang="en-US" sz="900" b="1" i="1">
                <a:solidFill>
                  <a:srgbClr val="002060"/>
                </a:solidFill>
                <a:latin typeface="Times New Roman" panose="02020603050405020304" pitchFamily="18" charset="0"/>
                <a:cs typeface="Times New Roman" panose="02020603050405020304" pitchFamily="18" charset="0"/>
              </a:endParaRPr>
            </a:p>
            <a:p>
              <a:pPr algn="ctr"/>
              <a:endParaRPr lang="en-US" sz="2400" b="1" i="1">
                <a:solidFill>
                  <a:srgbClr val="002060"/>
                </a:solidFill>
                <a:latin typeface="Times New Roman" panose="02020603050405020304" pitchFamily="18" charset="0"/>
                <a:cs typeface="Times New Roman" panose="02020603050405020304" pitchFamily="18" charset="0"/>
              </a:endParaRPr>
            </a:p>
            <a:p>
              <a:pPr algn="ctr"/>
              <a:endParaRPr lang="en-US" sz="2400" b="1" i="1">
                <a:solidFill>
                  <a:srgbClr val="002060"/>
                </a:solidFill>
                <a:latin typeface="Times New Roman" panose="02020603050405020304" pitchFamily="18" charset="0"/>
                <a:cs typeface="Times New Roman" panose="02020603050405020304" pitchFamily="18" charset="0"/>
              </a:endParaRPr>
            </a:p>
            <a:p>
              <a:pPr algn="ctr"/>
              <a:endParaRPr lang="en-US" sz="2000" b="1" i="1">
                <a:solidFill>
                  <a:srgbClr val="002060"/>
                </a:solidFill>
                <a:latin typeface="Times New Roman" panose="02020603050405020304" pitchFamily="18" charset="0"/>
                <a:cs typeface="Times New Roman" panose="02020603050405020304" pitchFamily="18" charset="0"/>
              </a:endParaRPr>
            </a:p>
            <a:p>
              <a:pPr algn="ctr"/>
              <a:endParaRPr lang="en-US" sz="2400" b="1" i="1">
                <a:solidFill>
                  <a:srgbClr val="002060"/>
                </a:solidFill>
                <a:latin typeface="Times New Roman" panose="02020603050405020304" pitchFamily="18" charset="0"/>
                <a:cs typeface="Times New Roman" panose="02020603050405020304" pitchFamily="18" charset="0"/>
              </a:endParaRPr>
            </a:p>
            <a:p>
              <a:pPr algn="ctr"/>
              <a:endParaRPr lang="en-US" sz="2400" b="1" i="1">
                <a:solidFill>
                  <a:schemeClr val="bg1"/>
                </a:solidFill>
                <a:latin typeface="Times New Roman" panose="02020603050405020304" pitchFamily="18" charset="0"/>
                <a:cs typeface="Times New Roman" panose="02020603050405020304" pitchFamily="18" charset="0"/>
              </a:endParaRPr>
            </a:p>
            <a:p>
              <a:pPr algn="ctr"/>
              <a:r>
                <a:rPr lang="en-US" sz="2400" b="1" i="1">
                  <a:solidFill>
                    <a:schemeClr val="bg1"/>
                  </a:solidFill>
                  <a:latin typeface="Times New Roman" panose="02020603050405020304" pitchFamily="18" charset="0"/>
                  <a:cs typeface="Times New Roman" panose="02020603050405020304" pitchFamily="18" charset="0"/>
                </a:rPr>
                <a:t>Trà Giang, </a:t>
              </a:r>
              <a:r>
                <a:rPr lang="en-US" sz="2400" b="1" i="1" err="1">
                  <a:solidFill>
                    <a:schemeClr val="bg1"/>
                  </a:solidFill>
                  <a:latin typeface="Times New Roman" panose="02020603050405020304" pitchFamily="18" charset="0"/>
                  <a:cs typeface="Times New Roman" panose="02020603050405020304" pitchFamily="18" charset="0"/>
                </a:rPr>
                <a:t>ngày</a:t>
              </a:r>
              <a:r>
                <a:rPr lang="en-US" sz="2400" b="1" i="1">
                  <a:solidFill>
                    <a:schemeClr val="bg1"/>
                  </a:solidFill>
                  <a:latin typeface="Times New Roman" panose="02020603050405020304" pitchFamily="18" charset="0"/>
                  <a:cs typeface="Times New Roman" panose="02020603050405020304" pitchFamily="18" charset="0"/>
                </a:rPr>
                <a:t> 17 </a:t>
              </a:r>
              <a:r>
                <a:rPr lang="en-US" sz="2400" b="1" i="1" err="1">
                  <a:solidFill>
                    <a:schemeClr val="bg1"/>
                  </a:solidFill>
                  <a:latin typeface="Times New Roman" panose="02020603050405020304" pitchFamily="18" charset="0"/>
                  <a:cs typeface="Times New Roman" panose="02020603050405020304" pitchFamily="18" charset="0"/>
                </a:rPr>
                <a:t>tháng</a:t>
              </a:r>
              <a:r>
                <a:rPr lang="en-US" sz="2400" b="1" i="1">
                  <a:solidFill>
                    <a:schemeClr val="bg1"/>
                  </a:solidFill>
                  <a:latin typeface="Times New Roman" panose="02020603050405020304" pitchFamily="18" charset="0"/>
                  <a:cs typeface="Times New Roman" panose="02020603050405020304" pitchFamily="18" charset="0"/>
                </a:rPr>
                <a:t> 4 </a:t>
              </a:r>
              <a:r>
                <a:rPr lang="en-US" sz="2400" b="1" i="1" err="1">
                  <a:solidFill>
                    <a:schemeClr val="bg1"/>
                  </a:solidFill>
                  <a:latin typeface="Times New Roman" panose="02020603050405020304" pitchFamily="18" charset="0"/>
                  <a:cs typeface="Times New Roman" panose="02020603050405020304" pitchFamily="18" charset="0"/>
                </a:rPr>
                <a:t>năm</a:t>
              </a:r>
              <a:r>
                <a:rPr lang="en-US" sz="2400" b="1" i="1">
                  <a:solidFill>
                    <a:schemeClr val="bg1"/>
                  </a:solidFill>
                  <a:latin typeface="Times New Roman" panose="02020603050405020304" pitchFamily="18" charset="0"/>
                  <a:cs typeface="Times New Roman" panose="02020603050405020304" pitchFamily="18" charset="0"/>
                </a:rPr>
                <a:t> 2025</a:t>
              </a:r>
            </a:p>
          </p:txBody>
        </p:sp>
        <p:sp>
          <p:nvSpPr>
            <p:cNvPr id="3" name="Title 1">
              <a:extLst>
                <a:ext uri="{FF2B5EF4-FFF2-40B4-BE49-F238E27FC236}">
                  <a16:creationId xmlns:a16="http://schemas.microsoft.com/office/drawing/2014/main" id="{3B79ED94-CC2A-ABC1-E95A-7ADE63520C45}"/>
                </a:ext>
              </a:extLst>
            </p:cNvPr>
            <p:cNvSpPr txBox="1">
              <a:spLocks/>
            </p:cNvSpPr>
            <p:nvPr/>
          </p:nvSpPr>
          <p:spPr>
            <a:xfrm>
              <a:off x="39496" y="5460758"/>
              <a:ext cx="3515719" cy="116126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US" sz="1600" b="1" err="1">
                  <a:solidFill>
                    <a:srgbClr val="FFFF00"/>
                  </a:solidFill>
                  <a:latin typeface="Times New Roman" panose="02020603050405020304" pitchFamily="18" charset="0"/>
                  <a:cs typeface="Times New Roman" panose="02020603050405020304" pitchFamily="18" charset="0"/>
                </a:rPr>
                <a:t>Lời</a:t>
              </a:r>
              <a:r>
                <a:rPr lang="en-US" sz="1600" b="1">
                  <a:solidFill>
                    <a:srgbClr val="FFFF00"/>
                  </a:solidFill>
                  <a:latin typeface="Times New Roman" panose="02020603050405020304" pitchFamily="18" charset="0"/>
                  <a:cs typeface="Times New Roman" panose="02020603050405020304" pitchFamily="18" charset="0"/>
                </a:rPr>
                <a:t>: Hữu Mai</a:t>
              </a:r>
            </a:p>
            <a:p>
              <a:pPr algn="just"/>
              <a:r>
                <a:rPr lang="en-US" sz="1600" b="1">
                  <a:solidFill>
                    <a:srgbClr val="FFFF00"/>
                  </a:solidFill>
                  <a:latin typeface="Times New Roman" panose="02020603050405020304" pitchFamily="18" charset="0"/>
                  <a:cs typeface="Times New Roman" panose="02020603050405020304" pitchFamily="18" charset="0"/>
                </a:rPr>
                <a:t>Tranh: Huy </a:t>
              </a:r>
              <a:r>
                <a:rPr lang="en-US" sz="1600" b="1" err="1">
                  <a:solidFill>
                    <a:srgbClr val="FFFF00"/>
                  </a:solidFill>
                  <a:latin typeface="Times New Roman" panose="02020603050405020304" pitchFamily="18" charset="0"/>
                  <a:cs typeface="Times New Roman" panose="02020603050405020304" pitchFamily="18" charset="0"/>
                </a:rPr>
                <a:t>Toàn</a:t>
              </a:r>
              <a:endParaRPr lang="en-US" sz="1600" b="1">
                <a:solidFill>
                  <a:srgbClr val="FFFF00"/>
                </a:solidFill>
                <a:latin typeface="Times New Roman" panose="02020603050405020304" pitchFamily="18" charset="0"/>
                <a:cs typeface="Times New Roman" panose="02020603050405020304" pitchFamily="18" charset="0"/>
              </a:endParaRPr>
            </a:p>
            <a:p>
              <a:pPr algn="just"/>
              <a:r>
                <a:rPr lang="en-US" sz="1600" b="1">
                  <a:solidFill>
                    <a:srgbClr val="FFFF00"/>
                  </a:solidFill>
                  <a:latin typeface="Times New Roman" panose="02020603050405020304" pitchFamily="18" charset="0"/>
                  <a:cs typeface="Times New Roman" panose="02020603050405020304" pitchFamily="18" charset="0"/>
                </a:rPr>
                <a:t>Do </a:t>
              </a:r>
              <a:r>
                <a:rPr lang="en-US" sz="1600" b="1" err="1">
                  <a:solidFill>
                    <a:srgbClr val="FFFF00"/>
                  </a:solidFill>
                  <a:latin typeface="Times New Roman" panose="02020603050405020304" pitchFamily="18" charset="0"/>
                  <a:cs typeface="Times New Roman" panose="02020603050405020304" pitchFamily="18" charset="0"/>
                </a:rPr>
                <a:t>Nxb</a:t>
              </a:r>
              <a:r>
                <a:rPr lang="en-US" sz="1600" b="1">
                  <a:solidFill>
                    <a:srgbClr val="FFFF00"/>
                  </a:solidFill>
                  <a:latin typeface="Times New Roman" panose="02020603050405020304" pitchFamily="18" charset="0"/>
                  <a:cs typeface="Times New Roman" panose="02020603050405020304" pitchFamily="18" charset="0"/>
                </a:rPr>
                <a:t>. Kim </a:t>
              </a:r>
              <a:r>
                <a:rPr lang="en-US" sz="1600" b="1" err="1">
                  <a:solidFill>
                    <a:srgbClr val="FFFF00"/>
                  </a:solidFill>
                  <a:latin typeface="Times New Roman" panose="02020603050405020304" pitchFamily="18" charset="0"/>
                  <a:cs typeface="Times New Roman" panose="02020603050405020304" pitchFamily="18" charset="0"/>
                </a:rPr>
                <a:t>Đồng</a:t>
              </a:r>
              <a:r>
                <a:rPr lang="en-US" sz="1600" b="1">
                  <a:solidFill>
                    <a:srgbClr val="FFFF00"/>
                  </a:solidFill>
                  <a:latin typeface="Times New Roman" panose="02020603050405020304" pitchFamily="18" charset="0"/>
                  <a:cs typeface="Times New Roman" panose="02020603050405020304" pitchFamily="18" charset="0"/>
                </a:rPr>
                <a:t> </a:t>
              </a:r>
              <a:r>
                <a:rPr lang="en-US" sz="1600" b="1" err="1">
                  <a:solidFill>
                    <a:srgbClr val="FFFF00"/>
                  </a:solidFill>
                  <a:latin typeface="Times New Roman" panose="02020603050405020304" pitchFamily="18" charset="0"/>
                  <a:cs typeface="Times New Roman" panose="02020603050405020304" pitchFamily="18" charset="0"/>
                </a:rPr>
                <a:t>phát</a:t>
              </a:r>
              <a:r>
                <a:rPr lang="en-US" sz="1600" b="1">
                  <a:solidFill>
                    <a:srgbClr val="FFFF00"/>
                  </a:solidFill>
                  <a:latin typeface="Times New Roman" panose="02020603050405020304" pitchFamily="18" charset="0"/>
                  <a:cs typeface="Times New Roman" panose="02020603050405020304" pitchFamily="18" charset="0"/>
                </a:rPr>
                <a:t> </a:t>
              </a:r>
              <a:r>
                <a:rPr lang="en-US" sz="1600" b="1" err="1">
                  <a:solidFill>
                    <a:srgbClr val="FFFF00"/>
                  </a:solidFill>
                  <a:latin typeface="Times New Roman" panose="02020603050405020304" pitchFamily="18" charset="0"/>
                  <a:cs typeface="Times New Roman" panose="02020603050405020304" pitchFamily="18" charset="0"/>
                </a:rPr>
                <a:t>hành</a:t>
              </a:r>
              <a:r>
                <a:rPr lang="en-US" sz="1600" b="1">
                  <a:solidFill>
                    <a:srgbClr val="FFFF00"/>
                  </a:solidFill>
                  <a:latin typeface="Times New Roman" panose="02020603050405020304" pitchFamily="18" charset="0"/>
                  <a:cs typeface="Times New Roman" panose="02020603050405020304" pitchFamily="18" charset="0"/>
                </a:rPr>
                <a:t> </a:t>
              </a:r>
              <a:r>
                <a:rPr lang="en-US" sz="1600" b="1" err="1">
                  <a:solidFill>
                    <a:srgbClr val="FFFF00"/>
                  </a:solidFill>
                  <a:latin typeface="Times New Roman" panose="02020603050405020304" pitchFamily="18" charset="0"/>
                  <a:cs typeface="Times New Roman" panose="02020603050405020304" pitchFamily="18" charset="0"/>
                </a:rPr>
                <a:t>năm</a:t>
              </a:r>
              <a:r>
                <a:rPr lang="en-US" sz="1600" b="1">
                  <a:solidFill>
                    <a:srgbClr val="FFFF00"/>
                  </a:solidFill>
                  <a:latin typeface="Times New Roman" panose="02020603050405020304" pitchFamily="18" charset="0"/>
                  <a:cs typeface="Times New Roman" panose="02020603050405020304" pitchFamily="18" charset="0"/>
                </a:rPr>
                <a:t> 2014</a:t>
              </a:r>
            </a:p>
            <a:p>
              <a:pPr algn="just"/>
              <a:r>
                <a:rPr lang="en-US" sz="1600" b="1" err="1">
                  <a:solidFill>
                    <a:srgbClr val="FFFF00"/>
                  </a:solidFill>
                  <a:latin typeface="Times New Roman" panose="02020603050405020304" pitchFamily="18" charset="0"/>
                  <a:cs typeface="Times New Roman" panose="02020603050405020304" pitchFamily="18" charset="0"/>
                </a:rPr>
                <a:t>Số</a:t>
              </a:r>
              <a:r>
                <a:rPr lang="en-US" sz="1600" b="1">
                  <a:solidFill>
                    <a:srgbClr val="FFFF00"/>
                  </a:solidFill>
                  <a:latin typeface="Times New Roman" panose="02020603050405020304" pitchFamily="18" charset="0"/>
                  <a:cs typeface="Times New Roman" panose="02020603050405020304" pitchFamily="18" charset="0"/>
                </a:rPr>
                <a:t> </a:t>
              </a:r>
              <a:r>
                <a:rPr lang="en-US" sz="1600" b="1" err="1">
                  <a:solidFill>
                    <a:srgbClr val="FFFF00"/>
                  </a:solidFill>
                  <a:latin typeface="Times New Roman" panose="02020603050405020304" pitchFamily="18" charset="0"/>
                  <a:cs typeface="Times New Roman" panose="02020603050405020304" pitchFamily="18" charset="0"/>
                </a:rPr>
                <a:t>trang</a:t>
              </a:r>
              <a:r>
                <a:rPr lang="en-US" sz="1600" b="1">
                  <a:solidFill>
                    <a:srgbClr val="FFFF00"/>
                  </a:solidFill>
                  <a:latin typeface="Times New Roman" panose="02020603050405020304" pitchFamily="18" charset="0"/>
                  <a:cs typeface="Times New Roman" panose="02020603050405020304" pitchFamily="18" charset="0"/>
                </a:rPr>
                <a:t>: 52 tr</a:t>
              </a:r>
            </a:p>
            <a:p>
              <a:pPr algn="just"/>
              <a:r>
                <a:rPr lang="en-US" sz="1600" b="1" err="1">
                  <a:solidFill>
                    <a:srgbClr val="FFFF00"/>
                  </a:solidFill>
                  <a:latin typeface="Times New Roman" panose="02020603050405020304" pitchFamily="18" charset="0"/>
                  <a:cs typeface="Times New Roman" panose="02020603050405020304" pitchFamily="18" charset="0"/>
                </a:rPr>
                <a:t>Với</a:t>
              </a:r>
              <a:r>
                <a:rPr lang="en-US" sz="1600" b="1">
                  <a:solidFill>
                    <a:srgbClr val="FFFF00"/>
                  </a:solidFill>
                  <a:latin typeface="Times New Roman" panose="02020603050405020304" pitchFamily="18" charset="0"/>
                  <a:cs typeface="Times New Roman" panose="02020603050405020304" pitchFamily="18" charset="0"/>
                </a:rPr>
                <a:t> </a:t>
              </a:r>
              <a:r>
                <a:rPr lang="en-US" sz="1600" b="1" err="1">
                  <a:solidFill>
                    <a:srgbClr val="FFFF00"/>
                  </a:solidFill>
                  <a:latin typeface="Times New Roman" panose="02020603050405020304" pitchFamily="18" charset="0"/>
                  <a:cs typeface="Times New Roman" panose="02020603050405020304" pitchFamily="18" charset="0"/>
                </a:rPr>
                <a:t>khổ</a:t>
              </a:r>
              <a:r>
                <a:rPr lang="en-US" sz="1600" b="1">
                  <a:solidFill>
                    <a:srgbClr val="FFFF00"/>
                  </a:solidFill>
                  <a:latin typeface="Times New Roman" panose="02020603050405020304" pitchFamily="18" charset="0"/>
                  <a:cs typeface="Times New Roman" panose="02020603050405020304" pitchFamily="18" charset="0"/>
                </a:rPr>
                <a:t> 16 x 16cm</a:t>
              </a:r>
              <a:endParaRPr lang="en-US" sz="1600">
                <a:solidFill>
                  <a:srgbClr val="FFFF00"/>
                </a:solidFill>
              </a:endParaRPr>
            </a:p>
          </p:txBody>
        </p:sp>
        <p:pic>
          <p:nvPicPr>
            <p:cNvPr id="5" name="Picture 4">
              <a:extLst>
                <a:ext uri="{FF2B5EF4-FFF2-40B4-BE49-F238E27FC236}">
                  <a16:creationId xmlns:a16="http://schemas.microsoft.com/office/drawing/2014/main" id="{7BB01802-20F5-3CEB-158A-51708AC97523}"/>
                </a:ext>
              </a:extLst>
            </p:cNvPr>
            <p:cNvPicPr>
              <a:picLocks noChangeAspect="1"/>
            </p:cNvPicPr>
            <p:nvPr/>
          </p:nvPicPr>
          <p:blipFill>
            <a:blip r:embed="rId6"/>
            <a:stretch>
              <a:fillRect/>
            </a:stretch>
          </p:blipFill>
          <p:spPr>
            <a:xfrm>
              <a:off x="5133256" y="5640320"/>
              <a:ext cx="1612491" cy="892190"/>
            </a:xfrm>
            <a:prstGeom prst="rect">
              <a:avLst/>
            </a:prstGeom>
          </p:spPr>
        </p:pic>
        <p:pic>
          <p:nvPicPr>
            <p:cNvPr id="8" name="Picture 7">
              <a:extLst>
                <a:ext uri="{FF2B5EF4-FFF2-40B4-BE49-F238E27FC236}">
                  <a16:creationId xmlns:a16="http://schemas.microsoft.com/office/drawing/2014/main" id="{3B4834C6-1117-77A6-CAB1-CAE8AA472D52}"/>
                </a:ext>
              </a:extLst>
            </p:cNvPr>
            <p:cNvPicPr>
              <a:picLocks noChangeAspect="1"/>
            </p:cNvPicPr>
            <p:nvPr/>
          </p:nvPicPr>
          <p:blipFill>
            <a:blip r:embed="rId7"/>
            <a:stretch>
              <a:fillRect/>
            </a:stretch>
          </p:blipFill>
          <p:spPr>
            <a:xfrm rot="21373041">
              <a:off x="6406306" y="5672318"/>
              <a:ext cx="2134189" cy="892190"/>
            </a:xfrm>
            <a:prstGeom prst="ellipse">
              <a:avLst/>
            </a:prstGeom>
            <a:ln>
              <a:noFill/>
            </a:ln>
            <a:effectLst>
              <a:softEdge rad="112500"/>
            </a:effectLst>
          </p:spPr>
        </p:pic>
      </p:grpSp>
      <p:pic>
        <p:nvPicPr>
          <p:cNvPr id="2" name="Picture 2" descr="Art100x150">
            <a:extLst>
              <a:ext uri="{FF2B5EF4-FFF2-40B4-BE49-F238E27FC236}">
                <a16:creationId xmlns:a16="http://schemas.microsoft.com/office/drawing/2014/main" id="{9D8EAF99-C50C-8C26-22CD-98E616504C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77337">
            <a:off x="10526446" y="-226089"/>
            <a:ext cx="1454004" cy="2158327"/>
          </a:xfrm>
          <a:prstGeom prst="rect">
            <a:avLst/>
          </a:prstGeom>
          <a:noFill/>
          <a:extLst>
            <a:ext uri="{909E8E84-426E-40DD-AFC4-6F175D3DCCD1}">
              <a14:hiddenFill xmlns:a14="http://schemas.microsoft.com/office/drawing/2010/main">
                <a:solidFill>
                  <a:srgbClr val="FFFFFF"/>
                </a:solidFill>
              </a14:hiddenFill>
            </a:ext>
          </a:extLst>
        </p:spPr>
      </p:pic>
      <p:pic>
        <p:nvPicPr>
          <p:cNvPr id="9" name="Chiến thắng Điện Biên (Đỗ Nhuận) - Hợp ca nam nữ Đài TNVN - (bản 1)">
            <a:hlinkClick r:id="" action="ppaction://media"/>
            <a:extLst>
              <a:ext uri="{FF2B5EF4-FFF2-40B4-BE49-F238E27FC236}">
                <a16:creationId xmlns:a16="http://schemas.microsoft.com/office/drawing/2014/main" id="{95C553A1-AFED-6D28-767B-57C66BE065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42904" y="622771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D849-9C8E-7CAC-38E4-A5307EA0A12B}"/>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C79E85A-F56D-7B8D-FD7E-B878D1E1364E}"/>
              </a:ext>
            </a:extLst>
          </p:cNvPr>
          <p:cNvPicPr>
            <a:picLocks noGrp="1" noChangeAspect="1"/>
          </p:cNvPicPr>
          <p:nvPr>
            <p:ph idx="1"/>
          </p:nvPr>
        </p:nvPicPr>
        <p:blipFill>
          <a:blip r:embed="rId2"/>
          <a:stretch>
            <a:fillRect/>
          </a:stretch>
        </p:blipFill>
        <p:spPr>
          <a:xfrm>
            <a:off x="0" y="-116694"/>
            <a:ext cx="12192000" cy="6858000"/>
          </a:xfrm>
          <a:prstGeom prst="rect">
            <a:avLst/>
          </a:prstGeom>
        </p:spPr>
      </p:pic>
      <p:pic>
        <p:nvPicPr>
          <p:cNvPr id="3" name="Picture 2">
            <a:extLst>
              <a:ext uri="{FF2B5EF4-FFF2-40B4-BE49-F238E27FC236}">
                <a16:creationId xmlns:a16="http://schemas.microsoft.com/office/drawing/2014/main" id="{37873975-AAFA-7399-1490-5194F1BDAFF4}"/>
              </a:ext>
            </a:extLst>
          </p:cNvPr>
          <p:cNvPicPr>
            <a:picLocks noChangeAspect="1"/>
          </p:cNvPicPr>
          <p:nvPr/>
        </p:nvPicPr>
        <p:blipFill>
          <a:blip r:embed="rId3"/>
          <a:srcRect l="10146" t="6722" r="10430"/>
          <a:stretch/>
        </p:blipFill>
        <p:spPr>
          <a:xfrm>
            <a:off x="7315200" y="0"/>
            <a:ext cx="4735286" cy="6498771"/>
          </a:xfrm>
          <a:prstGeom prst="rect">
            <a:avLst/>
          </a:prstGeom>
        </p:spPr>
      </p:pic>
      <p:grpSp>
        <p:nvGrpSpPr>
          <p:cNvPr id="2" name="Group 1">
            <a:extLst>
              <a:ext uri="{FF2B5EF4-FFF2-40B4-BE49-F238E27FC236}">
                <a16:creationId xmlns:a16="http://schemas.microsoft.com/office/drawing/2014/main" id="{69EDF4EC-9143-04D3-9090-719D700C6184}"/>
              </a:ext>
            </a:extLst>
          </p:cNvPr>
          <p:cNvGrpSpPr/>
          <p:nvPr/>
        </p:nvGrpSpPr>
        <p:grpSpPr>
          <a:xfrm>
            <a:off x="465221" y="0"/>
            <a:ext cx="6792399" cy="6649834"/>
            <a:chOff x="465221" y="0"/>
            <a:chExt cx="6792399" cy="6649834"/>
          </a:xfrm>
        </p:grpSpPr>
        <p:sp>
          <p:nvSpPr>
            <p:cNvPr id="6" name="TextBox 5">
              <a:extLst>
                <a:ext uri="{FF2B5EF4-FFF2-40B4-BE49-F238E27FC236}">
                  <a16:creationId xmlns:a16="http://schemas.microsoft.com/office/drawing/2014/main" id="{0C618BAF-76D9-5800-74C5-7A5F43CF8282}"/>
                </a:ext>
              </a:extLst>
            </p:cNvPr>
            <p:cNvSpPr txBox="1"/>
            <p:nvPr/>
          </p:nvSpPr>
          <p:spPr>
            <a:xfrm>
              <a:off x="465221" y="0"/>
              <a:ext cx="6721642" cy="6649834"/>
            </a:xfrm>
            <a:prstGeom prst="rect">
              <a:avLst/>
            </a:prstGeom>
            <a:noFill/>
          </p:spPr>
          <p:txBody>
            <a:bodyPr wrap="square">
              <a:spAutoFit/>
            </a:bodyPr>
            <a:lstStyle/>
            <a:p>
              <a:pPr algn="just">
                <a:lnSpc>
                  <a:spcPct val="107000"/>
                </a:lnSpc>
                <a:spcAft>
                  <a:spcPts val="800"/>
                </a:spcAft>
                <a:buNone/>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Hò dô ta nào! </a:t>
              </a:r>
            </a:p>
            <a:p>
              <a:pPr algn="just">
                <a:lnSpc>
                  <a:spcPct val="107000"/>
                </a:lnSpc>
                <a:spcAft>
                  <a:spcPts val="800"/>
                </a:spcAft>
                <a:buNone/>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Kéo pháo ta vượt qua đèo.</a:t>
              </a:r>
            </a:p>
            <a:p>
              <a:pPr algn="just">
                <a:lnSpc>
                  <a:spcPct val="107000"/>
                </a:lnSpc>
                <a:spcAft>
                  <a:spcPts val="800"/>
                </a:spcAft>
                <a:buNone/>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Hò dô ta nào! </a:t>
              </a:r>
            </a:p>
            <a:p>
              <a:pPr algn="just">
                <a:lnSpc>
                  <a:spcPct val="107000"/>
                </a:lnSpc>
                <a:spcAft>
                  <a:spcPts val="800"/>
                </a:spcAft>
                <a:buNone/>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K</a:t>
              </a:r>
              <a:r>
                <a:rPr lang="en-US" sz="2800" i="1" kern="100">
                  <a:latin typeface="Times New Roman" panose="02020603050405020304" pitchFamily="18" charset="0"/>
                  <a:ea typeface="Calibri" panose="020F0502020204030204" pitchFamily="34" charset="0"/>
                  <a:cs typeface="Times New Roman" panose="02020603050405020304" pitchFamily="18" charset="0"/>
                </a:rPr>
                <a:t>é</a:t>
              </a: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o pháo ta vượt qua núi… </a:t>
              </a:r>
            </a:p>
            <a:p>
              <a:pPr algn="just">
                <a:lnSpc>
                  <a:spcPct val="107000"/>
                </a:lnSpc>
                <a:spcAft>
                  <a:spcPts val="800"/>
                </a:spcAft>
                <a:buNone/>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…Dốc núi cao cao, nhưng lòng quyết tâm còn cao hơn núi</a:t>
              </a:r>
            </a:p>
            <a:p>
              <a:pPr algn="just">
                <a:lnSpc>
                  <a:spcPct val="107000"/>
                </a:lnSpc>
                <a:spcAft>
                  <a:spcPts val="800"/>
                </a:spcAft>
                <a:buNone/>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 Vực sâu thăm thẳm, vực nào sâu bằng chí căm thù...*</a:t>
              </a:r>
            </a:p>
            <a:p>
              <a:pPr algn="just">
                <a:lnSpc>
                  <a:spcPct val="107000"/>
                </a:lnSpc>
                <a:spcAft>
                  <a:spcPts val="800"/>
                </a:spcAft>
              </a:pPr>
              <a:r>
                <a:rPr lang="en-US" sz="2800" kern="100">
                  <a:effectLst/>
                  <a:latin typeface="Times New Roman" panose="02020603050405020304" pitchFamily="18" charset="0"/>
                  <a:ea typeface="Calibri" panose="020F0502020204030204" pitchFamily="34" charset="0"/>
                  <a:cs typeface="Times New Roman" panose="02020603050405020304" pitchFamily="18" charset="0"/>
                </a:rPr>
                <a:t>Con đường đưa pháo vào trận địa thật hiểm trở, có những quãng dốc tới sáu mươi độ (60°), các chiến sĩ phải làm dây tời để kéo pháo vượt qua. </a:t>
              </a:r>
            </a:p>
            <a:p>
              <a:pPr algn="just">
                <a:lnSpc>
                  <a:spcPct val="107000"/>
                </a:lnSpc>
                <a:spcAft>
                  <a:spcPts val="800"/>
                </a:spcAft>
              </a:pPr>
              <a:r>
                <a:rPr lang="en-US" i="1" kern="100">
                  <a:latin typeface="Times New Roman" panose="02020603050405020304" pitchFamily="18" charset="0"/>
                  <a:ea typeface="Calibri" panose="020F0502020204030204" pitchFamily="34" charset="0"/>
                  <a:cs typeface="Times New Roman" panose="02020603050405020304" pitchFamily="18" charset="0"/>
                </a:rPr>
                <a:t>Trích lời bài hát “Hò kéo pháo của nhạc sĩ Hoàng Vân”</a:t>
              </a:r>
              <a:r>
                <a:rPr lang="en-US" i="1" kern="10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5A100D6B-5E0D-09D8-18B5-6D0DB58BF49F}"/>
                </a:ext>
              </a:extLst>
            </p:cNvPr>
            <p:cNvPicPr>
              <a:picLocks noChangeAspect="1"/>
            </p:cNvPicPr>
            <p:nvPr/>
          </p:nvPicPr>
          <p:blipFill>
            <a:blip r:embed="rId4"/>
            <a:stretch>
              <a:fillRect/>
            </a:stretch>
          </p:blipFill>
          <p:spPr>
            <a:xfrm>
              <a:off x="4781120" y="0"/>
              <a:ext cx="2476500" cy="1812471"/>
            </a:xfrm>
            <a:prstGeom prst="rect">
              <a:avLst/>
            </a:prstGeom>
          </p:spPr>
        </p:pic>
      </p:grpSp>
    </p:spTree>
    <p:extLst>
      <p:ext uri="{BB962C8B-B14F-4D97-AF65-F5344CB8AC3E}">
        <p14:creationId xmlns:p14="http://schemas.microsoft.com/office/powerpoint/2010/main" val="1725187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C66D-C41E-FB6E-85B6-8FD9B61AB44F}"/>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1E83EBC-8AB4-F070-77D3-6015415BA845}"/>
              </a:ext>
            </a:extLst>
          </p:cNvPr>
          <p:cNvPicPr>
            <a:picLocks noGrp="1" noChangeAspect="1"/>
          </p:cNvPicPr>
          <p:nvPr>
            <p:ph idx="1"/>
          </p:nvPr>
        </p:nvPicPr>
        <p:blipFill>
          <a:blip r:embed="rId2"/>
          <a:stretch>
            <a:fillRect/>
          </a:stretch>
        </p:blipFill>
        <p:spPr>
          <a:xfrm>
            <a:off x="0" y="0"/>
            <a:ext cx="12192000" cy="6933811"/>
          </a:xfrm>
          <a:prstGeom prst="rect">
            <a:avLst/>
          </a:prstGeom>
        </p:spPr>
      </p:pic>
      <p:pic>
        <p:nvPicPr>
          <p:cNvPr id="2" name="Picture 1">
            <a:extLst>
              <a:ext uri="{FF2B5EF4-FFF2-40B4-BE49-F238E27FC236}">
                <a16:creationId xmlns:a16="http://schemas.microsoft.com/office/drawing/2014/main" id="{F86D1115-AAEF-F01A-154E-5241480C28B5}"/>
              </a:ext>
            </a:extLst>
          </p:cNvPr>
          <p:cNvPicPr>
            <a:picLocks noChangeAspect="1"/>
          </p:cNvPicPr>
          <p:nvPr/>
        </p:nvPicPr>
        <p:blipFill>
          <a:blip r:embed="rId3"/>
          <a:stretch>
            <a:fillRect/>
          </a:stretch>
        </p:blipFill>
        <p:spPr>
          <a:xfrm>
            <a:off x="7122693" y="382936"/>
            <a:ext cx="4930155" cy="5495349"/>
          </a:xfrm>
          <a:prstGeom prst="rect">
            <a:avLst/>
          </a:prstGeom>
        </p:spPr>
      </p:pic>
      <p:grpSp>
        <p:nvGrpSpPr>
          <p:cNvPr id="3" name="Group 2">
            <a:extLst>
              <a:ext uri="{FF2B5EF4-FFF2-40B4-BE49-F238E27FC236}">
                <a16:creationId xmlns:a16="http://schemas.microsoft.com/office/drawing/2014/main" id="{08AA15A2-5824-8E57-DF01-44444D4B6A93}"/>
              </a:ext>
            </a:extLst>
          </p:cNvPr>
          <p:cNvGrpSpPr/>
          <p:nvPr/>
        </p:nvGrpSpPr>
        <p:grpSpPr>
          <a:xfrm>
            <a:off x="401052" y="458748"/>
            <a:ext cx="11790948" cy="6399252"/>
            <a:chOff x="401052" y="458748"/>
            <a:chExt cx="11790948" cy="6399252"/>
          </a:xfrm>
        </p:grpSpPr>
        <p:sp>
          <p:nvSpPr>
            <p:cNvPr id="6" name="TextBox 5">
              <a:extLst>
                <a:ext uri="{FF2B5EF4-FFF2-40B4-BE49-F238E27FC236}">
                  <a16:creationId xmlns:a16="http://schemas.microsoft.com/office/drawing/2014/main" id="{F532B2BF-6E9E-2A87-C16D-DD4F67521E45}"/>
                </a:ext>
              </a:extLst>
            </p:cNvPr>
            <p:cNvSpPr txBox="1"/>
            <p:nvPr/>
          </p:nvSpPr>
          <p:spPr>
            <a:xfrm>
              <a:off x="401052" y="458748"/>
              <a:ext cx="6721642" cy="6399252"/>
            </a:xfrm>
            <a:prstGeom prst="rect">
              <a:avLst/>
            </a:prstGeom>
            <a:noFill/>
          </p:spPr>
          <p:txBody>
            <a:bodyPr wrap="square">
              <a:spAutoFit/>
            </a:bodyPr>
            <a:lstStyle/>
            <a:p>
              <a:pPr algn="just">
                <a:lnSpc>
                  <a:spcPct val="107000"/>
                </a:lnSpc>
                <a:spcAft>
                  <a:spcPts val="800"/>
                </a:spcAft>
              </a:pPr>
              <a:r>
                <a:rPr lang="en-US"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Ngày 13 tháng 3 năm 1954</a:t>
              </a:r>
              <a:r>
                <a:rPr lang="en-US" sz="3600" kern="100">
                  <a:latin typeface="Times New Roman" panose="02020603050405020304" pitchFamily="18" charset="0"/>
                  <a:ea typeface="Calibri" panose="020F0502020204030204" pitchFamily="34" charset="0"/>
                  <a:cs typeface="Times New Roman" panose="02020603050405020304" pitchFamily="18" charset="0"/>
                </a:rPr>
                <a:t>, trận Điện Biên Phủ mở màn. Bão lửa của pháo binh ta ào ào trút xuống tập đoàn cứ điểm Điện Biên Phủ. Máy bay địch xuất phát từ những hàng không mẫu hạm trên biển Đông liên tục bắn phá, ném bom chùm, bơm nổ chậm... hòng chặn đường quân ta, cứu nguy cho cứ điểm Điện Biên Phủ. </a:t>
              </a:r>
            </a:p>
            <a:p>
              <a:pPr algn="just">
                <a:lnSpc>
                  <a:spcPct val="107000"/>
                </a:lnSpc>
                <a:spcAft>
                  <a:spcPts val="800"/>
                </a:spcAft>
              </a:pP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538618E-D7E2-B4D4-0D39-CCB03006B81C}"/>
                </a:ext>
              </a:extLst>
            </p:cNvPr>
            <p:cNvSpPr txBox="1"/>
            <p:nvPr/>
          </p:nvSpPr>
          <p:spPr>
            <a:xfrm>
              <a:off x="6715125" y="6002220"/>
              <a:ext cx="5476875" cy="646331"/>
            </a:xfrm>
            <a:prstGeom prst="rect">
              <a:avLst/>
            </a:prstGeom>
            <a:noFill/>
          </p:spPr>
          <p:txBody>
            <a:bodyPr wrap="square">
              <a:spAutoFit/>
            </a:bodyPr>
            <a:lstStyle/>
            <a:p>
              <a:pPr algn="ctr"/>
              <a:r>
                <a:rPr lang="en-US" sz="1800" i="1" kern="100">
                  <a:latin typeface="Times New Roman" panose="02020603050405020304" pitchFamily="18" charset="0"/>
                  <a:ea typeface="Calibri" panose="020F0502020204030204" pitchFamily="34" charset="0"/>
                  <a:cs typeface="Times New Roman" panose="02020603050405020304" pitchFamily="18" charset="0"/>
                </a:rPr>
                <a:t>Bão lửa của pháo binh ta ào ào trút xuống tập đoàn cứ điểm Điện Biên Phủ</a:t>
              </a:r>
              <a:endParaRPr lang="en-US" i="1"/>
            </a:p>
          </p:txBody>
        </p:sp>
      </p:grpSp>
    </p:spTree>
    <p:extLst>
      <p:ext uri="{BB962C8B-B14F-4D97-AF65-F5344CB8AC3E}">
        <p14:creationId xmlns:p14="http://schemas.microsoft.com/office/powerpoint/2010/main" val="6485362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7216-40C0-F80B-B3F0-0FAFB97D9644}"/>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A160FBA-41B7-F25A-A6BA-3F0563E835DA}"/>
              </a:ext>
            </a:extLst>
          </p:cNvPr>
          <p:cNvPicPr>
            <a:picLocks noGrp="1" noChangeAspect="1"/>
          </p:cNvPicPr>
          <p:nvPr>
            <p:ph idx="1"/>
          </p:nvPr>
        </p:nvPicPr>
        <p:blipFill>
          <a:blip r:embed="rId2"/>
          <a:stretch>
            <a:fillRect/>
          </a:stretch>
        </p:blipFill>
        <p:spPr>
          <a:xfrm>
            <a:off x="0" y="0"/>
            <a:ext cx="12192000" cy="6933811"/>
          </a:xfrm>
          <a:prstGeom prst="rect">
            <a:avLst/>
          </a:prstGeom>
        </p:spPr>
      </p:pic>
      <p:grpSp>
        <p:nvGrpSpPr>
          <p:cNvPr id="3" name="Group 2">
            <a:extLst>
              <a:ext uri="{FF2B5EF4-FFF2-40B4-BE49-F238E27FC236}">
                <a16:creationId xmlns:a16="http://schemas.microsoft.com/office/drawing/2014/main" id="{BFE689A5-8232-8278-6785-7A505BD11A9F}"/>
              </a:ext>
            </a:extLst>
          </p:cNvPr>
          <p:cNvGrpSpPr/>
          <p:nvPr/>
        </p:nvGrpSpPr>
        <p:grpSpPr>
          <a:xfrm>
            <a:off x="449179" y="153948"/>
            <a:ext cx="11293641" cy="7094634"/>
            <a:chOff x="449179" y="153948"/>
            <a:chExt cx="11293641" cy="7094634"/>
          </a:xfrm>
        </p:grpSpPr>
        <p:sp>
          <p:nvSpPr>
            <p:cNvPr id="6" name="TextBox 5">
              <a:extLst>
                <a:ext uri="{FF2B5EF4-FFF2-40B4-BE49-F238E27FC236}">
                  <a16:creationId xmlns:a16="http://schemas.microsoft.com/office/drawing/2014/main" id="{AB2DACBF-22C2-276A-A7D7-8744F602261F}"/>
                </a:ext>
              </a:extLst>
            </p:cNvPr>
            <p:cNvSpPr txBox="1"/>
            <p:nvPr/>
          </p:nvSpPr>
          <p:spPr>
            <a:xfrm>
              <a:off x="449179" y="153948"/>
              <a:ext cx="6721642" cy="7094634"/>
            </a:xfrm>
            <a:prstGeom prst="rect">
              <a:avLst/>
            </a:prstGeom>
            <a:noFill/>
          </p:spPr>
          <p:txBody>
            <a:bodyPr wrap="square">
              <a:spAutoFit/>
            </a:bodyPr>
            <a:lstStyle/>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Từ những ngày đầu chiến dịch đã xuất hiện nhiều tấm gương chiến đấu anh dũng tuyệt vời. Trong trận Mường Pồn, chiến sĩ </a:t>
              </a:r>
              <a:r>
                <a:rPr lang="en-US"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Bế Văn Đàn </a:t>
              </a:r>
              <a:r>
                <a:rPr lang="en-US" sz="3600" kern="100">
                  <a:latin typeface="Times New Roman" panose="02020603050405020304" pitchFamily="18" charset="0"/>
                  <a:ea typeface="Calibri" panose="020F0502020204030204" pitchFamily="34" charset="0"/>
                  <a:cs typeface="Times New Roman" panose="02020603050405020304" pitchFamily="18" charset="0"/>
                </a:rPr>
                <a:t>đã dũng cảm lấy thân mình làm giá súng cho đồng đội diệt địch. </a:t>
              </a: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Trên đường kéo pháo, một khẩu cao xạ bị tuột đây, khẩu đội trưởng </a:t>
              </a:r>
              <a:r>
                <a:rPr lang="en-US"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Tô Vĩnh Diện </a:t>
              </a:r>
              <a:r>
                <a:rPr lang="en-US" sz="3600" kern="100">
                  <a:latin typeface="Times New Roman" panose="02020603050405020304" pitchFamily="18" charset="0"/>
                  <a:ea typeface="Calibri" panose="020F0502020204030204" pitchFamily="34" charset="0"/>
                  <a:cs typeface="Times New Roman" panose="02020603050405020304" pitchFamily="18" charset="0"/>
                </a:rPr>
                <a:t>cầm chèn đã lao cả người vào bánh xe để cứu pháo khỏi lăn xuống vực sâu. </a:t>
              </a:r>
            </a:p>
            <a:p>
              <a:pPr algn="just">
                <a:lnSpc>
                  <a:spcPct val="107000"/>
                </a:lnSpc>
                <a:spcAft>
                  <a:spcPts val="800"/>
                </a:spcAft>
              </a:pP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7741A93-C158-DFB1-F511-0BF838BE59E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5044" b="25487"/>
            <a:stretch/>
          </p:blipFill>
          <p:spPr>
            <a:xfrm>
              <a:off x="7619999" y="342899"/>
              <a:ext cx="4122821" cy="6302829"/>
            </a:xfrm>
            <a:prstGeom prst="rect">
              <a:avLst/>
            </a:prstGeom>
          </p:spPr>
        </p:pic>
      </p:grpSp>
    </p:spTree>
    <p:extLst>
      <p:ext uri="{BB962C8B-B14F-4D97-AF65-F5344CB8AC3E}">
        <p14:creationId xmlns:p14="http://schemas.microsoft.com/office/powerpoint/2010/main" val="27179385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EF46E-B2D6-FC38-15D7-7BC5280372BE}"/>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4153C34-CE5E-9207-658D-DF862CFC0480}"/>
              </a:ext>
            </a:extLst>
          </p:cNvPr>
          <p:cNvPicPr>
            <a:picLocks noGrp="1" noChangeAspect="1"/>
          </p:cNvPicPr>
          <p:nvPr>
            <p:ph idx="1"/>
          </p:nvPr>
        </p:nvPicPr>
        <p:blipFill>
          <a:blip r:embed="rId2"/>
          <a:stretch>
            <a:fillRect/>
          </a:stretch>
        </p:blipFill>
        <p:spPr>
          <a:xfrm>
            <a:off x="0" y="0"/>
            <a:ext cx="12192000" cy="6933811"/>
          </a:xfrm>
          <a:prstGeom prst="rect">
            <a:avLst/>
          </a:prstGeom>
        </p:spPr>
      </p:pic>
      <p:pic>
        <p:nvPicPr>
          <p:cNvPr id="2" name="Picture 1">
            <a:extLst>
              <a:ext uri="{FF2B5EF4-FFF2-40B4-BE49-F238E27FC236}">
                <a16:creationId xmlns:a16="http://schemas.microsoft.com/office/drawing/2014/main" id="{6F546607-265D-7E55-C02F-770D43772EA3}"/>
              </a:ext>
            </a:extLst>
          </p:cNvPr>
          <p:cNvPicPr>
            <a:picLocks noChangeAspect="1"/>
          </p:cNvPicPr>
          <p:nvPr/>
        </p:nvPicPr>
        <p:blipFill>
          <a:blip r:embed="rId3"/>
          <a:stretch>
            <a:fillRect/>
          </a:stretch>
        </p:blipFill>
        <p:spPr>
          <a:xfrm>
            <a:off x="7170821" y="153948"/>
            <a:ext cx="5021179" cy="5691681"/>
          </a:xfrm>
          <a:prstGeom prst="rect">
            <a:avLst/>
          </a:prstGeom>
        </p:spPr>
      </p:pic>
      <p:grpSp>
        <p:nvGrpSpPr>
          <p:cNvPr id="4" name="Group 3">
            <a:extLst>
              <a:ext uri="{FF2B5EF4-FFF2-40B4-BE49-F238E27FC236}">
                <a16:creationId xmlns:a16="http://schemas.microsoft.com/office/drawing/2014/main" id="{BEBC4A69-B554-F990-2D48-08B1AC91EE9A}"/>
              </a:ext>
            </a:extLst>
          </p:cNvPr>
          <p:cNvGrpSpPr/>
          <p:nvPr/>
        </p:nvGrpSpPr>
        <p:grpSpPr>
          <a:xfrm>
            <a:off x="449179" y="153948"/>
            <a:ext cx="11798682" cy="6995698"/>
            <a:chOff x="449179" y="153948"/>
            <a:chExt cx="11798682" cy="6995698"/>
          </a:xfrm>
        </p:grpSpPr>
        <p:sp>
          <p:nvSpPr>
            <p:cNvPr id="6" name="TextBox 5">
              <a:extLst>
                <a:ext uri="{FF2B5EF4-FFF2-40B4-BE49-F238E27FC236}">
                  <a16:creationId xmlns:a16="http://schemas.microsoft.com/office/drawing/2014/main" id="{41CE964E-7588-3C36-2A2F-5B9FC3CCBB54}"/>
                </a:ext>
              </a:extLst>
            </p:cNvPr>
            <p:cNvSpPr txBox="1"/>
            <p:nvPr/>
          </p:nvSpPr>
          <p:spPr>
            <a:xfrm>
              <a:off x="449179" y="153948"/>
              <a:ext cx="6721642" cy="6995698"/>
            </a:xfrm>
            <a:prstGeom prst="rect">
              <a:avLst/>
            </a:prstGeom>
            <a:noFill/>
          </p:spPr>
          <p:txBody>
            <a:bodyPr wrap="square">
              <a:spAutoFit/>
            </a:bodyPr>
            <a:lstStyle/>
            <a:p>
              <a:pPr algn="just">
                <a:lnSpc>
                  <a:spcPct val="107000"/>
                </a:lnSpc>
                <a:spcAft>
                  <a:spcPts val="800"/>
                </a:spcAft>
              </a:pPr>
              <a:r>
                <a:rPr lang="en-US" sz="3000" kern="100">
                  <a:latin typeface="Times New Roman" panose="02020603050405020304" pitchFamily="18" charset="0"/>
                  <a:ea typeface="Calibri" panose="020F0502020204030204" pitchFamily="34" charset="0"/>
                  <a:cs typeface="Times New Roman" panose="02020603050405020304" pitchFamily="18" charset="0"/>
                </a:rPr>
                <a:t>Trong trận Him Lam mở màn chiến dịch, khi bị hỏa lực từ một lô cốt địch chặn đường, chiến sĩ </a:t>
              </a:r>
              <a:r>
                <a:rPr lang="en-US" sz="3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Phan Đình Giót </a:t>
              </a:r>
              <a:r>
                <a:rPr lang="en-US" sz="3000" kern="100">
                  <a:latin typeface="Times New Roman" panose="02020603050405020304" pitchFamily="18" charset="0"/>
                  <a:ea typeface="Calibri" panose="020F0502020204030204" pitchFamily="34" charset="0"/>
                  <a:cs typeface="Times New Roman" panose="02020603050405020304" pitchFamily="18" charset="0"/>
                </a:rPr>
                <a:t>đã lấy thân mình lấp lỗ châu mai cho đồng đội xông lên tiêu diệt giặc.</a:t>
              </a:r>
            </a:p>
            <a:p>
              <a:pPr algn="just">
                <a:lnSpc>
                  <a:spcPct val="107000"/>
                </a:lnSpc>
                <a:spcAft>
                  <a:spcPts val="800"/>
                </a:spcAft>
              </a:pPr>
              <a:r>
                <a:rPr lang="en-US" sz="3000" kern="100">
                  <a:latin typeface="Times New Roman" panose="02020603050405020304" pitchFamily="18" charset="0"/>
                  <a:ea typeface="Calibri" panose="020F0502020204030204" pitchFamily="34" charset="0"/>
                  <a:cs typeface="Times New Roman" panose="02020603050405020304" pitchFamily="18" charset="0"/>
                </a:rPr>
                <a:t> Đợt hai của chiến dịch, những trận đánh diễn ra vô cùng quyết liệt trên cả năm, ngọn đồi phía đông, bức bình phong che chở khu trung tâm và Sở Chỉ huy của Đờ Cát nằm dưới cánh đồng. Ta đã chiếm được bốn trong năm cao điểm. Pháo binh của ta liên tục bắn vào Mường Thanh, tạo điều kiện cho quân ta lấn chiếm sân bay. </a:t>
              </a:r>
            </a:p>
            <a:p>
              <a:pPr algn="just">
                <a:lnSpc>
                  <a:spcPct val="107000"/>
                </a:lnSpc>
                <a:spcAft>
                  <a:spcPts val="800"/>
                </a:spcAft>
              </a:pP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BEC27B6-328F-6A55-1626-D13D222F76FF}"/>
                </a:ext>
              </a:extLst>
            </p:cNvPr>
            <p:cNvSpPr txBox="1"/>
            <p:nvPr/>
          </p:nvSpPr>
          <p:spPr>
            <a:xfrm>
              <a:off x="7338404" y="6046934"/>
              <a:ext cx="4909457" cy="607539"/>
            </a:xfrm>
            <a:prstGeom prst="rect">
              <a:avLst/>
            </a:prstGeom>
            <a:noFill/>
          </p:spPr>
          <p:txBody>
            <a:bodyPr wrap="square">
              <a:spAutoFit/>
            </a:bodyPr>
            <a:lstStyle/>
            <a:p>
              <a:pPr algn="ctr">
                <a:lnSpc>
                  <a:spcPct val="107000"/>
                </a:lnSpc>
                <a:spcAft>
                  <a:spcPts val="800"/>
                </a:spcAft>
                <a:buNone/>
              </a:pPr>
              <a:r>
                <a:rPr lang="en-US" sz="1600" b="0" i="1">
                  <a:solidFill>
                    <a:srgbClr val="000000"/>
                  </a:solidFill>
                  <a:effectLst/>
                  <a:latin typeface="SF Display"/>
                </a:rPr>
                <a:t>Trận pháo kích vào cứ điểm Him Lam, mở đầu chiến dịch Điện Biên Phủ</a:t>
              </a:r>
              <a:endParaRPr lang="en-US" sz="1600" kern="10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9364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BD774-795A-E80A-A01A-4CE674BBA9FB}"/>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CD6C96E-F8D3-9F24-57DB-E7DF74577588}"/>
              </a:ext>
            </a:extLst>
          </p:cNvPr>
          <p:cNvPicPr>
            <a:picLocks noGrp="1" noChangeAspect="1"/>
          </p:cNvPicPr>
          <p:nvPr>
            <p:ph idx="1"/>
          </p:nvPr>
        </p:nvPicPr>
        <p:blipFill>
          <a:blip r:embed="rId2"/>
          <a:stretch>
            <a:fillRect/>
          </a:stretch>
        </p:blipFill>
        <p:spPr>
          <a:xfrm>
            <a:off x="0" y="0"/>
            <a:ext cx="12192000" cy="6933811"/>
          </a:xfrm>
          <a:prstGeom prst="rect">
            <a:avLst/>
          </a:prstGeom>
        </p:spPr>
      </p:pic>
      <p:grpSp>
        <p:nvGrpSpPr>
          <p:cNvPr id="3" name="Group 2">
            <a:extLst>
              <a:ext uri="{FF2B5EF4-FFF2-40B4-BE49-F238E27FC236}">
                <a16:creationId xmlns:a16="http://schemas.microsoft.com/office/drawing/2014/main" id="{8AD49AA1-C680-3E09-DED1-1D312E18D519}"/>
              </a:ext>
            </a:extLst>
          </p:cNvPr>
          <p:cNvGrpSpPr/>
          <p:nvPr/>
        </p:nvGrpSpPr>
        <p:grpSpPr>
          <a:xfrm>
            <a:off x="449179" y="267178"/>
            <a:ext cx="11742821" cy="6666633"/>
            <a:chOff x="449179" y="267178"/>
            <a:chExt cx="11742821" cy="6666633"/>
          </a:xfrm>
        </p:grpSpPr>
        <p:sp>
          <p:nvSpPr>
            <p:cNvPr id="6" name="TextBox 5">
              <a:extLst>
                <a:ext uri="{FF2B5EF4-FFF2-40B4-BE49-F238E27FC236}">
                  <a16:creationId xmlns:a16="http://schemas.microsoft.com/office/drawing/2014/main" id="{3AE76BE3-2EBF-AC24-181A-368E949226BB}"/>
                </a:ext>
              </a:extLst>
            </p:cNvPr>
            <p:cNvSpPr txBox="1"/>
            <p:nvPr/>
          </p:nvSpPr>
          <p:spPr>
            <a:xfrm>
              <a:off x="449179" y="267178"/>
              <a:ext cx="6721642" cy="6666633"/>
            </a:xfrm>
            <a:prstGeom prst="rect">
              <a:avLst/>
            </a:prstGeom>
            <a:noFill/>
          </p:spPr>
          <p:txBody>
            <a:bodyPr wrap="square">
              <a:spAutoFit/>
            </a:bodyPr>
            <a:lstStyle/>
            <a:p>
              <a:pPr algn="just">
                <a:lnSpc>
                  <a:spcPct val="107000"/>
                </a:lnSpc>
                <a:spcAft>
                  <a:spcPts val="800"/>
                </a:spcAft>
                <a:buNone/>
              </a:pPr>
              <a:r>
                <a:rPr lang="en-US" sz="3700" kern="100">
                  <a:effectLst/>
                  <a:latin typeface="Times New Roman" panose="02020603050405020304" pitchFamily="18" charset="0"/>
                  <a:ea typeface="Calibri" panose="020F0502020204030204" pitchFamily="34" charset="0"/>
                  <a:cs typeface="Times New Roman" panose="02020603050405020304" pitchFamily="18" charset="0"/>
                </a:rPr>
                <a:t>Dưới mưa bom bão đạn của kẻ thù, bộ đội ta vẫn anh dũng đào hào bố trí trận địa, thắt chặt vòng vây quanh khu trung tâm tập đoàn cứ điểm. </a:t>
              </a:r>
            </a:p>
            <a:p>
              <a:pPr algn="just">
                <a:lnSpc>
                  <a:spcPct val="107000"/>
                </a:lnSpc>
                <a:spcAft>
                  <a:spcPts val="800"/>
                </a:spcAft>
              </a:pPr>
              <a:r>
                <a:rPr lang="en-US" sz="3700" kern="100">
                  <a:effectLst/>
                  <a:latin typeface="Times New Roman" panose="02020603050405020304" pitchFamily="18" charset="0"/>
                  <a:ea typeface="Calibri" panose="020F0502020204030204" pitchFamily="34" charset="0"/>
                  <a:cs typeface="Times New Roman" panose="02020603050405020304" pitchFamily="18" charset="0"/>
                </a:rPr>
                <a:t>Bộ Chỉ huy chiến dịch ra lệnh tạm ngừng những trận đánh tại phía đông, chuyển sang chia cắt sân bay Mường Thanh, cô lập từng khu để tiêu diệt dịch. </a:t>
              </a:r>
            </a:p>
            <a:p>
              <a:pPr algn="just">
                <a:lnSpc>
                  <a:spcPct val="107000"/>
                </a:lnSpc>
                <a:spcAft>
                  <a:spcPts val="800"/>
                </a:spcAft>
              </a:pP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29BA300-656A-107A-6FA4-4D23B1D6B874}"/>
                </a:ext>
              </a:extLst>
            </p:cNvPr>
            <p:cNvPicPr>
              <a:picLocks noChangeAspect="1"/>
            </p:cNvPicPr>
            <p:nvPr/>
          </p:nvPicPr>
          <p:blipFill>
            <a:blip r:embed="rId3"/>
            <a:stretch>
              <a:fillRect/>
            </a:stretch>
          </p:blipFill>
          <p:spPr>
            <a:xfrm>
              <a:off x="7462684" y="380999"/>
              <a:ext cx="4729316" cy="6344265"/>
            </a:xfrm>
            <a:prstGeom prst="rect">
              <a:avLst/>
            </a:prstGeom>
          </p:spPr>
        </p:pic>
      </p:grpSp>
    </p:spTree>
    <p:extLst>
      <p:ext uri="{BB962C8B-B14F-4D97-AF65-F5344CB8AC3E}">
        <p14:creationId xmlns:p14="http://schemas.microsoft.com/office/powerpoint/2010/main" val="20706960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51E62-B469-D7BB-76AD-3444EC05243E}"/>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74F976A-7D20-3117-3D09-209942BA58B2}"/>
              </a:ext>
            </a:extLst>
          </p:cNvPr>
          <p:cNvPicPr>
            <a:picLocks noGrp="1" noChangeAspect="1"/>
          </p:cNvPicPr>
          <p:nvPr>
            <p:ph idx="1"/>
          </p:nvPr>
        </p:nvPicPr>
        <p:blipFill>
          <a:blip r:embed="rId2"/>
          <a:stretch>
            <a:fillRect/>
          </a:stretch>
        </p:blipFill>
        <p:spPr>
          <a:xfrm>
            <a:off x="0" y="0"/>
            <a:ext cx="12192000" cy="6933811"/>
          </a:xfrm>
          <a:prstGeom prst="rect">
            <a:avLst/>
          </a:prstGeom>
        </p:spPr>
      </p:pic>
      <p:pic>
        <p:nvPicPr>
          <p:cNvPr id="2" name="Picture 1">
            <a:extLst>
              <a:ext uri="{FF2B5EF4-FFF2-40B4-BE49-F238E27FC236}">
                <a16:creationId xmlns:a16="http://schemas.microsoft.com/office/drawing/2014/main" id="{F0BAE223-422D-DF99-A97E-6904B069D73C}"/>
              </a:ext>
            </a:extLst>
          </p:cNvPr>
          <p:cNvPicPr>
            <a:picLocks noChangeAspect="1"/>
          </p:cNvPicPr>
          <p:nvPr/>
        </p:nvPicPr>
        <p:blipFill>
          <a:blip r:embed="rId3"/>
          <a:srcRect l="-464" r="45549" b="44086"/>
          <a:stretch/>
        </p:blipFill>
        <p:spPr>
          <a:xfrm>
            <a:off x="7285703" y="267178"/>
            <a:ext cx="4748981" cy="5440448"/>
          </a:xfrm>
          <a:prstGeom prst="rect">
            <a:avLst/>
          </a:prstGeom>
        </p:spPr>
      </p:pic>
      <p:grpSp>
        <p:nvGrpSpPr>
          <p:cNvPr id="3" name="Group 2">
            <a:extLst>
              <a:ext uri="{FF2B5EF4-FFF2-40B4-BE49-F238E27FC236}">
                <a16:creationId xmlns:a16="http://schemas.microsoft.com/office/drawing/2014/main" id="{BFC5CAF0-3605-BD1A-5C65-FD61E937784C}"/>
              </a:ext>
            </a:extLst>
          </p:cNvPr>
          <p:cNvGrpSpPr/>
          <p:nvPr/>
        </p:nvGrpSpPr>
        <p:grpSpPr>
          <a:xfrm>
            <a:off x="449179" y="267178"/>
            <a:ext cx="11700387" cy="6913367"/>
            <a:chOff x="449179" y="267178"/>
            <a:chExt cx="11700387" cy="6913367"/>
          </a:xfrm>
        </p:grpSpPr>
        <p:sp>
          <p:nvSpPr>
            <p:cNvPr id="6" name="TextBox 5">
              <a:extLst>
                <a:ext uri="{FF2B5EF4-FFF2-40B4-BE49-F238E27FC236}">
                  <a16:creationId xmlns:a16="http://schemas.microsoft.com/office/drawing/2014/main" id="{1FA693E6-1415-F5D7-E373-9219C9708C25}"/>
                </a:ext>
              </a:extLst>
            </p:cNvPr>
            <p:cNvSpPr txBox="1"/>
            <p:nvPr/>
          </p:nvSpPr>
          <p:spPr>
            <a:xfrm>
              <a:off x="449179" y="267178"/>
              <a:ext cx="6721642" cy="6913367"/>
            </a:xfrm>
            <a:prstGeom prst="rect">
              <a:avLst/>
            </a:prstGeom>
            <a:noFill/>
          </p:spPr>
          <p:txBody>
            <a:bodyPr wrap="square">
              <a:spAutoFit/>
            </a:bodyPr>
            <a:lstStyle/>
            <a:p>
              <a:pPr algn="just">
                <a:lnSpc>
                  <a:spcPct val="107000"/>
                </a:lnSpc>
                <a:spcAft>
                  <a:spcPts val="800"/>
                </a:spcAft>
                <a:buNone/>
              </a:pPr>
              <a:r>
                <a:rPr lang="en-US" sz="3500" kern="100">
                  <a:latin typeface="Times New Roman" panose="02020603050405020304" pitchFamily="18" charset="0"/>
                  <a:ea typeface="Calibri" panose="020F0502020204030204" pitchFamily="34" charset="0"/>
                  <a:cs typeface="Times New Roman" panose="02020603050405020304" pitchFamily="18" charset="0"/>
                </a:rPr>
                <a:t>Bộ đội ta được lệnh cắt đứt sân bay Mường Thanh, nơi máy bay địch hàng ngày thả đồ tiếp tế và quân tăng viện. </a:t>
              </a:r>
            </a:p>
            <a:p>
              <a:pPr algn="just">
                <a:lnSpc>
                  <a:spcPct val="107000"/>
                </a:lnSpc>
                <a:spcAft>
                  <a:spcPts val="800"/>
                </a:spcAft>
              </a:pPr>
              <a:r>
                <a:rPr lang="en-US" sz="3500" kern="100">
                  <a:latin typeface="Times New Roman" panose="02020603050405020304" pitchFamily="18" charset="0"/>
                  <a:ea typeface="Calibri" panose="020F0502020204030204" pitchFamily="34" charset="0"/>
                  <a:cs typeface="Times New Roman" panose="02020603050405020304" pitchFamily="18" charset="0"/>
                </a:rPr>
                <a:t>Đờ </a:t>
              </a:r>
              <a:r>
                <a:rPr lang="en-US" sz="3500" kern="100">
                  <a:effectLst/>
                  <a:latin typeface="Times New Roman" panose="02020603050405020304" pitchFamily="18" charset="0"/>
                  <a:ea typeface="Calibri" panose="020F0502020204030204" pitchFamily="34" charset="0"/>
                  <a:cs typeface="Times New Roman" panose="02020603050405020304" pitchFamily="18" charset="0"/>
                </a:rPr>
                <a:t>Cát ngày đêm lo sợ mất sân bay, dốc lực lượng phản kích cuối cùng, kết hợp với hỏa lực pháo binh và không quân, mở những trận đánh dữ dội hòng đẩy quân ta ra xa. Cuộc chiến đấu giành giật từng tấ</a:t>
              </a:r>
              <a:r>
                <a:rPr lang="en-US" sz="3500" kern="100">
                  <a:latin typeface="Times New Roman" panose="02020603050405020304" pitchFamily="18" charset="0"/>
                  <a:ea typeface="Calibri" panose="020F0502020204030204" pitchFamily="34" charset="0"/>
                  <a:cs typeface="Times New Roman" panose="02020603050405020304" pitchFamily="18" charset="0"/>
                </a:rPr>
                <a:t>c</a:t>
              </a:r>
              <a:r>
                <a:rPr lang="en-US" sz="3500" kern="100">
                  <a:effectLst/>
                  <a:latin typeface="Times New Roman" panose="02020603050405020304" pitchFamily="18" charset="0"/>
                  <a:ea typeface="Calibri" panose="020F0502020204030204" pitchFamily="34" charset="0"/>
                  <a:cs typeface="Times New Roman" panose="02020603050405020304" pitchFamily="18" charset="0"/>
                </a:rPr>
                <a:t> đất ở sân bay diễn ra vô cùng ác liệt. </a:t>
              </a:r>
            </a:p>
            <a:p>
              <a:pPr algn="just">
                <a:lnSpc>
                  <a:spcPct val="107000"/>
                </a:lnSpc>
                <a:spcAft>
                  <a:spcPts val="800"/>
                </a:spcAft>
              </a:pP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DFD8AC4-A850-EC06-0DCA-1C96DFC79D74}"/>
                </a:ext>
              </a:extLst>
            </p:cNvPr>
            <p:cNvSpPr txBox="1"/>
            <p:nvPr/>
          </p:nvSpPr>
          <p:spPr>
            <a:xfrm>
              <a:off x="7285703" y="5790138"/>
              <a:ext cx="4863863" cy="369332"/>
            </a:xfrm>
            <a:prstGeom prst="rect">
              <a:avLst/>
            </a:prstGeom>
            <a:noFill/>
          </p:spPr>
          <p:txBody>
            <a:bodyPr wrap="square">
              <a:spAutoFit/>
            </a:bodyPr>
            <a:lstStyle/>
            <a:p>
              <a:pPr algn="ctr"/>
              <a:r>
                <a:rPr lang="en-US" sz="1800" i="1" kern="100">
                  <a:latin typeface="Times New Roman" panose="02020603050405020304" pitchFamily="18" charset="0"/>
                  <a:ea typeface="Calibri" panose="020F0502020204030204" pitchFamily="34" charset="0"/>
                  <a:cs typeface="Times New Roman" panose="02020603050405020304" pitchFamily="18" charset="0"/>
                </a:rPr>
                <a:t>Bộ đội ta được lệnh cắt đứt sân bay Mường Thanh</a:t>
              </a:r>
              <a:endParaRPr lang="en-US" i="1"/>
            </a:p>
          </p:txBody>
        </p:sp>
      </p:grpSp>
    </p:spTree>
    <p:extLst>
      <p:ext uri="{BB962C8B-B14F-4D97-AF65-F5344CB8AC3E}">
        <p14:creationId xmlns:p14="http://schemas.microsoft.com/office/powerpoint/2010/main" val="53291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E3509-5C12-3727-A970-7BC19A0F1F9E}"/>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471A57A5-7765-DE25-4621-8494F48A6195}"/>
              </a:ext>
            </a:extLst>
          </p:cNvPr>
          <p:cNvPicPr>
            <a:picLocks noGrp="1" noChangeAspect="1"/>
          </p:cNvPicPr>
          <p:nvPr>
            <p:ph idx="1"/>
          </p:nvPr>
        </p:nvPicPr>
        <p:blipFill>
          <a:blip r:embed="rId2"/>
          <a:stretch>
            <a:fillRect/>
          </a:stretch>
        </p:blipFill>
        <p:spPr>
          <a:xfrm>
            <a:off x="0" y="0"/>
            <a:ext cx="12192000" cy="6933811"/>
          </a:xfrm>
          <a:prstGeom prst="rect">
            <a:avLst/>
          </a:prstGeom>
        </p:spPr>
      </p:pic>
      <p:grpSp>
        <p:nvGrpSpPr>
          <p:cNvPr id="2" name="Group 1">
            <a:extLst>
              <a:ext uri="{FF2B5EF4-FFF2-40B4-BE49-F238E27FC236}">
                <a16:creationId xmlns:a16="http://schemas.microsoft.com/office/drawing/2014/main" id="{1DD0E2D0-F8FF-CBE9-C973-9FB78DD59A92}"/>
              </a:ext>
            </a:extLst>
          </p:cNvPr>
          <p:cNvGrpSpPr/>
          <p:nvPr/>
        </p:nvGrpSpPr>
        <p:grpSpPr>
          <a:xfrm>
            <a:off x="417094" y="329503"/>
            <a:ext cx="11602841" cy="6604308"/>
            <a:chOff x="417094" y="329503"/>
            <a:chExt cx="11602841" cy="6604308"/>
          </a:xfrm>
        </p:grpSpPr>
        <p:sp>
          <p:nvSpPr>
            <p:cNvPr id="6" name="TextBox 5">
              <a:extLst>
                <a:ext uri="{FF2B5EF4-FFF2-40B4-BE49-F238E27FC236}">
                  <a16:creationId xmlns:a16="http://schemas.microsoft.com/office/drawing/2014/main" id="{FE8CCF01-B06A-10A0-5C99-8B20DEBBC4D3}"/>
                </a:ext>
              </a:extLst>
            </p:cNvPr>
            <p:cNvSpPr txBox="1"/>
            <p:nvPr/>
          </p:nvSpPr>
          <p:spPr>
            <a:xfrm>
              <a:off x="417094" y="329503"/>
              <a:ext cx="6721642" cy="6604308"/>
            </a:xfrm>
            <a:prstGeom prst="rect">
              <a:avLst/>
            </a:prstGeom>
            <a:noFill/>
          </p:spPr>
          <p:txBody>
            <a:bodyPr wrap="square">
              <a:spAutoFit/>
            </a:bodyPr>
            <a:lstStyle/>
            <a:p>
              <a:pPr algn="just">
                <a:lnSpc>
                  <a:spcPct val="107000"/>
                </a:lnSpc>
                <a:spcAft>
                  <a:spcPts val="800"/>
                </a:spcAft>
                <a:buNone/>
              </a:pPr>
              <a:r>
                <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Trọng liên* </a:t>
              </a:r>
              <a:r>
                <a:rPr lang="en-US" sz="4000" kern="100">
                  <a:latin typeface="Times New Roman" panose="02020603050405020304" pitchFamily="18" charset="0"/>
                  <a:ea typeface="Calibri" panose="020F0502020204030204" pitchFamily="34" charset="0"/>
                  <a:cs typeface="Times New Roman" panose="02020603050405020304" pitchFamily="18" charset="0"/>
                </a:rPr>
                <a:t>phòng không của ta được đưa vào giáp sân bay, phối hợp bộ binh bắn hạ những chiếc máy bay ở tầm thấp.</a:t>
              </a:r>
            </a:p>
            <a:p>
              <a:pPr algn="just">
                <a:lnSpc>
                  <a:spcPct val="107000"/>
                </a:lnSpc>
                <a:spcAft>
                  <a:spcPts val="800"/>
                </a:spcAft>
                <a:buNone/>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Bất chấp hỏa lực của pháo địch, pháo cao xạ của ta vẫn vươn cao trên cánh đồng quyết chiến với không quân địch. </a:t>
              </a:r>
            </a:p>
            <a:p>
              <a:pPr algn="just">
                <a:lnSpc>
                  <a:spcPct val="107000"/>
                </a:lnSpc>
                <a:spcAft>
                  <a:spcPts val="800"/>
                </a:spcAft>
              </a:pP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*Loại súng m</a:t>
              </a:r>
              <a:r>
                <a:rPr lang="en-US" sz="2800" i="1" kern="100">
                  <a:latin typeface="Times New Roman" panose="02020603050405020304" pitchFamily="18" charset="0"/>
                  <a:ea typeface="Calibri" panose="020F0502020204030204" pitchFamily="34" charset="0"/>
                  <a:cs typeface="Times New Roman" panose="02020603050405020304" pitchFamily="18" charset="0"/>
                </a:rPr>
                <a:t>áy</a:t>
              </a: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 c</a:t>
              </a:r>
              <a:r>
                <a:rPr lang="en-US" sz="2800" i="1" kern="100">
                  <a:latin typeface="Times New Roman" panose="02020603050405020304" pitchFamily="18" charset="0"/>
                  <a:ea typeface="Calibri" panose="020F0502020204030204" pitchFamily="34" charset="0"/>
                  <a:cs typeface="Times New Roman" panose="02020603050405020304" pitchFamily="18" charset="0"/>
                </a:rPr>
                <a:t>ó</a:t>
              </a: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 n</a:t>
              </a:r>
              <a:r>
                <a:rPr lang="en-US" sz="2800" i="1" kern="100">
                  <a:latin typeface="Times New Roman" panose="02020603050405020304" pitchFamily="18" charset="0"/>
                  <a:ea typeface="Calibri" panose="020F0502020204030204" pitchFamily="34" charset="0"/>
                  <a:cs typeface="Times New Roman" panose="02020603050405020304" pitchFamily="18" charset="0"/>
                </a:rPr>
                <a:t>ò</a:t>
              </a:r>
              <a:r>
                <a:rPr lang="en-US" sz="2800" i="1" kern="100">
                  <a:effectLst/>
                  <a:latin typeface="Times New Roman" panose="02020603050405020304" pitchFamily="18" charset="0"/>
                  <a:ea typeface="Calibri" panose="020F0502020204030204" pitchFamily="34" charset="0"/>
                  <a:cs typeface="Times New Roman" panose="02020603050405020304" pitchFamily="18" charset="0"/>
                </a:rPr>
                <a:t>ng cỡ lớn </a:t>
              </a:r>
            </a:p>
            <a:p>
              <a:pPr algn="just">
                <a:lnSpc>
                  <a:spcPct val="107000"/>
                </a:lnSpc>
                <a:spcAft>
                  <a:spcPts val="800"/>
                </a:spcAft>
              </a:pP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7E6B159-6196-F715-D379-7421C69F3BB9}"/>
                </a:ext>
              </a:extLst>
            </p:cNvPr>
            <p:cNvSpPr txBox="1"/>
            <p:nvPr/>
          </p:nvSpPr>
          <p:spPr>
            <a:xfrm>
              <a:off x="7422247" y="6159165"/>
              <a:ext cx="3978377" cy="369332"/>
            </a:xfrm>
            <a:prstGeom prst="rect">
              <a:avLst/>
            </a:prstGeom>
            <a:noFill/>
          </p:spPr>
          <p:txBody>
            <a:bodyPr wrap="square">
              <a:spAutoFit/>
            </a:bodyPr>
            <a:lstStyle/>
            <a:p>
              <a:pPr algn="ctr"/>
              <a:r>
                <a:rPr lang="en-US" sz="1800" kern="100">
                  <a:latin typeface="Times New Roman" panose="02020603050405020304" pitchFamily="18" charset="0"/>
                  <a:ea typeface="Calibri" panose="020F0502020204030204" pitchFamily="34" charset="0"/>
                  <a:cs typeface="Times New Roman" panose="02020603050405020304" pitchFamily="18" charset="0"/>
                </a:rPr>
                <a:t>Trọng liên</a:t>
              </a:r>
              <a:endParaRPr lang="en-US"/>
            </a:p>
          </p:txBody>
        </p:sp>
        <p:pic>
          <p:nvPicPr>
            <p:cNvPr id="5" name="Picture 4">
              <a:extLst>
                <a:ext uri="{FF2B5EF4-FFF2-40B4-BE49-F238E27FC236}">
                  <a16:creationId xmlns:a16="http://schemas.microsoft.com/office/drawing/2014/main" id="{D0973F09-BFB1-14FF-E607-E336E51DC41F}"/>
                </a:ext>
              </a:extLst>
            </p:cNvPr>
            <p:cNvPicPr>
              <a:picLocks noChangeAspect="1"/>
            </p:cNvPicPr>
            <p:nvPr/>
          </p:nvPicPr>
          <p:blipFill>
            <a:blip r:embed="rId3"/>
            <a:stretch>
              <a:fillRect/>
            </a:stretch>
          </p:blipFill>
          <p:spPr>
            <a:xfrm>
              <a:off x="7327611" y="457522"/>
              <a:ext cx="4692324" cy="5545071"/>
            </a:xfrm>
            <a:prstGeom prst="rect">
              <a:avLst/>
            </a:prstGeom>
          </p:spPr>
        </p:pic>
      </p:grpSp>
    </p:spTree>
    <p:extLst>
      <p:ext uri="{BB962C8B-B14F-4D97-AF65-F5344CB8AC3E}">
        <p14:creationId xmlns:p14="http://schemas.microsoft.com/office/powerpoint/2010/main" val="3215821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809C7-CA12-741B-2F69-BE69C8637607}"/>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9DE7517-8796-3777-419E-0AAC00C671BD}"/>
              </a:ext>
            </a:extLst>
          </p:cNvPr>
          <p:cNvPicPr>
            <a:picLocks noGrp="1" noChangeAspect="1"/>
          </p:cNvPicPr>
          <p:nvPr>
            <p:ph idx="1"/>
          </p:nvPr>
        </p:nvPicPr>
        <p:blipFill>
          <a:blip r:embed="rId2"/>
          <a:stretch>
            <a:fillRect/>
          </a:stretch>
        </p:blipFill>
        <p:spPr>
          <a:xfrm>
            <a:off x="0" y="0"/>
            <a:ext cx="12192000" cy="6933811"/>
          </a:xfrm>
          <a:prstGeom prst="rect">
            <a:avLst/>
          </a:prstGeom>
        </p:spPr>
      </p:pic>
      <p:pic>
        <p:nvPicPr>
          <p:cNvPr id="2" name="Picture 1">
            <a:extLst>
              <a:ext uri="{FF2B5EF4-FFF2-40B4-BE49-F238E27FC236}">
                <a16:creationId xmlns:a16="http://schemas.microsoft.com/office/drawing/2014/main" id="{D1EFD186-2C43-71AE-CD71-AED2C6577CE2}"/>
              </a:ext>
            </a:extLst>
          </p:cNvPr>
          <p:cNvPicPr>
            <a:picLocks noChangeAspect="1"/>
          </p:cNvPicPr>
          <p:nvPr/>
        </p:nvPicPr>
        <p:blipFill>
          <a:blip r:embed="rId3"/>
          <a:stretch>
            <a:fillRect/>
          </a:stretch>
        </p:blipFill>
        <p:spPr>
          <a:xfrm>
            <a:off x="7296246" y="384072"/>
            <a:ext cx="4706158" cy="5618521"/>
          </a:xfrm>
          <a:prstGeom prst="rect">
            <a:avLst/>
          </a:prstGeom>
        </p:spPr>
      </p:pic>
      <p:grpSp>
        <p:nvGrpSpPr>
          <p:cNvPr id="3" name="Group 2">
            <a:extLst>
              <a:ext uri="{FF2B5EF4-FFF2-40B4-BE49-F238E27FC236}">
                <a16:creationId xmlns:a16="http://schemas.microsoft.com/office/drawing/2014/main" id="{4F83B761-9AF4-7CEE-8F05-CEB2F1E4490F}"/>
              </a:ext>
            </a:extLst>
          </p:cNvPr>
          <p:cNvGrpSpPr/>
          <p:nvPr/>
        </p:nvGrpSpPr>
        <p:grpSpPr>
          <a:xfrm>
            <a:off x="385009" y="182390"/>
            <a:ext cx="10813511" cy="6675610"/>
            <a:chOff x="385009" y="182390"/>
            <a:chExt cx="10813511" cy="6675610"/>
          </a:xfrm>
        </p:grpSpPr>
        <p:sp>
          <p:nvSpPr>
            <p:cNvPr id="6" name="TextBox 5">
              <a:extLst>
                <a:ext uri="{FF2B5EF4-FFF2-40B4-BE49-F238E27FC236}">
                  <a16:creationId xmlns:a16="http://schemas.microsoft.com/office/drawing/2014/main" id="{83A7C537-F545-8E19-68A9-5ED2158E44B9}"/>
                </a:ext>
              </a:extLst>
            </p:cNvPr>
            <p:cNvSpPr txBox="1"/>
            <p:nvPr/>
          </p:nvSpPr>
          <p:spPr>
            <a:xfrm>
              <a:off x="385009" y="182390"/>
              <a:ext cx="6721642" cy="6675610"/>
            </a:xfrm>
            <a:prstGeom prst="rect">
              <a:avLst/>
            </a:prstGeom>
            <a:noFill/>
          </p:spPr>
          <p:txBody>
            <a:bodyPr wrap="square">
              <a:spAutoFit/>
            </a:bodyPr>
            <a:lstStyle/>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Những khẩu pháo phòng không </a:t>
              </a:r>
              <a:r>
                <a:rPr lang="en-US"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37 li </a:t>
              </a:r>
              <a:r>
                <a:rPr lang="en-US" sz="3600" kern="100">
                  <a:latin typeface="Times New Roman" panose="02020603050405020304" pitchFamily="18" charset="0"/>
                  <a:ea typeface="Calibri" panose="020F0502020204030204" pitchFamily="34" charset="0"/>
                  <a:cs typeface="Times New Roman" panose="02020603050405020304" pitchFamily="18" charset="0"/>
                </a:rPr>
                <a:t>đã gây nổi khiếp sợ cho máy bay địch. Được sự phối hợp của pháo binh và lực lượng phòng không, bộ binh ta có điều kiện cũng cố vị trí vững vàng trên sân bay. </a:t>
              </a:r>
            </a:p>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Các chiến sĩ đã dùng vũ khí thu được của địch đan thành lưới lửa trên bầu trời, tiêu diệt máy bay giặc, khiến chúng vô cùng khiếp sợ. </a:t>
              </a:r>
              <a:endParaRPr lang="en-US" i="1"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40CC2FB-0389-1D83-8559-7C0992089410}"/>
                </a:ext>
              </a:extLst>
            </p:cNvPr>
            <p:cNvSpPr txBox="1"/>
            <p:nvPr/>
          </p:nvSpPr>
          <p:spPr>
            <a:xfrm>
              <a:off x="8100130" y="6179061"/>
              <a:ext cx="3098390" cy="369332"/>
            </a:xfrm>
            <a:prstGeom prst="rect">
              <a:avLst/>
            </a:prstGeom>
            <a:noFill/>
          </p:spPr>
          <p:txBody>
            <a:bodyPr wrap="square">
              <a:spAutoFit/>
            </a:bodyPr>
            <a:lstStyle/>
            <a:p>
              <a:r>
                <a:rPr lang="en-US" sz="1800" i="1" kern="100">
                  <a:latin typeface="Times New Roman" panose="02020603050405020304" pitchFamily="18" charset="0"/>
                  <a:ea typeface="Calibri" panose="020F0502020204030204" pitchFamily="34" charset="0"/>
                  <a:cs typeface="Times New Roman" panose="02020603050405020304" pitchFamily="18" charset="0"/>
                </a:rPr>
                <a:t>Khẩu pháo phòng không 37 li </a:t>
              </a:r>
              <a:endParaRPr lang="en-US" i="1"/>
            </a:p>
          </p:txBody>
        </p:sp>
      </p:grpSp>
    </p:spTree>
    <p:extLst>
      <p:ext uri="{BB962C8B-B14F-4D97-AF65-F5344CB8AC3E}">
        <p14:creationId xmlns:p14="http://schemas.microsoft.com/office/powerpoint/2010/main" val="2201771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77ACB-EF13-F4CF-0861-5933484D3EA7}"/>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01AB88C-DC7C-FFD5-94AF-615ED21168C7}"/>
              </a:ext>
            </a:extLst>
          </p:cNvPr>
          <p:cNvPicPr>
            <a:picLocks noGrp="1" noChangeAspect="1"/>
          </p:cNvPicPr>
          <p:nvPr>
            <p:ph idx="1"/>
          </p:nvPr>
        </p:nvPicPr>
        <p:blipFill>
          <a:blip r:embed="rId2"/>
          <a:stretch>
            <a:fillRect/>
          </a:stretch>
        </p:blipFill>
        <p:spPr>
          <a:xfrm>
            <a:off x="0" y="0"/>
            <a:ext cx="12192000" cy="6933811"/>
          </a:xfrm>
          <a:prstGeom prst="rect">
            <a:avLst/>
          </a:prstGeom>
        </p:spPr>
      </p:pic>
      <p:grpSp>
        <p:nvGrpSpPr>
          <p:cNvPr id="3" name="Group 2">
            <a:extLst>
              <a:ext uri="{FF2B5EF4-FFF2-40B4-BE49-F238E27FC236}">
                <a16:creationId xmlns:a16="http://schemas.microsoft.com/office/drawing/2014/main" id="{8AE7E9E4-6F57-38FD-4EA3-7473D1D236E5}"/>
              </a:ext>
            </a:extLst>
          </p:cNvPr>
          <p:cNvGrpSpPr/>
          <p:nvPr/>
        </p:nvGrpSpPr>
        <p:grpSpPr>
          <a:xfrm>
            <a:off x="417093" y="389866"/>
            <a:ext cx="11607573" cy="6078267"/>
            <a:chOff x="417093" y="389866"/>
            <a:chExt cx="11607573" cy="6078267"/>
          </a:xfrm>
        </p:grpSpPr>
        <p:sp>
          <p:nvSpPr>
            <p:cNvPr id="6" name="TextBox 5">
              <a:extLst>
                <a:ext uri="{FF2B5EF4-FFF2-40B4-BE49-F238E27FC236}">
                  <a16:creationId xmlns:a16="http://schemas.microsoft.com/office/drawing/2014/main" id="{CEC7F4D5-FF01-8073-8CAE-29D3B954B28C}"/>
                </a:ext>
              </a:extLst>
            </p:cNvPr>
            <p:cNvSpPr txBox="1"/>
            <p:nvPr/>
          </p:nvSpPr>
          <p:spPr>
            <a:xfrm>
              <a:off x="417093" y="389866"/>
              <a:ext cx="6721642" cy="6078267"/>
            </a:xfrm>
            <a:prstGeom prst="rect">
              <a:avLst/>
            </a:prstGeom>
            <a:noFill/>
          </p:spPr>
          <p:txBody>
            <a:bodyPr wrap="square">
              <a:spAutoFit/>
            </a:bodyPr>
            <a:lstStyle/>
            <a:p>
              <a:pPr algn="just">
                <a:lnSpc>
                  <a:spcPct val="107000"/>
                </a:lnSpc>
                <a:spcAft>
                  <a:spcPts val="800"/>
                </a:spcAft>
                <a:buNone/>
              </a:pPr>
              <a:r>
                <a:rPr lang="en-US" sz="4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Lần đầu tiên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trên bầu trời Điện Biên Phủ, một chiếc pháo đài bay </a:t>
              </a:r>
              <a:r>
                <a:rPr lang="en-US" sz="4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B.29 bị bắn hạ tại chỗ</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Quân ta làm chủ sân bay, các tổ bắn tỉa của ta ở khắp mọi nơi, sẵn sàng hạ gục bất cứ tên giặc nào dám lò đầu ra khỏi hầm trú ẩn, khiến giặc vô cùng hoang mang, hoảng sợ. </a:t>
              </a:r>
            </a:p>
          </p:txBody>
        </p:sp>
        <p:pic>
          <p:nvPicPr>
            <p:cNvPr id="2" name="Picture 1">
              <a:extLst>
                <a:ext uri="{FF2B5EF4-FFF2-40B4-BE49-F238E27FC236}">
                  <a16:creationId xmlns:a16="http://schemas.microsoft.com/office/drawing/2014/main" id="{9AB426E1-13E7-9E3A-6E9E-A8509FF5FC02}"/>
                </a:ext>
              </a:extLst>
            </p:cNvPr>
            <p:cNvPicPr>
              <a:picLocks noChangeAspect="1"/>
            </p:cNvPicPr>
            <p:nvPr/>
          </p:nvPicPr>
          <p:blipFill>
            <a:blip r:embed="rId3"/>
            <a:stretch>
              <a:fillRect/>
            </a:stretch>
          </p:blipFill>
          <p:spPr>
            <a:xfrm>
              <a:off x="7306068" y="389866"/>
              <a:ext cx="4718598" cy="6078267"/>
            </a:xfrm>
            <a:prstGeom prst="rect">
              <a:avLst/>
            </a:prstGeom>
          </p:spPr>
        </p:pic>
      </p:grpSp>
    </p:spTree>
    <p:extLst>
      <p:ext uri="{BB962C8B-B14F-4D97-AF65-F5344CB8AC3E}">
        <p14:creationId xmlns:p14="http://schemas.microsoft.com/office/powerpoint/2010/main" val="1151502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18C1D-9217-4E90-FA41-D02878132892}"/>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4B1B01D-4068-F244-04D1-F18EF7480431}"/>
              </a:ext>
            </a:extLst>
          </p:cNvPr>
          <p:cNvPicPr>
            <a:picLocks noGrp="1" noChangeAspect="1"/>
          </p:cNvPicPr>
          <p:nvPr>
            <p:ph idx="1"/>
          </p:nvPr>
        </p:nvPicPr>
        <p:blipFill>
          <a:blip r:embed="rId2"/>
          <a:stretch>
            <a:fillRect/>
          </a:stretch>
        </p:blipFill>
        <p:spPr>
          <a:xfrm>
            <a:off x="0" y="0"/>
            <a:ext cx="12192000" cy="6933811"/>
          </a:xfrm>
          <a:prstGeom prst="rect">
            <a:avLst/>
          </a:prstGeom>
        </p:spPr>
      </p:pic>
      <p:grpSp>
        <p:nvGrpSpPr>
          <p:cNvPr id="3" name="Group 2">
            <a:extLst>
              <a:ext uri="{FF2B5EF4-FFF2-40B4-BE49-F238E27FC236}">
                <a16:creationId xmlns:a16="http://schemas.microsoft.com/office/drawing/2014/main" id="{1F1DC09E-13F5-BA0D-48B6-E3BCEDF04E4C}"/>
              </a:ext>
            </a:extLst>
          </p:cNvPr>
          <p:cNvGrpSpPr/>
          <p:nvPr/>
        </p:nvGrpSpPr>
        <p:grpSpPr>
          <a:xfrm>
            <a:off x="433135" y="169357"/>
            <a:ext cx="12371614" cy="6657926"/>
            <a:chOff x="433135" y="169357"/>
            <a:chExt cx="12371614" cy="6657926"/>
          </a:xfrm>
        </p:grpSpPr>
        <p:sp>
          <p:nvSpPr>
            <p:cNvPr id="6" name="TextBox 5">
              <a:extLst>
                <a:ext uri="{FF2B5EF4-FFF2-40B4-BE49-F238E27FC236}">
                  <a16:creationId xmlns:a16="http://schemas.microsoft.com/office/drawing/2014/main" id="{5616DFEF-D069-D44E-D067-20AB9FBEC547}"/>
                </a:ext>
              </a:extLst>
            </p:cNvPr>
            <p:cNvSpPr txBox="1"/>
            <p:nvPr/>
          </p:nvSpPr>
          <p:spPr>
            <a:xfrm>
              <a:off x="433135" y="169357"/>
              <a:ext cx="6721642" cy="6519285"/>
            </a:xfrm>
            <a:prstGeom prst="rect">
              <a:avLst/>
            </a:prstGeom>
            <a:noFill/>
          </p:spPr>
          <p:txBody>
            <a:bodyPr wrap="square">
              <a:spAutoFit/>
            </a:bodyPr>
            <a:lstStyle/>
            <a:p>
              <a:pPr algn="just">
                <a:lnSpc>
                  <a:spcPct val="107000"/>
                </a:lnSpc>
                <a:spcAft>
                  <a:spcPts val="800"/>
                </a:spcAft>
                <a:buNone/>
              </a:pPr>
              <a:r>
                <a:rPr lang="en-US" sz="4300">
                  <a:latin typeface="Times New Roman" panose="02020603050405020304" pitchFamily="18" charset="0"/>
                  <a:ea typeface="Calibri" panose="020F0502020204030204" pitchFamily="34" charset="0"/>
                </a:rPr>
                <a:t>Đêm 30 tháng 4, đợt tiến công thứ ba vào tập đoàn cứ điểm Điện Biên Phủ nổ ra trên những cao điểm còn lại của dãy đồi phía đông. </a:t>
              </a:r>
            </a:p>
            <a:p>
              <a:pPr algn="just">
                <a:lnSpc>
                  <a:spcPct val="107000"/>
                </a:lnSpc>
                <a:spcAft>
                  <a:spcPts val="800"/>
                </a:spcAft>
                <a:buNone/>
              </a:pPr>
              <a:r>
                <a:rPr lang="en-US" sz="4300">
                  <a:latin typeface="Times New Roman" panose="02020603050405020304" pitchFamily="18" charset="0"/>
                  <a:ea typeface="Calibri" panose="020F0502020204030204" pitchFamily="34" charset="0"/>
                </a:rPr>
                <a:t>Tiêu diệt đồi A1 là cao điểm cuối cùng ở khu đông. </a:t>
              </a:r>
              <a:r>
                <a:rPr lang="en-US" sz="4300">
                  <a:solidFill>
                    <a:srgbClr val="FF0000"/>
                  </a:solidFill>
                  <a:latin typeface="Times New Roman" panose="02020603050405020304" pitchFamily="18" charset="0"/>
                  <a:ea typeface="Calibri" panose="020F0502020204030204" pitchFamily="34" charset="0"/>
                </a:rPr>
                <a:t>Cuộc chiến đấu ở đồi A1 đã kéo dài 38 ngày đêm</a:t>
              </a:r>
              <a:r>
                <a:rPr lang="en-US" sz="4300">
                  <a:latin typeface="Times New Roman" panose="02020603050405020304" pitchFamily="18" charset="0"/>
                  <a:ea typeface="Calibri" panose="020F0502020204030204" pitchFamily="34" charset="0"/>
                </a:rPr>
                <a:t>. </a:t>
              </a:r>
              <a:endParaRPr lang="en-US" sz="43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70CF051-18A8-A763-8BBE-DD35FB658385}"/>
                </a:ext>
              </a:extLst>
            </p:cNvPr>
            <p:cNvPicPr>
              <a:picLocks noChangeAspect="1"/>
            </p:cNvPicPr>
            <p:nvPr/>
          </p:nvPicPr>
          <p:blipFill>
            <a:blip r:embed="rId3"/>
            <a:stretch>
              <a:fillRect/>
            </a:stretch>
          </p:blipFill>
          <p:spPr>
            <a:xfrm>
              <a:off x="7331528" y="169357"/>
              <a:ext cx="4555672" cy="6089733"/>
            </a:xfrm>
            <a:prstGeom prst="rect">
              <a:avLst/>
            </a:prstGeom>
          </p:spPr>
        </p:pic>
        <p:sp>
          <p:nvSpPr>
            <p:cNvPr id="4" name="TextBox 3">
              <a:extLst>
                <a:ext uri="{FF2B5EF4-FFF2-40B4-BE49-F238E27FC236}">
                  <a16:creationId xmlns:a16="http://schemas.microsoft.com/office/drawing/2014/main" id="{0D7F822A-F229-DA5A-FDBA-9E8557D5E768}"/>
                </a:ext>
              </a:extLst>
            </p:cNvPr>
            <p:cNvSpPr txBox="1"/>
            <p:nvPr/>
          </p:nvSpPr>
          <p:spPr>
            <a:xfrm>
              <a:off x="7892712" y="6365618"/>
              <a:ext cx="4912037" cy="461665"/>
            </a:xfrm>
            <a:prstGeom prst="rect">
              <a:avLst/>
            </a:prstGeom>
            <a:noFill/>
          </p:spPr>
          <p:txBody>
            <a:bodyPr wrap="square">
              <a:spAutoFit/>
            </a:bodyPr>
            <a:lstStyle/>
            <a:p>
              <a:r>
                <a:rPr lang="en-US" sz="2400" b="0" i="1">
                  <a:solidFill>
                    <a:srgbClr val="000000"/>
                  </a:solidFill>
                  <a:effectLst/>
                  <a:latin typeface="SF Display"/>
                </a:rPr>
                <a:t>Tiêu diệt địch trên đồi A1</a:t>
              </a:r>
              <a:endParaRPr lang="en-US" sz="2400" i="1"/>
            </a:p>
          </p:txBody>
        </p:sp>
      </p:grpSp>
    </p:spTree>
    <p:extLst>
      <p:ext uri="{BB962C8B-B14F-4D97-AF65-F5344CB8AC3E}">
        <p14:creationId xmlns:p14="http://schemas.microsoft.com/office/powerpoint/2010/main" val="2027920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215C6F-CAF3-5684-D15F-876C02023C89}"/>
              </a:ext>
            </a:extLst>
          </p:cNvPr>
          <p:cNvPicPr>
            <a:picLocks noChangeAspect="1"/>
          </p:cNvPicPr>
          <p:nvPr/>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1DC0C7F-3169-DC07-967B-B9059116AA8A}"/>
              </a:ext>
            </a:extLst>
          </p:cNvPr>
          <p:cNvSpPr>
            <a:spLocks noGrp="1"/>
          </p:cNvSpPr>
          <p:nvPr>
            <p:ph type="title"/>
          </p:nvPr>
        </p:nvSpPr>
        <p:spPr>
          <a:xfrm>
            <a:off x="838200" y="365126"/>
            <a:ext cx="10960510" cy="726256"/>
          </a:xfrm>
        </p:spPr>
        <p:txBody>
          <a:bodyPr>
            <a:normAutofit/>
          </a:bodyPr>
          <a:lstStyle/>
          <a:p>
            <a:r>
              <a:rPr lang="en-US" sz="4000" b="1"/>
              <a:t>I. LƯỢC ĐỒ TÓM TẮT CHIẾN DỊCH ĐIỆN BIÊN PHỦ</a:t>
            </a:r>
          </a:p>
        </p:txBody>
      </p:sp>
      <p:pic>
        <p:nvPicPr>
          <p:cNvPr id="4" name="Content Placeholder 3">
            <a:extLst>
              <a:ext uri="{FF2B5EF4-FFF2-40B4-BE49-F238E27FC236}">
                <a16:creationId xmlns:a16="http://schemas.microsoft.com/office/drawing/2014/main" id="{778ECFDF-52A7-B28B-9166-0CD6E2D6DCF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38198" y="1091382"/>
            <a:ext cx="4338485" cy="5401492"/>
          </a:xfrm>
          <a:prstGeom prst="rect">
            <a:avLst/>
          </a:prstGeom>
        </p:spPr>
      </p:pic>
      <p:sp>
        <p:nvSpPr>
          <p:cNvPr id="5" name="Title 1">
            <a:extLst>
              <a:ext uri="{FF2B5EF4-FFF2-40B4-BE49-F238E27FC236}">
                <a16:creationId xmlns:a16="http://schemas.microsoft.com/office/drawing/2014/main" id="{4FD7DCF7-A9BE-3D5F-4C7E-5D8529283C23}"/>
              </a:ext>
            </a:extLst>
          </p:cNvPr>
          <p:cNvSpPr txBox="1">
            <a:spLocks/>
          </p:cNvSpPr>
          <p:nvPr/>
        </p:nvSpPr>
        <p:spPr>
          <a:xfrm>
            <a:off x="5284839" y="1091382"/>
            <a:ext cx="6513872" cy="54014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2000" b="1"/>
              <a:t>Diễn biến: </a:t>
            </a:r>
            <a:r>
              <a:rPr lang="vi-VN" sz="2000"/>
              <a:t>từ ngày 13-3-1954 đến hết ngày 7-5-1954, chia làm 3 đợt:</a:t>
            </a:r>
            <a:endParaRPr lang="en-US" sz="2000"/>
          </a:p>
          <a:p>
            <a:pPr algn="just">
              <a:lnSpc>
                <a:spcPct val="100000"/>
              </a:lnSpc>
            </a:pPr>
            <a:r>
              <a:rPr lang="vi-VN" sz="2000" b="1"/>
              <a:t>- Đợt 1 </a:t>
            </a:r>
            <a:r>
              <a:rPr lang="vi-VN" sz="2000"/>
              <a:t>(từ 13-3 đến 17-03-1954): ta tiến công tiêu diệt cứ điểm Him Lam và toàn bộ phân khu Bắc.</a:t>
            </a:r>
            <a:endParaRPr lang="en-US" sz="2000"/>
          </a:p>
          <a:p>
            <a:pPr algn="just">
              <a:lnSpc>
                <a:spcPct val="100000"/>
              </a:lnSpc>
            </a:pPr>
            <a:r>
              <a:rPr lang="vi-VN" sz="2000" b="1"/>
              <a:t>- Đợt 2 </a:t>
            </a:r>
            <a:r>
              <a:rPr lang="vi-VN" sz="2000"/>
              <a:t>(từ 30-3 đến 26-04-1954):</a:t>
            </a:r>
            <a:endParaRPr lang="en-US" sz="2000"/>
          </a:p>
          <a:p>
            <a:pPr algn="just">
              <a:lnSpc>
                <a:spcPct val="100000"/>
              </a:lnSpc>
            </a:pPr>
            <a:r>
              <a:rPr lang="vi-VN" sz="2000"/>
              <a:t>+ Quân ta đồng loạt tiến công các cứ điểm phía Đông phân khu trung tâm Mường Thanh.</a:t>
            </a:r>
            <a:endParaRPr lang="en-US" sz="2000"/>
          </a:p>
          <a:p>
            <a:pPr algn="just">
              <a:lnSpc>
                <a:spcPct val="100000"/>
              </a:lnSpc>
            </a:pPr>
            <a:r>
              <a:rPr lang="vi-VN" sz="2000"/>
              <a:t>+ Cuộc chiến đấu diễn ra vô cùng ác liệt, nhất là đồn A1, C1.</a:t>
            </a:r>
            <a:endParaRPr lang="en-US" sz="2000"/>
          </a:p>
          <a:p>
            <a:pPr algn="just">
              <a:lnSpc>
                <a:spcPct val="100000"/>
              </a:lnSpc>
            </a:pPr>
            <a:r>
              <a:rPr lang="vi-VN" sz="2000"/>
              <a:t>+ Ta bao vây, chia cắt, khống chế con đường tiếp tế bằng hàng không của địch.</a:t>
            </a:r>
            <a:endParaRPr lang="en-US" sz="2000"/>
          </a:p>
          <a:p>
            <a:pPr algn="just">
              <a:lnSpc>
                <a:spcPct val="100000"/>
              </a:lnSpc>
            </a:pPr>
            <a:r>
              <a:rPr lang="vi-VN" sz="2000" b="1"/>
              <a:t>- Đợt 3 </a:t>
            </a:r>
            <a:r>
              <a:rPr lang="vi-VN" sz="2000"/>
              <a:t>(từ 1-5 đến ngày 7-5-1954):</a:t>
            </a:r>
            <a:endParaRPr lang="en-US" sz="2000"/>
          </a:p>
          <a:p>
            <a:pPr algn="just">
              <a:lnSpc>
                <a:spcPct val="100000"/>
              </a:lnSpc>
            </a:pPr>
            <a:r>
              <a:rPr lang="vi-VN" sz="2000"/>
              <a:t>+ Quân ta đồng loạt tiến công tiêu diệt phân khu trung tâm Mường Thanh và phân khu Nam.</a:t>
            </a:r>
            <a:endParaRPr lang="en-US" sz="2000"/>
          </a:p>
          <a:p>
            <a:pPr algn="just">
              <a:lnSpc>
                <a:spcPct val="100000"/>
              </a:lnSpc>
            </a:pPr>
            <a:r>
              <a:rPr lang="vi-VN" sz="2000"/>
              <a:t>+ Chiều ngày 7-5-1954, tướng Đờ Ca-xtơ-ri cùng toàn bộ Ban tham mưu của địch đầu hàng.</a:t>
            </a:r>
            <a:endParaRPr lang="en-US" sz="2000"/>
          </a:p>
          <a:p>
            <a:pPr algn="just">
              <a:lnSpc>
                <a:spcPct val="100000"/>
              </a:lnSpc>
            </a:pPr>
            <a:r>
              <a:rPr lang="vi-VN" sz="2000"/>
              <a:t>+ Chiến dịch Điện Biên Phủ giành thắng lợi.</a:t>
            </a:r>
            <a:endParaRPr lang="en-US" sz="1800"/>
          </a:p>
        </p:txBody>
      </p:sp>
    </p:spTree>
    <p:extLst>
      <p:ext uri="{BB962C8B-B14F-4D97-AF65-F5344CB8AC3E}">
        <p14:creationId xmlns:p14="http://schemas.microsoft.com/office/powerpoint/2010/main" val="674397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DFFE9-15C9-4B82-0798-E1AAEBC5F189}"/>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F48749E-6538-B556-539C-77CE967CC20E}"/>
              </a:ext>
            </a:extLst>
          </p:cNvPr>
          <p:cNvPicPr>
            <a:picLocks noGrp="1" noChangeAspect="1"/>
          </p:cNvPicPr>
          <p:nvPr>
            <p:ph idx="1"/>
          </p:nvPr>
        </p:nvPicPr>
        <p:blipFill>
          <a:blip r:embed="rId2"/>
          <a:stretch>
            <a:fillRect/>
          </a:stretch>
        </p:blipFill>
        <p:spPr>
          <a:xfrm>
            <a:off x="0" y="0"/>
            <a:ext cx="12192000" cy="6933811"/>
          </a:xfrm>
          <a:prstGeom prst="rect">
            <a:avLst/>
          </a:prstGeom>
        </p:spPr>
      </p:pic>
      <p:grpSp>
        <p:nvGrpSpPr>
          <p:cNvPr id="3" name="Group 2">
            <a:extLst>
              <a:ext uri="{FF2B5EF4-FFF2-40B4-BE49-F238E27FC236}">
                <a16:creationId xmlns:a16="http://schemas.microsoft.com/office/drawing/2014/main" id="{539D1AE5-BFB3-CB38-1FD1-6F0BC8CB14A0}"/>
              </a:ext>
            </a:extLst>
          </p:cNvPr>
          <p:cNvGrpSpPr/>
          <p:nvPr/>
        </p:nvGrpSpPr>
        <p:grpSpPr>
          <a:xfrm>
            <a:off x="433135" y="265609"/>
            <a:ext cx="11519379" cy="6135206"/>
            <a:chOff x="433135" y="265609"/>
            <a:chExt cx="11519379" cy="6135206"/>
          </a:xfrm>
        </p:grpSpPr>
        <p:sp>
          <p:nvSpPr>
            <p:cNvPr id="6" name="TextBox 5">
              <a:extLst>
                <a:ext uri="{FF2B5EF4-FFF2-40B4-BE49-F238E27FC236}">
                  <a16:creationId xmlns:a16="http://schemas.microsoft.com/office/drawing/2014/main" id="{81CE0D9B-488A-EFC1-D066-C16538BFB73F}"/>
                </a:ext>
              </a:extLst>
            </p:cNvPr>
            <p:cNvSpPr txBox="1"/>
            <p:nvPr/>
          </p:nvSpPr>
          <p:spPr>
            <a:xfrm>
              <a:off x="433135" y="265609"/>
              <a:ext cx="6721642" cy="6135206"/>
            </a:xfrm>
            <a:prstGeom prst="rect">
              <a:avLst/>
            </a:prstGeom>
            <a:noFill/>
          </p:spPr>
          <p:txBody>
            <a:bodyPr wrap="square">
              <a:spAutoFit/>
            </a:bodyPr>
            <a:lstStyle/>
            <a:p>
              <a:pPr algn="just">
                <a:lnSpc>
                  <a:spcPct val="107000"/>
                </a:lnSpc>
                <a:spcAft>
                  <a:spcPts val="800"/>
                </a:spcAft>
                <a:buNone/>
              </a:pPr>
              <a:r>
                <a:rPr lang="en-US" sz="3300" kern="100">
                  <a:effectLst/>
                  <a:latin typeface="Times New Roman" panose="02020603050405020304" pitchFamily="18" charset="0"/>
                  <a:ea typeface="Calibri" panose="020F0502020204030204" pitchFamily="34" charset="0"/>
                  <a:cs typeface="Times New Roman" panose="02020603050405020304" pitchFamily="18" charset="0"/>
                </a:rPr>
                <a:t>Cuộc chiến đấu vô cùng ác liệt giữa ta và địch. Giành giật nhau từng lô cốt, từng đoạn cố thủ trong hầm ngầm. </a:t>
              </a:r>
            </a:p>
            <a:p>
              <a:pPr algn="just">
                <a:lnSpc>
                  <a:spcPct val="107000"/>
                </a:lnSpc>
                <a:spcAft>
                  <a:spcPts val="800"/>
                </a:spcAft>
              </a:pPr>
              <a:r>
                <a:rPr lang="en-US" sz="3300" kern="100">
                  <a:effectLst/>
                  <a:latin typeface="Times New Roman" panose="02020603050405020304" pitchFamily="18" charset="0"/>
                  <a:ea typeface="Calibri" panose="020F0502020204030204" pitchFamily="34" charset="0"/>
                  <a:cs typeface="Times New Roman" panose="02020603050405020304" pitchFamily="18" charset="0"/>
                </a:rPr>
                <a:t>Công binh và các đơn vị bộ đội phải đào đường hầm xuyên đồi để đặt một khối bộc phá lớn. Kế hoạch đã được thực hiện, khi bộc phá nổ đã làm rung chuyển cả ngọn đồi. Đêm 6 và ngày 7 tháng 5 năm 1954, quân ta tiến công mạnh, chiếm nốt cao điểm cuối cùng này.</a:t>
              </a:r>
            </a:p>
          </p:txBody>
        </p:sp>
        <p:pic>
          <p:nvPicPr>
            <p:cNvPr id="2" name="Picture 1">
              <a:extLst>
                <a:ext uri="{FF2B5EF4-FFF2-40B4-BE49-F238E27FC236}">
                  <a16:creationId xmlns:a16="http://schemas.microsoft.com/office/drawing/2014/main" id="{248041B7-078F-9C9F-9C0D-163C8EDBBE69}"/>
                </a:ext>
              </a:extLst>
            </p:cNvPr>
            <p:cNvPicPr>
              <a:picLocks noChangeAspect="1"/>
            </p:cNvPicPr>
            <p:nvPr/>
          </p:nvPicPr>
          <p:blipFill>
            <a:blip r:embed="rId3"/>
            <a:stretch>
              <a:fillRect/>
            </a:stretch>
          </p:blipFill>
          <p:spPr>
            <a:xfrm>
              <a:off x="7380514" y="347252"/>
              <a:ext cx="4572000" cy="5457825"/>
            </a:xfrm>
            <a:prstGeom prst="rect">
              <a:avLst/>
            </a:prstGeom>
          </p:spPr>
        </p:pic>
      </p:grpSp>
    </p:spTree>
    <p:extLst>
      <p:ext uri="{BB962C8B-B14F-4D97-AF65-F5344CB8AC3E}">
        <p14:creationId xmlns:p14="http://schemas.microsoft.com/office/powerpoint/2010/main" val="3655205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2B8FA-773D-DC3E-36A8-C2234A693A3F}"/>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2A54A3AE-71C4-BDA7-4757-3EA94FA70199}"/>
              </a:ext>
            </a:extLst>
          </p:cNvPr>
          <p:cNvPicPr>
            <a:picLocks noGrp="1" noChangeAspect="1"/>
          </p:cNvPicPr>
          <p:nvPr>
            <p:ph idx="1"/>
          </p:nvPr>
        </p:nvPicPr>
        <p:blipFill>
          <a:blip r:embed="rId2"/>
          <a:stretch>
            <a:fillRect/>
          </a:stretch>
        </p:blipFill>
        <p:spPr>
          <a:xfrm>
            <a:off x="-68826" y="0"/>
            <a:ext cx="12260826" cy="6858000"/>
          </a:xfrm>
          <a:prstGeom prst="rect">
            <a:avLst/>
          </a:prstGeom>
        </p:spPr>
      </p:pic>
      <p:grpSp>
        <p:nvGrpSpPr>
          <p:cNvPr id="2" name="Group 1">
            <a:extLst>
              <a:ext uri="{FF2B5EF4-FFF2-40B4-BE49-F238E27FC236}">
                <a16:creationId xmlns:a16="http://schemas.microsoft.com/office/drawing/2014/main" id="{9057A7A8-2F6B-CC6A-2F5F-C09426A5084E}"/>
              </a:ext>
            </a:extLst>
          </p:cNvPr>
          <p:cNvGrpSpPr/>
          <p:nvPr/>
        </p:nvGrpSpPr>
        <p:grpSpPr>
          <a:xfrm>
            <a:off x="393057" y="221848"/>
            <a:ext cx="11495287" cy="6411972"/>
            <a:chOff x="393057" y="221848"/>
            <a:chExt cx="11495287" cy="6411972"/>
          </a:xfrm>
        </p:grpSpPr>
        <p:sp>
          <p:nvSpPr>
            <p:cNvPr id="6" name="TextBox 5">
              <a:extLst>
                <a:ext uri="{FF2B5EF4-FFF2-40B4-BE49-F238E27FC236}">
                  <a16:creationId xmlns:a16="http://schemas.microsoft.com/office/drawing/2014/main" id="{E3C258C6-8A17-673D-131F-84284EDF4591}"/>
                </a:ext>
              </a:extLst>
            </p:cNvPr>
            <p:cNvSpPr txBox="1"/>
            <p:nvPr/>
          </p:nvSpPr>
          <p:spPr>
            <a:xfrm>
              <a:off x="393057" y="224180"/>
              <a:ext cx="6721642" cy="6409640"/>
            </a:xfrm>
            <a:prstGeom prst="rect">
              <a:avLst/>
            </a:prstGeom>
            <a:noFill/>
          </p:spPr>
          <p:txBody>
            <a:bodyPr wrap="square">
              <a:spAutoFit/>
            </a:bodyPr>
            <a:lstStyle/>
            <a:p>
              <a:pPr algn="just">
                <a:lnSpc>
                  <a:spcPct val="107000"/>
                </a:lnSpc>
                <a:spcAft>
                  <a:spcPts val="800"/>
                </a:spcAft>
                <a:buNone/>
              </a:pPr>
              <a:r>
                <a:rPr lang="en-US" sz="3800" kern="100">
                  <a:effectLst/>
                  <a:latin typeface="Times New Roman" panose="02020603050405020304" pitchFamily="18" charset="0"/>
                  <a:ea typeface="Calibri" panose="020F0502020204030204" pitchFamily="34" charset="0"/>
                  <a:cs typeface="Times New Roman" panose="02020603050405020304" pitchFamily="18" charset="0"/>
                </a:rPr>
                <a:t>Sáng mồng 7 tháng 5, những trận đánh nảy lửa vẫn diễn ra ở phía đông bờ sông Nậm Rốm, cách không xa Sở Chỉ huy của tướng Đờ Cát. </a:t>
              </a:r>
            </a:p>
            <a:p>
              <a:pPr algn="just">
                <a:lnSpc>
                  <a:spcPct val="107000"/>
                </a:lnSpc>
                <a:spcAft>
                  <a:spcPts val="800"/>
                </a:spcAft>
              </a:pPr>
              <a:r>
                <a:rPr lang="en-US" sz="3800" kern="100">
                  <a:effectLst/>
                  <a:latin typeface="Times New Roman" panose="02020603050405020304" pitchFamily="18" charset="0"/>
                  <a:ea typeface="Calibri" panose="020F0502020204030204" pitchFamily="34" charset="0"/>
                  <a:cs typeface="Times New Roman" panose="02020603050405020304" pitchFamily="18" charset="0"/>
                </a:rPr>
                <a:t>Bốn giờ chiều ngày 7 tháng 5 năm 1954, Bộ Chỉ huy chiến dịch hạ lệnh tổng công kích tại Điện Biên Phủ. Bộ đội ta ào ạt vượt cầu sắt Mường Thanh. </a:t>
              </a:r>
            </a:p>
          </p:txBody>
        </p:sp>
        <p:sp>
          <p:nvSpPr>
            <p:cNvPr id="4" name="TextBox 3">
              <a:extLst>
                <a:ext uri="{FF2B5EF4-FFF2-40B4-BE49-F238E27FC236}">
                  <a16:creationId xmlns:a16="http://schemas.microsoft.com/office/drawing/2014/main" id="{266A924A-4E1B-A3F6-3AED-248A26D5A5E7}"/>
                </a:ext>
              </a:extLst>
            </p:cNvPr>
            <p:cNvSpPr txBox="1"/>
            <p:nvPr/>
          </p:nvSpPr>
          <p:spPr>
            <a:xfrm>
              <a:off x="7349529" y="6040308"/>
              <a:ext cx="4538815" cy="369332"/>
            </a:xfrm>
            <a:prstGeom prst="rect">
              <a:avLst/>
            </a:prstGeom>
            <a:noFill/>
          </p:spPr>
          <p:txBody>
            <a:bodyPr wrap="square">
              <a:spAutoFit/>
            </a:bodyPr>
            <a:lstStyle/>
            <a:p>
              <a:pPr algn="ctr"/>
              <a:r>
                <a:rPr lang="en-US" sz="1800" i="1" kern="100">
                  <a:effectLst/>
                  <a:latin typeface="Times New Roman" panose="02020603050405020304" pitchFamily="18" charset="0"/>
                  <a:ea typeface="Calibri" panose="020F0502020204030204" pitchFamily="34" charset="0"/>
                  <a:cs typeface="Times New Roman" panose="02020603050405020304" pitchFamily="18" charset="0"/>
                </a:rPr>
                <a:t>Bộ đội ta ào ạt vượt cầu Mường Thanh</a:t>
              </a:r>
              <a:endParaRPr lang="en-US" i="1"/>
            </a:p>
          </p:txBody>
        </p:sp>
        <p:pic>
          <p:nvPicPr>
            <p:cNvPr id="5" name="Picture 4">
              <a:extLst>
                <a:ext uri="{FF2B5EF4-FFF2-40B4-BE49-F238E27FC236}">
                  <a16:creationId xmlns:a16="http://schemas.microsoft.com/office/drawing/2014/main" id="{88DF9C43-B05A-A3E5-9C89-FD82812AFBB3}"/>
                </a:ext>
              </a:extLst>
            </p:cNvPr>
            <p:cNvPicPr>
              <a:picLocks noChangeAspect="1"/>
            </p:cNvPicPr>
            <p:nvPr/>
          </p:nvPicPr>
          <p:blipFill>
            <a:blip r:embed="rId3"/>
            <a:stretch>
              <a:fillRect/>
            </a:stretch>
          </p:blipFill>
          <p:spPr>
            <a:xfrm>
              <a:off x="7460765" y="221848"/>
              <a:ext cx="4316342" cy="5596613"/>
            </a:xfrm>
            <a:prstGeom prst="rect">
              <a:avLst/>
            </a:prstGeom>
          </p:spPr>
        </p:pic>
      </p:grpSp>
    </p:spTree>
    <p:extLst>
      <p:ext uri="{BB962C8B-B14F-4D97-AF65-F5344CB8AC3E}">
        <p14:creationId xmlns:p14="http://schemas.microsoft.com/office/powerpoint/2010/main" val="18241573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22FD-C236-CF73-FCCA-4C35A18E56CE}"/>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0F25225-EDCD-ADFE-553C-C0B53AD9370B}"/>
              </a:ext>
            </a:extLst>
          </p:cNvPr>
          <p:cNvPicPr>
            <a:picLocks noGrp="1" noChangeAspect="1"/>
          </p:cNvPicPr>
          <p:nvPr>
            <p:ph idx="1"/>
          </p:nvPr>
        </p:nvPicPr>
        <p:blipFill>
          <a:blip r:embed="rId2"/>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1DDD1E78-E448-DCC1-294A-0D411C584F45}"/>
              </a:ext>
            </a:extLst>
          </p:cNvPr>
          <p:cNvGrpSpPr/>
          <p:nvPr/>
        </p:nvGrpSpPr>
        <p:grpSpPr>
          <a:xfrm>
            <a:off x="343240" y="0"/>
            <a:ext cx="11848760" cy="6736909"/>
            <a:chOff x="343240" y="0"/>
            <a:chExt cx="11848760" cy="6736909"/>
          </a:xfrm>
        </p:grpSpPr>
        <p:grpSp>
          <p:nvGrpSpPr>
            <p:cNvPr id="2" name="Group 1">
              <a:extLst>
                <a:ext uri="{FF2B5EF4-FFF2-40B4-BE49-F238E27FC236}">
                  <a16:creationId xmlns:a16="http://schemas.microsoft.com/office/drawing/2014/main" id="{3C53CAFA-210B-94FA-7D97-427B5B8B94D9}"/>
                </a:ext>
              </a:extLst>
            </p:cNvPr>
            <p:cNvGrpSpPr/>
            <p:nvPr/>
          </p:nvGrpSpPr>
          <p:grpSpPr>
            <a:xfrm>
              <a:off x="343240" y="0"/>
              <a:ext cx="11848760" cy="6736909"/>
              <a:chOff x="343240" y="0"/>
              <a:chExt cx="11848760" cy="6736909"/>
            </a:xfrm>
          </p:grpSpPr>
          <p:sp>
            <p:nvSpPr>
              <p:cNvPr id="6" name="TextBox 5">
                <a:extLst>
                  <a:ext uri="{FF2B5EF4-FFF2-40B4-BE49-F238E27FC236}">
                    <a16:creationId xmlns:a16="http://schemas.microsoft.com/office/drawing/2014/main" id="{CE7C6CD6-141C-314A-2338-43012C45223B}"/>
                  </a:ext>
                </a:extLst>
              </p:cNvPr>
              <p:cNvSpPr txBox="1"/>
              <p:nvPr/>
            </p:nvSpPr>
            <p:spPr>
              <a:xfrm>
                <a:off x="343240" y="0"/>
                <a:ext cx="6721642" cy="6736909"/>
              </a:xfrm>
              <a:prstGeom prst="rect">
                <a:avLst/>
              </a:prstGeom>
              <a:noFill/>
            </p:spPr>
            <p:txBody>
              <a:bodyPr wrap="square">
                <a:spAutoFit/>
              </a:bodyPr>
              <a:lstStyle/>
              <a:p>
                <a:pPr algn="just">
                  <a:lnSpc>
                    <a:spcPct val="107000"/>
                  </a:lnSpc>
                  <a:spcAft>
                    <a:spcPts val="800"/>
                  </a:spcAft>
                </a:pPr>
                <a:r>
                  <a:rPr lang="en-US" sz="4000" kern="100">
                    <a:latin typeface="Times New Roman" panose="02020603050405020304" pitchFamily="18" charset="0"/>
                    <a:ea typeface="Calibri" panose="020F0502020204030204" pitchFamily="34" charset="0"/>
                    <a:cs typeface="Times New Roman" panose="02020603050405020304" pitchFamily="18" charset="0"/>
                  </a:rPr>
                  <a:t>Một cánh quân khác của ta nhanh chóng vượt qua cầu gỗ tiến vào khu trung tâm Mường Thanh, kịp thời phối hợp với các đơn vị bạn. </a:t>
                </a:r>
              </a:p>
              <a:p>
                <a:pPr algn="just">
                  <a:lnSpc>
                    <a:spcPct val="107000"/>
                  </a:lnSpc>
                  <a:spcAft>
                    <a:spcPts val="800"/>
                  </a:spcAft>
                </a:pPr>
                <a:r>
                  <a:rPr lang="en-US" sz="4000" kern="100">
                    <a:latin typeface="Times New Roman" panose="02020603050405020304" pitchFamily="18" charset="0"/>
                    <a:ea typeface="Calibri" panose="020F0502020204030204" pitchFamily="34" charset="0"/>
                    <a:cs typeface="Times New Roman" panose="02020603050405020304" pitchFamily="18" charset="0"/>
                  </a:rPr>
                  <a:t>Bộ đội ta nhanh chóng tỏa ra khắp khu trung tâm tập đoàn cứ điểm. Quân địch hoảng loạn tháo chạy hoặc giương cờ trắng đầu hàng.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0B2315D-E095-B8E0-06D0-0ADB5723FFB1}"/>
                  </a:ext>
                </a:extLst>
              </p:cNvPr>
              <p:cNvSpPr txBox="1"/>
              <p:nvPr/>
            </p:nvSpPr>
            <p:spPr>
              <a:xfrm>
                <a:off x="7340298" y="5896578"/>
                <a:ext cx="4851702" cy="830997"/>
              </a:xfrm>
              <a:prstGeom prst="rect">
                <a:avLst/>
              </a:prstGeom>
              <a:noFill/>
            </p:spPr>
            <p:txBody>
              <a:bodyPr wrap="square">
                <a:spAutoFit/>
              </a:bodyPr>
              <a:lstStyle/>
              <a:p>
                <a:pPr algn="ctr"/>
                <a:r>
                  <a:rPr lang="en-US" sz="1600" b="0" i="1">
                    <a:solidFill>
                      <a:srgbClr val="0076AD"/>
                    </a:solidFill>
                    <a:effectLst/>
                    <a:latin typeface="Lexend-Regular"/>
                  </a:rPr>
                  <a:t>L</a:t>
                </a:r>
                <a:r>
                  <a:rPr lang="vi-VN" sz="1600" b="0" i="1">
                    <a:solidFill>
                      <a:srgbClr val="0076AD"/>
                    </a:solidFill>
                    <a:effectLst/>
                    <a:latin typeface="Lexend-Regular"/>
                  </a:rPr>
                  <a:t>á cờ "Quyết chiến - Quyết thắng" của Quân đội nhân dân Việt Nam tung bay trên nóc hầm tướng De Castries. Chiến dịch lịch sử Điện Biên Phủ đã toàn thắng</a:t>
                </a:r>
                <a:endParaRPr lang="en-US" sz="1600" i="1"/>
              </a:p>
            </p:txBody>
          </p:sp>
        </p:grpSp>
        <p:pic>
          <p:nvPicPr>
            <p:cNvPr id="3" name="Picture 2">
              <a:extLst>
                <a:ext uri="{FF2B5EF4-FFF2-40B4-BE49-F238E27FC236}">
                  <a16:creationId xmlns:a16="http://schemas.microsoft.com/office/drawing/2014/main" id="{C96FFAB8-62A6-2FB6-2352-640A3C80083E}"/>
                </a:ext>
              </a:extLst>
            </p:cNvPr>
            <p:cNvPicPr>
              <a:picLocks noChangeAspect="1"/>
            </p:cNvPicPr>
            <p:nvPr/>
          </p:nvPicPr>
          <p:blipFill>
            <a:blip r:embed="rId3"/>
            <a:stretch>
              <a:fillRect/>
            </a:stretch>
          </p:blipFill>
          <p:spPr>
            <a:xfrm>
              <a:off x="7276760" y="130425"/>
              <a:ext cx="4572000" cy="5635728"/>
            </a:xfrm>
            <a:prstGeom prst="rect">
              <a:avLst/>
            </a:prstGeom>
          </p:spPr>
        </p:pic>
      </p:grpSp>
    </p:spTree>
    <p:extLst>
      <p:ext uri="{BB962C8B-B14F-4D97-AF65-F5344CB8AC3E}">
        <p14:creationId xmlns:p14="http://schemas.microsoft.com/office/powerpoint/2010/main" val="2410530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49FB1-B827-1447-9B2F-4801D8D69312}"/>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8360BB1-A39E-E812-C79D-BB3CDA35BC0F}"/>
              </a:ext>
            </a:extLst>
          </p:cNvPr>
          <p:cNvPicPr>
            <a:picLocks noGrp="1" noChangeAspect="1"/>
          </p:cNvPicPr>
          <p:nvPr>
            <p:ph idx="1"/>
          </p:nvPr>
        </p:nvPicPr>
        <p:blipFill>
          <a:blip r:embed="rId2"/>
          <a:stretch>
            <a:fillRect/>
          </a:stretch>
        </p:blipFill>
        <p:spPr>
          <a:xfrm>
            <a:off x="0" y="-22649"/>
            <a:ext cx="12192000" cy="6880649"/>
          </a:xfrm>
          <a:prstGeom prst="rect">
            <a:avLst/>
          </a:prstGeom>
        </p:spPr>
      </p:pic>
      <p:grpSp>
        <p:nvGrpSpPr>
          <p:cNvPr id="2" name="Group 1">
            <a:extLst>
              <a:ext uri="{FF2B5EF4-FFF2-40B4-BE49-F238E27FC236}">
                <a16:creationId xmlns:a16="http://schemas.microsoft.com/office/drawing/2014/main" id="{DB2BF930-EAE3-683D-0C88-E864DE1870CE}"/>
              </a:ext>
            </a:extLst>
          </p:cNvPr>
          <p:cNvGrpSpPr/>
          <p:nvPr/>
        </p:nvGrpSpPr>
        <p:grpSpPr>
          <a:xfrm>
            <a:off x="417860" y="181898"/>
            <a:ext cx="11702619" cy="6349174"/>
            <a:chOff x="417860" y="181898"/>
            <a:chExt cx="11702619" cy="6349174"/>
          </a:xfrm>
        </p:grpSpPr>
        <p:sp>
          <p:nvSpPr>
            <p:cNvPr id="6" name="TextBox 5">
              <a:extLst>
                <a:ext uri="{FF2B5EF4-FFF2-40B4-BE49-F238E27FC236}">
                  <a16:creationId xmlns:a16="http://schemas.microsoft.com/office/drawing/2014/main" id="{367A00C7-7B27-FED7-61FC-0AD3AE12607A}"/>
                </a:ext>
              </a:extLst>
            </p:cNvPr>
            <p:cNvSpPr txBox="1"/>
            <p:nvPr/>
          </p:nvSpPr>
          <p:spPr>
            <a:xfrm>
              <a:off x="417860" y="181898"/>
              <a:ext cx="6721642" cy="6349174"/>
            </a:xfrm>
            <a:prstGeom prst="rect">
              <a:avLst/>
            </a:prstGeom>
            <a:noFill/>
          </p:spPr>
          <p:txBody>
            <a:bodyPr wrap="square">
              <a:spAutoFit/>
            </a:bodyPr>
            <a:lstStyle/>
            <a:p>
              <a:pPr algn="just">
                <a:lnSpc>
                  <a:spcPct val="107000"/>
                </a:lnSpc>
                <a:spcAft>
                  <a:spcPts val="800"/>
                </a:spcAft>
                <a:buNone/>
              </a:pPr>
              <a:r>
                <a:rPr lang="en-US" sz="3700" kern="100">
                  <a:effectLst/>
                  <a:latin typeface="Times New Roman" panose="02020603050405020304" pitchFamily="18" charset="0"/>
                  <a:ea typeface="Calibri" panose="020F0502020204030204" pitchFamily="34" charset="0"/>
                  <a:cs typeface="Times New Roman" panose="02020603050405020304" pitchFamily="18" charset="0"/>
                </a:rPr>
                <a:t>Từ các hướng, quân ta đồng loạt nổ súng tấn công vào Mường Thanh.</a:t>
              </a:r>
            </a:p>
            <a:p>
              <a:pPr algn="just">
                <a:lnSpc>
                  <a:spcPct val="107000"/>
                </a:lnSpc>
                <a:spcAft>
                  <a:spcPts val="800"/>
                </a:spcAft>
              </a:pPr>
              <a:r>
                <a:rPr lang="en-US" sz="37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Tướng Đờ Cát</a:t>
              </a:r>
              <a:r>
                <a:rPr lang="en-US" sz="3700" kern="100">
                  <a:effectLst/>
                  <a:latin typeface="Times New Roman" panose="02020603050405020304" pitchFamily="18" charset="0"/>
                  <a:ea typeface="Calibri" panose="020F0502020204030204" pitchFamily="34" charset="0"/>
                  <a:cs typeface="Times New Roman" panose="02020603050405020304" pitchFamily="18" charset="0"/>
                </a:rPr>
                <a:t>, chỉ huy tập đoàn cứ điểm Điện Biên Phủ cùng toàn bộ Bộ Tham mưu bị bắt sống. </a:t>
              </a:r>
            </a:p>
            <a:p>
              <a:pPr algn="just">
                <a:lnSpc>
                  <a:spcPct val="107000"/>
                </a:lnSpc>
                <a:spcAft>
                  <a:spcPts val="800"/>
                </a:spcAft>
              </a:pPr>
              <a:r>
                <a:rPr lang="en-US" sz="3700" kern="100">
                  <a:latin typeface="Times New Roman" panose="02020603050405020304" pitchFamily="18" charset="0"/>
                  <a:cs typeface="Times New Roman" panose="02020603050405020304" pitchFamily="18" charset="0"/>
                </a:rPr>
                <a:t>Tập đoàn cứ điểm Điện Biên Phủ, với </a:t>
              </a:r>
              <a:r>
                <a:rPr lang="en-US" sz="3700" kern="100">
                  <a:solidFill>
                    <a:srgbClr val="FF0000"/>
                  </a:solidFill>
                  <a:latin typeface="Times New Roman" panose="02020603050405020304" pitchFamily="18" charset="0"/>
                  <a:cs typeface="Times New Roman" panose="02020603050405020304" pitchFamily="18" charset="0"/>
                </a:rPr>
                <a:t>trên 16.000 </a:t>
              </a:r>
              <a:r>
                <a:rPr lang="en-US" sz="3700" kern="100">
                  <a:latin typeface="Times New Roman" panose="02020603050405020304" pitchFamily="18" charset="0"/>
                  <a:cs typeface="Times New Roman" panose="02020603050405020304" pitchFamily="18" charset="0"/>
                </a:rPr>
                <a:t>binh lính và sĩ quan, sau </a:t>
              </a:r>
              <a:r>
                <a:rPr lang="en-US" sz="3700" kern="100">
                  <a:solidFill>
                    <a:srgbClr val="FF0000"/>
                  </a:solidFill>
                  <a:latin typeface="Times New Roman" panose="02020603050405020304" pitchFamily="18" charset="0"/>
                  <a:cs typeface="Times New Roman" panose="02020603050405020304" pitchFamily="18" charset="0"/>
                </a:rPr>
                <a:t>56 ngày đêm </a:t>
              </a:r>
              <a:r>
                <a:rPr lang="en-US" sz="3700" kern="100">
                  <a:latin typeface="Times New Roman" panose="02020603050405020304" pitchFamily="18" charset="0"/>
                  <a:cs typeface="Times New Roman" panose="02020603050405020304" pitchFamily="18" charset="0"/>
                </a:rPr>
                <a:t>bị quân ta tấn công đã đầu hàng. </a:t>
              </a:r>
              <a:endParaRPr lang="en-US" sz="37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E58D8B9-F8B1-D123-4635-B73EFA108E5B}"/>
                </a:ext>
              </a:extLst>
            </p:cNvPr>
            <p:cNvPicPr>
              <a:picLocks noChangeAspect="1"/>
            </p:cNvPicPr>
            <p:nvPr/>
          </p:nvPicPr>
          <p:blipFill>
            <a:blip r:embed="rId3"/>
            <a:stretch>
              <a:fillRect/>
            </a:stretch>
          </p:blipFill>
          <p:spPr>
            <a:xfrm>
              <a:off x="7413170" y="336096"/>
              <a:ext cx="4360970" cy="5591175"/>
            </a:xfrm>
            <a:prstGeom prst="rect">
              <a:avLst/>
            </a:prstGeom>
          </p:spPr>
        </p:pic>
        <p:sp>
          <p:nvSpPr>
            <p:cNvPr id="5" name="TextBox 4">
              <a:extLst>
                <a:ext uri="{FF2B5EF4-FFF2-40B4-BE49-F238E27FC236}">
                  <a16:creationId xmlns:a16="http://schemas.microsoft.com/office/drawing/2014/main" id="{B706D72F-F076-25A0-8131-AE06533DCE1A}"/>
                </a:ext>
              </a:extLst>
            </p:cNvPr>
            <p:cNvSpPr txBox="1"/>
            <p:nvPr/>
          </p:nvSpPr>
          <p:spPr>
            <a:xfrm>
              <a:off x="7211022" y="6132448"/>
              <a:ext cx="4909457" cy="342786"/>
            </a:xfrm>
            <a:prstGeom prst="rect">
              <a:avLst/>
            </a:prstGeom>
            <a:noFill/>
          </p:spPr>
          <p:txBody>
            <a:bodyPr wrap="square">
              <a:spAutoFit/>
            </a:bodyPr>
            <a:lstStyle/>
            <a:p>
              <a:pPr algn="ctr">
                <a:lnSpc>
                  <a:spcPct val="107000"/>
                </a:lnSpc>
                <a:spcAft>
                  <a:spcPts val="800"/>
                </a:spcAft>
                <a:buNone/>
              </a:pPr>
              <a:r>
                <a:rPr lang="vi-VN" sz="1600" b="0" i="1">
                  <a:solidFill>
                    <a:srgbClr val="000000"/>
                  </a:solidFill>
                  <a:effectLst/>
                  <a:latin typeface="+mj-lt"/>
                </a:rPr>
                <a:t>Tướng </a:t>
              </a:r>
              <a:r>
                <a:rPr lang="en-US" sz="1600" i="1" kern="100">
                  <a:effectLst/>
                  <a:latin typeface="+mj-lt"/>
                  <a:ea typeface="Calibri" panose="020F0502020204030204" pitchFamily="34" charset="0"/>
                  <a:cs typeface="Times New Roman" panose="02020603050405020304" pitchFamily="18" charset="0"/>
                </a:rPr>
                <a:t>Đờ Cát </a:t>
              </a:r>
              <a:r>
                <a:rPr lang="vi-VN" sz="1600" b="0" i="1">
                  <a:solidFill>
                    <a:srgbClr val="000000"/>
                  </a:solidFill>
                  <a:effectLst/>
                  <a:latin typeface="+mj-lt"/>
                </a:rPr>
                <a:t>cùng toàn bộ Bộ tham mưu bị bắt sống.</a:t>
              </a:r>
              <a:endParaRPr lang="en-US" sz="1600" kern="10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4475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7D87F-CD66-2BF2-B64E-E81D3E75AE96}"/>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E1DDD8F-629B-11D6-5592-B86BF4B8A9EE}"/>
              </a:ext>
            </a:extLst>
          </p:cNvPr>
          <p:cNvPicPr>
            <a:picLocks noGrp="1" noChangeAspect="1"/>
          </p:cNvPicPr>
          <p:nvPr>
            <p:ph idx="1"/>
          </p:nvPr>
        </p:nvPicPr>
        <p:blipFill>
          <a:blip r:embed="rId2"/>
          <a:stretch>
            <a:fillRect/>
          </a:stretch>
        </p:blipFill>
        <p:spPr>
          <a:xfrm>
            <a:off x="0" y="0"/>
            <a:ext cx="12192000" cy="7088293"/>
          </a:xfrm>
          <a:prstGeom prst="rect">
            <a:avLst/>
          </a:prstGeom>
        </p:spPr>
      </p:pic>
      <p:grpSp>
        <p:nvGrpSpPr>
          <p:cNvPr id="3" name="Group 2">
            <a:extLst>
              <a:ext uri="{FF2B5EF4-FFF2-40B4-BE49-F238E27FC236}">
                <a16:creationId xmlns:a16="http://schemas.microsoft.com/office/drawing/2014/main" id="{9E0EB17B-2A3F-DFF8-2C0D-7B82BC9709F0}"/>
              </a:ext>
            </a:extLst>
          </p:cNvPr>
          <p:cNvGrpSpPr/>
          <p:nvPr/>
        </p:nvGrpSpPr>
        <p:grpSpPr>
          <a:xfrm>
            <a:off x="466846" y="77780"/>
            <a:ext cx="11410387" cy="6932732"/>
            <a:chOff x="466846" y="77780"/>
            <a:chExt cx="11410387" cy="6932732"/>
          </a:xfrm>
        </p:grpSpPr>
        <p:sp>
          <p:nvSpPr>
            <p:cNvPr id="6" name="TextBox 5">
              <a:extLst>
                <a:ext uri="{FF2B5EF4-FFF2-40B4-BE49-F238E27FC236}">
                  <a16:creationId xmlns:a16="http://schemas.microsoft.com/office/drawing/2014/main" id="{A6DB12B8-7A13-2B5F-87D5-E4AE2A88A29C}"/>
                </a:ext>
              </a:extLst>
            </p:cNvPr>
            <p:cNvSpPr txBox="1"/>
            <p:nvPr/>
          </p:nvSpPr>
          <p:spPr>
            <a:xfrm>
              <a:off x="466846" y="77780"/>
              <a:ext cx="6721642" cy="6932732"/>
            </a:xfrm>
            <a:prstGeom prst="rect">
              <a:avLst/>
            </a:prstGeom>
            <a:noFill/>
          </p:spPr>
          <p:txBody>
            <a:bodyPr wrap="square">
              <a:spAutoFit/>
            </a:bodyPr>
            <a:lstStyle/>
            <a:p>
              <a:pPr algn="just">
                <a:lnSpc>
                  <a:spcPct val="107000"/>
                </a:lnSpc>
                <a:buNone/>
              </a:pPr>
              <a:r>
                <a:rPr lang="en-US" sz="3700" kern="100">
                  <a:latin typeface="Times New Roman" panose="02020603050405020304" pitchFamily="18" charset="0"/>
                  <a:cs typeface="Times New Roman" panose="02020603050405020304" pitchFamily="18" charset="0"/>
                </a:rPr>
                <a:t>Hàng ngàn binh lính Pháp thoát chết nhờ chiến thắng của ta, đang trên đường về trại tù binh.</a:t>
              </a:r>
            </a:p>
            <a:p>
              <a:pPr algn="just">
                <a:lnSpc>
                  <a:spcPct val="107000"/>
                </a:lnSpc>
              </a:pPr>
              <a:r>
                <a:rPr lang="en-US" sz="3700" kern="100">
                  <a:latin typeface="Times New Roman" panose="02020603050405020304" pitchFamily="18" charset="0"/>
                  <a:cs typeface="Times New Roman" panose="02020603050405020304" pitchFamily="18" charset="0"/>
                </a:rPr>
                <a:t>Còn những binh lính Pháp bị thương được bộ đội ta tận tình cứu chữa. </a:t>
              </a:r>
            </a:p>
            <a:p>
              <a:pPr algn="just">
                <a:lnSpc>
                  <a:spcPct val="107000"/>
                </a:lnSpc>
              </a:pPr>
              <a:r>
                <a:rPr lang="en-US" sz="3700" kern="100">
                  <a:latin typeface="Times New Roman" panose="02020603050405020304" pitchFamily="18" charset="0"/>
                  <a:cs typeface="Times New Roman" panose="02020603050405020304" pitchFamily="18" charset="0"/>
                </a:rPr>
                <a:t>Giặc tan rồi, người dân Mường Thanh kéo nhau trở về làng cũ.... </a:t>
              </a:r>
            </a:p>
            <a:p>
              <a:pPr algn="just">
                <a:lnSpc>
                  <a:spcPct val="107000"/>
                </a:lnSpc>
              </a:pPr>
              <a:r>
                <a:rPr lang="en-US" sz="3700" kern="100">
                  <a:latin typeface="Times New Roman" panose="02020603050405020304" pitchFamily="18" charset="0"/>
                  <a:cs typeface="Times New Roman" panose="02020603050405020304" pitchFamily="18" charset="0"/>
                </a:rPr>
                <a:t>... Cùng với các anh bộ đội Cụ Hồ dựng lại nhà cửa, làm lại ruộng vườn, nương rẫy.</a:t>
              </a:r>
              <a:endParaRPr lang="en-US" sz="37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3C44F1B4-249C-4584-9B86-984BAC702421}"/>
                </a:ext>
              </a:extLst>
            </p:cNvPr>
            <p:cNvPicPr>
              <a:picLocks noChangeAspect="1"/>
            </p:cNvPicPr>
            <p:nvPr/>
          </p:nvPicPr>
          <p:blipFill>
            <a:blip r:embed="rId3"/>
            <a:stretch>
              <a:fillRect/>
            </a:stretch>
          </p:blipFill>
          <p:spPr>
            <a:xfrm>
              <a:off x="7503255" y="252007"/>
              <a:ext cx="4373978" cy="6584277"/>
            </a:xfrm>
            <a:prstGeom prst="rect">
              <a:avLst/>
            </a:prstGeom>
          </p:spPr>
        </p:pic>
      </p:grpSp>
    </p:spTree>
    <p:extLst>
      <p:ext uri="{BB962C8B-B14F-4D97-AF65-F5344CB8AC3E}">
        <p14:creationId xmlns:p14="http://schemas.microsoft.com/office/powerpoint/2010/main" val="1417806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A63E2-2913-D796-57DD-811AEE176FFF}"/>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F74902D-48F3-7208-42CD-32118BB6928C}"/>
              </a:ext>
            </a:extLst>
          </p:cNvPr>
          <p:cNvPicPr>
            <a:picLocks noGrp="1" noChangeAspect="1"/>
          </p:cNvPicPr>
          <p:nvPr>
            <p:ph idx="1"/>
          </p:nvPr>
        </p:nvPicPr>
        <p:blipFill>
          <a:blip r:embed="rId2"/>
          <a:stretch>
            <a:fillRect/>
          </a:stretch>
        </p:blipFill>
        <p:spPr>
          <a:xfrm>
            <a:off x="0" y="0"/>
            <a:ext cx="12192000" cy="7088293"/>
          </a:xfrm>
          <a:prstGeom prst="rect">
            <a:avLst/>
          </a:prstGeom>
        </p:spPr>
      </p:pic>
      <p:grpSp>
        <p:nvGrpSpPr>
          <p:cNvPr id="3" name="Group 2">
            <a:extLst>
              <a:ext uri="{FF2B5EF4-FFF2-40B4-BE49-F238E27FC236}">
                <a16:creationId xmlns:a16="http://schemas.microsoft.com/office/drawing/2014/main" id="{6C36A45F-C502-ECA2-E1AD-FF0264A50AAD}"/>
              </a:ext>
            </a:extLst>
          </p:cNvPr>
          <p:cNvGrpSpPr/>
          <p:nvPr/>
        </p:nvGrpSpPr>
        <p:grpSpPr>
          <a:xfrm>
            <a:off x="368874" y="381000"/>
            <a:ext cx="11823126" cy="6600219"/>
            <a:chOff x="368874" y="381000"/>
            <a:chExt cx="11823126" cy="6600219"/>
          </a:xfrm>
        </p:grpSpPr>
        <p:sp>
          <p:nvSpPr>
            <p:cNvPr id="6" name="TextBox 5">
              <a:extLst>
                <a:ext uri="{FF2B5EF4-FFF2-40B4-BE49-F238E27FC236}">
                  <a16:creationId xmlns:a16="http://schemas.microsoft.com/office/drawing/2014/main" id="{3FEF5AAF-CADD-9198-5998-D4C303FD3E06}"/>
                </a:ext>
              </a:extLst>
            </p:cNvPr>
            <p:cNvSpPr txBox="1"/>
            <p:nvPr/>
          </p:nvSpPr>
          <p:spPr>
            <a:xfrm>
              <a:off x="368874" y="681937"/>
              <a:ext cx="6721642" cy="5114990"/>
            </a:xfrm>
            <a:prstGeom prst="rect">
              <a:avLst/>
            </a:prstGeom>
            <a:noFill/>
          </p:spPr>
          <p:txBody>
            <a:bodyPr wrap="square">
              <a:spAutoFit/>
            </a:bodyPr>
            <a:lstStyle/>
            <a:p>
              <a:pPr algn="just">
                <a:lnSpc>
                  <a:spcPct val="107000"/>
                </a:lnSpc>
                <a:spcAft>
                  <a:spcPts val="800"/>
                </a:spcAft>
              </a:pPr>
              <a:r>
                <a:rPr lang="en-US" sz="4400" kern="100">
                  <a:latin typeface="Times New Roman" panose="02020603050405020304" pitchFamily="18" charset="0"/>
                  <a:ea typeface="Calibri" panose="020F0502020204030204" pitchFamily="34" charset="0"/>
                  <a:cs typeface="Times New Roman" panose="02020603050405020304" pitchFamily="18" charset="0"/>
                </a:rPr>
                <a:t>Khắp nơi quân dân ta nô nức tưng bừng liên hoan mừng chiến thắng Điện Biên Phủ, mừng cuộc kháng chiến </a:t>
              </a:r>
              <a:r>
                <a:rPr lang="en-US" sz="44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chín năm</a:t>
              </a:r>
              <a:r>
                <a:rPr lang="en-US" sz="4400" kern="100">
                  <a:latin typeface="Times New Roman" panose="02020603050405020304" pitchFamily="18" charset="0"/>
                  <a:ea typeface="Calibri" panose="020F0502020204030204" pitchFamily="34" charset="0"/>
                  <a:cs typeface="Times New Roman" panose="02020603050405020304" pitchFamily="18" charset="0"/>
                </a:rPr>
                <a:t> chống Pháp đầy gian khổ hi sinh của dân tộc ta đã hoàn toàn thắng lợi.</a:t>
              </a:r>
              <a:endParaRPr lang="en-US" sz="4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60DB376-0CF0-0897-086A-34D869999983}"/>
                </a:ext>
              </a:extLst>
            </p:cNvPr>
            <p:cNvPicPr>
              <a:picLocks noChangeAspect="1"/>
            </p:cNvPicPr>
            <p:nvPr/>
          </p:nvPicPr>
          <p:blipFill>
            <a:blip r:embed="rId3"/>
            <a:stretch>
              <a:fillRect/>
            </a:stretch>
          </p:blipFill>
          <p:spPr>
            <a:xfrm>
              <a:off x="7185812" y="381000"/>
              <a:ext cx="4637314" cy="5415927"/>
            </a:xfrm>
            <a:prstGeom prst="rect">
              <a:avLst/>
            </a:prstGeom>
          </p:spPr>
        </p:pic>
        <p:sp>
          <p:nvSpPr>
            <p:cNvPr id="4" name="TextBox 3">
              <a:extLst>
                <a:ext uri="{FF2B5EF4-FFF2-40B4-BE49-F238E27FC236}">
                  <a16:creationId xmlns:a16="http://schemas.microsoft.com/office/drawing/2014/main" id="{D54835CC-A2B3-2A8A-8A05-7351177EADFD}"/>
                </a:ext>
              </a:extLst>
            </p:cNvPr>
            <p:cNvSpPr txBox="1"/>
            <p:nvPr/>
          </p:nvSpPr>
          <p:spPr>
            <a:xfrm>
              <a:off x="6531429" y="5904001"/>
              <a:ext cx="5660571" cy="1077218"/>
            </a:xfrm>
            <a:prstGeom prst="rect">
              <a:avLst/>
            </a:prstGeom>
            <a:noFill/>
          </p:spPr>
          <p:txBody>
            <a:bodyPr wrap="square">
              <a:spAutoFit/>
            </a:bodyPr>
            <a:lstStyle/>
            <a:p>
              <a:pPr algn="just"/>
              <a:r>
                <a:rPr lang="en-US" sz="1600" b="0" i="0">
                  <a:solidFill>
                    <a:srgbClr val="000000"/>
                  </a:solidFill>
                  <a:effectLst/>
                  <a:latin typeface="SF Display"/>
                </a:rPr>
                <a:t>Lá cờ “Quyết chiến - Quyết thắng” và chân dung Chủ tịch Hồ Chí Minh tại lễ diễu hành mừng chiến thắng tại Điện Biên Phủ giữa tiếng reo hò vang dậy của bộ đội, dân công và nhân dân các dân tộc Điện Biên</a:t>
              </a:r>
              <a:endParaRPr lang="en-US" sz="1600"/>
            </a:p>
          </p:txBody>
        </p:sp>
      </p:grpSp>
    </p:spTree>
    <p:extLst>
      <p:ext uri="{BB962C8B-B14F-4D97-AF65-F5344CB8AC3E}">
        <p14:creationId xmlns:p14="http://schemas.microsoft.com/office/powerpoint/2010/main" val="15868473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5842A-D87B-69B5-D250-E2980A044AA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6DA4560-DFBD-A1E4-02C8-24BB62705D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 y="16328"/>
            <a:ext cx="12192000" cy="6834664"/>
          </a:xfrm>
          <a:prstGeom prst="rect">
            <a:avLst/>
          </a:prstGeom>
        </p:spPr>
      </p:pic>
      <p:grpSp>
        <p:nvGrpSpPr>
          <p:cNvPr id="2" name="Group 1">
            <a:extLst>
              <a:ext uri="{FF2B5EF4-FFF2-40B4-BE49-F238E27FC236}">
                <a16:creationId xmlns:a16="http://schemas.microsoft.com/office/drawing/2014/main" id="{2A7D8C4F-40C9-FD9D-6EE7-D9EC3372F4EE}"/>
              </a:ext>
            </a:extLst>
          </p:cNvPr>
          <p:cNvGrpSpPr/>
          <p:nvPr/>
        </p:nvGrpSpPr>
        <p:grpSpPr>
          <a:xfrm>
            <a:off x="0" y="0"/>
            <a:ext cx="11636828" cy="6858000"/>
            <a:chOff x="0" y="0"/>
            <a:chExt cx="11636828" cy="6858000"/>
          </a:xfrm>
        </p:grpSpPr>
        <p:pic>
          <p:nvPicPr>
            <p:cNvPr id="7" name="Picture 6">
              <a:extLst>
                <a:ext uri="{FF2B5EF4-FFF2-40B4-BE49-F238E27FC236}">
                  <a16:creationId xmlns:a16="http://schemas.microsoft.com/office/drawing/2014/main" id="{C83E4073-7E8E-BACF-6D74-127C37DC00FF}"/>
                </a:ext>
              </a:extLst>
            </p:cNvPr>
            <p:cNvPicPr>
              <a:picLocks noChangeAspect="1"/>
            </p:cNvPicPr>
            <p:nvPr/>
          </p:nvPicPr>
          <p:blipFill>
            <a:blip r:embed="rId4"/>
            <a:srcRect r="37294"/>
            <a:stretch/>
          </p:blipFill>
          <p:spPr>
            <a:xfrm>
              <a:off x="0" y="0"/>
              <a:ext cx="3510643" cy="6858000"/>
            </a:xfrm>
            <a:prstGeom prst="rect">
              <a:avLst/>
            </a:prstGeom>
          </p:spPr>
        </p:pic>
        <p:sp>
          <p:nvSpPr>
            <p:cNvPr id="6" name="TextBox 5">
              <a:extLst>
                <a:ext uri="{FF2B5EF4-FFF2-40B4-BE49-F238E27FC236}">
                  <a16:creationId xmlns:a16="http://schemas.microsoft.com/office/drawing/2014/main" id="{753E3C50-C7B5-4993-3F03-9CAECB3C7A4D}"/>
                </a:ext>
              </a:extLst>
            </p:cNvPr>
            <p:cNvSpPr txBox="1"/>
            <p:nvPr/>
          </p:nvSpPr>
          <p:spPr>
            <a:xfrm>
              <a:off x="3510643" y="304234"/>
              <a:ext cx="8126185" cy="6249531"/>
            </a:xfrm>
            <a:prstGeom prst="rect">
              <a:avLst/>
            </a:prstGeom>
            <a:noFill/>
          </p:spPr>
          <p:txBody>
            <a:bodyPr wrap="square">
              <a:spAutoFit/>
            </a:bodyPr>
            <a:lstStyle/>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Tổ quốc chúng tôi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Muốn độc lập hoà bình trở lại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Không muốn lửa bom đổ xuống đầu con cái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Nước chúng tôi và nước các anh.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Nếu còn say máu chiến tranh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Ở Việt Nam, các anh nên nhớ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Tre đã thành chông, sông đã thành lửa.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Và trận thắng Điện Biên </a:t>
              </a:r>
            </a:p>
            <a:p>
              <a:pPr algn="just">
                <a:lnSpc>
                  <a:spcPct val="107000"/>
                </a:lnSpc>
                <a:spcAft>
                  <a:spcPts val="800"/>
                </a:spcAft>
                <a:buNone/>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Cũng mới là bài học đầu tiên!" </a:t>
              </a:r>
            </a:p>
            <a:p>
              <a:pPr algn="just">
                <a:lnSpc>
                  <a:spcPct val="107000"/>
                </a:lnSpc>
                <a:spcAft>
                  <a:spcPts val="800"/>
                </a:spcAft>
              </a:pPr>
              <a:r>
                <a:rPr lang="en-US" sz="32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(Hoan hô chiến sĩ Điện Biên - Tố Hữu) </a:t>
              </a:r>
              <a:endParaRPr lang="en-US" sz="18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415604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BB677E-3A51-685E-5C36-8EC45E6E1D78}"/>
              </a:ext>
            </a:extLst>
          </p:cNvPr>
          <p:cNvGrpSpPr/>
          <p:nvPr/>
        </p:nvGrpSpPr>
        <p:grpSpPr>
          <a:xfrm>
            <a:off x="0" y="15240"/>
            <a:ext cx="12192000" cy="6842760"/>
            <a:chOff x="0" y="15240"/>
            <a:chExt cx="12192000" cy="6842760"/>
          </a:xfrm>
        </p:grpSpPr>
        <p:pic>
          <p:nvPicPr>
            <p:cNvPr id="1026" name="Picture 2" descr="21+ hình nền Powerpoint rung chuông vào 2D, 3D đẹp">
              <a:extLst>
                <a:ext uri="{FF2B5EF4-FFF2-40B4-BE49-F238E27FC236}">
                  <a16:creationId xmlns:a16="http://schemas.microsoft.com/office/drawing/2014/main" id="{D7A884A0-F41B-62BB-101B-0560264FD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
              <a:ext cx="12192000" cy="68427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ADMIN\Desktop\Tai nguyen thiet ke tro choi\Bảng gỗ\wooden-blank-sign-clipart-1.jpg">
              <a:extLst>
                <a:ext uri="{FF2B5EF4-FFF2-40B4-BE49-F238E27FC236}">
                  <a16:creationId xmlns:a16="http://schemas.microsoft.com/office/drawing/2014/main" id="{27DBA95E-52D4-82DE-DB21-342ADA83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819" y="606692"/>
              <a:ext cx="9187917" cy="282230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itle 1">
            <a:extLst>
              <a:ext uri="{FF2B5EF4-FFF2-40B4-BE49-F238E27FC236}">
                <a16:creationId xmlns:a16="http://schemas.microsoft.com/office/drawing/2014/main" id="{CC09AAD1-DDC8-0AF4-B55E-3A574C56F251}"/>
              </a:ext>
            </a:extLst>
          </p:cNvPr>
          <p:cNvSpPr>
            <a:spLocks noGrp="1"/>
          </p:cNvSpPr>
          <p:nvPr>
            <p:ph type="title"/>
          </p:nvPr>
        </p:nvSpPr>
        <p:spPr>
          <a:xfrm>
            <a:off x="4010724" y="2434558"/>
            <a:ext cx="5979299" cy="709696"/>
          </a:xfrm>
        </p:spPr>
        <p:txBody>
          <a:bodyPr>
            <a:normAutofit fontScale="90000"/>
          </a:bodyPr>
          <a:lstStyle/>
          <a:p>
            <a:pPr algn="ctr"/>
            <a:br>
              <a:rPr lang="en-US" b="1"/>
            </a:br>
            <a:r>
              <a:rPr lang="en-US" b="1">
                <a:solidFill>
                  <a:schemeClr val="bg1"/>
                </a:solidFill>
              </a:rPr>
              <a:t>III. PHẦN THỬ SỨC</a:t>
            </a:r>
            <a:br>
              <a:rPr lang="vi-VN" b="1"/>
            </a:br>
            <a:endParaRPr lang="en-US"/>
          </a:p>
        </p:txBody>
      </p:sp>
    </p:spTree>
    <p:extLst>
      <p:ext uri="{BB962C8B-B14F-4D97-AF65-F5344CB8AC3E}">
        <p14:creationId xmlns:p14="http://schemas.microsoft.com/office/powerpoint/2010/main" val="954717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55 ngày</a:t>
            </a:r>
            <a:r>
              <a:rPr kumimoji="0" lang="en-US" sz="3200" b="0" i="0" u="none" strike="noStrike" kern="1200" cap="none" spc="0" normalizeH="0" noProof="0">
                <a:ln>
                  <a:noFill/>
                </a:ln>
                <a:solidFill>
                  <a:prstClr val="white"/>
                </a:solidFill>
                <a:effectLst/>
                <a:uLnTx/>
                <a:uFillTx/>
                <a:latin typeface="Calibri" panose="020F0502020204030204"/>
                <a:ea typeface="+mn-ea"/>
                <a:cs typeface="+mn-cs"/>
              </a:rPr>
              <a:t> đêm</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56 ngày đêm</a:t>
            </a: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66 ngày</a:t>
            </a:r>
            <a:r>
              <a:rPr kumimoji="0" lang="en-US" sz="3200" b="0" i="0" u="none" strike="noStrike" kern="1200" cap="none" spc="0" normalizeH="0" noProof="0">
                <a:ln>
                  <a:noFill/>
                </a:ln>
                <a:solidFill>
                  <a:prstClr val="white"/>
                </a:solidFill>
                <a:effectLst/>
                <a:uLnTx/>
                <a:uFillTx/>
                <a:latin typeface="Calibri" panose="020F0502020204030204"/>
                <a:ea typeface="+mn-ea"/>
                <a:cs typeface="+mn-cs"/>
              </a:rPr>
              <a:t> đêm</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50 ngày</a:t>
            </a:r>
            <a:r>
              <a:rPr kumimoji="0" lang="en-US" sz="3200" b="0" i="0" u="none" strike="noStrike" kern="1200" cap="none" spc="0" normalizeH="0" noProof="0">
                <a:ln>
                  <a:noFill/>
                </a:ln>
                <a:solidFill>
                  <a:prstClr val="white"/>
                </a:solidFill>
                <a:effectLst/>
                <a:uLnTx/>
                <a:uFillTx/>
                <a:latin typeface="Calibri" panose="020F0502020204030204"/>
                <a:ea typeface="+mn-ea"/>
                <a:cs typeface="+mn-cs"/>
              </a:rPr>
              <a:t> đêm</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entagon 17">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19" name="Pentagon 18">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10" name="Title 1">
            <a:extLst>
              <a:ext uri="{FF2B5EF4-FFF2-40B4-BE49-F238E27FC236}">
                <a16:creationId xmlns:a16="http://schemas.microsoft.com/office/drawing/2014/main" id="{D3363B80-8F56-8654-738F-30A2B94A0EA3}"/>
              </a:ext>
            </a:extLst>
          </p:cNvPr>
          <p:cNvSpPr txBox="1">
            <a:spLocks/>
          </p:cNvSpPr>
          <p:nvPr/>
        </p:nvSpPr>
        <p:spPr>
          <a:xfrm>
            <a:off x="1319429" y="1255820"/>
            <a:ext cx="9529010"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a:highlight>
                  <a:srgbClr val="FFFF00"/>
                </a:highlight>
              </a:rPr>
              <a:t>Chiến dịch lịch sử Điện Biên phủ diễn ra bao nhiêu ngày đêm?</a:t>
            </a:r>
            <a:endParaRPr lang="en-US" sz="5400">
              <a:highlight>
                <a:srgbClr val="FFFF00"/>
              </a:highlight>
            </a:endParaRPr>
          </a:p>
        </p:txBody>
      </p:sp>
    </p:spTree>
    <p:extLst>
      <p:ext uri="{BB962C8B-B14F-4D97-AF65-F5344CB8AC3E}">
        <p14:creationId xmlns:p14="http://schemas.microsoft.com/office/powerpoint/2010/main" val="27725028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00B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7 năm</a:t>
            </a: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8 năm</a:t>
            </a: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6 năm</a:t>
            </a: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9 năm</a:t>
            </a:r>
          </a:p>
        </p:txBody>
      </p:sp>
      <p:sp>
        <p:nvSpPr>
          <p:cNvPr id="22" name="Pentagon 21">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3" name="Pentagon 22">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4" name="Title 1">
            <a:extLst>
              <a:ext uri="{FF2B5EF4-FFF2-40B4-BE49-F238E27FC236}">
                <a16:creationId xmlns:a16="http://schemas.microsoft.com/office/drawing/2014/main" id="{2999CD3B-5167-806E-2C02-E1F64AC7D1A6}"/>
              </a:ext>
            </a:extLst>
          </p:cNvPr>
          <p:cNvSpPr txBox="1">
            <a:spLocks/>
          </p:cNvSpPr>
          <p:nvPr/>
        </p:nvSpPr>
        <p:spPr>
          <a:xfrm>
            <a:off x="1331495" y="1579558"/>
            <a:ext cx="9529010" cy="16128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a:highlight>
                  <a:srgbClr val="FFFF00"/>
                </a:highlight>
              </a:rPr>
              <a:t>Cuộc kháng chiến chống Pháp của dân tộc ta kéo dài bao nhiêu năm?</a:t>
            </a:r>
            <a:endParaRPr lang="en-US" sz="4800">
              <a:highlight>
                <a:srgbClr val="FFFF00"/>
              </a:highlight>
            </a:endParaRPr>
          </a:p>
        </p:txBody>
      </p:sp>
    </p:spTree>
    <p:extLst>
      <p:ext uri="{BB962C8B-B14F-4D97-AF65-F5344CB8AC3E}">
        <p14:creationId xmlns:p14="http://schemas.microsoft.com/office/powerpoint/2010/main" val="41783987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00B05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0F9B4-6871-6F10-7853-D338B0DAC5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8E10F9-D0A5-8EB3-B5E7-BEFB2CFFD61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5786"/>
            <a:ext cx="12192000" cy="6842213"/>
          </a:xfrm>
          <a:prstGeom prst="rect">
            <a:avLst/>
          </a:prstGeom>
        </p:spPr>
      </p:pic>
      <p:sp>
        <p:nvSpPr>
          <p:cNvPr id="2" name="Title 1">
            <a:extLst>
              <a:ext uri="{FF2B5EF4-FFF2-40B4-BE49-F238E27FC236}">
                <a16:creationId xmlns:a16="http://schemas.microsoft.com/office/drawing/2014/main" id="{032CDADA-E620-BAB3-6494-D73BC826C8B4}"/>
              </a:ext>
            </a:extLst>
          </p:cNvPr>
          <p:cNvSpPr>
            <a:spLocks noGrp="1"/>
          </p:cNvSpPr>
          <p:nvPr>
            <p:ph type="title"/>
          </p:nvPr>
        </p:nvSpPr>
        <p:spPr>
          <a:xfrm>
            <a:off x="498987" y="114403"/>
            <a:ext cx="10515600" cy="755752"/>
          </a:xfrm>
        </p:spPr>
        <p:txBody>
          <a:bodyPr>
            <a:normAutofit/>
          </a:bodyPr>
          <a:lstStyle/>
          <a:p>
            <a:r>
              <a:rPr lang="en-US" sz="4000" b="1"/>
              <a:t>II. DIỄN BIẾN CÂU CHUYỆN</a:t>
            </a:r>
          </a:p>
        </p:txBody>
      </p:sp>
      <p:sp>
        <p:nvSpPr>
          <p:cNvPr id="9" name="TextBox 8">
            <a:extLst>
              <a:ext uri="{FF2B5EF4-FFF2-40B4-BE49-F238E27FC236}">
                <a16:creationId xmlns:a16="http://schemas.microsoft.com/office/drawing/2014/main" id="{6B9F73EF-D385-65E3-9DB3-72E708F3E23D}"/>
              </a:ext>
            </a:extLst>
          </p:cNvPr>
          <p:cNvSpPr txBox="1"/>
          <p:nvPr/>
        </p:nvSpPr>
        <p:spPr>
          <a:xfrm>
            <a:off x="498987" y="821288"/>
            <a:ext cx="8851490" cy="5843074"/>
          </a:xfrm>
          <a:prstGeom prst="rect">
            <a:avLst/>
          </a:prstGeom>
          <a:noFill/>
        </p:spPr>
        <p:txBody>
          <a:bodyPr wrap="square">
            <a:spAutoFit/>
          </a:bodyPr>
          <a:lstStyle/>
          <a:p>
            <a:pPr algn="just">
              <a:lnSpc>
                <a:spcPct val="107000"/>
              </a:lnSpc>
              <a:spcAft>
                <a:spcPts val="800"/>
              </a:spcAft>
            </a:pP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1953,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Pháp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tám</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Ngày</a:t>
            </a:r>
            <a:r>
              <a:rPr lang="en-US" sz="4000" kern="100">
                <a:latin typeface="Times New Roman" panose="02020603050405020304" pitchFamily="18" charset="0"/>
                <a:ea typeface="Calibri" panose="020F0502020204030204" pitchFamily="34" charset="0"/>
                <a:cs typeface="Times New Roman" panose="02020603050405020304" pitchFamily="18" charset="0"/>
              </a:rPr>
              <a:t> 20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tháng</a:t>
            </a:r>
            <a:r>
              <a:rPr lang="en-US" sz="4000" kern="100">
                <a:latin typeface="Times New Roman" panose="02020603050405020304" pitchFamily="18" charset="0"/>
                <a:ea typeface="Calibri" panose="020F0502020204030204" pitchFamily="34" charset="0"/>
                <a:cs typeface="Times New Roman" panose="02020603050405020304" pitchFamily="18" charset="0"/>
              </a:rPr>
              <a:t> 11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năm</a:t>
            </a:r>
            <a:r>
              <a:rPr lang="en-US" sz="4000" kern="100">
                <a:latin typeface="Times New Roman" panose="02020603050405020304" pitchFamily="18" charset="0"/>
                <a:ea typeface="Calibri" panose="020F0502020204030204" pitchFamily="34" charset="0"/>
                <a:cs typeface="Times New Roman" panose="02020603050405020304" pitchFamily="18" charset="0"/>
              </a:rPr>
              <a:t> 1953,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quân</a:t>
            </a:r>
            <a:r>
              <a:rPr lang="en-US" sz="4000" kern="100">
                <a:latin typeface="Times New Roman" panose="02020603050405020304" pitchFamily="18" charset="0"/>
                <a:ea typeface="Calibri" panose="020F0502020204030204" pitchFamily="34" charset="0"/>
                <a:cs typeface="Times New Roman" panose="02020603050405020304" pitchFamily="18" charset="0"/>
              </a:rPr>
              <a:t> Pháp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bất</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thần</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nhảy</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dù</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xuống</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Điện</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Biên</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Phủ</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ngôi</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sàn</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xanh</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tốt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000" kern="100" err="1">
                <a:effectLst/>
                <a:latin typeface="Times New Roman" panose="02020603050405020304" pitchFamily="18" charset="0"/>
                <a:ea typeface="Calibri" panose="020F0502020204030204" pitchFamily="34" charset="0"/>
                <a:cs typeface="Times New Roman" panose="02020603050405020304" pitchFamily="18" charset="0"/>
              </a:rPr>
              <a:t>Mường</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Thanh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đều</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bị</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san</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bằng</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để</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trở</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thành</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tập</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đoàn</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cứ</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r>
              <a:rPr lang="en-US" sz="4000" kern="100" err="1">
                <a:latin typeface="Times New Roman" panose="02020603050405020304" pitchFamily="18" charset="0"/>
                <a:ea typeface="Calibri" panose="020F0502020204030204" pitchFamily="34" charset="0"/>
                <a:cs typeface="Times New Roman" panose="02020603050405020304" pitchFamily="18" charset="0"/>
              </a:rPr>
              <a:t>giặc</a:t>
            </a:r>
            <a:r>
              <a:rPr lang="en-US" sz="4000" kern="10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endParaRPr lang="en-US" sz="18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18794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15.000</a:t>
            </a: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13.000</a:t>
            </a: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Trên 16.000</a:t>
            </a: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17.000</a:t>
            </a:r>
          </a:p>
        </p:txBody>
      </p:sp>
      <p:sp>
        <p:nvSpPr>
          <p:cNvPr id="19" name="Pentagon 18">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28284D94-580F-527E-32D1-A169CFFA6EA3}"/>
              </a:ext>
            </a:extLst>
          </p:cNvPr>
          <p:cNvSpPr txBox="1">
            <a:spLocks/>
          </p:cNvSpPr>
          <p:nvPr/>
        </p:nvSpPr>
        <p:spPr>
          <a:xfrm>
            <a:off x="1319429" y="1255820"/>
            <a:ext cx="9529010"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a:highlight>
                  <a:srgbClr val="FFFF00"/>
                </a:highlight>
              </a:rPr>
              <a:t>Bao nhiêu binh lính và sĩ quan Pháp đã đầu hàng?</a:t>
            </a:r>
            <a:endParaRPr lang="en-US" sz="5400">
              <a:highlight>
                <a:srgbClr val="FFFF00"/>
              </a:highlight>
            </a:endParaRPr>
          </a:p>
        </p:txBody>
      </p:sp>
    </p:spTree>
    <p:extLst>
      <p:ext uri="{BB962C8B-B14F-4D97-AF65-F5344CB8AC3E}">
        <p14:creationId xmlns:p14="http://schemas.microsoft.com/office/powerpoint/2010/main" val="42124191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Đờ Cát</a:t>
            </a:r>
          </a:p>
        </p:txBody>
      </p:sp>
      <p:sp>
        <p:nvSpPr>
          <p:cNvPr id="9" name="Rounded Rectangle 8"/>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Nava</a:t>
            </a:r>
          </a:p>
        </p:txBody>
      </p:sp>
      <p:sp>
        <p:nvSpPr>
          <p:cNvPr id="12" name="Rounded Rectangle 11"/>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Đờ gôn</a:t>
            </a:r>
          </a:p>
        </p:txBody>
      </p:sp>
      <p:sp>
        <p:nvSpPr>
          <p:cNvPr id="16" name="Rounded Rectangle 15"/>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Lơcléc</a:t>
            </a:r>
          </a:p>
        </p:txBody>
      </p:sp>
      <p:sp>
        <p:nvSpPr>
          <p:cNvPr id="19" name="Pentagon 18">
            <a:hlinkClick r:id="" action="ppaction://hlinkshowjump?jump=nextslide"/>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6A550047-CE22-02BA-D6B8-395BEA7E7612}"/>
              </a:ext>
            </a:extLst>
          </p:cNvPr>
          <p:cNvSpPr txBox="1">
            <a:spLocks/>
          </p:cNvSpPr>
          <p:nvPr/>
        </p:nvSpPr>
        <p:spPr>
          <a:xfrm>
            <a:off x="1319429" y="1255820"/>
            <a:ext cx="9529010"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a:highlight>
                  <a:srgbClr val="FFFF00"/>
                </a:highlight>
              </a:rPr>
              <a:t>Chỉ huy tập đoàn cứ điểm Điện Biên Phủ bị bắt sống là ai?</a:t>
            </a:r>
            <a:endParaRPr lang="en-US" sz="5400">
              <a:highlight>
                <a:srgbClr val="FFFF00"/>
              </a:highlight>
            </a:endParaRPr>
          </a:p>
        </p:txBody>
      </p:sp>
    </p:spTree>
    <p:extLst>
      <p:ext uri="{BB962C8B-B14F-4D97-AF65-F5344CB8AC3E}">
        <p14:creationId xmlns:p14="http://schemas.microsoft.com/office/powerpoint/2010/main" val="33084810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C6892-AFE6-63E7-D70F-3BBB48F9DBBF}"/>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1FED13E1-5FC4-D9D6-7770-AE286A072355}"/>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ea typeface="Calibri" panose="020F0502020204030204" pitchFamily="34" charset="0"/>
              </a:rPr>
              <a:t>38 ngày đêm</a:t>
            </a:r>
            <a:endParaRPr lang="en-US" sz="3200"/>
          </a:p>
        </p:txBody>
      </p:sp>
      <p:sp>
        <p:nvSpPr>
          <p:cNvPr id="9" name="Rounded Rectangle 8">
            <a:extLst>
              <a:ext uri="{FF2B5EF4-FFF2-40B4-BE49-F238E27FC236}">
                <a16:creationId xmlns:a16="http://schemas.microsoft.com/office/drawing/2014/main" id="{460A4500-0259-39A7-8CE5-F1D955C6C8D4}"/>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36 ngày đêm</a:t>
            </a:r>
          </a:p>
        </p:txBody>
      </p:sp>
      <p:sp>
        <p:nvSpPr>
          <p:cNvPr id="12" name="Rounded Rectangle 11">
            <a:extLst>
              <a:ext uri="{FF2B5EF4-FFF2-40B4-BE49-F238E27FC236}">
                <a16:creationId xmlns:a16="http://schemas.microsoft.com/office/drawing/2014/main" id="{8B7EE290-638E-45DD-C9CE-52A56B0DF303}"/>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30 ngày đêm</a:t>
            </a:r>
          </a:p>
        </p:txBody>
      </p:sp>
      <p:sp>
        <p:nvSpPr>
          <p:cNvPr id="16" name="Rounded Rectangle 15">
            <a:extLst>
              <a:ext uri="{FF2B5EF4-FFF2-40B4-BE49-F238E27FC236}">
                <a16:creationId xmlns:a16="http://schemas.microsoft.com/office/drawing/2014/main" id="{066208DA-E238-5595-5D27-399B5C1666E6}"/>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34 ngày đêm</a:t>
            </a:r>
          </a:p>
        </p:txBody>
      </p:sp>
      <p:sp>
        <p:nvSpPr>
          <p:cNvPr id="19" name="Pentagon 18">
            <a:hlinkClick r:id="" action="ppaction://hlinkshowjump?jump=nextslide"/>
            <a:extLst>
              <a:ext uri="{FF2B5EF4-FFF2-40B4-BE49-F238E27FC236}">
                <a16:creationId xmlns:a16="http://schemas.microsoft.com/office/drawing/2014/main" id="{F3C0CCC0-36BD-F6A4-9028-E8E9D6629148}"/>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4AE99187-A82C-EB73-68FE-889596D45BC8}"/>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E14E4B68-5433-6D72-E1C6-021B58D464D4}"/>
              </a:ext>
            </a:extLst>
          </p:cNvPr>
          <p:cNvSpPr txBox="1">
            <a:spLocks/>
          </p:cNvSpPr>
          <p:nvPr/>
        </p:nvSpPr>
        <p:spPr>
          <a:xfrm>
            <a:off x="1375182" y="1415487"/>
            <a:ext cx="9529010"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a:highlight>
                  <a:srgbClr val="FFFF00"/>
                </a:highlight>
                <a:latin typeface="Times New Roman" panose="02020603050405020304" pitchFamily="18" charset="0"/>
                <a:ea typeface="Calibri" panose="020F0502020204030204" pitchFamily="34" charset="0"/>
              </a:rPr>
              <a:t>Cuộc chiến đấu ở đồi A1 đã kéo dài </a:t>
            </a:r>
            <a:r>
              <a:rPr lang="en-US" sz="5400" b="1">
                <a:highlight>
                  <a:srgbClr val="FFFF00"/>
                </a:highlight>
              </a:rPr>
              <a:t>bao nhiêu ngày đêm?</a:t>
            </a:r>
            <a:endParaRPr lang="en-US" sz="5400">
              <a:highlight>
                <a:srgbClr val="FFFF00"/>
              </a:highlight>
            </a:endParaRPr>
          </a:p>
        </p:txBody>
      </p:sp>
    </p:spTree>
    <p:extLst>
      <p:ext uri="{BB962C8B-B14F-4D97-AF65-F5344CB8AC3E}">
        <p14:creationId xmlns:p14="http://schemas.microsoft.com/office/powerpoint/2010/main" val="448881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45AFD-3169-7578-292F-54731736ABA2}"/>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37049EE1-C030-6AF5-A14D-A30A1876B9F3}"/>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Cứ điểm Him Lam</a:t>
            </a:r>
          </a:p>
        </p:txBody>
      </p:sp>
      <p:sp>
        <p:nvSpPr>
          <p:cNvPr id="9" name="Rounded Rectangle 8">
            <a:extLst>
              <a:ext uri="{FF2B5EF4-FFF2-40B4-BE49-F238E27FC236}">
                <a16:creationId xmlns:a16="http://schemas.microsoft.com/office/drawing/2014/main" id="{5635C2A2-B8CD-F1F8-A44E-604859896D6D}"/>
              </a:ext>
            </a:extLst>
          </p:cNvPr>
          <p:cNvSpPr/>
          <p:nvPr/>
        </p:nvSpPr>
        <p:spPr>
          <a:xfrm>
            <a:off x="6607011" y="4658718"/>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Sân bay Mường Thanh</a:t>
            </a:r>
          </a:p>
        </p:txBody>
      </p:sp>
      <p:sp>
        <p:nvSpPr>
          <p:cNvPr id="12" name="Rounded Rectangle 11">
            <a:extLst>
              <a:ext uri="{FF2B5EF4-FFF2-40B4-BE49-F238E27FC236}">
                <a16:creationId xmlns:a16="http://schemas.microsoft.com/office/drawing/2014/main" id="{6C6408C2-35BB-5692-ACE7-362889738EFF}"/>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Đồi A1, C1</a:t>
            </a:r>
          </a:p>
        </p:txBody>
      </p:sp>
      <p:sp>
        <p:nvSpPr>
          <p:cNvPr id="16" name="Rounded Rectangle 15">
            <a:extLst>
              <a:ext uri="{FF2B5EF4-FFF2-40B4-BE49-F238E27FC236}">
                <a16:creationId xmlns:a16="http://schemas.microsoft.com/office/drawing/2014/main" id="{215C69AC-36D9-3EA8-4EB2-2D18DE0291B1}"/>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Sở Chỉ huy Đờ Cát</a:t>
            </a:r>
          </a:p>
        </p:txBody>
      </p:sp>
      <p:sp>
        <p:nvSpPr>
          <p:cNvPr id="19" name="Pentagon 18">
            <a:hlinkClick r:id="" action="ppaction://hlinkshowjump?jump=nextslide"/>
            <a:extLst>
              <a:ext uri="{FF2B5EF4-FFF2-40B4-BE49-F238E27FC236}">
                <a16:creationId xmlns:a16="http://schemas.microsoft.com/office/drawing/2014/main" id="{EC69345D-CBC6-3749-8BEC-72746EB637B7}"/>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3F92BD18-E8BE-4638-8EA6-40FAA773C16A}"/>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4892FB9B-2AEE-D29C-A994-10D3D2DE5849}"/>
              </a:ext>
            </a:extLst>
          </p:cNvPr>
          <p:cNvSpPr txBox="1">
            <a:spLocks/>
          </p:cNvSpPr>
          <p:nvPr/>
        </p:nvSpPr>
        <p:spPr>
          <a:xfrm>
            <a:off x="1263972" y="1370345"/>
            <a:ext cx="10045711" cy="24383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a:highlight>
                  <a:srgbClr val="FFFF00"/>
                </a:highlight>
              </a:rPr>
              <a:t>Nơi nào diễn ra trận chiến đấu giằng co và ác liệt nhất trong chiến dịch Điện Biên Phủ?</a:t>
            </a:r>
            <a:endParaRPr lang="en-US" sz="5400">
              <a:highlight>
                <a:srgbClr val="FFFF00"/>
              </a:highlight>
            </a:endParaRPr>
          </a:p>
        </p:txBody>
      </p:sp>
    </p:spTree>
    <p:extLst>
      <p:ext uri="{BB962C8B-B14F-4D97-AF65-F5344CB8AC3E}">
        <p14:creationId xmlns:p14="http://schemas.microsoft.com/office/powerpoint/2010/main" val="1195310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F0435-5877-02B0-10C3-9D9F1EFF8BCD}"/>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E02B005D-CFA8-155E-C473-68811D1DAD09}"/>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Bế</a:t>
            </a:r>
            <a:r>
              <a:rPr kumimoji="0" lang="en-US" sz="3200" b="0" i="0" u="none" strike="noStrike" kern="1200" cap="none" spc="0" normalizeH="0" noProof="0">
                <a:ln>
                  <a:noFill/>
                </a:ln>
                <a:solidFill>
                  <a:prstClr val="white"/>
                </a:solidFill>
                <a:effectLst/>
                <a:uLnTx/>
                <a:uFillTx/>
                <a:latin typeface="Calibri" panose="020F0502020204030204"/>
                <a:ea typeface="+mn-ea"/>
                <a:cs typeface="+mn-cs"/>
              </a:rPr>
              <a:t> Văn Đàn</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7D22A385-D973-3C0C-642A-ED62ED3CB58A}"/>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Calibri" panose="020F0502020204030204"/>
              </a:rPr>
              <a:t>Tô Vĩnh Diện</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794A2D34-8F44-847F-8E2D-2A1FBCD2C7E2}"/>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Phan Đình Giót</a:t>
            </a:r>
          </a:p>
        </p:txBody>
      </p:sp>
      <p:sp>
        <p:nvSpPr>
          <p:cNvPr id="16" name="Rounded Rectangle 15">
            <a:extLst>
              <a:ext uri="{FF2B5EF4-FFF2-40B4-BE49-F238E27FC236}">
                <a16:creationId xmlns:a16="http://schemas.microsoft.com/office/drawing/2014/main" id="{66967A84-B5C2-5B44-F070-99E91FEB3005}"/>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Nguyễn Văn Trỗi</a:t>
            </a:r>
          </a:p>
        </p:txBody>
      </p:sp>
      <p:sp>
        <p:nvSpPr>
          <p:cNvPr id="22" name="Pentagon 21">
            <a:hlinkClick r:id="" action="ppaction://hlinkshowjump?jump=nextslide"/>
            <a:extLst>
              <a:ext uri="{FF2B5EF4-FFF2-40B4-BE49-F238E27FC236}">
                <a16:creationId xmlns:a16="http://schemas.microsoft.com/office/drawing/2014/main" id="{4F5EBB2D-A29E-986B-2BDA-E36CB86F5115}"/>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3" name="Pentagon 22">
            <a:hlinkClick r:id="" action="ppaction://hlinkshowjump?jump=previousslide"/>
            <a:extLst>
              <a:ext uri="{FF2B5EF4-FFF2-40B4-BE49-F238E27FC236}">
                <a16:creationId xmlns:a16="http://schemas.microsoft.com/office/drawing/2014/main" id="{35920342-8FA4-0A97-5CFE-92DF992003F5}"/>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4" name="Title 1">
            <a:extLst>
              <a:ext uri="{FF2B5EF4-FFF2-40B4-BE49-F238E27FC236}">
                <a16:creationId xmlns:a16="http://schemas.microsoft.com/office/drawing/2014/main" id="{7736BCF9-DACC-93AB-3282-D714D761AB5F}"/>
              </a:ext>
            </a:extLst>
          </p:cNvPr>
          <p:cNvSpPr txBox="1">
            <a:spLocks/>
          </p:cNvSpPr>
          <p:nvPr/>
        </p:nvSpPr>
        <p:spPr>
          <a:xfrm>
            <a:off x="987233" y="1758916"/>
            <a:ext cx="10744752" cy="16128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b="0" i="0">
                <a:solidFill>
                  <a:srgbClr val="000000"/>
                </a:solidFill>
                <a:effectLst/>
                <a:highlight>
                  <a:srgbClr val="FFFF00"/>
                </a:highlight>
                <a:latin typeface="Open Sans" panose="020B0606030504020204" pitchFamily="34" charset="0"/>
              </a:rPr>
              <a:t>Tấm gương nào dưới đây </a:t>
            </a:r>
            <a:r>
              <a:rPr lang="vi-VN" sz="3600" b="1" i="0">
                <a:solidFill>
                  <a:srgbClr val="000000"/>
                </a:solidFill>
                <a:effectLst/>
                <a:highlight>
                  <a:srgbClr val="FFFF00"/>
                </a:highlight>
                <a:latin typeface="Open Sans" panose="020B0606030504020204" pitchFamily="34" charset="0"/>
              </a:rPr>
              <a:t>không phải</a:t>
            </a:r>
            <a:r>
              <a:rPr lang="vi-VN" sz="3600" b="0" i="0">
                <a:solidFill>
                  <a:srgbClr val="000000"/>
                </a:solidFill>
                <a:effectLst/>
                <a:highlight>
                  <a:srgbClr val="FFFF00"/>
                </a:highlight>
                <a:latin typeface="Open Sans" panose="020B0606030504020204" pitchFamily="34" charset="0"/>
              </a:rPr>
              <a:t> tấm gương anh hùng trong chiến địch Điện Biên Phủ?</a:t>
            </a:r>
            <a:r>
              <a:rPr lang="en-US" sz="3600" b="1">
                <a:highlight>
                  <a:srgbClr val="FFFF00"/>
                </a:highlight>
              </a:rPr>
              <a:t>?</a:t>
            </a:r>
            <a:endParaRPr lang="en-US" sz="3600">
              <a:highlight>
                <a:srgbClr val="FFFF00"/>
              </a:highlight>
            </a:endParaRPr>
          </a:p>
        </p:txBody>
      </p:sp>
    </p:spTree>
    <p:extLst>
      <p:ext uri="{BB962C8B-B14F-4D97-AF65-F5344CB8AC3E}">
        <p14:creationId xmlns:p14="http://schemas.microsoft.com/office/powerpoint/2010/main" val="979571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00B05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CA67B-0085-B8D5-845E-C9B0498750D1}"/>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A2F97D5-C4E8-0E87-ADF4-17C947C15E07}"/>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37 li</a:t>
            </a:r>
          </a:p>
        </p:txBody>
      </p:sp>
      <p:sp>
        <p:nvSpPr>
          <p:cNvPr id="9" name="Rounded Rectangle 8">
            <a:extLst>
              <a:ext uri="{FF2B5EF4-FFF2-40B4-BE49-F238E27FC236}">
                <a16:creationId xmlns:a16="http://schemas.microsoft.com/office/drawing/2014/main" id="{7C55ABB9-1CA2-3320-B4D6-696164B29844}"/>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27 li</a:t>
            </a:r>
          </a:p>
        </p:txBody>
      </p:sp>
      <p:sp>
        <p:nvSpPr>
          <p:cNvPr id="12" name="Rounded Rectangle 11">
            <a:extLst>
              <a:ext uri="{FF2B5EF4-FFF2-40B4-BE49-F238E27FC236}">
                <a16:creationId xmlns:a16="http://schemas.microsoft.com/office/drawing/2014/main" id="{8489503D-460F-C017-BD50-C272782F0939}"/>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29 li</a:t>
            </a:r>
          </a:p>
        </p:txBody>
      </p:sp>
      <p:sp>
        <p:nvSpPr>
          <p:cNvPr id="16" name="Rounded Rectangle 15">
            <a:extLst>
              <a:ext uri="{FF2B5EF4-FFF2-40B4-BE49-F238E27FC236}">
                <a16:creationId xmlns:a16="http://schemas.microsoft.com/office/drawing/2014/main" id="{C42EB101-2A84-1F20-F77C-0017992A4585}"/>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28 li</a:t>
            </a:r>
          </a:p>
        </p:txBody>
      </p:sp>
      <p:sp>
        <p:nvSpPr>
          <p:cNvPr id="19" name="Pentagon 18">
            <a:hlinkClick r:id="" action="ppaction://hlinkshowjump?jump=nextslide"/>
            <a:extLst>
              <a:ext uri="{FF2B5EF4-FFF2-40B4-BE49-F238E27FC236}">
                <a16:creationId xmlns:a16="http://schemas.microsoft.com/office/drawing/2014/main" id="{9BDFD843-07F9-3562-30B1-D2980C8E00FB}"/>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0C9BC94F-8966-D9AB-82C4-B601895A24AE}"/>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C86D57A2-291C-9FAA-5181-13ED63C1C17C}"/>
              </a:ext>
            </a:extLst>
          </p:cNvPr>
          <p:cNvSpPr txBox="1">
            <a:spLocks/>
          </p:cNvSpPr>
          <p:nvPr/>
        </p:nvSpPr>
        <p:spPr>
          <a:xfrm>
            <a:off x="987234" y="1255820"/>
            <a:ext cx="10205082"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highlight>
                  <a:srgbClr val="FFFF00"/>
                </a:highlight>
              </a:rPr>
              <a:t>Quân ta đã sử dụng khẩu pháo phòng không nào làm cho quân địch phải khiếp sợ?</a:t>
            </a:r>
            <a:endParaRPr lang="en-US" sz="4400">
              <a:highlight>
                <a:srgbClr val="FFFF00"/>
              </a:highlight>
            </a:endParaRPr>
          </a:p>
        </p:txBody>
      </p:sp>
    </p:spTree>
    <p:extLst>
      <p:ext uri="{BB962C8B-B14F-4D97-AF65-F5344CB8AC3E}">
        <p14:creationId xmlns:p14="http://schemas.microsoft.com/office/powerpoint/2010/main" val="28983827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608A4-712C-4D03-A491-9E678344167F}"/>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B166BDB1-2147-7415-43BE-E22FE5E823CB}"/>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ea typeface="Calibri" panose="020F0502020204030204" pitchFamily="34" charset="0"/>
              </a:rPr>
              <a:t>Giặc dốt</a:t>
            </a:r>
            <a:endParaRPr lang="en-US" sz="3200"/>
          </a:p>
        </p:txBody>
      </p:sp>
      <p:sp>
        <p:nvSpPr>
          <p:cNvPr id="9" name="Rounded Rectangle 8">
            <a:extLst>
              <a:ext uri="{FF2B5EF4-FFF2-40B4-BE49-F238E27FC236}">
                <a16:creationId xmlns:a16="http://schemas.microsoft.com/office/drawing/2014/main" id="{8F046477-274A-97CC-2D18-BA33BC95FDA0}"/>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Giặt quần áo</a:t>
            </a:r>
          </a:p>
        </p:txBody>
      </p:sp>
      <p:sp>
        <p:nvSpPr>
          <p:cNvPr id="12" name="Rounded Rectangle 11">
            <a:extLst>
              <a:ext uri="{FF2B5EF4-FFF2-40B4-BE49-F238E27FC236}">
                <a16:creationId xmlns:a16="http://schemas.microsoft.com/office/drawing/2014/main" id="{B076DCAB-CD32-3AC4-8710-7FAB03168158}"/>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Giặc đói</a:t>
            </a:r>
          </a:p>
        </p:txBody>
      </p:sp>
      <p:sp>
        <p:nvSpPr>
          <p:cNvPr id="16" name="Rounded Rectangle 15">
            <a:extLst>
              <a:ext uri="{FF2B5EF4-FFF2-40B4-BE49-F238E27FC236}">
                <a16:creationId xmlns:a16="http://schemas.microsoft.com/office/drawing/2014/main" id="{46A3F7FB-F411-63B1-FCAD-FF0EB5A18562}"/>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Giặt ngoại xâm </a:t>
            </a:r>
          </a:p>
        </p:txBody>
      </p:sp>
      <p:sp>
        <p:nvSpPr>
          <p:cNvPr id="19" name="Pentagon 18">
            <a:hlinkClick r:id="" action="ppaction://hlinkshowjump?jump=nextslide"/>
            <a:extLst>
              <a:ext uri="{FF2B5EF4-FFF2-40B4-BE49-F238E27FC236}">
                <a16:creationId xmlns:a16="http://schemas.microsoft.com/office/drawing/2014/main" id="{146A5C02-7968-719E-1B00-6A3A684B6B45}"/>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40B7F3FC-100E-A900-67E6-78E2660B9AEC}"/>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4DC84674-704D-FA7F-2EAD-39738FCEB67A}"/>
              </a:ext>
            </a:extLst>
          </p:cNvPr>
          <p:cNvSpPr txBox="1">
            <a:spLocks/>
          </p:cNvSpPr>
          <p:nvPr/>
        </p:nvSpPr>
        <p:spPr>
          <a:xfrm>
            <a:off x="1375181" y="1370346"/>
            <a:ext cx="9936831" cy="13728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a:highlight>
                  <a:srgbClr val="FFFF00"/>
                </a:highlight>
                <a:latin typeface="Times New Roman" panose="02020603050405020304" pitchFamily="18" charset="0"/>
                <a:ea typeface="Calibri" panose="020F0502020204030204" pitchFamily="34" charset="0"/>
              </a:rPr>
              <a:t>Cuộc chiến đấu ở Điện Biên Phủ quân ta vừa chống giặc Pháp, vừa chống giặc gì cho nông dân nghèo?</a:t>
            </a:r>
            <a:endParaRPr lang="en-US" sz="3600">
              <a:highlight>
                <a:srgbClr val="FFFF00"/>
              </a:highlight>
            </a:endParaRPr>
          </a:p>
        </p:txBody>
      </p:sp>
    </p:spTree>
    <p:extLst>
      <p:ext uri="{BB962C8B-B14F-4D97-AF65-F5344CB8AC3E}">
        <p14:creationId xmlns:p14="http://schemas.microsoft.com/office/powerpoint/2010/main" val="1111961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726A4-CC9E-10E7-6FF9-68F5BA3730AA}"/>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975E6F45-8B73-DD28-06FC-8C3B532DAA6C}"/>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Súng</a:t>
            </a:r>
            <a:r>
              <a:rPr kumimoji="0" lang="en-US" sz="3200" b="0" i="0" u="none" strike="noStrike" kern="1200" cap="none" spc="0" normalizeH="0" noProof="0">
                <a:ln>
                  <a:noFill/>
                </a:ln>
                <a:solidFill>
                  <a:prstClr val="white"/>
                </a:solidFill>
                <a:effectLst/>
                <a:uLnTx/>
                <a:uFillTx/>
                <a:latin typeface="Calibri" panose="020F0502020204030204"/>
                <a:ea typeface="+mn-ea"/>
                <a:cs typeface="+mn-cs"/>
              </a:rPr>
              <a:t> ngắn</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B28C7529-295A-CC5A-5955-34EADD6B4015}"/>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Trọng liên</a:t>
            </a:r>
          </a:p>
        </p:txBody>
      </p:sp>
      <p:sp>
        <p:nvSpPr>
          <p:cNvPr id="12" name="Rounded Rectangle 11">
            <a:extLst>
              <a:ext uri="{FF2B5EF4-FFF2-40B4-BE49-F238E27FC236}">
                <a16:creationId xmlns:a16="http://schemas.microsoft.com/office/drawing/2014/main" id="{8BF1908F-EF24-3B13-206B-01670E95F1A9}"/>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Súng</a:t>
            </a:r>
            <a:r>
              <a:rPr kumimoji="0" lang="en-US" sz="3200" b="0" i="0" u="none" strike="noStrike" kern="1200" cap="none" spc="0" normalizeH="0" noProof="0">
                <a:ln>
                  <a:noFill/>
                </a:ln>
                <a:solidFill>
                  <a:prstClr val="white"/>
                </a:solidFill>
                <a:effectLst/>
                <a:uLnTx/>
                <a:uFillTx/>
                <a:latin typeface="Calibri" panose="020F0502020204030204"/>
                <a:ea typeface="+mn-ea"/>
                <a:cs typeface="+mn-cs"/>
              </a:rPr>
              <a:t> dài</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AF465B9-4465-5AB3-E43F-07EDFF0F354D}"/>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Hoả lực</a:t>
            </a:r>
          </a:p>
        </p:txBody>
      </p:sp>
      <p:sp>
        <p:nvSpPr>
          <p:cNvPr id="18" name="Pentagon 17">
            <a:hlinkClick r:id="" action="ppaction://hlinkshowjump?jump=nextslide"/>
            <a:extLst>
              <a:ext uri="{FF2B5EF4-FFF2-40B4-BE49-F238E27FC236}">
                <a16:creationId xmlns:a16="http://schemas.microsoft.com/office/drawing/2014/main" id="{3010BCB3-C367-C933-3F24-4BD1A244223B}"/>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19" name="Pentagon 18">
            <a:hlinkClick r:id="" action="ppaction://hlinkshowjump?jump=previousslide"/>
            <a:extLst>
              <a:ext uri="{FF2B5EF4-FFF2-40B4-BE49-F238E27FC236}">
                <a16:creationId xmlns:a16="http://schemas.microsoft.com/office/drawing/2014/main" id="{859242E5-10C7-C1C7-2A2F-286726B4917F}"/>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10" name="Title 1">
            <a:extLst>
              <a:ext uri="{FF2B5EF4-FFF2-40B4-BE49-F238E27FC236}">
                <a16:creationId xmlns:a16="http://schemas.microsoft.com/office/drawing/2014/main" id="{45B02429-6BFC-C6C7-6CE9-2A9EAA7AA82B}"/>
              </a:ext>
            </a:extLst>
          </p:cNvPr>
          <p:cNvSpPr txBox="1">
            <a:spLocks/>
          </p:cNvSpPr>
          <p:nvPr/>
        </p:nvSpPr>
        <p:spPr>
          <a:xfrm>
            <a:off x="1319429" y="1370344"/>
            <a:ext cx="9529010" cy="20586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highlight>
                  <a:srgbClr val="FFFF00"/>
                </a:highlight>
              </a:rPr>
              <a:t>Trong chiến dịch Điện Biên Phủ quân ta đã sử dụng vũ khí gì để bắn hạ </a:t>
            </a:r>
            <a:r>
              <a:rPr lang="en-US" sz="44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những chiếc máy bay ở tầm thấp?</a:t>
            </a:r>
            <a:endParaRPr lang="en-US" sz="4400">
              <a:highlight>
                <a:srgbClr val="FFFF00"/>
              </a:highlight>
            </a:endParaRPr>
          </a:p>
        </p:txBody>
      </p:sp>
    </p:spTree>
    <p:extLst>
      <p:ext uri="{BB962C8B-B14F-4D97-AF65-F5344CB8AC3E}">
        <p14:creationId xmlns:p14="http://schemas.microsoft.com/office/powerpoint/2010/main" val="4294563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00B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1127-9727-9E00-AFAD-C15FB36613E4}"/>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4947243B-ECA9-2A61-542B-ED94AA1EDD4C}"/>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Con thuyền</a:t>
            </a:r>
          </a:p>
        </p:txBody>
      </p:sp>
      <p:sp>
        <p:nvSpPr>
          <p:cNvPr id="9" name="Rounded Rectangle 8">
            <a:extLst>
              <a:ext uri="{FF2B5EF4-FFF2-40B4-BE49-F238E27FC236}">
                <a16:creationId xmlns:a16="http://schemas.microsoft.com/office/drawing/2014/main" id="{1F8B8616-8243-4F4F-3775-F7AD1CF9EE46}"/>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Ghe</a:t>
            </a:r>
          </a:p>
        </p:txBody>
      </p:sp>
      <p:sp>
        <p:nvSpPr>
          <p:cNvPr id="12" name="Rounded Rectangle 11">
            <a:extLst>
              <a:ext uri="{FF2B5EF4-FFF2-40B4-BE49-F238E27FC236}">
                <a16:creationId xmlns:a16="http://schemas.microsoft.com/office/drawing/2014/main" id="{99644B84-3DED-4CA8-CC70-7DEDC9840ADA}"/>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Máy bay</a:t>
            </a:r>
          </a:p>
        </p:txBody>
      </p:sp>
      <p:sp>
        <p:nvSpPr>
          <p:cNvPr id="16" name="Rounded Rectangle 15">
            <a:extLst>
              <a:ext uri="{FF2B5EF4-FFF2-40B4-BE49-F238E27FC236}">
                <a16:creationId xmlns:a16="http://schemas.microsoft.com/office/drawing/2014/main" id="{71DFDB71-711F-27D7-0607-19023A2DE368}"/>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Tàu thuỷ</a:t>
            </a:r>
          </a:p>
        </p:txBody>
      </p:sp>
      <p:sp>
        <p:nvSpPr>
          <p:cNvPr id="19" name="Pentagon 18">
            <a:hlinkClick r:id="" action="ppaction://hlinkshowjump?jump=nextslide"/>
            <a:extLst>
              <a:ext uri="{FF2B5EF4-FFF2-40B4-BE49-F238E27FC236}">
                <a16:creationId xmlns:a16="http://schemas.microsoft.com/office/drawing/2014/main" id="{6C537AF1-3EA0-A01D-22F6-92F1DECD7199}"/>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DDDDEC13-AD46-C834-A5F1-87DA8B0818D6}"/>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A711C8AE-E52C-5F35-A480-4D74A5F74AD5}"/>
              </a:ext>
            </a:extLst>
          </p:cNvPr>
          <p:cNvSpPr txBox="1">
            <a:spLocks/>
          </p:cNvSpPr>
          <p:nvPr/>
        </p:nvSpPr>
        <p:spPr>
          <a:xfrm>
            <a:off x="1319429" y="1255821"/>
            <a:ext cx="9529010" cy="19593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highlight>
                  <a:srgbClr val="FFFF00"/>
                </a:highlight>
              </a:rPr>
              <a:t>Trong chiến dịch Điện Biên phủ phương tiện độc mộc chở hàng nhanh chóng vào </a:t>
            </a:r>
            <a:r>
              <a:rPr lang="en-US" sz="40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mặt trận </a:t>
            </a:r>
            <a:r>
              <a:rPr lang="en-US" sz="4000" b="1">
                <a:highlight>
                  <a:srgbClr val="FFFF00"/>
                </a:highlight>
              </a:rPr>
              <a:t>qua dòng</a:t>
            </a:r>
            <a:r>
              <a:rPr lang="en-US" sz="40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sông Mã, sông Nậm Na</a:t>
            </a:r>
            <a:r>
              <a:rPr lang="en-US" sz="4000" b="1">
                <a:highlight>
                  <a:srgbClr val="FFFF00"/>
                </a:highlight>
              </a:rPr>
              <a:t> là gì?</a:t>
            </a:r>
            <a:endParaRPr lang="en-US" sz="4000">
              <a:highlight>
                <a:srgbClr val="FFFF00"/>
              </a:highlight>
            </a:endParaRPr>
          </a:p>
        </p:txBody>
      </p:sp>
    </p:spTree>
    <p:extLst>
      <p:ext uri="{BB962C8B-B14F-4D97-AF65-F5344CB8AC3E}">
        <p14:creationId xmlns:p14="http://schemas.microsoft.com/office/powerpoint/2010/main" val="36184957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D948-2835-CD0B-0060-A2F28CC5EE8D}"/>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01E76C2D-FFFE-09D9-5CE2-4CFB8832757C}"/>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4 đợt</a:t>
            </a:r>
          </a:p>
        </p:txBody>
      </p:sp>
      <p:sp>
        <p:nvSpPr>
          <p:cNvPr id="9" name="Rounded Rectangle 8">
            <a:extLst>
              <a:ext uri="{FF2B5EF4-FFF2-40B4-BE49-F238E27FC236}">
                <a16:creationId xmlns:a16="http://schemas.microsoft.com/office/drawing/2014/main" id="{E3008E8D-3B4C-9F18-A223-F1721E2B50D2}"/>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Calibri" panose="020F0502020204030204"/>
              </a:rPr>
              <a:t>2 đợt</a:t>
            </a: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D048AE46-C3DD-B380-37F4-8AF6681E5BD7}"/>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5 đợt</a:t>
            </a:r>
          </a:p>
        </p:txBody>
      </p:sp>
      <p:sp>
        <p:nvSpPr>
          <p:cNvPr id="16" name="Rounded Rectangle 15">
            <a:extLst>
              <a:ext uri="{FF2B5EF4-FFF2-40B4-BE49-F238E27FC236}">
                <a16:creationId xmlns:a16="http://schemas.microsoft.com/office/drawing/2014/main" id="{6119D531-68DE-0C8B-D8E1-587683F70139}"/>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solidFill>
                  <a:prstClr val="white"/>
                </a:solidFill>
              </a:rPr>
              <a:t>3 đợt</a:t>
            </a:r>
          </a:p>
        </p:txBody>
      </p:sp>
      <p:sp>
        <p:nvSpPr>
          <p:cNvPr id="22" name="Pentagon 21">
            <a:hlinkClick r:id="" action="ppaction://hlinkshowjump?jump=nextslide"/>
            <a:extLst>
              <a:ext uri="{FF2B5EF4-FFF2-40B4-BE49-F238E27FC236}">
                <a16:creationId xmlns:a16="http://schemas.microsoft.com/office/drawing/2014/main" id="{25F52A75-0D7A-9053-B87F-341A4D36F2D6}"/>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3" name="Pentagon 22">
            <a:hlinkClick r:id="" action="ppaction://hlinkshowjump?jump=previousslide"/>
            <a:extLst>
              <a:ext uri="{FF2B5EF4-FFF2-40B4-BE49-F238E27FC236}">
                <a16:creationId xmlns:a16="http://schemas.microsoft.com/office/drawing/2014/main" id="{63684BCF-77AE-A7F4-AA60-5DBD2E837EE3}"/>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D85F25B7-1693-620D-C84F-8D1C1083F002}"/>
              </a:ext>
            </a:extLst>
          </p:cNvPr>
          <p:cNvSpPr txBox="1">
            <a:spLocks/>
          </p:cNvSpPr>
          <p:nvPr/>
        </p:nvSpPr>
        <p:spPr>
          <a:xfrm>
            <a:off x="1319429" y="1255820"/>
            <a:ext cx="9529010"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0" i="0">
                <a:solidFill>
                  <a:srgbClr val="000000"/>
                </a:solidFill>
                <a:effectLst/>
                <a:highlight>
                  <a:srgbClr val="FFFF00"/>
                </a:highlight>
                <a:latin typeface="Times New Roman" panose="02020603050405020304" pitchFamily="18" charset="0"/>
                <a:cs typeface="Times New Roman" panose="02020603050405020304" pitchFamily="18" charset="0"/>
              </a:rPr>
              <a:t>Chiến dịch Điện Biên Phủ chia thành mấy đợt tiến công?</a:t>
            </a:r>
            <a:endParaRPr lang="en-US" sz="16600" b="1">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973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00B05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254A-94C1-0E12-BD37-9FDD3641213D}"/>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07612AD-8B1C-0F10-3E1A-4685050127FE}"/>
              </a:ext>
            </a:extLst>
          </p:cNvPr>
          <p:cNvPicPr>
            <a:picLocks noGrp="1" noChangeAspect="1"/>
          </p:cNvPicPr>
          <p:nvPr>
            <p:ph idx="1"/>
          </p:nvPr>
        </p:nvPicPr>
        <p:blipFill>
          <a:blip r:embed="rId4"/>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6218D98-92B7-2B12-0DE5-C7D7AF6740A2}"/>
              </a:ext>
            </a:extLst>
          </p:cNvPr>
          <p:cNvGrpSpPr/>
          <p:nvPr/>
        </p:nvGrpSpPr>
        <p:grpSpPr>
          <a:xfrm>
            <a:off x="352926" y="387590"/>
            <a:ext cx="11839073" cy="6262897"/>
            <a:chOff x="352926" y="387590"/>
            <a:chExt cx="11839073" cy="6262897"/>
          </a:xfrm>
        </p:grpSpPr>
        <p:sp>
          <p:nvSpPr>
            <p:cNvPr id="6" name="TextBox 5">
              <a:extLst>
                <a:ext uri="{FF2B5EF4-FFF2-40B4-BE49-F238E27FC236}">
                  <a16:creationId xmlns:a16="http://schemas.microsoft.com/office/drawing/2014/main" id="{B48D182B-F495-249D-096F-13E7FEBCE3AD}"/>
                </a:ext>
              </a:extLst>
            </p:cNvPr>
            <p:cNvSpPr txBox="1"/>
            <p:nvPr/>
          </p:nvSpPr>
          <p:spPr>
            <a:xfrm>
              <a:off x="352926" y="387590"/>
              <a:ext cx="6577522" cy="6082819"/>
            </a:xfrm>
            <a:prstGeom prst="rect">
              <a:avLst/>
            </a:prstGeom>
            <a:noFill/>
          </p:spPr>
          <p:txBody>
            <a:bodyPr wrap="square">
              <a:spAutoFit/>
            </a:bodyPr>
            <a:lstStyle/>
            <a:p>
              <a:pPr algn="just">
                <a:lnSpc>
                  <a:spcPct val="107000"/>
                </a:lnSpc>
                <a:spcAft>
                  <a:spcPts val="800"/>
                </a:spcAft>
                <a:buNone/>
              </a:pP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trời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máy</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bay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a:t>
              </a:r>
              <a:r>
                <a:rPr lang="en-US" sz="3600" kern="100" err="1">
                  <a:latin typeface="Times New Roman" panose="02020603050405020304" pitchFamily="18" charset="0"/>
                  <a:ea typeface="Calibri" panose="020F0502020204030204" pitchFamily="34" charset="0"/>
                  <a:cs typeface="Times New Roman" panose="02020603050405020304" pitchFamily="18" charset="0"/>
                </a:rPr>
                <a:t>ị</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ch</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Pháp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tan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3600" kern="100">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cheo</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leo</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sườn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núi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Phủ</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12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1953,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h</a:t>
              </a:r>
              <a:r>
                <a:rPr lang="en-US" sz="3600" kern="100" err="1">
                  <a:latin typeface="Times New Roman" panose="02020603050405020304" pitchFamily="18" charset="0"/>
                  <a:ea typeface="Calibri" panose="020F0502020204030204" pitchFamily="34" charset="0"/>
                  <a:cs typeface="Times New Roman" panose="02020603050405020304" pitchFamily="18" charset="0"/>
                </a:rPr>
                <a:t>ọ</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p</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tr</a:t>
              </a:r>
              <a:r>
                <a:rPr lang="en-US" sz="3600" kern="100" err="1">
                  <a:latin typeface="Times New Roman" panose="02020603050405020304" pitchFamily="18" charset="0"/>
                  <a:ea typeface="Calibri" panose="020F0502020204030204" pitchFamily="34" charset="0"/>
                  <a:cs typeface="Times New Roman" panose="02020603050405020304" pitchFamily="18" charset="0"/>
                </a:rPr>
                <a:t>ị</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tiêu</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diệt</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quân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địch</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Biên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Phủ</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đưa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cuộc</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kháng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chiến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tiến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giai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kern="10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mới. </a:t>
              </a:r>
            </a:p>
          </p:txBody>
        </p:sp>
        <p:sp>
          <p:nvSpPr>
            <p:cNvPr id="5" name="TextBox 4">
              <a:extLst>
                <a:ext uri="{FF2B5EF4-FFF2-40B4-BE49-F238E27FC236}">
                  <a16:creationId xmlns:a16="http://schemas.microsoft.com/office/drawing/2014/main" id="{720ADBD7-9683-49E8-A18D-933A450A79A2}"/>
                </a:ext>
              </a:extLst>
            </p:cNvPr>
            <p:cNvSpPr txBox="1"/>
            <p:nvPr/>
          </p:nvSpPr>
          <p:spPr>
            <a:xfrm>
              <a:off x="7283374" y="6004156"/>
              <a:ext cx="4908625" cy="646331"/>
            </a:xfrm>
            <a:prstGeom prst="rect">
              <a:avLst/>
            </a:prstGeom>
            <a:noFill/>
          </p:spPr>
          <p:txBody>
            <a:bodyPr wrap="square">
              <a:spAutoFit/>
            </a:bodyPr>
            <a:lstStyle/>
            <a:p>
              <a:pPr algn="ctr"/>
              <a:r>
                <a:rPr lang="en-US" sz="1800" i="1" kern="100">
                  <a:effectLst/>
                  <a:latin typeface="Times New Roman" panose="02020603050405020304" pitchFamily="18" charset="0"/>
                  <a:ea typeface="Calibri" panose="020F0502020204030204" pitchFamily="34" charset="0"/>
                  <a:cs typeface="Times New Roman" panose="02020603050405020304" pitchFamily="18" charset="0"/>
                </a:rPr>
                <a:t>Bác Hồ h</a:t>
              </a:r>
              <a:r>
                <a:rPr lang="en-US" sz="1800" i="1" kern="100">
                  <a:latin typeface="Times New Roman" panose="02020603050405020304" pitchFamily="18" charset="0"/>
                  <a:ea typeface="Calibri" panose="020F0502020204030204" pitchFamily="34" charset="0"/>
                  <a:cs typeface="Times New Roman" panose="02020603050405020304" pitchFamily="18" charset="0"/>
                </a:rPr>
                <a:t>ọ</a:t>
              </a:r>
              <a:r>
                <a:rPr lang="en-US" sz="1800" i="1" kern="100">
                  <a:effectLst/>
                  <a:latin typeface="Times New Roman" panose="02020603050405020304" pitchFamily="18" charset="0"/>
                  <a:ea typeface="Calibri" panose="020F0502020204030204" pitchFamily="34" charset="0"/>
                  <a:cs typeface="Times New Roman" panose="02020603050405020304" pitchFamily="18" charset="0"/>
                </a:rPr>
                <a:t>p với Bộ Chính tr</a:t>
              </a:r>
              <a:r>
                <a:rPr lang="en-US" sz="1800" i="1" kern="100">
                  <a:latin typeface="Times New Roman" panose="02020603050405020304" pitchFamily="18" charset="0"/>
                  <a:ea typeface="Calibri" panose="020F0502020204030204" pitchFamily="34" charset="0"/>
                  <a:cs typeface="Times New Roman" panose="02020603050405020304" pitchFamily="18" charset="0"/>
                </a:rPr>
                <a:t>ị</a:t>
              </a:r>
              <a:r>
                <a:rPr lang="en-US" sz="1800" i="1" kern="100">
                  <a:effectLst/>
                  <a:latin typeface="Times New Roman" panose="02020603050405020304" pitchFamily="18" charset="0"/>
                  <a:ea typeface="Calibri" panose="020F0502020204030204" pitchFamily="34" charset="0"/>
                  <a:cs typeface="Times New Roman" panose="02020603050405020304" pitchFamily="18" charset="0"/>
                </a:rPr>
                <a:t> quyết định tiêu diệt toàn bộ quân địch ở Điện Biên Phủ</a:t>
              </a:r>
              <a:endParaRPr lang="en-US" i="1"/>
            </a:p>
          </p:txBody>
        </p:sp>
      </p:grpSp>
      <p:pic>
        <p:nvPicPr>
          <p:cNvPr id="4" name="h1">
            <a:hlinkClick r:id="" action="ppaction://media"/>
            <a:extLst>
              <a:ext uri="{FF2B5EF4-FFF2-40B4-BE49-F238E27FC236}">
                <a16:creationId xmlns:a16="http://schemas.microsoft.com/office/drawing/2014/main" id="{382912EE-218F-4A23-0E35-AB83251862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83374" y="387590"/>
            <a:ext cx="4555700" cy="5033332"/>
          </a:xfrm>
          <a:prstGeom prst="rect">
            <a:avLst/>
          </a:prstGeom>
        </p:spPr>
      </p:pic>
    </p:spTree>
    <p:extLst>
      <p:ext uri="{BB962C8B-B14F-4D97-AF65-F5344CB8AC3E}">
        <p14:creationId xmlns:p14="http://schemas.microsoft.com/office/powerpoint/2010/main" val="596732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D7711-DFB1-3AA6-688C-BEBF9BAEF38D}"/>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7A0BB0A-27B0-5152-E305-07448893D05E}"/>
              </a:ext>
            </a:extLst>
          </p:cNvPr>
          <p:cNvSpPr/>
          <p:nvPr/>
        </p:nvSpPr>
        <p:spPr>
          <a:xfrm>
            <a:off x="987233" y="4353439"/>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t>Ngày Thành lập Quân đội Nhân dân Việt Nam.</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4DAC0C70-F951-AABD-D4F8-5687EECA701D}"/>
              </a:ext>
            </a:extLst>
          </p:cNvPr>
          <p:cNvSpPr/>
          <p:nvPr/>
        </p:nvSpPr>
        <p:spPr>
          <a:xfrm>
            <a:off x="6607011" y="4353439"/>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t>Ngày Chiến thắng Điện Biên Phủ.</a:t>
            </a:r>
            <a:endParaRPr lang="en-US" sz="4000">
              <a:solidFill>
                <a:prstClr val="white"/>
              </a:solidFill>
            </a:endParaRPr>
          </a:p>
        </p:txBody>
      </p:sp>
      <p:sp>
        <p:nvSpPr>
          <p:cNvPr id="12" name="Rounded Rectangle 11">
            <a:extLst>
              <a:ext uri="{FF2B5EF4-FFF2-40B4-BE49-F238E27FC236}">
                <a16:creationId xmlns:a16="http://schemas.microsoft.com/office/drawing/2014/main" id="{6AA5BD30-9FEF-F5A3-BDE8-F87B291DDD91}"/>
              </a:ext>
            </a:extLst>
          </p:cNvPr>
          <p:cNvSpPr/>
          <p:nvPr/>
        </p:nvSpPr>
        <p:spPr>
          <a:xfrm>
            <a:off x="987231" y="555246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t>Ngày Giỗ tổ Hùng Vương.</a:t>
            </a:r>
            <a:endParaRPr kumimoji="0" lang="en-US" sz="4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3E728406-F098-06D2-2F91-123EE50C44A5}"/>
              </a:ext>
            </a:extLst>
          </p:cNvPr>
          <p:cNvSpPr/>
          <p:nvPr/>
        </p:nvSpPr>
        <p:spPr>
          <a:xfrm>
            <a:off x="6607011" y="555246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t>Ngày Quốc khánh</a:t>
            </a: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Pentagon 17">
            <a:hlinkClick r:id="" action="ppaction://hlinkshowjump?jump=nextslide"/>
            <a:extLst>
              <a:ext uri="{FF2B5EF4-FFF2-40B4-BE49-F238E27FC236}">
                <a16:creationId xmlns:a16="http://schemas.microsoft.com/office/drawing/2014/main" id="{D1F72E75-F630-D8AF-B1C8-52BADD2ECECA}"/>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19" name="Pentagon 18">
            <a:hlinkClick r:id="" action="ppaction://hlinkshowjump?jump=previousslide"/>
            <a:extLst>
              <a:ext uri="{FF2B5EF4-FFF2-40B4-BE49-F238E27FC236}">
                <a16:creationId xmlns:a16="http://schemas.microsoft.com/office/drawing/2014/main" id="{DC27DA58-C951-7A1F-8DD1-CEB926EE459D}"/>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F3B0AE13-68FD-8402-FBCF-CA1B31111991}"/>
              </a:ext>
            </a:extLst>
          </p:cNvPr>
          <p:cNvSpPr txBox="1">
            <a:spLocks/>
          </p:cNvSpPr>
          <p:nvPr/>
        </p:nvSpPr>
        <p:spPr>
          <a:xfrm>
            <a:off x="1319429" y="1563329"/>
            <a:ext cx="9529010" cy="174031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b="0" i="0">
                <a:solidFill>
                  <a:srgbClr val="000000"/>
                </a:solidFill>
                <a:effectLst/>
                <a:highlight>
                  <a:srgbClr val="FFFF00"/>
                </a:highlight>
              </a:rPr>
              <a:t>Ngày 7 tháng 5 năm 1954 được coi là ngày gì?</a:t>
            </a:r>
            <a:endParaRPr lang="en-US" sz="16600">
              <a:highlight>
                <a:srgbClr val="FFFF00"/>
              </a:highlight>
            </a:endParaRPr>
          </a:p>
        </p:txBody>
      </p:sp>
    </p:spTree>
    <p:extLst>
      <p:ext uri="{BB962C8B-B14F-4D97-AF65-F5344CB8AC3E}">
        <p14:creationId xmlns:p14="http://schemas.microsoft.com/office/powerpoint/2010/main" val="1835757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00B05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4D4A-A4E9-E5E6-442C-8FEFC498BD14}"/>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CC012524-E245-170A-E8B3-BFC21C2C35B2}"/>
              </a:ext>
            </a:extLst>
          </p:cNvPr>
          <p:cNvSpPr/>
          <p:nvPr/>
        </p:nvSpPr>
        <p:spPr>
          <a:xfrm>
            <a:off x="999685" y="407580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Xe máy</a:t>
            </a:r>
          </a:p>
        </p:txBody>
      </p:sp>
      <p:sp>
        <p:nvSpPr>
          <p:cNvPr id="9" name="Rounded Rectangle 8">
            <a:extLst>
              <a:ext uri="{FF2B5EF4-FFF2-40B4-BE49-F238E27FC236}">
                <a16:creationId xmlns:a16="http://schemas.microsoft.com/office/drawing/2014/main" id="{50FD9D94-BCFD-4F82-B383-43B09FAD5D5D}"/>
              </a:ext>
            </a:extLst>
          </p:cNvPr>
          <p:cNvSpPr/>
          <p:nvPr/>
        </p:nvSpPr>
        <p:spPr>
          <a:xfrm>
            <a:off x="6594558" y="407580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Ô tô</a:t>
            </a:r>
          </a:p>
        </p:txBody>
      </p:sp>
      <p:sp>
        <p:nvSpPr>
          <p:cNvPr id="12" name="Rounded Rectangle 11">
            <a:extLst>
              <a:ext uri="{FF2B5EF4-FFF2-40B4-BE49-F238E27FC236}">
                <a16:creationId xmlns:a16="http://schemas.microsoft.com/office/drawing/2014/main" id="{FF1072AE-C441-6D28-32C2-776AA744CACC}"/>
              </a:ext>
            </a:extLst>
          </p:cNvPr>
          <p:cNvSpPr/>
          <p:nvPr/>
        </p:nvSpPr>
        <p:spPr>
          <a:xfrm>
            <a:off x="999685" y="540943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chemeClr val="bg1"/>
                </a:solidFill>
                <a:latin typeface="arial" panose="020B0604020202020204" pitchFamily="34" charset="0"/>
              </a:rPr>
              <a:t>Xe đạp</a:t>
            </a:r>
            <a:endParaRPr lang="en-US" sz="3200">
              <a:solidFill>
                <a:schemeClr val="bg1"/>
              </a:solidFill>
            </a:endParaRPr>
          </a:p>
        </p:txBody>
      </p:sp>
      <p:sp>
        <p:nvSpPr>
          <p:cNvPr id="16" name="Rounded Rectangle 15">
            <a:extLst>
              <a:ext uri="{FF2B5EF4-FFF2-40B4-BE49-F238E27FC236}">
                <a16:creationId xmlns:a16="http://schemas.microsoft.com/office/drawing/2014/main" id="{30CE4FCC-F54F-422C-F5C4-43602FBFB595}"/>
              </a:ext>
            </a:extLst>
          </p:cNvPr>
          <p:cNvSpPr/>
          <p:nvPr/>
        </p:nvSpPr>
        <p:spPr>
          <a:xfrm>
            <a:off x="6594558" y="540943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Xe tải</a:t>
            </a:r>
          </a:p>
        </p:txBody>
      </p:sp>
      <p:sp>
        <p:nvSpPr>
          <p:cNvPr id="19" name="Pentagon 18">
            <a:hlinkClick r:id="" action="ppaction://hlinkshowjump?jump=nextslide"/>
            <a:extLst>
              <a:ext uri="{FF2B5EF4-FFF2-40B4-BE49-F238E27FC236}">
                <a16:creationId xmlns:a16="http://schemas.microsoft.com/office/drawing/2014/main" id="{E5C8866E-CE82-E335-DB03-1CE8C2E993AD}"/>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C3281F55-1FB4-0064-4E43-E984B76755F8}"/>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EC25E46D-F2AC-F766-F6A8-A41F3FFF032D}"/>
              </a:ext>
            </a:extLst>
          </p:cNvPr>
          <p:cNvSpPr txBox="1">
            <a:spLocks/>
          </p:cNvSpPr>
          <p:nvPr/>
        </p:nvSpPr>
        <p:spPr>
          <a:xfrm>
            <a:off x="1319429" y="1255820"/>
            <a:ext cx="9529010" cy="20478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0">
                <a:solidFill>
                  <a:srgbClr val="555555"/>
                </a:solidFill>
                <a:effectLst/>
                <a:highlight>
                  <a:srgbClr val="FFFF00"/>
                </a:highlight>
                <a:latin typeface="arial" panose="020B0604020202020204" pitchFamily="34" charset="0"/>
              </a:rPr>
              <a:t>Phương tiện </a:t>
            </a:r>
            <a:r>
              <a:rPr lang="vi-VN" sz="4400" b="0">
                <a:solidFill>
                  <a:srgbClr val="555555"/>
                </a:solidFill>
                <a:effectLst/>
                <a:highlight>
                  <a:srgbClr val="FFFF00"/>
                </a:highlight>
                <a:latin typeface="arial" panose="020B0604020202020204" pitchFamily="34" charset="0"/>
              </a:rPr>
              <a:t>thô sơ </a:t>
            </a:r>
            <a:r>
              <a:rPr lang="en-US" sz="4400" b="0">
                <a:solidFill>
                  <a:srgbClr val="555555"/>
                </a:solidFill>
                <a:effectLst/>
                <a:highlight>
                  <a:srgbClr val="FFFF00"/>
                </a:highlight>
                <a:latin typeface="arial" panose="020B0604020202020204" pitchFamily="34" charset="0"/>
              </a:rPr>
              <a:t>nhưng </a:t>
            </a:r>
            <a:r>
              <a:rPr lang="vi-VN" sz="4400" b="0">
                <a:solidFill>
                  <a:srgbClr val="555555"/>
                </a:solidFill>
                <a:effectLst/>
                <a:highlight>
                  <a:srgbClr val="FFFF00"/>
                </a:highlight>
                <a:latin typeface="arial" panose="020B0604020202020204" pitchFamily="34" charset="0"/>
              </a:rPr>
              <a:t>đã đóng góp một phần rất quan trọng cho chiến thắng</a:t>
            </a:r>
            <a:r>
              <a:rPr lang="en-US" sz="4400" b="0">
                <a:solidFill>
                  <a:srgbClr val="555555"/>
                </a:solidFill>
                <a:effectLst/>
                <a:highlight>
                  <a:srgbClr val="FFFF00"/>
                </a:highlight>
                <a:latin typeface="arial" panose="020B0604020202020204" pitchFamily="34" charset="0"/>
              </a:rPr>
              <a:t> là gì?</a:t>
            </a:r>
            <a:endParaRPr lang="en-US" sz="4400">
              <a:highlight>
                <a:srgbClr val="FFFF00"/>
              </a:highlight>
            </a:endParaRPr>
          </a:p>
        </p:txBody>
      </p:sp>
    </p:spTree>
    <p:extLst>
      <p:ext uri="{BB962C8B-B14F-4D97-AF65-F5344CB8AC3E}">
        <p14:creationId xmlns:p14="http://schemas.microsoft.com/office/powerpoint/2010/main" val="56558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2D89F-98C0-C044-EE85-6C1F5A133376}"/>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6C15670F-8853-67DF-0CBE-6507C46F8F65}"/>
              </a:ext>
            </a:extLst>
          </p:cNvPr>
          <p:cNvSpPr/>
          <p:nvPr/>
        </p:nvSpPr>
        <p:spPr>
          <a:xfrm>
            <a:off x="987233" y="409447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a:t>Nguyễn Văn Cừ, Võ Thị Sáu, Trường Chinh</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883DDD0B-45EB-2F42-4E04-FB585F21CA43}"/>
              </a:ext>
            </a:extLst>
          </p:cNvPr>
          <p:cNvSpPr/>
          <p:nvPr/>
        </p:nvSpPr>
        <p:spPr>
          <a:xfrm>
            <a:off x="6594558" y="411706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a:t>Tôn Thất Thuyết, Trần Can, Lê Lai.</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B43DC4AE-A8A8-221F-E406-86C7F1E7F39A}"/>
              </a:ext>
            </a:extLst>
          </p:cNvPr>
          <p:cNvSpPr/>
          <p:nvPr/>
        </p:nvSpPr>
        <p:spPr>
          <a:xfrm>
            <a:off x="987233" y="548765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t>Nguyễn Văn Trỗi, Võ Như Hưng, Tạ Thị Kiêu</a:t>
            </a:r>
            <a:endParaRPr lang="en-US" sz="4000">
              <a:solidFill>
                <a:prstClr val="white"/>
              </a:solidFill>
            </a:endParaRPr>
          </a:p>
        </p:txBody>
      </p:sp>
      <p:sp>
        <p:nvSpPr>
          <p:cNvPr id="16" name="Rounded Rectangle 15">
            <a:extLst>
              <a:ext uri="{FF2B5EF4-FFF2-40B4-BE49-F238E27FC236}">
                <a16:creationId xmlns:a16="http://schemas.microsoft.com/office/drawing/2014/main" id="{D28671E2-B764-DA5F-EA4E-646FC649AB4A}"/>
              </a:ext>
            </a:extLst>
          </p:cNvPr>
          <p:cNvSpPr/>
          <p:nvPr/>
        </p:nvSpPr>
        <p:spPr>
          <a:xfrm>
            <a:off x="6607011" y="548765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a:t>Bế Văn Đàn, Tô Vĩnh Diện, Phan Đình Giót.</a:t>
            </a:r>
            <a:endParaRPr lang="en-US" sz="4400">
              <a:solidFill>
                <a:prstClr val="white"/>
              </a:solidFill>
            </a:endParaRPr>
          </a:p>
        </p:txBody>
      </p:sp>
      <p:sp>
        <p:nvSpPr>
          <p:cNvPr id="22" name="Pentagon 21">
            <a:hlinkClick r:id="" action="ppaction://hlinkshowjump?jump=nextslide"/>
            <a:extLst>
              <a:ext uri="{FF2B5EF4-FFF2-40B4-BE49-F238E27FC236}">
                <a16:creationId xmlns:a16="http://schemas.microsoft.com/office/drawing/2014/main" id="{B06A061B-D73B-68AF-D97E-5597D4E2CC9F}"/>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3" name="Pentagon 22">
            <a:hlinkClick r:id="" action="ppaction://hlinkshowjump?jump=previousslide"/>
            <a:extLst>
              <a:ext uri="{FF2B5EF4-FFF2-40B4-BE49-F238E27FC236}">
                <a16:creationId xmlns:a16="http://schemas.microsoft.com/office/drawing/2014/main" id="{DBB688E7-C994-70C1-F434-C679CC485B71}"/>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8DC1EC77-C813-D509-6178-1AA0108B6E68}"/>
              </a:ext>
            </a:extLst>
          </p:cNvPr>
          <p:cNvSpPr txBox="1">
            <a:spLocks/>
          </p:cNvSpPr>
          <p:nvPr/>
        </p:nvSpPr>
        <p:spPr>
          <a:xfrm>
            <a:off x="1319429" y="1607573"/>
            <a:ext cx="9529010" cy="14404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000" b="0" i="0">
                <a:solidFill>
                  <a:srgbClr val="000000"/>
                </a:solidFill>
                <a:effectLst/>
                <a:highlight>
                  <a:srgbClr val="FFFF00"/>
                </a:highlight>
                <a:latin typeface="Open Sans" panose="020B0606030504020204" pitchFamily="34" charset="0"/>
              </a:rPr>
              <a:t>Chiến thắng Điện Biên Phủ gắn liền với sự hi sinh của ai?</a:t>
            </a:r>
            <a:endParaRPr lang="en-US" sz="71400">
              <a:highlight>
                <a:srgbClr val="FFFF00"/>
              </a:highlight>
            </a:endParaRPr>
          </a:p>
        </p:txBody>
      </p:sp>
    </p:spTree>
    <p:extLst>
      <p:ext uri="{BB962C8B-B14F-4D97-AF65-F5344CB8AC3E}">
        <p14:creationId xmlns:p14="http://schemas.microsoft.com/office/powerpoint/2010/main" val="2286741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00B05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C745F-9035-BFA4-250D-A3B0E4AD8C6F}"/>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3B36B75-06DF-EF89-4E1B-16BBF60208C7}"/>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Bế Văn Đàn</a:t>
            </a:r>
          </a:p>
        </p:txBody>
      </p:sp>
      <p:sp>
        <p:nvSpPr>
          <p:cNvPr id="9" name="Rounded Rectangle 8">
            <a:extLst>
              <a:ext uri="{FF2B5EF4-FFF2-40B4-BE49-F238E27FC236}">
                <a16:creationId xmlns:a16="http://schemas.microsoft.com/office/drawing/2014/main" id="{5E6B2422-6C69-74CC-ADC7-75F61DA1CA2E}"/>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Phan Đình Giót</a:t>
            </a:r>
          </a:p>
        </p:txBody>
      </p:sp>
      <p:sp>
        <p:nvSpPr>
          <p:cNvPr id="12" name="Rounded Rectangle 11">
            <a:extLst>
              <a:ext uri="{FF2B5EF4-FFF2-40B4-BE49-F238E27FC236}">
                <a16:creationId xmlns:a16="http://schemas.microsoft.com/office/drawing/2014/main" id="{6C6899D6-EA98-F35E-6843-6EF695A22110}"/>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Tô Vĩnh Diện</a:t>
            </a:r>
          </a:p>
        </p:txBody>
      </p:sp>
      <p:sp>
        <p:nvSpPr>
          <p:cNvPr id="16" name="Rounded Rectangle 15">
            <a:extLst>
              <a:ext uri="{FF2B5EF4-FFF2-40B4-BE49-F238E27FC236}">
                <a16:creationId xmlns:a16="http://schemas.microsoft.com/office/drawing/2014/main" id="{BE1A6F33-8237-1ED4-A332-FED79ECCB583}"/>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Võ Thị Sáu</a:t>
            </a:r>
          </a:p>
        </p:txBody>
      </p:sp>
      <p:sp>
        <p:nvSpPr>
          <p:cNvPr id="19" name="Pentagon 18">
            <a:hlinkClick r:id="" action="ppaction://hlinkshowjump?jump=nextslide"/>
            <a:extLst>
              <a:ext uri="{FF2B5EF4-FFF2-40B4-BE49-F238E27FC236}">
                <a16:creationId xmlns:a16="http://schemas.microsoft.com/office/drawing/2014/main" id="{867EF5B7-AF61-3135-7C06-C41459A428E2}"/>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D1CF652A-9881-E600-C51A-9B014B9566D4}"/>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1DBC5F9C-C546-9048-4BD4-B36FD5F52ABF}"/>
              </a:ext>
            </a:extLst>
          </p:cNvPr>
          <p:cNvSpPr txBox="1">
            <a:spLocks/>
          </p:cNvSpPr>
          <p:nvPr/>
        </p:nvSpPr>
        <p:spPr>
          <a:xfrm>
            <a:off x="1319429" y="1370345"/>
            <a:ext cx="9529010" cy="16776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Ai đã dũng cảm lấy thân mình làm giá súng cho đồng đội diệt địch</a:t>
            </a:r>
            <a:r>
              <a:rPr lang="en-US" sz="4800" b="1">
                <a:highlight>
                  <a:srgbClr val="FFFF00"/>
                </a:highlight>
              </a:rPr>
              <a:t>?</a:t>
            </a:r>
            <a:endParaRPr lang="en-US" sz="4800">
              <a:highlight>
                <a:srgbClr val="FFFF00"/>
              </a:highlight>
            </a:endParaRPr>
          </a:p>
        </p:txBody>
      </p:sp>
    </p:spTree>
    <p:extLst>
      <p:ext uri="{BB962C8B-B14F-4D97-AF65-F5344CB8AC3E}">
        <p14:creationId xmlns:p14="http://schemas.microsoft.com/office/powerpoint/2010/main" val="3125409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CC748-710C-D1F0-3572-C6B3851344A6}"/>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8A49BAF2-4751-0F4A-3B7E-C539923FAD97}"/>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Phan Đình Giót</a:t>
            </a:r>
          </a:p>
        </p:txBody>
      </p:sp>
      <p:sp>
        <p:nvSpPr>
          <p:cNvPr id="9" name="Rounded Rectangle 8">
            <a:extLst>
              <a:ext uri="{FF2B5EF4-FFF2-40B4-BE49-F238E27FC236}">
                <a16:creationId xmlns:a16="http://schemas.microsoft.com/office/drawing/2014/main" id="{01A88A76-75EA-F408-4348-9B98AC36E3A6}"/>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Bế Văn Đàn</a:t>
            </a:r>
          </a:p>
        </p:txBody>
      </p:sp>
      <p:sp>
        <p:nvSpPr>
          <p:cNvPr id="12" name="Rounded Rectangle 11">
            <a:extLst>
              <a:ext uri="{FF2B5EF4-FFF2-40B4-BE49-F238E27FC236}">
                <a16:creationId xmlns:a16="http://schemas.microsoft.com/office/drawing/2014/main" id="{F014FED4-16B7-6178-F0B6-467047FC4DE2}"/>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Tô Vĩnh Diện</a:t>
            </a:r>
          </a:p>
        </p:txBody>
      </p:sp>
      <p:sp>
        <p:nvSpPr>
          <p:cNvPr id="16" name="Rounded Rectangle 15">
            <a:extLst>
              <a:ext uri="{FF2B5EF4-FFF2-40B4-BE49-F238E27FC236}">
                <a16:creationId xmlns:a16="http://schemas.microsoft.com/office/drawing/2014/main" id="{73585D47-3DB7-501B-2A0A-05732F0FFA05}"/>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Nguyễn Văn Trỗi</a:t>
            </a:r>
          </a:p>
        </p:txBody>
      </p:sp>
      <p:sp>
        <p:nvSpPr>
          <p:cNvPr id="19" name="Pentagon 18">
            <a:hlinkClick r:id="" action="ppaction://hlinkshowjump?jump=nextslide"/>
            <a:extLst>
              <a:ext uri="{FF2B5EF4-FFF2-40B4-BE49-F238E27FC236}">
                <a16:creationId xmlns:a16="http://schemas.microsoft.com/office/drawing/2014/main" id="{BA3EF85B-DE06-BB67-4C06-1581F077ECAD}"/>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670D2716-7336-50DC-A119-AD0359025C8E}"/>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8867EA1F-B1A1-731A-011E-529620045367}"/>
              </a:ext>
            </a:extLst>
          </p:cNvPr>
          <p:cNvSpPr txBox="1">
            <a:spLocks/>
          </p:cNvSpPr>
          <p:nvPr/>
        </p:nvSpPr>
        <p:spPr>
          <a:xfrm>
            <a:off x="1331495" y="2008445"/>
            <a:ext cx="9529010" cy="9412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3600" b="0" i="0">
                <a:solidFill>
                  <a:srgbClr val="000000"/>
                </a:solidFill>
                <a:effectLst/>
                <a:highlight>
                  <a:srgbClr val="FFFF00"/>
                </a:highlight>
                <a:latin typeface="Open Sans" panose="020B0606030504020204" pitchFamily="34" charset="0"/>
              </a:rPr>
              <a:t>Ai là người đã quên mình lao ra chèn pháo</a:t>
            </a:r>
            <a:r>
              <a:rPr lang="en-US" sz="3600" b="0" i="0">
                <a:solidFill>
                  <a:srgbClr val="000000"/>
                </a:solidFill>
                <a:effectLst/>
                <a:highlight>
                  <a:srgbClr val="FFFF00"/>
                </a:highlight>
                <a:latin typeface="Open Sans" panose="020B0606030504020204" pitchFamily="34" charset="0"/>
              </a:rPr>
              <a:t>?</a:t>
            </a:r>
            <a:endParaRPr lang="en-US" sz="9600">
              <a:highlight>
                <a:srgbClr val="FFFF00"/>
              </a:highlight>
            </a:endParaRPr>
          </a:p>
        </p:txBody>
      </p:sp>
    </p:spTree>
    <p:extLst>
      <p:ext uri="{BB962C8B-B14F-4D97-AF65-F5344CB8AC3E}">
        <p14:creationId xmlns:p14="http://schemas.microsoft.com/office/powerpoint/2010/main" val="1873505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B2760-73D6-30E1-D174-0565C30B5ED6}"/>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C594FDA1-98BA-887D-354B-C59605AF6C91}"/>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13/3/1955</a:t>
            </a:r>
          </a:p>
        </p:txBody>
      </p:sp>
      <p:sp>
        <p:nvSpPr>
          <p:cNvPr id="9" name="Rounded Rectangle 8">
            <a:extLst>
              <a:ext uri="{FF2B5EF4-FFF2-40B4-BE49-F238E27FC236}">
                <a16:creationId xmlns:a16="http://schemas.microsoft.com/office/drawing/2014/main" id="{9F7687CA-ACCA-3ECA-1E88-5CA08A079F39}"/>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13/3/1953</a:t>
            </a:r>
          </a:p>
        </p:txBody>
      </p:sp>
      <p:sp>
        <p:nvSpPr>
          <p:cNvPr id="12" name="Rounded Rectangle 11">
            <a:extLst>
              <a:ext uri="{FF2B5EF4-FFF2-40B4-BE49-F238E27FC236}">
                <a16:creationId xmlns:a16="http://schemas.microsoft.com/office/drawing/2014/main" id="{030A32D2-9387-F87B-3944-A06BFAE22D60}"/>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kern="100">
                <a:latin typeface="Times New Roman" panose="02020603050405020304" pitchFamily="18" charset="0"/>
                <a:ea typeface="Calibri" panose="020F0502020204030204" pitchFamily="34" charset="0"/>
                <a:cs typeface="Times New Roman" panose="02020603050405020304" pitchFamily="18" charset="0"/>
              </a:rPr>
              <a:t>13/3/1954</a:t>
            </a:r>
            <a:endParaRPr lang="en-US" sz="3200">
              <a:solidFill>
                <a:prstClr val="white"/>
              </a:solidFill>
            </a:endParaRPr>
          </a:p>
        </p:txBody>
      </p:sp>
      <p:sp>
        <p:nvSpPr>
          <p:cNvPr id="16" name="Rounded Rectangle 15">
            <a:extLst>
              <a:ext uri="{FF2B5EF4-FFF2-40B4-BE49-F238E27FC236}">
                <a16:creationId xmlns:a16="http://schemas.microsoft.com/office/drawing/2014/main" id="{8F525AFD-FD6A-12FD-1476-FB5316E1F9B7}"/>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13/3/1956</a:t>
            </a:r>
          </a:p>
        </p:txBody>
      </p:sp>
      <p:sp>
        <p:nvSpPr>
          <p:cNvPr id="19" name="Pentagon 18">
            <a:hlinkClick r:id="" action="ppaction://hlinkshowjump?jump=nextslide"/>
            <a:extLst>
              <a:ext uri="{FF2B5EF4-FFF2-40B4-BE49-F238E27FC236}">
                <a16:creationId xmlns:a16="http://schemas.microsoft.com/office/drawing/2014/main" id="{5BE6C4B1-C4E0-E819-2312-04FD58779D6A}"/>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0C799512-E095-6754-E1CA-9FBC1D52B6C4}"/>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BC172284-69B3-3197-814B-EF6DF5E37745}"/>
              </a:ext>
            </a:extLst>
          </p:cNvPr>
          <p:cNvSpPr txBox="1">
            <a:spLocks/>
          </p:cNvSpPr>
          <p:nvPr/>
        </p:nvSpPr>
        <p:spPr>
          <a:xfrm>
            <a:off x="1319429" y="1255820"/>
            <a:ext cx="9529010" cy="1792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Trận Điện Biên Phủ mở màn vào ngày tháng năm nào?</a:t>
            </a:r>
            <a:endParaRPr lang="en-US" sz="5400">
              <a:highlight>
                <a:srgbClr val="FFFF00"/>
              </a:highlight>
            </a:endParaRPr>
          </a:p>
        </p:txBody>
      </p:sp>
    </p:spTree>
    <p:extLst>
      <p:ext uri="{BB962C8B-B14F-4D97-AF65-F5344CB8AC3E}">
        <p14:creationId xmlns:p14="http://schemas.microsoft.com/office/powerpoint/2010/main" val="2799758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9CBAD-E280-42BD-3CCE-E8C1640BC687}"/>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565C5A82-4E24-03F7-B824-B0ACCCB70F63}"/>
              </a:ext>
            </a:extLst>
          </p:cNvPr>
          <p:cNvSpPr/>
          <p:nvPr/>
        </p:nvSpPr>
        <p:spPr>
          <a:xfrm>
            <a:off x="987233"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Cối xay gạo</a:t>
            </a:r>
          </a:p>
        </p:txBody>
      </p:sp>
      <p:sp>
        <p:nvSpPr>
          <p:cNvPr id="9" name="Rounded Rectangle 8">
            <a:extLst>
              <a:ext uri="{FF2B5EF4-FFF2-40B4-BE49-F238E27FC236}">
                <a16:creationId xmlns:a16="http://schemas.microsoft.com/office/drawing/2014/main" id="{B2D52223-B926-060C-C72E-08D262FE07F2}"/>
              </a:ext>
            </a:extLst>
          </p:cNvPr>
          <p:cNvSpPr/>
          <p:nvPr/>
        </p:nvSpPr>
        <p:spPr>
          <a:xfrm>
            <a:off x="6594558" y="4546423"/>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Máy xay gạo</a:t>
            </a:r>
          </a:p>
        </p:txBody>
      </p:sp>
      <p:sp>
        <p:nvSpPr>
          <p:cNvPr id="12" name="Rounded Rectangle 11">
            <a:extLst>
              <a:ext uri="{FF2B5EF4-FFF2-40B4-BE49-F238E27FC236}">
                <a16:creationId xmlns:a16="http://schemas.microsoft.com/office/drawing/2014/main" id="{79C964C3-CF05-BAA9-F9FC-7A41400E2EB3}"/>
              </a:ext>
            </a:extLst>
          </p:cNvPr>
          <p:cNvSpPr/>
          <p:nvPr/>
        </p:nvSpPr>
        <p:spPr>
          <a:xfrm>
            <a:off x="987233"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Máy bay</a:t>
            </a:r>
          </a:p>
        </p:txBody>
      </p:sp>
      <p:sp>
        <p:nvSpPr>
          <p:cNvPr id="16" name="Rounded Rectangle 15">
            <a:extLst>
              <a:ext uri="{FF2B5EF4-FFF2-40B4-BE49-F238E27FC236}">
                <a16:creationId xmlns:a16="http://schemas.microsoft.com/office/drawing/2014/main" id="{DA38C34D-26FB-4E17-6F1A-6B203616977D}"/>
              </a:ext>
            </a:extLst>
          </p:cNvPr>
          <p:cNvSpPr/>
          <p:nvPr/>
        </p:nvSpPr>
        <p:spPr>
          <a:xfrm>
            <a:off x="6594558" y="571469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Máy cày</a:t>
            </a:r>
          </a:p>
        </p:txBody>
      </p:sp>
      <p:sp>
        <p:nvSpPr>
          <p:cNvPr id="19" name="Pentagon 18">
            <a:hlinkClick r:id="" action="ppaction://hlinkshowjump?jump=nextslide"/>
            <a:extLst>
              <a:ext uri="{FF2B5EF4-FFF2-40B4-BE49-F238E27FC236}">
                <a16:creationId xmlns:a16="http://schemas.microsoft.com/office/drawing/2014/main" id="{8FDBB82C-D905-3F36-FD5E-D2A3EA150E3C}"/>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C73707C0-2B9A-9DD6-A31E-64E67F09C85C}"/>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12BD7ABD-0294-FDAE-10DD-28D4697F5E69}"/>
              </a:ext>
            </a:extLst>
          </p:cNvPr>
          <p:cNvSpPr txBox="1">
            <a:spLocks/>
          </p:cNvSpPr>
          <p:nvPr/>
        </p:nvSpPr>
        <p:spPr>
          <a:xfrm>
            <a:off x="1319429" y="1370344"/>
            <a:ext cx="9529010" cy="20586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Cái gì đã xuất hiện ở hàng loạt công trường giúp cho bộ đội có gạo ăn no để đánh giặc</a:t>
            </a:r>
            <a:r>
              <a:rPr lang="en-US" sz="4400" b="1">
                <a:highlight>
                  <a:srgbClr val="FFFF00"/>
                </a:highlight>
              </a:rPr>
              <a:t>?</a:t>
            </a:r>
            <a:endParaRPr lang="en-US" sz="4400">
              <a:highlight>
                <a:srgbClr val="FFFF00"/>
              </a:highlight>
            </a:endParaRPr>
          </a:p>
        </p:txBody>
      </p:sp>
    </p:spTree>
    <p:extLst>
      <p:ext uri="{BB962C8B-B14F-4D97-AF65-F5344CB8AC3E}">
        <p14:creationId xmlns:p14="http://schemas.microsoft.com/office/powerpoint/2010/main" val="3552843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00B05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FF000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36B7-D033-6EA3-2DBB-7319E9EB7F85}"/>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2818C3C6-3E50-584A-4F33-7A2D3FBD2A1A}"/>
              </a:ext>
            </a:extLst>
          </p:cNvPr>
          <p:cNvSpPr/>
          <p:nvPr/>
        </p:nvSpPr>
        <p:spPr>
          <a:xfrm>
            <a:off x="999685" y="407580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Tô Vĩnh Diện</a:t>
            </a:r>
          </a:p>
        </p:txBody>
      </p:sp>
      <p:sp>
        <p:nvSpPr>
          <p:cNvPr id="9" name="Rounded Rectangle 8">
            <a:extLst>
              <a:ext uri="{FF2B5EF4-FFF2-40B4-BE49-F238E27FC236}">
                <a16:creationId xmlns:a16="http://schemas.microsoft.com/office/drawing/2014/main" id="{3F8D235E-6753-0393-3EC7-1E558BEEEBC7}"/>
              </a:ext>
            </a:extLst>
          </p:cNvPr>
          <p:cNvSpPr/>
          <p:nvPr/>
        </p:nvSpPr>
        <p:spPr>
          <a:xfrm>
            <a:off x="6594558" y="4075807"/>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Nguyễn Văn Trỗi</a:t>
            </a:r>
          </a:p>
        </p:txBody>
      </p:sp>
      <p:sp>
        <p:nvSpPr>
          <p:cNvPr id="12" name="Rounded Rectangle 11">
            <a:extLst>
              <a:ext uri="{FF2B5EF4-FFF2-40B4-BE49-F238E27FC236}">
                <a16:creationId xmlns:a16="http://schemas.microsoft.com/office/drawing/2014/main" id="{2EA50E0E-502C-0F5A-B5EB-29991C3A34CE}"/>
              </a:ext>
            </a:extLst>
          </p:cNvPr>
          <p:cNvSpPr/>
          <p:nvPr/>
        </p:nvSpPr>
        <p:spPr>
          <a:xfrm>
            <a:off x="999685" y="540943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kern="100">
                <a:latin typeface="Times New Roman" panose="02020603050405020304" pitchFamily="18" charset="0"/>
                <a:ea typeface="Calibri" panose="020F0502020204030204" pitchFamily="34" charset="0"/>
                <a:cs typeface="Times New Roman" panose="02020603050405020304" pitchFamily="18" charset="0"/>
              </a:rPr>
              <a:t>Phan Đình Giót</a:t>
            </a:r>
            <a:endParaRPr lang="en-US" sz="3200">
              <a:solidFill>
                <a:schemeClr val="bg1"/>
              </a:solidFill>
            </a:endParaRPr>
          </a:p>
        </p:txBody>
      </p:sp>
      <p:sp>
        <p:nvSpPr>
          <p:cNvPr id="16" name="Rounded Rectangle 15">
            <a:extLst>
              <a:ext uri="{FF2B5EF4-FFF2-40B4-BE49-F238E27FC236}">
                <a16:creationId xmlns:a16="http://schemas.microsoft.com/office/drawing/2014/main" id="{EEAD5A14-D221-0B15-F27F-9482B5420F20}"/>
              </a:ext>
            </a:extLst>
          </p:cNvPr>
          <p:cNvSpPr/>
          <p:nvPr/>
        </p:nvSpPr>
        <p:spPr>
          <a:xfrm>
            <a:off x="6594558" y="5409435"/>
            <a:ext cx="4597758" cy="94123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prstClr val="white"/>
                </a:solidFill>
              </a:rPr>
              <a:t>Bế Văn Đàn</a:t>
            </a:r>
          </a:p>
        </p:txBody>
      </p:sp>
      <p:sp>
        <p:nvSpPr>
          <p:cNvPr id="19" name="Pentagon 18">
            <a:hlinkClick r:id="" action="ppaction://hlinkshowjump?jump=nextslide"/>
            <a:extLst>
              <a:ext uri="{FF2B5EF4-FFF2-40B4-BE49-F238E27FC236}">
                <a16:creationId xmlns:a16="http://schemas.microsoft.com/office/drawing/2014/main" id="{89C34611-E7BE-AD71-9A18-E7C03530D177}"/>
              </a:ext>
            </a:extLst>
          </p:cNvPr>
          <p:cNvSpPr/>
          <p:nvPr/>
        </p:nvSpPr>
        <p:spPr>
          <a:xfrm>
            <a:off x="9645445"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NEXT</a:t>
            </a:r>
          </a:p>
        </p:txBody>
      </p:sp>
      <p:sp>
        <p:nvSpPr>
          <p:cNvPr id="20" name="Pentagon 19">
            <a:hlinkClick r:id="" action="ppaction://hlinkshowjump?jump=previousslide"/>
            <a:extLst>
              <a:ext uri="{FF2B5EF4-FFF2-40B4-BE49-F238E27FC236}">
                <a16:creationId xmlns:a16="http://schemas.microsoft.com/office/drawing/2014/main" id="{4DDBBA6A-D989-556D-1005-C0727CF1FF48}"/>
              </a:ext>
            </a:extLst>
          </p:cNvPr>
          <p:cNvSpPr/>
          <p:nvPr/>
        </p:nvSpPr>
        <p:spPr>
          <a:xfrm flipH="1">
            <a:off x="110061" y="114379"/>
            <a:ext cx="2418736" cy="914400"/>
          </a:xfrm>
          <a:prstGeom prst="homePlate">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rPr>
              <a:t>PRE</a:t>
            </a:r>
            <a:endParaRPr lang="en-US" sz="16600" b="1">
              <a:solidFill>
                <a:srgbClr val="7030A0"/>
              </a:solidFill>
            </a:endParaRPr>
          </a:p>
        </p:txBody>
      </p:sp>
      <p:sp>
        <p:nvSpPr>
          <p:cNvPr id="2" name="Title 1">
            <a:extLst>
              <a:ext uri="{FF2B5EF4-FFF2-40B4-BE49-F238E27FC236}">
                <a16:creationId xmlns:a16="http://schemas.microsoft.com/office/drawing/2014/main" id="{4BFD61C8-60FA-0F97-7807-87FF11796CD5}"/>
              </a:ext>
            </a:extLst>
          </p:cNvPr>
          <p:cNvSpPr txBox="1">
            <a:spLocks/>
          </p:cNvSpPr>
          <p:nvPr/>
        </p:nvSpPr>
        <p:spPr>
          <a:xfrm>
            <a:off x="1319429" y="1622323"/>
            <a:ext cx="9529010" cy="14305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kern="10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Ai đã lấy thân mình lấp lỗ châu mai cho đồng đội xông lên tiêu diệt giặc</a:t>
            </a:r>
            <a:r>
              <a:rPr lang="en-US" sz="4400" b="0">
                <a:solidFill>
                  <a:srgbClr val="555555"/>
                </a:solidFill>
                <a:effectLst/>
                <a:highlight>
                  <a:srgbClr val="FFFF00"/>
                </a:highlight>
                <a:latin typeface="arial" panose="020B0604020202020204" pitchFamily="34" charset="0"/>
              </a:rPr>
              <a:t>?</a:t>
            </a:r>
            <a:endParaRPr lang="en-US" sz="4400">
              <a:highlight>
                <a:srgbClr val="FFFF00"/>
              </a:highlight>
            </a:endParaRPr>
          </a:p>
        </p:txBody>
      </p:sp>
    </p:spTree>
    <p:extLst>
      <p:ext uri="{BB962C8B-B14F-4D97-AF65-F5344CB8AC3E}">
        <p14:creationId xmlns:p14="http://schemas.microsoft.com/office/powerpoint/2010/main" val="2054530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00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9"/>
                                        </p:tgtEl>
                                        <p:attrNameLst>
                                          <p:attrName>fillcolor</p:attrName>
                                        </p:attrNameLst>
                                      </p:cBhvr>
                                      <p:to>
                                        <a:srgbClr val="FF0000"/>
                                      </p:to>
                                    </p:animClr>
                                    <p:set>
                                      <p:cBhvr>
                                        <p:cTn id="14" dur="500" fill="hold"/>
                                        <p:tgtEl>
                                          <p:spTgt spid="9"/>
                                        </p:tgtEl>
                                        <p:attrNameLst>
                                          <p:attrName>fill.type</p:attrName>
                                        </p:attrNameLst>
                                      </p:cBhvr>
                                      <p:to>
                                        <p:strVal val="solid"/>
                                      </p:to>
                                    </p:set>
                                    <p:set>
                                      <p:cBhvr>
                                        <p:cTn id="15" dur="500" fill="hold"/>
                                        <p:tgtEl>
                                          <p:spTgt spid="9"/>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2"/>
                                        </p:tgtEl>
                                        <p:attrNameLst>
                                          <p:attrName>fillcolor</p:attrName>
                                        </p:attrNameLst>
                                      </p:cBhvr>
                                      <p:to>
                                        <a:srgbClr val="00B050"/>
                                      </p:to>
                                    </p:animClr>
                                    <p:set>
                                      <p:cBhvr>
                                        <p:cTn id="21" dur="500" fill="hold"/>
                                        <p:tgtEl>
                                          <p:spTgt spid="12"/>
                                        </p:tgtEl>
                                        <p:attrNameLst>
                                          <p:attrName>fill.type</p:attrName>
                                        </p:attrNameLst>
                                      </p:cBhvr>
                                      <p:to>
                                        <p:strVal val="solid"/>
                                      </p:to>
                                    </p:set>
                                    <p:set>
                                      <p:cBhvr>
                                        <p:cTn id="22"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6"/>
                                        </p:tgtEl>
                                        <p:attrNameLst>
                                          <p:attrName>fillcolor</p:attrName>
                                        </p:attrNameLst>
                                      </p:cBhvr>
                                      <p:to>
                                        <a:srgbClr val="FF0000"/>
                                      </p:to>
                                    </p:animClr>
                                    <p:set>
                                      <p:cBhvr>
                                        <p:cTn id="28" dur="500" fill="hold"/>
                                        <p:tgtEl>
                                          <p:spTgt spid="16"/>
                                        </p:tgtEl>
                                        <p:attrNameLst>
                                          <p:attrName>fill.type</p:attrName>
                                        </p:attrNameLst>
                                      </p:cBhvr>
                                      <p:to>
                                        <p:strVal val="solid"/>
                                      </p:to>
                                    </p:set>
                                    <p:set>
                                      <p:cBhvr>
                                        <p:cTn id="29" dur="500" fill="hold"/>
                                        <p:tgtEl>
                                          <p:spTgt spid="1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EEE6D1-85DB-224E-E39B-C5F6A2F5CA05}"/>
              </a:ext>
            </a:extLst>
          </p:cNvPr>
          <p:cNvPicPr>
            <a:picLocks noChangeAspect="1"/>
          </p:cNvPicPr>
          <p:nvPr/>
        </p:nvPicPr>
        <p:blipFill>
          <a:blip r:embed="rId2"/>
          <a:stretch>
            <a:fillRect/>
          </a:stretch>
        </p:blipFill>
        <p:spPr>
          <a:xfrm>
            <a:off x="0" y="-7374"/>
            <a:ext cx="12192000" cy="6865374"/>
          </a:xfrm>
          <a:prstGeom prst="rect">
            <a:avLst/>
          </a:prstGeom>
        </p:spPr>
      </p:pic>
      <p:sp>
        <p:nvSpPr>
          <p:cNvPr id="2" name="Title 1">
            <a:extLst>
              <a:ext uri="{FF2B5EF4-FFF2-40B4-BE49-F238E27FC236}">
                <a16:creationId xmlns:a16="http://schemas.microsoft.com/office/drawing/2014/main" id="{19F59AC9-B12E-EC95-B999-1FC03A0F17D0}"/>
              </a:ext>
            </a:extLst>
          </p:cNvPr>
          <p:cNvSpPr>
            <a:spLocks noGrp="1"/>
          </p:cNvSpPr>
          <p:nvPr>
            <p:ph type="title"/>
          </p:nvPr>
        </p:nvSpPr>
        <p:spPr>
          <a:xfrm>
            <a:off x="1427746" y="365125"/>
            <a:ext cx="9926053" cy="711507"/>
          </a:xfrm>
        </p:spPr>
        <p:txBody>
          <a:bodyPr>
            <a:normAutofit fontScale="90000"/>
          </a:bodyPr>
          <a:lstStyle/>
          <a:p>
            <a:br>
              <a:rPr lang="en-US" b="1"/>
            </a:br>
            <a:r>
              <a:rPr lang="en-US" b="1"/>
              <a:t>IV. </a:t>
            </a:r>
            <a:r>
              <a:rPr lang="vi-VN" b="1"/>
              <a:t>Ý Nghĩa Lịch Sử và Tầm Quan Trọng</a:t>
            </a:r>
            <a:br>
              <a:rPr lang="vi-VN" b="1"/>
            </a:br>
            <a:endParaRPr lang="en-US"/>
          </a:p>
        </p:txBody>
      </p:sp>
      <p:sp>
        <p:nvSpPr>
          <p:cNvPr id="3" name="Content Placeholder 2">
            <a:extLst>
              <a:ext uri="{FF2B5EF4-FFF2-40B4-BE49-F238E27FC236}">
                <a16:creationId xmlns:a16="http://schemas.microsoft.com/office/drawing/2014/main" id="{7E4A9572-C419-9F49-B138-855DAC27FD34}"/>
              </a:ext>
            </a:extLst>
          </p:cNvPr>
          <p:cNvSpPr>
            <a:spLocks noGrp="1"/>
          </p:cNvSpPr>
          <p:nvPr>
            <p:ph idx="1"/>
          </p:nvPr>
        </p:nvSpPr>
        <p:spPr>
          <a:xfrm>
            <a:off x="1427746" y="1253330"/>
            <a:ext cx="9173756" cy="5058980"/>
          </a:xfrm>
        </p:spPr>
        <p:txBody>
          <a:bodyPr>
            <a:normAutofit/>
          </a:bodyPr>
          <a:lstStyle/>
          <a:p>
            <a:pPr algn="just">
              <a:buFont typeface="Arial" panose="020B0604020202020204" pitchFamily="34" charset="0"/>
              <a:buChar char="•"/>
            </a:pPr>
            <a:r>
              <a:rPr lang="vi-VN" sz="3600"/>
              <a:t>Chiến thắng Điện Biên Phủ: </a:t>
            </a:r>
            <a:r>
              <a:rPr lang="vi-VN" sz="3600" b="1">
                <a:solidFill>
                  <a:srgbClr val="FF0000"/>
                </a:solidFill>
              </a:rPr>
              <a:t>"lừng lẫy năm châu, chấn động địa cầu"</a:t>
            </a:r>
          </a:p>
          <a:p>
            <a:pPr algn="just">
              <a:buFont typeface="Arial" panose="020B0604020202020204" pitchFamily="34" charset="0"/>
              <a:buChar char="•"/>
            </a:pPr>
            <a:r>
              <a:rPr lang="vi-VN" sz="3600"/>
              <a:t>Kết thúc cuộc kháng chiến </a:t>
            </a:r>
            <a:r>
              <a:rPr lang="en-US" sz="3600"/>
              <a:t>C</a:t>
            </a:r>
            <a:r>
              <a:rPr lang="vi-VN" sz="3600"/>
              <a:t>hống Pháp, mở ra một kỷ nguyên mới cho Việt Nam</a:t>
            </a:r>
            <a:r>
              <a:rPr lang="en-US" sz="3600"/>
              <a:t>.</a:t>
            </a:r>
            <a:endParaRPr lang="vi-VN" sz="3600"/>
          </a:p>
          <a:p>
            <a:pPr algn="just">
              <a:buFont typeface="Arial" panose="020B0604020202020204" pitchFamily="34" charset="0"/>
              <a:buChar char="•"/>
            </a:pPr>
            <a:r>
              <a:rPr lang="vi-VN" sz="3600"/>
              <a:t>Ảnh hưởng đến phong trào giải phóng dân tộc trên thế giới</a:t>
            </a:r>
            <a:r>
              <a:rPr lang="en-US" sz="3600"/>
              <a:t>.</a:t>
            </a:r>
            <a:endParaRPr lang="vi-VN" sz="3600"/>
          </a:p>
          <a:p>
            <a:pPr algn="just">
              <a:buFont typeface="Arial" panose="020B0604020202020204" pitchFamily="34" charset="0"/>
              <a:buChar char="•"/>
            </a:pPr>
            <a:r>
              <a:rPr lang="vi-VN" sz="3600"/>
              <a:t>Dẫn đến Hiệp định Genève và sự chia cắt tạm thời đất nước</a:t>
            </a:r>
            <a:r>
              <a:rPr lang="en-US" sz="3600"/>
              <a:t>.</a:t>
            </a:r>
            <a:endParaRPr lang="vi-VN" sz="3600"/>
          </a:p>
          <a:p>
            <a:endParaRPr lang="en-US"/>
          </a:p>
        </p:txBody>
      </p:sp>
    </p:spTree>
    <p:extLst>
      <p:ext uri="{BB962C8B-B14F-4D97-AF65-F5344CB8AC3E}">
        <p14:creationId xmlns:p14="http://schemas.microsoft.com/office/powerpoint/2010/main" val="2606438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84AED8-75F3-6A5D-3D03-C6D1221EFF61}"/>
              </a:ext>
            </a:extLst>
          </p:cNvPr>
          <p:cNvPicPr>
            <a:picLocks noChangeAspect="1"/>
          </p:cNvPicPr>
          <p:nvPr/>
        </p:nvPicPr>
        <p:blipFill>
          <a:blip r:embed="rId2"/>
          <a:stretch>
            <a:fillRect/>
          </a:stretch>
        </p:blipFill>
        <p:spPr>
          <a:xfrm>
            <a:off x="0" y="1474"/>
            <a:ext cx="12192000" cy="6856525"/>
          </a:xfrm>
          <a:prstGeom prst="rect">
            <a:avLst/>
          </a:prstGeom>
        </p:spPr>
      </p:pic>
      <p:sp>
        <p:nvSpPr>
          <p:cNvPr id="2" name="Title 1">
            <a:extLst>
              <a:ext uri="{FF2B5EF4-FFF2-40B4-BE49-F238E27FC236}">
                <a16:creationId xmlns:a16="http://schemas.microsoft.com/office/drawing/2014/main" id="{05E6001A-1CA4-05A8-6944-86C1F797E238}"/>
              </a:ext>
            </a:extLst>
          </p:cNvPr>
          <p:cNvSpPr>
            <a:spLocks noGrp="1"/>
          </p:cNvSpPr>
          <p:nvPr>
            <p:ph type="title"/>
          </p:nvPr>
        </p:nvSpPr>
        <p:spPr>
          <a:xfrm>
            <a:off x="1636295" y="300755"/>
            <a:ext cx="9914150" cy="734244"/>
          </a:xfrm>
        </p:spPr>
        <p:txBody>
          <a:bodyPr>
            <a:normAutofit fontScale="90000"/>
          </a:bodyPr>
          <a:lstStyle/>
          <a:p>
            <a:br>
              <a:rPr lang="en-US" b="1"/>
            </a:br>
            <a:r>
              <a:rPr lang="en-US" b="1"/>
              <a:t>V. </a:t>
            </a:r>
            <a:r>
              <a:rPr lang="vi-VN" b="1"/>
              <a:t>Bài Học và Di Sản</a:t>
            </a:r>
            <a:br>
              <a:rPr lang="vi-VN" b="1"/>
            </a:br>
            <a:endParaRPr lang="en-US"/>
          </a:p>
        </p:txBody>
      </p:sp>
      <p:sp>
        <p:nvSpPr>
          <p:cNvPr id="3" name="Content Placeholder 2">
            <a:extLst>
              <a:ext uri="{FF2B5EF4-FFF2-40B4-BE49-F238E27FC236}">
                <a16:creationId xmlns:a16="http://schemas.microsoft.com/office/drawing/2014/main" id="{2E7BB0F4-1065-093F-EC33-A9C9342590C8}"/>
              </a:ext>
            </a:extLst>
          </p:cNvPr>
          <p:cNvSpPr>
            <a:spLocks noGrp="1"/>
          </p:cNvSpPr>
          <p:nvPr>
            <p:ph idx="1"/>
          </p:nvPr>
        </p:nvSpPr>
        <p:spPr>
          <a:xfrm>
            <a:off x="1297858" y="1253331"/>
            <a:ext cx="9394723" cy="5303914"/>
          </a:xfrm>
        </p:spPr>
        <p:txBody>
          <a:bodyPr/>
          <a:lstStyle/>
          <a:p>
            <a:pPr algn="just">
              <a:buFont typeface="Arial" panose="020B0604020202020204" pitchFamily="34" charset="0"/>
              <a:buChar char="•"/>
            </a:pPr>
            <a:r>
              <a:rPr lang="vi-VN" sz="4000"/>
              <a:t>Tinh thần yêu nước, ý chí quyết chiến, quyết thắng của dân tộc Việt Nam</a:t>
            </a:r>
            <a:r>
              <a:rPr lang="en-US" sz="4000"/>
              <a:t>.</a:t>
            </a:r>
            <a:endParaRPr lang="vi-VN" sz="4000"/>
          </a:p>
          <a:p>
            <a:pPr algn="just">
              <a:buFont typeface="Arial" panose="020B0604020202020204" pitchFamily="34" charset="0"/>
              <a:buChar char="•"/>
            </a:pPr>
            <a:r>
              <a:rPr lang="vi-VN" sz="4000"/>
              <a:t>Nghệ thuật quân sự tài tình của chỉ huy Võ Nguyên Giáp</a:t>
            </a:r>
          </a:p>
          <a:p>
            <a:pPr algn="just">
              <a:buFont typeface="Arial" panose="020B0604020202020204" pitchFamily="34" charset="0"/>
              <a:buChar char="•"/>
            </a:pPr>
            <a:r>
              <a:rPr lang="vi-VN" sz="4000"/>
              <a:t>Sự đoàn kết, ủng hộ của nhân dân cả nước</a:t>
            </a:r>
            <a:r>
              <a:rPr lang="en-US" sz="4000"/>
              <a:t>.</a:t>
            </a:r>
            <a:endParaRPr lang="vi-VN" sz="4000"/>
          </a:p>
          <a:p>
            <a:pPr algn="just">
              <a:buFont typeface="Arial" panose="020B0604020202020204" pitchFamily="34" charset="0"/>
              <a:buChar char="•"/>
            </a:pPr>
            <a:r>
              <a:rPr lang="vi-VN" sz="4000"/>
              <a:t>Điện Biên Phủ: biểu tượng của lòng tự hào dân tộc và khát vọng hòa bình</a:t>
            </a:r>
            <a:r>
              <a:rPr lang="en-US" sz="4000"/>
              <a:t>.</a:t>
            </a:r>
            <a:endParaRPr lang="vi-VN" sz="4000"/>
          </a:p>
          <a:p>
            <a:endParaRPr lang="en-US"/>
          </a:p>
        </p:txBody>
      </p:sp>
    </p:spTree>
    <p:extLst>
      <p:ext uri="{BB962C8B-B14F-4D97-AF65-F5344CB8AC3E}">
        <p14:creationId xmlns:p14="http://schemas.microsoft.com/office/powerpoint/2010/main" val="451061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6C4D4-89CA-45C6-DCA8-374E6D802C89}"/>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5EA0CA2-5CB6-BF11-CAED-53972D0C14F0}"/>
              </a:ext>
            </a:extLst>
          </p:cNvPr>
          <p:cNvPicPr>
            <a:picLocks noGrp="1" noChangeAspect="1"/>
          </p:cNvPicPr>
          <p:nvPr>
            <p:ph idx="1"/>
          </p:nvPr>
        </p:nvPicPr>
        <p:blipFill>
          <a:blip r:embed="rId4"/>
          <a:stretch>
            <a:fillRect/>
          </a:stretch>
        </p:blipFill>
        <p:spPr>
          <a:xfrm>
            <a:off x="0" y="75811"/>
            <a:ext cx="12192000" cy="6858000"/>
          </a:xfrm>
          <a:prstGeom prst="rect">
            <a:avLst/>
          </a:prstGeom>
        </p:spPr>
      </p:pic>
      <p:grpSp>
        <p:nvGrpSpPr>
          <p:cNvPr id="2" name="Group 1">
            <a:extLst>
              <a:ext uri="{FF2B5EF4-FFF2-40B4-BE49-F238E27FC236}">
                <a16:creationId xmlns:a16="http://schemas.microsoft.com/office/drawing/2014/main" id="{C5FBCA2A-C719-105B-5D91-0109ED899806}"/>
              </a:ext>
            </a:extLst>
          </p:cNvPr>
          <p:cNvGrpSpPr/>
          <p:nvPr/>
        </p:nvGrpSpPr>
        <p:grpSpPr>
          <a:xfrm>
            <a:off x="385010" y="444779"/>
            <a:ext cx="11806990" cy="6914457"/>
            <a:chOff x="385010" y="444779"/>
            <a:chExt cx="11806990" cy="6914457"/>
          </a:xfrm>
        </p:grpSpPr>
        <p:sp>
          <p:nvSpPr>
            <p:cNvPr id="6" name="TextBox 5">
              <a:extLst>
                <a:ext uri="{FF2B5EF4-FFF2-40B4-BE49-F238E27FC236}">
                  <a16:creationId xmlns:a16="http://schemas.microsoft.com/office/drawing/2014/main" id="{E635261B-D7E3-4F45-84EF-8C26E4182598}"/>
                </a:ext>
              </a:extLst>
            </p:cNvPr>
            <p:cNvSpPr txBox="1"/>
            <p:nvPr/>
          </p:nvSpPr>
          <p:spPr>
            <a:xfrm>
              <a:off x="385010" y="444779"/>
              <a:ext cx="7010400" cy="6914457"/>
            </a:xfrm>
            <a:prstGeom prst="rect">
              <a:avLst/>
            </a:prstGeom>
            <a:noFill/>
          </p:spPr>
          <p:txBody>
            <a:bodyPr wrap="square">
              <a:spAutoFit/>
            </a:bodyPr>
            <a:lstStyle/>
            <a:p>
              <a:pPr algn="just">
                <a:lnSpc>
                  <a:spcPct val="107000"/>
                </a:lnSpc>
                <a:spcAft>
                  <a:spcPts val="800"/>
                </a:spcAft>
              </a:pPr>
              <a:r>
                <a:rPr lang="en-US" sz="3100" kern="100">
                  <a:latin typeface="Times New Roman" panose="02020603050405020304" pitchFamily="18" charset="0"/>
                  <a:ea typeface="Calibri" panose="020F0502020204030204" pitchFamily="34" charset="0"/>
                  <a:cs typeface="Times New Roman" panose="02020603050405020304" pitchFamily="18" charset="0"/>
                </a:rPr>
                <a:t>Công binh, bộ đội, thanh niên xung phong được lệnh cấp tốc "Mở đường thắng lợi” biến con đường ngựa thồ dài 80 cây số từ Tuần Giáo đến Điện Biên Phủ thành đường xe đưa pháo vào trận địa. </a:t>
              </a:r>
            </a:p>
            <a:p>
              <a:pPr algn="just">
                <a:lnSpc>
                  <a:spcPct val="107000"/>
                </a:lnSpc>
                <a:spcAft>
                  <a:spcPts val="800"/>
                </a:spcAft>
              </a:pPr>
              <a:r>
                <a:rPr lang="en-US" sz="3100" kern="100">
                  <a:effectLst/>
                  <a:latin typeface="Times New Roman" panose="02020603050405020304" pitchFamily="18" charset="0"/>
                  <a:ea typeface="Calibri" panose="020F0502020204030204" pitchFamily="34" charset="0"/>
                  <a:cs typeface="Times New Roman" panose="02020603050405020304" pitchFamily="18" charset="0"/>
                </a:rPr>
                <a:t>Điện Biên Phủ nằm cách hậu phương 500 cây số. Nhu cầu lương thực và đạn dược của bộ đội ta ở tiền tuyến rất lớn. Mọi phương tiện vận chuyển đều được huy động, trong đó có hàng vạn chiếc xe đạp thồ nối đuôi nhau phục vụ chở hàng chiến dịch. </a:t>
              </a:r>
            </a:p>
            <a:p>
              <a:pPr>
                <a:lnSpc>
                  <a:spcPct val="107000"/>
                </a:lnSpc>
                <a:spcAft>
                  <a:spcPts val="800"/>
                </a:spcAft>
              </a:pPr>
              <a:endParaRPr lang="en-US" sz="32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F051BC-6823-0287-6017-04E0B05D2DC1}"/>
                </a:ext>
              </a:extLst>
            </p:cNvPr>
            <p:cNvSpPr txBox="1"/>
            <p:nvPr/>
          </p:nvSpPr>
          <p:spPr>
            <a:xfrm>
              <a:off x="7987249" y="6066554"/>
              <a:ext cx="4204751" cy="584775"/>
            </a:xfrm>
            <a:prstGeom prst="rect">
              <a:avLst/>
            </a:prstGeom>
            <a:noFill/>
          </p:spPr>
          <p:txBody>
            <a:bodyPr wrap="square">
              <a:spAutoFit/>
            </a:bodyPr>
            <a:lstStyle/>
            <a:p>
              <a:r>
                <a:rPr lang="en-US" sz="1600" b="0" i="1">
                  <a:solidFill>
                    <a:srgbClr val="555555"/>
                  </a:solidFill>
                  <a:effectLst/>
                  <a:latin typeface="arial" panose="020B0604020202020204" pitchFamily="34" charset="0"/>
                </a:rPr>
                <a:t>Chiếc xe đạp </a:t>
              </a:r>
              <a:r>
                <a:rPr lang="vi-VN" sz="1600" b="0" i="1">
                  <a:solidFill>
                    <a:srgbClr val="555555"/>
                  </a:solidFill>
                  <a:effectLst/>
                  <a:latin typeface="arial" panose="020B0604020202020204" pitchFamily="34" charset="0"/>
                </a:rPr>
                <a:t>thô sơ </a:t>
              </a:r>
              <a:r>
                <a:rPr lang="en-US" sz="1600" b="0" i="1">
                  <a:solidFill>
                    <a:srgbClr val="555555"/>
                  </a:solidFill>
                  <a:effectLst/>
                  <a:latin typeface="arial" panose="020B0604020202020204" pitchFamily="34" charset="0"/>
                </a:rPr>
                <a:t>nhưng </a:t>
              </a:r>
              <a:r>
                <a:rPr lang="vi-VN" sz="1600" b="0" i="1">
                  <a:solidFill>
                    <a:srgbClr val="555555"/>
                  </a:solidFill>
                  <a:effectLst/>
                  <a:latin typeface="arial" panose="020B0604020202020204" pitchFamily="34" charset="0"/>
                </a:rPr>
                <a:t>đã đóng góp một phần rất quan trọng cho chiến thắng</a:t>
              </a:r>
              <a:endParaRPr lang="en-US" sz="1600" i="1"/>
            </a:p>
          </p:txBody>
        </p:sp>
      </p:grpSp>
      <p:pic>
        <p:nvPicPr>
          <p:cNvPr id="4" name="h2">
            <a:hlinkClick r:id="" action="ppaction://media"/>
            <a:extLst>
              <a:ext uri="{FF2B5EF4-FFF2-40B4-BE49-F238E27FC236}">
                <a16:creationId xmlns:a16="http://schemas.microsoft.com/office/drawing/2014/main" id="{03F78087-41EF-56F8-8195-25205CAFA4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52656" y="444780"/>
            <a:ext cx="4267279" cy="5469324"/>
          </a:xfrm>
          <a:prstGeom prst="rect">
            <a:avLst/>
          </a:prstGeom>
        </p:spPr>
      </p:pic>
    </p:spTree>
    <p:extLst>
      <p:ext uri="{BB962C8B-B14F-4D97-AF65-F5344CB8AC3E}">
        <p14:creationId xmlns:p14="http://schemas.microsoft.com/office/powerpoint/2010/main" val="1472770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570EA5D-5D53-01B0-AB1B-C76046361C4B}"/>
              </a:ext>
            </a:extLst>
          </p:cNvPr>
          <p:cNvPicPr>
            <a:picLocks noGrp="1" noChangeAspect="1"/>
          </p:cNvPicPr>
          <p:nvPr>
            <p:ph idx="1"/>
          </p:nvPr>
        </p:nvPicPr>
        <p:blipFill>
          <a:blip r:embed="rId2"/>
          <a:stretch>
            <a:fillRect/>
          </a:stretch>
        </p:blipFill>
        <p:spPr>
          <a:xfrm>
            <a:off x="-68826" y="-1"/>
            <a:ext cx="12192000" cy="69907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1212A7C0-B2CA-0E7B-2E11-B59F5AF5B7DB}"/>
                  </a:ext>
                </a:extLst>
              </p14:cNvPr>
              <p14:cNvContentPartPr/>
              <p14:nvPr/>
            </p14:nvContentPartPr>
            <p14:xfrm>
              <a:off x="6312194" y="2875785"/>
              <a:ext cx="360" cy="360"/>
            </p14:xfrm>
          </p:contentPart>
        </mc:Choice>
        <mc:Fallback xmlns="">
          <p:pic>
            <p:nvPicPr>
              <p:cNvPr id="10" name="Ink 9">
                <a:extLst>
                  <a:ext uri="{FF2B5EF4-FFF2-40B4-BE49-F238E27FC236}">
                    <a16:creationId xmlns:a16="http://schemas.microsoft.com/office/drawing/2014/main" id="{1212A7C0-B2CA-0E7B-2E11-B59F5AF5B7DB}"/>
                  </a:ext>
                </a:extLst>
              </p:cNvPr>
              <p:cNvPicPr/>
              <p:nvPr/>
            </p:nvPicPr>
            <p:blipFill>
              <a:blip r:embed="rId4"/>
              <a:stretch>
                <a:fillRect/>
              </a:stretch>
            </p:blipFill>
            <p:spPr>
              <a:xfrm>
                <a:off x="6303194" y="2866785"/>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2" name="Ink 11">
                <a:extLst>
                  <a:ext uri="{FF2B5EF4-FFF2-40B4-BE49-F238E27FC236}">
                    <a16:creationId xmlns:a16="http://schemas.microsoft.com/office/drawing/2014/main" id="{5F21A5A2-D05D-0B55-C51B-F6AA77B26460}"/>
                  </a:ext>
                </a:extLst>
              </p14:cNvPr>
              <p14:cNvContentPartPr/>
              <p14:nvPr/>
            </p14:nvContentPartPr>
            <p14:xfrm>
              <a:off x="2536514" y="2102505"/>
              <a:ext cx="6120" cy="6480"/>
            </p14:xfrm>
          </p:contentPart>
        </mc:Choice>
        <mc:Fallback xmlns="">
          <p:pic>
            <p:nvPicPr>
              <p:cNvPr id="12" name="Ink 11">
                <a:extLst>
                  <a:ext uri="{FF2B5EF4-FFF2-40B4-BE49-F238E27FC236}">
                    <a16:creationId xmlns:a16="http://schemas.microsoft.com/office/drawing/2014/main" id="{5F21A5A2-D05D-0B55-C51B-F6AA77B26460}"/>
                  </a:ext>
                </a:extLst>
              </p:cNvPr>
              <p:cNvPicPr/>
              <p:nvPr/>
            </p:nvPicPr>
            <p:blipFill>
              <a:blip r:embed="rId6"/>
              <a:stretch>
                <a:fillRect/>
              </a:stretch>
            </p:blipFill>
            <p:spPr>
              <a:xfrm>
                <a:off x="2527874" y="2093865"/>
                <a:ext cx="23760" cy="24120"/>
              </a:xfrm>
              <a:prstGeom prst="rect">
                <a:avLst/>
              </a:prstGeom>
            </p:spPr>
          </p:pic>
        </mc:Fallback>
      </mc:AlternateContent>
      <p:sp>
        <p:nvSpPr>
          <p:cNvPr id="13" name="Rectangle 12">
            <a:extLst>
              <a:ext uri="{FF2B5EF4-FFF2-40B4-BE49-F238E27FC236}">
                <a16:creationId xmlns:a16="http://schemas.microsoft.com/office/drawing/2014/main" id="{898E9F01-ADA0-CE48-6A27-C749DB05114D}"/>
              </a:ext>
            </a:extLst>
          </p:cNvPr>
          <p:cNvSpPr/>
          <p:nvPr/>
        </p:nvSpPr>
        <p:spPr>
          <a:xfrm>
            <a:off x="2536514" y="2767280"/>
            <a:ext cx="6891410" cy="1323439"/>
          </a:xfrm>
          <a:prstGeom prst="rect">
            <a:avLst/>
          </a:prstGeom>
          <a:noFill/>
        </p:spPr>
        <p:txBody>
          <a:bodyPr wrap="square" lIns="91440" tIns="45720" rIns="91440" bIns="45720">
            <a:spAutoFit/>
          </a:bodyPr>
          <a:lstStyle/>
          <a:p>
            <a:pPr algn="ctr"/>
            <a:r>
              <a:rPr lang="en-US" sz="4000" b="1" i="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CHÀO TẠM BIỆT</a:t>
            </a:r>
            <a:br>
              <a:rPr lang="en-US" sz="4000" b="1" i="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US" sz="4000" b="1" i="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HẸN GẶP LẠI CÁC BẠN!</a:t>
            </a:r>
          </a:p>
        </p:txBody>
      </p:sp>
      <p:pic>
        <p:nvPicPr>
          <p:cNvPr id="1026" name="Picture 2" descr="Art100x150">
            <a:extLst>
              <a:ext uri="{FF2B5EF4-FFF2-40B4-BE49-F238E27FC236}">
                <a16:creationId xmlns:a16="http://schemas.microsoft.com/office/drawing/2014/main" id="{5D4EDADE-2AB3-2FD2-4733-BB6C89422F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4889" y="1242247"/>
            <a:ext cx="223837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695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2AEA1-65CB-1C53-77C7-C69694428AF7}"/>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27CDCA4-F3C3-2443-02A7-16E991C30F10}"/>
              </a:ext>
            </a:extLst>
          </p:cNvPr>
          <p:cNvPicPr>
            <a:picLocks noGrp="1" noChangeAspect="1"/>
          </p:cNvPicPr>
          <p:nvPr>
            <p:ph idx="1"/>
          </p:nvPr>
        </p:nvPicPr>
        <p:blipFill>
          <a:blip r:embed="rId4"/>
          <a:stretch>
            <a:fillRect/>
          </a:stretch>
        </p:blipFill>
        <p:spPr>
          <a:xfrm>
            <a:off x="0" y="75811"/>
            <a:ext cx="12192000" cy="6858000"/>
          </a:xfrm>
          <a:prstGeom prst="rect">
            <a:avLst/>
          </a:prstGeom>
        </p:spPr>
      </p:pic>
      <p:grpSp>
        <p:nvGrpSpPr>
          <p:cNvPr id="3" name="Group 2">
            <a:extLst>
              <a:ext uri="{FF2B5EF4-FFF2-40B4-BE49-F238E27FC236}">
                <a16:creationId xmlns:a16="http://schemas.microsoft.com/office/drawing/2014/main" id="{1052168A-469B-3F1D-D8A5-90B93432AEF0}"/>
              </a:ext>
            </a:extLst>
          </p:cNvPr>
          <p:cNvGrpSpPr/>
          <p:nvPr/>
        </p:nvGrpSpPr>
        <p:grpSpPr>
          <a:xfrm>
            <a:off x="625642" y="217602"/>
            <a:ext cx="11640123" cy="6743384"/>
            <a:chOff x="625642" y="217602"/>
            <a:chExt cx="11640123" cy="6743384"/>
          </a:xfrm>
        </p:grpSpPr>
        <p:sp>
          <p:nvSpPr>
            <p:cNvPr id="6" name="TextBox 5">
              <a:extLst>
                <a:ext uri="{FF2B5EF4-FFF2-40B4-BE49-F238E27FC236}">
                  <a16:creationId xmlns:a16="http://schemas.microsoft.com/office/drawing/2014/main" id="{481341D1-AB01-D420-15CF-99D79FD86A28}"/>
                </a:ext>
              </a:extLst>
            </p:cNvPr>
            <p:cNvSpPr txBox="1"/>
            <p:nvPr/>
          </p:nvSpPr>
          <p:spPr>
            <a:xfrm>
              <a:off x="625642" y="217602"/>
              <a:ext cx="6721642" cy="6634317"/>
            </a:xfrm>
            <a:prstGeom prst="rect">
              <a:avLst/>
            </a:prstGeom>
            <a:noFill/>
          </p:spPr>
          <p:txBody>
            <a:bodyPr wrap="square">
              <a:spAutoFit/>
            </a:bodyPr>
            <a:lstStyle/>
            <a:p>
              <a:pPr algn="just">
                <a:lnSpc>
                  <a:spcPct val="107000"/>
                </a:lnSpc>
                <a:spcAft>
                  <a:spcPts val="800"/>
                </a:spcAft>
              </a:pPr>
              <a:r>
                <a:rPr lang="en-US" sz="4000">
                  <a:effectLst/>
                  <a:latin typeface="Times New Roman" panose="02020603050405020304" pitchFamily="18" charset="0"/>
                  <a:ea typeface="Calibri" panose="020F0502020204030204" pitchFamily="34" charset="0"/>
                </a:rPr>
                <a:t>Đồng bào các dân tộc Tây Bắc ở trên những ngọn núi cao quanh năm mù sương, đồng lòng chất chiu, dành những ngựa thồ, những hạt gạo, hạt ngô ít ỏi của mình cho bộ đội. Hàng chục vạn anh chị em dân công xung phong ngày đêm tải lương thực từ hậu phương tới mặt trận Điện Biên Phủ.</a:t>
              </a:r>
              <a:endParaRPr lang="en-US" sz="6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A37BE2C-55FD-128B-920B-02D22B0FF137}"/>
                </a:ext>
              </a:extLst>
            </p:cNvPr>
            <p:cNvSpPr txBox="1"/>
            <p:nvPr/>
          </p:nvSpPr>
          <p:spPr>
            <a:xfrm>
              <a:off x="7641771" y="6129989"/>
              <a:ext cx="4623994" cy="830997"/>
            </a:xfrm>
            <a:prstGeom prst="rect">
              <a:avLst/>
            </a:prstGeom>
            <a:noFill/>
          </p:spPr>
          <p:txBody>
            <a:bodyPr wrap="square">
              <a:spAutoFit/>
            </a:bodyPr>
            <a:lstStyle/>
            <a:p>
              <a:pPr algn="ctr"/>
              <a:r>
                <a:rPr lang="en-US" sz="1600" i="1">
                  <a:effectLst/>
                  <a:latin typeface="Times New Roman" panose="02020603050405020304" pitchFamily="18" charset="0"/>
                  <a:ea typeface="Calibri" panose="020F0502020204030204" pitchFamily="34" charset="0"/>
                </a:rPr>
                <a:t>Đồng bào các dân tộc Tây Bắc đồng lòng chất chiu, dành những ngựa thồ, những hạt gạo, hạt ngô ít ỏi của mình cho bộ đội </a:t>
              </a:r>
              <a:endParaRPr lang="en-US" sz="1600" i="1"/>
            </a:p>
          </p:txBody>
        </p:sp>
      </p:grpSp>
      <p:pic>
        <p:nvPicPr>
          <p:cNvPr id="5" name="h3">
            <a:hlinkClick r:id="" action="ppaction://media"/>
            <a:extLst>
              <a:ext uri="{FF2B5EF4-FFF2-40B4-BE49-F238E27FC236}">
                <a16:creationId xmlns:a16="http://schemas.microsoft.com/office/drawing/2014/main" id="{8D018CC6-EB85-5D9C-5EBE-79D2B0A390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06929" y="217603"/>
            <a:ext cx="4424516" cy="5885212"/>
          </a:xfrm>
          <a:prstGeom prst="rect">
            <a:avLst/>
          </a:prstGeom>
        </p:spPr>
      </p:pic>
    </p:spTree>
    <p:extLst>
      <p:ext uri="{BB962C8B-B14F-4D97-AF65-F5344CB8AC3E}">
        <p14:creationId xmlns:p14="http://schemas.microsoft.com/office/powerpoint/2010/main" val="3649958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EE5B0-B696-B8BC-DABD-FA4FB5D0A3BB}"/>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5D32E80E-AC95-353B-5178-5E995B74E5C3}"/>
              </a:ext>
            </a:extLst>
          </p:cNvPr>
          <p:cNvPicPr>
            <a:picLocks noGrp="1" noChangeAspect="1"/>
          </p:cNvPicPr>
          <p:nvPr>
            <p:ph idx="1"/>
          </p:nvPr>
        </p:nvPicPr>
        <p:blipFill>
          <a:blip r:embed="rId2"/>
          <a:stretch>
            <a:fillRect/>
          </a:stretch>
        </p:blipFill>
        <p:spPr>
          <a:xfrm>
            <a:off x="0" y="75811"/>
            <a:ext cx="12192000" cy="6858000"/>
          </a:xfrm>
          <a:prstGeom prst="rect">
            <a:avLst/>
          </a:prstGeom>
        </p:spPr>
      </p:pic>
      <p:grpSp>
        <p:nvGrpSpPr>
          <p:cNvPr id="3" name="Group 2">
            <a:extLst>
              <a:ext uri="{FF2B5EF4-FFF2-40B4-BE49-F238E27FC236}">
                <a16:creationId xmlns:a16="http://schemas.microsoft.com/office/drawing/2014/main" id="{36A2EEEB-FEDE-11DA-785C-FB2E129EBB93}"/>
              </a:ext>
            </a:extLst>
          </p:cNvPr>
          <p:cNvGrpSpPr/>
          <p:nvPr/>
        </p:nvGrpSpPr>
        <p:grpSpPr>
          <a:xfrm>
            <a:off x="513347" y="258201"/>
            <a:ext cx="11678653" cy="6082819"/>
            <a:chOff x="513347" y="258201"/>
            <a:chExt cx="11678653" cy="6082819"/>
          </a:xfrm>
        </p:grpSpPr>
        <p:sp>
          <p:nvSpPr>
            <p:cNvPr id="6" name="TextBox 5">
              <a:extLst>
                <a:ext uri="{FF2B5EF4-FFF2-40B4-BE49-F238E27FC236}">
                  <a16:creationId xmlns:a16="http://schemas.microsoft.com/office/drawing/2014/main" id="{511033A9-1C44-78E9-1305-F721CB0D4AFF}"/>
                </a:ext>
              </a:extLst>
            </p:cNvPr>
            <p:cNvSpPr txBox="1"/>
            <p:nvPr/>
          </p:nvSpPr>
          <p:spPr>
            <a:xfrm>
              <a:off x="513347" y="258201"/>
              <a:ext cx="6721642" cy="6082819"/>
            </a:xfrm>
            <a:prstGeom prst="rect">
              <a:avLst/>
            </a:prstGeom>
            <a:noFill/>
          </p:spPr>
          <p:txBody>
            <a:bodyPr wrap="square">
              <a:spAutoFit/>
            </a:bodyPr>
            <a:lstStyle/>
            <a:p>
              <a:pPr algn="just">
                <a:lnSpc>
                  <a:spcPct val="107000"/>
                </a:lnSpc>
                <a:spcAft>
                  <a:spcPts val="8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Những ghềnh thác hung dữ trên dòng sông Mã, sông Nậm Na đều được chế ngự để dòng chảy hiền hòa hơn, đưa những </a:t>
              </a:r>
              <a:r>
                <a:rPr lang="en-US" sz="36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con thuyền </a:t>
              </a:r>
              <a:r>
                <a:rPr lang="en-US" sz="3600" kern="100">
                  <a:latin typeface="Times New Roman" panose="02020603050405020304" pitchFamily="18" charset="0"/>
                  <a:ea typeface="Calibri" panose="020F0502020204030204" pitchFamily="34" charset="0"/>
                  <a:cs typeface="Times New Roman" panose="02020603050405020304" pitchFamily="18" charset="0"/>
                </a:rPr>
                <a:t>độc mộc chở hàng mau chóng tới mặt trận. </a:t>
              </a:r>
              <a:endParaRPr lang="en-US" kern="1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None/>
              </a:pPr>
              <a:r>
                <a:rPr lang="en-US" sz="3600" kern="100">
                  <a:latin typeface="Times New Roman" panose="02020603050405020304" pitchFamily="18" charset="0"/>
                  <a:ea typeface="Calibri" panose="020F0502020204030204" pitchFamily="34" charset="0"/>
                  <a:cs typeface="Times New Roman" panose="02020603050405020304" pitchFamily="18" charset="0"/>
                </a:rPr>
                <a:t>Để có gạo cho bộ đội ăn no đánh giặc, hàng loạt công trường xay giã gạo xuất hiện. Khắp nơi nhân dân nhộn nhịp chuẩn bị cho chiến dịch. </a:t>
              </a:r>
            </a:p>
          </p:txBody>
        </p:sp>
        <p:pic>
          <p:nvPicPr>
            <p:cNvPr id="2" name="Picture 1">
              <a:extLst>
                <a:ext uri="{FF2B5EF4-FFF2-40B4-BE49-F238E27FC236}">
                  <a16:creationId xmlns:a16="http://schemas.microsoft.com/office/drawing/2014/main" id="{89E9EC82-FA85-069C-01ED-9C2A6E0B35BD}"/>
                </a:ext>
              </a:extLst>
            </p:cNvPr>
            <p:cNvPicPr>
              <a:picLocks noChangeAspect="1"/>
            </p:cNvPicPr>
            <p:nvPr/>
          </p:nvPicPr>
          <p:blipFill>
            <a:blip r:embed="rId3"/>
            <a:stretch>
              <a:fillRect/>
            </a:stretch>
          </p:blipFill>
          <p:spPr>
            <a:xfrm>
              <a:off x="7427494" y="936559"/>
              <a:ext cx="4572000" cy="4484133"/>
            </a:xfrm>
            <a:prstGeom prst="rect">
              <a:avLst/>
            </a:prstGeom>
          </p:spPr>
        </p:pic>
        <p:sp>
          <p:nvSpPr>
            <p:cNvPr id="4" name="TextBox 3">
              <a:extLst>
                <a:ext uri="{FF2B5EF4-FFF2-40B4-BE49-F238E27FC236}">
                  <a16:creationId xmlns:a16="http://schemas.microsoft.com/office/drawing/2014/main" id="{02856026-A33B-1C1B-4F77-0591342E05FE}"/>
                </a:ext>
              </a:extLst>
            </p:cNvPr>
            <p:cNvSpPr txBox="1"/>
            <p:nvPr/>
          </p:nvSpPr>
          <p:spPr>
            <a:xfrm>
              <a:off x="7427494" y="5633357"/>
              <a:ext cx="4764506" cy="369332"/>
            </a:xfrm>
            <a:prstGeom prst="rect">
              <a:avLst/>
            </a:prstGeom>
            <a:noFill/>
          </p:spPr>
          <p:txBody>
            <a:bodyPr wrap="square">
              <a:spAutoFit/>
            </a:bodyPr>
            <a:lstStyle/>
            <a:p>
              <a:pPr algn="ctr"/>
              <a:r>
                <a:rPr lang="en-US" b="0" i="1">
                  <a:solidFill>
                    <a:srgbClr val="FF0000"/>
                  </a:solidFill>
                  <a:effectLst/>
                  <a:latin typeface="Roboto Condensed" panose="02000000000000000000" pitchFamily="2" charset="0"/>
                </a:rPr>
                <a:t>Cối xay gạo </a:t>
              </a:r>
              <a:r>
                <a:rPr lang="en-US" b="0" i="1">
                  <a:solidFill>
                    <a:srgbClr val="0000FF"/>
                  </a:solidFill>
                  <a:effectLst/>
                  <a:latin typeface="Roboto Condensed" panose="02000000000000000000" pitchFamily="2" charset="0"/>
                </a:rPr>
                <a:t>trong chiến dịch Điện Biên Phủ</a:t>
              </a:r>
              <a:endParaRPr lang="en-US"/>
            </a:p>
          </p:txBody>
        </p:sp>
      </p:grpSp>
    </p:spTree>
    <p:extLst>
      <p:ext uri="{BB962C8B-B14F-4D97-AF65-F5344CB8AC3E}">
        <p14:creationId xmlns:p14="http://schemas.microsoft.com/office/powerpoint/2010/main" val="29213219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A75C9-F75C-6336-5DD6-50C54265ECEB}"/>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A576987-FE78-5D5E-3DBB-C7F8D6593431}"/>
              </a:ext>
            </a:extLst>
          </p:cNvPr>
          <p:cNvPicPr>
            <a:picLocks noGrp="1" noChangeAspect="1"/>
          </p:cNvPicPr>
          <p:nvPr>
            <p:ph idx="1"/>
          </p:nvPr>
        </p:nvPicPr>
        <p:blipFill>
          <a:blip r:embed="rId4"/>
          <a:stretch>
            <a:fillRect/>
          </a:stretch>
        </p:blipFill>
        <p:spPr>
          <a:xfrm>
            <a:off x="0" y="75811"/>
            <a:ext cx="12192000" cy="6858000"/>
          </a:xfrm>
          <a:prstGeom prst="rect">
            <a:avLst/>
          </a:prstGeom>
        </p:spPr>
      </p:pic>
      <p:sp>
        <p:nvSpPr>
          <p:cNvPr id="6" name="TextBox 5">
            <a:extLst>
              <a:ext uri="{FF2B5EF4-FFF2-40B4-BE49-F238E27FC236}">
                <a16:creationId xmlns:a16="http://schemas.microsoft.com/office/drawing/2014/main" id="{DACB40E6-4BAD-8818-4852-E18A42AD9622}"/>
              </a:ext>
            </a:extLst>
          </p:cNvPr>
          <p:cNvSpPr txBox="1"/>
          <p:nvPr/>
        </p:nvSpPr>
        <p:spPr>
          <a:xfrm>
            <a:off x="513347" y="258201"/>
            <a:ext cx="6721642" cy="6634317"/>
          </a:xfrm>
          <a:prstGeom prst="rect">
            <a:avLst/>
          </a:prstGeom>
          <a:noFill/>
        </p:spPr>
        <p:txBody>
          <a:bodyPr wrap="square">
            <a:spAutoFit/>
          </a:bodyPr>
          <a:lstStyle/>
          <a:p>
            <a:pPr algn="just">
              <a:lnSpc>
                <a:spcPct val="107000"/>
              </a:lnSpc>
              <a:spcAft>
                <a:spcPts val="800"/>
              </a:spcAft>
            </a:pPr>
            <a:r>
              <a:rPr lang="en-US" sz="4000" kern="100">
                <a:latin typeface="Times New Roman" panose="02020603050405020304" pitchFamily="18" charset="0"/>
                <a:ea typeface="Calibri" panose="020F0502020204030204" pitchFamily="34" charset="0"/>
                <a:cs typeface="Times New Roman" panose="02020603050405020304" pitchFamily="18" charset="0"/>
              </a:rPr>
              <a:t>Chỉ trong vòng 16 ngày, con đường từ Tuần Giáo vào cây số 60 Điện Biên Phủ đã mở xong. Từng đoàn xe kéo pháo nối đuôi nhau tiến ra mặt trận. Đồng bào các dân tộc Tây Bắc kề vai sát cánh với nhân dân miền xuôi, chẳng quản vất vả gian nan, dốc lòng dốc sức phục vụ tiền tuyến.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h4">
            <a:hlinkClick r:id="" action="ppaction://media"/>
            <a:extLst>
              <a:ext uri="{FF2B5EF4-FFF2-40B4-BE49-F238E27FC236}">
                <a16:creationId xmlns:a16="http://schemas.microsoft.com/office/drawing/2014/main" id="{A4F3B736-2FA6-BA98-38F0-3F1C15549F4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27240" y="258201"/>
            <a:ext cx="4372508" cy="5943600"/>
          </a:xfrm>
          <a:prstGeom prst="rect">
            <a:avLst/>
          </a:prstGeom>
        </p:spPr>
      </p:pic>
    </p:spTree>
    <p:extLst>
      <p:ext uri="{BB962C8B-B14F-4D97-AF65-F5344CB8AC3E}">
        <p14:creationId xmlns:p14="http://schemas.microsoft.com/office/powerpoint/2010/main" val="32341105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B4A2-959F-F9D1-C8BC-EAC2EBAE949A}"/>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095252C4-0E5B-06A7-333E-A02AE587F8C4}"/>
              </a:ext>
            </a:extLst>
          </p:cNvPr>
          <p:cNvPicPr>
            <a:picLocks noGrp="1" noChangeAspect="1"/>
          </p:cNvPicPr>
          <p:nvPr>
            <p:ph idx="1"/>
          </p:nvPr>
        </p:nvPicPr>
        <p:blipFill>
          <a:blip r:embed="rId2"/>
          <a:stretch>
            <a:fillRect/>
          </a:stretch>
        </p:blipFill>
        <p:spPr>
          <a:xfrm>
            <a:off x="0" y="75811"/>
            <a:ext cx="12192000" cy="6858000"/>
          </a:xfrm>
          <a:prstGeom prst="rect">
            <a:avLst/>
          </a:prstGeom>
        </p:spPr>
      </p:pic>
      <p:grpSp>
        <p:nvGrpSpPr>
          <p:cNvPr id="3" name="Group 2">
            <a:extLst>
              <a:ext uri="{FF2B5EF4-FFF2-40B4-BE49-F238E27FC236}">
                <a16:creationId xmlns:a16="http://schemas.microsoft.com/office/drawing/2014/main" id="{88CA4256-CE90-DE0B-251E-097F9E19A49B}"/>
              </a:ext>
            </a:extLst>
          </p:cNvPr>
          <p:cNvGrpSpPr/>
          <p:nvPr/>
        </p:nvGrpSpPr>
        <p:grpSpPr>
          <a:xfrm>
            <a:off x="401052" y="308359"/>
            <a:ext cx="11389896" cy="6392904"/>
            <a:chOff x="401052" y="308359"/>
            <a:chExt cx="11389896" cy="6392904"/>
          </a:xfrm>
        </p:grpSpPr>
        <p:sp>
          <p:nvSpPr>
            <p:cNvPr id="6" name="TextBox 5">
              <a:extLst>
                <a:ext uri="{FF2B5EF4-FFF2-40B4-BE49-F238E27FC236}">
                  <a16:creationId xmlns:a16="http://schemas.microsoft.com/office/drawing/2014/main" id="{36F9C79B-EB2A-2271-A7EA-547B23BBE659}"/>
                </a:ext>
              </a:extLst>
            </p:cNvPr>
            <p:cNvSpPr txBox="1"/>
            <p:nvPr/>
          </p:nvSpPr>
          <p:spPr>
            <a:xfrm>
              <a:off x="401052" y="308359"/>
              <a:ext cx="6721642" cy="6392904"/>
            </a:xfrm>
            <a:prstGeom prst="rect">
              <a:avLst/>
            </a:prstGeom>
            <a:noFill/>
          </p:spPr>
          <p:txBody>
            <a:bodyPr wrap="square">
              <a:spAutoFit/>
            </a:bodyPr>
            <a:lstStyle/>
            <a:p>
              <a:pPr algn="just">
                <a:lnSpc>
                  <a:spcPct val="107000"/>
                </a:lnSpc>
                <a:spcAft>
                  <a:spcPts val="800"/>
                </a:spcAft>
              </a:pPr>
              <a:r>
                <a:rPr lang="en-US" sz="35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 đường ra mặt trận, những người nông dân nghèo mới được cách mạng mang lại ruộng đất, tranh thủ từng giây, từng phút chống lại giặc dốt. Những bàn tay chai sạn vì quen cầm cuốc, cầm cày lại kiên trì nắn nót cầm bút viết từng con chữ. </a:t>
              </a:r>
              <a:r>
                <a:rPr lang="en-US" sz="3500" kern="100">
                  <a:latin typeface="Times New Roman" panose="02020603050405020304" pitchFamily="18" charset="0"/>
                  <a:ea typeface="Calibri" panose="020F0502020204030204" pitchFamily="34" charset="0"/>
                  <a:cs typeface="Times New Roman" panose="02020603050405020304" pitchFamily="18" charset="0"/>
                </a:rPr>
                <a:t>Thời gian nổ súng gấp, không kịp làm đường cho xe pháo, Bộ Chỉ huy mặt trận quyết định dùng sức người đưa pháo vào trận địa. </a:t>
              </a:r>
              <a:endParaRPr lang="en-US" sz="3500" kern="1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BAA954F-679B-EDDD-EBA0-F3D5B35085C7}"/>
                </a:ext>
              </a:extLst>
            </p:cNvPr>
            <p:cNvPicPr>
              <a:picLocks noChangeAspect="1"/>
            </p:cNvPicPr>
            <p:nvPr/>
          </p:nvPicPr>
          <p:blipFill>
            <a:blip r:embed="rId3"/>
            <a:stretch>
              <a:fillRect/>
            </a:stretch>
          </p:blipFill>
          <p:spPr>
            <a:xfrm>
              <a:off x="7523746" y="308359"/>
              <a:ext cx="4267202" cy="6269422"/>
            </a:xfrm>
            <a:prstGeom prst="rect">
              <a:avLst/>
            </a:prstGeom>
          </p:spPr>
        </p:pic>
      </p:grpSp>
    </p:spTree>
    <p:extLst>
      <p:ext uri="{BB962C8B-B14F-4D97-AF65-F5344CB8AC3E}">
        <p14:creationId xmlns:p14="http://schemas.microsoft.com/office/powerpoint/2010/main" val="1453100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TotalTime>
  <Words>3072</Words>
  <Application>Microsoft Office PowerPoint</Application>
  <PresentationFormat>Widescreen</PresentationFormat>
  <Paragraphs>259</Paragraphs>
  <Slides>50</Slides>
  <Notes>0</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Arial</vt:lpstr>
      <vt:lpstr>Calibri</vt:lpstr>
      <vt:lpstr>Calibri Light</vt:lpstr>
      <vt:lpstr>Lexend-Regular</vt:lpstr>
      <vt:lpstr>Open Sans</vt:lpstr>
      <vt:lpstr>Roboto Condensed</vt:lpstr>
      <vt:lpstr>SF Display</vt:lpstr>
      <vt:lpstr>Times New Roman</vt:lpstr>
      <vt:lpstr>Office Theme</vt:lpstr>
      <vt:lpstr>PowerPoint Presentation</vt:lpstr>
      <vt:lpstr>I. LƯỢC ĐỒ TÓM TẮT CHIẾN DỊCH ĐIỆN BIÊN PHỦ</vt:lpstr>
      <vt:lpstr>II. DIỄN BIẾN CÂU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III. PHẦN THỬ SỨC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IV. Ý Nghĩa Lịch Sử và Tầm Quan Trọng </vt:lpstr>
      <vt:lpstr> V. Bài Học và Di Sản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316</cp:revision>
  <dcterms:created xsi:type="dcterms:W3CDTF">2025-01-16T06:16:03Z</dcterms:created>
  <dcterms:modified xsi:type="dcterms:W3CDTF">2025-04-17T05:03:26Z</dcterms:modified>
</cp:coreProperties>
</file>