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1"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30B0F-BF37-41E6-A811-959B6BDD17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E330B0F-BF37-41E6-A811-959B6BDD17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E330B0F-BF37-41E6-A811-959B6BDD17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E330B0F-BF37-41E6-A811-959B6BDD17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E330B0F-BF37-41E6-A811-959B6BDD174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E330B0F-BF37-41E6-A811-959B6BDD17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E330B0F-BF37-41E6-A811-959B6BDD174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30B0F-BF37-41E6-A811-959B6BDD174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30B0F-BF37-41E6-A811-959B6BDD174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E330B0F-BF37-41E6-A811-959B6BDD17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E330B0F-BF37-41E6-A811-959B6BDD174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22B2F-F406-45C0-B8E3-06CA32E6232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30B0F-BF37-41E6-A811-959B6BDD174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22B2F-F406-45C0-B8E3-06CA32E6232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4925" y="587828"/>
            <a:ext cx="8530046" cy="1162595"/>
          </a:xfrm>
        </p:spPr>
        <p:txBody>
          <a:bodyPr>
            <a:noAutofit/>
          </a:bodyPr>
          <a:lstStyle/>
          <a:p>
            <a:r>
              <a:rPr lang="en-US" sz="3200" b="1" smtClean="0">
                <a:latin typeface="Times New Roman" panose="02020603050405020304" pitchFamily="18" charset="0"/>
                <a:cs typeface="Times New Roman" panose="02020603050405020304" pitchFamily="18" charset="0"/>
              </a:rPr>
              <a:t>TUẦN 3</a:t>
            </a:r>
            <a:endParaRPr lang="en-US" sz="3200" b="1" smtClean="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CÂU CHUYỆN: “SỰ TÍCH NGƯỜI MẸ”</a:t>
            </a:r>
            <a:endParaRPr lang="en-US" sz="3200" b="1">
              <a:latin typeface="Times New Roman" panose="02020603050405020304" pitchFamily="18" charset="0"/>
              <a:cs typeface="Times New Roman" panose="02020603050405020304" pitchFamily="18" charset="0"/>
            </a:endParaRPr>
          </a:p>
        </p:txBody>
      </p:sp>
      <p:pic>
        <p:nvPicPr>
          <p:cNvPr id="4" name="Picture 3" descr="Những câu chuyện cổ tích hay nhất về mẹ, ca ngợi tình mẫu tử thiêng liêng - 4"/>
          <p:cNvPicPr/>
          <p:nvPr/>
        </p:nvPicPr>
        <p:blipFill>
          <a:blip r:embed="rId1">
            <a:extLst>
              <a:ext uri="{28A0092B-C50C-407E-A947-70E740481C1C}">
                <a14:useLocalDpi xmlns:a14="http://schemas.microsoft.com/office/drawing/2010/main" val="0"/>
              </a:ext>
            </a:extLst>
          </a:blip>
          <a:srcRect/>
          <a:stretch>
            <a:fillRect/>
          </a:stretch>
        </p:blipFill>
        <p:spPr bwMode="auto">
          <a:xfrm>
            <a:off x="2547257" y="1912257"/>
            <a:ext cx="7158446" cy="443629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6217919"/>
          </a:xfrm>
        </p:spPr>
        <p:txBody>
          <a:bodyPr>
            <a:normAutofit fontScale="85000" lnSpcReduction="20000"/>
          </a:bodyPr>
          <a:lstStyle/>
          <a:p>
            <a:pPr marL="0" indent="0">
              <a:lnSpc>
                <a:spcPct val="110000"/>
              </a:lnSpc>
              <a:buNone/>
            </a:pPr>
            <a:r>
              <a:rPr lang="en-US" sz="3600" b="1" smtClean="0">
                <a:solidFill>
                  <a:srgbClr val="0070C0"/>
                </a:solidFill>
                <a:latin typeface="Times New Roman" panose="02020603050405020304" pitchFamily="18" charset="0"/>
                <a:cs typeface="Times New Roman" panose="02020603050405020304" pitchFamily="18" charset="0"/>
              </a:rPr>
              <a:t>Nội dung câu chuyện</a:t>
            </a:r>
            <a:endParaRPr lang="en-US" sz="3600" b="1" smtClean="0">
              <a:solidFill>
                <a:srgbClr val="0070C0"/>
              </a:solidFill>
              <a:latin typeface="Times New Roman" panose="02020603050405020304" pitchFamily="18" charset="0"/>
              <a:cs typeface="Times New Roman" panose="02020603050405020304" pitchFamily="18" charset="0"/>
            </a:endParaRPr>
          </a:p>
          <a:p>
            <a:pPr algn="just">
              <a:lnSpc>
                <a:spcPct val="110000"/>
              </a:lnSpc>
            </a:pPr>
            <a:r>
              <a:rPr lang="en-US" sz="3600">
                <a:solidFill>
                  <a:srgbClr val="0070C0"/>
                </a:solidFill>
                <a:latin typeface="Times New Roman" panose="02020603050405020304" pitchFamily="18" charset="0"/>
                <a:cs typeface="Times New Roman" panose="02020603050405020304" pitchFamily="18" charset="0"/>
              </a:rPr>
              <a:t>Ngày xưa, khi tạo ra người Mẹ đầu tiên trên thế gian, ông Trời đã làm việc miệt mài suốt sáu ngày liền, quên ăn quên ngủ mà vẫn chưa xong việc</a:t>
            </a:r>
            <a:r>
              <a:rPr lang="en-US" sz="3600" smtClean="0">
                <a:solidFill>
                  <a:srgbClr val="0070C0"/>
                </a:solidFill>
                <a:latin typeface="Times New Roman" panose="02020603050405020304" pitchFamily="18" charset="0"/>
                <a:cs typeface="Times New Roman" panose="02020603050405020304" pitchFamily="18" charset="0"/>
              </a:rPr>
              <a:t>. Thấy </a:t>
            </a:r>
            <a:r>
              <a:rPr lang="en-US" sz="3600">
                <a:solidFill>
                  <a:srgbClr val="0070C0"/>
                </a:solidFill>
                <a:latin typeface="Times New Roman" panose="02020603050405020304" pitchFamily="18" charset="0"/>
                <a:cs typeface="Times New Roman" panose="02020603050405020304" pitchFamily="18" charset="0"/>
              </a:rPr>
              <a:t>vậy một vị thần bèn hỏi: “Tại sao ngài lại mất quá nhiều thời giờ cho tạo vật này?”</a:t>
            </a:r>
            <a:endParaRPr lang="en-US" sz="3600">
              <a:solidFill>
                <a:srgbClr val="0070C0"/>
              </a:solidFill>
              <a:latin typeface="Times New Roman" panose="02020603050405020304" pitchFamily="18" charset="0"/>
              <a:cs typeface="Times New Roman" panose="02020603050405020304" pitchFamily="18" charset="0"/>
            </a:endParaRPr>
          </a:p>
          <a:p>
            <a:pPr algn="just">
              <a:lnSpc>
                <a:spcPct val="110000"/>
              </a:lnSpc>
            </a:pPr>
            <a:r>
              <a:rPr lang="en-US" sz="3600">
                <a:solidFill>
                  <a:srgbClr val="0070C0"/>
                </a:solidFill>
                <a:latin typeface="Times New Roman" panose="02020603050405020304" pitchFamily="18" charset="0"/>
                <a:cs typeface="Times New Roman" panose="02020603050405020304" pitchFamily="18" charset="0"/>
              </a:rPr>
              <a:t>Ông Trời đáp: “Ngươi thấy đấy. Đây là một tạo vật cực kì phức tạp gồm hơn hai trăm bộ phận có thể thay thế nhau và cực kì bền bỉ, nhưng lại không phải là gỗ đá vô tri vô giác. Tạo vật này có thể sống bằng nước lã và thức ăn thừa của con, nhưng lại đủ sức ôm ấp trong vòng tay nhiều đứa con cùng một lúc. Nụ hôn của nó có thể chữa lành mọi vết thương, từ vết trầy trên đầu gối cho tới một trái tim tan nát. Ngoài ra, ta định ban cho vật này có sáu đôi tay”</a:t>
            </a:r>
            <a:endParaRPr lang="en-US" sz="3600">
              <a:solidFill>
                <a:srgbClr val="0070C0"/>
              </a:solidFill>
              <a:latin typeface="Times New Roman" panose="02020603050405020304" pitchFamily="18" charset="0"/>
              <a:cs typeface="Times New Roman" panose="02020603050405020304" pitchFamily="18" charset="0"/>
            </a:endParaRPr>
          </a:p>
          <a:p>
            <a:pPr marL="0" indent="0">
              <a:buNone/>
            </a:pPr>
            <a:endParaRPr lang="en-US"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6074229" y="613954"/>
            <a:ext cx="5747657" cy="5826534"/>
          </a:xfrm>
          <a:prstGeom prst="rect">
            <a:avLst/>
          </a:prstGeom>
        </p:spPr>
      </p:pic>
      <p:sp>
        <p:nvSpPr>
          <p:cNvPr id="3" name="Content Placeholder 2"/>
          <p:cNvSpPr>
            <a:spLocks noGrp="1"/>
          </p:cNvSpPr>
          <p:nvPr>
            <p:ph idx="4294967295"/>
          </p:nvPr>
        </p:nvSpPr>
        <p:spPr>
          <a:xfrm>
            <a:off x="404949" y="509451"/>
            <a:ext cx="5275126" cy="5931037"/>
          </a:xfrm>
        </p:spPr>
        <p:txBody>
          <a:bodyPr>
            <a:normAutofit fontScale="47500" lnSpcReduction="20000"/>
          </a:bodyPr>
          <a:lstStyle/>
          <a:p>
            <a:pPr marL="0" indent="0">
              <a:buNone/>
            </a:pPr>
            <a:r>
              <a:rPr lang="en-US" sz="5000" b="1">
                <a:solidFill>
                  <a:srgbClr val="0070C0"/>
                </a:solidFill>
                <a:latin typeface="Times New Roman" panose="02020603050405020304" pitchFamily="18" charset="0"/>
                <a:cs typeface="Times New Roman" panose="02020603050405020304" pitchFamily="18" charset="0"/>
              </a:rPr>
              <a:t>Nội dung câu </a:t>
            </a:r>
            <a:r>
              <a:rPr lang="en-US" sz="5000" b="1" smtClean="0">
                <a:solidFill>
                  <a:srgbClr val="0070C0"/>
                </a:solidFill>
                <a:latin typeface="Times New Roman" panose="02020603050405020304" pitchFamily="18" charset="0"/>
                <a:cs typeface="Times New Roman" panose="02020603050405020304" pitchFamily="18" charset="0"/>
              </a:rPr>
              <a:t>chuyện</a:t>
            </a:r>
            <a:endParaRPr lang="en-US" sz="5000" b="1" smtClean="0">
              <a:solidFill>
                <a:srgbClr val="0070C0"/>
              </a:solidFill>
              <a:latin typeface="Times New Roman" panose="02020603050405020304" pitchFamily="18" charset="0"/>
              <a:cs typeface="Times New Roman" panose="02020603050405020304" pitchFamily="18" charset="0"/>
            </a:endParaRPr>
          </a:p>
          <a:p>
            <a:pPr algn="just">
              <a:lnSpc>
                <a:spcPct val="110000"/>
              </a:lnSpc>
            </a:pPr>
            <a:r>
              <a:rPr lang="en-US" sz="5000">
                <a:solidFill>
                  <a:srgbClr val="0070C0"/>
                </a:solidFill>
                <a:latin typeface="Times New Roman" panose="02020603050405020304" pitchFamily="18" charset="0"/>
                <a:cs typeface="Times New Roman" panose="02020603050405020304" pitchFamily="18" charset="0"/>
              </a:rPr>
              <a:t>Vị thần nọ ngạc nhiên: “Sáu đôi tay? Không thể tin được!”. Ông Trời đáp lại: “Thế còn ít đấy. Nếu nó có ba đôi mắt cũng chưa chắc đã đủ”. “Vậy thì ngài sẽ vi phạm các tiêu chuẩn về con người do chính ngài đặt ra trước đây”, vị thần nói.</a:t>
            </a:r>
            <a:endParaRPr lang="en-US" sz="5000">
              <a:solidFill>
                <a:srgbClr val="0070C0"/>
              </a:solidFill>
              <a:latin typeface="Times New Roman" panose="02020603050405020304" pitchFamily="18" charset="0"/>
              <a:cs typeface="Times New Roman" panose="02020603050405020304" pitchFamily="18" charset="0"/>
            </a:endParaRPr>
          </a:p>
          <a:p>
            <a:pPr algn="just">
              <a:lnSpc>
                <a:spcPct val="110000"/>
              </a:lnSpc>
            </a:pPr>
            <a:r>
              <a:rPr lang="en-US" sz="5000">
                <a:solidFill>
                  <a:srgbClr val="0070C0"/>
                </a:solidFill>
                <a:latin typeface="Times New Roman" panose="02020603050405020304" pitchFamily="18" charset="0"/>
                <a:cs typeface="Times New Roman" panose="02020603050405020304" pitchFamily="18" charset="0"/>
              </a:rPr>
              <a:t>Ông Trời gật đầu thở dài: “Đành vậy. Sinh vật này là vật ta tâm đắc nhất trong những gì ta đã tạo ra, nên ta dành mọi sự ưu ái cho nó. Nó có một đôi mắt nhìn xuyên qua cánh cửa đóng kín và biết được lũ trẻ đang làm gì. Đôi mắt thứ hai ở sau gáy để nhìn thấy mọi điều mà ai cũng nghĩ là không thể biết được.</a:t>
            </a:r>
            <a:endParaRPr lang="en-US" sz="5000">
              <a:solidFill>
                <a:srgbClr val="0070C0"/>
              </a:solidFill>
              <a:latin typeface="Times New Roman" panose="02020603050405020304" pitchFamily="18" charset="0"/>
              <a:cs typeface="Times New Roman" panose="02020603050405020304" pitchFamily="18" charset="0"/>
            </a:endParaRPr>
          </a:p>
          <a:p>
            <a:pPr marL="0" indent="0">
              <a:buNone/>
            </a:pPr>
            <a:endParaRPr lang="en-US"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3954"/>
            <a:ext cx="10515600" cy="5563009"/>
          </a:xfrm>
        </p:spPr>
        <p:txBody>
          <a:bodyPr>
            <a:normAutofit fontScale="92500"/>
          </a:bodyPr>
          <a:lstStyle/>
          <a:p>
            <a:pPr marL="0" indent="0" algn="just">
              <a:lnSpc>
                <a:spcPct val="100000"/>
              </a:lnSpc>
              <a:buNone/>
            </a:pPr>
            <a:r>
              <a:rPr lang="en-US" sz="3400" b="1" smtClean="0">
                <a:solidFill>
                  <a:srgbClr val="0070C0"/>
                </a:solidFill>
                <a:latin typeface="Times New Roman" panose="02020603050405020304" pitchFamily="18" charset="0"/>
                <a:cs typeface="Times New Roman" panose="02020603050405020304" pitchFamily="18" charset="0"/>
              </a:rPr>
              <a:t>Nội </a:t>
            </a:r>
            <a:r>
              <a:rPr lang="en-US" sz="3400" b="1">
                <a:solidFill>
                  <a:srgbClr val="0070C0"/>
                </a:solidFill>
                <a:latin typeface="Times New Roman" panose="02020603050405020304" pitchFamily="18" charset="0"/>
                <a:cs typeface="Times New Roman" panose="02020603050405020304" pitchFamily="18" charset="0"/>
              </a:rPr>
              <a:t>dung câu </a:t>
            </a:r>
            <a:r>
              <a:rPr lang="en-US" sz="3400" b="1" smtClean="0">
                <a:solidFill>
                  <a:srgbClr val="0070C0"/>
                </a:solidFill>
                <a:latin typeface="Times New Roman" panose="02020603050405020304" pitchFamily="18" charset="0"/>
                <a:cs typeface="Times New Roman" panose="02020603050405020304" pitchFamily="18" charset="0"/>
              </a:rPr>
              <a:t>chuyện</a:t>
            </a:r>
            <a:endParaRPr lang="en-US" sz="3400" b="1" smtClean="0">
              <a:solidFill>
                <a:srgbClr val="0070C0"/>
              </a:solidFill>
              <a:latin typeface="Times New Roman" panose="02020603050405020304" pitchFamily="18" charset="0"/>
              <a:cs typeface="Times New Roman" panose="02020603050405020304" pitchFamily="18" charset="0"/>
            </a:endParaRPr>
          </a:p>
          <a:p>
            <a:pPr algn="just">
              <a:lnSpc>
                <a:spcPct val="100000"/>
              </a:lnSpc>
            </a:pPr>
            <a:r>
              <a:rPr lang="en-US" sz="3400">
                <a:solidFill>
                  <a:srgbClr val="0070C0"/>
                </a:solidFill>
                <a:latin typeface="Times New Roman" panose="02020603050405020304" pitchFamily="18" charset="0"/>
                <a:cs typeface="Times New Roman" panose="02020603050405020304" pitchFamily="18" charset="0"/>
              </a:rPr>
              <a:t>Đôi mắt thứ ba nằm trên trán để nhìn thấu ruột gan của những đứa con lầm lạc. Và đôi mắt này sẽ nói cho những đứa con đó biết rằng Mẹ chúng luôn hiểu, thương yêu và sẵn sàng tha thứ cho mọi lỗi lầm của chúng, dù bà không hề nói ra”.</a:t>
            </a:r>
            <a:endParaRPr lang="en-US" sz="3400">
              <a:solidFill>
                <a:srgbClr val="0070C0"/>
              </a:solidFill>
              <a:latin typeface="Times New Roman" panose="02020603050405020304" pitchFamily="18" charset="0"/>
              <a:cs typeface="Times New Roman" panose="02020603050405020304" pitchFamily="18" charset="0"/>
            </a:endParaRPr>
          </a:p>
          <a:p>
            <a:pPr algn="just">
              <a:lnSpc>
                <a:spcPct val="100000"/>
              </a:lnSpc>
            </a:pPr>
            <a:r>
              <a:rPr lang="en-US" sz="3400">
                <a:solidFill>
                  <a:srgbClr val="0070C0"/>
                </a:solidFill>
                <a:latin typeface="Times New Roman" panose="02020603050405020304" pitchFamily="18" charset="0"/>
                <a:cs typeface="Times New Roman" panose="02020603050405020304" pitchFamily="18" charset="0"/>
              </a:rPr>
              <a:t>Vị thần nọ chạm vào tạo vật mà ông Trời đang bỏ công cho ra đời và kêu lên: “Tại sao nó lại mềm mại đến thế?”. Ông trời đáp: “ Vậy là ngươi chưa biết. Tạo vật này rất cứng cỏi. Ngươi không thể tưởng tượng nổi những khổ đau mà tạo vật này sẽ chịu đựng và những công việc mà nó phải hoàn tất trong cuộc đời.”</a:t>
            </a:r>
            <a:endParaRPr lang="en-US" sz="3400">
              <a:solidFill>
                <a:srgbClr val="0070C0"/>
              </a:solidFill>
              <a:latin typeface="Times New Roman" panose="02020603050405020304" pitchFamily="18" charset="0"/>
              <a:cs typeface="Times New Roman" panose="02020603050405020304" pitchFamily="18" charset="0"/>
            </a:endParaRPr>
          </a:p>
          <a:p>
            <a:pPr marL="0" indent="0">
              <a:buNone/>
            </a:pPr>
            <a:endParaRPr lang="en-US"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340"/>
            <a:ext cx="10657114" cy="4702627"/>
          </a:xfrm>
        </p:spPr>
        <p:txBody>
          <a:bodyPr>
            <a:normAutofit/>
          </a:bodyPr>
          <a:lstStyle/>
          <a:p>
            <a:r>
              <a:rPr lang="en-US" sz="3100" b="1" smtClean="0">
                <a:solidFill>
                  <a:srgbClr val="0070C0"/>
                </a:solidFill>
                <a:latin typeface="Times New Roman" panose="02020603050405020304" pitchFamily="18" charset="0"/>
                <a:cs typeface="Times New Roman" panose="02020603050405020304" pitchFamily="18" charset="0"/>
              </a:rPr>
              <a:t>Nội dung câu chuyện</a:t>
            </a:r>
            <a:endParaRPr lang="en-US" sz="3100" b="1" smtClean="0">
              <a:solidFill>
                <a:srgbClr val="0070C0"/>
              </a:solidFill>
              <a:latin typeface="Times New Roman" panose="02020603050405020304" pitchFamily="18" charset="0"/>
              <a:cs typeface="Times New Roman" panose="02020603050405020304" pitchFamily="18" charset="0"/>
            </a:endParaRPr>
          </a:p>
          <a:p>
            <a:pPr algn="just"/>
            <a:r>
              <a:rPr lang="en-US" sz="3100" smtClean="0">
                <a:solidFill>
                  <a:srgbClr val="0070C0"/>
                </a:solidFill>
                <a:latin typeface="Times New Roman" panose="02020603050405020304" pitchFamily="18" charset="0"/>
                <a:cs typeface="Times New Roman" panose="02020603050405020304" pitchFamily="18" charset="0"/>
              </a:rPr>
              <a:t>Vị </a:t>
            </a:r>
            <a:r>
              <a:rPr lang="en-US" sz="3100">
                <a:solidFill>
                  <a:srgbClr val="0070C0"/>
                </a:solidFill>
                <a:latin typeface="Times New Roman" panose="02020603050405020304" pitchFamily="18" charset="0"/>
                <a:cs typeface="Times New Roman" panose="02020603050405020304" pitchFamily="18" charset="0"/>
              </a:rPr>
              <a:t>thần dường như phát hiện ra điều gì, bèn đưa tay sờ lên má người Mẹ đang được ông Trời tạo ra “Ồ, thưa ngài. Hình như ngài để rơi cái gì ở đây”. “Không phải. Đó là những giọt nước mắt đấy”, ông Trời thở dài.</a:t>
            </a:r>
            <a:endParaRPr lang="en-US" sz="3100">
              <a:solidFill>
                <a:srgbClr val="0070C0"/>
              </a:solidFill>
              <a:latin typeface="Times New Roman" panose="02020603050405020304" pitchFamily="18" charset="0"/>
              <a:cs typeface="Times New Roman" panose="02020603050405020304" pitchFamily="18" charset="0"/>
            </a:endParaRPr>
          </a:p>
          <a:p>
            <a:pPr algn="just"/>
            <a:r>
              <a:rPr lang="en-US" sz="3100">
                <a:solidFill>
                  <a:srgbClr val="0070C0"/>
                </a:solidFill>
                <a:latin typeface="Times New Roman" panose="02020603050405020304" pitchFamily="18" charset="0"/>
                <a:cs typeface="Times New Roman" panose="02020603050405020304" pitchFamily="18" charset="0"/>
              </a:rPr>
              <a:t>“Nước mắt để làm gì, thưa ngài?”, vị thần hỏi.</a:t>
            </a:r>
            <a:endParaRPr lang="en-US" sz="3100">
              <a:solidFill>
                <a:srgbClr val="0070C0"/>
              </a:solidFill>
              <a:latin typeface="Times New Roman" panose="02020603050405020304" pitchFamily="18" charset="0"/>
              <a:cs typeface="Times New Roman" panose="02020603050405020304" pitchFamily="18" charset="0"/>
            </a:endParaRPr>
          </a:p>
          <a:p>
            <a:pPr algn="just"/>
            <a:r>
              <a:rPr lang="en-US" sz="3100">
                <a:solidFill>
                  <a:srgbClr val="0070C0"/>
                </a:solidFill>
                <a:latin typeface="Times New Roman" panose="02020603050405020304" pitchFamily="18" charset="0"/>
                <a:cs typeface="Times New Roman" panose="02020603050405020304" pitchFamily="18" charset="0"/>
              </a:rPr>
              <a:t>“Để bộc lộ niềm vui, nỗi buồn, sự thất vọng, đau đớn, đơn độc và cả lòng tự hào – những thứ mà người Mẹ nào cũng sẽ trải qua”.</a:t>
            </a:r>
            <a:endParaRPr lang="en-US" sz="3100" smtClean="0">
              <a:solidFill>
                <a:srgbClr val="0070C0"/>
              </a:solidFill>
              <a:latin typeface="Times New Roman" panose="02020603050405020304" pitchFamily="18" charset="0"/>
              <a:cs typeface="Times New Roman" panose="02020603050405020304" pitchFamily="18" charset="0"/>
            </a:endParaRP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130" y="653415"/>
            <a:ext cx="10515600" cy="5438140"/>
          </a:xfrm>
        </p:spPr>
        <p:txBody>
          <a:bodyPr>
            <a:normAutofit fontScale="50000"/>
          </a:bodyPr>
          <a:lstStyle/>
          <a:p>
            <a:r>
              <a:rPr lang="en-US" sz="6000" b="1" smtClean="0">
                <a:solidFill>
                  <a:srgbClr val="0070C0"/>
                </a:solidFill>
                <a:latin typeface="Times New Roman" panose="02020603050405020304" pitchFamily="18" charset="0"/>
                <a:cs typeface="Times New Roman" panose="02020603050405020304" pitchFamily="18" charset="0"/>
              </a:rPr>
              <a:t>Đúc kết câu chuyện</a:t>
            </a:r>
            <a:endParaRPr lang="en-US" sz="6000" b="1" smtClean="0">
              <a:solidFill>
                <a:srgbClr val="0070C0"/>
              </a:solidFill>
              <a:latin typeface="Times New Roman" panose="02020603050405020304" pitchFamily="18" charset="0"/>
              <a:cs typeface="Times New Roman" panose="02020603050405020304" pitchFamily="18" charset="0"/>
            </a:endParaRPr>
          </a:p>
          <a:p>
            <a:pPr algn="just"/>
            <a:r>
              <a:rPr lang="en-US" sz="6000" smtClean="0">
                <a:solidFill>
                  <a:srgbClr val="0070C0"/>
                </a:solidFill>
                <a:latin typeface="Times New Roman" panose="02020603050405020304" pitchFamily="18" charset="0"/>
                <a:cs typeface="Times New Roman" panose="02020603050405020304" pitchFamily="18" charset="0"/>
              </a:rPr>
              <a:t>Những người </a:t>
            </a:r>
            <a:r>
              <a:rPr lang="en-US" sz="6000">
                <a:solidFill>
                  <a:srgbClr val="0070C0"/>
                </a:solidFill>
                <a:latin typeface="Times New Roman" panose="02020603050405020304" pitchFamily="18" charset="0"/>
                <a:cs typeface="Times New Roman" panose="02020603050405020304" pitchFamily="18" charset="0"/>
              </a:rPr>
              <a:t>mẹ sẵn sàng hi sinh tất cả vì con của mình. Họ mang trong mình sức mạnh to lớn, song cũng có trái tim biết rung cảm trước nỗi đau và niềm vui của con. Mẹ chính là viên ngọc đẹp nhất mà tạo hóa đã ban tặng cho con người</a:t>
            </a:r>
            <a:r>
              <a:rPr lang="en-US" sz="6000" smtClean="0">
                <a:solidFill>
                  <a:srgbClr val="0070C0"/>
                </a:solidFill>
                <a:latin typeface="Times New Roman" panose="02020603050405020304" pitchFamily="18" charset="0"/>
                <a:cs typeface="Times New Roman" panose="02020603050405020304" pitchFamily="18" charset="0"/>
              </a:rPr>
              <a:t>. Nên chúng ta phải biết yêu thương, trân quý khi có mẹ. </a:t>
            </a:r>
            <a:endParaRPr lang="en-US" sz="6000" smtClean="0">
              <a:solidFill>
                <a:srgbClr val="0070C0"/>
              </a:solidFill>
              <a:latin typeface="Times New Roman" panose="02020603050405020304" pitchFamily="18" charset="0"/>
              <a:cs typeface="Times New Roman" panose="02020603050405020304" pitchFamily="18" charset="0"/>
            </a:endParaRPr>
          </a:p>
          <a:p>
            <a:pPr algn="just"/>
            <a:r>
              <a:rPr lang="en-US" sz="6000">
                <a:solidFill>
                  <a:srgbClr val="0070C0"/>
                </a:solidFill>
                <a:latin typeface="Times New Roman" panose="02020603050405020304" pitchFamily="18" charset="0"/>
                <a:cs typeface="Times New Roman" panose="02020603050405020304" pitchFamily="18" charset="0"/>
              </a:rPr>
              <a:t>Giới thiệu một số câu chuyện có liên quan:</a:t>
            </a:r>
            <a:endParaRPr lang="en-US" sz="600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6000">
                <a:solidFill>
                  <a:srgbClr val="0070C0"/>
                </a:solidFill>
                <a:latin typeface="Times New Roman" panose="02020603050405020304" pitchFamily="18" charset="0"/>
                <a:cs typeface="Times New Roman" panose="02020603050405020304" pitchFamily="18" charset="0"/>
              </a:rPr>
              <a:t>- Sự tích cây vú sữa</a:t>
            </a:r>
            <a:endParaRPr lang="en-US" sz="600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6000">
                <a:solidFill>
                  <a:srgbClr val="0070C0"/>
                </a:solidFill>
                <a:latin typeface="Times New Roman" panose="02020603050405020304" pitchFamily="18" charset="0"/>
                <a:cs typeface="Times New Roman" panose="02020603050405020304" pitchFamily="18" charset="0"/>
              </a:rPr>
              <a:t>- Sự tích hoa Cúc trắng</a:t>
            </a:r>
            <a:endParaRPr lang="en-US" sz="600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6000">
                <a:solidFill>
                  <a:srgbClr val="0070C0"/>
                </a:solidFill>
                <a:latin typeface="Times New Roman" panose="02020603050405020304" pitchFamily="18" charset="0"/>
                <a:cs typeface="Times New Roman" panose="02020603050405020304" pitchFamily="18" charset="0"/>
              </a:rPr>
              <a:t>- Núi già bỏ mẹ</a:t>
            </a:r>
            <a:endParaRPr lang="en-US" sz="600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360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2672</Words>
  <Application>WPS Presentation</Application>
  <PresentationFormat>Widescreen</PresentationFormat>
  <Paragraphs>32</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Arial</vt:lpstr>
      <vt:lpstr>SimSun</vt:lpstr>
      <vt:lpstr>Wingdings</vt:lpstr>
      <vt:lpstr>Times New Roman</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2023-10-02T03:01:00Z</dcterms:created>
  <dcterms:modified xsi:type="dcterms:W3CDTF">2023-10-04T08:39:33Z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A4A9ECDC344E4F1E8C811196CF7A9784_12</vt:lpwstr>
  </property>
  <property fmtid="{D5CDD505-2E9C-101B-9397-08002B2CF9AE}" pid="3" name="KSOProductBuildVer">
    <vt:lpwstr>1033-12.2.0.13215</vt:lpwstr>
  </property>
</Properties>
</file>