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59" r:id="rId2"/>
    <p:sldId id="415" r:id="rId3"/>
    <p:sldId id="370" r:id="rId4"/>
    <p:sldId id="322" r:id="rId5"/>
    <p:sldId id="401" r:id="rId6"/>
    <p:sldId id="430" r:id="rId7"/>
    <p:sldId id="442" r:id="rId8"/>
    <p:sldId id="404" r:id="rId9"/>
    <p:sldId id="431" r:id="rId10"/>
    <p:sldId id="432" r:id="rId11"/>
    <p:sldId id="418" r:id="rId12"/>
    <p:sldId id="402" r:id="rId13"/>
    <p:sldId id="433" r:id="rId14"/>
    <p:sldId id="419" r:id="rId15"/>
    <p:sldId id="321" r:id="rId16"/>
    <p:sldId id="434" r:id="rId17"/>
    <p:sldId id="435" r:id="rId18"/>
    <p:sldId id="403" r:id="rId19"/>
    <p:sldId id="436" r:id="rId20"/>
    <p:sldId id="422" r:id="rId21"/>
    <p:sldId id="405" r:id="rId22"/>
    <p:sldId id="437" r:id="rId23"/>
    <p:sldId id="423" r:id="rId24"/>
    <p:sldId id="400" r:id="rId25"/>
    <p:sldId id="424" r:id="rId26"/>
    <p:sldId id="392" r:id="rId27"/>
    <p:sldId id="425" r:id="rId28"/>
    <p:sldId id="438" r:id="rId29"/>
    <p:sldId id="426" r:id="rId30"/>
    <p:sldId id="409" r:id="rId31"/>
    <p:sldId id="427" r:id="rId32"/>
    <p:sldId id="357" r:id="rId33"/>
    <p:sldId id="439" r:id="rId34"/>
    <p:sldId id="440" r:id="rId35"/>
    <p:sldId id="441" r:id="rId36"/>
    <p:sldId id="429" r:id="rId37"/>
  </p:sldIdLst>
  <p:sldSz cx="9144000" cy="5143500" type="screen16x9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03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CF15"/>
    <a:srgbClr val="F6D857"/>
    <a:srgbClr val="F6E471"/>
    <a:srgbClr val="A7CD6B"/>
    <a:srgbClr val="E98954"/>
    <a:srgbClr val="2AB5E1"/>
    <a:srgbClr val="EA7EA3"/>
    <a:srgbClr val="EFE999"/>
    <a:srgbClr val="56C3E7"/>
    <a:srgbClr val="F6D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33" autoAdjust="0"/>
    <p:restoredTop sz="94660" autoAdjust="0"/>
  </p:normalViewPr>
  <p:slideViewPr>
    <p:cSldViewPr>
      <p:cViewPr>
        <p:scale>
          <a:sx n="106" d="100"/>
          <a:sy n="106" d="100"/>
        </p:scale>
        <p:origin x="-390" y="-144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inpin heiti" charset="-122"/>
                <a:ea typeface="inpin heiti" charset="-122"/>
              </a:rPr>
              <a:t>2025/2/25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inpin heiti" charset="-122"/>
                <a:ea typeface="inpin heiti" charset="-122"/>
              </a:rPr>
              <a:t>‹#›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pPr/>
              <a:t>2025/2/25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392B679-AE23-4750-8FB0-6513430B895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361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933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97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855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97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371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454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418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493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479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722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830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1_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8428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2025/2/25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  <p:sldLayoutId id="2147483662" r:id="rId6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4.png"/><Relationship Id="rId3" Type="http://schemas.openxmlformats.org/officeDocument/2006/relationships/audio" Target="../media/media1.mp3"/><Relationship Id="rId7" Type="http://schemas.openxmlformats.org/officeDocument/2006/relationships/image" Target="../media/image3.jpe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3.png"/><Relationship Id="rId3" Type="http://schemas.openxmlformats.org/officeDocument/2006/relationships/video" Target="../media/media2.mp4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microsoft.com/office/2007/relationships/media" Target="../media/media2.mp4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3.jpeg"/><Relationship Id="rId11" Type="http://schemas.openxmlformats.org/officeDocument/2006/relationships/image" Target="../media/image13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28.png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12.png"/><Relationship Id="rId11" Type="http://schemas.openxmlformats.org/officeDocument/2006/relationships/image" Target="../media/image32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3.jpeg"/><Relationship Id="rId9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3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262368" y="1114871"/>
            <a:ext cx="1080120" cy="108012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127808" y="1114871"/>
            <a:ext cx="1080120" cy="108012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993248" y="1114871"/>
            <a:ext cx="1080120" cy="108012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858688" y="1114871"/>
            <a:ext cx="1080120" cy="108012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724128" y="1114871"/>
            <a:ext cx="1080120" cy="1080120"/>
          </a:xfrm>
          <a:prstGeom prst="ellipse">
            <a:avLst/>
          </a:prstGeom>
          <a:solidFill>
            <a:srgbClr val="EA7EA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88648" y="1478187"/>
            <a:ext cx="7237046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GIẢI THƯỞNG TÌNH BẠN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ìm hiểu luật điền kinh chạy 100m như thế nào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96552"/>
            <a:ext cx="691276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611173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48600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" y="843558"/>
            <a:ext cx="9143999" cy="4299942"/>
          </a:xfrm>
          <a:prstGeom prst="rect">
            <a:avLst/>
          </a:prstGeom>
        </p:spPr>
      </p:pic>
      <p:sp>
        <p:nvSpPr>
          <p:cNvPr id="22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27584" y="137251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35696" y="3939902"/>
            <a:ext cx="172819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</a:rPr>
              <a:t>nai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99992" y="3954424"/>
            <a:ext cx="172819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h</a:t>
            </a:r>
            <a:r>
              <a:rPr lang="en-US" sz="3600" smtClean="0">
                <a:solidFill>
                  <a:schemeClr val="tx1"/>
                </a:solidFill>
              </a:rPr>
              <a:t>oẵng</a:t>
            </a:r>
            <a:endParaRPr lang="en-US" sz="3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31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650970" y="197227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19" y="915566"/>
            <a:ext cx="6510514" cy="4060340"/>
          </a:xfrm>
          <a:prstGeom prst="rect">
            <a:avLst/>
          </a:prstGeom>
        </p:spPr>
      </p:pic>
      <p:sp>
        <p:nvSpPr>
          <p:cNvPr id="7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95536" y="269235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36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Khi hoẵng ngã, nai đã làm gì?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29392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9291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607" y="-242468"/>
            <a:ext cx="1656185" cy="149910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954484" y="1361450"/>
            <a:ext cx="3387938" cy="4792294"/>
          </a:xfrm>
          <a:prstGeom prst="rect">
            <a:avLst/>
          </a:prstGeom>
        </p:spPr>
      </p:pic>
      <p:pic>
        <p:nvPicPr>
          <p:cNvPr id="2" name="chu K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80619" y="0"/>
            <a:ext cx="655182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66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72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2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6" y="-154137"/>
            <a:ext cx="9144000" cy="523656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3143250" y="3543300"/>
            <a:ext cx="5314950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HP001 4 hàng" pitchFamily="34" charset="0"/>
              </a:rPr>
              <a:t>  </a:t>
            </a:r>
            <a:endParaRPr lang="en-US" sz="4100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14700" y="2990010"/>
            <a:ext cx="2903369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HP001 4 hàng" pitchFamily="34" charset="0"/>
              </a:rPr>
              <a:t>  </a:t>
            </a:r>
            <a:endParaRPr lang="en-US" sz="4500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14700" y="4336044"/>
            <a:ext cx="2903369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HP001 4 hàng" pitchFamily="34" charset="0"/>
              </a:rPr>
              <a:t>  </a:t>
            </a:r>
            <a:endParaRPr lang="en-US" sz="4500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9474" y="1662985"/>
            <a:ext cx="8774232" cy="80791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4500">
                <a:solidFill>
                  <a:srgbClr val="000000"/>
                </a:solidFill>
                <a:latin typeface="HP001 4 hàng" pitchFamily="34" charset="0"/>
              </a:rPr>
              <a:t>  </a:t>
            </a:r>
            <a:r>
              <a:rPr lang="en-US" sz="4500" smtClean="0">
                <a:solidFill>
                  <a:srgbClr val="000000"/>
                </a:solidFill>
                <a:latin typeface="HP001 4 hàng" pitchFamily="34" charset="0"/>
              </a:rPr>
              <a:t> </a:t>
            </a:r>
            <a:r>
              <a:rPr lang="en-US" sz="4800">
                <a:solidFill>
                  <a:schemeClr val="bg1"/>
                </a:solidFill>
                <a:latin typeface="HP001 4 hàng" pitchFamily="34" charset="0"/>
              </a:rPr>
              <a:t>K</a:t>
            </a:r>
            <a:r>
              <a:rPr lang="en-US" sz="4800" smtClean="0">
                <a:solidFill>
                  <a:schemeClr val="bg1"/>
                </a:solidFill>
                <a:latin typeface="HP001 4 hàng" pitchFamily="34" charset="0"/>
              </a:rPr>
              <a:t>     </a:t>
            </a:r>
            <a:r>
              <a:rPr lang="en-US" sz="4800">
                <a:solidFill>
                  <a:schemeClr val="bg1"/>
                </a:solidFill>
                <a:latin typeface="HP001 4 hàng" pitchFamily="34" charset="0"/>
              </a:rPr>
              <a:t>K</a:t>
            </a:r>
            <a:r>
              <a:rPr lang="en-US" sz="4800" smtClean="0">
                <a:solidFill>
                  <a:schemeClr val="bg1"/>
                </a:solidFill>
                <a:latin typeface="HP001 4 hàng" pitchFamily="34" charset="0"/>
              </a:rPr>
              <a:t>      </a:t>
            </a:r>
            <a:r>
              <a:rPr lang="en-US" sz="4800">
                <a:solidFill>
                  <a:schemeClr val="bg1"/>
                </a:solidFill>
                <a:latin typeface="HP001 4 hàng" pitchFamily="34" charset="0"/>
              </a:rPr>
              <a:t>K</a:t>
            </a:r>
            <a:r>
              <a:rPr lang="en-US" sz="4800" smtClean="0">
                <a:solidFill>
                  <a:schemeClr val="bg1"/>
                </a:solidFill>
                <a:latin typeface="HP001 4 hàng" pitchFamily="34" charset="0"/>
              </a:rPr>
              <a:t>     </a:t>
            </a:r>
            <a:r>
              <a:rPr lang="en-US" sz="4800">
                <a:solidFill>
                  <a:schemeClr val="bg1"/>
                </a:solidFill>
                <a:latin typeface="HP001 4 hàng" pitchFamily="34" charset="0"/>
              </a:rPr>
              <a:t>K</a:t>
            </a:r>
            <a:r>
              <a:rPr lang="en-US" sz="4800" smtClean="0">
                <a:solidFill>
                  <a:schemeClr val="bg1"/>
                </a:solidFill>
                <a:latin typeface="HP001 4 hàng" pitchFamily="34" charset="0"/>
              </a:rPr>
              <a:t>     </a:t>
            </a:r>
            <a:endParaRPr lang="en-US" sz="4100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9474" y="188259"/>
            <a:ext cx="1855694" cy="340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</a:rPr>
              <a:t>Vở tập viết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367553" y="817607"/>
            <a:ext cx="84005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280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r>
              <a:rPr lang="en-US" altLang="zh-CN" sz="2800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Tô</a:t>
            </a:r>
            <a:endParaRPr lang="zh-CN" altLang="en-US" sz="2800" b="1" dirty="0">
              <a:solidFill>
                <a:schemeClr val="bg1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9474" y="2658100"/>
            <a:ext cx="8774232" cy="7617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4500">
                <a:solidFill>
                  <a:srgbClr val="000000"/>
                </a:solidFill>
                <a:latin typeface="HP001 4 hàng" pitchFamily="34" charset="0"/>
              </a:rPr>
              <a:t>  </a:t>
            </a:r>
            <a:r>
              <a:rPr lang="en-US" sz="4500" smtClean="0">
                <a:solidFill>
                  <a:srgbClr val="000000"/>
                </a:solidFill>
                <a:latin typeface="HP001 4 hàng" pitchFamily="34" charset="0"/>
              </a:rPr>
              <a:t> </a:t>
            </a:r>
            <a:r>
              <a:rPr lang="en-US" sz="2400">
                <a:solidFill>
                  <a:schemeClr val="bg1"/>
                </a:solidFill>
                <a:latin typeface="HP001 4 hàng" pitchFamily="34" charset="0"/>
              </a:rPr>
              <a:t>K</a:t>
            </a:r>
            <a:r>
              <a:rPr lang="en-US" sz="2400" smtClean="0">
                <a:solidFill>
                  <a:schemeClr val="bg1"/>
                </a:solidFill>
                <a:latin typeface="HP001 4 hàng" pitchFamily="34" charset="0"/>
              </a:rPr>
              <a:t>             </a:t>
            </a:r>
            <a:r>
              <a:rPr lang="en-US" sz="2400">
                <a:solidFill>
                  <a:schemeClr val="bg1"/>
                </a:solidFill>
                <a:latin typeface="HP001 4 hàng" pitchFamily="34" charset="0"/>
              </a:rPr>
              <a:t>K</a:t>
            </a:r>
            <a:r>
              <a:rPr lang="en-US" sz="2400" smtClean="0">
                <a:solidFill>
                  <a:schemeClr val="bg1"/>
                </a:solidFill>
                <a:latin typeface="HP001 4 hàng" pitchFamily="34" charset="0"/>
              </a:rPr>
              <a:t>             K             </a:t>
            </a:r>
            <a:r>
              <a:rPr lang="en-US" sz="2400">
                <a:solidFill>
                  <a:schemeClr val="bg1"/>
                </a:solidFill>
                <a:latin typeface="HP001 4 hàng" pitchFamily="34" charset="0"/>
              </a:rPr>
              <a:t>K</a:t>
            </a:r>
            <a:endParaRPr lang="en-US" sz="4100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67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6" y="-154137"/>
            <a:ext cx="9144000" cy="523656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3143250" y="3543300"/>
            <a:ext cx="5314950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HP001 4 hàng" pitchFamily="34" charset="0"/>
              </a:rPr>
              <a:t>  </a:t>
            </a:r>
            <a:endParaRPr lang="en-US" sz="4100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14700" y="2990010"/>
            <a:ext cx="2903369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HP001 4 hàng" pitchFamily="34" charset="0"/>
              </a:rPr>
              <a:t>  </a:t>
            </a:r>
            <a:endParaRPr lang="en-US" sz="4500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14700" y="4336044"/>
            <a:ext cx="2903369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HP001 4 hàng" pitchFamily="34" charset="0"/>
              </a:rPr>
              <a:t>  </a:t>
            </a:r>
            <a:endParaRPr lang="en-US" sz="4500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9474" y="1187840"/>
            <a:ext cx="8774232" cy="7617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4500">
                <a:solidFill>
                  <a:srgbClr val="000000"/>
                </a:solidFill>
                <a:latin typeface="HP001 4 hàng" pitchFamily="34" charset="0"/>
              </a:rPr>
              <a:t>  </a:t>
            </a:r>
            <a:r>
              <a:rPr lang="en-US" sz="4500" smtClean="0">
                <a:solidFill>
                  <a:srgbClr val="000000"/>
                </a:solidFill>
                <a:latin typeface="HP001 4 hàng" pitchFamily="34" charset="0"/>
              </a:rPr>
              <a:t> </a:t>
            </a:r>
            <a:r>
              <a:rPr lang="en-US" sz="2400" smtClean="0">
                <a:solidFill>
                  <a:schemeClr val="bg1"/>
                </a:solidFill>
                <a:latin typeface="HP001 4 hàng" pitchFamily="34" charset="0"/>
              </a:rPr>
              <a:t>dừng lại           dừng lại            dừng lại</a:t>
            </a:r>
            <a:endParaRPr lang="en-US" sz="4100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1539" y="1680910"/>
            <a:ext cx="8774232" cy="7617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4500">
                <a:solidFill>
                  <a:srgbClr val="000000"/>
                </a:solidFill>
                <a:latin typeface="HP001 4 hàng" pitchFamily="34" charset="0"/>
              </a:rPr>
              <a:t>  </a:t>
            </a:r>
            <a:r>
              <a:rPr lang="en-US" sz="4500" smtClean="0">
                <a:solidFill>
                  <a:srgbClr val="000000"/>
                </a:solidFill>
                <a:latin typeface="HP001 4 hàng" pitchFamily="34" charset="0"/>
              </a:rPr>
              <a:t> </a:t>
            </a:r>
            <a:r>
              <a:rPr lang="en-US" sz="2400" smtClean="0">
                <a:solidFill>
                  <a:schemeClr val="bg1"/>
                </a:solidFill>
                <a:latin typeface="HP001 4 hàng" pitchFamily="34" charset="0"/>
              </a:rPr>
              <a:t>dừng lại           dừng lại            dừng lại</a:t>
            </a:r>
            <a:endParaRPr lang="en-US" sz="4100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3609" y="2173711"/>
            <a:ext cx="8774232" cy="7617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4500">
                <a:solidFill>
                  <a:srgbClr val="000000"/>
                </a:solidFill>
                <a:latin typeface="HP001 4 hàng" pitchFamily="34" charset="0"/>
              </a:rPr>
              <a:t>  </a:t>
            </a:r>
            <a:r>
              <a:rPr lang="en-US" sz="4500" smtClean="0">
                <a:solidFill>
                  <a:srgbClr val="000000"/>
                </a:solidFill>
                <a:latin typeface="HP001 4 hàng" pitchFamily="34" charset="0"/>
              </a:rPr>
              <a:t> </a:t>
            </a:r>
            <a:r>
              <a:rPr lang="en-US" sz="2400" smtClean="0">
                <a:solidFill>
                  <a:schemeClr val="bg1"/>
                </a:solidFill>
                <a:latin typeface="HP001 4 hàng" pitchFamily="34" charset="0"/>
              </a:rPr>
              <a:t>ngã oạch           ngã oạch            ngã oạch   </a:t>
            </a:r>
            <a:endParaRPr lang="en-US" sz="4100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1534" y="2675746"/>
            <a:ext cx="8774232" cy="7617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4500">
                <a:solidFill>
                  <a:srgbClr val="000000"/>
                </a:solidFill>
                <a:latin typeface="HP001 4 hàng" pitchFamily="34" charset="0"/>
              </a:rPr>
              <a:t>  </a:t>
            </a:r>
            <a:r>
              <a:rPr lang="en-US" sz="4500" smtClean="0">
                <a:solidFill>
                  <a:srgbClr val="000000"/>
                </a:solidFill>
                <a:latin typeface="HP001 4 hàng" pitchFamily="34" charset="0"/>
              </a:rPr>
              <a:t> </a:t>
            </a:r>
            <a:r>
              <a:rPr lang="en-US" sz="2400" smtClean="0">
                <a:solidFill>
                  <a:schemeClr val="bg1"/>
                </a:solidFill>
                <a:latin typeface="HP001 4 hàng" pitchFamily="34" charset="0"/>
              </a:rPr>
              <a:t>ngã oạch           ngã oạch            ngã oạch</a:t>
            </a:r>
            <a:endParaRPr lang="en-US" sz="4100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9474" y="188259"/>
            <a:ext cx="1855694" cy="340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</a:rPr>
              <a:t>Vở tập viết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367553" y="817607"/>
            <a:ext cx="84005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2800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2. Viết từ ngữ</a:t>
            </a:r>
            <a:endParaRPr lang="zh-CN" altLang="en-US" sz="2800" b="1" dirty="0">
              <a:solidFill>
                <a:schemeClr val="bg1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987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07504" y="987574"/>
            <a:ext cx="87702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4.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 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40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0" name="矩形 8">
            <a:extLst>
              <a:ext uri="{FF2B5EF4-FFF2-40B4-BE49-F238E27FC236}">
                <a16:creationId xmlns=""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0" y="2263689"/>
            <a:ext cx="73803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80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48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(…) 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矩形 8">
            <a:extLst>
              <a:ext uri="{FF2B5EF4-FFF2-40B4-BE49-F238E27FC236}">
                <a16:creationId xmlns=""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5364088" y="2263689"/>
            <a:ext cx="334786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</a:t>
            </a:r>
            <a:r>
              <a:rPr lang="en-US" altLang="zh-CN" sz="48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ội dừng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矩形 8">
            <a:extLst>
              <a:ext uri="{FF2B5EF4-FFF2-40B4-BE49-F238E27FC236}">
                <a16:creationId xmlns=""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-32921" y="3279056"/>
            <a:ext cx="756084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53119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6" y="-154137"/>
            <a:ext cx="9144000" cy="523656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3143250" y="3543300"/>
            <a:ext cx="5314950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HP001 4 hàng" pitchFamily="34" charset="0"/>
              </a:rPr>
              <a:t>  </a:t>
            </a:r>
            <a:endParaRPr lang="en-US" sz="4100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14700" y="2990010"/>
            <a:ext cx="2903369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HP001 4 hàng" pitchFamily="34" charset="0"/>
              </a:rPr>
              <a:t>  </a:t>
            </a:r>
            <a:endParaRPr lang="en-US" sz="4500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14700" y="4336044"/>
            <a:ext cx="2903369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HP001 4 hàng" pitchFamily="34" charset="0"/>
              </a:rPr>
              <a:t>  </a:t>
            </a:r>
            <a:endParaRPr lang="en-US" sz="4500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1539" y="1680910"/>
            <a:ext cx="8774232" cy="7617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4500">
                <a:solidFill>
                  <a:srgbClr val="000000"/>
                </a:solidFill>
                <a:latin typeface="HP001 4 hàng" pitchFamily="34" charset="0"/>
              </a:rPr>
              <a:t>  </a:t>
            </a:r>
            <a:r>
              <a:rPr lang="en-US" sz="4500">
                <a:latin typeface="HP001 4 hàng" pitchFamily="34" charset="0"/>
              </a:rPr>
              <a:t> </a:t>
            </a:r>
            <a:endParaRPr lang="en-US" sz="4100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3609" y="1683496"/>
            <a:ext cx="8774232" cy="7617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4500" dirty="0">
                <a:solidFill>
                  <a:srgbClr val="000000"/>
                </a:solidFill>
                <a:latin typeface="HP001 4 hàng" pitchFamily="34" charset="0"/>
              </a:rPr>
              <a:t>  </a:t>
            </a:r>
            <a:r>
              <a:rPr lang="en-US" sz="4500" dirty="0" smtClean="0">
                <a:solidFill>
                  <a:srgbClr val="000000"/>
                </a:solidFill>
                <a:latin typeface="HP001 4 hàng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HP001 4 hàng" pitchFamily="34" charset="0"/>
              </a:rPr>
              <a:t>Khi</a:t>
            </a:r>
            <a:r>
              <a:rPr lang="en-US" sz="2400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HP001 4 hàng" pitchFamily="34" charset="0"/>
              </a:rPr>
              <a:t>hoẵng</a:t>
            </a:r>
            <a:r>
              <a:rPr lang="en-US" sz="2400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HP001 4 hàng" pitchFamily="34" charset="0"/>
              </a:rPr>
              <a:t>ngã</a:t>
            </a:r>
            <a:r>
              <a:rPr lang="en-US" sz="2400" dirty="0" smtClean="0">
                <a:solidFill>
                  <a:schemeClr val="bg1"/>
                </a:solidFill>
                <a:latin typeface="HP001 4 hàng" pitchFamily="34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HP001 4 hàng" pitchFamily="34" charset="0"/>
              </a:rPr>
              <a:t>nai</a:t>
            </a:r>
            <a:r>
              <a:rPr lang="en-US" sz="2400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HP001 4 hàng" pitchFamily="34" charset="0"/>
              </a:rPr>
              <a:t>vội</a:t>
            </a:r>
            <a:r>
              <a:rPr lang="en-US" sz="2400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HP001 4 hàng" pitchFamily="34" charset="0"/>
              </a:rPr>
              <a:t>dừng</a:t>
            </a:r>
            <a:r>
              <a:rPr lang="en-US" sz="2400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HP001 4 hàng" pitchFamily="34" charset="0"/>
              </a:rPr>
              <a:t>lại</a:t>
            </a:r>
            <a:r>
              <a:rPr lang="en-US" sz="2400" dirty="0" smtClean="0">
                <a:solidFill>
                  <a:schemeClr val="bg1"/>
                </a:solidFill>
                <a:latin typeface="HP001 4 hàng" pitchFamily="34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HP001 4 hàng" pitchFamily="34" charset="0"/>
              </a:rPr>
              <a:t>đỡ</a:t>
            </a:r>
            <a:r>
              <a:rPr lang="en-US" sz="2400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HP001 4 hàng" pitchFamily="34" charset="0"/>
              </a:rPr>
              <a:t>hoẵng</a:t>
            </a:r>
            <a:r>
              <a:rPr lang="en-US" sz="2400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HP001 4 hàng" pitchFamily="34" charset="0"/>
              </a:rPr>
              <a:t>đứng</a:t>
            </a:r>
            <a:r>
              <a:rPr lang="en-US" sz="2400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HP001 4 hàng" pitchFamily="34" charset="0"/>
              </a:rPr>
              <a:t>dậy</a:t>
            </a:r>
            <a:r>
              <a:rPr lang="en-US" sz="2400" dirty="0" smtClean="0">
                <a:solidFill>
                  <a:schemeClr val="bg1"/>
                </a:solidFill>
                <a:latin typeface="HP001 4 hàng" pitchFamily="34" charset="0"/>
              </a:rPr>
              <a:t>.</a:t>
            </a:r>
            <a:endParaRPr lang="en-US" sz="4100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9474" y="188259"/>
            <a:ext cx="1855694" cy="340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</a:rPr>
              <a:t>Vở tập viết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511928" y="859054"/>
            <a:ext cx="8400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3. Viết </a:t>
            </a:r>
            <a:r>
              <a:rPr lang="en-US" altLang="zh-CN" sz="2400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400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2400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2400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400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400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240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 </a:t>
            </a:r>
            <a:r>
              <a:rPr lang="en-US" altLang="zh-CN" sz="2400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240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240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 (SHS trang 15)</a:t>
            </a:r>
            <a:endParaRPr lang="zh-CN" altLang="en-US" sz="2400" b="1" dirty="0">
              <a:solidFill>
                <a:schemeClr val="bg1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5928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2460035"/>
            <a:ext cx="3550608" cy="2613430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-540568" y="-328807"/>
            <a:ext cx="5213131" cy="4808241"/>
            <a:chOff x="1001374" y="-370703"/>
            <a:chExt cx="6695744" cy="6175701"/>
          </a:xfrm>
        </p:grpSpPr>
        <p:pic>
          <p:nvPicPr>
            <p:cNvPr id="9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0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9"/>
          <p:cNvSpPr txBox="1"/>
          <p:nvPr/>
        </p:nvSpPr>
        <p:spPr>
          <a:xfrm>
            <a:off x="191483" y="207531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文本框 41"/>
          <p:cNvSpPr txBox="1"/>
          <p:nvPr/>
        </p:nvSpPr>
        <p:spPr>
          <a:xfrm>
            <a:off x="1480222" y="99632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từ ngữ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0078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0416" y="2571750"/>
            <a:ext cx="9144000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4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học múa, em phải tập</a:t>
            </a:r>
            <a:r>
              <a:rPr lang="en-US" altLang="zh-CN" sz="40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vi-VN" altLang="zh-CN" sz="40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vi-VN" altLang="zh-CN" sz="4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(...)  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4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chân.</a:t>
            </a:r>
            <a:endParaRPr lang="zh-CN" altLang="en-US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1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5575" y="208676"/>
            <a:ext cx="8795977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763688" y="1351888"/>
            <a:ext cx="136815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 lại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3" name="矩形 8">
            <a:extLst>
              <a:ext uri="{FF2B5EF4-FFF2-40B4-BE49-F238E27FC236}">
                <a16:creationId xmlns=""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5436096" y="1366824"/>
            <a:ext cx="2673531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 dậy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4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779912" y="1366825"/>
            <a:ext cx="1224136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2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32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32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518665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2 -0.01851 L 0.31111 0.2474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87" y="132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  <p:bldP spid="4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9474" y="188259"/>
            <a:ext cx="1855694" cy="340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</a:rPr>
              <a:t>Vở tập viết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511928" y="812217"/>
            <a:ext cx="84005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4. Viết câu hoàn thiện ở mục 5 (SHS trang 16)</a:t>
            </a:r>
            <a:endParaRPr lang="zh-CN" altLang="en-US" sz="2800" b="1" dirty="0">
              <a:solidFill>
                <a:schemeClr val="tx1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4711"/>
            <a:ext cx="9144000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471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851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-28922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298"/>
            <a:ext cx="4139951" cy="2149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94298"/>
            <a:ext cx="4499992" cy="2149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6107"/>
            <a:ext cx="4139951" cy="25819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2667240"/>
            <a:ext cx="4499992" cy="234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897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24240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00" y="-123914"/>
            <a:ext cx="9144000" cy="52360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52120" y="1707654"/>
            <a:ext cx="1512168" cy="50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39752" y="1059582"/>
            <a:ext cx="79208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975616" y="1059582"/>
            <a:ext cx="115212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576096" y="1507314"/>
            <a:ext cx="141984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25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3" grpId="0" animBg="1"/>
      <p:bldP spid="3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915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1" y="-154137"/>
            <a:ext cx="9144000" cy="523656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3143250" y="3543300"/>
            <a:ext cx="5314950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HP001 4 hàng" pitchFamily="34" charset="0"/>
              </a:rPr>
              <a:t>  </a:t>
            </a:r>
            <a:endParaRPr lang="en-US" sz="4100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14700" y="2990010"/>
            <a:ext cx="2903369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HP001 4 hàng" pitchFamily="34" charset="0"/>
              </a:rPr>
              <a:t>  </a:t>
            </a:r>
            <a:endParaRPr lang="en-US" sz="4500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14700" y="4336044"/>
            <a:ext cx="2903369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HP001 4 hàng" pitchFamily="34" charset="0"/>
              </a:rPr>
              <a:t>  </a:t>
            </a:r>
            <a:endParaRPr lang="en-US" sz="4500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1539" y="1680910"/>
            <a:ext cx="8774232" cy="7617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4500">
                <a:solidFill>
                  <a:srgbClr val="000000"/>
                </a:solidFill>
                <a:latin typeface="HP001 4 hàng" pitchFamily="34" charset="0"/>
              </a:rPr>
              <a:t>  </a:t>
            </a:r>
            <a:r>
              <a:rPr lang="en-US" sz="4500">
                <a:latin typeface="HP001 4 hàng" pitchFamily="34" charset="0"/>
              </a:rPr>
              <a:t> </a:t>
            </a:r>
            <a:endParaRPr lang="en-US" sz="4100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3609" y="1683496"/>
            <a:ext cx="8774232" cy="7617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4500">
                <a:solidFill>
                  <a:srgbClr val="000000"/>
                </a:solidFill>
                <a:latin typeface="HP001 4 hàng" pitchFamily="34" charset="0"/>
              </a:rPr>
              <a:t>  </a:t>
            </a:r>
            <a:r>
              <a:rPr lang="en-US" sz="4500" smtClean="0">
                <a:solidFill>
                  <a:srgbClr val="000000"/>
                </a:solidFill>
                <a:latin typeface="HP001 4 hàng" pitchFamily="34" charset="0"/>
              </a:rPr>
              <a:t> </a:t>
            </a:r>
            <a:r>
              <a:rPr lang="en-US" sz="2400" smtClean="0">
                <a:solidFill>
                  <a:schemeClr val="bg1"/>
                </a:solidFill>
                <a:latin typeface="HP001 4 hàng" pitchFamily="34" charset="0"/>
              </a:rPr>
              <a:t>Nai và hoẵng về đích cuối cùng. Nhưng cả hai đều được </a:t>
            </a:r>
            <a:endParaRPr lang="en-US" sz="4100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9474" y="188259"/>
            <a:ext cx="1855694" cy="340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</a:rPr>
              <a:t>Vở tập viết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511928" y="859054"/>
            <a:ext cx="8400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r>
              <a:rPr lang="en-US" altLang="zh-CN" sz="2400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Nghe viết</a:t>
            </a:r>
            <a:endParaRPr lang="zh-CN" altLang="en-US" sz="2400" b="1" dirty="0">
              <a:solidFill>
                <a:schemeClr val="bg1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97776" y="2166885"/>
            <a:ext cx="8774232" cy="7617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4500">
                <a:solidFill>
                  <a:srgbClr val="000000"/>
                </a:solidFill>
                <a:latin typeface="HP001 4 hàng" pitchFamily="34" charset="0"/>
              </a:rPr>
              <a:t>  </a:t>
            </a:r>
            <a:r>
              <a:rPr lang="en-US" sz="4500" smtClean="0">
                <a:solidFill>
                  <a:srgbClr val="000000"/>
                </a:solidFill>
                <a:latin typeface="HP001 4 hàng" pitchFamily="34" charset="0"/>
              </a:rPr>
              <a:t> </a:t>
            </a:r>
            <a:r>
              <a:rPr lang="en-US" sz="2400" smtClean="0">
                <a:solidFill>
                  <a:schemeClr val="bg1"/>
                </a:solidFill>
                <a:latin typeface="HP001 4 hàng" pitchFamily="34" charset="0"/>
              </a:rPr>
              <a:t>tặng giải thưởng. </a:t>
            </a:r>
            <a:endParaRPr lang="en-US" sz="4100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30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4139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430294" y="1507155"/>
            <a:ext cx="3731754" cy="5278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558"/>
            <a:ext cx="9108504" cy="4515966"/>
          </a:xfrm>
          <a:prstGeom prst="rect">
            <a:avLst/>
          </a:prstGeom>
        </p:spPr>
      </p:pic>
      <p:sp>
        <p:nvSpPr>
          <p:cNvPr id="27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0" y="19984"/>
            <a:ext cx="9144000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4000" b="1" dirty="0">
              <a:solidFill>
                <a:srgbClr val="C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6169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534"/>
            <a:ext cx="9144000" cy="3312368"/>
          </a:xfrm>
          <a:prstGeom prst="rect">
            <a:avLst/>
          </a:prstGeom>
        </p:spPr>
      </p:pic>
      <p:sp>
        <p:nvSpPr>
          <p:cNvPr id="20" name="Hình chữ nhật: Góc Tròn 1">
            <a:extLst>
              <a:ext uri="{FF2B5EF4-FFF2-40B4-BE49-F238E27FC236}">
                <a16:creationId xmlns=""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2681668" y="2117155"/>
            <a:ext cx="2034347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ước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1" name="Hình chữ nhật: Góc Tròn 4">
            <a:extLst>
              <a:ext uri="{FF2B5EF4-FFF2-40B4-BE49-F238E27FC236}">
                <a16:creationId xmlns="" xmlns:a16="http://schemas.microsoft.com/office/drawing/2014/main" id="{E70D5203-C913-4D7A-BAE1-08A9F14E5A39}"/>
              </a:ext>
            </a:extLst>
          </p:cNvPr>
          <p:cNvSpPr/>
          <p:nvPr/>
        </p:nvSpPr>
        <p:spPr>
          <a:xfrm>
            <a:off x="4556836" y="2117155"/>
            <a:ext cx="2393542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ước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suối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2" name="Hình chữ nhật: Góc Tròn 5">
            <a:extLst>
              <a:ext uri="{FF2B5EF4-FFF2-40B4-BE49-F238E27FC236}">
                <a16:creationId xmlns="" xmlns:a16="http://schemas.microsoft.com/office/drawing/2014/main" id="{B95B6E9E-E64A-4DCE-A748-3BFC97161753}"/>
              </a:ext>
            </a:extLst>
          </p:cNvPr>
          <p:cNvSpPr/>
          <p:nvPr/>
        </p:nvSpPr>
        <p:spPr>
          <a:xfrm>
            <a:off x="6778140" y="2100710"/>
            <a:ext cx="2258355" cy="707193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ượt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đuổi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Hình chữ nhật: Góc Tròn 7">
            <a:extLst>
              <a:ext uri="{FF2B5EF4-FFF2-40B4-BE49-F238E27FC236}">
                <a16:creationId xmlns="" xmlns:a16="http://schemas.microsoft.com/office/drawing/2014/main" id="{CBBFFB9C-BE2C-49E6-A050-4CD40B5FD726}"/>
              </a:ext>
            </a:extLst>
          </p:cNvPr>
          <p:cNvSpPr/>
          <p:nvPr/>
        </p:nvSpPr>
        <p:spPr>
          <a:xfrm>
            <a:off x="4638422" y="3000523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đội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ình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4" name="Hình chữ nhật: Góc Tròn 8">
            <a:extLst>
              <a:ext uri="{FF2B5EF4-FFF2-40B4-BE49-F238E27FC236}">
                <a16:creationId xmlns="" xmlns:a16="http://schemas.microsoft.com/office/drawing/2014/main" id="{BF504A1A-8443-494E-BC4E-32D77EFC1CE9}"/>
              </a:ext>
            </a:extLst>
          </p:cNvPr>
          <p:cNvSpPr/>
          <p:nvPr/>
        </p:nvSpPr>
        <p:spPr>
          <a:xfrm>
            <a:off x="2482250" y="3028528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tức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5" name="Hình chữ nhật: Góc Tròn 10">
            <a:extLst>
              <a:ext uri="{FF2B5EF4-FFF2-40B4-BE49-F238E27FC236}">
                <a16:creationId xmlns="" xmlns:a16="http://schemas.microsoft.com/office/drawing/2014/main" id="{34226D4E-3F01-4C02-81D6-DF350CD10A44}"/>
              </a:ext>
            </a:extLst>
          </p:cNvPr>
          <p:cNvSpPr/>
          <p:nvPr/>
        </p:nvSpPr>
        <p:spPr>
          <a:xfrm>
            <a:off x="6950378" y="2992375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dự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6722039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29654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7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904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72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2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8EE7D316-1524-4456-B263-AED08A2F4A8F}"/>
              </a:ext>
            </a:extLst>
          </p:cNvPr>
          <p:cNvSpPr/>
          <p:nvPr/>
        </p:nvSpPr>
        <p:spPr>
          <a:xfrm>
            <a:off x="400963" y="552088"/>
            <a:ext cx="6493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DẶN DÒ MÔN TIẾNG VIỆT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FD33C0DE-D76D-49EC-9F5F-2EB09012767C}"/>
              </a:ext>
            </a:extLst>
          </p:cNvPr>
          <p:cNvSpPr/>
          <p:nvPr/>
        </p:nvSpPr>
        <p:spPr>
          <a:xfrm>
            <a:off x="257528" y="1247888"/>
            <a:ext cx="86892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 bài </a:t>
            </a:r>
            <a:r>
              <a:rPr lang="en-US" altLang="zh-CN" sz="280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 thưởng tình bạn </a:t>
            </a:r>
            <a:r>
              <a:rPr lang="en-US" altLang="zh-CN" sz="28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trang 14 sách TV tập 2)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 sách bài tập Tiếng Việt trang 8 -9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172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6" y="-154137"/>
            <a:ext cx="9144000" cy="523656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3143250" y="3543300"/>
            <a:ext cx="5314950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HP001 4 hàng" pitchFamily="34" charset="0"/>
              </a:rPr>
              <a:t>  </a:t>
            </a:r>
            <a:endParaRPr lang="en-US" sz="4100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14700" y="2990010"/>
            <a:ext cx="2903369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HP001 4 hàng" pitchFamily="34" charset="0"/>
              </a:rPr>
              <a:t>  </a:t>
            </a:r>
            <a:endParaRPr lang="en-US" sz="4500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14700" y="4336044"/>
            <a:ext cx="2903369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HP001 4 hàng" pitchFamily="34" charset="0"/>
              </a:rPr>
              <a:t>  </a:t>
            </a:r>
            <a:endParaRPr lang="en-US" sz="4500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44799" y="712710"/>
            <a:ext cx="8774232" cy="7617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4500">
                <a:solidFill>
                  <a:srgbClr val="000000"/>
                </a:solidFill>
                <a:latin typeface="HP001 4 hàng" pitchFamily="34" charset="0"/>
              </a:rPr>
              <a:t>  </a:t>
            </a:r>
            <a:r>
              <a:rPr lang="en-US" sz="4500" smtClean="0">
                <a:solidFill>
                  <a:srgbClr val="000000"/>
                </a:solidFill>
                <a:latin typeface="HP001 4 hàng" pitchFamily="34" charset="0"/>
              </a:rPr>
              <a:t> </a:t>
            </a:r>
            <a:r>
              <a:rPr lang="en-US" sz="2400" smtClean="0">
                <a:solidFill>
                  <a:schemeClr val="bg1"/>
                </a:solidFill>
                <a:latin typeface="HP001 4 hàng" pitchFamily="34" charset="0"/>
              </a:rPr>
              <a:t>luyện viết</a:t>
            </a:r>
            <a:endParaRPr lang="en-US" sz="4100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1539" y="1680910"/>
            <a:ext cx="8774232" cy="7617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4500">
                <a:solidFill>
                  <a:srgbClr val="000000"/>
                </a:solidFill>
                <a:latin typeface="HP001 4 hàng" pitchFamily="34" charset="0"/>
              </a:rPr>
              <a:t>  </a:t>
            </a:r>
            <a:r>
              <a:rPr lang="en-US" sz="4500" smtClean="0">
                <a:solidFill>
                  <a:srgbClr val="000000"/>
                </a:solidFill>
                <a:latin typeface="HP001 4 hàng" pitchFamily="34" charset="0"/>
              </a:rPr>
              <a:t> </a:t>
            </a:r>
            <a:r>
              <a:rPr lang="en-US" sz="2400">
                <a:solidFill>
                  <a:schemeClr val="bg1"/>
                </a:solidFill>
                <a:latin typeface="HP001 4 hàng" pitchFamily="34" charset="0"/>
              </a:rPr>
              <a:t>K</a:t>
            </a:r>
            <a:r>
              <a:rPr lang="en-US" sz="2400" smtClean="0">
                <a:solidFill>
                  <a:schemeClr val="bg1"/>
                </a:solidFill>
                <a:latin typeface="HP001 4 hàng" pitchFamily="34" charset="0"/>
              </a:rPr>
              <a:t>        </a:t>
            </a:r>
            <a:r>
              <a:rPr lang="en-US" sz="2400">
                <a:solidFill>
                  <a:schemeClr val="bg1"/>
                </a:solidFill>
                <a:latin typeface="HP001 4 hàng" pitchFamily="34" charset="0"/>
              </a:rPr>
              <a:t>K</a:t>
            </a:r>
            <a:r>
              <a:rPr lang="en-US" sz="2400" smtClean="0">
                <a:solidFill>
                  <a:schemeClr val="bg1"/>
                </a:solidFill>
                <a:latin typeface="HP001 4 hàng" pitchFamily="34" charset="0"/>
              </a:rPr>
              <a:t>        </a:t>
            </a:r>
            <a:r>
              <a:rPr lang="en-US" sz="2400">
                <a:solidFill>
                  <a:schemeClr val="bg1"/>
                </a:solidFill>
                <a:latin typeface="HP001 4 hàng" pitchFamily="34" charset="0"/>
              </a:rPr>
              <a:t>K</a:t>
            </a:r>
            <a:r>
              <a:rPr lang="en-US" sz="2400" smtClean="0">
                <a:solidFill>
                  <a:schemeClr val="bg1"/>
                </a:solidFill>
                <a:latin typeface="HP001 4 hàng" pitchFamily="34" charset="0"/>
              </a:rPr>
              <a:t>        </a:t>
            </a:r>
            <a:r>
              <a:rPr lang="en-US" sz="2400">
                <a:solidFill>
                  <a:schemeClr val="bg1"/>
                </a:solidFill>
                <a:latin typeface="HP001 4 hàng" pitchFamily="34" charset="0"/>
              </a:rPr>
              <a:t>K</a:t>
            </a:r>
            <a:r>
              <a:rPr lang="en-US" sz="2400" smtClean="0">
                <a:solidFill>
                  <a:schemeClr val="bg1"/>
                </a:solidFill>
                <a:latin typeface="HP001 4 hàng" pitchFamily="34" charset="0"/>
              </a:rPr>
              <a:t>        </a:t>
            </a:r>
            <a:r>
              <a:rPr lang="en-US" sz="2400">
                <a:solidFill>
                  <a:schemeClr val="bg1"/>
                </a:solidFill>
                <a:latin typeface="HP001 4 hàng" pitchFamily="34" charset="0"/>
              </a:rPr>
              <a:t>K</a:t>
            </a:r>
            <a:r>
              <a:rPr lang="en-US" sz="2400" smtClean="0">
                <a:solidFill>
                  <a:schemeClr val="bg1"/>
                </a:solidFill>
                <a:latin typeface="HP001 4 hàng" pitchFamily="34" charset="0"/>
              </a:rPr>
              <a:t>         </a:t>
            </a:r>
            <a:r>
              <a:rPr lang="en-US" sz="2400">
                <a:solidFill>
                  <a:schemeClr val="bg1"/>
                </a:solidFill>
                <a:latin typeface="HP001 4 hàng" pitchFamily="34" charset="0"/>
              </a:rPr>
              <a:t>K</a:t>
            </a:r>
            <a:endParaRPr lang="en-US" sz="4100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3609" y="2173711"/>
            <a:ext cx="8774232" cy="7617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4500">
                <a:solidFill>
                  <a:srgbClr val="000000"/>
                </a:solidFill>
                <a:latin typeface="HP001 4 hàng" pitchFamily="34" charset="0"/>
              </a:rPr>
              <a:t>  </a:t>
            </a:r>
            <a:r>
              <a:rPr lang="en-US" sz="4500" smtClean="0">
                <a:solidFill>
                  <a:srgbClr val="000000"/>
                </a:solidFill>
                <a:latin typeface="HP001 4 hàng" pitchFamily="34" charset="0"/>
              </a:rPr>
              <a:t> </a:t>
            </a:r>
            <a:r>
              <a:rPr lang="en-US" sz="2400">
                <a:solidFill>
                  <a:schemeClr val="bg1"/>
                </a:solidFill>
                <a:latin typeface="HP001 4 hàng" pitchFamily="34" charset="0"/>
              </a:rPr>
              <a:t>K</a:t>
            </a:r>
            <a:r>
              <a:rPr lang="en-US" sz="2400" smtClean="0">
                <a:solidFill>
                  <a:schemeClr val="bg1"/>
                </a:solidFill>
                <a:latin typeface="HP001 4 hàng" pitchFamily="34" charset="0"/>
              </a:rPr>
              <a:t>        </a:t>
            </a:r>
            <a:r>
              <a:rPr lang="en-US" sz="2400">
                <a:solidFill>
                  <a:schemeClr val="bg1"/>
                </a:solidFill>
                <a:latin typeface="HP001 4 hàng" pitchFamily="34" charset="0"/>
              </a:rPr>
              <a:t>K</a:t>
            </a:r>
            <a:r>
              <a:rPr lang="en-US" sz="2400" smtClean="0">
                <a:solidFill>
                  <a:schemeClr val="bg1"/>
                </a:solidFill>
                <a:latin typeface="HP001 4 hàng" pitchFamily="34" charset="0"/>
              </a:rPr>
              <a:t>        </a:t>
            </a:r>
            <a:r>
              <a:rPr lang="en-US" sz="2400">
                <a:solidFill>
                  <a:schemeClr val="bg1"/>
                </a:solidFill>
                <a:latin typeface="HP001 4 hàng" pitchFamily="34" charset="0"/>
              </a:rPr>
              <a:t>K</a:t>
            </a:r>
            <a:r>
              <a:rPr lang="en-US" sz="2400" smtClean="0">
                <a:solidFill>
                  <a:schemeClr val="bg1"/>
                </a:solidFill>
                <a:latin typeface="HP001 4 hàng" pitchFamily="34" charset="0"/>
              </a:rPr>
              <a:t>        </a:t>
            </a:r>
            <a:r>
              <a:rPr lang="en-US" sz="2400">
                <a:solidFill>
                  <a:schemeClr val="bg1"/>
                </a:solidFill>
                <a:latin typeface="HP001 4 hàng" pitchFamily="34" charset="0"/>
              </a:rPr>
              <a:t>K</a:t>
            </a:r>
            <a:r>
              <a:rPr lang="en-US" sz="2400" smtClean="0">
                <a:solidFill>
                  <a:schemeClr val="bg1"/>
                </a:solidFill>
                <a:latin typeface="HP001 4 hàng" pitchFamily="34" charset="0"/>
              </a:rPr>
              <a:t>        </a:t>
            </a:r>
            <a:r>
              <a:rPr lang="en-US" sz="2400">
                <a:solidFill>
                  <a:schemeClr val="bg1"/>
                </a:solidFill>
                <a:latin typeface="HP001 4 hàng" pitchFamily="34" charset="0"/>
              </a:rPr>
              <a:t>K</a:t>
            </a:r>
            <a:r>
              <a:rPr lang="en-US" sz="2400" smtClean="0">
                <a:solidFill>
                  <a:schemeClr val="bg1"/>
                </a:solidFill>
                <a:latin typeface="HP001 4 hàng" pitchFamily="34" charset="0"/>
              </a:rPr>
              <a:t>         </a:t>
            </a:r>
            <a:r>
              <a:rPr lang="en-US" sz="2400">
                <a:solidFill>
                  <a:schemeClr val="bg1"/>
                </a:solidFill>
                <a:latin typeface="HP001 4 hàng" pitchFamily="34" charset="0"/>
              </a:rPr>
              <a:t>K</a:t>
            </a:r>
            <a:endParaRPr lang="en-US" sz="4100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1534" y="2656496"/>
            <a:ext cx="8774232" cy="7617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4500">
                <a:solidFill>
                  <a:srgbClr val="000000"/>
                </a:solidFill>
                <a:latin typeface="HP001 4 hàng" pitchFamily="34" charset="0"/>
              </a:rPr>
              <a:t>  </a:t>
            </a:r>
            <a:r>
              <a:rPr lang="en-US" sz="4500" smtClean="0">
                <a:solidFill>
                  <a:srgbClr val="000000"/>
                </a:solidFill>
                <a:latin typeface="HP001 4 hàng" pitchFamily="34" charset="0"/>
              </a:rPr>
              <a:t> </a:t>
            </a:r>
            <a:r>
              <a:rPr lang="en-US" sz="2400" smtClean="0">
                <a:solidFill>
                  <a:schemeClr val="bg1"/>
                </a:solidFill>
                <a:latin typeface="HP001 4 hàng" pitchFamily="34" charset="0"/>
              </a:rPr>
              <a:t>Khỉ con rất thích ăn chuối.</a:t>
            </a:r>
            <a:endParaRPr lang="en-US" sz="4100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1534" y="-1"/>
            <a:ext cx="2379230" cy="340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Vở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luyện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viết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729318" y="1281953"/>
            <a:ext cx="1272988" cy="896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456330" y="4096870"/>
            <a:ext cx="4419599" cy="896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50309" y="3145771"/>
            <a:ext cx="8774232" cy="7617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4500">
                <a:solidFill>
                  <a:srgbClr val="000000"/>
                </a:solidFill>
                <a:latin typeface="HP001 4 hàng" pitchFamily="34" charset="0"/>
              </a:rPr>
              <a:t>  </a:t>
            </a:r>
            <a:r>
              <a:rPr lang="en-US" sz="4500" smtClean="0">
                <a:solidFill>
                  <a:srgbClr val="000000"/>
                </a:solidFill>
                <a:latin typeface="HP001 4 hàng" pitchFamily="34" charset="0"/>
              </a:rPr>
              <a:t> </a:t>
            </a:r>
            <a:r>
              <a:rPr lang="en-US" sz="2400" smtClean="0">
                <a:solidFill>
                  <a:schemeClr val="bg1"/>
                </a:solidFill>
                <a:latin typeface="HP001 4 hàng" pitchFamily="34" charset="0"/>
              </a:rPr>
              <a:t>Khỉ con rất thích ăn chuối.</a:t>
            </a:r>
            <a:endParaRPr lang="en-US" sz="4100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9013" y="207898"/>
            <a:ext cx="8774232" cy="7617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4500" dirty="0">
                <a:solidFill>
                  <a:srgbClr val="000000"/>
                </a:solidFill>
                <a:latin typeface="HP001 4 hàng" pitchFamily="34" charset="0"/>
              </a:rPr>
              <a:t>  </a:t>
            </a:r>
            <a:r>
              <a:rPr lang="en-US" sz="4500" dirty="0" smtClean="0">
                <a:solidFill>
                  <a:srgbClr val="000000"/>
                </a:solidFill>
                <a:latin typeface="HP001 4 hàng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HP001 4 hàng" pitchFamily="34" charset="0"/>
              </a:rPr>
              <a:t>thứ</a:t>
            </a:r>
            <a:r>
              <a:rPr lang="en-US" sz="2400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HP001 4 hàng" pitchFamily="34" charset="0"/>
              </a:rPr>
              <a:t>hai</a:t>
            </a:r>
            <a:r>
              <a:rPr lang="en-US" sz="2400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HP001 4 hàng" pitchFamily="34" charset="0"/>
              </a:rPr>
              <a:t>ngày</a:t>
            </a:r>
            <a:r>
              <a:rPr lang="en-US" sz="2400" dirty="0" smtClean="0">
                <a:solidFill>
                  <a:schemeClr val="bg1"/>
                </a:solidFill>
                <a:latin typeface="HP001 4 hàng" pitchFamily="34" charset="0"/>
              </a:rPr>
              <a:t>03</a:t>
            </a:r>
            <a:r>
              <a:rPr lang="en-US" sz="2400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HP001 4 hàng" pitchFamily="34" charset="0"/>
              </a:rPr>
              <a:t>tháng</a:t>
            </a:r>
            <a:r>
              <a:rPr lang="en-US" sz="2400" dirty="0" smtClean="0">
                <a:solidFill>
                  <a:schemeClr val="bg1"/>
                </a:solidFill>
                <a:latin typeface="HP001 4 hàng" pitchFamily="34" charset="0"/>
              </a:rPr>
              <a:t> 2 </a:t>
            </a:r>
            <a:r>
              <a:rPr lang="en-US" sz="2400" dirty="0" err="1" smtClean="0">
                <a:solidFill>
                  <a:schemeClr val="bg1"/>
                </a:solidFill>
                <a:latin typeface="HP001 4 hàng" pitchFamily="34" charset="0"/>
              </a:rPr>
              <a:t>năm</a:t>
            </a:r>
            <a:r>
              <a:rPr lang="en-US" sz="2400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HP001 4 hàng" pitchFamily="34" charset="0"/>
              </a:rPr>
              <a:t>2025</a:t>
            </a:r>
            <a:endParaRPr lang="en-US" sz="4100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04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6" y="-154137"/>
            <a:ext cx="9144000" cy="523656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3143250" y="3543300"/>
            <a:ext cx="5314950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HP001 4 hàng" pitchFamily="34" charset="0"/>
              </a:rPr>
              <a:t>  </a:t>
            </a:r>
            <a:endParaRPr lang="en-US" sz="4100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14700" y="2990010"/>
            <a:ext cx="2903369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HP001 4 hàng" pitchFamily="34" charset="0"/>
              </a:rPr>
              <a:t>  </a:t>
            </a:r>
            <a:endParaRPr lang="en-US" sz="4500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14700" y="4336044"/>
            <a:ext cx="2903369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HP001 4 hàng" pitchFamily="34" charset="0"/>
              </a:rPr>
              <a:t>  </a:t>
            </a:r>
            <a:endParaRPr lang="en-US" sz="4500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44799" y="712710"/>
            <a:ext cx="8774232" cy="7617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4500">
                <a:solidFill>
                  <a:srgbClr val="000000"/>
                </a:solidFill>
                <a:latin typeface="HP001 4 hàng" pitchFamily="34" charset="0"/>
              </a:rPr>
              <a:t>  </a:t>
            </a:r>
            <a:r>
              <a:rPr lang="en-US" sz="4500" smtClean="0">
                <a:solidFill>
                  <a:srgbClr val="000000"/>
                </a:solidFill>
                <a:latin typeface="HP001 4 hàng" pitchFamily="34" charset="0"/>
              </a:rPr>
              <a:t> </a:t>
            </a:r>
            <a:r>
              <a:rPr lang="en-US" sz="2400" smtClean="0">
                <a:solidFill>
                  <a:schemeClr val="bg1"/>
                </a:solidFill>
                <a:latin typeface="HP001 4 hàng" pitchFamily="34" charset="0"/>
              </a:rPr>
              <a:t>tiếng việt</a:t>
            </a:r>
            <a:endParaRPr lang="en-US" sz="4100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32338" y="1203598"/>
            <a:ext cx="8774232" cy="7617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4500">
                <a:solidFill>
                  <a:srgbClr val="000000"/>
                </a:solidFill>
                <a:latin typeface="HP001 4 hàng" pitchFamily="34" charset="0"/>
              </a:rPr>
              <a:t>  </a:t>
            </a:r>
            <a:r>
              <a:rPr lang="en-US" sz="4500" smtClean="0">
                <a:solidFill>
                  <a:srgbClr val="000000"/>
                </a:solidFill>
                <a:latin typeface="HP001 4 hàng" pitchFamily="34" charset="0"/>
              </a:rPr>
              <a:t> </a:t>
            </a:r>
            <a:r>
              <a:rPr lang="en-US" sz="2400" smtClean="0">
                <a:solidFill>
                  <a:schemeClr val="bg1"/>
                </a:solidFill>
                <a:latin typeface="HP001 4 hàng" pitchFamily="34" charset="0"/>
              </a:rPr>
              <a:t>giải thưởng tình bạn</a:t>
            </a:r>
            <a:endParaRPr lang="en-US" sz="4100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97077" y="2157632"/>
            <a:ext cx="8774232" cy="7617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4500">
                <a:solidFill>
                  <a:srgbClr val="000000"/>
                </a:solidFill>
                <a:latin typeface="HP001 4 hàng" pitchFamily="34" charset="0"/>
              </a:rPr>
              <a:t>  </a:t>
            </a:r>
            <a:r>
              <a:rPr lang="en-US" sz="4500" smtClean="0">
                <a:solidFill>
                  <a:srgbClr val="000000"/>
                </a:solidFill>
                <a:latin typeface="HP001 4 hàng" pitchFamily="34" charset="0"/>
              </a:rPr>
              <a:t> </a:t>
            </a:r>
            <a:r>
              <a:rPr lang="en-US" sz="2400" smtClean="0">
                <a:solidFill>
                  <a:schemeClr val="bg1"/>
                </a:solidFill>
                <a:latin typeface="HP001 4 hàng" pitchFamily="34" charset="0"/>
              </a:rPr>
              <a:t>toán.</a:t>
            </a:r>
            <a:endParaRPr lang="en-US" sz="4100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3609" y="-19345"/>
            <a:ext cx="2379230" cy="340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Vở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học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729318" y="1281953"/>
            <a:ext cx="1272988" cy="896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2707" y="3579862"/>
            <a:ext cx="8165757" cy="896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702424" y="2652723"/>
            <a:ext cx="8774232" cy="7617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4500">
                <a:solidFill>
                  <a:srgbClr val="000000"/>
                </a:solidFill>
                <a:latin typeface="HP001 4 hàng" pitchFamily="34" charset="0"/>
              </a:rPr>
              <a:t>  </a:t>
            </a:r>
            <a:r>
              <a:rPr lang="en-US" sz="4500" smtClean="0">
                <a:solidFill>
                  <a:srgbClr val="000000"/>
                </a:solidFill>
                <a:latin typeface="HP001 4 hàng" pitchFamily="34" charset="0"/>
              </a:rPr>
              <a:t> </a:t>
            </a:r>
            <a:r>
              <a:rPr lang="en-US" sz="2400" smtClean="0">
                <a:solidFill>
                  <a:schemeClr val="bg1"/>
                </a:solidFill>
                <a:latin typeface="HP001 4 hàng" pitchFamily="34" charset="0"/>
              </a:rPr>
              <a:t>số có hai chữ số ( tiết 4).</a:t>
            </a:r>
            <a:endParaRPr lang="en-US" sz="4100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9013" y="207898"/>
            <a:ext cx="8774232" cy="7617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4500" dirty="0">
                <a:solidFill>
                  <a:srgbClr val="000000"/>
                </a:solidFill>
                <a:latin typeface="HP001 4 hàng" pitchFamily="34" charset="0"/>
              </a:rPr>
              <a:t>  </a:t>
            </a:r>
            <a:r>
              <a:rPr lang="en-US" sz="4500" dirty="0" smtClean="0">
                <a:solidFill>
                  <a:srgbClr val="000000"/>
                </a:solidFill>
                <a:latin typeface="HP001 4 hàng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HP001 4 hàng" pitchFamily="34" charset="0"/>
              </a:rPr>
              <a:t>thứ</a:t>
            </a:r>
            <a:r>
              <a:rPr lang="en-US" sz="2400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HP001 4 hàng" pitchFamily="34" charset="0"/>
              </a:rPr>
              <a:t>hai</a:t>
            </a:r>
            <a:r>
              <a:rPr lang="en-US" sz="2400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HP001 4 hàng" pitchFamily="34" charset="0"/>
              </a:rPr>
              <a:t>ngày</a:t>
            </a:r>
            <a:r>
              <a:rPr lang="en-US" sz="2400" dirty="0" smtClean="0">
                <a:solidFill>
                  <a:schemeClr val="bg1"/>
                </a:solidFill>
                <a:latin typeface="HP001 4 hàng" pitchFamily="34" charset="0"/>
              </a:rPr>
              <a:t>03</a:t>
            </a:r>
            <a:r>
              <a:rPr lang="en-US" sz="2400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HP001 4 hàng" pitchFamily="34" charset="0"/>
              </a:rPr>
              <a:t>tháng</a:t>
            </a:r>
            <a:r>
              <a:rPr lang="en-US" sz="2400" dirty="0" smtClean="0">
                <a:solidFill>
                  <a:schemeClr val="bg1"/>
                </a:solidFill>
                <a:latin typeface="HP001 4 hàng" pitchFamily="34" charset="0"/>
              </a:rPr>
              <a:t> 2 </a:t>
            </a:r>
            <a:r>
              <a:rPr lang="en-US" sz="2400" dirty="0" err="1" smtClean="0">
                <a:solidFill>
                  <a:schemeClr val="bg1"/>
                </a:solidFill>
                <a:latin typeface="HP001 4 hàng" pitchFamily="34" charset="0"/>
              </a:rPr>
              <a:t>năm</a:t>
            </a:r>
            <a:r>
              <a:rPr lang="en-US" sz="2400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HP001 4 hàng" pitchFamily="34" charset="0"/>
              </a:rPr>
              <a:t>2025</a:t>
            </a:r>
            <a:endParaRPr lang="en-US" sz="4100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2456330" y="2139702"/>
            <a:ext cx="4419599" cy="896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729318" y="2715766"/>
            <a:ext cx="636494" cy="896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148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0234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872883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0" y="-164554"/>
            <a:ext cx="9396535" cy="616338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en-US" altLang="zh-CN" sz="32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32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893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09"/>
          <p:cNvSpPr txBox="1"/>
          <p:nvPr/>
        </p:nvSpPr>
        <p:spPr>
          <a:xfrm>
            <a:off x="467544" y="699542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mtClean="0"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 vần</a:t>
            </a:r>
            <a:endParaRPr lang="zh-CN" altLang="en-US" sz="4400" b="1" dirty="0"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文本框 109"/>
          <p:cNvSpPr txBox="1"/>
          <p:nvPr/>
        </p:nvSpPr>
        <p:spPr>
          <a:xfrm>
            <a:off x="2699792" y="1779662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mtClean="0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oăng</a:t>
            </a:r>
            <a:endParaRPr lang="zh-CN" altLang="en-US" sz="4400" b="1" dirty="0">
              <a:solidFill>
                <a:srgbClr val="FF0000"/>
              </a:solid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文本框 109"/>
          <p:cNvSpPr txBox="1"/>
          <p:nvPr/>
        </p:nvSpPr>
        <p:spPr>
          <a:xfrm>
            <a:off x="2699792" y="2704630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mtClean="0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oac</a:t>
            </a:r>
            <a:endParaRPr lang="zh-CN" altLang="en-US" sz="4400" b="1" dirty="0">
              <a:solidFill>
                <a:srgbClr val="FF0000"/>
              </a:solid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文本框 109"/>
          <p:cNvSpPr txBox="1"/>
          <p:nvPr/>
        </p:nvSpPr>
        <p:spPr>
          <a:xfrm>
            <a:off x="2627784" y="3723878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mtClean="0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oach</a:t>
            </a:r>
            <a:endParaRPr lang="zh-CN" altLang="en-US" sz="4400" b="1" dirty="0">
              <a:solidFill>
                <a:srgbClr val="FF0000"/>
              </a:solid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4657996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0" y="-164554"/>
            <a:ext cx="9396535" cy="616338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en-US" altLang="zh-CN" sz="32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32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91118" y="80918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0" y="1203598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619672" y="177966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2">
            <a:extLst>
              <a:ext uri="{FF2B5EF4-FFF2-40B4-BE49-F238E27FC236}">
                <a16:creationId xmlns=""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2843808" y="230031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3">
            <a:extLst>
              <a:ext uri="{FF2B5EF4-FFF2-40B4-BE49-F238E27FC236}">
                <a16:creationId xmlns=""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0" y="2772977"/>
            <a:ext cx="361507" cy="333913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4">
            <a:extLst>
              <a:ext uri="{FF2B5EF4-FFF2-40B4-BE49-F238E27FC236}">
                <a16:creationId xmlns=""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1331640" y="3330497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871871" y="369183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308304" y="3795886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668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360" y="123478"/>
            <a:ext cx="897248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200" b="1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3651870"/>
            <a:ext cx="8748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(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579880" y="771550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87789" y="3763577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145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09"/>
          <p:cNvSpPr txBox="1"/>
          <p:nvPr/>
        </p:nvSpPr>
        <p:spPr>
          <a:xfrm>
            <a:off x="2267744" y="193518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</a:t>
            </a:r>
            <a:r>
              <a:rPr lang="en-US" altLang="zh-CN" sz="4400" b="1" smtClean="0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 đà</a:t>
            </a:r>
            <a:endParaRPr lang="zh-CN" altLang="en-US" sz="4400" b="1" dirty="0">
              <a:solidFill>
                <a:srgbClr val="FF0000"/>
              </a:solid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文本框 109"/>
          <p:cNvSpPr txBox="1"/>
          <p:nvPr/>
        </p:nvSpPr>
        <p:spPr>
          <a:xfrm>
            <a:off x="2404210" y="2931790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r>
              <a:rPr lang="en-US" altLang="zh-CN" sz="4400" b="1" smtClean="0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rọng tài</a:t>
            </a:r>
            <a:endParaRPr lang="zh-CN" altLang="en-US" sz="4400" b="1" dirty="0">
              <a:solidFill>
                <a:srgbClr val="FF0000"/>
              </a:solid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109"/>
          <p:cNvSpPr txBox="1"/>
          <p:nvPr/>
        </p:nvSpPr>
        <p:spPr>
          <a:xfrm>
            <a:off x="2397568" y="938213"/>
            <a:ext cx="41186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</a:t>
            </a:r>
            <a:r>
              <a:rPr lang="en-US" altLang="zh-CN" sz="4400" b="1" smtClean="0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ạch xuất phát</a:t>
            </a:r>
            <a:endParaRPr lang="zh-CN" altLang="en-US" sz="4400" b="1" dirty="0">
              <a:solidFill>
                <a:srgbClr val="FF0000"/>
              </a:solid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109"/>
          <p:cNvSpPr txBox="1"/>
          <p:nvPr/>
        </p:nvSpPr>
        <p:spPr>
          <a:xfrm>
            <a:off x="2267744" y="3939902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altLang="zh-CN" sz="4400" b="1" smtClean="0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gã oạch</a:t>
            </a:r>
            <a:endParaRPr lang="zh-CN" altLang="en-US" sz="4400" b="1" dirty="0">
              <a:solidFill>
                <a:srgbClr val="FF0000"/>
              </a:solid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文本框 109"/>
          <p:cNvSpPr txBox="1"/>
          <p:nvPr/>
        </p:nvSpPr>
        <p:spPr>
          <a:xfrm>
            <a:off x="395536" y="51470"/>
            <a:ext cx="57606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mtClean="0"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 và giải nghĩa  từ</a:t>
            </a:r>
            <a:endParaRPr lang="zh-CN" altLang="en-US" sz="4400" b="1" dirty="0"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3854547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4200</TotalTime>
  <Words>567</Words>
  <Application>Microsoft Office PowerPoint</Application>
  <PresentationFormat>On-screen Show (16:9)</PresentationFormat>
  <Paragraphs>145</Paragraphs>
  <Slides>36</Slides>
  <Notes>13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USER</cp:lastModifiedBy>
  <cp:revision>401</cp:revision>
  <dcterms:created xsi:type="dcterms:W3CDTF">2015-12-11T17:46:17Z</dcterms:created>
  <dcterms:modified xsi:type="dcterms:W3CDTF">2025-02-25T01:25:20Z</dcterms:modified>
</cp:coreProperties>
</file>