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337" r:id="rId2"/>
    <p:sldId id="258" r:id="rId3"/>
    <p:sldId id="339" r:id="rId4"/>
    <p:sldId id="340" r:id="rId5"/>
    <p:sldId id="341" r:id="rId6"/>
    <p:sldId id="262" r:id="rId7"/>
    <p:sldId id="259" r:id="rId8"/>
    <p:sldId id="342" r:id="rId9"/>
    <p:sldId id="343" r:id="rId10"/>
    <p:sldId id="344" r:id="rId11"/>
    <p:sldId id="367" r:id="rId12"/>
    <p:sldId id="350" r:id="rId13"/>
    <p:sldId id="347" r:id="rId14"/>
    <p:sldId id="349" r:id="rId15"/>
    <p:sldId id="351" r:id="rId16"/>
    <p:sldId id="354" r:id="rId17"/>
    <p:sldId id="359" r:id="rId18"/>
    <p:sldId id="360" r:id="rId19"/>
    <p:sldId id="361" r:id="rId20"/>
    <p:sldId id="362" r:id="rId21"/>
    <p:sldId id="363" r:id="rId22"/>
    <p:sldId id="368" r:id="rId23"/>
    <p:sldId id="355" r:id="rId24"/>
    <p:sldId id="289" r:id="rId25"/>
    <p:sldId id="284" r:id="rId26"/>
    <p:sldId id="269" r:id="rId27"/>
    <p:sldId id="273" r:id="rId28"/>
    <p:sldId id="274" r:id="rId29"/>
    <p:sldId id="278" r:id="rId30"/>
    <p:sldId id="275" r:id="rId31"/>
    <p:sldId id="277" r:id="rId32"/>
    <p:sldId id="276" r:id="rId33"/>
    <p:sldId id="279" r:id="rId34"/>
    <p:sldId id="364" r:id="rId35"/>
    <p:sldId id="365" r:id="rId36"/>
    <p:sldId id="338" r:id="rId37"/>
  </p:sldIdLst>
  <p:sldSz cx="12192000" cy="6858000"/>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DD"/>
    <a:srgbClr val="FFCCCC"/>
    <a:srgbClr val="FFC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06" autoAdjust="0"/>
    <p:restoredTop sz="94660"/>
  </p:normalViewPr>
  <p:slideViewPr>
    <p:cSldViewPr snapToGrid="0">
      <p:cViewPr varScale="1">
        <p:scale>
          <a:sx n="86" d="100"/>
          <a:sy n="86" d="100"/>
        </p:scale>
        <p:origin x="1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A9E89-69DE-41BF-AB2A-1A752A9C0F40}"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FA16-E0DA-4048-8EBE-DC6D378EBDDD}"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E489CDA-B98C-40ED-8BE1-AB7F57130C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89CDA-B98C-40ED-8BE1-AB7F57130C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489CDA-B98C-40ED-8BE1-AB7F57130C26}"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89CDA-B98C-40ED-8BE1-AB7F57130C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89CDA-B98C-40ED-8BE1-AB7F57130C26}"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89CDA-B98C-40ED-8BE1-AB7F57130C26}"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89CDA-B98C-40ED-8BE1-AB7F57130C26}"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89CDA-B98C-40ED-8BE1-AB7F57130C26}"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37C497-69F1-416C-9CB5-A16E986131E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89CDA-B98C-40ED-8BE1-AB7F57130C26}" type="datetimeFigureOut">
              <a:rPr lang="en-US" smtClean="0"/>
              <a:t>1/23/2025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37C497-69F1-416C-9CB5-A16E986131E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26.gif"/><Relationship Id="rId3" Type="http://schemas.openxmlformats.org/officeDocument/2006/relationships/slideLayout" Target="../slideLayouts/slideLayout2.xml"/><Relationship Id="rId7" Type="http://schemas.openxmlformats.org/officeDocument/2006/relationships/slide" Target="slide29.xml"/><Relationship Id="rId12" Type="http://schemas.openxmlformats.org/officeDocument/2006/relationships/slide" Target="slide34.xml"/><Relationship Id="rId2" Type="http://schemas.openxmlformats.org/officeDocument/2006/relationships/audio" Target="../media/media2.wav"/><Relationship Id="rId16" Type="http://schemas.openxmlformats.org/officeDocument/2006/relationships/image" Target="../media/image29.png"/><Relationship Id="rId1" Type="http://schemas.microsoft.com/office/2007/relationships/media" Target="../media/media2.wav"/><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5" Type="http://schemas.openxmlformats.org/officeDocument/2006/relationships/image" Target="../media/image28.gif"/><Relationship Id="rId10" Type="http://schemas.openxmlformats.org/officeDocument/2006/relationships/slide" Target="slide32.xml"/><Relationship Id="rId4" Type="http://schemas.openxmlformats.org/officeDocument/2006/relationships/image" Target="../media/image25.png"/><Relationship Id="rId9" Type="http://schemas.openxmlformats.org/officeDocument/2006/relationships/slide" Target="slide31.xml"/><Relationship Id="rId14" Type="http://schemas.openxmlformats.org/officeDocument/2006/relationships/image" Target="../media/image27.gif"/></Relationships>
</file>

<file path=ppt/slides/_rels/slide2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35.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8.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3.wav"/><Relationship Id="rId11" Type="http://schemas.openxmlformats.org/officeDocument/2006/relationships/image" Target="../media/image32.png"/><Relationship Id="rId5" Type="http://schemas.openxmlformats.org/officeDocument/2006/relationships/audio" Target="../media/audio2.wav"/><Relationship Id="rId15" Type="http://schemas.openxmlformats.org/officeDocument/2006/relationships/image" Target="../media/image35.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7.png"/><Relationship Id="rId2" Type="http://schemas.openxmlformats.org/officeDocument/2006/relationships/video" Target="../media/media3.mp4"/><Relationship Id="rId16" Type="http://schemas.openxmlformats.org/officeDocument/2006/relationships/image" Target="../media/image36.pn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slide" Target="slide26.xml"/><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8.png"/></Relationships>
</file>

<file path=ppt/slides/_rels/slide3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8.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40.png"/></Relationships>
</file>

<file path=ppt/slides/_rels/slide3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18" Type="http://schemas.openxmlformats.org/officeDocument/2006/relationships/image" Target="../media/image37.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6.png"/><Relationship Id="rId2" Type="http://schemas.openxmlformats.org/officeDocument/2006/relationships/video" Target="../media/media3.mp4"/><Relationship Id="rId16" Type="http://schemas.openxmlformats.org/officeDocument/2006/relationships/slide" Target="slide26.xml"/><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8.png"/><Relationship Id="rId10" Type="http://schemas.microsoft.com/office/2007/relationships/hdphoto" Target="../media/hdphoto4.wdp"/><Relationship Id="rId19" Type="http://schemas.openxmlformats.org/officeDocument/2006/relationships/image" Target="../media/image40.sv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41.png"/></Relationships>
</file>

<file path=ppt/slides/_rels/slide3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6.xml"/><Relationship Id="rId18" Type="http://schemas.openxmlformats.org/officeDocument/2006/relationships/image" Target="../media/image41.png"/><Relationship Id="rId3" Type="http://schemas.openxmlformats.org/officeDocument/2006/relationships/slideLayout" Target="../slideLayouts/slideLayout1.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5.png"/><Relationship Id="rId2" Type="http://schemas.openxmlformats.org/officeDocument/2006/relationships/video" Target="../media/media3.mp4"/><Relationship Id="rId16" Type="http://schemas.openxmlformats.org/officeDocument/2006/relationships/image" Target="../media/image40.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26.xml"/><Relationship Id="rId1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30.png"/><Relationship Id="rId12" Type="http://schemas.microsoft.com/office/2007/relationships/hdphoto" Target="../media/hdphoto5.wdp"/><Relationship Id="rId17" Type="http://schemas.openxmlformats.org/officeDocument/2006/relationships/image" Target="../media/image35.png"/><Relationship Id="rId2" Type="http://schemas.openxmlformats.org/officeDocument/2006/relationships/video" Target="../media/media3.mp4"/><Relationship Id="rId16" Type="http://schemas.openxmlformats.org/officeDocument/2006/relationships/image" Target="../media/image45.svg"/><Relationship Id="rId1" Type="http://schemas.microsoft.com/office/2007/relationships/media" Target="../media/media3.mp4"/><Relationship Id="rId6" Type="http://schemas.openxmlformats.org/officeDocument/2006/relationships/audio" Target="../media/audio2.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37.png"/><Relationship Id="rId10" Type="http://schemas.microsoft.com/office/2007/relationships/hdphoto" Target="../media/hdphoto4.wdp"/><Relationship Id="rId19" Type="http://schemas.openxmlformats.org/officeDocument/2006/relationships/image" Target="../media/image38.png"/><Relationship Id="rId4" Type="http://schemas.openxmlformats.org/officeDocument/2006/relationships/audio" Target="../media/audio1.wav"/><Relationship Id="rId9" Type="http://schemas.openxmlformats.org/officeDocument/2006/relationships/image" Target="../media/image31.png"/><Relationship Id="rId1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p:cNvPicPr>
          <p:nvPr/>
        </p:nvPicPr>
        <p:blipFill>
          <a:blip r:embed="rId2"/>
          <a:srcRect/>
          <a:stretch>
            <a:fillRect/>
          </a:stretch>
        </p:blipFill>
        <p:spPr>
          <a:xfrm>
            <a:off x="6033135" y="266065"/>
            <a:ext cx="5906135" cy="5873750"/>
          </a:xfrm>
          <a:prstGeom prst="rect">
            <a:avLst/>
          </a:prstGeom>
          <a:noFill/>
          <a:ln w="9525">
            <a:noFill/>
            <a:miter lim="800000"/>
            <a:headEnd/>
            <a:tailEnd/>
          </a:ln>
        </p:spPr>
      </p:pic>
      <p:sp>
        <p:nvSpPr>
          <p:cNvPr id="7" name="Rounded Rectangle 6"/>
          <p:cNvSpPr/>
          <p:nvPr/>
        </p:nvSpPr>
        <p:spPr>
          <a:xfrm>
            <a:off x="669290" y="1085850"/>
            <a:ext cx="4986655" cy="2621915"/>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a:latin typeface="Cambria" panose="02040503050406030204" pitchFamily="18" charset="0"/>
                <a:cs typeface="Cambria" panose="02040503050406030204" pitchFamily="18" charset="0"/>
                <a:sym typeface="+mn-ea"/>
              </a:rPr>
              <a:t>Em hãy nêu các cách làm có thể giúp bạn Hùng đưa được cống bê tông lên.</a:t>
            </a:r>
            <a:endParaRPr lang="en-US" sz="3200" dirty="0">
              <a:latin typeface="Cambria" panose="02040503050406030204" pitchFamily="18" charset="0"/>
              <a:ea typeface="Cambria" panose="02040503050406030204" pitchFamily="18" charset="0"/>
              <a:cs typeface="Cambria" panose="02040503050406030204" pitchFamily="18" charset="0"/>
              <a:sym typeface="+mn-ea"/>
            </a:endParaRPr>
          </a:p>
        </p:txBody>
      </p:sp>
      <p:pic>
        <p:nvPicPr>
          <p:cNvPr id="3" name="Picture 2"/>
          <p:cNvPicPr>
            <a:picLocks noChangeAspect="1"/>
          </p:cNvPicPr>
          <p:nvPr/>
        </p:nvPicPr>
        <p:blipFill>
          <a:blip r:embed="rId3"/>
          <a:stretch>
            <a:fillRect/>
          </a:stretch>
        </p:blipFill>
        <p:spPr>
          <a:xfrm rot="21229397">
            <a:off x="1706245" y="3855720"/>
            <a:ext cx="2911475" cy="2911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79E2D7A9-BB85-5B40-1278-083D3617FC1D}"/>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97906BC9-8555-9F92-E899-D897898A7087}"/>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A45F69E-A8D1-8303-941F-5FB767346EC7}"/>
              </a:ext>
            </a:extLst>
          </p:cNvPr>
          <p:cNvSpPr txBox="1"/>
          <p:nvPr/>
        </p:nvSpPr>
        <p:spPr>
          <a:xfrm>
            <a:off x="328969" y="1464815"/>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5B15C90-E192-A829-2C0B-F3B39F4FB92B}"/>
              </a:ext>
            </a:extLst>
          </p:cNvPr>
          <p:cNvGraphicFramePr>
            <a:graphicFrameLocks noGrp="1"/>
          </p:cNvGraphicFramePr>
          <p:nvPr>
            <p:extLst>
              <p:ext uri="{D42A27DB-BD31-4B8C-83A1-F6EECF244321}">
                <p14:modId xmlns:p14="http://schemas.microsoft.com/office/powerpoint/2010/main" val="4209115427"/>
              </p:ext>
            </p:extLst>
          </p:nvPr>
        </p:nvGraphicFramePr>
        <p:xfrm>
          <a:off x="444901" y="2472242"/>
          <a:ext cx="5318165" cy="2743200"/>
        </p:xfrm>
        <a:graphic>
          <a:graphicData uri="http://schemas.openxmlformats.org/drawingml/2006/table">
            <a:tbl>
              <a:tblPr firstRow="1" bandRow="1">
                <a:tableStyleId>{5940675A-B579-460E-94D1-54222C63F5DA}</a:tableStyleId>
              </a:tblPr>
              <a:tblGrid>
                <a:gridCol w="2171553">
                  <a:extLst>
                    <a:ext uri="{9D8B030D-6E8A-4147-A177-3AD203B41FA5}">
                      <a16:colId xmlns:a16="http://schemas.microsoft.com/office/drawing/2014/main" val="932645880"/>
                    </a:ext>
                  </a:extLst>
                </a:gridCol>
                <a:gridCol w="3146612">
                  <a:extLst>
                    <a:ext uri="{9D8B030D-6E8A-4147-A177-3AD203B41FA5}">
                      <a16:colId xmlns:a16="http://schemas.microsoft.com/office/drawing/2014/main" val="3625146989"/>
                    </a:ext>
                  </a:extLst>
                </a:gridCol>
              </a:tblGrid>
              <a:tr h="337471">
                <a:tc>
                  <a:txBody>
                    <a:bodyPr/>
                    <a:lstStyle/>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1</a:t>
                      </a:r>
                      <a:endPar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r>
                        <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rPr>
                        <a:t>Nhóm 3</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a:solidFill>
                            <a:srgbClr val="0070C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1</a:t>
                      </a:r>
                      <a:endParaRPr lang="vi-VN" sz="2800" b="1">
                        <a:solidFill>
                          <a:srgbClr val="0070C0"/>
                        </a:solidFill>
                        <a:latin typeface="Cambria" panose="02040503050406030204" pitchFamily="18" charset="0"/>
                        <a:ea typeface="Cambria" panose="02040503050406030204" pitchFamily="18" charset="0"/>
                        <a:sym typeface="Wingdings" panose="05000000000000000000" pitchFamily="2" charset="2"/>
                      </a:endParaRPr>
                    </a:p>
                  </a:txBody>
                  <a:tcPr/>
                </a:tc>
                <a:extLst>
                  <a:ext uri="{0D108BD9-81ED-4DB2-BD59-A6C34878D82A}">
                    <a16:rowId xmlns:a16="http://schemas.microsoft.com/office/drawing/2014/main" val="1111976632"/>
                  </a:ext>
                </a:extLst>
              </a:tr>
              <a:tr h="370840">
                <a:tc>
                  <a:txBody>
                    <a:bodyPr/>
                    <a:lstStyle/>
                    <a:p>
                      <a:pPr algn="ct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endParaRP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5</a:t>
                      </a:r>
                    </a:p>
                    <a:p>
                      <a:pPr algn="ctr"/>
                      <a:r>
                        <a:rPr lang="en-US" sz="2800" b="1">
                          <a:solidFill>
                            <a:srgbClr val="00B050"/>
                          </a:solidFill>
                          <a:latin typeface="Cambria" panose="02040503050406030204" pitchFamily="18" charset="0"/>
                          <a:ea typeface="Cambria" panose="02040503050406030204" pitchFamily="18" charset="0"/>
                          <a:sym typeface="Wingdings" panose="05000000000000000000" pitchFamily="2" charset="2"/>
                        </a:rPr>
                        <a:t>Nhóm 6</a:t>
                      </a:r>
                      <a:endParaRPr lang="en-US" sz="2800" b="1"/>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a:solidFill>
                            <a:srgbClr val="00B050"/>
                          </a:solidFill>
                          <a:latin typeface="Cambria" panose="02040503050406030204" pitchFamily="18" charset="0"/>
                          <a:ea typeface="Cambria" panose="02040503050406030204" pitchFamily="18" charset="0"/>
                          <a:sym typeface="Wingdings" panose="05000000000000000000" pitchFamily="2" charset="2"/>
                        </a:rPr>
                        <a:t>Tìm hiểu cấu tạo và tác dụng của đòn bẩy loại 2</a:t>
                      </a:r>
                    </a:p>
                  </a:txBody>
                  <a:tcPr/>
                </a:tc>
                <a:extLst>
                  <a:ext uri="{0D108BD9-81ED-4DB2-BD59-A6C34878D82A}">
                    <a16:rowId xmlns:a16="http://schemas.microsoft.com/office/drawing/2014/main" val="3211330459"/>
                  </a:ext>
                </a:extLst>
              </a:tr>
            </a:tbl>
          </a:graphicData>
        </a:graphic>
      </p:graphicFrame>
      <p:pic>
        <p:nvPicPr>
          <p:cNvPr id="6" name="Picture 5">
            <a:extLst>
              <a:ext uri="{FF2B5EF4-FFF2-40B4-BE49-F238E27FC236}">
                <a16:creationId xmlns:a16="http://schemas.microsoft.com/office/drawing/2014/main" id="{A7AAA141-CB76-C211-2D5A-65DC483FBFB4}"/>
              </a:ext>
            </a:extLst>
          </p:cNvPr>
          <p:cNvPicPr>
            <a:picLocks noChangeAspect="1"/>
          </p:cNvPicPr>
          <p:nvPr/>
        </p:nvPicPr>
        <p:blipFill>
          <a:blip r:embed="rId2"/>
          <a:stretch>
            <a:fillRect/>
          </a:stretch>
        </p:blipFill>
        <p:spPr>
          <a:xfrm>
            <a:off x="6428935" y="622076"/>
            <a:ext cx="5763065" cy="6235924"/>
          </a:xfrm>
          <a:prstGeom prst="rect">
            <a:avLst/>
          </a:prstGeom>
        </p:spPr>
      </p:pic>
      <p:sp>
        <p:nvSpPr>
          <p:cNvPr id="7" name="TextBox 6">
            <a:extLst>
              <a:ext uri="{FF2B5EF4-FFF2-40B4-BE49-F238E27FC236}">
                <a16:creationId xmlns:a16="http://schemas.microsoft.com/office/drawing/2014/main" id="{3E187D72-5AB6-CDDB-2CA4-251C37D39334}"/>
              </a:ext>
            </a:extLst>
          </p:cNvPr>
          <p:cNvSpPr txBox="1"/>
          <p:nvPr/>
        </p:nvSpPr>
        <p:spPr>
          <a:xfrm>
            <a:off x="6886744" y="852407"/>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4ED38C8-57A4-AAAC-7394-9AC84DAFB603}"/>
              </a:ext>
            </a:extLst>
          </p:cNvPr>
          <p:cNvPicPr>
            <a:picLocks noChangeAspect="1"/>
          </p:cNvPicPr>
          <p:nvPr/>
        </p:nvPicPr>
        <p:blipFill>
          <a:blip r:embed="rId3"/>
          <a:stretch>
            <a:fillRect/>
          </a:stretch>
        </p:blipFill>
        <p:spPr>
          <a:xfrm>
            <a:off x="2119152" y="5291589"/>
            <a:ext cx="1533070" cy="1533070"/>
          </a:xfrm>
          <a:prstGeom prst="rect">
            <a:avLst/>
          </a:prstGeom>
        </p:spPr>
      </p:pic>
    </p:spTree>
    <p:extLst>
      <p:ext uri="{BB962C8B-B14F-4D97-AF65-F5344CB8AC3E}">
        <p14:creationId xmlns:p14="http://schemas.microsoft.com/office/powerpoint/2010/main" val="451750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A29E729-4820-04EE-0DC0-DC71B85B76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48970"/>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E0259442-598B-B124-D0E2-08AE76AD38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73454" y="1913656"/>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a:extLst>
              <a:ext uri="{FF2B5EF4-FFF2-40B4-BE49-F238E27FC236}">
                <a16:creationId xmlns:a16="http://schemas.microsoft.com/office/drawing/2014/main" id="{DEFB3E34-C544-5891-E6BC-393525BE7FAC}"/>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Rounded Rectangle 7">
            <a:extLst>
              <a:ext uri="{FF2B5EF4-FFF2-40B4-BE49-F238E27FC236}">
                <a16:creationId xmlns:a16="http://schemas.microsoft.com/office/drawing/2014/main" id="{623C109B-20EB-5C74-AC32-8346B4CA9A97}"/>
              </a:ext>
            </a:extLst>
          </p:cNvPr>
          <p:cNvSpPr/>
          <p:nvPr/>
        </p:nvSpPr>
        <p:spPr>
          <a:xfrm>
            <a:off x="2722060" y="772981"/>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8" name="TextBox 7">
            <a:extLst>
              <a:ext uri="{FF2B5EF4-FFF2-40B4-BE49-F238E27FC236}">
                <a16:creationId xmlns:a16="http://schemas.microsoft.com/office/drawing/2014/main" id="{7429015B-0DC9-03C2-EE81-89BE2B97D6CC}"/>
              </a:ext>
            </a:extLst>
          </p:cNvPr>
          <p:cNvSpPr txBox="1"/>
          <p:nvPr/>
        </p:nvSpPr>
        <p:spPr>
          <a:xfrm>
            <a:off x="3465980" y="1776160"/>
            <a:ext cx="8557395" cy="5081840"/>
          </a:xfrm>
          <a:prstGeom prst="rect">
            <a:avLst/>
          </a:prstGeom>
          <a:noFill/>
        </p:spPr>
        <p:txBody>
          <a:bodyPr wrap="square">
            <a:spAutoFit/>
          </a:bodyPr>
          <a:lstStyle/>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Có 2 loại đòn bẩy</a:t>
            </a:r>
          </a:p>
          <a:p>
            <a:pPr algn="just">
              <a:lnSpc>
                <a:spcPct val="107000"/>
              </a:lnSpc>
              <a:spcAft>
                <a:spcPts val="800"/>
              </a:spcAft>
            </a:pPr>
            <a:r>
              <a:rPr lang="en-US" sz="2800">
                <a:solidFill>
                  <a:srgbClr val="000000"/>
                </a:solidFill>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 Đòn bẩy loại 1: </a:t>
            </a:r>
            <a:r>
              <a:rPr lang="en-US" sz="2800">
                <a:effectLst/>
                <a:latin typeface="Cambria" panose="02040503050406030204" pitchFamily="18" charset="0"/>
                <a:ea typeface="Cambria" panose="02040503050406030204" pitchFamily="18" charset="0"/>
              </a:rPr>
              <a:t>Là loại đòn bẩy có điểm tựa O nằm trong khoảng giữa điểm đặt O</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,O</a:t>
            </a:r>
            <a:r>
              <a:rPr lang="en-US" sz="2800" baseline="-25000">
                <a:effectLst/>
                <a:latin typeface="Cambria" panose="02040503050406030204" pitchFamily="18" charset="0"/>
                <a:ea typeface="Cambria" panose="02040503050406030204" pitchFamily="18" charset="0"/>
              </a:rPr>
              <a:t>2</a:t>
            </a:r>
            <a:r>
              <a:rPr lang="en-US" sz="2800">
                <a:effectLst/>
                <a:latin typeface="Cambria" panose="02040503050406030204" pitchFamily="18" charset="0"/>
                <a:ea typeface="Cambria" panose="02040503050406030204" pitchFamily="18" charset="0"/>
              </a:rPr>
              <a:t> của các lực F</a:t>
            </a:r>
            <a:r>
              <a:rPr lang="en-US" sz="2800" baseline="-25000">
                <a:effectLst/>
                <a:latin typeface="Cambria" panose="02040503050406030204" pitchFamily="18" charset="0"/>
                <a:ea typeface="Cambria" panose="02040503050406030204" pitchFamily="18" charset="0"/>
              </a:rPr>
              <a:t>1</a:t>
            </a:r>
            <a:r>
              <a:rPr lang="en-US" sz="2800">
                <a:effectLst/>
                <a:latin typeface="Cambria" panose="02040503050406030204" pitchFamily="18" charset="0"/>
                <a:ea typeface="Cambria" panose="02040503050406030204" pitchFamily="18" charset="0"/>
              </a:rPr>
              <a:t> và F</a:t>
            </a:r>
            <a:r>
              <a:rPr lang="en-US" sz="2800" baseline="-25000">
                <a:effectLst/>
                <a:latin typeface="Cambria" panose="02040503050406030204" pitchFamily="18" charset="0"/>
                <a:ea typeface="Cambria" panose="02040503050406030204" pitchFamily="18" charset="0"/>
              </a:rPr>
              <a:t>2</a:t>
            </a:r>
            <a:r>
              <a:rPr lang="en-US" sz="2800" b="1" i="1">
                <a:solidFill>
                  <a:srgbClr val="000000"/>
                </a:solidFill>
                <a:effectLst/>
                <a:latin typeface="Cambria" panose="02040503050406030204" pitchFamily="18" charset="0"/>
                <a:ea typeface="Cambria" panose="02040503050406030204" pitchFamily="18" charset="0"/>
              </a:rPr>
              <a:t>. </a:t>
            </a:r>
            <a:r>
              <a:rPr lang="en-US" sz="2800">
                <a:solidFill>
                  <a:srgbClr val="000000"/>
                </a:solidFill>
                <a:effectLst/>
                <a:latin typeface="Cambria" panose="02040503050406030204" pitchFamily="18" charset="0"/>
                <a:ea typeface="Cambria" panose="02040503050406030204" pitchFamily="18" charset="0"/>
              </a:rPr>
              <a:t>Đòn bẩy loại 1 cho ta lợi về lực.</a:t>
            </a:r>
          </a:p>
          <a:p>
            <a:pPr algn="just">
              <a:lnSpc>
                <a:spcPct val="107000"/>
              </a:lnSpc>
              <a:spcAft>
                <a:spcPts val="800"/>
              </a:spcAft>
            </a:pPr>
            <a:r>
              <a:rPr lang="en-US" sz="2800">
                <a:effectLst/>
                <a:latin typeface="Cambria" panose="02040503050406030204" pitchFamily="18" charset="0"/>
                <a:ea typeface="Cambria" panose="02040503050406030204" pitchFamily="18" charset="0"/>
              </a:rPr>
              <a:t>      - Đòn bẩy loại 2: Là loại đòn bẩy có điểm tựa O nằm ngoài khoảng giữa điểm đặt O1,O2 của các lực F1 và F2. Đòn bẩy loại 2 chia thành 2 loại:</a:t>
            </a: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cho ta lợi về lực</a:t>
            </a:r>
            <a:endParaRPr lang="vi-VN" sz="2800">
              <a:effectLst/>
              <a:latin typeface="Times New Roman" panose="02020603050405020304" pitchFamily="18" charset="0"/>
              <a:ea typeface="Calibri" panose="020F0502020204030204" pitchFamily="34" charset="0"/>
            </a:endParaRPr>
          </a:p>
          <a:p>
            <a:pPr>
              <a:lnSpc>
                <a:spcPct val="107000"/>
              </a:lnSpc>
              <a:spcAft>
                <a:spcPts val="800"/>
              </a:spcAft>
            </a:pPr>
            <a:r>
              <a:rPr lang="en-US" sz="2800">
                <a:solidFill>
                  <a:srgbClr val="000000"/>
                </a:solidFill>
                <a:effectLst/>
                <a:latin typeface="Times New Roman" panose="02020603050405020304" pitchFamily="18" charset="0"/>
                <a:ea typeface="Calibri" panose="020F0502020204030204" pitchFamily="34" charset="0"/>
              </a:rPr>
              <a:t>       + </a:t>
            </a:r>
            <a:r>
              <a:rPr lang="vi-VN" sz="2800">
                <a:solidFill>
                  <a:srgbClr val="000000"/>
                </a:solidFill>
                <a:effectLst/>
                <a:latin typeface="Times New Roman" panose="02020603050405020304" pitchFamily="18" charset="0"/>
                <a:ea typeface="Calibri" panose="020F0502020204030204" pitchFamily="34" charset="0"/>
              </a:rPr>
              <a:t>Đòn bẩy loại 2 không cho ta lợi về lực chỉ có tác dụng thay đổi hướng của lực tác dụng</a:t>
            </a:r>
            <a:endParaRPr lang="vi-VN" sz="2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66038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F5EB67F-956D-8C3A-F03A-B73D124FF730}"/>
              </a:ext>
            </a:extLst>
          </p:cNvPr>
          <p:cNvSpPr/>
          <p:nvPr/>
        </p:nvSpPr>
        <p:spPr>
          <a:xfrm>
            <a:off x="77471" y="799876"/>
            <a:ext cx="4700718"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2</a:t>
            </a:r>
            <a:r>
              <a:rPr lang="vi-VN" sz="3200" b="1">
                <a:latin typeface="Cambria" panose="02040503050406030204" pitchFamily="18" charset="0"/>
                <a:ea typeface="Cambria" panose="02040503050406030204" pitchFamily="18" charset="0"/>
              </a:rPr>
              <a:t>. </a:t>
            </a:r>
            <a:r>
              <a:rPr lang="en-US" altLang="vi-VN" sz="3200" b="1">
                <a:latin typeface="Cambria" panose="02040503050406030204" pitchFamily="18" charset="0"/>
                <a:ea typeface="Cambria" panose="02040503050406030204" pitchFamily="18" charset="0"/>
              </a:rPr>
              <a:t>Các loại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AA40B809-4B01-9DC2-3603-4370C9F3D521}"/>
              </a:ext>
            </a:extLst>
          </p:cNvPr>
          <p:cNvSpPr/>
          <p:nvPr/>
        </p:nvSpPr>
        <p:spPr>
          <a:xfrm>
            <a:off x="0" y="-26894"/>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4" name="Cloud Callout 5">
            <a:extLst>
              <a:ext uri="{FF2B5EF4-FFF2-40B4-BE49-F238E27FC236}">
                <a16:creationId xmlns:a16="http://schemas.microsoft.com/office/drawing/2014/main" id="{D43E09FB-7D7C-DABC-C924-627DECEAAEE6}"/>
              </a:ext>
            </a:extLst>
          </p:cNvPr>
          <p:cNvSpPr/>
          <p:nvPr/>
        </p:nvSpPr>
        <p:spPr>
          <a:xfrm>
            <a:off x="5083414" y="941859"/>
            <a:ext cx="5994401" cy="2583543"/>
          </a:xfrm>
          <a:prstGeom prst="cloudCallout">
            <a:avLst>
              <a:gd name="adj1" fmla="val -53164"/>
              <a:gd name="adj2" fmla="val 7847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Cambria" panose="02040503050406030204" pitchFamily="18" charset="0"/>
                <a:ea typeface="Cambria" panose="02040503050406030204" pitchFamily="18" charset="0"/>
              </a:rPr>
              <a:t>Hoàn thành phiếu học tập số 2</a:t>
            </a:r>
            <a:endParaRPr lang="en-US" sz="2800"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9E991825-7FA2-D06B-900A-E700566309AC}"/>
              </a:ext>
            </a:extLst>
          </p:cNvPr>
          <p:cNvPicPr>
            <a:picLocks noChangeAspect="1"/>
          </p:cNvPicPr>
          <p:nvPr/>
        </p:nvPicPr>
        <p:blipFill>
          <a:blip r:embed="rId2"/>
          <a:stretch>
            <a:fillRect/>
          </a:stretch>
        </p:blipFill>
        <p:spPr>
          <a:xfrm rot="21229397">
            <a:off x="4857046" y="3606470"/>
            <a:ext cx="3486965" cy="3486965"/>
          </a:xfrm>
          <a:prstGeom prst="rect">
            <a:avLst/>
          </a:prstGeom>
        </p:spPr>
      </p:pic>
    </p:spTree>
    <p:extLst>
      <p:ext uri="{BB962C8B-B14F-4D97-AF65-F5344CB8AC3E}">
        <p14:creationId xmlns:p14="http://schemas.microsoft.com/office/powerpoint/2010/main" val="1889099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606587178"/>
              </p:ext>
            </p:extLst>
          </p:nvPr>
        </p:nvGraphicFramePr>
        <p:xfrm>
          <a:off x="0" y="88116"/>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4005719">
                  <a:extLst>
                    <a:ext uri="{9D8B030D-6E8A-4147-A177-3AD203B41FA5}">
                      <a16:colId xmlns:a16="http://schemas.microsoft.com/office/drawing/2014/main" val="3178695735"/>
                    </a:ext>
                  </a:extLst>
                </a:gridCol>
                <a:gridCol w="494851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85881" y="4273644"/>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không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333127" y="2259448"/>
            <a:ext cx="4706471"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(câu được cá nhanh hơn).</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4070DC1C-BA17-10BD-6502-B778BBDF9657}"/>
              </a:ext>
            </a:extLst>
          </p:cNvPr>
          <p:cNvSpPr txBox="1"/>
          <p:nvPr/>
        </p:nvSpPr>
        <p:spPr>
          <a:xfrm>
            <a:off x="7410100" y="3968972"/>
            <a:ext cx="3774141"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lợi về lực (mở được nắp bia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93F9CB-E797-FC7C-249D-2F1CB2C313BD}"/>
              </a:ext>
            </a:extLst>
          </p:cNvPr>
          <p:cNvSpPr txBox="1"/>
          <p:nvPr/>
        </p:nvSpPr>
        <p:spPr>
          <a:xfrm>
            <a:off x="7333127" y="5343875"/>
            <a:ext cx="4679579" cy="1384995"/>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Giúp di chuyển vật cần nâng nhanh chóng và dễ dàng hơn (gắp thức ăn dễ dàng).</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F9CFF426-02A8-9483-D887-72C0F5C8D033}"/>
              </a:ext>
            </a:extLst>
          </p:cNvPr>
          <p:cNvPicPr>
            <a:picLocks noChangeAspect="1"/>
          </p:cNvPicPr>
          <p:nvPr/>
        </p:nvPicPr>
        <p:blipFill rotWithShape="1">
          <a:blip r:embed="rId2"/>
          <a:srcRect l="855" t="985" r="68854" b="50000"/>
          <a:stretch/>
        </p:blipFill>
        <p:spPr>
          <a:xfrm>
            <a:off x="224119" y="2259448"/>
            <a:ext cx="2734234" cy="1393014"/>
          </a:xfrm>
          <a:prstGeom prst="rect">
            <a:avLst/>
          </a:prstGeom>
        </p:spPr>
      </p:pic>
      <p:pic>
        <p:nvPicPr>
          <p:cNvPr id="7" name="Picture 2" descr="KHTN 8 Bài 19 (Kết nối tri thức): Đòn bẩy và ứng dụng (ảnh 11)">
            <a:extLst>
              <a:ext uri="{FF2B5EF4-FFF2-40B4-BE49-F238E27FC236}">
                <a16:creationId xmlns:a16="http://schemas.microsoft.com/office/drawing/2014/main" id="{02674DBF-CD64-E619-8EA3-982869ABFC6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009" t="1230" r="34700" b="54278"/>
          <a:stretch/>
        </p:blipFill>
        <p:spPr bwMode="auto">
          <a:xfrm>
            <a:off x="224118" y="3792071"/>
            <a:ext cx="2734235" cy="1504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KHTN 8 Bài 19 (Kết nối tri thức): Đòn bẩy và ứng dụng (ảnh 11)">
            <a:extLst>
              <a:ext uri="{FF2B5EF4-FFF2-40B4-BE49-F238E27FC236}">
                <a16:creationId xmlns:a16="http://schemas.microsoft.com/office/drawing/2014/main" id="{7F378022-C0B3-B8F2-8383-66C70D7CAF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545" t="7422" r="2555" b="53545"/>
          <a:stretch/>
        </p:blipFill>
        <p:spPr bwMode="auto">
          <a:xfrm>
            <a:off x="179293" y="5343875"/>
            <a:ext cx="2779059" cy="1504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55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2D92348-62E5-1859-FC9A-711E326F8B22}"/>
              </a:ext>
            </a:extLst>
          </p:cNvPr>
          <p:cNvGraphicFramePr>
            <a:graphicFrameLocks noGrp="1"/>
          </p:cNvGraphicFramePr>
          <p:nvPr>
            <p:extLst>
              <p:ext uri="{D42A27DB-BD31-4B8C-83A1-F6EECF244321}">
                <p14:modId xmlns:p14="http://schemas.microsoft.com/office/powerpoint/2010/main" val="2148166735"/>
              </p:ext>
            </p:extLst>
          </p:nvPr>
        </p:nvGraphicFramePr>
        <p:xfrm>
          <a:off x="107576" y="124541"/>
          <a:ext cx="12084424" cy="6640754"/>
        </p:xfrm>
        <a:graphic>
          <a:graphicData uri="http://schemas.openxmlformats.org/drawingml/2006/table">
            <a:tbl>
              <a:tblPr firstRow="1" firstCol="1" bandRow="1">
                <a:tableStyleId>{5C22544A-7EE6-4342-B048-85BDC9FD1C3A}</a:tableStyleId>
              </a:tblPr>
              <a:tblGrid>
                <a:gridCol w="3130187">
                  <a:extLst>
                    <a:ext uri="{9D8B030D-6E8A-4147-A177-3AD203B41FA5}">
                      <a16:colId xmlns:a16="http://schemas.microsoft.com/office/drawing/2014/main" val="585605936"/>
                    </a:ext>
                  </a:extLst>
                </a:gridCol>
                <a:gridCol w="3718849">
                  <a:extLst>
                    <a:ext uri="{9D8B030D-6E8A-4147-A177-3AD203B41FA5}">
                      <a16:colId xmlns:a16="http://schemas.microsoft.com/office/drawing/2014/main" val="3178695735"/>
                    </a:ext>
                  </a:extLst>
                </a:gridCol>
                <a:gridCol w="5235388">
                  <a:extLst>
                    <a:ext uri="{9D8B030D-6E8A-4147-A177-3AD203B41FA5}">
                      <a16:colId xmlns:a16="http://schemas.microsoft.com/office/drawing/2014/main" val="1724040969"/>
                    </a:ext>
                  </a:extLst>
                </a:gridCol>
              </a:tblGrid>
              <a:tr h="904968">
                <a:tc gridSpan="3">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Phiếu học tập 2.</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3733540"/>
                  </a:ext>
                </a:extLst>
              </a:tr>
              <a:tr h="1075308">
                <a:tc>
                  <a:txBody>
                    <a:bodyPr/>
                    <a:lstStyle/>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Hình ảnh đòn bẩy</a:t>
                      </a:r>
                      <a:endParaRPr lang="en-US" sz="2800">
                        <a:effectLst/>
                        <a:latin typeface="Cambria" panose="02040503050406030204" pitchFamily="18" charset="0"/>
                        <a:ea typeface="Cambria" panose="02040503050406030204" pitchFamily="18" charset="0"/>
                      </a:endParaRPr>
                    </a:p>
                    <a:p>
                      <a:pPr marL="0" marR="0" indent="0" algn="ctr">
                        <a:lnSpc>
                          <a:spcPct val="130000"/>
                        </a:lnSpc>
                        <a:spcBef>
                          <a:spcPts val="0"/>
                        </a:spcBef>
                        <a:spcAft>
                          <a:spcPts val="0"/>
                        </a:spcAft>
                      </a:pPr>
                      <a:r>
                        <a:rPr lang="vi-VN" sz="2800">
                          <a:effectLst/>
                          <a:latin typeface="Cambria" panose="02040503050406030204" pitchFamily="18" charset="0"/>
                          <a:ea typeface="Cambria" panose="02040503050406030204" pitchFamily="18" charset="0"/>
                        </a:rPr>
                        <a:t> </a:t>
                      </a: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Loại đòn bẩy</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0" marR="0" indent="0" algn="ctr">
                        <a:lnSpc>
                          <a:spcPct val="130000"/>
                        </a:lnSpc>
                        <a:spcBef>
                          <a:spcPts val="0"/>
                        </a:spcBef>
                        <a:spcAft>
                          <a:spcPts val="0"/>
                        </a:spcAft>
                      </a:pPr>
                      <a:r>
                        <a:rPr lang="vi-VN" sz="2800" b="1">
                          <a:effectLst/>
                          <a:latin typeface="Cambria" panose="02040503050406030204" pitchFamily="18" charset="0"/>
                          <a:ea typeface="Cambria" panose="02040503050406030204" pitchFamily="18" charset="0"/>
                        </a:rPr>
                        <a:t>Tác dụng</a:t>
                      </a:r>
                      <a:endParaRPr lang="en-US" sz="2800" b="1">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832368"/>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4176508994"/>
                  </a:ext>
                </a:extLst>
              </a:tr>
              <a:tr h="1590412">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2533846865"/>
                  </a:ext>
                </a:extLst>
              </a:tr>
              <a:tr h="1535033">
                <a:tc>
                  <a:txBody>
                    <a:bodyPr/>
                    <a:lstStyle/>
                    <a:p>
                      <a:pPr marL="0" marR="0" indent="0" algn="just">
                        <a:lnSpc>
                          <a:spcPct val="130000"/>
                        </a:lnSpc>
                        <a:spcBef>
                          <a:spcPts val="0"/>
                        </a:spcBef>
                        <a:spcAft>
                          <a:spcPts val="0"/>
                        </a:spcAft>
                      </a:pPr>
                      <a:endParaRPr lang="vi-VN"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tc>
                  <a:txBody>
                    <a:bodyPr/>
                    <a:lstStyle/>
                    <a:p>
                      <a:pPr marL="30480" marR="30480" algn="just">
                        <a:lnSpc>
                          <a:spcPts val="1630"/>
                        </a:lnSpc>
                        <a:spcBef>
                          <a:spcPts val="0"/>
                        </a:spcBef>
                        <a:spcAft>
                          <a:spcPts val="1200"/>
                        </a:spcAft>
                      </a:pPr>
                      <a:endParaRPr lang="en-US" sz="2800">
                        <a:effectLst/>
                        <a:latin typeface="Cambria" panose="02040503050406030204" pitchFamily="18" charset="0"/>
                        <a:ea typeface="Cambria" panose="02040503050406030204" pitchFamily="18" charset="0"/>
                        <a:cs typeface="Times New Roman" panose="02020603050405020304" pitchFamily="18" charset="0"/>
                      </a:endParaRPr>
                    </a:p>
                  </a:txBody>
                  <a:tcPr marL="54755" marR="54755" marT="0" marB="0"/>
                </a:tc>
                <a:extLst>
                  <a:ext uri="{0D108BD9-81ED-4DB2-BD59-A6C34878D82A}">
                    <a16:rowId xmlns:a16="http://schemas.microsoft.com/office/drawing/2014/main" val="3642943920"/>
                  </a:ext>
                </a:extLst>
              </a:tr>
            </a:tbl>
          </a:graphicData>
        </a:graphic>
      </p:graphicFrame>
      <p:sp>
        <p:nvSpPr>
          <p:cNvPr id="10" name="TextBox 9">
            <a:extLst>
              <a:ext uri="{FF2B5EF4-FFF2-40B4-BE49-F238E27FC236}">
                <a16:creationId xmlns:a16="http://schemas.microsoft.com/office/drawing/2014/main" id="{3407F818-50B4-C89C-8232-190962216A91}"/>
              </a:ext>
            </a:extLst>
          </p:cNvPr>
          <p:cNvSpPr txBox="1"/>
          <p:nvPr/>
        </p:nvSpPr>
        <p:spPr>
          <a:xfrm>
            <a:off x="3598043" y="2474893"/>
            <a:ext cx="3361765" cy="954107"/>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2 cho lợi về lực</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0C9CEB3-5FB2-BE32-BD64-D99819013240}"/>
              </a:ext>
            </a:extLst>
          </p:cNvPr>
          <p:cNvSpPr txBox="1"/>
          <p:nvPr/>
        </p:nvSpPr>
        <p:spPr>
          <a:xfrm>
            <a:off x="3523128" y="4023155"/>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7C83831-05EA-393B-6812-33BD6A79BFEB}"/>
              </a:ext>
            </a:extLst>
          </p:cNvPr>
          <p:cNvSpPr txBox="1"/>
          <p:nvPr/>
        </p:nvSpPr>
        <p:spPr>
          <a:xfrm>
            <a:off x="3598044" y="5613829"/>
            <a:ext cx="3361765" cy="523220"/>
          </a:xfrm>
          <a:prstGeom prst="rect">
            <a:avLst/>
          </a:prstGeom>
          <a:noFill/>
        </p:spPr>
        <p:txBody>
          <a:bodyPr wrap="square" rtlCol="0">
            <a:spAutoFit/>
          </a:bodyPr>
          <a:lstStyle/>
          <a:p>
            <a:pPr marL="30480" marR="30480" lvl="0" indent="0" algn="just" defTabSz="914400" rtl="0" eaLnBrk="1" fontAlgn="auto" latinLnBrk="0" hangingPunct="1">
              <a:spcBef>
                <a:spcPts val="0"/>
              </a:spcBef>
              <a:spcAft>
                <a:spcPts val="1200"/>
              </a:spcAft>
              <a:buClrTx/>
              <a:buSzTx/>
              <a:buFontTx/>
              <a:buNone/>
              <a:tabLst/>
              <a:defRPr/>
            </a:pPr>
            <a:r>
              <a:rPr kumimoji="0" lang="vi-VN"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Đòn bẩy loại </a:t>
            </a:r>
            <a:r>
              <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1</a:t>
            </a: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52B14C41-E522-4E23-4683-73DE6FAA9AA6}"/>
              </a:ext>
            </a:extLst>
          </p:cNvPr>
          <p:cNvSpPr txBox="1"/>
          <p:nvPr/>
        </p:nvSpPr>
        <p:spPr>
          <a:xfrm>
            <a:off x="7104362" y="2259448"/>
            <a:ext cx="4706471"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Nâng được vật nặng (làm vỡ được vật cứng khi cần một lực tác dụng lớn).</a:t>
            </a:r>
          </a:p>
        </p:txBody>
      </p:sp>
      <p:sp>
        <p:nvSpPr>
          <p:cNvPr id="14" name="TextBox 13">
            <a:extLst>
              <a:ext uri="{FF2B5EF4-FFF2-40B4-BE49-F238E27FC236}">
                <a16:creationId xmlns:a16="http://schemas.microsoft.com/office/drawing/2014/main" id="{4070DC1C-BA17-10BD-6502-B778BBDF9657}"/>
              </a:ext>
            </a:extLst>
          </p:cNvPr>
          <p:cNvSpPr txBox="1"/>
          <p:nvPr/>
        </p:nvSpPr>
        <p:spPr>
          <a:xfrm>
            <a:off x="6951354" y="3803956"/>
            <a:ext cx="524064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(làm thuyền di chuyển dễ dàng).</a:t>
            </a:r>
          </a:p>
        </p:txBody>
      </p:sp>
      <p:sp>
        <p:nvSpPr>
          <p:cNvPr id="15" name="TextBox 14">
            <a:extLst>
              <a:ext uri="{FF2B5EF4-FFF2-40B4-BE49-F238E27FC236}">
                <a16:creationId xmlns:a16="http://schemas.microsoft.com/office/drawing/2014/main" id="{3093F9CB-E797-FC7C-249D-2F1CB2C313BD}"/>
              </a:ext>
            </a:extLst>
          </p:cNvPr>
          <p:cNvSpPr txBox="1"/>
          <p:nvPr/>
        </p:nvSpPr>
        <p:spPr>
          <a:xfrm>
            <a:off x="6996784" y="5348464"/>
            <a:ext cx="4921626" cy="1384995"/>
          </a:xfrm>
          <a:prstGeom prst="rect">
            <a:avLst/>
          </a:prstGeom>
          <a:noFill/>
        </p:spPr>
        <p:txBody>
          <a:bodyPr wrap="square" rtlCol="0">
            <a:spAutoFit/>
          </a:bodyPr>
          <a:lstStyle/>
          <a:p>
            <a:pPr marL="30480" marR="30480" lvl="0" algn="just">
              <a:spcAft>
                <a:spcPts val="1200"/>
              </a:spcAft>
              <a:defRPr/>
            </a:pPr>
            <a:r>
              <a:rPr lang="vi-VN" sz="2800">
                <a:solidFill>
                  <a:prstClr val="black"/>
                </a:solidFill>
                <a:latin typeface="Cambria" panose="02040503050406030204" pitchFamily="18" charset="0"/>
                <a:ea typeface="Cambria" panose="02040503050406030204" pitchFamily="18" charset="0"/>
              </a:rPr>
              <a:t>Cho lợi về lực và thay đổi hướng tác dụng lực theo mong muốn (cắt đồ vật dễ dàng).</a:t>
            </a:r>
          </a:p>
        </p:txBody>
      </p:sp>
      <p:pic>
        <p:nvPicPr>
          <p:cNvPr id="3" name="Picture 6" descr="KHTN 8 Bài 19 (Kết nối tri thức): Đòn bẩy và ứng dụng (ảnh 11)">
            <a:extLst>
              <a:ext uri="{FF2B5EF4-FFF2-40B4-BE49-F238E27FC236}">
                <a16:creationId xmlns:a16="http://schemas.microsoft.com/office/drawing/2014/main" id="{BE6B8D00-A81B-4296-0D02-96545CC9FB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0" r="69709"/>
          <a:stretch/>
        </p:blipFill>
        <p:spPr bwMode="auto">
          <a:xfrm>
            <a:off x="270342" y="2241518"/>
            <a:ext cx="2795586" cy="14651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HTN 8 Bài 19 (Kết nối tri thức): Đòn bẩy và ứng dụng (ảnh 11)">
            <a:extLst>
              <a:ext uri="{FF2B5EF4-FFF2-40B4-BE49-F238E27FC236}">
                <a16:creationId xmlns:a16="http://schemas.microsoft.com/office/drawing/2014/main" id="{1C957FBF-51C4-3F76-6D7B-2421D15CCA6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009" t="53545" r="36091" b="7831"/>
          <a:stretch/>
        </p:blipFill>
        <p:spPr bwMode="auto">
          <a:xfrm>
            <a:off x="270342" y="3762077"/>
            <a:ext cx="2795587" cy="14891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KHTN 8 Bài 19 (Kết nối tri thức): Đòn bẩy và ứng dụng (ảnh 11)">
            <a:extLst>
              <a:ext uri="{FF2B5EF4-FFF2-40B4-BE49-F238E27FC236}">
                <a16:creationId xmlns:a16="http://schemas.microsoft.com/office/drawing/2014/main" id="{27815233-C2E8-7173-8A93-E2488080FC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3646" t="50986" r="2863" b="8319"/>
          <a:stretch/>
        </p:blipFill>
        <p:spPr bwMode="auto">
          <a:xfrm>
            <a:off x="270342" y="5348464"/>
            <a:ext cx="2795586" cy="148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20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40BA7A70-7424-AB62-78B0-95D0308DA6F8}"/>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3" name="Rounded Rectangle 4">
            <a:extLst>
              <a:ext uri="{FF2B5EF4-FFF2-40B4-BE49-F238E27FC236}">
                <a16:creationId xmlns:a16="http://schemas.microsoft.com/office/drawing/2014/main" id="{C6BA2C32-38CB-DEB9-E96A-3BB116F326EE}"/>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402348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2412"/>
            <a:ext cx="4636847" cy="6858000"/>
          </a:xfrm>
          <a:prstGeom prst="rect">
            <a:avLst/>
          </a:prstGeom>
        </p:spPr>
      </p:pic>
      <p:sp>
        <p:nvSpPr>
          <p:cNvPr id="3" name="TextBox 2"/>
          <p:cNvSpPr txBox="1"/>
          <p:nvPr/>
        </p:nvSpPr>
        <p:spPr>
          <a:xfrm>
            <a:off x="-106273" y="731383"/>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5463551" y="135957"/>
            <a:ext cx="5434097" cy="739690"/>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a:t>
            </a:r>
            <a:r>
              <a:rPr lang="vi-VN" sz="3200" b="1">
                <a:latin typeface="Cambria" panose="02040503050406030204" pitchFamily="18" charset="0"/>
                <a:ea typeface="Cambria" panose="02040503050406030204" pitchFamily="18" charset="0"/>
              </a:rPr>
              <a:t>làm </a:t>
            </a:r>
            <a:r>
              <a:rPr lang="en-US" sz="3200" b="1">
                <a:latin typeface="Cambria" panose="02040503050406030204" pitchFamily="18" charset="0"/>
                <a:ea typeface="Cambria" panose="02040503050406030204" pitchFamily="18" charset="0"/>
              </a:rPr>
              <a:t>6</a:t>
            </a:r>
            <a:r>
              <a:rPr lang="vi-VN" sz="3200" b="1">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nhóm</a:t>
            </a:r>
            <a:r>
              <a:rPr lang="vi-VN" sz="3200" b="1">
                <a:latin typeface="Cambria" panose="02040503050406030204" pitchFamily="18" charset="0"/>
                <a:ea typeface="Cambria" panose="02040503050406030204" pitchFamily="18" charset="0"/>
              </a:rPr>
              <a:t>: </a:t>
            </a:r>
            <a:endParaRPr lang="vi-VN" sz="3200" b="1" dirty="0">
              <a:latin typeface="Cambria" panose="02040503050406030204" pitchFamily="18" charset="0"/>
              <a:ea typeface="Cambria" panose="02040503050406030204" pitchFamily="18" charset="0"/>
            </a:endParaRPr>
          </a:p>
        </p:txBody>
      </p:sp>
      <p:graphicFrame>
        <p:nvGraphicFramePr>
          <p:cNvPr id="5" name="Table 5">
            <a:extLst>
              <a:ext uri="{FF2B5EF4-FFF2-40B4-BE49-F238E27FC236}">
                <a16:creationId xmlns:a16="http://schemas.microsoft.com/office/drawing/2014/main" id="{17D17115-F688-A6CB-E481-402923CB07AF}"/>
              </a:ext>
            </a:extLst>
          </p:cNvPr>
          <p:cNvGraphicFramePr>
            <a:graphicFrameLocks noGrp="1"/>
          </p:cNvGraphicFramePr>
          <p:nvPr>
            <p:extLst>
              <p:ext uri="{D42A27DB-BD31-4B8C-83A1-F6EECF244321}">
                <p14:modId xmlns:p14="http://schemas.microsoft.com/office/powerpoint/2010/main" val="2827681593"/>
              </p:ext>
            </p:extLst>
          </p:nvPr>
        </p:nvGraphicFramePr>
        <p:xfrm>
          <a:off x="4769834" y="1245492"/>
          <a:ext cx="6821532" cy="3596640"/>
        </p:xfrm>
        <a:graphic>
          <a:graphicData uri="http://schemas.openxmlformats.org/drawingml/2006/table">
            <a:tbl>
              <a:tblPr firstRow="1" bandRow="1">
                <a:tableStyleId>{5940675A-B579-460E-94D1-54222C63F5DA}</a:tableStyleId>
              </a:tblPr>
              <a:tblGrid>
                <a:gridCol w="2785419">
                  <a:extLst>
                    <a:ext uri="{9D8B030D-6E8A-4147-A177-3AD203B41FA5}">
                      <a16:colId xmlns:a16="http://schemas.microsoft.com/office/drawing/2014/main" val="932645880"/>
                    </a:ext>
                  </a:extLst>
                </a:gridCol>
                <a:gridCol w="4036113">
                  <a:extLst>
                    <a:ext uri="{9D8B030D-6E8A-4147-A177-3AD203B41FA5}">
                      <a16:colId xmlns:a16="http://schemas.microsoft.com/office/drawing/2014/main" val="3625146989"/>
                    </a:ext>
                  </a:extLst>
                </a:gridCol>
              </a:tblGrid>
              <a:tr h="1380866">
                <a:tc>
                  <a:txBody>
                    <a:bodyPr/>
                    <a:lstStyle/>
                    <a:p>
                      <a:pPr algn="ct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Nhóm 1</a:t>
                      </a:r>
                      <a:r>
                        <a:rPr lang="en-US" sz="2800" b="0">
                          <a:solidFill>
                            <a:srgbClr val="0070C0"/>
                          </a:solidFill>
                          <a:latin typeface="Cambria" panose="02040503050406030204" pitchFamily="18" charset="0"/>
                          <a:ea typeface="Cambria" panose="02040503050406030204" pitchFamily="18" charset="0"/>
                          <a:sym typeface="Wingdings" panose="05000000000000000000" pitchFamily="2" charset="2"/>
                        </a:rPr>
                        <a:t>,2</a:t>
                      </a:r>
                    </a:p>
                    <a:p>
                      <a:pPr algn="ctr"/>
                      <a:endParaRPr lang="en-US" sz="2800" b="0"/>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70C0"/>
                          </a:solidFill>
                          <a:latin typeface="Cambria" panose="02040503050406030204" pitchFamily="18" charset="0"/>
                          <a:ea typeface="Cambria" panose="02040503050406030204" pitchFamily="18" charset="0"/>
                          <a:sym typeface="Wingdings" panose="05000000000000000000" pitchFamily="2" charset="2"/>
                        </a:rPr>
                        <a:t>tìm hiểu về đòn bẩy trong máy bơm nước bằng tay, trả lời câu hỏi hình 19.7</a:t>
                      </a:r>
                    </a:p>
                  </a:txBody>
                  <a:tcPr/>
                </a:tc>
                <a:extLst>
                  <a:ext uri="{0D108BD9-81ED-4DB2-BD59-A6C34878D82A}">
                    <a16:rowId xmlns:a16="http://schemas.microsoft.com/office/drawing/2014/main" val="1111976632"/>
                  </a:ext>
                </a:extLst>
              </a:tr>
              <a:tr h="1380866">
                <a:tc>
                  <a:txBody>
                    <a:bodyPr/>
                    <a:lstStyle/>
                    <a:p>
                      <a:pPr algn="ct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Nhóm </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3,</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4</a:t>
                      </a:r>
                      <a:endPar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tìm hiểu đòn bẩy trong cơ thể người, trả lời câu hỏi hình 19.8; 19.9</a:t>
                      </a:r>
                      <a:r>
                        <a:rPr lang="en-US" sz="2800" b="0">
                          <a:solidFill>
                            <a:srgbClr val="00B050"/>
                          </a:solidFill>
                          <a:latin typeface="Cambria" panose="02040503050406030204" pitchFamily="18" charset="0"/>
                          <a:ea typeface="Cambria" panose="02040503050406030204" pitchFamily="18" charset="0"/>
                          <a:sym typeface="Wingdings" panose="05000000000000000000" pitchFamily="2" charset="2"/>
                        </a:rPr>
                        <a:t> </a:t>
                      </a:r>
                      <a:r>
                        <a:rPr lang="vi-VN" sz="2800" b="0">
                          <a:solidFill>
                            <a:srgbClr val="00B050"/>
                          </a:solidFill>
                          <a:latin typeface="Cambria" panose="02040503050406030204" pitchFamily="18" charset="0"/>
                          <a:ea typeface="Cambria" panose="02040503050406030204" pitchFamily="18" charset="0"/>
                          <a:sym typeface="Wingdings" panose="05000000000000000000" pitchFamily="2" charset="2"/>
                        </a:rPr>
                        <a:t>và tác dụng của đòn bẩy loại 2</a:t>
                      </a:r>
                    </a:p>
                  </a:txBody>
                  <a:tcPr/>
                </a:tc>
                <a:extLst>
                  <a:ext uri="{0D108BD9-81ED-4DB2-BD59-A6C34878D82A}">
                    <a16:rowId xmlns:a16="http://schemas.microsoft.com/office/drawing/2014/main" val="3211330459"/>
                  </a:ext>
                </a:extLst>
              </a:tr>
            </a:tbl>
          </a:graphicData>
        </a:graphic>
      </p:graphicFrame>
      <p:graphicFrame>
        <p:nvGraphicFramePr>
          <p:cNvPr id="8" name="Table 7">
            <a:extLst>
              <a:ext uri="{FF2B5EF4-FFF2-40B4-BE49-F238E27FC236}">
                <a16:creationId xmlns:a16="http://schemas.microsoft.com/office/drawing/2014/main" id="{4519B31C-019E-1941-B189-5A92377330FD}"/>
              </a:ext>
            </a:extLst>
          </p:cNvPr>
          <p:cNvGraphicFramePr>
            <a:graphicFrameLocks noGrp="1"/>
          </p:cNvGraphicFramePr>
          <p:nvPr>
            <p:extLst>
              <p:ext uri="{D42A27DB-BD31-4B8C-83A1-F6EECF244321}">
                <p14:modId xmlns:p14="http://schemas.microsoft.com/office/powerpoint/2010/main" val="1400851505"/>
              </p:ext>
            </p:extLst>
          </p:nvPr>
        </p:nvGraphicFramePr>
        <p:xfrm>
          <a:off x="4769834" y="4842131"/>
          <a:ext cx="2785320" cy="1370410"/>
        </p:xfrm>
        <a:graphic>
          <a:graphicData uri="http://schemas.openxmlformats.org/drawingml/2006/table">
            <a:tbl>
              <a:tblPr/>
              <a:tblGrid>
                <a:gridCol w="2785320">
                  <a:extLst>
                    <a:ext uri="{9D8B030D-6E8A-4147-A177-3AD203B41FA5}">
                      <a16:colId xmlns:a16="http://schemas.microsoft.com/office/drawing/2014/main" val="3436307491"/>
                    </a:ext>
                  </a:extLst>
                </a:gridCol>
              </a:tblGrid>
              <a:tr h="13704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Nhóm </a:t>
                      </a:r>
                      <a:r>
                        <a:rPr kumimoji="0" lang="en-US" sz="2800" b="0"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mn-cs"/>
                          <a:sym typeface="Wingdings" panose="05000000000000000000" pitchFamily="2" charset="2"/>
                        </a:rPr>
                        <a:t>5,6</a:t>
                      </a:r>
                    </a:p>
                    <a:p>
                      <a:endParaRPr lang="en-US">
                        <a:solidFill>
                          <a:srgbClr val="7030A0"/>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2301024717"/>
                  </a:ext>
                </a:extLst>
              </a:tr>
            </a:tbl>
          </a:graphicData>
        </a:graphic>
      </p:graphicFrame>
      <p:graphicFrame>
        <p:nvGraphicFramePr>
          <p:cNvPr id="9" name="Table 8">
            <a:extLst>
              <a:ext uri="{FF2B5EF4-FFF2-40B4-BE49-F238E27FC236}">
                <a16:creationId xmlns:a16="http://schemas.microsoft.com/office/drawing/2014/main" id="{49CB4700-19F4-BF1B-1293-71619C872ACD}"/>
              </a:ext>
            </a:extLst>
          </p:cNvPr>
          <p:cNvGraphicFramePr>
            <a:graphicFrameLocks noGrp="1"/>
          </p:cNvGraphicFramePr>
          <p:nvPr>
            <p:extLst>
              <p:ext uri="{D42A27DB-BD31-4B8C-83A1-F6EECF244321}">
                <p14:modId xmlns:p14="http://schemas.microsoft.com/office/powerpoint/2010/main" val="111243716"/>
              </p:ext>
            </p:extLst>
          </p:nvPr>
        </p:nvGraphicFramePr>
        <p:xfrm>
          <a:off x="7555153" y="4842132"/>
          <a:ext cx="4045175" cy="1371600"/>
        </p:xfrm>
        <a:graphic>
          <a:graphicData uri="http://schemas.openxmlformats.org/drawingml/2006/table">
            <a:tbl>
              <a:tblPr/>
              <a:tblGrid>
                <a:gridCol w="4045175">
                  <a:extLst>
                    <a:ext uri="{9D8B030D-6E8A-4147-A177-3AD203B41FA5}">
                      <a16:colId xmlns:a16="http://schemas.microsoft.com/office/drawing/2014/main" val="1170686209"/>
                    </a:ext>
                  </a:extLst>
                </a:gridCol>
              </a:tblGrid>
              <a:tr h="905435">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kern="1200">
                          <a:solidFill>
                            <a:srgbClr val="7030A0"/>
                          </a:solidFill>
                          <a:effectLst/>
                          <a:latin typeface="Cambria" panose="02040503050406030204" pitchFamily="18" charset="0"/>
                          <a:ea typeface="Cambria" panose="02040503050406030204" pitchFamily="18" charset="0"/>
                          <a:cs typeface="+mn-cs"/>
                        </a:rPr>
                        <a:t>tìm hiểu về đòn bẩy</a:t>
                      </a:r>
                      <a:r>
                        <a:rPr lang="en-US" sz="2800" kern="1200">
                          <a:solidFill>
                            <a:srgbClr val="7030A0"/>
                          </a:solidFill>
                          <a:effectLst/>
                          <a:latin typeface="Cambria" panose="02040503050406030204" pitchFamily="18" charset="0"/>
                          <a:ea typeface="Cambria" panose="02040503050406030204" pitchFamily="18" charset="0"/>
                          <a:cs typeface="+mn-cs"/>
                        </a:rPr>
                        <a:t> </a:t>
                      </a:r>
                      <a:r>
                        <a:rPr lang="vi-VN" sz="2800" kern="1200">
                          <a:solidFill>
                            <a:srgbClr val="7030A0"/>
                          </a:solidFill>
                          <a:effectLst/>
                          <a:latin typeface="Cambria" panose="02040503050406030204" pitchFamily="18" charset="0"/>
                          <a:ea typeface="Cambria" panose="02040503050406030204" pitchFamily="18" charset="0"/>
                          <a:cs typeface="+mn-cs"/>
                        </a:rPr>
                        <a:t>trong xe đạp, trả lời câu hỏi hình 19.10.</a:t>
                      </a:r>
                      <a:endParaRPr lang="en-US" sz="2800" kern="1200">
                        <a:solidFill>
                          <a:srgbClr val="7030A0"/>
                        </a:solidFill>
                        <a:effectLst/>
                        <a:latin typeface="Cambria" panose="02040503050406030204" pitchFamily="18" charset="0"/>
                        <a:ea typeface="Cambria" panose="02040503050406030204" pitchFamily="18" charset="0"/>
                        <a:cs typeface="+mn-cs"/>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1342549347"/>
                  </a:ext>
                </a:extLst>
              </a:tr>
            </a:tbl>
          </a:graphicData>
        </a:graphic>
      </p:graphicFrame>
    </p:spTree>
    <p:extLst>
      <p:ext uri="{BB962C8B-B14F-4D97-AF65-F5344CB8AC3E}">
        <p14:creationId xmlns:p14="http://schemas.microsoft.com/office/powerpoint/2010/main" val="3937135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0BAE9E-7271-D2F8-EC2C-97D61F950B52}"/>
              </a:ext>
            </a:extLst>
          </p:cNvPr>
          <p:cNvSpPr txBox="1"/>
          <p:nvPr/>
        </p:nvSpPr>
        <p:spPr>
          <a:xfrm>
            <a:off x="5280211" y="1786050"/>
            <a:ext cx="6096000" cy="3285900"/>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Đòn bẩy trong máy bơm nước bằng tay là đòn bẩy loại 1 vì có điểm tựa nằm trong khoảng điểm đặt lực tác dụng và vật nâng. Sử dụng máy bơm nước này giúp ta lợi về lực nâng nước và thay đổi được hướng tác dụng lực theo ý con người muốn.</a:t>
            </a:r>
            <a:endParaRPr lang="vi-VN" sz="2800">
              <a:effectLst/>
              <a:latin typeface="Cambria" panose="02040503050406030204" pitchFamily="18" charset="0"/>
              <a:ea typeface="Cambria" panose="02040503050406030204" pitchFamily="18" charset="0"/>
            </a:endParaRPr>
          </a:p>
        </p:txBody>
      </p:sp>
      <p:pic>
        <p:nvPicPr>
          <p:cNvPr id="3074" name="Picture 2" descr="Đòn bẩy trong máy bơm nước bằng tay (Hình 19.7) là đòn bẩy loại nào? Sử dụng máy bơm nước này cho ta những lợi ích gì?   (ảnh 1)">
            <a:extLst>
              <a:ext uri="{FF2B5EF4-FFF2-40B4-BE49-F238E27FC236}">
                <a16:creationId xmlns:a16="http://schemas.microsoft.com/office/drawing/2014/main" id="{3B6297A4-457B-1E79-D889-4E906FD76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58" y="1986242"/>
            <a:ext cx="4098510" cy="3831851"/>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7">
            <a:extLst>
              <a:ext uri="{FF2B5EF4-FFF2-40B4-BE49-F238E27FC236}">
                <a16:creationId xmlns:a16="http://schemas.microsoft.com/office/drawing/2014/main" id="{70006057-0196-4EB7-611C-9975610813F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4F623BBB-528F-A966-1FCF-659A4B52B1E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8107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5515FC-2BEA-236F-9532-9719B422950C}"/>
              </a:ext>
            </a:extLst>
          </p:cNvPr>
          <p:cNvSpPr txBox="1"/>
          <p:nvPr/>
        </p:nvSpPr>
        <p:spPr>
          <a:xfrm>
            <a:off x="6011937" y="1292647"/>
            <a:ext cx="6102593" cy="4488152"/>
          </a:xfrm>
          <a:prstGeom prst="rect">
            <a:avLst/>
          </a:prstGeom>
          <a:noFill/>
        </p:spPr>
        <p:txBody>
          <a:bodyPr wrap="square">
            <a:spAutoFit/>
          </a:bodyPr>
          <a:lstStyle/>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Tư thế ngồi tránh mỏi cổ:</a:t>
            </a:r>
            <a:endParaRPr lang="vi-VN" sz="28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Cổ: giữ cổ ở vị trí thẳng trục với cột sống.</a:t>
            </a:r>
            <a:endParaRPr lang="en-US" sz="2800">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800">
                <a:solidFill>
                  <a:srgbClr val="000000"/>
                </a:solidFill>
                <a:effectLst/>
                <a:latin typeface="Cambria" panose="02040503050406030204" pitchFamily="18" charset="0"/>
                <a:ea typeface="Cambria" panose="02040503050406030204" pitchFamily="18" charset="0"/>
              </a:rPr>
              <a:t>+ Vai: thả lỏng, đặt cẳng tay ở mặt phẳng ngang vuông góc với khuỷu tay, cổ tay thẳng trục với cẳng tay.</a:t>
            </a:r>
            <a:endParaRPr lang="vi-VN" sz="2800">
              <a:effectLst/>
              <a:latin typeface="Cambria" panose="02040503050406030204" pitchFamily="18" charset="0"/>
              <a:ea typeface="Cambria" panose="02040503050406030204" pitchFamily="18" charset="0"/>
            </a:endParaRPr>
          </a:p>
          <a:p>
            <a:pPr algn="just">
              <a:lnSpc>
                <a:spcPct val="107000"/>
              </a:lnSpc>
              <a:spcAft>
                <a:spcPts val="800"/>
              </a:spcAft>
            </a:pPr>
            <a:r>
              <a:rPr lang="en-US" sz="2800">
                <a:solidFill>
                  <a:srgbClr val="000000"/>
                </a:solidFill>
                <a:effectLst/>
                <a:latin typeface="Cambria" panose="02040503050406030204" pitchFamily="18" charset="0"/>
                <a:ea typeface="Cambria" panose="02040503050406030204" pitchFamily="18" charset="0"/>
              </a:rPr>
              <a:t>     </a:t>
            </a:r>
            <a:r>
              <a:rPr lang="vi-VN" sz="2800">
                <a:solidFill>
                  <a:srgbClr val="000000"/>
                </a:solidFill>
                <a:effectLst/>
                <a:latin typeface="Cambria" panose="02040503050406030204" pitchFamily="18" charset="0"/>
                <a:ea typeface="Cambria" panose="02040503050406030204" pitchFamily="18" charset="0"/>
              </a:rPr>
              <a:t>+ Lưng: giữ thẳng, nên chọn một chiếc ghế tựa, có thể điều chỉnh chiều cao, độ nghiêng phù hợp nhằm giảm thiểu các áp lực lên cột sống.</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7312E56B-1BF0-E06F-36E9-62921F9215B2}"/>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8213C4E1-D1D4-18ED-9CC6-88BF5101038D}"/>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BCA5B18-3DB3-BDD6-091E-FDDC448EFAE9}"/>
              </a:ext>
            </a:extLst>
          </p:cNvPr>
          <p:cNvPicPr>
            <a:picLocks noChangeAspect="1"/>
          </p:cNvPicPr>
          <p:nvPr/>
        </p:nvPicPr>
        <p:blipFill>
          <a:blip r:embed="rId2"/>
          <a:stretch>
            <a:fillRect/>
          </a:stretch>
        </p:blipFill>
        <p:spPr>
          <a:xfrm>
            <a:off x="77469" y="1731869"/>
            <a:ext cx="2181225" cy="2533650"/>
          </a:xfrm>
          <a:prstGeom prst="rect">
            <a:avLst/>
          </a:prstGeom>
        </p:spPr>
      </p:pic>
      <p:pic>
        <p:nvPicPr>
          <p:cNvPr id="7" name="Picture 6">
            <a:extLst>
              <a:ext uri="{FF2B5EF4-FFF2-40B4-BE49-F238E27FC236}">
                <a16:creationId xmlns:a16="http://schemas.microsoft.com/office/drawing/2014/main" id="{5D21B905-DB2B-980E-2950-CE32DD4A4DCB}"/>
              </a:ext>
            </a:extLst>
          </p:cNvPr>
          <p:cNvPicPr>
            <a:picLocks noChangeAspect="1"/>
          </p:cNvPicPr>
          <p:nvPr/>
        </p:nvPicPr>
        <p:blipFill>
          <a:blip r:embed="rId3"/>
          <a:stretch>
            <a:fillRect/>
          </a:stretch>
        </p:blipFill>
        <p:spPr>
          <a:xfrm>
            <a:off x="1990165" y="3448477"/>
            <a:ext cx="3998687" cy="3292981"/>
          </a:xfrm>
          <a:prstGeom prst="rect">
            <a:avLst/>
          </a:prstGeom>
        </p:spPr>
      </p:pic>
    </p:spTree>
    <p:extLst>
      <p:ext uri="{BB962C8B-B14F-4D97-AF65-F5344CB8AC3E}">
        <p14:creationId xmlns:p14="http://schemas.microsoft.com/office/powerpoint/2010/main" val="1379794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A9EC52-AA50-D0F9-AD2C-FBEB802359C5}"/>
              </a:ext>
            </a:extLst>
          </p:cNvPr>
          <p:cNvSpPr txBox="1"/>
          <p:nvPr/>
        </p:nvSpPr>
        <p:spPr>
          <a:xfrm>
            <a:off x="932331" y="2500024"/>
            <a:ext cx="10524564" cy="1441805"/>
          </a:xfrm>
          <a:prstGeom prst="rect">
            <a:avLst/>
          </a:prstGeom>
          <a:noFill/>
        </p:spPr>
        <p:txBody>
          <a:bodyPr wrap="square">
            <a:spAutoFit/>
          </a:bodyPr>
          <a:lstStyle/>
          <a:p>
            <a:pPr marL="30480" marR="30480" indent="426720" algn="just">
              <a:lnSpc>
                <a:spcPct val="107000"/>
              </a:lnSpc>
              <a:spcAft>
                <a:spcPts val="0"/>
              </a:spcAft>
            </a:pPr>
            <a:r>
              <a:rPr lang="vi-VN" sz="2800">
                <a:solidFill>
                  <a:srgbClr val="000000"/>
                </a:solidFill>
                <a:effectLst/>
                <a:latin typeface="Cambria" panose="02040503050406030204" pitchFamily="18" charset="0"/>
                <a:ea typeface="Cambria" panose="02040503050406030204" pitchFamily="18" charset="0"/>
              </a:rPr>
              <a:t>Khi cầm vật nặng, ta cần gập sát cánh tay vào bắp tay khi đó làm giảm được độ dài cánh tay đòn giúp làm giảm được tác dụng của trọng lượng của vật lên cánh tay để tránh mỏi cơ.</a:t>
            </a:r>
            <a:endParaRPr lang="vi-VN" sz="2800">
              <a:effectLst/>
              <a:latin typeface="Cambria" panose="02040503050406030204" pitchFamily="18" charset="0"/>
              <a:ea typeface="Cambria" panose="02040503050406030204" pitchFamily="18" charset="0"/>
            </a:endParaRPr>
          </a:p>
        </p:txBody>
      </p:sp>
      <p:sp>
        <p:nvSpPr>
          <p:cNvPr id="4" name="Rounded Rectangle 7">
            <a:extLst>
              <a:ext uri="{FF2B5EF4-FFF2-40B4-BE49-F238E27FC236}">
                <a16:creationId xmlns:a16="http://schemas.microsoft.com/office/drawing/2014/main" id="{5365CECF-5BA9-EBB4-AC9C-6AB0B8F57654}"/>
              </a:ext>
            </a:extLst>
          </p:cNvPr>
          <p:cNvSpPr/>
          <p:nvPr/>
        </p:nvSpPr>
        <p:spPr>
          <a:xfrm>
            <a:off x="77470" y="799876"/>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
        <p:nvSpPr>
          <p:cNvPr id="5" name="Rounded Rectangle 4">
            <a:extLst>
              <a:ext uri="{FF2B5EF4-FFF2-40B4-BE49-F238E27FC236}">
                <a16:creationId xmlns:a16="http://schemas.microsoft.com/office/drawing/2014/main" id="{50DEBDBD-8B5E-CA85-6CC9-4830A234AE0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E51D9E93-339A-AB4D-15AD-0E9D61EB9C2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t="26199" r="36150" b="22348"/>
          <a:stretch/>
        </p:blipFill>
        <p:spPr>
          <a:xfrm>
            <a:off x="8677836" y="3529452"/>
            <a:ext cx="3272117" cy="2636797"/>
          </a:xfrm>
          <a:prstGeom prst="rect">
            <a:avLst/>
          </a:prstGeom>
        </p:spPr>
      </p:pic>
    </p:spTree>
    <p:extLst>
      <p:ext uri="{BB962C8B-B14F-4D97-AF65-F5344CB8AC3E}">
        <p14:creationId xmlns:p14="http://schemas.microsoft.com/office/powerpoint/2010/main" val="882945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83845" y="344805"/>
            <a:ext cx="3411220" cy="517398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400" b="1" dirty="0">
                <a:solidFill>
                  <a:srgbClr val="C00000"/>
                </a:solidFill>
                <a:latin typeface="Cambria" panose="02040503050406030204" pitchFamily="18" charset="0"/>
                <a:ea typeface="Cambria" panose="02040503050406030204" pitchFamily="18" charset="0"/>
              </a:rPr>
              <a:t>Bài </a:t>
            </a:r>
            <a:r>
              <a:rPr lang="en-US" altLang="vi-VN" sz="3400" b="1" dirty="0">
                <a:solidFill>
                  <a:srgbClr val="C00000"/>
                </a:solidFill>
                <a:latin typeface="Cambria" panose="02040503050406030204" pitchFamily="18" charset="0"/>
                <a:ea typeface="Cambria" panose="02040503050406030204" pitchFamily="18" charset="0"/>
              </a:rPr>
              <a:t>19</a:t>
            </a:r>
            <a:r>
              <a:rPr lang="vi-VN" sz="3400" b="1" dirty="0">
                <a:solidFill>
                  <a:srgbClr val="C00000"/>
                </a:solidFill>
                <a:latin typeface="Cambria" panose="02040503050406030204" pitchFamily="18" charset="0"/>
                <a:ea typeface="Cambria" panose="02040503050406030204" pitchFamily="18" charset="0"/>
              </a:rPr>
              <a:t>: </a:t>
            </a:r>
            <a:r>
              <a:rPr lang="en-US" altLang="vi-VN" sz="3400" b="1" dirty="0">
                <a:solidFill>
                  <a:srgbClr val="C00000"/>
                </a:solidFill>
                <a:latin typeface="Cambria" panose="02040503050406030204" pitchFamily="18" charset="0"/>
                <a:ea typeface="Cambria" panose="02040503050406030204" pitchFamily="18" charset="0"/>
              </a:rPr>
              <a:t>ĐÒN BẨY VÀ ỨNG DỤNG</a:t>
            </a:r>
          </a:p>
        </p:txBody>
      </p:sp>
      <p:sp>
        <p:nvSpPr>
          <p:cNvPr id="8" name="Rounded Rectangle 7"/>
          <p:cNvSpPr/>
          <p:nvPr/>
        </p:nvSpPr>
        <p:spPr>
          <a:xfrm>
            <a:off x="4398010" y="84709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9" name="Rounded Rectangle 8"/>
          <p:cNvSpPr/>
          <p:nvPr/>
        </p:nvSpPr>
        <p:spPr>
          <a:xfrm>
            <a:off x="4396740" y="2607310"/>
            <a:ext cx="698246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2. </a:t>
            </a:r>
            <a:r>
              <a:rPr lang="en-US" altLang="vi-VN" sz="3200" b="1" dirty="0">
                <a:latin typeface="Cambria" panose="02040503050406030204" pitchFamily="18" charset="0"/>
                <a:ea typeface="Cambria" panose="02040503050406030204" pitchFamily="18" charset="0"/>
              </a:rPr>
              <a:t>Các loại</a:t>
            </a:r>
            <a:r>
              <a:rPr lang="vi-VN" sz="3200" b="1" dirty="0">
                <a:latin typeface="Cambria" panose="02040503050406030204" pitchFamily="18" charset="0"/>
                <a:ea typeface="Cambria" panose="02040503050406030204" pitchFamily="18" charset="0"/>
              </a:rPr>
              <a:t> đòn bẩy</a:t>
            </a:r>
          </a:p>
        </p:txBody>
      </p:sp>
      <p:sp>
        <p:nvSpPr>
          <p:cNvPr id="10" name="Rounded Rectangle 9"/>
          <p:cNvSpPr/>
          <p:nvPr/>
        </p:nvSpPr>
        <p:spPr>
          <a:xfrm>
            <a:off x="4398010" y="4502785"/>
            <a:ext cx="6981190"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3. </a:t>
            </a:r>
            <a:r>
              <a:rPr lang="en-US" altLang="vi-VN" sz="3200" b="1" dirty="0">
                <a:latin typeface="Cambria" panose="02040503050406030204" pitchFamily="18" charset="0"/>
                <a:ea typeface="Cambria" panose="02040503050406030204" pitchFamily="18" charset="0"/>
              </a:rPr>
              <a:t>Ứng</a:t>
            </a:r>
            <a:r>
              <a:rPr lang="vi-VN" sz="3200" b="1" dirty="0">
                <a:latin typeface="Cambria" panose="02040503050406030204" pitchFamily="18" charset="0"/>
                <a:ea typeface="Cambria" panose="02040503050406030204" pitchFamily="18" charset="0"/>
              </a:rPr>
              <a:t> dụng của đòn bẩy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740" y="5518785"/>
            <a:ext cx="1315720" cy="1315720"/>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835" y="5518785"/>
            <a:ext cx="1315720" cy="1315720"/>
          </a:xfrm>
          <a:prstGeom prst="rect">
            <a:avLst/>
          </a:prstGeom>
        </p:spPr>
      </p:pic>
    </p:spTree>
  </p:cSld>
  <p:clrMapOvr>
    <a:masterClrMapping/>
  </p:clrMapOvr>
  <p:transition spd="slow" advTm="15438">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EF2ED-1542-B158-9F33-F8611D1BB9A9}"/>
              </a:ext>
            </a:extLst>
          </p:cNvPr>
          <p:cNvSpPr txBox="1"/>
          <p:nvPr/>
        </p:nvSpPr>
        <p:spPr>
          <a:xfrm>
            <a:off x="322729" y="2167104"/>
            <a:ext cx="6033247" cy="3293209"/>
          </a:xfrm>
          <a:prstGeom prst="rect">
            <a:avLst/>
          </a:prstGeom>
          <a:noFill/>
        </p:spPr>
        <p:txBody>
          <a:bodyPr wrap="square">
            <a:spAutoFit/>
          </a:bodyPr>
          <a:lstStyle/>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Các bộ phận xe đạp dựa trên nguyên đòn bẩy là:</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 Bộ phận gồm: Bàn đạp (pê-đan) (1), đùi, trục giữa (2), đĩa (3), xích (4), líp (5).</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Bàn đạp là điểm lực tác dụng</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Trục giữa là điểm tựa</a:t>
            </a:r>
            <a:endParaRPr lang="vi-VN" sz="2600">
              <a:effectLst/>
              <a:latin typeface="Cambria" panose="02040503050406030204" pitchFamily="18" charset="0"/>
              <a:ea typeface="Cambria" panose="02040503050406030204" pitchFamily="18" charset="0"/>
            </a:endParaRPr>
          </a:p>
          <a:p>
            <a:pPr marL="28575" marR="28575" indent="428625" algn="just">
              <a:spcBef>
                <a:spcPts val="0"/>
              </a:spcBef>
              <a:spcAft>
                <a:spcPts val="0"/>
              </a:spcAft>
            </a:pPr>
            <a:r>
              <a:rPr lang="vi-VN" sz="2600">
                <a:solidFill>
                  <a:srgbClr val="000000"/>
                </a:solidFill>
                <a:effectLst/>
                <a:latin typeface="Cambria" panose="02040503050406030204" pitchFamily="18" charset="0"/>
                <a:ea typeface="Cambria" panose="02040503050406030204" pitchFamily="18" charset="0"/>
              </a:rPr>
              <a:t>Xích đĩa líp là điểm đặt vật nâng (kéo bánh xe sau chuyển động)</a:t>
            </a:r>
            <a:endParaRPr lang="vi-VN" sz="2600">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93F72A7-B30B-9959-B177-E4520BF2BED3}"/>
              </a:ext>
            </a:extLst>
          </p:cNvPr>
          <p:cNvPicPr>
            <a:picLocks noChangeAspect="1"/>
          </p:cNvPicPr>
          <p:nvPr/>
        </p:nvPicPr>
        <p:blipFill>
          <a:blip r:embed="rId2"/>
          <a:stretch>
            <a:fillRect/>
          </a:stretch>
        </p:blipFill>
        <p:spPr>
          <a:xfrm>
            <a:off x="0" y="0"/>
            <a:ext cx="12192000" cy="1638186"/>
          </a:xfrm>
          <a:prstGeom prst="rect">
            <a:avLst/>
          </a:prstGeom>
        </p:spPr>
      </p:pic>
      <p:pic>
        <p:nvPicPr>
          <p:cNvPr id="7" name="Picture 6">
            <a:extLst>
              <a:ext uri="{FF2B5EF4-FFF2-40B4-BE49-F238E27FC236}">
                <a16:creationId xmlns:a16="http://schemas.microsoft.com/office/drawing/2014/main" id="{CDBCB72B-E9D8-6192-F684-BE0B57EE12B4}"/>
              </a:ext>
            </a:extLst>
          </p:cNvPr>
          <p:cNvPicPr>
            <a:picLocks noChangeAspect="1"/>
          </p:cNvPicPr>
          <p:nvPr/>
        </p:nvPicPr>
        <p:blipFill>
          <a:blip r:embed="rId3"/>
          <a:stretch>
            <a:fillRect/>
          </a:stretch>
        </p:blipFill>
        <p:spPr>
          <a:xfrm>
            <a:off x="7150288" y="1354791"/>
            <a:ext cx="5041712" cy="3011022"/>
          </a:xfrm>
          <a:prstGeom prst="rect">
            <a:avLst/>
          </a:prstGeom>
        </p:spPr>
      </p:pic>
    </p:spTree>
    <p:extLst>
      <p:ext uri="{BB962C8B-B14F-4D97-AF65-F5344CB8AC3E}">
        <p14:creationId xmlns:p14="http://schemas.microsoft.com/office/powerpoint/2010/main" val="170030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47198EE-1DB2-812C-9E48-E2016F994741}"/>
              </a:ext>
            </a:extLst>
          </p:cNvPr>
          <p:cNvSpPr txBox="1"/>
          <p:nvPr/>
        </p:nvSpPr>
        <p:spPr>
          <a:xfrm>
            <a:off x="564777" y="2449557"/>
            <a:ext cx="6096000" cy="4093428"/>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đòn bẩy tay phanh</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Lực khi dùng chân tác dụng lên pê – đan xe đạp có phương thẳng đứng chiều từ trên xuống và có tác dụng làm trục giữa A quay, khi đó tạo ra lực kéo giữa các điểm tiếp xúc giữa mắt xích và răng của vành đĩa, làm cho trục bánh sau B quay tạo ra lực kéo làm cả xe chuyển động.</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170" name="Picture 2" descr="Thảo luận nhóm về vấn đề sau: Em hãy xác định các đòn bẩy trên xe đạp ">
            <a:extLst>
              <a:ext uri="{FF2B5EF4-FFF2-40B4-BE49-F238E27FC236}">
                <a16:creationId xmlns:a16="http://schemas.microsoft.com/office/drawing/2014/main" id="{9AAD5696-B24A-A2E1-98D9-6B7A4CA82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3428" y="140633"/>
            <a:ext cx="2798422" cy="267568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49C250-5E8B-A9D3-813F-BFFCDD5FC0FE}"/>
              </a:ext>
            </a:extLst>
          </p:cNvPr>
          <p:cNvSpPr txBox="1"/>
          <p:nvPr/>
        </p:nvSpPr>
        <p:spPr>
          <a:xfrm>
            <a:off x="627530" y="315015"/>
            <a:ext cx="6096000" cy="1292662"/>
          </a:xfrm>
          <a:prstGeom prst="rect">
            <a:avLst/>
          </a:prstGeom>
          <a:noFill/>
        </p:spPr>
        <p:txBody>
          <a:bodyPr wrap="square">
            <a:spAutoFit/>
          </a:bodyPr>
          <a:lstStyle/>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Bộ phận: chân chống xe</a:t>
            </a:r>
            <a:endParaRPr kumimoji="0" lang="vi-VN" sz="2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28575" marR="28575" lvl="0" indent="428625"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Trong đó: O là điểm tựa;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1</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tác dụng lực; O</a:t>
            </a:r>
            <a:r>
              <a:rPr kumimoji="0" lang="vi-VN" sz="2600" b="0" i="0" u="none" strike="noStrike" kern="1200" cap="none" spc="0" normalizeH="0" baseline="-25000" noProof="0">
                <a:ln>
                  <a:noFill/>
                </a:ln>
                <a:solidFill>
                  <a:srgbClr val="000000"/>
                </a:solidFill>
                <a:effectLst/>
                <a:uLnTx/>
                <a:uFillTx/>
                <a:latin typeface="Cambria" panose="02040503050406030204" pitchFamily="18" charset="0"/>
                <a:ea typeface="Cambria" panose="02040503050406030204" pitchFamily="18" charset="0"/>
                <a:cs typeface="+mn-cs"/>
              </a:rPr>
              <a:t>2</a:t>
            </a:r>
            <a:r>
              <a:rPr kumimoji="0" lang="vi-VN"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 là điểm đặt vật.</a:t>
            </a:r>
            <a:endParaRPr kumimoji="0" lang="en-US" sz="26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BC9DF818-ADE3-B17E-3EA0-11619B2CFD62}"/>
              </a:ext>
            </a:extLst>
          </p:cNvPr>
          <p:cNvPicPr>
            <a:picLocks noChangeAspect="1"/>
          </p:cNvPicPr>
          <p:nvPr/>
        </p:nvPicPr>
        <p:blipFill>
          <a:blip r:embed="rId3"/>
          <a:stretch>
            <a:fillRect/>
          </a:stretch>
        </p:blipFill>
        <p:spPr>
          <a:xfrm>
            <a:off x="7166162" y="3492032"/>
            <a:ext cx="4762500" cy="2675685"/>
          </a:xfrm>
          <a:prstGeom prst="rect">
            <a:avLst/>
          </a:prstGeom>
        </p:spPr>
      </p:pic>
    </p:spTree>
    <p:extLst>
      <p:ext uri="{BB962C8B-B14F-4D97-AF65-F5344CB8AC3E}">
        <p14:creationId xmlns:p14="http://schemas.microsoft.com/office/powerpoint/2010/main" val="241835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9EB116A-5EBD-9598-E2F3-566268D4E2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65" t="8609" r="4000" b="6857"/>
          <a:stretch/>
        </p:blipFill>
        <p:spPr bwMode="auto">
          <a:xfrm>
            <a:off x="0" y="600891"/>
            <a:ext cx="12192000" cy="62571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75" descr="viet3">
            <a:extLst>
              <a:ext uri="{FF2B5EF4-FFF2-40B4-BE49-F238E27FC236}">
                <a16:creationId xmlns:a16="http://schemas.microsoft.com/office/drawing/2014/main" id="{120AD1EE-4B03-05BD-CDC3-2832884869E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641376" y="27441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4">
            <a:extLst>
              <a:ext uri="{FF2B5EF4-FFF2-40B4-BE49-F238E27FC236}">
                <a16:creationId xmlns:a16="http://schemas.microsoft.com/office/drawing/2014/main" id="{E547868C-DB0E-8830-90F3-A2717D34EA24}"/>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DBDCF7C-C7C0-4BB1-55DB-1AEEDFAA2A98}"/>
              </a:ext>
            </a:extLst>
          </p:cNvPr>
          <p:cNvSpPr txBox="1"/>
          <p:nvPr/>
        </p:nvSpPr>
        <p:spPr>
          <a:xfrm>
            <a:off x="3582522" y="3031219"/>
            <a:ext cx="7166160" cy="980781"/>
          </a:xfrm>
          <a:prstGeom prst="rect">
            <a:avLst/>
          </a:prstGeom>
          <a:noFill/>
        </p:spPr>
        <p:txBody>
          <a:bodyPr wrap="square">
            <a:spAutoFit/>
          </a:bodyPr>
          <a:lstStyle/>
          <a:p>
            <a:pPr algn="just">
              <a:lnSpc>
                <a:spcPct val="107000"/>
              </a:lnSpc>
              <a:spcAft>
                <a:spcPts val="800"/>
              </a:spcAft>
            </a:pPr>
            <a:r>
              <a:rPr lang="en-US" sz="2800">
                <a:effectLst/>
                <a:latin typeface="Cambria" panose="02040503050406030204" pitchFamily="18" charset="0"/>
                <a:ea typeface="Cambria" panose="02040503050406030204" pitchFamily="18" charset="0"/>
              </a:rPr>
              <a:t>Trong cuộc sống, đòn bẩy được ứng dụng vào nhiều công việc, chế tạo nhiều công cụ hữu ích</a:t>
            </a:r>
            <a:endParaRPr lang="vi-VN" sz="2800">
              <a:effectLst/>
              <a:latin typeface="Cambria" panose="02040503050406030204" pitchFamily="18" charset="0"/>
              <a:ea typeface="Cambria" panose="02040503050406030204" pitchFamily="18" charset="0"/>
            </a:endParaRPr>
          </a:p>
        </p:txBody>
      </p:sp>
      <p:sp>
        <p:nvSpPr>
          <p:cNvPr id="7" name="Rounded Rectangle 7">
            <a:extLst>
              <a:ext uri="{FF2B5EF4-FFF2-40B4-BE49-F238E27FC236}">
                <a16:creationId xmlns:a16="http://schemas.microsoft.com/office/drawing/2014/main" id="{370F3ED2-6526-BD25-AE8C-B9920ECEC3F4}"/>
              </a:ext>
            </a:extLst>
          </p:cNvPr>
          <p:cNvSpPr/>
          <p:nvPr/>
        </p:nvSpPr>
        <p:spPr>
          <a:xfrm>
            <a:off x="2653853" y="1191124"/>
            <a:ext cx="5202741"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Cambria" panose="02040503050406030204" pitchFamily="18" charset="0"/>
                <a:ea typeface="Cambria" panose="02040503050406030204" pitchFamily="18" charset="0"/>
              </a:rPr>
              <a:t>3</a:t>
            </a:r>
            <a:r>
              <a:rPr lang="vi-VN" sz="3200" b="1">
                <a:latin typeface="Cambria" panose="02040503050406030204" pitchFamily="18" charset="0"/>
                <a:ea typeface="Cambria" panose="02040503050406030204" pitchFamily="18" charset="0"/>
              </a:rPr>
              <a:t>. </a:t>
            </a:r>
            <a:r>
              <a:rPr lang="en-US" sz="3200" b="1">
                <a:latin typeface="Cambria" panose="02040503050406030204" pitchFamily="18" charset="0"/>
                <a:ea typeface="Cambria" panose="02040503050406030204" pitchFamily="18" charset="0"/>
              </a:rPr>
              <a:t>Ứng dụng của </a:t>
            </a:r>
            <a:r>
              <a:rPr lang="vi-VN" sz="3200" b="1">
                <a:latin typeface="Cambria" panose="02040503050406030204" pitchFamily="18" charset="0"/>
                <a:ea typeface="Cambria" panose="02040503050406030204" pitchFamily="18" charset="0"/>
              </a:rPr>
              <a:t>đòn </a:t>
            </a:r>
            <a:r>
              <a:rPr lang="vi-VN" sz="3200" b="1" dirty="0">
                <a:latin typeface="Cambria" panose="02040503050406030204" pitchFamily="18" charset="0"/>
                <a:ea typeface="Cambria" panose="02040503050406030204" pitchFamily="18" charset="0"/>
              </a:rPr>
              <a:t>bẩy</a:t>
            </a:r>
          </a:p>
        </p:txBody>
      </p:sp>
    </p:spTree>
    <p:extLst>
      <p:ext uri="{BB962C8B-B14F-4D97-AF65-F5344CB8AC3E}">
        <p14:creationId xmlns:p14="http://schemas.microsoft.com/office/powerpoint/2010/main" val="27907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Thí Nghiệm Khoa Học Với Đòn Bẩy Và Ứng Dụng Của Nó">
            <a:hlinkClick r:id="" action="ppaction://media"/>
            <a:extLst>
              <a:ext uri="{FF2B5EF4-FFF2-40B4-BE49-F238E27FC236}">
                <a16:creationId xmlns:a16="http://schemas.microsoft.com/office/drawing/2014/main" id="{B053695E-EAD5-B7CC-DB74-97ED4C82A1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004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1863"/>
            <a:ext cx="12192000" cy="6856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59798" y="1009461"/>
            <a:ext cx="7859485" cy="3696589"/>
          </a:xfrm>
          <a:prstGeom prst="rect">
            <a:avLst/>
          </a:prstGeom>
          <a:noFill/>
        </p:spPr>
        <p:txBody>
          <a:bodyPr wrap="square" rtlCol="0">
            <a:spAutoFit/>
          </a:bodyPr>
          <a:lstStyle/>
          <a:p>
            <a:pPr algn="ctr">
              <a:lnSpc>
                <a:spcPct val="150000"/>
              </a:lnSpc>
            </a:pPr>
            <a:r>
              <a:rPr lang="vi-VN" sz="3200" b="1" dirty="0">
                <a:solidFill>
                  <a:srgbClr val="0070C0"/>
                </a:solidFill>
                <a:latin typeface="Cambria" panose="02040503050406030204" pitchFamily="18" charset="0"/>
                <a:ea typeface="Cambria" panose="02040503050406030204" pitchFamily="18" charset="0"/>
              </a:rPr>
              <a:t>YÊU CẦU VỀ NHÀ: </a:t>
            </a:r>
          </a:p>
          <a:p>
            <a:pPr algn="just">
              <a:lnSpc>
                <a:spcPct val="150000"/>
              </a:lnSpc>
            </a:pPr>
            <a:r>
              <a:rPr lang="vi-VN" sz="3200">
                <a:solidFill>
                  <a:srgbClr val="000000"/>
                </a:solidFill>
                <a:effectLst/>
                <a:latin typeface="Times New Roman" panose="02020603050405020304" pitchFamily="18" charset="0"/>
                <a:ea typeface="Times New Roman" panose="02020603050405020304" pitchFamily="18" charset="0"/>
              </a:rPr>
              <a:t>Các nhóm (6 nhóm) về nhà tìm hiểu và thiết kế đồ chơi đơn giản với các nguyên liệu dễ tìm có sử dụng nguyên lí đòn bẩy. Sản phẩm sẽ được trình bày ở tiết </a:t>
            </a:r>
            <a:r>
              <a:rPr lang="en-US" sz="3200">
                <a:solidFill>
                  <a:srgbClr val="000000"/>
                </a:solidFill>
                <a:effectLst/>
                <a:latin typeface="Times New Roman" panose="02020603050405020304" pitchFamily="18" charset="0"/>
                <a:ea typeface="Times New Roman" panose="02020603050405020304" pitchFamily="18" charset="0"/>
              </a:rPr>
              <a:t>học </a:t>
            </a:r>
            <a:r>
              <a:rPr lang="vi-VN" sz="3200">
                <a:solidFill>
                  <a:srgbClr val="000000"/>
                </a:solidFill>
                <a:effectLst/>
                <a:latin typeface="Times New Roman" panose="02020603050405020304" pitchFamily="18" charset="0"/>
                <a:ea typeface="Times New Roman" panose="02020603050405020304" pitchFamily="18" charset="0"/>
              </a:rPr>
              <a:t>sau</a:t>
            </a:r>
            <a:endParaRPr lang="vi-VN" sz="3200" dirty="0">
              <a:latin typeface="Cambria" panose="02040503050406030204" pitchFamily="18" charset="0"/>
              <a:ea typeface="Cambria" panose="020405030504060302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82857" y="2292448"/>
            <a:ext cx="7619732" cy="1569660"/>
          </a:xfrm>
          <a:prstGeom prst="rect">
            <a:avLst/>
          </a:prstGeom>
          <a:noFill/>
        </p:spPr>
        <p:txBody>
          <a:bodyPr wrap="square" rtlCol="0">
            <a:spAutoFit/>
          </a:bodyPr>
          <a:lstStyle/>
          <a:p>
            <a:pPr algn="just"/>
            <a:r>
              <a:rPr lang="en-US" sz="32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au mỗi câu trả lời đúng, Hs được 1 lần quay vòng quay may mắn và nhận số điểm của nhóm mình</a:t>
            </a:r>
            <a:r>
              <a:rPr lang="vi-VN" sz="320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200" dirty="0">
              <a:solidFill>
                <a:srgbClr val="C00000"/>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2"/>
          <a:stretch>
            <a:fillRect/>
          </a:stretch>
        </p:blipFill>
        <p:spPr>
          <a:xfrm>
            <a:off x="9930630" y="123687"/>
            <a:ext cx="2143125" cy="2143125"/>
          </a:xfrm>
          <a:prstGeom prst="rect">
            <a:avLst/>
          </a:prstGeom>
        </p:spPr>
      </p:pic>
      <p:sp>
        <p:nvSpPr>
          <p:cNvPr id="8" name="Rectangle 7"/>
          <p:cNvSpPr/>
          <p:nvPr/>
        </p:nvSpPr>
        <p:spPr>
          <a:xfrm>
            <a:off x="3215793" y="609601"/>
            <a:ext cx="5719200" cy="1379008"/>
          </a:xfrm>
          <a:prstGeom prst="rect">
            <a:avLst/>
          </a:prstGeom>
          <a:noFill/>
        </p:spPr>
        <p:txBody>
          <a:bodyPr wrap="none" lIns="91440" tIns="45720" rIns="91440" bIns="45720">
            <a:prstTxWarp prst="textArchUp">
              <a:avLst>
                <a:gd name="adj" fmla="val 10264169"/>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vi-VN" sz="5400" b="1" cap="none" spc="0" dirty="0">
                <a:solidFill>
                  <a:srgbClr val="7030A0"/>
                </a:solidFill>
                <a:latin typeface="Cambria" panose="02040503050406030204" pitchFamily="18" charset="0"/>
                <a:ea typeface="Cambria" panose="02040503050406030204" pitchFamily="18" charset="0"/>
              </a:rPr>
              <a:t>TRÒ </a:t>
            </a:r>
            <a:r>
              <a:rPr lang="vi-VN" sz="5400" b="1" cap="none" spc="0">
                <a:solidFill>
                  <a:srgbClr val="7030A0"/>
                </a:solidFill>
                <a:latin typeface="Cambria" panose="02040503050406030204" pitchFamily="18" charset="0"/>
                <a:ea typeface="Cambria" panose="02040503050406030204" pitchFamily="18" charset="0"/>
              </a:rPr>
              <a:t>CHƠI </a:t>
            </a:r>
            <a:r>
              <a:rPr lang="en-US" sz="5400" b="1" cap="none" spc="0">
                <a:solidFill>
                  <a:srgbClr val="7030A0"/>
                </a:solidFill>
                <a:latin typeface="Cambria" panose="02040503050406030204" pitchFamily="18" charset="0"/>
                <a:ea typeface="Cambria" panose="02040503050406030204" pitchFamily="18" charset="0"/>
              </a:rPr>
              <a:t>VÒNG QUAY MAY MẮN</a:t>
            </a:r>
            <a:endParaRPr lang="en-US" sz="5400" b="1" cap="none" spc="0" dirty="0">
              <a:solidFill>
                <a:srgbClr val="7030A0"/>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2"/>
          <a:stretch>
            <a:fillRect/>
          </a:stretch>
        </p:blipFill>
        <p:spPr>
          <a:xfrm>
            <a:off x="21410" y="15977"/>
            <a:ext cx="2143125" cy="21431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8"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9"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0"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1"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2"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audio>
              <p:cMediaNode vol="80000">
                <p:cTn id="214"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70"/>
            <a:ext cx="11003765" cy="1154798"/>
          </a:xfrm>
          <a:prstGeom prst="snip2DiagRect">
            <a:avLst>
              <a:gd name="adj1" fmla="val 0"/>
              <a:gd name="adj2" fmla="val 408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1</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fr-FR" sz="3000">
                <a:solidFill>
                  <a:srgbClr val="FF0000"/>
                </a:solidFill>
                <a:latin typeface="Cambria" panose="02040503050406030204" pitchFamily="18" charset="0"/>
                <a:ea typeface="Cambria" panose="02040503050406030204" pitchFamily="18" charset="0"/>
                <a:cs typeface="Tahoma" panose="020B0604030504040204" pitchFamily="34" charset="0"/>
              </a:rPr>
              <a:t>Vật nào sau đây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474133" y="1949346"/>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200">
                <a:solidFill>
                  <a:schemeClr val="tx1"/>
                </a:solidFill>
                <a:latin typeface="Cambria" panose="02040503050406030204" pitchFamily="18" charset="0"/>
                <a:ea typeface="Calibri" panose="020F0502020204030204" pitchFamily="34" charset="0"/>
                <a:cs typeface="Times New Roman" panose="02020603050405020304" pitchFamily="18" charset="0"/>
              </a:rPr>
              <a:t>Cái bấm giấy</a:t>
            </a:r>
            <a:endParaRPr kumimoji="0" lang="vi-VN" sz="300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410015" y="1934807"/>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vi-VN" sz="3000">
                <a:solidFill>
                  <a:schemeClr val="tx1"/>
                </a:solidFill>
                <a:latin typeface="Cambria" panose="02040503050406030204" pitchFamily="18" charset="0"/>
                <a:ea typeface="Cambria" panose="02040503050406030204" pitchFamily="18" charset="0"/>
                <a:cs typeface="Tahoma" panose="020B0604030504040204" pitchFamily="34" charset="0"/>
              </a:rPr>
              <a:t>Cầu trượt</a:t>
            </a:r>
            <a:endParaRPr lang="en-US" sz="3000" b="1" dirty="0">
              <a:solidFill>
                <a:schemeClr val="tx1"/>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239101" y="3155687"/>
            <a:ext cx="554288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fr-FR" sz="3000">
                <a:solidFill>
                  <a:schemeClr val="tx1"/>
                </a:solidFill>
                <a:latin typeface="Cambria" panose="02040503050406030204" pitchFamily="18" charset="0"/>
                <a:ea typeface="Cambria" panose="02040503050406030204" pitchFamily="18" charset="0"/>
                <a:cs typeface="Tahoma" panose="020B0604030504040204" pitchFamily="34" charset="0"/>
              </a:rPr>
              <a:t>Đẩy xe lên nhà bằng tấm ván</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410015" y="3181774"/>
            <a:ext cx="542638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a:solidFill>
                  <a:schemeClr val="tx1"/>
                </a:solidFill>
                <a:latin typeface="Cambria" panose="02040503050406030204" pitchFamily="18" charset="0"/>
                <a:ea typeface="Cambria" panose="02040503050406030204" pitchFamily="18" charset="0"/>
                <a:cs typeface="Tahoma" panose="020B0604030504040204" pitchFamily="34" charset="0"/>
              </a:rPr>
              <a:t>Bánh xe ở đỉnh cột cờ</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524878" y="1966495"/>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524878" y="3215138"/>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34030" y="317175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248671" y="2012965"/>
            <a:ext cx="804742" cy="707197"/>
          </a:xfrm>
          <a:prstGeom prst="rect">
            <a:avLst/>
          </a:prstGeom>
        </p:spPr>
      </p:pic>
      <p:sp>
        <p:nvSpPr>
          <p:cNvPr id="57" name="Cloud 56">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8"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9"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8"/>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389468" y="185412"/>
            <a:ext cx="11561900" cy="1095531"/>
          </a:xfrm>
          <a:prstGeom prst="snip2DiagRect">
            <a:avLst>
              <a:gd name="adj1" fmla="val 0"/>
              <a:gd name="adj2" fmla="val 35662"/>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2800" b="1" dirty="0">
                <a:solidFill>
                  <a:srgbClr val="FF0000"/>
                </a:solidFill>
                <a:latin typeface="Cambria" panose="02040503050406030204" pitchFamily="18" charset="0"/>
                <a:ea typeface="Cambria" panose="02040503050406030204" pitchFamily="18" charset="0"/>
                <a:cs typeface="Tahoma" panose="020B0604030504040204" pitchFamily="34" charset="0"/>
              </a:rPr>
              <a:t> 2</a:t>
            </a:r>
            <a:r>
              <a:rPr lang="en-US" sz="28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800">
                <a:solidFill>
                  <a:srgbClr val="FF0000"/>
                </a:solidFill>
                <a:latin typeface="Cambria" panose="02040503050406030204" pitchFamily="18" charset="0"/>
                <a:ea typeface="Cambria" panose="02040503050406030204" pitchFamily="18" charset="0"/>
                <a:cs typeface="Tahoma" panose="020B0604030504040204" pitchFamily="34" charset="0"/>
              </a:rPr>
              <a:t>Chọn phát biểu sai khi nói về tác dụng của đòn bẩy?</a:t>
            </a:r>
            <a:endParaRPr lang="en-US" sz="28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77800" y="1590521"/>
            <a:ext cx="5283200" cy="9341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giảm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6266492" y="1532392"/>
            <a:ext cx="5976718" cy="92994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2800">
                <a:solidFill>
                  <a:srgbClr val="0070C0"/>
                </a:solidFill>
                <a:latin typeface="Cambria" panose="02040503050406030204" pitchFamily="18" charset="0"/>
                <a:ea typeface="Cambria" panose="02040503050406030204" pitchFamily="18" charset="0"/>
                <a:cs typeface="Tahoma" panose="020B0604030504040204" pitchFamily="34" charset="0"/>
              </a:rPr>
              <a:t>Tác dụng của đòn bẩy là tăng lực kéo hoặc đẩy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77800" y="3327400"/>
            <a:ext cx="5283200" cy="107177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C.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Đòn bẩy có tác dụng làm thay đổi hướng của lực vào vật.</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6130614" y="3338886"/>
            <a:ext cx="5940877" cy="102530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28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2800">
                <a:solidFill>
                  <a:srgbClr val="0070C0"/>
                </a:solidFill>
                <a:latin typeface="Cambria" panose="02040503050406030204" pitchFamily="18" charset="0"/>
                <a:ea typeface="Cambria" panose="02040503050406030204" pitchFamily="18" charset="0"/>
                <a:cs typeface="Tahoma" panose="020B0604030504040204" pitchFamily="34" charset="0"/>
              </a:rPr>
              <a:t>Dùng đòn bẩy có thể được lợi về lực.</a:t>
            </a:r>
            <a:endParaRPr kumimoji="0" lang="vi-VN" sz="28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90278" y="1681522"/>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47493" y="349470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467468" y="3472551"/>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87258" y="1669550"/>
            <a:ext cx="804742" cy="643793"/>
          </a:xfrm>
          <a:prstGeom prst="rect">
            <a:avLst/>
          </a:prstGeom>
        </p:spPr>
      </p:pic>
      <p:sp>
        <p:nvSpPr>
          <p:cNvPr id="18" name="Cloud 17">
            <a:hlinkClick r:id="rId16" action="ppaction://hlinksldjump"/>
          </p:cNvPr>
          <p:cNvSpPr/>
          <p:nvPr/>
        </p:nvSpPr>
        <p:spPr>
          <a:xfrm>
            <a:off x="4667494" y="4702499"/>
            <a:ext cx="2615622"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QUAY VỀ</a:t>
            </a:r>
            <a:endParaRPr kumimoji="0" lang="vi-VN" sz="28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468810" y="4339005"/>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475299" y="136296"/>
            <a:ext cx="11635914" cy="93619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3 </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Dụng cụ nào sau đây không phải là ứng dụng của đòn bẩy?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52400" y="1240046"/>
            <a:ext cx="11428263" cy="53284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cs typeface="Tahoma" panose="020B0604030504040204" pitchFamily="34" charset="0"/>
              </a:rPr>
              <a:t>Cái cưa</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2400" y="1963125"/>
            <a:ext cx="11573933" cy="8139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kéo</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52400" y="2984828"/>
            <a:ext cx="11573933" cy="6521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Cái kìm</a:t>
            </a:r>
            <a:r>
              <a:rPr lang="en-US" sz="3000" b="1">
                <a:solidFill>
                  <a:srgbClr val="0070C0"/>
                </a:solidFill>
                <a:latin typeface="Cambria" panose="02040503050406030204" pitchFamily="18" charset="0"/>
                <a:ea typeface="Cambria" panose="02040503050406030204" pitchFamily="18" charset="0"/>
                <a:cs typeface="Tahoma" panose="020B0604030504040204" pitchFamily="34" charset="0"/>
              </a:rPr>
              <a:t> </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152400" y="3933033"/>
            <a:ext cx="11573933" cy="7067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vi-VN" sz="3000">
                <a:solidFill>
                  <a:srgbClr val="0070C0"/>
                </a:solidFill>
                <a:latin typeface="Cambria" panose="02040503050406030204" pitchFamily="18" charset="0"/>
                <a:ea typeface="Cambria" panose="02040503050406030204" pitchFamily="18" charset="0"/>
              </a:rPr>
              <a:t>Cái mở nút chai</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1337859" y="1064834"/>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1529073" y="4031945"/>
            <a:ext cx="582140" cy="509459"/>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03730" y="3087360"/>
            <a:ext cx="553397" cy="48631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489358" y="2106167"/>
            <a:ext cx="582140" cy="511577"/>
          </a:xfrm>
          <a:prstGeom prst="rect">
            <a:avLst/>
          </a:prstGeom>
        </p:spPr>
      </p:pic>
      <p:sp>
        <p:nvSpPr>
          <p:cNvPr id="17" name="Cloud 16">
            <a:hlinkClick r:id="rId16" action="ppaction://hlinksldjump"/>
          </p:cNvPr>
          <p:cNvSpPr/>
          <p:nvPr/>
        </p:nvSpPr>
        <p:spPr>
          <a:xfrm>
            <a:off x="4667494" y="5307647"/>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nvGrpSpPr>
          <p:cNvPr id="18" name="Group 17">
            <a:extLst>
              <a:ext uri="{FF2B5EF4-FFF2-40B4-BE49-F238E27FC236}">
                <a16:creationId xmlns:a16="http://schemas.microsoft.com/office/drawing/2014/main" id="{45C5D0F5-7FE9-4010-96F7-60DD9AC29741}"/>
              </a:ext>
            </a:extLst>
          </p:cNvPr>
          <p:cNvGrpSpPr/>
          <p:nvPr/>
        </p:nvGrpSpPr>
        <p:grpSpPr>
          <a:xfrm>
            <a:off x="1215357"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35D6FD-66F1-F899-5E02-54EFEA19BA1F}"/>
              </a:ext>
            </a:extLst>
          </p:cNvPr>
          <p:cNvPicPr>
            <a:picLocks noChangeAspect="1"/>
          </p:cNvPicPr>
          <p:nvPr/>
        </p:nvPicPr>
        <p:blipFill rotWithShape="1">
          <a:blip r:embed="rId2"/>
          <a:srcRect t="8509"/>
          <a:stretch/>
        </p:blipFill>
        <p:spPr>
          <a:xfrm>
            <a:off x="499679" y="2432489"/>
            <a:ext cx="9455732" cy="4311987"/>
          </a:xfrm>
          <a:prstGeom prst="rect">
            <a:avLst/>
          </a:prstGeom>
          <a:noFill/>
          <a:ln w="9525">
            <a:noFill/>
            <a:miter lim="800000"/>
            <a:headEnd/>
            <a:tailEnd/>
          </a:ln>
        </p:spPr>
      </p:pic>
      <p:sp>
        <p:nvSpPr>
          <p:cNvPr id="5" name="Rounded Rectangle 7">
            <a:extLst>
              <a:ext uri="{FF2B5EF4-FFF2-40B4-BE49-F238E27FC236}">
                <a16:creationId xmlns:a16="http://schemas.microsoft.com/office/drawing/2014/main" id="{CD807016-E9C5-3670-44DF-3FF1A5D0D1A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2158D46A-4A7B-9651-54AC-A6D0310C1BD6}"/>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23D38296-8F97-BE28-3A78-F2D5A212B20B}"/>
              </a:ext>
            </a:extLst>
          </p:cNvPr>
          <p:cNvSpPr/>
          <p:nvPr/>
        </p:nvSpPr>
        <p:spPr>
          <a:xfrm>
            <a:off x="7993284" y="746088"/>
            <a:ext cx="4853118" cy="2275282"/>
          </a:xfrm>
          <a:prstGeom prst="cloud">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0000"/>
                </a:solidFill>
                <a:latin typeface="Times New Roman" panose="02020603050405020304" pitchFamily="18" charset="0"/>
                <a:ea typeface="Times New Roman" panose="02020603050405020304" pitchFamily="18" charset="0"/>
              </a:rPr>
              <a:t>Trình bày khái niệm và</a:t>
            </a:r>
            <a:r>
              <a:rPr lang="vi-VN" sz="3200">
                <a:solidFill>
                  <a:srgbClr val="000000"/>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mô tả </a:t>
            </a:r>
            <a:r>
              <a:rPr lang="vi-VN" sz="3200">
                <a:solidFill>
                  <a:srgbClr val="000000"/>
                </a:solidFill>
                <a:latin typeface="Times New Roman" panose="02020603050405020304" pitchFamily="18" charset="0"/>
                <a:ea typeface="Times New Roman" panose="02020603050405020304" pitchFamily="18" charset="0"/>
              </a:rPr>
              <a:t>cấu tạo của đòn bẩy</a:t>
            </a:r>
            <a:r>
              <a:rPr lang="en-US" sz="3200">
                <a:solidFill>
                  <a:srgbClr val="000000"/>
                </a:solidFill>
                <a:latin typeface="Times New Roman" panose="02020603050405020304" pitchFamily="18" charset="0"/>
                <a:ea typeface="Times New Roman" panose="02020603050405020304" pitchFamily="18" charset="0"/>
              </a:rPr>
              <a:t>.</a:t>
            </a:r>
            <a:endParaRPr lang="en-US" sz="3200"/>
          </a:p>
        </p:txBody>
      </p:sp>
      <p:pic>
        <p:nvPicPr>
          <p:cNvPr id="10" name="Picture 9">
            <a:extLst>
              <a:ext uri="{FF2B5EF4-FFF2-40B4-BE49-F238E27FC236}">
                <a16:creationId xmlns:a16="http://schemas.microsoft.com/office/drawing/2014/main" id="{92FD2254-0E51-3BD0-15BB-752C6E615A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18628051">
            <a:off x="10152901" y="3068786"/>
            <a:ext cx="2235464" cy="2235464"/>
          </a:xfrm>
          <a:prstGeom prst="rect">
            <a:avLst/>
          </a:prstGeom>
        </p:spPr>
      </p:pic>
    </p:spTree>
    <p:extLst>
      <p:ext uri="{BB962C8B-B14F-4D97-AF65-F5344CB8AC3E}">
        <p14:creationId xmlns:p14="http://schemas.microsoft.com/office/powerpoint/2010/main" val="386185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508001" y="199870"/>
            <a:ext cx="11072662" cy="103626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4</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Muốn bẩy một vật nặng 2000N bằng một lực 500N thì phải dùng đòn bẩy có:</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90901" y="1577572"/>
            <a:ext cx="4861480" cy="962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A</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a:solidFill>
                  <a:schemeClr val="tx1"/>
                </a:solidFill>
                <a:latin typeface="Cambria" panose="02040503050406030204" pitchFamily="18" charset="0"/>
                <a:ea typeface="Cambria" panose="02040503050406030204" pitchFamily="18" charset="0"/>
                <a:cs typeface="Tahoma" panose="020B0604030504040204" pitchFamily="34" charset="0"/>
              </a:rPr>
              <a:t>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5401734" y="1577572"/>
            <a:ext cx="6790266" cy="96242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B</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3" name="Rectangle 42"/>
          <p:cNvSpPr/>
          <p:nvPr/>
        </p:nvSpPr>
        <p:spPr>
          <a:xfrm>
            <a:off x="190900" y="3080433"/>
            <a:ext cx="5574900" cy="10597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C</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5412633" y="3108471"/>
            <a:ext cx="5518332" cy="105792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rPr>
              <a:t>D</a:t>
            </a:r>
            <a:r>
              <a:rPr kumimoji="0" lang="vi-VN" sz="3000" b="1"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rPr>
              <a:t>. </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4O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2</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 &gt; 2O</a:t>
            </a:r>
            <a:r>
              <a:rPr lang="en-US" sz="3000" b="1" baseline="-25000">
                <a:solidFill>
                  <a:schemeClr val="tx1"/>
                </a:solidFill>
                <a:latin typeface="Cambria" panose="02040503050406030204" pitchFamily="18" charset="0"/>
                <a:ea typeface="Cambria" panose="02040503050406030204" pitchFamily="18" charset="0"/>
                <a:cs typeface="Times New Roman" panose="02020603050405020304" pitchFamily="18" charset="0"/>
              </a:rPr>
              <a:t>1</a:t>
            </a:r>
            <a:r>
              <a:rPr lang="en-US" sz="3000" b="1">
                <a:solidFill>
                  <a:schemeClr val="tx1"/>
                </a:solidFill>
                <a:latin typeface="Cambria" panose="02040503050406030204" pitchFamily="18" charset="0"/>
                <a:ea typeface="Cambria" panose="02040503050406030204" pitchFamily="18" charset="0"/>
                <a:cs typeface="Times New Roman" panose="02020603050405020304" pitchFamily="18" charset="0"/>
              </a:rPr>
              <a:t>O</a:t>
            </a:r>
            <a:endParaRPr kumimoji="0" lang="vi-VN" sz="3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41635" y="1870700"/>
            <a:ext cx="654500" cy="575167"/>
          </a:xfrm>
          <a:prstGeom prst="rect">
            <a:avLst/>
          </a:prstGeom>
        </p:spPr>
      </p:pic>
      <p:pic>
        <p:nvPicPr>
          <p:cNvPr id="51" name="Picture 5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41635" y="3370738"/>
            <a:ext cx="713420" cy="570735"/>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7437" y="3437503"/>
            <a:ext cx="649698" cy="570946"/>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42675" y="1928029"/>
            <a:ext cx="611337" cy="537236"/>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399601" y="4976952"/>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6"/>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890383" y="174394"/>
            <a:ext cx="10157238" cy="68178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Câu hỏi 5: </a:t>
            </a:r>
            <a:r>
              <a:rPr lang="vi-VN" sz="3000">
                <a:solidFill>
                  <a:srgbClr val="FF0000"/>
                </a:solidFill>
                <a:latin typeface="Cambria" panose="02040503050406030204" pitchFamily="18" charset="0"/>
                <a:ea typeface="Cambria" panose="02040503050406030204" pitchFamily="18" charset="0"/>
                <a:cs typeface="Tahoma" panose="020B0604030504040204" pitchFamily="34" charset="0"/>
              </a:rPr>
              <a:t>Đầu người là đòn bẩy loại mấy?</a:t>
            </a:r>
            <a:endPar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124252" y="1038936"/>
            <a:ext cx="10044215" cy="88299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2</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58077" y="1993487"/>
            <a:ext cx="10526815" cy="86009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Loại 1</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124252" y="3120190"/>
            <a:ext cx="5711334" cy="4813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C</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78494" y="4089829"/>
            <a:ext cx="8021813" cy="61267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t>
            </a:r>
            <a:r>
              <a:rPr kumimoji="0" lang="vi-VN" sz="30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 </a:t>
            </a:r>
            <a:r>
              <a:rPr lang="en-US" sz="3000">
                <a:solidFill>
                  <a:srgbClr val="0070C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70C0"/>
              </a:solidFill>
              <a:latin typeface="Cambria" panose="02040503050406030204" pitchFamily="18" charset="0"/>
              <a:ea typeface="Cambria" panose="02040503050406030204" pitchFamily="18" charset="0"/>
              <a:cs typeface="Tahoma" panose="020B0604030504040204" pitchFamily="34"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37318" y="840249"/>
            <a:ext cx="692125" cy="608231"/>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387658" y="3096189"/>
            <a:ext cx="662058" cy="579399"/>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38338" y="3887024"/>
            <a:ext cx="600302" cy="527538"/>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8467" y="2002280"/>
            <a:ext cx="804742" cy="643793"/>
          </a:xfrm>
          <a:prstGeom prst="rect">
            <a:avLst/>
          </a:prstGeom>
        </p:spPr>
      </p:pic>
      <p:sp>
        <p:nvSpPr>
          <p:cNvPr id="18" name="Cloud 17">
            <a:hlinkClick r:id="rId16" action="ppaction://hlinksldjump"/>
          </p:cNvPr>
          <p:cNvSpPr/>
          <p:nvPr/>
        </p:nvSpPr>
        <p:spPr>
          <a:xfrm>
            <a:off x="4716733" y="5116740"/>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45C5D0F5-7FE9-4010-96F7-60DD9AC29741}"/>
              </a:ext>
            </a:extLst>
          </p:cNvPr>
          <p:cNvGrpSpPr/>
          <p:nvPr/>
        </p:nvGrpSpPr>
        <p:grpSpPr>
          <a:xfrm>
            <a:off x="1418046" y="4995958"/>
            <a:ext cx="1035321" cy="1061881"/>
            <a:chOff x="9134528" y="224918"/>
            <a:chExt cx="1448665" cy="1380582"/>
          </a:xfrm>
        </p:grpSpPr>
        <p:pic>
          <p:nvPicPr>
            <p:cNvPr id="19"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0"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6"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19"/>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165711" y="253335"/>
            <a:ext cx="11912600" cy="924293"/>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Câu</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b="1" dirty="0" err="1">
                <a:solidFill>
                  <a:srgbClr val="FF0000"/>
                </a:solidFill>
                <a:latin typeface="Cambria" panose="02040503050406030204" pitchFamily="18" charset="0"/>
                <a:ea typeface="Cambria" panose="02040503050406030204" pitchFamily="18" charset="0"/>
                <a:cs typeface="Tahoma" panose="020B0604030504040204" pitchFamily="34" charset="0"/>
              </a:rPr>
              <a:t>hỏi</a:t>
            </a:r>
            <a:r>
              <a:rPr lang="en-US" sz="3000" b="1" dirty="0">
                <a:solidFill>
                  <a:srgbClr val="FF0000"/>
                </a:solidFill>
                <a:latin typeface="Cambria" panose="02040503050406030204" pitchFamily="18" charset="0"/>
                <a:ea typeface="Cambria" panose="02040503050406030204" pitchFamily="18" charset="0"/>
                <a:cs typeface="Tahoma" panose="020B0604030504040204" pitchFamily="34" charset="0"/>
              </a:rPr>
              <a:t> 6</a:t>
            </a:r>
            <a:r>
              <a:rPr lang="en-US" sz="3000" b="1">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3000">
                <a:solidFill>
                  <a:srgbClr val="FF0000"/>
                </a:solidFill>
                <a:latin typeface="Cambria" panose="02040503050406030204" pitchFamily="18" charset="0"/>
                <a:ea typeface="Cambria" panose="02040503050406030204" pitchFamily="18" charset="0"/>
                <a:cs typeface="Tahoma" panose="020B0604030504040204" pitchFamily="34" charset="0"/>
              </a:rPr>
              <a:t>Cánh tay là đòn bẩy loại mấy?</a:t>
            </a:r>
            <a:endParaRPr lang="en-US" sz="30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6" name="Rectangle 25"/>
          <p:cNvSpPr/>
          <p:nvPr/>
        </p:nvSpPr>
        <p:spPr>
          <a:xfrm>
            <a:off x="3651114" y="1359945"/>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Vừa loại 1, vừa 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3651114" y="2098778"/>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Không phải đòn bẩy</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43" name="Rectangle 42"/>
          <p:cNvSpPr/>
          <p:nvPr/>
        </p:nvSpPr>
        <p:spPr>
          <a:xfrm>
            <a:off x="3651114" y="2852550"/>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Loại 2</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4" name="Rectangle 43"/>
          <p:cNvSpPr/>
          <p:nvPr/>
        </p:nvSpPr>
        <p:spPr>
          <a:xfrm>
            <a:off x="3651114" y="3653301"/>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Loại 1</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9641" y="1362196"/>
            <a:ext cx="609600" cy="535709"/>
          </a:xfrm>
          <a:prstGeom prst="rect">
            <a:avLst/>
          </a:prstGeom>
        </p:spPr>
      </p:pic>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47611" y="2932924"/>
            <a:ext cx="547125" cy="480807"/>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77536" y="3540365"/>
            <a:ext cx="804742" cy="643793"/>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2400" y="2147445"/>
            <a:ext cx="577548" cy="507542"/>
          </a:xfrm>
          <a:prstGeom prst="rect">
            <a:avLst/>
          </a:prstGeom>
        </p:spPr>
      </p:pic>
      <p:sp>
        <p:nvSpPr>
          <p:cNvPr id="18" name="Cloud 17">
            <a:hlinkClick r:id="rId16"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46876" y="5076801"/>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9502396" y="224918"/>
              <a:ext cx="747339" cy="747339"/>
            </a:xfrm>
            <a:prstGeom prst="rect">
              <a:avLst/>
            </a:prstGeom>
          </p:spPr>
        </p:pic>
      </p:gr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mute="1">
                <p:cTn id="104" fill="hold" display="0">
                  <p:stCondLst>
                    <p:cond delay="indefinite"/>
                  </p:stCondLst>
                </p:cTn>
                <p:tgtEl>
                  <p:spTgt spid="20"/>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dirty="0" err="1">
                <a:solidFill>
                  <a:srgbClr val="FF0000"/>
                </a:solidFill>
                <a:latin typeface="Cambria" panose="02040503050406030204" pitchFamily="18" charset="0"/>
                <a:ea typeface="Cambria" panose="02040503050406030204" pitchFamily="18" charset="0"/>
              </a:rPr>
              <a:t>hỏi</a:t>
            </a:r>
            <a:r>
              <a:rPr lang="en-US" sz="3000" b="1" dirty="0">
                <a:solidFill>
                  <a:srgbClr val="FF0000"/>
                </a:solidFill>
                <a:latin typeface="Cambria" panose="02040503050406030204" pitchFamily="18" charset="0"/>
                <a:ea typeface="Cambria" panose="02040503050406030204" pitchFamily="18" charset="0"/>
              </a:rPr>
              <a:t> 7: </a:t>
            </a:r>
          </a:p>
          <a:p>
            <a:pPr lvl="0" algn="ctr">
              <a:defRPr/>
            </a:pPr>
            <a:r>
              <a:rPr lang="vi-VN" sz="3000">
                <a:solidFill>
                  <a:srgbClr val="FF0000"/>
                </a:solidFill>
                <a:latin typeface="Cambria" panose="02040503050406030204" pitchFamily="18" charset="0"/>
                <a:ea typeface="Cambria" panose="02040503050406030204" pitchFamily="18" charset="0"/>
              </a:rPr>
              <a:t>Điền vào chỗ trống: "Đòn bẩy loại 2: Điểm tựa nằm ngoài khoảng giữa điểm đặt O,, O, của hai lực, lực tác dụng lên đòn bẩy F, nằm ... điểm tựa O hơn vị trí của lực F"</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Cloud 17">
            <a:hlinkClick r:id="rId13" action="ppaction://hlinksldjump"/>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45C5D0F5-7FE9-4010-96F7-60DD9AC29741}"/>
              </a:ext>
            </a:extLst>
          </p:cNvPr>
          <p:cNvGrpSpPr/>
          <p:nvPr/>
        </p:nvGrpSpPr>
        <p:grpSpPr>
          <a:xfrm>
            <a:off x="1456759" y="5214273"/>
            <a:ext cx="1035321" cy="1061881"/>
            <a:chOff x="9134528" y="224918"/>
            <a:chExt cx="1448665" cy="1380582"/>
          </a:xfrm>
        </p:grpSpPr>
        <p:pic>
          <p:nvPicPr>
            <p:cNvPr id="20" name="Screen Recording 1">
              <a:hlinkClick r:id="" action="ppaction://media"/>
              <a:extLst>
                <a:ext uri="{FF2B5EF4-FFF2-40B4-BE49-F238E27FC236}">
                  <a16:creationId xmlns:a16="http://schemas.microsoft.com/office/drawing/2014/main" id="{7D268EF8-8495-4CBE-AF22-413954F63C1D}"/>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3" descr="Stopwatch">
              <a:extLst>
                <a:ext uri="{FF2B5EF4-FFF2-40B4-BE49-F238E27FC236}">
                  <a16:creationId xmlns:a16="http://schemas.microsoft.com/office/drawing/2014/main" id="{2643CB9B-AE90-4C09-8649-A10010732A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9502396" y="224918"/>
              <a:ext cx="747339" cy="747339"/>
            </a:xfrm>
            <a:prstGeom prst="rect">
              <a:avLst/>
            </a:prstGeom>
          </p:spPr>
        </p:pic>
      </p:grpSp>
      <p:sp>
        <p:nvSpPr>
          <p:cNvPr id="2" name="Rectangle 1">
            <a:extLst>
              <a:ext uri="{FF2B5EF4-FFF2-40B4-BE49-F238E27FC236}">
                <a16:creationId xmlns:a16="http://schemas.microsoft.com/office/drawing/2014/main" id="{38510147-D6FB-51D6-F5BF-B48B1380FD9A}"/>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Gần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896EA5A2-C286-FD0B-4590-1094548C93BF}"/>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Bất kì</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6" name="Rectangle 5">
            <a:extLst>
              <a:ext uri="{FF2B5EF4-FFF2-40B4-BE49-F238E27FC236}">
                <a16:creationId xmlns:a16="http://schemas.microsoft.com/office/drawing/2014/main" id="{CBF5E3D0-767C-516F-C83F-3F5443B8B230}"/>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Chính giữa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E651EE97-114A-F718-C981-AE0AD4D12B33}"/>
              </a:ext>
            </a:extLst>
          </p:cNvPr>
          <p:cNvSpPr/>
          <p:nvPr/>
        </p:nvSpPr>
        <p:spPr>
          <a:xfrm>
            <a:off x="3651114" y="4503532"/>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Xa</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63FD51BC-937E-4B20-E550-36C2D6F29BA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2" name="Picture 11">
            <a:extLst>
              <a:ext uri="{FF2B5EF4-FFF2-40B4-BE49-F238E27FC236}">
                <a16:creationId xmlns:a16="http://schemas.microsoft.com/office/drawing/2014/main" id="{4B133BB4-56FE-5D40-2A3B-BAC82B6A127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13" name="Picture 12">
            <a:extLst>
              <a:ext uri="{FF2B5EF4-FFF2-40B4-BE49-F238E27FC236}">
                <a16:creationId xmlns:a16="http://schemas.microsoft.com/office/drawing/2014/main" id="{FE825B5D-7810-41E0-97AA-FFA7DE150AB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14" name="Picture 13">
            <a:extLst>
              <a:ext uri="{FF2B5EF4-FFF2-40B4-BE49-F238E27FC236}">
                <a16:creationId xmlns:a16="http://schemas.microsoft.com/office/drawing/2014/main" id="{B3E80FAF-BEEA-E5E0-BF3D-875170D5800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anim calcmode="lin" valueType="num">
                                      <p:cBhvr>
                                        <p:cTn id="37" dur="500" fill="hold"/>
                                        <p:tgtEl>
                                          <p:spTgt spid="6"/>
                                        </p:tgtEl>
                                        <p:attrNameLst>
                                          <p:attrName>ppt_x</p:attrName>
                                        </p:attrNameLst>
                                      </p:cBhvr>
                                      <p:tavLst>
                                        <p:tav tm="0">
                                          <p:val>
                                            <p:strVal val="#ppt_x"/>
                                          </p:val>
                                        </p:tav>
                                        <p:tav tm="100000">
                                          <p:val>
                                            <p:strVal val="#ppt_x"/>
                                          </p:val>
                                        </p:tav>
                                      </p:tavLst>
                                    </p:anim>
                                    <p:anim calcmode="lin" valueType="num">
                                      <p:cBhvr>
                                        <p:cTn id="38" dur="5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4" fill="hold" display="0">
                  <p:stCondLst>
                    <p:cond delay="indefinite"/>
                  </p:stCondLst>
                </p:cTn>
                <p:tgtEl>
                  <p:spTgt spid="20"/>
                </p:tgtEl>
              </p:cMediaNode>
            </p:video>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
                                        </p:tgtEl>
                                        <p:attrNameLst>
                                          <p:attrName>fillcolor</p:attrName>
                                        </p:attrNameLst>
                                      </p:cBhvr>
                                      <p:to>
                                        <a:srgbClr val="FFF2CC"/>
                                      </p:to>
                                    </p:animClr>
                                    <p:set>
                                      <p:cBhvr>
                                        <p:cTn id="50" dur="250" fill="hold"/>
                                        <p:tgtEl>
                                          <p:spTgt spid="2"/>
                                        </p:tgtEl>
                                        <p:attrNameLst>
                                          <p:attrName>fill.type</p:attrName>
                                        </p:attrNameLst>
                                      </p:cBhvr>
                                      <p:to>
                                        <p:strVal val="solid"/>
                                      </p:to>
                                    </p:set>
                                    <p:set>
                                      <p:cBhvr>
                                        <p:cTn id="51" dur="250" fill="hold"/>
                                        <p:tgtEl>
                                          <p:spTgt spid="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2"/>
                                        </p:tgtEl>
                                        <p:attrNameLst>
                                          <p:attrName>fillcolor</p:attrName>
                                        </p:attrNameLst>
                                      </p:cBhvr>
                                      <p:to>
                                        <a:srgbClr val="FFFF00"/>
                                      </p:to>
                                    </p:animClr>
                                    <p:set>
                                      <p:cBhvr>
                                        <p:cTn id="58" dur="250" fill="hold"/>
                                        <p:tgtEl>
                                          <p:spTgt spid="2"/>
                                        </p:tgtEl>
                                        <p:attrNameLst>
                                          <p:attrName>fill.type</p:attrName>
                                        </p:attrNameLst>
                                      </p:cBhvr>
                                      <p:to>
                                        <p:strVal val="solid"/>
                                      </p:to>
                                    </p:set>
                                    <p:set>
                                      <p:cBhvr>
                                        <p:cTn id="59" dur="250" fill="hold"/>
                                        <p:tgtEl>
                                          <p:spTgt spid="2"/>
                                        </p:tgtEl>
                                        <p:attrNameLst>
                                          <p:attrName>fill.on</p:attrName>
                                        </p:attrNameLst>
                                      </p:cBhvr>
                                      <p:to>
                                        <p:strVal val="true"/>
                                      </p:to>
                                    </p:set>
                                  </p:childTnLst>
                                </p:cTn>
                              </p:par>
                            </p:childTnLst>
                          </p:cTn>
                        </p:par>
                      </p:childTnLst>
                    </p:cTn>
                  </p:par>
                </p:childTnLst>
              </p:cTn>
              <p:nextCondLst>
                <p:cond evt="onClick" delay="0">
                  <p:tgtEl>
                    <p:spTgt spid="2"/>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2"/>
                                        </p:tgtEl>
                                        <p:attrNameLst>
                                          <p:attrName>style.visibility</p:attrName>
                                        </p:attrNameLst>
                                      </p:cBhvr>
                                      <p:to>
                                        <p:strVal val="visible"/>
                                      </p:to>
                                    </p:set>
                                    <p:anim calcmode="lin" valueType="num">
                                      <p:cBhvr>
                                        <p:cTn id="84" dur="250" fill="hold"/>
                                        <p:tgtEl>
                                          <p:spTgt spid="12"/>
                                        </p:tgtEl>
                                        <p:attrNameLst>
                                          <p:attrName>ppt_w</p:attrName>
                                        </p:attrNameLst>
                                      </p:cBhvr>
                                      <p:tavLst>
                                        <p:tav tm="0">
                                          <p:val>
                                            <p:strVal val="4*#ppt_w"/>
                                          </p:val>
                                        </p:tav>
                                        <p:tav tm="100000">
                                          <p:val>
                                            <p:strVal val="#ppt_w"/>
                                          </p:val>
                                        </p:tav>
                                      </p:tavLst>
                                    </p:anim>
                                    <p:anim calcmode="lin" valueType="num">
                                      <p:cBhvr>
                                        <p:cTn id="8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90" restart="whenNotActive" fill="hold" evtFilter="cancelBubble" nodeType="interactiveSeq">
                <p:stCondLst>
                  <p:cond evt="onClick" delay="0">
                    <p:tgtEl>
                      <p:spTgt spid="8"/>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8"/>
                                        </p:tgtEl>
                                        <p:attrNameLst>
                                          <p:attrName>fillcolor</p:attrName>
                                        </p:attrNameLst>
                                      </p:cBhvr>
                                      <p:to>
                                        <a:srgbClr val="FFF2CC"/>
                                      </p:to>
                                    </p:animClr>
                                    <p:set>
                                      <p:cBhvr>
                                        <p:cTn id="95" dur="250" fill="hold"/>
                                        <p:tgtEl>
                                          <p:spTgt spid="8"/>
                                        </p:tgtEl>
                                        <p:attrNameLst>
                                          <p:attrName>fill.type</p:attrName>
                                        </p:attrNameLst>
                                      </p:cBhvr>
                                      <p:to>
                                        <p:strVal val="solid"/>
                                      </p:to>
                                    </p:set>
                                    <p:set>
                                      <p:cBhvr>
                                        <p:cTn id="96" dur="250" fill="hold"/>
                                        <p:tgtEl>
                                          <p:spTgt spid="8"/>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13"/>
                                        </p:tgtEl>
                                        <p:attrNameLst>
                                          <p:attrName>style.visibility</p:attrName>
                                        </p:attrNameLst>
                                      </p:cBhvr>
                                      <p:to>
                                        <p:strVal val="visible"/>
                                      </p:to>
                                    </p:set>
                                    <p:anim calcmode="lin" valueType="num">
                                      <p:cBhvr>
                                        <p:cTn id="99" dur="250" fill="hold"/>
                                        <p:tgtEl>
                                          <p:spTgt spid="13"/>
                                        </p:tgtEl>
                                        <p:attrNameLst>
                                          <p:attrName>ppt_w</p:attrName>
                                        </p:attrNameLst>
                                      </p:cBhvr>
                                      <p:tavLst>
                                        <p:tav tm="0">
                                          <p:val>
                                            <p:strVal val="4*#ppt_w"/>
                                          </p:val>
                                        </p:tav>
                                        <p:tav tm="100000">
                                          <p:val>
                                            <p:strVal val="#ppt_w"/>
                                          </p:val>
                                        </p:tav>
                                      </p:tavLst>
                                    </p:anim>
                                    <p:anim calcmode="lin" valueType="num">
                                      <p:cBhvr>
                                        <p:cTn id="10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6" name="Check mark.wav"/>
                                        </p:tgtEl>
                                      </p:cMediaNode>
                                    </p:audio>
                                  </p:subTnLst>
                                </p:cTn>
                              </p:par>
                              <p:par>
                                <p:cTn id="101" presetID="1" presetClass="emph" presetSubtype="2" fill="hold" nodeType="withEffect">
                                  <p:stCondLst>
                                    <p:cond delay="1000"/>
                                  </p:stCondLst>
                                  <p:childTnLst>
                                    <p:animClr clrSpc="rgb" dir="cw">
                                      <p:cBhvr>
                                        <p:cTn id="102" dur="250" fill="hold"/>
                                        <p:tgtEl>
                                          <p:spTgt spid="8"/>
                                        </p:tgtEl>
                                        <p:attrNameLst>
                                          <p:attrName>fillcolor</p:attrName>
                                        </p:attrNameLst>
                                      </p:cBhvr>
                                      <p:to>
                                        <a:srgbClr val="00B050"/>
                                      </p:to>
                                    </p:animClr>
                                    <p:set>
                                      <p:cBhvr>
                                        <p:cTn id="103" dur="250" fill="hold"/>
                                        <p:tgtEl>
                                          <p:spTgt spid="8"/>
                                        </p:tgtEl>
                                        <p:attrNameLst>
                                          <p:attrName>fill.type</p:attrName>
                                        </p:attrNameLst>
                                      </p:cBhvr>
                                      <p:to>
                                        <p:strVal val="solid"/>
                                      </p:to>
                                    </p:set>
                                    <p:set>
                                      <p:cBhvr>
                                        <p:cTn id="10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4" grpId="0" animBg="1"/>
      <p:bldP spid="40" grpId="0" animBg="1"/>
      <p:bldP spid="41" grpId="0" animBg="1"/>
      <p:bldP spid="2" grpId="0" animBg="1"/>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BBEA4-B0D0-4CF0-9156-3081DEF7B793}"/>
              </a:ext>
            </a:extLst>
          </p:cNvPr>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5" name="Picture 4">
            <a:extLst>
              <a:ext uri="{FF2B5EF4-FFF2-40B4-BE49-F238E27FC236}">
                <a16:creationId xmlns:a16="http://schemas.microsoft.com/office/drawing/2014/main" id="{8B1F1D64-3EC5-DBBF-72D0-E6BCF3BB6AD5}"/>
              </a:ext>
            </a:extLst>
          </p:cNvPr>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6" name="Picture 5">
            <a:extLst>
              <a:ext uri="{FF2B5EF4-FFF2-40B4-BE49-F238E27FC236}">
                <a16:creationId xmlns:a16="http://schemas.microsoft.com/office/drawing/2014/main" id="{8782AD26-7480-8015-F563-9000DF0CD5C1}"/>
              </a:ext>
            </a:extLst>
          </p:cNvPr>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7" name="Snip Diagonal Corner Rectangle 3">
            <a:extLst>
              <a:ext uri="{FF2B5EF4-FFF2-40B4-BE49-F238E27FC236}">
                <a16:creationId xmlns:a16="http://schemas.microsoft.com/office/drawing/2014/main" id="{1D9E726D-5107-C49B-5C8C-5C5AC5F5C5E5}"/>
              </a:ext>
            </a:extLst>
          </p:cNvPr>
          <p:cNvSpPr/>
          <p:nvPr/>
        </p:nvSpPr>
        <p:spPr>
          <a:xfrm>
            <a:off x="98394" y="151559"/>
            <a:ext cx="11772763" cy="1820676"/>
          </a:xfrm>
          <a:prstGeom prst="snip2DiagRect">
            <a:avLst>
              <a:gd name="adj1" fmla="val 0"/>
              <a:gd name="adj2" fmla="val 46210"/>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FF0000"/>
                </a:solidFill>
                <a:latin typeface="Cambria" panose="02040503050406030204" pitchFamily="18" charset="0"/>
                <a:ea typeface="Cambria" panose="02040503050406030204" pitchFamily="18" charset="0"/>
              </a:rPr>
              <a:t>Câu</a:t>
            </a:r>
            <a:r>
              <a:rPr lang="en-US" sz="3000" b="1" dirty="0">
                <a:solidFill>
                  <a:srgbClr val="FF0000"/>
                </a:solidFill>
                <a:latin typeface="Cambria" panose="02040503050406030204" pitchFamily="18" charset="0"/>
                <a:ea typeface="Cambria" panose="02040503050406030204" pitchFamily="18" charset="0"/>
              </a:rPr>
              <a:t> </a:t>
            </a:r>
            <a:r>
              <a:rPr lang="en-US" sz="3000" b="1" err="1">
                <a:solidFill>
                  <a:srgbClr val="FF0000"/>
                </a:solidFill>
                <a:latin typeface="Cambria" panose="02040503050406030204" pitchFamily="18" charset="0"/>
                <a:ea typeface="Cambria" panose="02040503050406030204" pitchFamily="18" charset="0"/>
              </a:rPr>
              <a:t>hỏi</a:t>
            </a:r>
            <a:r>
              <a:rPr lang="en-US" sz="3000" b="1">
                <a:solidFill>
                  <a:srgbClr val="FF0000"/>
                </a:solidFill>
                <a:latin typeface="Cambria" panose="02040503050406030204" pitchFamily="18" charset="0"/>
                <a:ea typeface="Cambria" panose="02040503050406030204" pitchFamily="18" charset="0"/>
              </a:rPr>
              <a:t> 8: </a:t>
            </a:r>
            <a:endParaRPr lang="en-US" sz="3000" b="1" dirty="0">
              <a:solidFill>
                <a:srgbClr val="FF0000"/>
              </a:solidFill>
              <a:latin typeface="Cambria" panose="02040503050406030204" pitchFamily="18" charset="0"/>
              <a:ea typeface="Cambria" panose="02040503050406030204" pitchFamily="18" charset="0"/>
            </a:endParaRPr>
          </a:p>
          <a:p>
            <a:pPr lvl="0" algn="ctr">
              <a:defRPr/>
            </a:pPr>
            <a:r>
              <a:rPr lang="vi-VN" sz="3000">
                <a:solidFill>
                  <a:srgbClr val="FF0000"/>
                </a:solidFill>
                <a:latin typeface="Cambria" panose="02040503050406030204" pitchFamily="18" charset="0"/>
                <a:ea typeface="Cambria" panose="02040503050406030204" pitchFamily="18" charset="0"/>
              </a:rPr>
              <a:t>Đòn bẩy là một công cụ có thể thay đổi hướng tác dụng của lực và có thể cung cấp lợi thế về?</a:t>
            </a:r>
            <a:endParaRPr kumimoji="0" lang="vi-VN" sz="3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3EB3BD63-C86A-879B-0107-18857A42CEE0}"/>
              </a:ext>
            </a:extLst>
          </p:cNvPr>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Cloud 8">
            <a:extLst>
              <a:ext uri="{FF2B5EF4-FFF2-40B4-BE49-F238E27FC236}">
                <a16:creationId xmlns:a16="http://schemas.microsoft.com/office/drawing/2014/main" id="{8BF3403E-4FE2-633D-B80D-1208DA21AD9A}"/>
              </a:ext>
            </a:extLst>
          </p:cNvPr>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Cloud 9">
            <a:hlinkClick r:id="rId13" action="ppaction://hlinksldjump"/>
            <a:extLst>
              <a:ext uri="{FF2B5EF4-FFF2-40B4-BE49-F238E27FC236}">
                <a16:creationId xmlns:a16="http://schemas.microsoft.com/office/drawing/2014/main" id="{45DC1B88-1CCE-F70E-9FB8-8044A614C992}"/>
              </a:ext>
            </a:extLst>
          </p:cNvPr>
          <p:cNvSpPr/>
          <p:nvPr/>
        </p:nvSpPr>
        <p:spPr>
          <a:xfrm>
            <a:off x="4667492" y="512684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rPr>
              <a:t>QUAY VỀ</a:t>
            </a:r>
            <a:endParaRPr kumimoji="0" lang="vi-VN" sz="3000" b="0" i="0" u="none" strike="noStrike" kern="1200" cap="none" spc="0" normalizeH="0" baseline="0" noProof="0" dirty="0">
              <a:ln>
                <a:noFill/>
              </a:ln>
              <a:solidFill>
                <a:schemeClr val="bg1">
                  <a:lumMod val="50000"/>
                </a:schemeClr>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4F008D4F-F412-B098-BCBD-81F31587B749}"/>
              </a:ext>
            </a:extLst>
          </p:cNvPr>
          <p:cNvGrpSpPr/>
          <p:nvPr/>
        </p:nvGrpSpPr>
        <p:grpSpPr>
          <a:xfrm>
            <a:off x="1456759" y="5214273"/>
            <a:ext cx="1035321" cy="1061881"/>
            <a:chOff x="9134528" y="224918"/>
            <a:chExt cx="1448665" cy="1380582"/>
          </a:xfrm>
        </p:grpSpPr>
        <p:pic>
          <p:nvPicPr>
            <p:cNvPr id="12" name="Screen Recording 1">
              <a:hlinkClick r:id="" action="ppaction://media"/>
              <a:extLst>
                <a:ext uri="{FF2B5EF4-FFF2-40B4-BE49-F238E27FC236}">
                  <a16:creationId xmlns:a16="http://schemas.microsoft.com/office/drawing/2014/main" id="{145F15A8-27AF-0FD3-F4E5-207CF807D25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9134528" y="1042709"/>
              <a:ext cx="1448665" cy="5627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Graphic 23" descr="Stopwatch">
              <a:extLst>
                <a:ext uri="{FF2B5EF4-FFF2-40B4-BE49-F238E27FC236}">
                  <a16:creationId xmlns:a16="http://schemas.microsoft.com/office/drawing/2014/main" id="{2AB0BC1B-579B-CB56-17BE-2FCEAF57EA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9502396" y="224918"/>
              <a:ext cx="747339" cy="747339"/>
            </a:xfrm>
            <a:prstGeom prst="rect">
              <a:avLst/>
            </a:prstGeom>
          </p:spPr>
        </p:pic>
      </p:grpSp>
      <p:sp>
        <p:nvSpPr>
          <p:cNvPr id="14" name="Rectangle 13">
            <a:extLst>
              <a:ext uri="{FF2B5EF4-FFF2-40B4-BE49-F238E27FC236}">
                <a16:creationId xmlns:a16="http://schemas.microsoft.com/office/drawing/2014/main" id="{9C07B5A4-7354-4BCD-75AF-39D745592E75}"/>
              </a:ext>
            </a:extLst>
          </p:cNvPr>
          <p:cNvSpPr/>
          <p:nvPr/>
        </p:nvSpPr>
        <p:spPr>
          <a:xfrm>
            <a:off x="3651114" y="2210176"/>
            <a:ext cx="4906798" cy="5242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vi-VN" sz="3000">
                <a:solidFill>
                  <a:srgbClr val="002060"/>
                </a:solidFill>
                <a:latin typeface="Cambria" panose="02040503050406030204" pitchFamily="18" charset="0"/>
                <a:ea typeface="Cambria" panose="02040503050406030204" pitchFamily="18" charset="0"/>
                <a:cs typeface="Tahoma" panose="020B0604030504040204" pitchFamily="34" charset="0"/>
              </a:rPr>
              <a:t>Khối lượng</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910E9E63-2EC8-1114-53AD-3EA48F3C9F0C}"/>
              </a:ext>
            </a:extLst>
          </p:cNvPr>
          <p:cNvSpPr/>
          <p:nvPr/>
        </p:nvSpPr>
        <p:spPr>
          <a:xfrm>
            <a:off x="3651114" y="2949009"/>
            <a:ext cx="4130646" cy="5391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a:t>
            </a: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Trọng lực</a:t>
            </a:r>
            <a:endParaRPr lang="en-US" sz="3000" b="1"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16" name="Rectangle 15">
            <a:extLst>
              <a:ext uri="{FF2B5EF4-FFF2-40B4-BE49-F238E27FC236}">
                <a16:creationId xmlns:a16="http://schemas.microsoft.com/office/drawing/2014/main" id="{11B474CD-4B50-AC64-C0CA-CA061E8A573F}"/>
              </a:ext>
            </a:extLst>
          </p:cNvPr>
          <p:cNvSpPr/>
          <p:nvPr/>
        </p:nvSpPr>
        <p:spPr>
          <a:xfrm>
            <a:off x="3651114" y="3702781"/>
            <a:ext cx="4130646" cy="58933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C. </a:t>
            </a:r>
            <a:r>
              <a:rPr lang="en-US" sz="3000">
                <a:solidFill>
                  <a:srgbClr val="002060"/>
                </a:solidFill>
                <a:latin typeface="Cambria" panose="02040503050406030204" pitchFamily="18" charset="0"/>
                <a:ea typeface="Cambria" panose="02040503050406030204" pitchFamily="18" charset="0"/>
                <a:cs typeface="Tahoma" panose="020B0604030504040204" pitchFamily="34" charset="0"/>
              </a:rPr>
              <a:t>Thể tích</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id="{CA27D6E7-7C48-6768-2AEA-BE986306480D}"/>
              </a:ext>
            </a:extLst>
          </p:cNvPr>
          <p:cNvSpPr/>
          <p:nvPr/>
        </p:nvSpPr>
        <p:spPr>
          <a:xfrm>
            <a:off x="3651114" y="4550357"/>
            <a:ext cx="4906798" cy="52644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0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D. </a:t>
            </a:r>
            <a:r>
              <a:rPr lang="fr-FR" sz="3000">
                <a:solidFill>
                  <a:srgbClr val="002060"/>
                </a:solidFill>
                <a:latin typeface="Cambria" panose="02040503050406030204" pitchFamily="18" charset="0"/>
                <a:ea typeface="Cambria" panose="02040503050406030204" pitchFamily="18" charset="0"/>
                <a:cs typeface="Tahoma" panose="020B0604030504040204" pitchFamily="34" charset="0"/>
              </a:rPr>
              <a:t>Lực</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7817A271-5E01-36EF-F4D3-E627DD57488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9641" y="2212427"/>
            <a:ext cx="609600" cy="535709"/>
          </a:xfrm>
          <a:prstGeom prst="rect">
            <a:avLst/>
          </a:prstGeom>
        </p:spPr>
      </p:pic>
      <p:pic>
        <p:nvPicPr>
          <p:cNvPr id="19" name="Picture 18">
            <a:extLst>
              <a:ext uri="{FF2B5EF4-FFF2-40B4-BE49-F238E27FC236}">
                <a16:creationId xmlns:a16="http://schemas.microsoft.com/office/drawing/2014/main" id="{E25CC617-DCE3-534A-0D81-BDA1F6A6006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147611" y="3783155"/>
            <a:ext cx="547125" cy="480807"/>
          </a:xfrm>
          <a:prstGeom prst="rect">
            <a:avLst/>
          </a:prstGeom>
        </p:spPr>
      </p:pic>
      <p:pic>
        <p:nvPicPr>
          <p:cNvPr id="20" name="Picture 19">
            <a:extLst>
              <a:ext uri="{FF2B5EF4-FFF2-40B4-BE49-F238E27FC236}">
                <a16:creationId xmlns:a16="http://schemas.microsoft.com/office/drawing/2014/main" id="{681937CE-3390-542E-B0B2-0C3913A9C3F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077536" y="4390596"/>
            <a:ext cx="804742" cy="643793"/>
          </a:xfrm>
          <a:prstGeom prst="rect">
            <a:avLst/>
          </a:prstGeom>
        </p:spPr>
      </p:pic>
      <p:pic>
        <p:nvPicPr>
          <p:cNvPr id="21" name="Picture 20">
            <a:extLst>
              <a:ext uri="{FF2B5EF4-FFF2-40B4-BE49-F238E27FC236}">
                <a16:creationId xmlns:a16="http://schemas.microsoft.com/office/drawing/2014/main" id="{925CAF64-F3A0-F2FF-7485-41DB95F09A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32400" y="2997676"/>
            <a:ext cx="577548" cy="507542"/>
          </a:xfrm>
          <a:prstGeom prst="rect">
            <a:avLst/>
          </a:prstGeom>
        </p:spPr>
      </p:pic>
    </p:spTree>
    <p:extLst>
      <p:ext uri="{BB962C8B-B14F-4D97-AF65-F5344CB8AC3E}">
        <p14:creationId xmlns:p14="http://schemas.microsoft.com/office/powerpoint/2010/main" val="100294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4"/>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5"/>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6"/>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20000" fill="hold"/>
                                        <p:tgtEl>
                                          <p:spTgt spid="8"/>
                                        </p:tgtEl>
                                        <p:attrNameLst>
                                          <p:attrName>ppt_x</p:attrName>
                                        </p:attrNameLst>
                                      </p:cBhvr>
                                      <p:tavLst>
                                        <p:tav tm="0">
                                          <p:val>
                                            <p:strVal val="1+#ppt_w/2"/>
                                          </p:val>
                                        </p:tav>
                                        <p:tav tm="100000">
                                          <p:val>
                                            <p:strVal val="#ppt_x"/>
                                          </p:val>
                                        </p:tav>
                                      </p:tavLst>
                                    </p:anim>
                                    <p:anim calcmode="lin" valueType="num">
                                      <p:cBhvr additive="base">
                                        <p:cTn id="19" dur="200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0" fill="hold"/>
                                        <p:tgtEl>
                                          <p:spTgt spid="9"/>
                                        </p:tgtEl>
                                        <p:attrNameLst>
                                          <p:attrName>ppt_x</p:attrName>
                                        </p:attrNameLst>
                                      </p:cBhvr>
                                      <p:tavLst>
                                        <p:tav tm="0">
                                          <p:val>
                                            <p:strVal val="0-#ppt_w/2"/>
                                          </p:val>
                                        </p:tav>
                                        <p:tav tm="100000">
                                          <p:val>
                                            <p:strVal val="#ppt_x"/>
                                          </p:val>
                                        </p:tav>
                                      </p:tavLst>
                                    </p:anim>
                                    <p:anim calcmode="lin" valueType="num">
                                      <p:cBhvr additive="base">
                                        <p:cTn id="23" dur="20000" fill="hold"/>
                                        <p:tgtEl>
                                          <p:spTgt spid="9"/>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strVal val="#ppt_x"/>
                                          </p:val>
                                        </p:tav>
                                        <p:tav tm="100000">
                                          <p:val>
                                            <p:strVal val="#ppt_x"/>
                                          </p:val>
                                        </p:tav>
                                      </p:tavLst>
                                    </p:anim>
                                    <p:anim calcmode="lin" valueType="num">
                                      <p:cBhvr>
                                        <p:cTn id="28" dur="5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4"/>
                                        </p:tgtEl>
                                        <p:attrNameLst>
                                          <p:attrName>fillcolor</p:attrName>
                                        </p:attrNameLst>
                                      </p:cBhvr>
                                      <p:to>
                                        <a:srgbClr val="FFF2CC"/>
                                      </p:to>
                                    </p:animClr>
                                    <p:set>
                                      <p:cBhvr>
                                        <p:cTn id="49" dur="250" fill="hold"/>
                                        <p:tgtEl>
                                          <p:spTgt spid="14"/>
                                        </p:tgtEl>
                                        <p:attrNameLst>
                                          <p:attrName>fill.type</p:attrName>
                                        </p:attrNameLst>
                                      </p:cBhvr>
                                      <p:to>
                                        <p:strVal val="solid"/>
                                      </p:to>
                                    </p:set>
                                    <p:set>
                                      <p:cBhvr>
                                        <p:cTn id="50" dur="250" fill="hold"/>
                                        <p:tgtEl>
                                          <p:spTgt spid="14"/>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4"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18"/>
                                        </p:tgtEl>
                                        <p:attrNameLst>
                                          <p:attrName>style.visibility</p:attrName>
                                        </p:attrNameLst>
                                      </p:cBhvr>
                                      <p:to>
                                        <p:strVal val="visible"/>
                                      </p:to>
                                    </p:set>
                                    <p:anim calcmode="lin" valueType="num">
                                      <p:cBhvr>
                                        <p:cTn id="53" dur="250" fill="hold"/>
                                        <p:tgtEl>
                                          <p:spTgt spid="18"/>
                                        </p:tgtEl>
                                        <p:attrNameLst>
                                          <p:attrName>ppt_w</p:attrName>
                                        </p:attrNameLst>
                                      </p:cBhvr>
                                      <p:tavLst>
                                        <p:tav tm="0">
                                          <p:val>
                                            <p:strVal val="4*#ppt_w"/>
                                          </p:val>
                                        </p:tav>
                                        <p:tav tm="100000">
                                          <p:val>
                                            <p:strVal val="#ppt_w"/>
                                          </p:val>
                                        </p:tav>
                                      </p:tavLst>
                                    </p:anim>
                                    <p:anim calcmode="lin" valueType="num">
                                      <p:cBhvr>
                                        <p:cTn id="54"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5" name="Wrong Buzzer.wav"/>
                                        </p:tgtEl>
                                      </p:cMediaNode>
                                    </p:audio>
                                  </p:subTnLst>
                                </p:cTn>
                              </p:par>
                              <p:par>
                                <p:cTn id="55" presetID="1" presetClass="emph" presetSubtype="2" fill="hold" nodeType="withEffect">
                                  <p:stCondLst>
                                    <p:cond delay="1000"/>
                                  </p:stCondLst>
                                  <p:childTnLst>
                                    <p:animClr clrSpc="rgb" dir="cw">
                                      <p:cBhvr>
                                        <p:cTn id="56" dur="250" fill="hold"/>
                                        <p:tgtEl>
                                          <p:spTgt spid="14"/>
                                        </p:tgtEl>
                                        <p:attrNameLst>
                                          <p:attrName>fillcolor</p:attrName>
                                        </p:attrNameLst>
                                      </p:cBhvr>
                                      <p:to>
                                        <a:srgbClr val="FFFF00"/>
                                      </p:to>
                                    </p:animClr>
                                    <p:set>
                                      <p:cBhvr>
                                        <p:cTn id="57" dur="250" fill="hold"/>
                                        <p:tgtEl>
                                          <p:spTgt spid="14"/>
                                        </p:tgtEl>
                                        <p:attrNameLst>
                                          <p:attrName>fill.type</p:attrName>
                                        </p:attrNameLst>
                                      </p:cBhvr>
                                      <p:to>
                                        <p:strVal val="solid"/>
                                      </p:to>
                                    </p:set>
                                    <p:set>
                                      <p:cBhvr>
                                        <p:cTn id="58"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15"/>
                                        </p:tgtEl>
                                        <p:attrNameLst>
                                          <p:attrName>fillcolor</p:attrName>
                                        </p:attrNameLst>
                                      </p:cBhvr>
                                      <p:to>
                                        <a:srgbClr val="FFF2CC"/>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21"/>
                                        </p:tgtEl>
                                        <p:attrNameLst>
                                          <p:attrName>style.visibility</p:attrName>
                                        </p:attrNameLst>
                                      </p:cBhvr>
                                      <p:to>
                                        <p:strVal val="visible"/>
                                      </p:to>
                                    </p:set>
                                    <p:anim calcmode="lin" valueType="num">
                                      <p:cBhvr>
                                        <p:cTn id="68" dur="250" fill="hold"/>
                                        <p:tgtEl>
                                          <p:spTgt spid="21"/>
                                        </p:tgtEl>
                                        <p:attrNameLst>
                                          <p:attrName>ppt_w</p:attrName>
                                        </p:attrNameLst>
                                      </p:cBhvr>
                                      <p:tavLst>
                                        <p:tav tm="0">
                                          <p:val>
                                            <p:strVal val="4*#ppt_w"/>
                                          </p:val>
                                        </p:tav>
                                        <p:tav tm="100000">
                                          <p:val>
                                            <p:strVal val="#ppt_w"/>
                                          </p:val>
                                        </p:tav>
                                      </p:tavLst>
                                    </p:anim>
                                    <p:anim calcmode="lin" valueType="num">
                                      <p:cBhvr>
                                        <p:cTn id="69"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15"/>
                                        </p:tgtEl>
                                        <p:attrNameLst>
                                          <p:attrName>fillcolor</p:attrName>
                                        </p:attrNameLst>
                                      </p:cBhvr>
                                      <p:to>
                                        <a:srgbClr val="FFFF00"/>
                                      </p:to>
                                    </p:animClr>
                                    <p:set>
                                      <p:cBhvr>
                                        <p:cTn id="72" dur="250" fill="hold"/>
                                        <p:tgtEl>
                                          <p:spTgt spid="15"/>
                                        </p:tgtEl>
                                        <p:attrNameLst>
                                          <p:attrName>fill.type</p:attrName>
                                        </p:attrNameLst>
                                      </p:cBhvr>
                                      <p:to>
                                        <p:strVal val="solid"/>
                                      </p:to>
                                    </p:set>
                                    <p:set>
                                      <p:cBhvr>
                                        <p:cTn id="73"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74" restart="whenNotActive" fill="hold" evtFilter="cancelBubble" nodeType="interactiveSeq">
                <p:stCondLst>
                  <p:cond evt="onClick" delay="0">
                    <p:tgtEl>
                      <p:spTgt spid="1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16"/>
                                        </p:tgtEl>
                                        <p:attrNameLst>
                                          <p:attrName>fillcolor</p:attrName>
                                        </p:attrNameLst>
                                      </p:cBhvr>
                                      <p:to>
                                        <a:srgbClr val="FFF2CC"/>
                                      </p:to>
                                    </p:animClr>
                                    <p:set>
                                      <p:cBhvr>
                                        <p:cTn id="79" dur="250" fill="hold"/>
                                        <p:tgtEl>
                                          <p:spTgt spid="16"/>
                                        </p:tgtEl>
                                        <p:attrNameLst>
                                          <p:attrName>fill.type</p:attrName>
                                        </p:attrNameLst>
                                      </p:cBhvr>
                                      <p:to>
                                        <p:strVal val="solid"/>
                                      </p:to>
                                    </p:set>
                                    <p:set>
                                      <p:cBhvr>
                                        <p:cTn id="80" dur="250" fill="hold"/>
                                        <p:tgtEl>
                                          <p:spTgt spid="16"/>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4"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19"/>
                                        </p:tgtEl>
                                        <p:attrNameLst>
                                          <p:attrName>style.visibility</p:attrName>
                                        </p:attrNameLst>
                                      </p:cBhvr>
                                      <p:to>
                                        <p:strVal val="visible"/>
                                      </p:to>
                                    </p:set>
                                    <p:anim calcmode="lin" valueType="num">
                                      <p:cBhvr>
                                        <p:cTn id="83" dur="250" fill="hold"/>
                                        <p:tgtEl>
                                          <p:spTgt spid="19"/>
                                        </p:tgtEl>
                                        <p:attrNameLst>
                                          <p:attrName>ppt_w</p:attrName>
                                        </p:attrNameLst>
                                      </p:cBhvr>
                                      <p:tavLst>
                                        <p:tav tm="0">
                                          <p:val>
                                            <p:strVal val="4*#ppt_w"/>
                                          </p:val>
                                        </p:tav>
                                        <p:tav tm="100000">
                                          <p:val>
                                            <p:strVal val="#ppt_w"/>
                                          </p:val>
                                        </p:tav>
                                      </p:tavLst>
                                    </p:anim>
                                    <p:anim calcmode="lin" valueType="num">
                                      <p:cBhvr>
                                        <p:cTn id="84"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16"/>
                                        </p:tgtEl>
                                        <p:attrNameLst>
                                          <p:attrName>fillcolor</p:attrName>
                                        </p:attrNameLst>
                                      </p:cBhvr>
                                      <p:to>
                                        <a:srgbClr val="FFFF00"/>
                                      </p:to>
                                    </p:animClr>
                                    <p:set>
                                      <p:cBhvr>
                                        <p:cTn id="87" dur="250" fill="hold"/>
                                        <p:tgtEl>
                                          <p:spTgt spid="16"/>
                                        </p:tgtEl>
                                        <p:attrNameLst>
                                          <p:attrName>fill.type</p:attrName>
                                        </p:attrNameLst>
                                      </p:cBhvr>
                                      <p:to>
                                        <p:strVal val="solid"/>
                                      </p:to>
                                    </p:set>
                                    <p:set>
                                      <p:cBhvr>
                                        <p:cTn id="88"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17"/>
                                        </p:tgtEl>
                                        <p:attrNameLst>
                                          <p:attrName>fillcolor</p:attrName>
                                        </p:attrNameLst>
                                      </p:cBhvr>
                                      <p:to>
                                        <a:srgbClr val="FFF2CC"/>
                                      </p:to>
                                    </p:animClr>
                                    <p:set>
                                      <p:cBhvr>
                                        <p:cTn id="94" dur="250" fill="hold"/>
                                        <p:tgtEl>
                                          <p:spTgt spid="17"/>
                                        </p:tgtEl>
                                        <p:attrNameLst>
                                          <p:attrName>fill.type</p:attrName>
                                        </p:attrNameLst>
                                      </p:cBhvr>
                                      <p:to>
                                        <p:strVal val="solid"/>
                                      </p:to>
                                    </p:set>
                                    <p:set>
                                      <p:cBhvr>
                                        <p:cTn id="95" dur="250" fill="hold"/>
                                        <p:tgtEl>
                                          <p:spTgt spid="17"/>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20"/>
                                        </p:tgtEl>
                                        <p:attrNameLst>
                                          <p:attrName>style.visibility</p:attrName>
                                        </p:attrNameLst>
                                      </p:cBhvr>
                                      <p:to>
                                        <p:strVal val="visible"/>
                                      </p:to>
                                    </p:set>
                                    <p:anim calcmode="lin" valueType="num">
                                      <p:cBhvr>
                                        <p:cTn id="98" dur="250" fill="hold"/>
                                        <p:tgtEl>
                                          <p:spTgt spid="20"/>
                                        </p:tgtEl>
                                        <p:attrNameLst>
                                          <p:attrName>ppt_w</p:attrName>
                                        </p:attrNameLst>
                                      </p:cBhvr>
                                      <p:tavLst>
                                        <p:tav tm="0">
                                          <p:val>
                                            <p:strVal val="4*#ppt_w"/>
                                          </p:val>
                                        </p:tav>
                                        <p:tav tm="100000">
                                          <p:val>
                                            <p:strVal val="#ppt_w"/>
                                          </p:val>
                                        </p:tav>
                                      </p:tavLst>
                                    </p:anim>
                                    <p:anim calcmode="lin" valueType="num">
                                      <p:cBhvr>
                                        <p:cTn id="99"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6" name="Check mark.wav"/>
                                        </p:tgtEl>
                                      </p:cMediaNode>
                                    </p:audio>
                                  </p:subTnLst>
                                </p:cTn>
                              </p:par>
                              <p:par>
                                <p:cTn id="100" presetID="1" presetClass="emph" presetSubtype="2" fill="hold" nodeType="withEffect">
                                  <p:stCondLst>
                                    <p:cond delay="1000"/>
                                  </p:stCondLst>
                                  <p:childTnLst>
                                    <p:animClr clrSpc="rgb" dir="cw">
                                      <p:cBhvr>
                                        <p:cTn id="101" dur="250" fill="hold"/>
                                        <p:tgtEl>
                                          <p:spTgt spid="17"/>
                                        </p:tgtEl>
                                        <p:attrNameLst>
                                          <p:attrName>fillcolor</p:attrName>
                                        </p:attrNameLst>
                                      </p:cBhvr>
                                      <p:to>
                                        <a:srgbClr val="00B050"/>
                                      </p:to>
                                    </p:animClr>
                                    <p:set>
                                      <p:cBhvr>
                                        <p:cTn id="102" dur="250" fill="hold"/>
                                        <p:tgtEl>
                                          <p:spTgt spid="17"/>
                                        </p:tgtEl>
                                        <p:attrNameLst>
                                          <p:attrName>fill.type</p:attrName>
                                        </p:attrNameLst>
                                      </p:cBhvr>
                                      <p:to>
                                        <p:strVal val="solid"/>
                                      </p:to>
                                    </p:set>
                                    <p:set>
                                      <p:cBhvr>
                                        <p:cTn id="103"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video>
              <p:cMediaNode vol="80000" mute="1">
                <p:cTn id="104" fill="hold" display="0">
                  <p:stCondLst>
                    <p:cond delay="indefinite"/>
                  </p:stCondLst>
                </p:cTn>
                <p:tgtEl>
                  <p:spTgt spid="12"/>
                </p:tgtEl>
              </p:cMediaNode>
            </p:video>
          </p:childTnLst>
        </p:cTn>
      </p:par>
    </p:tnLst>
    <p:bldLst>
      <p:bldP spid="7" grpId="0" animBg="1"/>
      <p:bldP spid="8" grpId="0" animBg="1"/>
      <p:bldP spid="9" grpId="0" animBg="1"/>
      <p:bldP spid="14" grpId="0" animBg="1"/>
      <p:bldP spid="15" grpId="0" animBg="1"/>
      <p:bldP spid="16" grpId="0" animBg="1"/>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2DA1A4A-FDA0-537D-B3BA-1883A59BB6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5BB06C-DF2B-AA18-FD1E-BA65081F70CD}"/>
              </a:ext>
            </a:extLst>
          </p:cNvPr>
          <p:cNvSpPr txBox="1"/>
          <p:nvPr/>
        </p:nvSpPr>
        <p:spPr>
          <a:xfrm>
            <a:off x="3012141" y="15656"/>
            <a:ext cx="6167718" cy="702949"/>
          </a:xfrm>
          <a:prstGeom prst="rect">
            <a:avLst/>
          </a:prstGeom>
          <a:solidFill>
            <a:schemeClr val="bg1"/>
          </a:solidFill>
        </p:spPr>
        <p:txBody>
          <a:bodyPr wrap="square">
            <a:spAutoFit/>
          </a:bodyPr>
          <a:lstStyle/>
          <a:p>
            <a:pPr algn="ctr">
              <a:lnSpc>
                <a:spcPct val="107000"/>
              </a:lnSpc>
              <a:spcAft>
                <a:spcPts val="800"/>
              </a:spcAft>
            </a:pPr>
            <a:r>
              <a:rPr lang="vi-VN" sz="4000" b="1">
                <a:solidFill>
                  <a:srgbClr val="C00000"/>
                </a:solidFill>
                <a:latin typeface="Cambria" panose="02040503050406030204" pitchFamily="18" charset="0"/>
                <a:ea typeface="Cambria" panose="02040503050406030204" pitchFamily="18" charset="0"/>
              </a:rPr>
              <a:t>TRƯNG BÀY SẢN PHẨM</a:t>
            </a:r>
          </a:p>
        </p:txBody>
      </p:sp>
      <p:graphicFrame>
        <p:nvGraphicFramePr>
          <p:cNvPr id="4" name="Table 3">
            <a:extLst>
              <a:ext uri="{FF2B5EF4-FFF2-40B4-BE49-F238E27FC236}">
                <a16:creationId xmlns:a16="http://schemas.microsoft.com/office/drawing/2014/main" id="{EB67BF79-7993-58BD-29F9-6B6D936C927C}"/>
              </a:ext>
            </a:extLst>
          </p:cNvPr>
          <p:cNvGraphicFramePr>
            <a:graphicFrameLocks noGrp="1"/>
          </p:cNvGraphicFramePr>
          <p:nvPr>
            <p:extLst>
              <p:ext uri="{D42A27DB-BD31-4B8C-83A1-F6EECF244321}">
                <p14:modId xmlns:p14="http://schemas.microsoft.com/office/powerpoint/2010/main" val="2187498667"/>
              </p:ext>
            </p:extLst>
          </p:nvPr>
        </p:nvGraphicFramePr>
        <p:xfrm>
          <a:off x="1511431" y="3004573"/>
          <a:ext cx="8989843" cy="2725674"/>
        </p:xfrm>
        <a:graphic>
          <a:graphicData uri="http://schemas.openxmlformats.org/drawingml/2006/table">
            <a:tbl>
              <a:tblPr>
                <a:tableStyleId>{5C22544A-7EE6-4342-B048-85BDC9FD1C3A}</a:tableStyleId>
              </a:tblPr>
              <a:tblGrid>
                <a:gridCol w="6195142">
                  <a:extLst>
                    <a:ext uri="{9D8B030D-6E8A-4147-A177-3AD203B41FA5}">
                      <a16:colId xmlns:a16="http://schemas.microsoft.com/office/drawing/2014/main" val="1248662428"/>
                    </a:ext>
                  </a:extLst>
                </a:gridCol>
                <a:gridCol w="1395164">
                  <a:extLst>
                    <a:ext uri="{9D8B030D-6E8A-4147-A177-3AD203B41FA5}">
                      <a16:colId xmlns:a16="http://schemas.microsoft.com/office/drawing/2014/main" val="1913776969"/>
                    </a:ext>
                  </a:extLst>
                </a:gridCol>
                <a:gridCol w="1399537">
                  <a:extLst>
                    <a:ext uri="{9D8B030D-6E8A-4147-A177-3AD203B41FA5}">
                      <a16:colId xmlns:a16="http://schemas.microsoft.com/office/drawing/2014/main" val="2063664236"/>
                    </a:ext>
                  </a:extLst>
                </a:gridCol>
              </a:tblGrid>
              <a:tr h="0">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Các tiêu chí đánh giá</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Có</a:t>
                      </a:r>
                    </a:p>
                  </a:txBody>
                  <a:tcPr marL="68580" marR="68580"/>
                </a:tc>
                <a:tc>
                  <a:txBody>
                    <a:bodyPr/>
                    <a:lstStyle/>
                    <a:p>
                      <a:pPr algn="ctr">
                        <a:lnSpc>
                          <a:spcPct val="107000"/>
                        </a:lnSpc>
                        <a:spcAft>
                          <a:spcPts val="0"/>
                        </a:spcAft>
                      </a:pPr>
                      <a:r>
                        <a:rPr lang="en-US" sz="2400" b="1">
                          <a:effectLst/>
                          <a:latin typeface="Cambria" panose="02040503050406030204" pitchFamily="18" charset="0"/>
                          <a:ea typeface="Cambria" panose="02040503050406030204" pitchFamily="18" charset="0"/>
                        </a:rPr>
                        <a:t>Không</a:t>
                      </a:r>
                    </a:p>
                  </a:txBody>
                  <a:tcPr marL="68580" marR="68580"/>
                </a:tc>
                <a:extLst>
                  <a:ext uri="{0D108BD9-81ED-4DB2-BD59-A6C34878D82A}">
                    <a16:rowId xmlns:a16="http://schemas.microsoft.com/office/drawing/2014/main" val="263433884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Tập hợp nhóm nhanh chóng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114774545"/>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Phân công nhiệm vụ cho các thành viên</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2941873699"/>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Thảo luận sôi nổi</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238024332"/>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Báo cáo trôi chảy</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extLst>
                  <a:ext uri="{0D108BD9-81ED-4DB2-BD59-A6C34878D82A}">
                    <a16:rowId xmlns:a16="http://schemas.microsoft.com/office/drawing/2014/main" val="4064239566"/>
                  </a:ext>
                </a:extLst>
              </a:tr>
              <a:tr h="0">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Nội dung trả lời đúng</a:t>
                      </a:r>
                    </a:p>
                  </a:txBody>
                  <a:tcPr marL="68580" marR="68580"/>
                </a:tc>
                <a:tc>
                  <a:txBody>
                    <a:bodyPr/>
                    <a:lstStyle/>
                    <a:p>
                      <a:pPr>
                        <a:lnSpc>
                          <a:spcPct val="107000"/>
                        </a:lnSpc>
                        <a:spcAft>
                          <a:spcPts val="0"/>
                        </a:spcAft>
                      </a:pPr>
                      <a:r>
                        <a:rPr lang="en-US" sz="2400">
                          <a:effectLst/>
                          <a:latin typeface="Cambria" panose="02040503050406030204" pitchFamily="18" charset="0"/>
                          <a:ea typeface="Cambria" panose="02040503050406030204" pitchFamily="18" charset="0"/>
                        </a:rPr>
                        <a:t> </a:t>
                      </a:r>
                    </a:p>
                  </a:txBody>
                  <a:tcPr marL="68580" marR="68580"/>
                </a:tc>
                <a:tc>
                  <a:txBody>
                    <a:bodyPr/>
                    <a:lstStyle/>
                    <a:p>
                      <a:pPr>
                        <a:lnSpc>
                          <a:spcPct val="107000"/>
                        </a:lnSpc>
                        <a:spcAft>
                          <a:spcPts val="0"/>
                        </a:spcAft>
                      </a:pPr>
                      <a:endParaRPr lang="en-US" sz="2400">
                        <a:effectLst/>
                        <a:latin typeface="Cambria" panose="02040503050406030204" pitchFamily="18" charset="0"/>
                        <a:ea typeface="Cambria" panose="02040503050406030204" pitchFamily="18" charset="0"/>
                      </a:endParaRPr>
                    </a:p>
                  </a:txBody>
                  <a:tcPr marL="68580" marR="68580"/>
                </a:tc>
                <a:extLst>
                  <a:ext uri="{0D108BD9-81ED-4DB2-BD59-A6C34878D82A}">
                    <a16:rowId xmlns:a16="http://schemas.microsoft.com/office/drawing/2014/main" val="3407255951"/>
                  </a:ext>
                </a:extLst>
              </a:tr>
            </a:tbl>
          </a:graphicData>
        </a:graphic>
      </p:graphicFrame>
      <p:sp>
        <p:nvSpPr>
          <p:cNvPr id="6" name="TextBox 5">
            <a:extLst>
              <a:ext uri="{FF2B5EF4-FFF2-40B4-BE49-F238E27FC236}">
                <a16:creationId xmlns:a16="http://schemas.microsoft.com/office/drawing/2014/main" id="{8837B09E-C2AE-4AC1-29EB-8528A4A0A06B}"/>
              </a:ext>
            </a:extLst>
          </p:cNvPr>
          <p:cNvSpPr txBox="1"/>
          <p:nvPr/>
        </p:nvSpPr>
        <p:spPr>
          <a:xfrm>
            <a:off x="2033647" y="1054643"/>
            <a:ext cx="7945410" cy="1644233"/>
          </a:xfrm>
          <a:prstGeom prst="rect">
            <a:avLst/>
          </a:prstGeom>
          <a:noFill/>
        </p:spPr>
        <p:txBody>
          <a:bodyPr wrap="square">
            <a:spAutoFit/>
          </a:bodyPr>
          <a:lstStyle/>
          <a:p>
            <a:pPr marL="30480" marR="30480" indent="426720" algn="just">
              <a:lnSpc>
                <a:spcPct val="107000"/>
              </a:lnSpc>
              <a:spcAft>
                <a:spcPts val="0"/>
              </a:spcAft>
            </a:pPr>
            <a:r>
              <a:rPr lang="vi-VN" sz="2400" i="1">
                <a:solidFill>
                  <a:srgbClr val="C00000"/>
                </a:solidFill>
                <a:effectLst/>
                <a:latin typeface="Cambria" panose="02040503050406030204" pitchFamily="18" charset="0"/>
                <a:ea typeface="Cambria" panose="02040503050406030204" pitchFamily="18" charset="0"/>
              </a:rPr>
              <a:t>Đại diện các nhóm lên trình bày, các nhóm khác lắng nghe, chấm điểm sản phẩm cho nhóm bạn. Đặt câu hỏi cho nhóm bạn như đòn bẩy thuộc loại nào, chỉ ra tác dụng của loại đòn bẩy đó.</a:t>
            </a:r>
          </a:p>
        </p:txBody>
      </p:sp>
    </p:spTree>
    <p:extLst>
      <p:ext uri="{BB962C8B-B14F-4D97-AF65-F5344CB8AC3E}">
        <p14:creationId xmlns:p14="http://schemas.microsoft.com/office/powerpoint/2010/main" val="2339528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1333500" y="812800"/>
            <a:ext cx="9525000" cy="5232400"/>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5F05080-D19C-CBD0-E46E-1F64A91D9641}"/>
              </a:ext>
            </a:extLst>
          </p:cNvPr>
          <p:cNvGrpSpPr/>
          <p:nvPr/>
        </p:nvGrpSpPr>
        <p:grpSpPr>
          <a:xfrm>
            <a:off x="1211942" y="1475740"/>
            <a:ext cx="9357445" cy="5223724"/>
            <a:chOff x="1445026" y="531053"/>
            <a:chExt cx="7743798" cy="5223724"/>
          </a:xfrm>
        </p:grpSpPr>
        <p:pic>
          <p:nvPicPr>
            <p:cNvPr id="4" name="Picture 3">
              <a:extLst>
                <a:ext uri="{FF2B5EF4-FFF2-40B4-BE49-F238E27FC236}">
                  <a16:creationId xmlns:a16="http://schemas.microsoft.com/office/drawing/2014/main" id="{178B8A48-8D01-E8B8-527F-AFF490B3C7CE}"/>
                </a:ext>
              </a:extLst>
            </p:cNvPr>
            <p:cNvPicPr>
              <a:picLocks noChangeAspect="1"/>
            </p:cNvPicPr>
            <p:nvPr/>
          </p:nvPicPr>
          <p:blipFill rotWithShape="1">
            <a:blip r:embed="rId2"/>
            <a:srcRect l="11913" r="4993" b="834"/>
            <a:stretch>
              <a:fillRect/>
            </a:stretch>
          </p:blipFill>
          <p:spPr>
            <a:xfrm>
              <a:off x="1445026" y="531053"/>
              <a:ext cx="7743798" cy="5223724"/>
            </a:xfrm>
            <a:prstGeom prst="rect">
              <a:avLst/>
            </a:prstGeom>
          </p:spPr>
        </p:pic>
        <p:sp>
          <p:nvSpPr>
            <p:cNvPr id="6" name="TextBox 5">
              <a:extLst>
                <a:ext uri="{FF2B5EF4-FFF2-40B4-BE49-F238E27FC236}">
                  <a16:creationId xmlns:a16="http://schemas.microsoft.com/office/drawing/2014/main" id="{9839A55F-6DEF-2092-9F85-1D1B97048CFE}"/>
                </a:ext>
              </a:extLst>
            </p:cNvPr>
            <p:cNvSpPr txBox="1"/>
            <p:nvPr/>
          </p:nvSpPr>
          <p:spPr>
            <a:xfrm>
              <a:off x="4932298" y="1127403"/>
              <a:ext cx="3602102" cy="4008149"/>
            </a:xfrm>
            <a:prstGeom prst="rect">
              <a:avLst/>
            </a:prstGeom>
            <a:noFill/>
          </p:spPr>
          <p:txBody>
            <a:bodyPr wrap="square">
              <a:spAutoFit/>
            </a:bodyPr>
            <a:lstStyle/>
            <a:p>
              <a:pPr marL="30480" marR="30480" indent="426720" algn="just">
                <a:lnSpc>
                  <a:spcPct val="107000"/>
                </a:lnSpc>
                <a:spcBef>
                  <a:spcPts val="0"/>
                </a:spcBef>
                <a:spcAft>
                  <a:spcPts val="0"/>
                </a:spcAft>
              </a:pPr>
              <a:r>
                <a:rPr lang="en-US" sz="3000">
                  <a:effectLst/>
                  <a:latin typeface="Cambria" panose="02040503050406030204" pitchFamily="18" charset="0"/>
                  <a:ea typeface="Cambria" panose="02040503050406030204" pitchFamily="18" charset="0"/>
                  <a:cs typeface="Times New Roman" panose="02020603050405020304" pitchFamily="18" charset="0"/>
                </a:rPr>
                <a:t>Đòn bẩy là một trong các loại máy cơ đơn giản được sử dụng nhiều trong đời sống để biến đổi lực tác dụng lên vật theo hướng có lợi cho con người.)</a:t>
              </a:r>
            </a:p>
          </p:txBody>
        </p:sp>
      </p:grpSp>
      <p:sp>
        <p:nvSpPr>
          <p:cNvPr id="7" name="Rounded Rectangle 7">
            <a:extLst>
              <a:ext uri="{FF2B5EF4-FFF2-40B4-BE49-F238E27FC236}">
                <a16:creationId xmlns:a16="http://schemas.microsoft.com/office/drawing/2014/main" id="{0C265A32-5418-109A-3488-8704B1C2D425}"/>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8" name="Rounded Rectangle 4">
            <a:extLst>
              <a:ext uri="{FF2B5EF4-FFF2-40B4-BE49-F238E27FC236}">
                <a16:creationId xmlns:a16="http://schemas.microsoft.com/office/drawing/2014/main" id="{4D82C19B-E52C-0268-CD57-93C093680471}"/>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2" name="Picture 75" descr="viet3">
            <a:extLst>
              <a:ext uri="{FF2B5EF4-FFF2-40B4-BE49-F238E27FC236}">
                <a16:creationId xmlns:a16="http://schemas.microsoft.com/office/drawing/2014/main" id="{B3375C49-CA1B-DEC2-1CEA-F8769928D68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657312" y="1585192"/>
            <a:ext cx="662805" cy="556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7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7">
            <a:extLst>
              <a:ext uri="{FF2B5EF4-FFF2-40B4-BE49-F238E27FC236}">
                <a16:creationId xmlns:a16="http://schemas.microsoft.com/office/drawing/2014/main" id="{CC4C71B3-29A6-7FDD-F539-E31436D0D5A1}"/>
              </a:ext>
            </a:extLst>
          </p:cNvPr>
          <p:cNvSpPr/>
          <p:nvPr/>
        </p:nvSpPr>
        <p:spPr>
          <a:xfrm>
            <a:off x="77470" y="7378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3" name="Rounded Rectangle 4">
            <a:extLst>
              <a:ext uri="{FF2B5EF4-FFF2-40B4-BE49-F238E27FC236}">
                <a16:creationId xmlns:a16="http://schemas.microsoft.com/office/drawing/2014/main" id="{D8178204-B275-38EE-588B-4BF8916A7A23}"/>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FADB733-4901-520F-6D0B-D363F33381F0}"/>
              </a:ext>
            </a:extLst>
          </p:cNvPr>
          <p:cNvPicPr>
            <a:picLocks noChangeAspect="1"/>
          </p:cNvPicPr>
          <p:nvPr/>
        </p:nvPicPr>
        <p:blipFill rotWithShape="1">
          <a:blip r:embed="rId2"/>
          <a:srcRect t="8509"/>
          <a:stretch/>
        </p:blipFill>
        <p:spPr>
          <a:xfrm>
            <a:off x="77470" y="2644387"/>
            <a:ext cx="8283388" cy="4311987"/>
          </a:xfrm>
          <a:prstGeom prst="rect">
            <a:avLst/>
          </a:prstGeom>
          <a:noFill/>
          <a:ln w="9525">
            <a:noFill/>
            <a:miter lim="800000"/>
            <a:headEnd/>
            <a:tailEnd/>
          </a:ln>
        </p:spPr>
      </p:pic>
      <p:sp>
        <p:nvSpPr>
          <p:cNvPr id="7" name="TextBox 6">
            <a:extLst>
              <a:ext uri="{FF2B5EF4-FFF2-40B4-BE49-F238E27FC236}">
                <a16:creationId xmlns:a16="http://schemas.microsoft.com/office/drawing/2014/main" id="{E96856E2-91F8-0892-C1A5-78B1B16CD252}"/>
              </a:ext>
            </a:extLst>
          </p:cNvPr>
          <p:cNvSpPr txBox="1"/>
          <p:nvPr/>
        </p:nvSpPr>
        <p:spPr>
          <a:xfrm>
            <a:off x="7263355" y="5083554"/>
            <a:ext cx="4767280"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lực của tay ta lên đòn bẩy (lực F</a:t>
            </a:r>
            <a:r>
              <a:rPr lang="vi-VN" sz="2800" baseline="-25000">
                <a:effectLst/>
                <a:latin typeface="Cambria" panose="02040503050406030204" pitchFamily="18" charset="0"/>
                <a:ea typeface="Cambria" panose="02040503050406030204" pitchFamily="18" charset="0"/>
                <a:cs typeface="Times New Roman" panose="02020603050405020304" pitchFamily="18" charset="0"/>
              </a:rPr>
              <a:t>2</a:t>
            </a:r>
            <a:r>
              <a:rPr lang="en-US" sz="2800">
                <a:effectLst/>
                <a:latin typeface="Cambria" panose="02040503050406030204" pitchFamily="18" charset="0"/>
                <a:ea typeface="Cambria" panose="020405030504060302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3A7C6BB6-6EB8-D7BB-D08C-2CBA9367E61F}"/>
              </a:ext>
            </a:extLst>
          </p:cNvPr>
          <p:cNvSpPr txBox="1"/>
          <p:nvPr/>
        </p:nvSpPr>
        <p:spPr>
          <a:xfrm>
            <a:off x="7658809" y="1062355"/>
            <a:ext cx="4371826" cy="1815882"/>
          </a:xfrm>
          <a:prstGeom prst="rect">
            <a:avLst/>
          </a:prstGeom>
          <a:noFill/>
        </p:spPr>
        <p:txBody>
          <a:bodyPr wrap="square">
            <a:spAutoFit/>
          </a:bodyPr>
          <a:lstStyle/>
          <a:p>
            <a:pPr marL="457200" indent="-457200" algn="jus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tựa O </a:t>
            </a:r>
            <a:r>
              <a:rPr lang="en-US" sz="280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 điểm nằm trên đòn bẩy mà tại đó</a:t>
            </a:r>
            <a:r>
              <a:rPr lang="en-US" sz="2800">
                <a:effectLst/>
                <a:latin typeface="Cambria" panose="02040503050406030204" pitchFamily="18" charset="0"/>
                <a:ea typeface="Cambria" panose="02040503050406030204" pitchFamily="18" charset="0"/>
                <a:cs typeface="Times New Roman" panose="02020603050405020304" pitchFamily="18" charset="0"/>
              </a:rPr>
              <a:t> đòn bẩy quay quanh điểm tựa này. </a:t>
            </a:r>
            <a:endParaRPr lang="en-US" sz="280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EC6C95B4-6340-7CC3-1EF3-A7EA1E1C3CC1}"/>
              </a:ext>
            </a:extLst>
          </p:cNvPr>
          <p:cNvSpPr txBox="1"/>
          <p:nvPr/>
        </p:nvSpPr>
        <p:spPr>
          <a:xfrm>
            <a:off x="7233175" y="3143068"/>
            <a:ext cx="4881355" cy="1441805"/>
          </a:xfrm>
          <a:prstGeom prst="rect">
            <a:avLst/>
          </a:prstGeom>
          <a:noFill/>
        </p:spPr>
        <p:txBody>
          <a:bodyPr wrap="square">
            <a:spAutoFit/>
          </a:bodyPr>
          <a:lstStyle/>
          <a:p>
            <a:pPr marL="914400" marR="30480" indent="-457200" algn="just">
              <a:lnSpc>
                <a:spcPct val="107000"/>
              </a:lnSpc>
              <a:spcBef>
                <a:spcPts val="0"/>
              </a:spcBef>
              <a:spcAft>
                <a:spcPts val="0"/>
              </a:spcAft>
              <a:buFont typeface="Wingdings" panose="05000000000000000000" pitchFamily="2" charset="2"/>
              <a:buChar char="Ø"/>
            </a:pPr>
            <a:r>
              <a:rPr lang="en-US" sz="2800">
                <a:effectLst/>
                <a:latin typeface="Cambria" panose="02040503050406030204" pitchFamily="18" charset="0"/>
                <a:ea typeface="Cambria" panose="02040503050406030204" pitchFamily="18" charset="0"/>
                <a:cs typeface="Times New Roman" panose="02020603050405020304" pitchFamily="18" charset="0"/>
              </a:rPr>
              <a:t>Điểm O</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 là điểm chịu tác dụng trọng lượng của vật cần nâng (lực F</a:t>
            </a:r>
            <a:r>
              <a:rPr lang="en-US" sz="2800" baseline="-25000">
                <a:effectLst/>
                <a:latin typeface="Cambria" panose="02040503050406030204" pitchFamily="18" charset="0"/>
                <a:ea typeface="Cambria" panose="02040503050406030204" pitchFamily="18" charset="0"/>
                <a:cs typeface="Times New Roman" panose="02020603050405020304" pitchFamily="18" charset="0"/>
              </a:rPr>
              <a:t>1</a:t>
            </a:r>
            <a:r>
              <a:rPr lang="en-US" sz="280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3D633BE2-4479-C2C9-90BB-76F81EE2FF6B}"/>
              </a:ext>
            </a:extLst>
          </p:cNvPr>
          <p:cNvSpPr txBox="1"/>
          <p:nvPr/>
        </p:nvSpPr>
        <p:spPr>
          <a:xfrm>
            <a:off x="376517" y="1759888"/>
            <a:ext cx="3747247" cy="523220"/>
          </a:xfrm>
          <a:prstGeom prst="rect">
            <a:avLst/>
          </a:prstGeom>
          <a:solidFill>
            <a:srgbClr val="FFFFCC"/>
          </a:solidFill>
        </p:spPr>
        <p:txBody>
          <a:bodyPr wrap="square">
            <a:spAutoFit/>
          </a:bodyPr>
          <a:lstStyle/>
          <a:p>
            <a:r>
              <a:rPr lang="en-US" sz="2800" b="1">
                <a:solidFill>
                  <a:srgbClr val="00B050"/>
                </a:solidFill>
                <a:effectLst/>
                <a:latin typeface="Cambria" panose="02040503050406030204" pitchFamily="18" charset="0"/>
                <a:ea typeface="Cambria" panose="02040503050406030204" pitchFamily="18" charset="0"/>
              </a:rPr>
              <a:t>Cấu tạo của đòn bẩy</a:t>
            </a:r>
            <a:endParaRPr lang="en-US" sz="2800" b="1">
              <a:solidFill>
                <a:srgbClr val="00B050"/>
              </a:solidFill>
              <a:latin typeface="Cambria" panose="02040503050406030204" pitchFamily="18" charset="0"/>
              <a:ea typeface="Cambria" panose="02040503050406030204" pitchFamily="18" charset="0"/>
            </a:endParaRPr>
          </a:p>
        </p:txBody>
      </p:sp>
      <p:pic>
        <p:nvPicPr>
          <p:cNvPr id="5" name="Picture 75" descr="viet3">
            <a:extLst>
              <a:ext uri="{FF2B5EF4-FFF2-40B4-BE49-F238E27FC236}">
                <a16:creationId xmlns:a16="http://schemas.microsoft.com/office/drawing/2014/main" id="{BDFEDA46-D83F-59EE-38F7-30C11DB394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996005" y="1964259"/>
            <a:ext cx="662804" cy="556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763065" cy="6858000"/>
          </a:xfrm>
          <a:prstGeom prst="rect">
            <a:avLst/>
          </a:prstGeom>
        </p:spPr>
      </p:pic>
      <p:sp>
        <p:nvSpPr>
          <p:cNvPr id="3" name="TextBox 2"/>
          <p:cNvSpPr txBox="1"/>
          <p:nvPr/>
        </p:nvSpPr>
        <p:spPr>
          <a:xfrm>
            <a:off x="457809" y="829995"/>
            <a:ext cx="4524572" cy="830997"/>
          </a:xfrm>
          <a:prstGeom prst="rect">
            <a:avLst/>
          </a:prstGeom>
          <a:noFill/>
        </p:spPr>
        <p:txBody>
          <a:bodyPr wrap="square" rtlCol="0">
            <a:spAutoFit/>
          </a:bodyPr>
          <a:lstStyle/>
          <a:p>
            <a:pPr algn="ctr"/>
            <a:r>
              <a:rPr lang="vi-VN"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TEAMWORD</a:t>
            </a:r>
            <a:endParaRPr lang="en-US" sz="4800" b="1" dirty="0">
              <a:solidFill>
                <a:srgbClr val="0070C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4" name="TextBox 3"/>
          <p:cNvSpPr txBox="1"/>
          <p:nvPr/>
        </p:nvSpPr>
        <p:spPr>
          <a:xfrm>
            <a:off x="6300094" y="0"/>
            <a:ext cx="5434097" cy="3785652"/>
          </a:xfrm>
          <a:prstGeom prst="rect">
            <a:avLst/>
          </a:prstGeom>
          <a:noFill/>
        </p:spPr>
        <p:txBody>
          <a:bodyPr wrap="square" rtlCol="0">
            <a:spAutoFit/>
          </a:bodyPr>
          <a:lstStyle/>
          <a:p>
            <a:pPr algn="ctr">
              <a:lnSpc>
                <a:spcPct val="150000"/>
              </a:lnSpc>
            </a:pPr>
            <a:r>
              <a:rPr lang="vi-VN" sz="3200" b="1" dirty="0">
                <a:latin typeface="Cambria" panose="02040503050406030204" pitchFamily="18" charset="0"/>
                <a:ea typeface="Cambria" panose="02040503050406030204" pitchFamily="18" charset="0"/>
              </a:rPr>
              <a:t>Chia lớp làm 4 nhóm: </a:t>
            </a:r>
          </a:p>
          <a:p>
            <a:pPr algn="ctr">
              <a:lnSpc>
                <a:spcPct val="150000"/>
              </a:lnSpc>
            </a:pPr>
            <a:r>
              <a:rPr lang="vi-VN" sz="3200" b="1">
                <a:solidFill>
                  <a:srgbClr val="FFCC00"/>
                </a:solidFill>
                <a:latin typeface="Cambria" panose="02040503050406030204" pitchFamily="18" charset="0"/>
                <a:ea typeface="Cambria" panose="02040503050406030204" pitchFamily="18" charset="0"/>
                <a:sym typeface="Wingdings" panose="05000000000000000000" pitchFamily="2" charset="2"/>
              </a:rPr>
              <a:t>Nhóm 1</a:t>
            </a:r>
            <a:endParaRPr lang="vi-VN" sz="3200" b="1" dirty="0">
              <a:solidFill>
                <a:srgbClr val="FFCC0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70C0"/>
                </a:solidFill>
                <a:latin typeface="Cambria" panose="02040503050406030204" pitchFamily="18" charset="0"/>
                <a:ea typeface="Cambria" panose="02040503050406030204" pitchFamily="18" charset="0"/>
                <a:sym typeface="Wingdings" panose="05000000000000000000" pitchFamily="2" charset="2"/>
              </a:rPr>
              <a:t>Nhóm </a:t>
            </a:r>
            <a:r>
              <a:rPr lang="en-US" sz="3200" b="1">
                <a:solidFill>
                  <a:srgbClr val="0070C0"/>
                </a:solidFill>
                <a:latin typeface="Cambria" panose="02040503050406030204" pitchFamily="18" charset="0"/>
                <a:ea typeface="Cambria" panose="02040503050406030204" pitchFamily="18" charset="0"/>
                <a:sym typeface="Wingdings" panose="05000000000000000000" pitchFamily="2" charset="2"/>
              </a:rPr>
              <a:t>2</a:t>
            </a:r>
            <a:endParaRPr lang="vi-VN" sz="3200" b="1" dirty="0">
              <a:solidFill>
                <a:srgbClr val="0070C0"/>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FF6699"/>
                </a:solidFill>
                <a:latin typeface="Cambria" panose="02040503050406030204" pitchFamily="18" charset="0"/>
                <a:ea typeface="Cambria" panose="02040503050406030204" pitchFamily="18" charset="0"/>
                <a:sym typeface="Wingdings" panose="05000000000000000000" pitchFamily="2" charset="2"/>
              </a:rPr>
              <a:t>Nhóm 3</a:t>
            </a:r>
            <a:endParaRPr lang="vi-VN" sz="3200" b="1" dirty="0">
              <a:solidFill>
                <a:srgbClr val="FF6699"/>
              </a:solidFill>
              <a:latin typeface="Cambria" panose="02040503050406030204" pitchFamily="18" charset="0"/>
              <a:ea typeface="Cambria" panose="02040503050406030204" pitchFamily="18" charset="0"/>
              <a:sym typeface="Wingdings" panose="05000000000000000000" pitchFamily="2" charset="2"/>
            </a:endParaRPr>
          </a:p>
          <a:p>
            <a:pPr algn="ctr">
              <a:lnSpc>
                <a:spcPct val="150000"/>
              </a:lnSpc>
            </a:pPr>
            <a:r>
              <a:rPr lang="vi-VN" sz="3200" b="1">
                <a:solidFill>
                  <a:srgbClr val="00B050"/>
                </a:solidFill>
                <a:latin typeface="Cambria" panose="02040503050406030204" pitchFamily="18" charset="0"/>
                <a:ea typeface="Cambria" panose="02040503050406030204" pitchFamily="18" charset="0"/>
                <a:sym typeface="Wingdings" panose="05000000000000000000" pitchFamily="2" charset="2"/>
              </a:rPr>
              <a:t>Nhóm 4</a:t>
            </a:r>
            <a:endParaRPr lang="vi-VN" sz="3200" dirty="0">
              <a:solidFill>
                <a:srgbClr val="00B050"/>
              </a:solidFill>
              <a:latin typeface="Cambria" panose="02040503050406030204" pitchFamily="18" charset="0"/>
              <a:ea typeface="Cambria" panose="02040503050406030204" pitchFamily="18" charset="0"/>
              <a:sym typeface="Wingdings" panose="05000000000000000000" pitchFamily="2" charset="2"/>
            </a:endParaRPr>
          </a:p>
        </p:txBody>
      </p:sp>
      <p:sp>
        <p:nvSpPr>
          <p:cNvPr id="5" name="Rounded Rectangle 4">
            <a:extLst>
              <a:ext uri="{FF2B5EF4-FFF2-40B4-BE49-F238E27FC236}">
                <a16:creationId xmlns:a16="http://schemas.microsoft.com/office/drawing/2014/main" id="{4D8C7E5B-BA45-06E4-22F9-B32138F1D3F9}"/>
              </a:ext>
            </a:extLst>
          </p:cNvPr>
          <p:cNvSpPr/>
          <p:nvPr/>
        </p:nvSpPr>
        <p:spPr>
          <a:xfrm>
            <a:off x="6428937" y="3785652"/>
            <a:ext cx="5565839" cy="2740791"/>
          </a:xfrm>
          <a:prstGeom prst="roundRect">
            <a:avLst/>
          </a:prstGeom>
          <a:solidFill>
            <a:srgbClr val="FFDDDD"/>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a:solidFill>
                  <a:srgbClr val="313131"/>
                </a:solidFill>
                <a:effectLst/>
                <a:latin typeface="Cambria" panose="02040503050406030204" pitchFamily="18" charset="0"/>
                <a:ea typeface="Cambria" panose="02040503050406030204" pitchFamily="18" charset="0"/>
              </a:rPr>
              <a:t>Thực hiện thí nghiệm với đòn bẩy hình 19.1 theo nhóm</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effectLst/>
                <a:latin typeface="Cambria" panose="02040503050406030204" pitchFamily="18" charset="0"/>
                <a:ea typeface="Cambria" panose="02040503050406030204" pitchFamily="18" charset="0"/>
              </a:rPr>
              <a:t>(</a:t>
            </a:r>
            <a:r>
              <a:rPr lang="vi-VN" sz="2800" b="1">
                <a:solidFill>
                  <a:schemeClr val="tx1">
                    <a:lumMod val="85000"/>
                    <a:lumOff val="15000"/>
                  </a:schemeClr>
                </a:solidFill>
                <a:latin typeface="Cambria" panose="02040503050406030204" pitchFamily="18" charset="0"/>
                <a:ea typeface="Cambria" panose="02040503050406030204" pitchFamily="18" charset="0"/>
              </a:rPr>
              <a:t>7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r>
              <a:rPr lang="vi-VN" sz="2800">
                <a:solidFill>
                  <a:srgbClr val="313131"/>
                </a:solidFill>
                <a:effectLst/>
                <a:latin typeface="Cambria" panose="02040503050406030204" pitchFamily="18" charset="0"/>
                <a:ea typeface="Cambria" panose="02040503050406030204" pitchFamily="18" charset="0"/>
              </a:rPr>
              <a:t> và trả lời câu hỏi trong phiếu học tập 1</a:t>
            </a:r>
            <a:r>
              <a:rPr lang="en-US" sz="2800">
                <a:solidFill>
                  <a:srgbClr val="313131"/>
                </a:solidFill>
                <a:effectLst/>
                <a:latin typeface="Cambria" panose="02040503050406030204" pitchFamily="18" charset="0"/>
                <a:ea typeface="Cambria" panose="02040503050406030204" pitchFamily="18" charset="0"/>
              </a:rPr>
              <a:t> </a:t>
            </a:r>
            <a:r>
              <a:rPr lang="en-US" sz="2800" b="1">
                <a:solidFill>
                  <a:schemeClr val="tx1">
                    <a:lumMod val="85000"/>
                    <a:lumOff val="15000"/>
                  </a:schemeClr>
                </a:solidFill>
                <a:latin typeface="Cambria" panose="02040503050406030204" pitchFamily="18" charset="0"/>
                <a:ea typeface="Cambria" panose="02040503050406030204" pitchFamily="18" charset="0"/>
              </a:rPr>
              <a:t>(5</a:t>
            </a:r>
            <a:r>
              <a:rPr lang="vi-VN" sz="2800" b="1">
                <a:solidFill>
                  <a:schemeClr val="tx1">
                    <a:lumMod val="85000"/>
                    <a:lumOff val="15000"/>
                  </a:schemeClr>
                </a:solidFill>
                <a:latin typeface="Cambria" panose="02040503050406030204" pitchFamily="18" charset="0"/>
                <a:ea typeface="Cambria" panose="02040503050406030204" pitchFamily="18" charset="0"/>
              </a:rPr>
              <a:t> phút</a:t>
            </a:r>
            <a:r>
              <a:rPr lang="en-US" sz="2800" b="1">
                <a:solidFill>
                  <a:schemeClr val="tx1">
                    <a:lumMod val="85000"/>
                    <a:lumOff val="15000"/>
                  </a:schemeClr>
                </a:solidFill>
                <a:latin typeface="Cambria" panose="02040503050406030204" pitchFamily="18" charset="0"/>
                <a:ea typeface="Cambria" panose="02040503050406030204" pitchFamily="18" charset="0"/>
              </a:rPr>
              <a:t>)</a:t>
            </a:r>
            <a:endParaRPr lang="en-US" sz="2800" b="1"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5" name="Rounded Rectangle 4"/>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B6ACC005-AE59-0839-06E2-19E17A4D96F3}"/>
              </a:ext>
            </a:extLst>
          </p:cNvPr>
          <p:cNvPicPr>
            <a:picLocks noChangeAspect="1"/>
          </p:cNvPicPr>
          <p:nvPr/>
        </p:nvPicPr>
        <p:blipFill rotWithShape="1">
          <a:blip r:embed="rId3"/>
          <a:srcRect t="9682" b="24581"/>
          <a:stretch/>
        </p:blipFill>
        <p:spPr>
          <a:xfrm>
            <a:off x="973940" y="1653540"/>
            <a:ext cx="10814648" cy="4747260"/>
          </a:xfrm>
          <a:prstGeom prst="rect">
            <a:avLst/>
          </a:prstGeom>
        </p:spPr>
      </p:pic>
      <p:sp>
        <p:nvSpPr>
          <p:cNvPr id="4" name="Rounded Rectangle 6">
            <a:extLst>
              <a:ext uri="{FF2B5EF4-FFF2-40B4-BE49-F238E27FC236}">
                <a16:creationId xmlns:a16="http://schemas.microsoft.com/office/drawing/2014/main" id="{15359939-7B7B-CE0F-088C-03F644AF1F8C}"/>
              </a:ext>
            </a:extLst>
          </p:cNvPr>
          <p:cNvSpPr/>
          <p:nvPr/>
        </p:nvSpPr>
        <p:spPr>
          <a:xfrm>
            <a:off x="1082785" y="1653540"/>
            <a:ext cx="2198297" cy="390413"/>
          </a:xfrm>
          <a:prstGeom prst="roundRect">
            <a:avLst/>
          </a:prstGeom>
          <a:solidFill>
            <a:srgbClr val="FFFF99"/>
          </a:solidFill>
          <a:ln>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dirty="0">
                <a:latin typeface="Cambria" panose="02040503050406030204" pitchFamily="18" charset="0"/>
                <a:ea typeface="Cambria" panose="02040503050406030204" pitchFamily="18" charset="0"/>
              </a:rPr>
              <a:t>Th</a:t>
            </a:r>
            <a:r>
              <a:rPr lang="en-US" altLang="vi-VN" sz="2800" dirty="0">
                <a:latin typeface="Cambria" panose="02040503050406030204" pitchFamily="18" charset="0"/>
                <a:ea typeface="Cambria" panose="02040503050406030204" pitchFamily="18" charset="0"/>
              </a:rPr>
              <a:t>í nghiệm</a:t>
            </a:r>
          </a:p>
        </p:txBody>
      </p:sp>
    </p:spTree>
    <p:custDataLst>
      <p:tags r:id="rId1"/>
    </p:custDataLst>
  </p:cSld>
  <p:clrMapOvr>
    <a:masterClrMapping/>
  </p:clrMapOvr>
  <p:transition spd="slow" advTm="1292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A3B0071-8950-4242-4332-9ACAAA195482}"/>
              </a:ext>
            </a:extLst>
          </p:cNvPr>
          <p:cNvGraphicFramePr>
            <a:graphicFrameLocks noGrp="1"/>
          </p:cNvGraphicFramePr>
          <p:nvPr>
            <p:extLst>
              <p:ext uri="{D42A27DB-BD31-4B8C-83A1-F6EECF244321}">
                <p14:modId xmlns:p14="http://schemas.microsoft.com/office/powerpoint/2010/main" val="2272432732"/>
              </p:ext>
            </p:extLst>
          </p:nvPr>
        </p:nvGraphicFramePr>
        <p:xfrm>
          <a:off x="889746" y="1909483"/>
          <a:ext cx="11013141" cy="4897059"/>
        </p:xfrm>
        <a:graphic>
          <a:graphicData uri="http://schemas.openxmlformats.org/drawingml/2006/table">
            <a:tbl>
              <a:tblPr firstRow="1" firstCol="1" bandRow="1">
                <a:tableStyleId>{22838BEF-8BB2-4498-84A7-C5851F593DF1}</a:tableStyleId>
              </a:tblPr>
              <a:tblGrid>
                <a:gridCol w="5343303">
                  <a:extLst>
                    <a:ext uri="{9D8B030D-6E8A-4147-A177-3AD203B41FA5}">
                      <a16:colId xmlns:a16="http://schemas.microsoft.com/office/drawing/2014/main" val="737872285"/>
                    </a:ext>
                  </a:extLst>
                </a:gridCol>
                <a:gridCol w="5669838">
                  <a:extLst>
                    <a:ext uri="{9D8B030D-6E8A-4147-A177-3AD203B41FA5}">
                      <a16:colId xmlns:a16="http://schemas.microsoft.com/office/drawing/2014/main" val="3964558092"/>
                    </a:ext>
                  </a:extLst>
                </a:gridCol>
              </a:tblGrid>
              <a:tr h="558800">
                <a:tc gridSpan="2">
                  <a:txBody>
                    <a:bodyPr/>
                    <a:lstStyle/>
                    <a:p>
                      <a:pPr marL="0" marR="0" indent="0" algn="ctr">
                        <a:lnSpc>
                          <a:spcPct val="130000"/>
                        </a:lnSpc>
                        <a:spcBef>
                          <a:spcPts val="0"/>
                        </a:spcBef>
                        <a:spcAft>
                          <a:spcPts val="0"/>
                        </a:spcAft>
                      </a:pPr>
                      <a:r>
                        <a:rPr lang="vi-VN" sz="3000">
                          <a:effectLst/>
                          <a:latin typeface="Cambria" panose="02040503050406030204" pitchFamily="18" charset="0"/>
                          <a:ea typeface="Cambria" panose="02040503050406030204" pitchFamily="18" charset="0"/>
                        </a:rPr>
                        <a:t>Phiếu học tập 1</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669235487"/>
                  </a:ext>
                </a:extLst>
              </a:tr>
              <a:tr h="558800">
                <a:tc>
                  <a:txBody>
                    <a:bodyPr/>
                    <a:lstStyle/>
                    <a:p>
                      <a:pPr marL="0" marR="0" algn="ctr">
                        <a:lnSpc>
                          <a:spcPct val="107000"/>
                        </a:lnSpc>
                        <a:spcBef>
                          <a:spcPts val="0"/>
                        </a:spcBef>
                        <a:spcAft>
                          <a:spcPts val="0"/>
                        </a:spcAft>
                      </a:pPr>
                      <a:r>
                        <a:rPr lang="vi-VN" sz="3000">
                          <a:effectLst/>
                          <a:latin typeface="Cambria" panose="02040503050406030204" pitchFamily="18" charset="0"/>
                          <a:ea typeface="Cambria" panose="02040503050406030204" pitchFamily="18" charset="0"/>
                        </a:rPr>
                        <a:t>Câu hỏi</a:t>
                      </a: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indent="0" algn="ctr">
                        <a:lnSpc>
                          <a:spcPct val="130000"/>
                        </a:lnSpc>
                        <a:spcBef>
                          <a:spcPts val="0"/>
                        </a:spcBef>
                        <a:spcAft>
                          <a:spcPts val="0"/>
                        </a:spcAft>
                      </a:pPr>
                      <a:r>
                        <a:rPr lang="vi-VN" sz="3000" b="1">
                          <a:effectLst/>
                          <a:latin typeface="Cambria" panose="02040503050406030204" pitchFamily="18" charset="0"/>
                          <a:ea typeface="Cambria" panose="02040503050406030204" pitchFamily="18" charset="0"/>
                        </a:rPr>
                        <a:t>Đáp án</a:t>
                      </a:r>
                      <a:endParaRPr lang="en-US" sz="30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3408350"/>
                  </a:ext>
                </a:extLst>
              </a:tr>
              <a:tr h="2110929">
                <a:tc>
                  <a:txBody>
                    <a:bodyPr/>
                    <a:lstStyle/>
                    <a:p>
                      <a:pPr marL="0" marR="0" algn="just">
                        <a:lnSpc>
                          <a:spcPct val="107000"/>
                        </a:lnSpc>
                        <a:spcBef>
                          <a:spcPts val="0"/>
                        </a:spcBef>
                        <a:spcAft>
                          <a:spcPts val="0"/>
                        </a:spcAft>
                      </a:pPr>
                      <a:r>
                        <a:rPr lang="vi-VN" sz="3000" b="0" dirty="0">
                          <a:effectLst/>
                          <a:latin typeface="Cambria" panose="02040503050406030204" pitchFamily="18" charset="0"/>
                          <a:ea typeface="Cambria" panose="02040503050406030204" pitchFamily="18" charset="0"/>
                        </a:rPr>
                        <a:t>Câu 1: </a:t>
                      </a:r>
                      <a:r>
                        <a:rPr lang="en-US" sz="3000" b="0" dirty="0" err="1">
                          <a:effectLst/>
                          <a:latin typeface="Cambria" panose="02040503050406030204" pitchFamily="18" charset="0"/>
                          <a:ea typeface="Cambria" panose="02040503050406030204" pitchFamily="18" charset="0"/>
                        </a:rPr>
                        <a:t>Đòn</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bẩy</a:t>
                      </a:r>
                      <a:r>
                        <a:rPr lang="en-US" sz="3000" b="0" dirty="0">
                          <a:effectLst/>
                          <a:latin typeface="Cambria" panose="02040503050406030204" pitchFamily="18" charset="0"/>
                          <a:ea typeface="Cambria" panose="02040503050406030204" pitchFamily="18" charset="0"/>
                        </a:rPr>
                        <a:t> AB </a:t>
                      </a:r>
                      <a:r>
                        <a:rPr lang="en-US" sz="3000" b="0" dirty="0" err="1">
                          <a:effectLst/>
                          <a:latin typeface="Cambria" panose="02040503050406030204" pitchFamily="18" charset="0"/>
                          <a:ea typeface="Cambria" panose="02040503050406030204" pitchFamily="18" charset="0"/>
                        </a:rPr>
                        <a:t>có</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thay</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đổi</a:t>
                      </a:r>
                      <a:r>
                        <a:rPr lang="en-US" sz="3000" b="0" dirty="0">
                          <a:effectLst/>
                          <a:latin typeface="Cambria" panose="02040503050406030204" pitchFamily="18" charset="0"/>
                          <a:ea typeface="Cambria" panose="02040503050406030204" pitchFamily="18" charset="0"/>
                        </a:rPr>
                        <a:t> </a:t>
                      </a:r>
                      <a:r>
                        <a:rPr lang="en-US" sz="3000" b="0">
                          <a:effectLst/>
                          <a:latin typeface="Cambria" panose="02040503050406030204" pitchFamily="18" charset="0"/>
                          <a:ea typeface="Cambria" panose="02040503050406030204" pitchFamily="18" charset="0"/>
                        </a:rPr>
                        <a:t>hướng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lực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tác</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dụng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khi</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nâng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quả</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nặng</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như</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thế</a:t>
                      </a:r>
                      <a:r>
                        <a:rPr lang="en-US" sz="3000" b="0" dirty="0">
                          <a:effectLst/>
                          <a:latin typeface="Cambria" panose="02040503050406030204" pitchFamily="18" charset="0"/>
                          <a:ea typeface="Cambria" panose="02040503050406030204" pitchFamily="18" charset="0"/>
                        </a:rPr>
                        <a:t> </a:t>
                      </a:r>
                      <a:r>
                        <a:rPr lang="en-US" sz="3000" b="0" dirty="0" err="1">
                          <a:effectLst/>
                          <a:latin typeface="Cambria" panose="02040503050406030204" pitchFamily="18" charset="0"/>
                          <a:ea typeface="Cambria" panose="02040503050406030204" pitchFamily="18" charset="0"/>
                        </a:rPr>
                        <a:t>nào</a:t>
                      </a:r>
                      <a:r>
                        <a:rPr lang="en-US" sz="3000" b="0" dirty="0">
                          <a:effectLst/>
                          <a:latin typeface="Cambria" panose="02040503050406030204" pitchFamily="18" charset="0"/>
                          <a:ea typeface="Cambria" panose="02040503050406030204" pitchFamily="18" charset="0"/>
                        </a:rPr>
                        <a:t>? </a:t>
                      </a:r>
                    </a:p>
                  </a:txBody>
                  <a:tcPr marL="68580" marR="68580" marT="0" marB="0"/>
                </a:tc>
                <a:tc>
                  <a:txBody>
                    <a:bodyPr/>
                    <a:lstStyle/>
                    <a:p>
                      <a:pPr marL="0" marR="0" indent="0" algn="just">
                        <a:lnSpc>
                          <a:spcPct val="130000"/>
                        </a:lnSpc>
                        <a:spcBef>
                          <a:spcPts val="0"/>
                        </a:spcBef>
                        <a:spcAft>
                          <a:spcPts val="0"/>
                        </a:spcAft>
                      </a:pPr>
                      <a:endParaRPr lang="en-US" sz="30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57462220"/>
                  </a:ext>
                </a:extLst>
              </a:tr>
              <a:tr h="1597410">
                <a:tc>
                  <a:txBody>
                    <a:bodyPr/>
                    <a:lstStyle/>
                    <a:p>
                      <a:pPr marL="0" marR="0" algn="just">
                        <a:lnSpc>
                          <a:spcPct val="107000"/>
                        </a:lnSpc>
                        <a:spcBef>
                          <a:spcPts val="0"/>
                        </a:spcBef>
                        <a:spcAft>
                          <a:spcPts val="0"/>
                        </a:spcAft>
                      </a:pPr>
                      <a:r>
                        <a:rPr lang="en-US" sz="3000" b="0">
                          <a:effectLst/>
                          <a:latin typeface="Cambria" panose="02040503050406030204" pitchFamily="18" charset="0"/>
                          <a:ea typeface="Cambria" panose="02040503050406030204" pitchFamily="18" charset="0"/>
                        </a:rPr>
                        <a:t>Câu 2. Khi nào đòn bẩy cho ta lợi về lực?</a:t>
                      </a:r>
                    </a:p>
                    <a:p>
                      <a:pPr marL="0" marR="0" indent="0" algn="just">
                        <a:lnSpc>
                          <a:spcPct val="130000"/>
                        </a:lnSpc>
                        <a:spcBef>
                          <a:spcPts val="0"/>
                        </a:spcBef>
                        <a:spcAft>
                          <a:spcPts val="0"/>
                        </a:spcAft>
                      </a:pPr>
                      <a:endParaRPr lang="en-US" sz="3000" b="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30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65069373"/>
                  </a:ext>
                </a:extLst>
              </a:tr>
            </a:tbl>
          </a:graphicData>
        </a:graphic>
      </p:graphicFrame>
      <p:sp>
        <p:nvSpPr>
          <p:cNvPr id="3" name="TextBox 2">
            <a:extLst>
              <a:ext uri="{FF2B5EF4-FFF2-40B4-BE49-F238E27FC236}">
                <a16:creationId xmlns:a16="http://schemas.microsoft.com/office/drawing/2014/main" id="{4D749306-69B9-4559-05D8-F264CD404595}"/>
              </a:ext>
            </a:extLst>
          </p:cNvPr>
          <p:cNvSpPr txBox="1"/>
          <p:nvPr/>
        </p:nvSpPr>
        <p:spPr>
          <a:xfrm>
            <a:off x="6225988" y="2958348"/>
            <a:ext cx="5504329" cy="1830245"/>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Dùng đòn bẩy ta đã thay đổi hướng của lực tác dụng theo phương hướng xuống dưới.</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50CB3C5-D031-AE5E-9159-F9672E63F6F6}"/>
              </a:ext>
            </a:extLst>
          </p:cNvPr>
          <p:cNvSpPr txBox="1"/>
          <p:nvPr/>
        </p:nvSpPr>
        <p:spPr>
          <a:xfrm>
            <a:off x="6225988" y="5068337"/>
            <a:ext cx="5334000" cy="153824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Khi cánh tay đòn của lực tác dụng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2</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lớn hơn cánh tay đòn của tải (OO</a:t>
            </a:r>
            <a:r>
              <a:rPr kumimoji="0" lang="vi-VN" sz="3000" b="0" i="0" u="none" strike="noStrike" kern="1200" cap="none" spc="0" normalizeH="0" baseline="-25000" noProof="0">
                <a:ln>
                  <a:noFill/>
                </a:ln>
                <a:solidFill>
                  <a:prstClr val="black"/>
                </a:solidFill>
                <a:effectLst/>
                <a:uLnTx/>
                <a:uFillTx/>
                <a:latin typeface="Cambria" panose="02040503050406030204" pitchFamily="18" charset="0"/>
                <a:ea typeface="Cambria" panose="02040503050406030204" pitchFamily="18" charset="0"/>
                <a:cs typeface="+mn-cs"/>
              </a:rPr>
              <a:t>1</a:t>
            </a:r>
            <a:r>
              <a:rPr kumimoji="0" lang="vi-VN"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Rounded Rectangle 7">
            <a:extLst>
              <a:ext uri="{FF2B5EF4-FFF2-40B4-BE49-F238E27FC236}">
                <a16:creationId xmlns:a16="http://schemas.microsoft.com/office/drawing/2014/main" id="{8728ACE2-ED02-967B-3A92-F6A6EEFD04D5}"/>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6" name="Rounded Rectangle 4">
            <a:extLst>
              <a:ext uri="{FF2B5EF4-FFF2-40B4-BE49-F238E27FC236}">
                <a16:creationId xmlns:a16="http://schemas.microsoft.com/office/drawing/2014/main" id="{E4F565A2-5172-AEBE-90A0-BA55F044E115}"/>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69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760CD5BD-420B-C0C3-A918-36299B5CC5A7}"/>
              </a:ext>
            </a:extLst>
          </p:cNvPr>
          <p:cNvSpPr/>
          <p:nvPr/>
        </p:nvSpPr>
        <p:spPr>
          <a:xfrm>
            <a:off x="257465" y="1873830"/>
            <a:ext cx="3669075" cy="2994006"/>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0000"/>
                </a:solidFill>
                <a:effectLst/>
                <a:latin typeface="Times New Roman" panose="02020603050405020304" pitchFamily="18" charset="0"/>
                <a:ea typeface="Times New Roman" panose="02020603050405020304" pitchFamily="18" charset="0"/>
              </a:rPr>
              <a:t>Xác định điểm tựa O nêu tác dụng thay đổi hướng của lực của các đòn bẩy trong hình sau:</a:t>
            </a:r>
            <a:endParaRPr lang="en-US" sz="3200"/>
          </a:p>
        </p:txBody>
      </p:sp>
      <p:sp>
        <p:nvSpPr>
          <p:cNvPr id="6" name="Rounded Rectangle 7">
            <a:extLst>
              <a:ext uri="{FF2B5EF4-FFF2-40B4-BE49-F238E27FC236}">
                <a16:creationId xmlns:a16="http://schemas.microsoft.com/office/drawing/2014/main" id="{2B2002F7-EF46-4BA6-A87D-C2ACB070C106}"/>
              </a:ext>
            </a:extLst>
          </p:cNvPr>
          <p:cNvSpPr/>
          <p:nvPr/>
        </p:nvSpPr>
        <p:spPr>
          <a:xfrm>
            <a:off x="77470" y="826770"/>
            <a:ext cx="6983095" cy="64897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Cambria" panose="02040503050406030204" pitchFamily="18" charset="0"/>
                <a:ea typeface="Cambria" panose="02040503050406030204" pitchFamily="18" charset="0"/>
              </a:rPr>
              <a:t>1. </a:t>
            </a:r>
            <a:r>
              <a:rPr lang="en-US" altLang="vi-VN" sz="3200" b="1" dirty="0">
                <a:latin typeface="Cambria" panose="02040503050406030204" pitchFamily="18" charset="0"/>
                <a:ea typeface="Cambria" panose="02040503050406030204" pitchFamily="18" charset="0"/>
              </a:rPr>
              <a:t>T</a:t>
            </a:r>
            <a:r>
              <a:rPr lang="vi-VN" sz="3200" b="1" dirty="0">
                <a:latin typeface="Cambria" panose="02040503050406030204" pitchFamily="18" charset="0"/>
                <a:ea typeface="Cambria" panose="02040503050406030204" pitchFamily="18" charset="0"/>
              </a:rPr>
              <a:t>ác dụng của đòn bẩy</a:t>
            </a:r>
          </a:p>
        </p:txBody>
      </p:sp>
      <p:sp>
        <p:nvSpPr>
          <p:cNvPr id="7" name="Rounded Rectangle 4">
            <a:extLst>
              <a:ext uri="{FF2B5EF4-FFF2-40B4-BE49-F238E27FC236}">
                <a16:creationId xmlns:a16="http://schemas.microsoft.com/office/drawing/2014/main" id="{FABC8911-D655-93B8-A53E-137425D2FCB7}"/>
              </a:ext>
            </a:extLst>
          </p:cNvPr>
          <p:cNvSpPr/>
          <p:nvPr/>
        </p:nvSpPr>
        <p:spPr>
          <a:xfrm>
            <a:off x="0" y="0"/>
            <a:ext cx="12192000" cy="648970"/>
          </a:xfrm>
          <a:prstGeom prst="roundRect">
            <a:avLst>
              <a:gd name="adj" fmla="val 978"/>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vi-VN" sz="3200" b="1" dirty="0">
                <a:solidFill>
                  <a:srgbClr val="C00000"/>
                </a:solidFill>
                <a:latin typeface="Cambria" panose="02040503050406030204" pitchFamily="18" charset="0"/>
                <a:ea typeface="Cambria" panose="02040503050406030204" pitchFamily="18" charset="0"/>
                <a:sym typeface="+mn-ea"/>
              </a:rPr>
              <a:t>Bài </a:t>
            </a:r>
            <a:r>
              <a:rPr lang="en-US" altLang="vi-VN" sz="3200" b="1" dirty="0">
                <a:solidFill>
                  <a:srgbClr val="C00000"/>
                </a:solidFill>
                <a:latin typeface="Cambria" panose="02040503050406030204" pitchFamily="18" charset="0"/>
                <a:ea typeface="Cambria" panose="02040503050406030204" pitchFamily="18" charset="0"/>
                <a:sym typeface="+mn-ea"/>
              </a:rPr>
              <a:t>19</a:t>
            </a:r>
            <a:r>
              <a:rPr lang="vi-VN" sz="3200" b="1" dirty="0">
                <a:solidFill>
                  <a:srgbClr val="C00000"/>
                </a:solidFill>
                <a:latin typeface="Cambria" panose="02040503050406030204" pitchFamily="18" charset="0"/>
                <a:ea typeface="Cambria" panose="02040503050406030204" pitchFamily="18" charset="0"/>
                <a:sym typeface="+mn-ea"/>
              </a:rPr>
              <a:t>: </a:t>
            </a:r>
            <a:r>
              <a:rPr lang="en-US" altLang="vi-VN" sz="3200" b="1" dirty="0">
                <a:solidFill>
                  <a:srgbClr val="C00000"/>
                </a:solidFill>
                <a:latin typeface="Cambria" panose="02040503050406030204" pitchFamily="18" charset="0"/>
                <a:ea typeface="Cambria" panose="02040503050406030204" pitchFamily="18" charset="0"/>
                <a:sym typeface="+mn-ea"/>
              </a:rPr>
              <a:t>ĐÒN BẨY VÀ ỨNG DỤNG</a:t>
            </a:r>
            <a:endParaRPr lang="vi-VN" sz="3200" b="1" dirty="0">
              <a:latin typeface="Cambria" panose="02040503050406030204" pitchFamily="18" charset="0"/>
              <a:ea typeface="Cambria" panose="02040503050406030204" pitchFamily="18" charset="0"/>
            </a:endParaRPr>
          </a:p>
        </p:txBody>
      </p:sp>
      <p:pic>
        <p:nvPicPr>
          <p:cNvPr id="1026" name="Picture 2">
            <a:extLst>
              <a:ext uri="{FF2B5EF4-FFF2-40B4-BE49-F238E27FC236}">
                <a16:creationId xmlns:a16="http://schemas.microsoft.com/office/drawing/2014/main" id="{EAF07139-A0BF-7F45-C6CE-A6E1A29FFF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0461" y="1801906"/>
            <a:ext cx="7150001" cy="435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108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AC018AE5-E7C7-47D7-8B33-ADD9D57C1037}"/>
  <p:tag name="ISPRING_RESOURCE_FOLDER" val="D:\KẾ HOẠCH BÀI DẠY\KHTN 7 sinh\Thao giảng\"/>
  <p:tag name="ISPRING_PRESENTATION_PATH" val="D:\KẾ HOẠCH BÀI DẠY\KHTN 7 sinh\Thao giảng.pptx"/>
  <p:tag name="ISPRING_PROJECT_VERSION" val="9.3"/>
  <p:tag name="ISPRING_PROJECT_FOLDER_UPDATED" val="1"/>
  <p:tag name="ISPRING_SCREEN_RECS_UPDATED" val="D:\KẾ HOẠCH BÀI DẠY\KHTN 7 sinh\Thao giảng\"/>
</p:tagLst>
</file>

<file path=ppt/tags/tag2.xml><?xml version="1.0" encoding="utf-8"?>
<p:tagLst xmlns:a="http://schemas.openxmlformats.org/drawingml/2006/main" xmlns:r="http://schemas.openxmlformats.org/officeDocument/2006/relationships" xmlns:p="http://schemas.openxmlformats.org/presentationml/2006/main">
  <p:tag name="TIMING" val="|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563</TotalTime>
  <Words>1903</Words>
  <Application>Microsoft Office PowerPoint</Application>
  <PresentationFormat>Widescreen</PresentationFormat>
  <Paragraphs>210</Paragraphs>
  <Slides>36</Slides>
  <Notes>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Calibri Light</vt:lpstr>
      <vt:lpstr>Cambria</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134</cp:revision>
  <dcterms:created xsi:type="dcterms:W3CDTF">2022-10-12T13:48:00Z</dcterms:created>
  <dcterms:modified xsi:type="dcterms:W3CDTF">2025-01-23T15:30:08Z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9C953D55AFA540A5B75C6BEBF33564E0</vt:lpwstr>
  </property>
  <property fmtid="{D5CDD505-2E9C-101B-9397-08002B2CF9AE}" pid="3" name="KSOProductBuildVer">
    <vt:lpwstr>1033-11.2.0.11537</vt:lpwstr>
  </property>
</Properties>
</file>