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72" r:id="rId5"/>
    <p:sldId id="257" r:id="rId6"/>
    <p:sldId id="259" r:id="rId7"/>
    <p:sldId id="262" r:id="rId8"/>
    <p:sldId id="274" r:id="rId9"/>
    <p:sldId id="276" r:id="rId10"/>
    <p:sldId id="275" r:id="rId11"/>
    <p:sldId id="277" r:id="rId12"/>
    <p:sldId id="278" r:id="rId13"/>
    <p:sldId id="280" r:id="rId14"/>
    <p:sldId id="279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AFC5-8596-4FD3-877F-D48ED50D5A02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49E75-E58E-444F-91EC-C197F038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AFC5-8596-4FD3-877F-D48ED50D5A02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9E75-E58E-444F-91EC-C197F038D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7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nền Slide sức khỏ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65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6324600" y="1981200"/>
            <a:ext cx="12001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5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2667000" y="2133600"/>
            <a:ext cx="12001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5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4419600" y="4343400"/>
            <a:ext cx="12001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5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772400" y="4876800"/>
            <a:ext cx="12001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5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609600" y="533400"/>
            <a:ext cx="12001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5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533400" y="5181600"/>
            <a:ext cx="12001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74"/>
          <p:cNvSpPr>
            <a:spLocks noChangeArrowheads="1"/>
          </p:cNvSpPr>
          <p:nvPr/>
        </p:nvSpPr>
        <p:spPr bwMode="auto">
          <a:xfrm>
            <a:off x="4724400" y="18288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74"/>
          <p:cNvSpPr>
            <a:spLocks noChangeArrowheads="1"/>
          </p:cNvSpPr>
          <p:nvPr/>
        </p:nvSpPr>
        <p:spPr bwMode="auto">
          <a:xfrm>
            <a:off x="7086600" y="43434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74"/>
          <p:cNvSpPr>
            <a:spLocks noChangeArrowheads="1"/>
          </p:cNvSpPr>
          <p:nvPr/>
        </p:nvSpPr>
        <p:spPr bwMode="auto">
          <a:xfrm>
            <a:off x="3276600" y="40386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74"/>
          <p:cNvSpPr>
            <a:spLocks noChangeArrowheads="1"/>
          </p:cNvSpPr>
          <p:nvPr/>
        </p:nvSpPr>
        <p:spPr bwMode="auto">
          <a:xfrm>
            <a:off x="685800" y="28194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74"/>
          <p:cNvSpPr>
            <a:spLocks noChangeArrowheads="1"/>
          </p:cNvSpPr>
          <p:nvPr/>
        </p:nvSpPr>
        <p:spPr bwMode="auto">
          <a:xfrm>
            <a:off x="4419600" y="56388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74"/>
          <p:cNvSpPr>
            <a:spLocks noChangeArrowheads="1"/>
          </p:cNvSpPr>
          <p:nvPr/>
        </p:nvSpPr>
        <p:spPr bwMode="auto">
          <a:xfrm>
            <a:off x="0" y="60960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74"/>
          <p:cNvSpPr>
            <a:spLocks noChangeArrowheads="1"/>
          </p:cNvSpPr>
          <p:nvPr/>
        </p:nvSpPr>
        <p:spPr bwMode="auto">
          <a:xfrm>
            <a:off x="7696200" y="2286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74"/>
          <p:cNvSpPr>
            <a:spLocks noChangeArrowheads="1"/>
          </p:cNvSpPr>
          <p:nvPr/>
        </p:nvSpPr>
        <p:spPr bwMode="auto">
          <a:xfrm>
            <a:off x="2286000" y="1752600"/>
            <a:ext cx="7620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WordArt 6"/>
          <p:cNvSpPr>
            <a:spLocks noChangeArrowheads="1" noChangeShapeType="1" noTextEdit="1"/>
          </p:cNvSpPr>
          <p:nvPr/>
        </p:nvSpPr>
        <p:spPr bwMode="auto">
          <a:xfrm>
            <a:off x="0" y="1295400"/>
            <a:ext cx="9144000" cy="2819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347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</a:t>
            </a:r>
          </a:p>
          <a:p>
            <a:pPr algn="ctr"/>
            <a:r>
              <a:rPr lang="en-US" sz="4400" b="1" kern="1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 CÔ GIÁ</a:t>
            </a:r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ĐẾN DỰ GIỜ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33800" y="4876800"/>
            <a:ext cx="541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6000" b="1" kern="10" dirty="0" smtClean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vi-VN" sz="6000" b="1" kern="10" smtClean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TOÁN 6</a:t>
            </a:r>
            <a:endParaRPr lang="en-US" sz="6000" b="1" kern="10" dirty="0">
              <a:ln w="19050">
                <a:solidFill>
                  <a:srgbClr val="A5002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 Hình Nền PowerPoint Thuyết Trình Đẹp - Đề án 2020 - Tổng hợp chia sẻ hình  ảnh, tranh vẽ, biểu mẫu trong lĩnh vực giáo dục | Hình nền, Khung ảnh, Hình 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5449" y="304800"/>
            <a:ext cx="744109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TÍNH CHẤT PHÉP CỘNG PHÂN SỐ</a:t>
            </a:r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id="{4B29862B-D5E0-483E-9A14-270239FAF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06" y="990600"/>
            <a:ext cx="8628993" cy="415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2400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a,b,c,d,e,f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∈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ℤ;b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≠ 0;d ≠ 0,f ≠ 0. Ta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Phép cộng và phép trừ phân số (Lý thuyết Toán lớp 6)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1514"/>
            <a:ext cx="12049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219200"/>
            <a:ext cx="342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52" name="Picture 4" descr="Phép cộng và phép trừ phân số (Lý thuyết Toán lớp 6) |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06" y="1160936"/>
            <a:ext cx="223404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2133600"/>
            <a:ext cx="3098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54" name="Picture 6" descr="Phép cộng và phép trừ phân số (Lý thuyết Toán lớp 6) | Kết nối tri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42" y="1981200"/>
            <a:ext cx="361481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3244334"/>
            <a:ext cx="3857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pic>
        <p:nvPicPr>
          <p:cNvPr id="2056" name="Picture 8" descr="Phép cộng và phép trừ phân số (Lý thuyết Toán lớp 6) | Kết nối tri thứ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40" y="3810000"/>
            <a:ext cx="292209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3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200402" y="230790"/>
            <a:ext cx="151169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 dụ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/>
              <p:nvPr/>
            </p:nvSpPr>
            <p:spPr>
              <a:xfrm>
                <a:off x="127506" y="687581"/>
                <a:ext cx="7416294" cy="91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Tính một cách hợp lí: 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050314-DBBE-4EA1-8673-6FDAC7AF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6" y="687581"/>
                <a:ext cx="7416294" cy="911916"/>
              </a:xfrm>
              <a:prstGeom prst="rect">
                <a:avLst/>
              </a:prstGeom>
              <a:blipFill rotWithShape="1">
                <a:blip r:embed="rId2"/>
                <a:stretch>
                  <a:fillRect l="-213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>
            <a:extLst>
              <a:ext uri="{FF2B5EF4-FFF2-40B4-BE49-F238E27FC236}">
                <a16:creationId xmlns:a16="http://schemas.microsoft.com/office/drawing/2014/main" id="{1EAA91FA-22B0-4E3E-9A8A-38E196D9A5FA}"/>
              </a:ext>
            </a:extLst>
          </p:cNvPr>
          <p:cNvSpPr/>
          <p:nvPr/>
        </p:nvSpPr>
        <p:spPr>
          <a:xfrm>
            <a:off x="1173800" y="1534993"/>
            <a:ext cx="1176866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/>
              <p:nvPr/>
            </p:nvSpPr>
            <p:spPr>
              <a:xfrm>
                <a:off x="200402" y="2273195"/>
                <a:ext cx="4315417" cy="79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FF00CD6-3003-43C6-BABD-ECB6D707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02" y="2273195"/>
                <a:ext cx="4315417" cy="798873"/>
              </a:xfrm>
              <a:prstGeom prst="rect">
                <a:avLst/>
              </a:prstGeom>
              <a:blipFill rotWithShape="1">
                <a:blip r:embed="rId3"/>
                <a:stretch>
                  <a:fillRect l="-3672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82123B08-C1F5-414A-8491-40422C91A0F0}"/>
                  </a:ext>
                </a:extLst>
              </p:cNvPr>
              <p:cNvSpPr txBox="1"/>
              <p:nvPr/>
            </p:nvSpPr>
            <p:spPr>
              <a:xfrm>
                <a:off x="274745" y="3171929"/>
                <a:ext cx="4267200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2123B08-C1F5-414A-8491-40422C91A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45" y="3171929"/>
                <a:ext cx="4267200" cy="7371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B7F5E29-8930-4FEB-A329-797C53663010}"/>
                  </a:ext>
                </a:extLst>
              </p:cNvPr>
              <p:cNvSpPr txBox="1"/>
              <p:nvPr/>
            </p:nvSpPr>
            <p:spPr>
              <a:xfrm>
                <a:off x="368571" y="4149002"/>
                <a:ext cx="3130910" cy="700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7F5E29-8930-4FEB-A329-797C53663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71" y="4149002"/>
                <a:ext cx="3130910" cy="7004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686DCB67-B238-405E-8CCF-C55F818F0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1599497"/>
            <a:ext cx="1858978" cy="2667703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419600" y="2133600"/>
            <a:ext cx="2371241" cy="794075"/>
          </a:xfrm>
          <a:prstGeom prst="wedgeRectCallout">
            <a:avLst>
              <a:gd name="adj1" fmla="val -81127"/>
              <a:gd name="adj2" fmla="val 1607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 chất giao hoán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800600" y="3189814"/>
            <a:ext cx="2473271" cy="762254"/>
          </a:xfrm>
          <a:prstGeom prst="wedgeRoundRectCallout">
            <a:avLst>
              <a:gd name="adj1" fmla="val -83960"/>
              <a:gd name="adj2" fmla="val 1250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 chất kết hợp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191000" y="4504947"/>
            <a:ext cx="2357033" cy="449451"/>
          </a:xfrm>
          <a:prstGeom prst="wedgeRectCallout">
            <a:avLst>
              <a:gd name="adj1" fmla="val -102933"/>
              <a:gd name="adj2" fmla="val -6028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 với số 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4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0" grpId="0"/>
      <p:bldP spid="31" grpId="0"/>
      <p:bldP spid="32" grpId="0"/>
      <p:bldP spid="33" grpId="0"/>
      <p:bldP spid="2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200402" y="230790"/>
            <a:ext cx="2150264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/>
              <p:nvPr/>
            </p:nvSpPr>
            <p:spPr>
              <a:xfrm>
                <a:off x="127506" y="687581"/>
                <a:ext cx="7949694" cy="91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Tính một cách hợp lí: B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6" y="687581"/>
                <a:ext cx="7949694" cy="911403"/>
              </a:xfrm>
              <a:prstGeom prst="rect">
                <a:avLst/>
              </a:prstGeom>
              <a:blipFill>
                <a:blip r:embed="rId2"/>
                <a:stretch>
                  <a:fillRect l="-1994" b="-8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>
            <a:extLst>
              <a:ext uri="{FF2B5EF4-FFF2-40B4-BE49-F238E27FC236}">
                <a16:creationId xmlns:a16="http://schemas.microsoft.com/office/drawing/2014/main" id="{1EAA91FA-22B0-4E3E-9A8A-38E196D9A5FA}"/>
              </a:ext>
            </a:extLst>
          </p:cNvPr>
          <p:cNvSpPr/>
          <p:nvPr/>
        </p:nvSpPr>
        <p:spPr>
          <a:xfrm>
            <a:off x="1173800" y="1534993"/>
            <a:ext cx="1176866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/>
              <p:nvPr/>
            </p:nvSpPr>
            <p:spPr>
              <a:xfrm>
                <a:off x="200402" y="2273195"/>
                <a:ext cx="4315417" cy="79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02" y="2273195"/>
                <a:ext cx="4315417" cy="798873"/>
              </a:xfrm>
              <a:prstGeom prst="rect">
                <a:avLst/>
              </a:prstGeom>
              <a:blipFill>
                <a:blip r:embed="rId3"/>
                <a:stretch>
                  <a:fillRect l="-3672"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82123B08-C1F5-414A-8491-40422C91A0F0}"/>
                  </a:ext>
                </a:extLst>
              </p:cNvPr>
              <p:cNvSpPr txBox="1"/>
              <p:nvPr/>
            </p:nvSpPr>
            <p:spPr>
              <a:xfrm>
                <a:off x="274744" y="3171929"/>
                <a:ext cx="4576869" cy="703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82123B08-C1F5-414A-8491-40422C91A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44" y="3171929"/>
                <a:ext cx="4576869" cy="703911"/>
              </a:xfrm>
              <a:prstGeom prst="rect">
                <a:avLst/>
              </a:prstGeom>
              <a:blipFill>
                <a:blip r:embed="rId4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B7F5E29-8930-4FEB-A329-797C53663010}"/>
                  </a:ext>
                </a:extLst>
              </p:cNvPr>
              <p:cNvSpPr txBox="1"/>
              <p:nvPr/>
            </p:nvSpPr>
            <p:spPr>
              <a:xfrm>
                <a:off x="368571" y="4149002"/>
                <a:ext cx="31309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(-3)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-2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B7F5E29-8930-4FEB-A329-797C53663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71" y="4149002"/>
                <a:ext cx="3130910" cy="523220"/>
              </a:xfrm>
              <a:prstGeom prst="rect">
                <a:avLst/>
              </a:prstGeom>
              <a:blipFill>
                <a:blip r:embed="rId5"/>
                <a:stretch>
                  <a:fillRect t="-16471" r="-1751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ular Callout 1"/>
          <p:cNvSpPr/>
          <p:nvPr/>
        </p:nvSpPr>
        <p:spPr>
          <a:xfrm>
            <a:off x="5181600" y="2133600"/>
            <a:ext cx="3073186" cy="794075"/>
          </a:xfrm>
          <a:prstGeom prst="wedgeRectCallout">
            <a:avLst>
              <a:gd name="adj1" fmla="val -81127"/>
              <a:gd name="adj2" fmla="val 1607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 chất giao hoán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660755" y="3113107"/>
            <a:ext cx="3124200" cy="762254"/>
          </a:xfrm>
          <a:prstGeom prst="wedgeRoundRectCallout">
            <a:avLst>
              <a:gd name="adj1" fmla="val -83960"/>
              <a:gd name="adj2" fmla="val 1250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 chất kết hợp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0" grpId="0"/>
      <p:bldP spid="31" grpId="0"/>
      <p:bldP spid="32" grpId="0"/>
      <p:bldP spid="33" grpId="0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3"/>
          <p:cNvSpPr>
            <a:spLocks noChangeArrowheads="1" noChangeShapeType="1" noTextEdit="1"/>
          </p:cNvSpPr>
          <p:nvPr/>
        </p:nvSpPr>
        <p:spPr bwMode="auto">
          <a:xfrm>
            <a:off x="2343150" y="304800"/>
            <a:ext cx="4686300" cy="620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27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6200" y="1142999"/>
            <a:ext cx="8915400" cy="4953001"/>
          </a:xfrm>
          <a:prstGeom prst="verticalScroll">
            <a:avLst>
              <a:gd name="adj" fmla="val 1250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30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5800" y="1911350"/>
            <a:ext cx="764890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alt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6.21; 6.22; 6.23 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SGK/18)</a:t>
            </a:r>
            <a:endParaRPr lang="en-US" alt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SBT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alt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3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0+ Hình Nền Powerpoint Cảm ơn Cuối Slide Kết Thúc Bài Thuyết Tr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4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FSB_Background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771"/>
            <a:ext cx="9144000" cy="6858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pic>
        <p:nvPicPr>
          <p:cNvPr id="12291" name="Picture 3" descr="053_SPG12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990600" cy="1676400"/>
          </a:xfrm>
          <a:prstGeom prst="rect">
            <a:avLst/>
          </a:prstGeom>
          <a:noFill/>
        </p:spPr>
      </p:pic>
      <p:grpSp>
        <p:nvGrpSpPr>
          <p:cNvPr id="4" name="Google Shape;1502;p31"/>
          <p:cNvGrpSpPr/>
          <p:nvPr/>
        </p:nvGrpSpPr>
        <p:grpSpPr>
          <a:xfrm>
            <a:off x="222609" y="287317"/>
            <a:ext cx="821775" cy="987781"/>
            <a:chOff x="3437888" y="415495"/>
            <a:chExt cx="821775" cy="987781"/>
          </a:xfrm>
        </p:grpSpPr>
        <p:sp>
          <p:nvSpPr>
            <p:cNvPr id="5" name="Google Shape;1503;p31"/>
            <p:cNvSpPr/>
            <p:nvPr/>
          </p:nvSpPr>
          <p:spPr>
            <a:xfrm>
              <a:off x="4066595" y="1106194"/>
              <a:ext cx="193068" cy="297082"/>
            </a:xfrm>
            <a:custGeom>
              <a:avLst/>
              <a:gdLst/>
              <a:ahLst/>
              <a:cxnLst/>
              <a:rect l="l" t="t" r="r" b="b"/>
              <a:pathLst>
                <a:path w="1708" h="2628" extrusionOk="0">
                  <a:moveTo>
                    <a:pt x="1535" y="1"/>
                  </a:moveTo>
                  <a:cubicBezTo>
                    <a:pt x="1413" y="1"/>
                    <a:pt x="1292" y="33"/>
                    <a:pt x="1189" y="89"/>
                  </a:cubicBezTo>
                  <a:cubicBezTo>
                    <a:pt x="713" y="305"/>
                    <a:pt x="346" y="694"/>
                    <a:pt x="152" y="1169"/>
                  </a:cubicBezTo>
                  <a:cubicBezTo>
                    <a:pt x="44" y="1396"/>
                    <a:pt x="1" y="1655"/>
                    <a:pt x="44" y="1904"/>
                  </a:cubicBezTo>
                  <a:cubicBezTo>
                    <a:pt x="87" y="2228"/>
                    <a:pt x="249" y="2487"/>
                    <a:pt x="584" y="2595"/>
                  </a:cubicBezTo>
                  <a:cubicBezTo>
                    <a:pt x="638" y="2606"/>
                    <a:pt x="692" y="2617"/>
                    <a:pt x="746" y="2628"/>
                  </a:cubicBezTo>
                  <a:lnTo>
                    <a:pt x="811" y="2628"/>
                  </a:lnTo>
                  <a:cubicBezTo>
                    <a:pt x="1102" y="2552"/>
                    <a:pt x="1178" y="2466"/>
                    <a:pt x="1199" y="2163"/>
                  </a:cubicBezTo>
                  <a:cubicBezTo>
                    <a:pt x="1210" y="2012"/>
                    <a:pt x="1210" y="1850"/>
                    <a:pt x="1199" y="1699"/>
                  </a:cubicBezTo>
                  <a:cubicBezTo>
                    <a:pt x="1156" y="1169"/>
                    <a:pt x="1307" y="640"/>
                    <a:pt x="1610" y="197"/>
                  </a:cubicBezTo>
                  <a:cubicBezTo>
                    <a:pt x="1621" y="176"/>
                    <a:pt x="1642" y="143"/>
                    <a:pt x="1653" y="111"/>
                  </a:cubicBezTo>
                  <a:cubicBezTo>
                    <a:pt x="1707" y="35"/>
                    <a:pt x="1696" y="3"/>
                    <a:pt x="1588" y="3"/>
                  </a:cubicBezTo>
                  <a:cubicBezTo>
                    <a:pt x="1570" y="2"/>
                    <a:pt x="1553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04;p31"/>
            <p:cNvSpPr/>
            <p:nvPr/>
          </p:nvSpPr>
          <p:spPr>
            <a:xfrm>
              <a:off x="3437888" y="415495"/>
              <a:ext cx="766846" cy="466650"/>
            </a:xfrm>
            <a:custGeom>
              <a:avLst/>
              <a:gdLst/>
              <a:ahLst/>
              <a:cxnLst/>
              <a:rect l="l" t="t" r="r" b="b"/>
              <a:pathLst>
                <a:path w="6784" h="4128" extrusionOk="0">
                  <a:moveTo>
                    <a:pt x="1313" y="1"/>
                  </a:moveTo>
                  <a:cubicBezTo>
                    <a:pt x="1019" y="1"/>
                    <a:pt x="728" y="101"/>
                    <a:pt x="497" y="291"/>
                  </a:cubicBezTo>
                  <a:cubicBezTo>
                    <a:pt x="108" y="594"/>
                    <a:pt x="0" y="1026"/>
                    <a:pt x="76" y="1490"/>
                  </a:cubicBezTo>
                  <a:cubicBezTo>
                    <a:pt x="173" y="2041"/>
                    <a:pt x="454" y="2549"/>
                    <a:pt x="886" y="2905"/>
                  </a:cubicBezTo>
                  <a:cubicBezTo>
                    <a:pt x="1210" y="3175"/>
                    <a:pt x="1566" y="3402"/>
                    <a:pt x="1955" y="3564"/>
                  </a:cubicBezTo>
                  <a:cubicBezTo>
                    <a:pt x="2827" y="3933"/>
                    <a:pt x="3767" y="4127"/>
                    <a:pt x="4720" y="4127"/>
                  </a:cubicBezTo>
                  <a:cubicBezTo>
                    <a:pt x="4771" y="4127"/>
                    <a:pt x="4821" y="4127"/>
                    <a:pt x="4871" y="4126"/>
                  </a:cubicBezTo>
                  <a:cubicBezTo>
                    <a:pt x="4911" y="4126"/>
                    <a:pt x="4951" y="4127"/>
                    <a:pt x="4991" y="4127"/>
                  </a:cubicBezTo>
                  <a:cubicBezTo>
                    <a:pt x="5428" y="4127"/>
                    <a:pt x="5872" y="4073"/>
                    <a:pt x="6297" y="3974"/>
                  </a:cubicBezTo>
                  <a:cubicBezTo>
                    <a:pt x="6448" y="3942"/>
                    <a:pt x="6589" y="3888"/>
                    <a:pt x="6707" y="3802"/>
                  </a:cubicBezTo>
                  <a:cubicBezTo>
                    <a:pt x="6772" y="3769"/>
                    <a:pt x="6783" y="3737"/>
                    <a:pt x="6751" y="3694"/>
                  </a:cubicBezTo>
                  <a:cubicBezTo>
                    <a:pt x="6707" y="3640"/>
                    <a:pt x="6643" y="3618"/>
                    <a:pt x="6578" y="3618"/>
                  </a:cubicBezTo>
                  <a:cubicBezTo>
                    <a:pt x="6448" y="3618"/>
                    <a:pt x="6319" y="3607"/>
                    <a:pt x="6200" y="3586"/>
                  </a:cubicBezTo>
                  <a:cubicBezTo>
                    <a:pt x="5703" y="3478"/>
                    <a:pt x="5249" y="3272"/>
                    <a:pt x="4850" y="2959"/>
                  </a:cubicBezTo>
                  <a:cubicBezTo>
                    <a:pt x="4407" y="2613"/>
                    <a:pt x="3996" y="2225"/>
                    <a:pt x="3640" y="1793"/>
                  </a:cubicBezTo>
                  <a:cubicBezTo>
                    <a:pt x="3316" y="1436"/>
                    <a:pt x="3003" y="1069"/>
                    <a:pt x="2668" y="712"/>
                  </a:cubicBezTo>
                  <a:cubicBezTo>
                    <a:pt x="2430" y="453"/>
                    <a:pt x="2149" y="248"/>
                    <a:pt x="1825" y="108"/>
                  </a:cubicBezTo>
                  <a:cubicBezTo>
                    <a:pt x="1661" y="35"/>
                    <a:pt x="1486" y="1"/>
                    <a:pt x="1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05;p31"/>
            <p:cNvSpPr/>
            <p:nvPr/>
          </p:nvSpPr>
          <p:spPr>
            <a:xfrm>
              <a:off x="3653900" y="969072"/>
              <a:ext cx="515338" cy="392153"/>
            </a:xfrm>
            <a:custGeom>
              <a:avLst/>
              <a:gdLst/>
              <a:ahLst/>
              <a:cxnLst/>
              <a:rect l="l" t="t" r="r" b="b"/>
              <a:pathLst>
                <a:path w="4559" h="3469" extrusionOk="0">
                  <a:moveTo>
                    <a:pt x="3796" y="1"/>
                  </a:moveTo>
                  <a:cubicBezTo>
                    <a:pt x="2987" y="1"/>
                    <a:pt x="2195" y="216"/>
                    <a:pt x="1502" y="622"/>
                  </a:cubicBezTo>
                  <a:cubicBezTo>
                    <a:pt x="919" y="946"/>
                    <a:pt x="454" y="1443"/>
                    <a:pt x="174" y="2037"/>
                  </a:cubicBezTo>
                  <a:cubicBezTo>
                    <a:pt x="66" y="2253"/>
                    <a:pt x="12" y="2480"/>
                    <a:pt x="1" y="2706"/>
                  </a:cubicBezTo>
                  <a:cubicBezTo>
                    <a:pt x="12" y="2782"/>
                    <a:pt x="12" y="2847"/>
                    <a:pt x="22" y="2912"/>
                  </a:cubicBezTo>
                  <a:cubicBezTo>
                    <a:pt x="51" y="3231"/>
                    <a:pt x="323" y="3468"/>
                    <a:pt x="628" y="3468"/>
                  </a:cubicBezTo>
                  <a:cubicBezTo>
                    <a:pt x="674" y="3468"/>
                    <a:pt x="721" y="3463"/>
                    <a:pt x="768" y="3452"/>
                  </a:cubicBezTo>
                  <a:cubicBezTo>
                    <a:pt x="1048" y="3409"/>
                    <a:pt x="1297" y="3279"/>
                    <a:pt x="1491" y="3085"/>
                  </a:cubicBezTo>
                  <a:cubicBezTo>
                    <a:pt x="1740" y="2825"/>
                    <a:pt x="1988" y="2555"/>
                    <a:pt x="2226" y="2274"/>
                  </a:cubicBezTo>
                  <a:cubicBezTo>
                    <a:pt x="2582" y="1799"/>
                    <a:pt x="2982" y="1346"/>
                    <a:pt x="3403" y="924"/>
                  </a:cubicBezTo>
                  <a:cubicBezTo>
                    <a:pt x="3695" y="633"/>
                    <a:pt x="4040" y="406"/>
                    <a:pt x="4418" y="265"/>
                  </a:cubicBezTo>
                  <a:cubicBezTo>
                    <a:pt x="4451" y="255"/>
                    <a:pt x="4472" y="244"/>
                    <a:pt x="4505" y="233"/>
                  </a:cubicBezTo>
                  <a:cubicBezTo>
                    <a:pt x="4548" y="201"/>
                    <a:pt x="4559" y="157"/>
                    <a:pt x="4516" y="125"/>
                  </a:cubicBezTo>
                  <a:cubicBezTo>
                    <a:pt x="4472" y="93"/>
                    <a:pt x="4418" y="71"/>
                    <a:pt x="4364" y="60"/>
                  </a:cubicBezTo>
                  <a:cubicBezTo>
                    <a:pt x="4246" y="39"/>
                    <a:pt x="4138" y="17"/>
                    <a:pt x="4019" y="6"/>
                  </a:cubicBezTo>
                  <a:cubicBezTo>
                    <a:pt x="3945" y="3"/>
                    <a:pt x="3870" y="1"/>
                    <a:pt x="3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500;p31"/>
          <p:cNvSpPr/>
          <p:nvPr/>
        </p:nvSpPr>
        <p:spPr>
          <a:xfrm>
            <a:off x="8001000" y="5029200"/>
            <a:ext cx="783257" cy="410071"/>
          </a:xfrm>
          <a:custGeom>
            <a:avLst/>
            <a:gdLst/>
            <a:ahLst/>
            <a:cxnLst/>
            <a:rect l="l" t="t" r="r" b="b"/>
            <a:pathLst>
              <a:path w="4840" h="2534" extrusionOk="0">
                <a:moveTo>
                  <a:pt x="3773" y="1"/>
                </a:moveTo>
                <a:cubicBezTo>
                  <a:pt x="3558" y="1"/>
                  <a:pt x="3342" y="62"/>
                  <a:pt x="3154" y="179"/>
                </a:cubicBezTo>
                <a:cubicBezTo>
                  <a:pt x="2916" y="319"/>
                  <a:pt x="2690" y="481"/>
                  <a:pt x="2463" y="643"/>
                </a:cubicBezTo>
                <a:cubicBezTo>
                  <a:pt x="2182" y="859"/>
                  <a:pt x="1923" y="1097"/>
                  <a:pt x="1653" y="1302"/>
                </a:cubicBezTo>
                <a:cubicBezTo>
                  <a:pt x="1286" y="1605"/>
                  <a:pt x="864" y="1821"/>
                  <a:pt x="400" y="1950"/>
                </a:cubicBezTo>
                <a:cubicBezTo>
                  <a:pt x="313" y="1972"/>
                  <a:pt x="227" y="1993"/>
                  <a:pt x="130" y="1993"/>
                </a:cubicBezTo>
                <a:cubicBezTo>
                  <a:pt x="76" y="1993"/>
                  <a:pt x="43" y="2004"/>
                  <a:pt x="22" y="2058"/>
                </a:cubicBezTo>
                <a:cubicBezTo>
                  <a:pt x="0" y="2112"/>
                  <a:pt x="33" y="2145"/>
                  <a:pt x="76" y="2166"/>
                </a:cubicBezTo>
                <a:cubicBezTo>
                  <a:pt x="162" y="2220"/>
                  <a:pt x="249" y="2263"/>
                  <a:pt x="335" y="2296"/>
                </a:cubicBezTo>
                <a:cubicBezTo>
                  <a:pt x="789" y="2447"/>
                  <a:pt x="1264" y="2523"/>
                  <a:pt x="1739" y="2534"/>
                </a:cubicBezTo>
                <a:cubicBezTo>
                  <a:pt x="2139" y="2534"/>
                  <a:pt x="2549" y="2490"/>
                  <a:pt x="2938" y="2404"/>
                </a:cubicBezTo>
                <a:cubicBezTo>
                  <a:pt x="3327" y="2328"/>
                  <a:pt x="3705" y="2177"/>
                  <a:pt x="4040" y="1961"/>
                </a:cubicBezTo>
                <a:cubicBezTo>
                  <a:pt x="4342" y="1745"/>
                  <a:pt x="4601" y="1497"/>
                  <a:pt x="4699" y="1119"/>
                </a:cubicBezTo>
                <a:cubicBezTo>
                  <a:pt x="4839" y="633"/>
                  <a:pt x="4526" y="125"/>
                  <a:pt x="4018" y="28"/>
                </a:cubicBezTo>
                <a:cubicBezTo>
                  <a:pt x="3938" y="10"/>
                  <a:pt x="3855" y="1"/>
                  <a:pt x="37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01;p31"/>
          <p:cNvSpPr/>
          <p:nvPr/>
        </p:nvSpPr>
        <p:spPr>
          <a:xfrm>
            <a:off x="7990114" y="5430024"/>
            <a:ext cx="541969" cy="317829"/>
          </a:xfrm>
          <a:custGeom>
            <a:avLst/>
            <a:gdLst/>
            <a:ahLst/>
            <a:cxnLst/>
            <a:rect l="l" t="t" r="r" b="b"/>
            <a:pathLst>
              <a:path w="3349" h="1964" extrusionOk="0">
                <a:moveTo>
                  <a:pt x="990" y="0"/>
                </a:moveTo>
                <a:cubicBezTo>
                  <a:pt x="779" y="0"/>
                  <a:pt x="568" y="20"/>
                  <a:pt x="357" y="59"/>
                </a:cubicBezTo>
                <a:cubicBezTo>
                  <a:pt x="271" y="59"/>
                  <a:pt x="195" y="81"/>
                  <a:pt x="109" y="113"/>
                </a:cubicBezTo>
                <a:cubicBezTo>
                  <a:pt x="55" y="146"/>
                  <a:pt x="22" y="200"/>
                  <a:pt x="1" y="254"/>
                </a:cubicBezTo>
                <a:cubicBezTo>
                  <a:pt x="1" y="264"/>
                  <a:pt x="65" y="318"/>
                  <a:pt x="98" y="340"/>
                </a:cubicBezTo>
                <a:cubicBezTo>
                  <a:pt x="519" y="491"/>
                  <a:pt x="908" y="707"/>
                  <a:pt x="1264" y="966"/>
                </a:cubicBezTo>
                <a:cubicBezTo>
                  <a:pt x="1578" y="1226"/>
                  <a:pt x="1891" y="1463"/>
                  <a:pt x="2215" y="1712"/>
                </a:cubicBezTo>
                <a:cubicBezTo>
                  <a:pt x="2355" y="1820"/>
                  <a:pt x="2528" y="1906"/>
                  <a:pt x="2712" y="1949"/>
                </a:cubicBezTo>
                <a:cubicBezTo>
                  <a:pt x="2757" y="1959"/>
                  <a:pt x="2802" y="1964"/>
                  <a:pt x="2844" y="1964"/>
                </a:cubicBezTo>
                <a:cubicBezTo>
                  <a:pt x="3135" y="1964"/>
                  <a:pt x="3349" y="1744"/>
                  <a:pt x="3349" y="1377"/>
                </a:cubicBezTo>
                <a:cubicBezTo>
                  <a:pt x="3338" y="1236"/>
                  <a:pt x="3284" y="1096"/>
                  <a:pt x="3198" y="966"/>
                </a:cubicBezTo>
                <a:cubicBezTo>
                  <a:pt x="3003" y="675"/>
                  <a:pt x="2712" y="437"/>
                  <a:pt x="2388" y="297"/>
                </a:cubicBezTo>
                <a:cubicBezTo>
                  <a:pt x="1945" y="101"/>
                  <a:pt x="1470" y="0"/>
                  <a:pt x="9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6201" y="2253067"/>
            <a:ext cx="90677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VÀ PHÉP TRỪ PHÂN SỐ ( T1)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384" y="999787"/>
            <a:ext cx="69799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53- BÀI 25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6561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591;p41">
                <a:extLst>
                  <a:ext uri="{FF2B5EF4-FFF2-40B4-BE49-F238E27FC236}">
                    <a16:creationId xmlns:a16="http://schemas.microsoft.com/office/drawing/2014/main" id="{4057A7BF-F77A-4D3A-A39D-939AEC49DE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59826"/>
                <a:ext cx="5029200" cy="6164774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spcAft>
                    <a:spcPts val="2133"/>
                  </a:spcAft>
                </a:pP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Kodchasan"/>
                  </a:rPr>
                  <a:t>Tuấn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Kodchasan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Kodchasan"/>
                  </a:rPr>
                  <a:t>ước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Kodchasan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Kodchasan"/>
                  </a:rPr>
                  <a:t>tính cần 3 giờ ngày Chủ Nhật để hoàn thành một bức tranh tặng mẹ nhân ngày Quốc tế Phụ nữ 8-3. Buổi sáng bạn dành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Kodchasan"/>
                  </a:rPr>
                  <a:t> giờ để vẽ, buổi chiều bạn tiếp tục dành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Kodchasan"/>
                  </a:rPr>
                  <a:t> giờ để vẽ. Hỏi buổi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Kodchasan"/>
                  </a:rPr>
                  <a:t>tối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Kodchasan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Kodchasan"/>
                  </a:rPr>
                  <a:t>Tuấn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Kodchasan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Kodchasan"/>
                  </a:rPr>
                  <a:t>cần dành khoảng bao nhiêu giờ nữa để hoàn thành bức tranh?</a:t>
                </a:r>
                <a:endParaRPr lang="vi-VN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Kodchasan"/>
                </a:endParaRPr>
              </a:p>
              <a:p>
                <a:pPr>
                  <a:lnSpc>
                    <a:spcPct val="157000"/>
                  </a:lnSpc>
                  <a:spcAft>
                    <a:spcPts val="2133"/>
                  </a:spcAft>
                </a:pPr>
                <a:endParaRPr lang="vi-VN" sz="2400" dirty="0">
                  <a:solidFill>
                    <a:srgbClr val="9F4431"/>
                  </a:solidFill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4" name="Google Shape;2591;p41">
                <a:extLst>
                  <a:ext uri="{FF2B5EF4-FFF2-40B4-BE49-F238E27FC236}">
                    <a16:creationId xmlns:a16="http://schemas.microsoft.com/office/drawing/2014/main" id="{4057A7BF-F77A-4D3A-A39D-939AEC49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9826"/>
                <a:ext cx="5029200" cy="6164774"/>
              </a:xfrm>
              <a:prstGeom prst="rect">
                <a:avLst/>
              </a:prstGeom>
              <a:blipFill>
                <a:blip r:embed="rId2"/>
                <a:stretch>
                  <a:fillRect l="-2545" t="-99" r="-4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Ngày Quốc tế phụ nữ: Những hình ảnh chúc mừng ngày 8/3 đẹp nhất">
            <a:extLst>
              <a:ext uri="{FF2B5EF4-FFF2-40B4-BE49-F238E27FC236}">
                <a16:creationId xmlns:a16="http://schemas.microsoft.com/office/drawing/2014/main" id="{8663A37B-6A0A-41DA-98BA-6E222D78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3538"/>
            <a:ext cx="3870701" cy="66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09800"/>
            <a:ext cx="221456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419600" y="228600"/>
            <a:ext cx="4724400" cy="2503625"/>
            <a:chOff x="5412243" y="814004"/>
            <a:chExt cx="5050050" cy="2224642"/>
          </a:xfrm>
        </p:grpSpPr>
        <p:sp>
          <p:nvSpPr>
            <p:cNvPr id="23" name="Cloud Callout 22"/>
            <p:cNvSpPr/>
            <p:nvPr/>
          </p:nvSpPr>
          <p:spPr>
            <a:xfrm>
              <a:off x="5412243" y="814004"/>
              <a:ext cx="5050050" cy="2224642"/>
            </a:xfrm>
            <a:prstGeom prst="cloudCallout">
              <a:avLst>
                <a:gd name="adj1" fmla="val -47461"/>
                <a:gd name="adj2" fmla="val 7338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4" name="Rectangle 23"/>
            <p:cNvSpPr>
              <a:spLocks noChangeArrowheads="1"/>
            </p:cNvSpPr>
            <p:nvPr/>
          </p:nvSpPr>
          <p:spPr bwMode="auto">
            <a:xfrm>
              <a:off x="5680972" y="1502429"/>
              <a:ext cx="4769493" cy="957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2.Tính </a:t>
              </a:r>
              <a:r>
                <a:rPr lang="en-US" sz="3200" b="1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3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3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số</a:t>
              </a:r>
              <a:endParaRPr lang="vi-VN" alt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rot="438461">
            <a:off x="4722299" y="4022194"/>
            <a:ext cx="4263177" cy="2590800"/>
            <a:chOff x="7758952" y="3760695"/>
            <a:chExt cx="4195483" cy="1990164"/>
          </a:xfrm>
        </p:grpSpPr>
        <p:sp>
          <p:nvSpPr>
            <p:cNvPr id="29" name="Cloud Callout 28"/>
            <p:cNvSpPr/>
            <p:nvPr/>
          </p:nvSpPr>
          <p:spPr>
            <a:xfrm>
              <a:off x="7758952" y="3760695"/>
              <a:ext cx="4195483" cy="1990164"/>
            </a:xfrm>
            <a:prstGeom prst="cloudCallout">
              <a:avLst>
                <a:gd name="adj1" fmla="val -78525"/>
                <a:gd name="adj2" fmla="val -3277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442" name="Rectangle 29"/>
            <p:cNvSpPr>
              <a:spLocks noChangeArrowheads="1"/>
            </p:cNvSpPr>
            <p:nvPr/>
          </p:nvSpPr>
          <p:spPr bwMode="auto">
            <a:xfrm>
              <a:off x="8025921" y="4342035"/>
              <a:ext cx="3661545" cy="827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3.Phép </a:t>
              </a:r>
              <a:r>
                <a:rPr lang="en-US" sz="3200" b="1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trừ</a:t>
              </a:r>
              <a:r>
                <a:rPr lang="en-US" sz="3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số</a:t>
              </a:r>
              <a:endParaRPr lang="en-US" sz="3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 rot="693638">
            <a:off x="78512" y="103213"/>
            <a:ext cx="3581401" cy="2667000"/>
            <a:chOff x="391525" y="1620140"/>
            <a:chExt cx="4775484" cy="1783977"/>
          </a:xfrm>
        </p:grpSpPr>
        <p:sp>
          <p:nvSpPr>
            <p:cNvPr id="35" name="Cloud Callout 34"/>
            <p:cNvSpPr/>
            <p:nvPr/>
          </p:nvSpPr>
          <p:spPr>
            <a:xfrm>
              <a:off x="391525" y="1620140"/>
              <a:ext cx="4775484" cy="1783977"/>
            </a:xfrm>
            <a:prstGeom prst="cloudCallout">
              <a:avLst>
                <a:gd name="adj1" fmla="val 71796"/>
                <a:gd name="adj2" fmla="val 29898"/>
              </a:avLst>
            </a:prstGeom>
            <a:solidFill>
              <a:srgbClr val="1BC323"/>
            </a:solidFill>
            <a:ln>
              <a:solidFill>
                <a:srgbClr val="CA3F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Comic Sans MS" panose="030F0702030302020204" pitchFamily="66" charset="0"/>
              </a:endParaRPr>
            </a:p>
          </p:txBody>
        </p:sp>
        <p:sp>
          <p:nvSpPr>
            <p:cNvPr id="18440" name="Rectangle 35"/>
            <p:cNvSpPr>
              <a:spLocks noChangeArrowheads="1"/>
            </p:cNvSpPr>
            <p:nvPr/>
          </p:nvSpPr>
          <p:spPr bwMode="auto">
            <a:xfrm>
              <a:off x="871109" y="2120496"/>
              <a:ext cx="4247769" cy="720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1.Phép </a:t>
              </a:r>
              <a:r>
                <a:rPr lang="en-US" sz="3200" b="1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3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số</a:t>
              </a:r>
              <a:endParaRPr lang="en-US" sz="3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286000" y="3352801"/>
            <a:ext cx="3810000" cy="68579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65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44624" y="479025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1.PHÉP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 HAI PHÂN SỐ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171061" y="981177"/>
            <a:ext cx="60333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 hai phân số cùng mẫu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F27597-97D7-4A97-9EEE-57D761EC1716}"/>
              </a:ext>
            </a:extLst>
          </p:cNvPr>
          <p:cNvSpPr/>
          <p:nvPr/>
        </p:nvSpPr>
        <p:spPr>
          <a:xfrm>
            <a:off x="144624" y="1570210"/>
            <a:ext cx="947058" cy="316511"/>
          </a:xfrm>
          <a:prstGeom prst="round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2188" y="1456359"/>
            <a:ext cx="7945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56759" y="2250671"/>
                <a:ext cx="3320455" cy="900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759" y="2250671"/>
                <a:ext cx="3320455" cy="900183"/>
              </a:xfrm>
              <a:prstGeom prst="rect">
                <a:avLst/>
              </a:prstGeom>
              <a:blipFill>
                <a:blip r:embed="rId2"/>
                <a:stretch>
                  <a:fillRect b="-8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">
            <a:extLst>
              <a:ext uri="{FF2B5EF4-FFF2-40B4-BE49-F238E27FC236}">
                <a16:creationId xmlns:a16="http://schemas.microsoft.com/office/drawing/2014/main" id="{77F27597-97D7-4A97-9EEE-57D761EC1716}"/>
              </a:ext>
            </a:extLst>
          </p:cNvPr>
          <p:cNvSpPr/>
          <p:nvPr/>
        </p:nvSpPr>
        <p:spPr>
          <a:xfrm>
            <a:off x="206828" y="2759115"/>
            <a:ext cx="947058" cy="316511"/>
          </a:xfrm>
          <a:prstGeom prst="round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6567" y="2984554"/>
                <a:ext cx="3320455" cy="1028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=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67" y="2984554"/>
                <a:ext cx="3320455" cy="1028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58197" y="3139205"/>
                <a:ext cx="270856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8+3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197" y="3139205"/>
                <a:ext cx="2708562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94474" y="3130487"/>
                <a:ext cx="163031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74" y="3130487"/>
                <a:ext cx="1630318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57679" y="3129176"/>
                <a:ext cx="253024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9+11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679" y="3129176"/>
                <a:ext cx="2530244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39428" y="3058422"/>
                <a:ext cx="840679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428" y="3058422"/>
                <a:ext cx="840679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2">
            <a:extLst>
              <a:ext uri="{FF2B5EF4-FFF2-40B4-BE49-F238E27FC236}">
                <a16:creationId xmlns:a16="http://schemas.microsoft.com/office/drawing/2014/main" id="{A9EF617D-231D-4ADB-AEFF-376F7DBEA32F}"/>
              </a:ext>
            </a:extLst>
          </p:cNvPr>
          <p:cNvSpPr txBox="1"/>
          <p:nvPr/>
        </p:nvSpPr>
        <p:spPr>
          <a:xfrm>
            <a:off x="246567" y="4279825"/>
            <a:ext cx="911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/>
              <p:nvPr/>
            </p:nvSpPr>
            <p:spPr>
              <a:xfrm>
                <a:off x="110557" y="5217323"/>
                <a:ext cx="8996848" cy="1143000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tắc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Muốn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giữ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7" y="5217323"/>
                <a:ext cx="8996848" cy="1143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8100" y="-109043"/>
            <a:ext cx="929668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25: PHÉP CỘNG VÀ PHÉP TRỪ PHÂN SỐ ( T1)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2" grpId="0"/>
      <p:bldP spid="9" grpId="0"/>
      <p:bldP spid="11" grpId="0" animBg="1"/>
      <p:bldP spid="12" grpId="0"/>
      <p:bldP spid="10" grpId="0"/>
      <p:bldP spid="13" grpId="0"/>
      <p:bldP spid="15" grpId="0"/>
      <p:bldP spid="16" grpId="0"/>
      <p:bldP spid="18" grpId="0"/>
      <p:bldP spid="19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304800" y="0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/>
              <p:nvPr/>
            </p:nvSpPr>
            <p:spPr>
              <a:xfrm>
                <a:off x="1524000" y="33429"/>
                <a:ext cx="3955517" cy="807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Hộp Văn bản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2D1692-048E-4252-AF2C-8CB2BCDE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3429"/>
                <a:ext cx="3955517" cy="807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1">
                <a:extLst>
                  <a:ext uri="{FF2B5EF4-FFF2-40B4-BE49-F238E27FC236}">
                    <a16:creationId xmlns:a16="http://schemas.microsoft.com/office/drawing/2014/main" id="{725C31A9-3EC6-4C98-9F72-4377886DF9D7}"/>
                  </a:ext>
                </a:extLst>
              </p:cNvPr>
              <p:cNvSpPr txBox="1"/>
              <p:nvPr/>
            </p:nvSpPr>
            <p:spPr>
              <a:xfrm>
                <a:off x="1600200" y="841214"/>
                <a:ext cx="4852556" cy="809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− 8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+(−8)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5C31A9-3EC6-4C98-9F72-4377886DF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841214"/>
                <a:ext cx="4852556" cy="8090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1" y="1752600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/>
              <p:nvPr/>
            </p:nvSpPr>
            <p:spPr>
              <a:xfrm>
                <a:off x="228600" y="2189922"/>
                <a:ext cx="8610600" cy="806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;                         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5024E5-D5E9-44CE-AA2A-88DC75413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89922"/>
                <a:ext cx="8610600" cy="806246"/>
              </a:xfrm>
              <a:prstGeom prst="rect">
                <a:avLst/>
              </a:prstGeom>
              <a:blipFill rotWithShape="1">
                <a:blip r:embed="rId5"/>
                <a:stretch>
                  <a:fillRect l="-148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/>
              <p:nvPr/>
            </p:nvSpPr>
            <p:spPr>
              <a:xfrm>
                <a:off x="1371600" y="3298264"/>
                <a:ext cx="4953000" cy="94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−7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B5AA3F-F78C-4582-9B85-36858ECBA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298264"/>
                <a:ext cx="4953000" cy="9406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>
            <a:extLst>
              <a:ext uri="{FF2B5EF4-FFF2-40B4-BE49-F238E27FC236}">
                <a16:creationId xmlns:a16="http://schemas.microsoft.com/office/drawing/2014/main" id="{77F27597-97D7-4A97-9EEE-57D761EC1716}"/>
              </a:ext>
            </a:extLst>
          </p:cNvPr>
          <p:cNvSpPr/>
          <p:nvPr/>
        </p:nvSpPr>
        <p:spPr>
          <a:xfrm>
            <a:off x="233034" y="3390487"/>
            <a:ext cx="947058" cy="316511"/>
          </a:xfrm>
          <a:prstGeom prst="round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77DE0905-758D-4C98-9EE4-D51C94D65F99}"/>
                  </a:ext>
                </a:extLst>
              </p:cNvPr>
              <p:cNvSpPr txBox="1"/>
              <p:nvPr/>
            </p:nvSpPr>
            <p:spPr>
              <a:xfrm>
                <a:off x="1386468" y="4343400"/>
                <a:ext cx="6157332" cy="94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+(−19)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7DE0905-758D-4C98-9EE4-D51C94D65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468" y="4343400"/>
                <a:ext cx="6157332" cy="94064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76200" y="152400"/>
            <a:ext cx="7543800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b.Cộng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F27597-97D7-4A97-9EEE-57D761EC1716}"/>
              </a:ext>
            </a:extLst>
          </p:cNvPr>
          <p:cNvSpPr/>
          <p:nvPr/>
        </p:nvSpPr>
        <p:spPr>
          <a:xfrm>
            <a:off x="209258" y="685800"/>
            <a:ext cx="1162342" cy="356929"/>
          </a:xfrm>
          <a:prstGeom prst="round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8857" y="896921"/>
                <a:ext cx="9035143" cy="2186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tắc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" y="896921"/>
                <a:ext cx="9035143" cy="2186240"/>
              </a:xfrm>
              <a:prstGeom prst="rect">
                <a:avLst/>
              </a:prstGeom>
              <a:blipFill rotWithShape="1">
                <a:blip r:embed="rId3"/>
                <a:stretch>
                  <a:fillRect l="-1417" b="-6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8">
            <a:extLst>
              <a:ext uri="{FF2B5EF4-FFF2-40B4-BE49-F238E27FC236}">
                <a16:creationId xmlns:a16="http://schemas.microsoft.com/office/drawing/2014/main" id="{493FBF6F-EFB3-4E5D-AF9B-F5857E6267BD}"/>
              </a:ext>
            </a:extLst>
          </p:cNvPr>
          <p:cNvSpPr/>
          <p:nvPr/>
        </p:nvSpPr>
        <p:spPr>
          <a:xfrm>
            <a:off x="108856" y="3083161"/>
            <a:ext cx="8882743" cy="159135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32657" y="4733393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/>
              <p:nvPr/>
            </p:nvSpPr>
            <p:spPr>
              <a:xfrm>
                <a:off x="0" y="4966466"/>
                <a:ext cx="6041017" cy="181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6.  3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7 . 2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9 . 2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Hộp Văn bản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2D1692-048E-4252-AF2C-8CB2BCDE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66466"/>
                <a:ext cx="6041017" cy="18112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12">
            <a:extLst>
              <a:ext uri="{FF2B5EF4-FFF2-40B4-BE49-F238E27FC236}">
                <a16:creationId xmlns:a16="http://schemas.microsoft.com/office/drawing/2014/main" id="{48712FEB-A48D-45DA-9883-818854C11198}"/>
              </a:ext>
            </a:extLst>
          </p:cNvPr>
          <p:cNvSpPr txBox="1"/>
          <p:nvPr/>
        </p:nvSpPr>
        <p:spPr>
          <a:xfrm>
            <a:off x="3848100" y="5300990"/>
            <a:ext cx="487333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#9Slide03 Comfortaa Light" panose="000004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0" name="Đường kết nối Mũi tên Thẳng 3">
            <a:extLst>
              <a:ext uri="{FF2B5EF4-FFF2-40B4-BE49-F238E27FC236}">
                <a16:creationId xmlns:a16="http://schemas.microsoft.com/office/drawing/2014/main" id="{DEF66CEB-9B68-4667-9FE7-960C6EC61A72}"/>
              </a:ext>
            </a:extLst>
          </p:cNvPr>
          <p:cNvCxnSpPr>
            <a:cxnSpLocks/>
          </p:cNvCxnSpPr>
          <p:nvPr/>
        </p:nvCxnSpPr>
        <p:spPr>
          <a:xfrm flipH="1">
            <a:off x="3442854" y="5562600"/>
            <a:ext cx="40524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Nhóm 18">
            <a:extLst>
              <a:ext uri="{FF2B5EF4-FFF2-40B4-BE49-F238E27FC236}">
                <a16:creationId xmlns:a16="http://schemas.microsoft.com/office/drawing/2014/main" id="{8797FDC8-8A29-4AAA-8672-5F54D0975BF7}"/>
              </a:ext>
            </a:extLst>
          </p:cNvPr>
          <p:cNvGrpSpPr/>
          <p:nvPr/>
        </p:nvGrpSpPr>
        <p:grpSpPr>
          <a:xfrm>
            <a:off x="5257800" y="6165502"/>
            <a:ext cx="4114800" cy="461665"/>
            <a:chOff x="6373196" y="2119377"/>
            <a:chExt cx="2590800" cy="461665"/>
          </a:xfrm>
        </p:grpSpPr>
        <p:sp>
          <p:nvSpPr>
            <p:cNvPr id="12" name="Hộp Văn bản 19">
              <a:extLst>
                <a:ext uri="{FF2B5EF4-FFF2-40B4-BE49-F238E27FC236}">
                  <a16:creationId xmlns:a16="http://schemas.microsoft.com/office/drawing/2014/main" id="{5A3F5892-59B8-4D91-8939-F0FD1B14F591}"/>
                </a:ext>
              </a:extLst>
            </p:cNvPr>
            <p:cNvSpPr txBox="1"/>
            <p:nvPr/>
          </p:nvSpPr>
          <p:spPr>
            <a:xfrm>
              <a:off x="6373196" y="2119377"/>
              <a:ext cx="2590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</a:t>
              </a:r>
              <a:r>
                <a:rPr lang="en-US" sz="24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2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endPara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Đường kết nối Mũi tên Thẳng 20">
              <a:extLst>
                <a:ext uri="{FF2B5EF4-FFF2-40B4-BE49-F238E27FC236}">
                  <a16:creationId xmlns:a16="http://schemas.microsoft.com/office/drawing/2014/main" id="{0A00E909-E9D5-434B-8853-80755D74D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3196" y="2304043"/>
              <a:ext cx="202623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152400" y="152400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/>
              <p:nvPr/>
            </p:nvSpPr>
            <p:spPr>
              <a:xfrm>
                <a:off x="2124732" y="-32062"/>
                <a:ext cx="2294868" cy="806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5024E5-D5E9-44CE-AA2A-88DC75413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732" y="-32062"/>
                <a:ext cx="2294868" cy="806246"/>
              </a:xfrm>
              <a:prstGeom prst="rect">
                <a:avLst/>
              </a:prstGeom>
              <a:blipFill rotWithShape="1">
                <a:blip r:embed="rId2"/>
                <a:stretch>
                  <a:fillRect l="-558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/>
              <p:nvPr/>
            </p:nvSpPr>
            <p:spPr>
              <a:xfrm>
                <a:off x="1110344" y="723974"/>
                <a:ext cx="1506681" cy="83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B5AA3F-F78C-4582-9B85-36858ECBA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44" y="723974"/>
                <a:ext cx="1506681" cy="8380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7F27597-97D7-4A97-9EEE-57D761EC1716}"/>
              </a:ext>
            </a:extLst>
          </p:cNvPr>
          <p:cNvSpPr/>
          <p:nvPr/>
        </p:nvSpPr>
        <p:spPr>
          <a:xfrm>
            <a:off x="141514" y="984744"/>
            <a:ext cx="947058" cy="316511"/>
          </a:xfrm>
          <a:prstGeom prst="round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22">
                <a:extLst>
                  <a:ext uri="{FF2B5EF4-FFF2-40B4-BE49-F238E27FC236}">
                    <a16:creationId xmlns:a16="http://schemas.microsoft.com/office/drawing/2014/main" id="{9453B25B-F3BE-4930-84DE-525AEFF4883C}"/>
                  </a:ext>
                </a:extLst>
              </p:cNvPr>
              <p:cNvSpPr txBox="1"/>
              <p:nvPr/>
            </p:nvSpPr>
            <p:spPr>
              <a:xfrm>
                <a:off x="2386407" y="774184"/>
                <a:ext cx="2601191" cy="749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8 . 5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20 . 2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453B25B-F3BE-4930-84DE-525AEFF4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407" y="774184"/>
                <a:ext cx="2601191" cy="7494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4">
                <a:extLst>
                  <a:ext uri="{FF2B5EF4-FFF2-40B4-BE49-F238E27FC236}">
                    <a16:creationId xmlns:a16="http://schemas.microsoft.com/office/drawing/2014/main" id="{4E8FA321-0C89-45D6-95CD-2EF8B97C6524}"/>
                  </a:ext>
                </a:extLst>
              </p:cNvPr>
              <p:cNvSpPr txBox="1"/>
              <p:nvPr/>
            </p:nvSpPr>
            <p:spPr>
              <a:xfrm>
                <a:off x="4818847" y="723974"/>
                <a:ext cx="1972333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E8FA321-0C89-45D6-95CD-2EF8B97C6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847" y="723974"/>
                <a:ext cx="1972333" cy="7352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26">
                <a:extLst>
                  <a:ext uri="{FF2B5EF4-FFF2-40B4-BE49-F238E27FC236}">
                    <a16:creationId xmlns:a16="http://schemas.microsoft.com/office/drawing/2014/main" id="{ACC494CA-6A0B-403A-A0B8-3CD519BA6C6A}"/>
                  </a:ext>
                </a:extLst>
              </p:cNvPr>
              <p:cNvSpPr txBox="1"/>
              <p:nvPr/>
            </p:nvSpPr>
            <p:spPr>
              <a:xfrm>
                <a:off x="2436382" y="1424555"/>
                <a:ext cx="2360694" cy="749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+(−14)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CC494CA-6A0B-403A-A0B8-3CD519BA6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382" y="1424555"/>
                <a:ext cx="2360694" cy="7493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28">
                <a:extLst>
                  <a:ext uri="{FF2B5EF4-FFF2-40B4-BE49-F238E27FC236}">
                    <a16:creationId xmlns:a16="http://schemas.microsoft.com/office/drawing/2014/main" id="{001F5F84-1755-4867-B3A1-42E7F0759F51}"/>
                  </a:ext>
                </a:extLst>
              </p:cNvPr>
              <p:cNvSpPr txBox="1"/>
              <p:nvPr/>
            </p:nvSpPr>
            <p:spPr>
              <a:xfrm>
                <a:off x="4818847" y="1430171"/>
                <a:ext cx="113586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1F5F84-1755-4867-B3A1-42E7F0759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847" y="1430171"/>
                <a:ext cx="1135867" cy="7283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74406" y="1939851"/>
            <a:ext cx="2461742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đối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7F27597-97D7-4A97-9EEE-57D761EC1716}"/>
              </a:ext>
            </a:extLst>
          </p:cNvPr>
          <p:cNvSpPr/>
          <p:nvPr/>
        </p:nvSpPr>
        <p:spPr>
          <a:xfrm>
            <a:off x="141514" y="2388099"/>
            <a:ext cx="1066800" cy="356929"/>
          </a:xfrm>
          <a:prstGeom prst="round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260745" y="1969153"/>
                <a:ext cx="6400800" cy="93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các tổng: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45" y="1969153"/>
                <a:ext cx="6400800" cy="937949"/>
              </a:xfrm>
              <a:prstGeom prst="rect">
                <a:avLst/>
              </a:prstGeom>
              <a:blipFill rotWithShape="1">
                <a:blip r:embed="rId8"/>
                <a:stretch>
                  <a:fillRect l="-2000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2">
            <a:extLst>
              <a:ext uri="{FF2B5EF4-FFF2-40B4-BE49-F238E27FC236}">
                <a16:creationId xmlns:a16="http://schemas.microsoft.com/office/drawing/2014/main" id="{206CD8B9-E4C1-4071-BB30-984D336EBA51}"/>
              </a:ext>
            </a:extLst>
          </p:cNvPr>
          <p:cNvSpPr txBox="1"/>
          <p:nvPr/>
        </p:nvSpPr>
        <p:spPr>
          <a:xfrm>
            <a:off x="519094" y="2714199"/>
            <a:ext cx="7884102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/>
              <p:nvPr/>
            </p:nvSpPr>
            <p:spPr>
              <a:xfrm>
                <a:off x="204827" y="3303613"/>
                <a:ext cx="6619010" cy="186606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09881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chúng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0.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09881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0.</a:t>
                </a:r>
              </a:p>
            </p:txBody>
          </p:sp>
        </mc:Choice>
        <mc:Fallback xmlns="">
          <p:sp>
            <p:nvSpPr>
              <p:cNvPr id="16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7" y="3303613"/>
                <a:ext cx="6619010" cy="186606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D61FBA7D-7C1C-4455-AE3A-AAA528AB2210}"/>
                  </a:ext>
                </a:extLst>
              </p:cNvPr>
              <p:cNvSpPr txBox="1"/>
              <p:nvPr/>
            </p:nvSpPr>
            <p:spPr>
              <a:xfrm>
                <a:off x="8888" y="5208441"/>
                <a:ext cx="9135112" cy="93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Chẳng hạn,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đều là 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Do 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61FBA7D-7C1C-4455-AE3A-AAA528AB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" y="5208441"/>
                <a:ext cx="9135112" cy="937949"/>
              </a:xfrm>
              <a:prstGeom prst="rect">
                <a:avLst/>
              </a:prstGeom>
              <a:blipFill rotWithShape="1">
                <a:blip r:embed="rId10"/>
                <a:stretch>
                  <a:fillRect l="-1334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5">
            <a:extLst>
              <a:ext uri="{FF2B5EF4-FFF2-40B4-BE49-F238E27FC236}">
                <a16:creationId xmlns:a16="http://schemas.microsoft.com/office/drawing/2014/main" id="{21ADC26E-7EDA-4053-B0AB-9A28C7EA0C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3837" y="752867"/>
            <a:ext cx="2362608" cy="2373967"/>
          </a:xfrm>
          <a:prstGeom prst="rect">
            <a:avLst/>
          </a:prstGeom>
        </p:spPr>
      </p:pic>
      <p:pic>
        <p:nvPicPr>
          <p:cNvPr id="19" name="Hình ảnh 7">
            <a:extLst>
              <a:ext uri="{FF2B5EF4-FFF2-40B4-BE49-F238E27FC236}">
                <a16:creationId xmlns:a16="http://schemas.microsoft.com/office/drawing/2014/main" id="{B43B6A5C-618B-4EC8-82F6-890452D5A2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4305" y="3264845"/>
            <a:ext cx="2026498" cy="194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227638" y="76200"/>
            <a:ext cx="244581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 tập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nip Diagonal Corner Rectangle 7"/>
              <p:cNvSpPr/>
              <p:nvPr/>
            </p:nvSpPr>
            <p:spPr>
              <a:xfrm>
                <a:off x="457200" y="685800"/>
                <a:ext cx="5791200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>
                  <a:defRPr/>
                </a:pPr>
                <a:r>
                  <a:rPr lang="en-US" sz="3600" b="1" dirty="0" smtClean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1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Số đối của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</a:p>
              <a:p>
                <a:pPr algn="ctr" defTabSz="685800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Snip Diagonal Corner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85800"/>
                <a:ext cx="5791200" cy="1337246"/>
              </a:xfrm>
              <a:prstGeom prst="snip2DiagRect">
                <a:avLst/>
              </a:prstGeom>
              <a:blipFill rotWithShape="1">
                <a:blip r:embed="rId2"/>
                <a:stretch>
                  <a:fillRect l="-168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41219" y="685800"/>
                <a:ext cx="735781" cy="10726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219" y="685800"/>
                <a:ext cx="735781" cy="10726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457200" y="2023046"/>
                <a:ext cx="5791200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 smtClean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800">
                  <a:defRPr/>
                </a:pPr>
                <a:r>
                  <a:rPr lang="en-US" sz="3600" b="1" dirty="0" smtClean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2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Số đối của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</a:p>
              <a:p>
                <a:pPr algn="ctr" defTabSz="685800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23046"/>
                <a:ext cx="5791200" cy="1337246"/>
              </a:xfrm>
              <a:prstGeom prst="snip2DiagRect">
                <a:avLst/>
              </a:prstGeom>
              <a:blipFill rotWithShape="1">
                <a:blip r:embed="rId4"/>
                <a:stretch>
                  <a:fillRect l="-168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64848" y="2267540"/>
                <a:ext cx="567104" cy="10726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848" y="2267540"/>
                <a:ext cx="567104" cy="10726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381000" y="3891667"/>
                <a:ext cx="5867400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 smtClean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800">
                  <a:defRPr/>
                </a:pPr>
                <a:r>
                  <a:rPr lang="en-US" sz="3600" b="1" dirty="0" smtClean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3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Số đối của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</a:p>
              <a:p>
                <a:pPr algn="ctr" defTabSz="685800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91667"/>
                <a:ext cx="5867400" cy="1337246"/>
              </a:xfrm>
              <a:prstGeom prst="snip2DiagRect">
                <a:avLst/>
              </a:prstGeom>
              <a:blipFill rotWithShape="1">
                <a:blip r:embed="rId6"/>
                <a:stretch>
                  <a:fillRect l="-16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964848" y="4144541"/>
                <a:ext cx="567104" cy="10726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848" y="4144541"/>
                <a:ext cx="567104" cy="10726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1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490</Words>
  <Application>Microsoft Office PowerPoint</Application>
  <PresentationFormat>On-screen Show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#9Slide03 Comfortaa Light</vt:lpstr>
      <vt:lpstr>Arial</vt:lpstr>
      <vt:lpstr>Calibri</vt:lpstr>
      <vt:lpstr>Cambria Math</vt:lpstr>
      <vt:lpstr>Comic Sans MS</vt:lpstr>
      <vt:lpstr>Kodchasan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52</cp:revision>
  <dcterms:created xsi:type="dcterms:W3CDTF">2022-07-17T02:26:26Z</dcterms:created>
  <dcterms:modified xsi:type="dcterms:W3CDTF">2025-02-12T00:18:40Z</dcterms:modified>
</cp:coreProperties>
</file>