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7" r:id="rId4"/>
    <p:sldId id="344" r:id="rId5"/>
    <p:sldId id="378" r:id="rId6"/>
    <p:sldId id="379" r:id="rId7"/>
    <p:sldId id="359" r:id="rId8"/>
    <p:sldId id="367" r:id="rId9"/>
    <p:sldId id="366" r:id="rId10"/>
    <p:sldId id="372" r:id="rId11"/>
    <p:sldId id="360" r:id="rId12"/>
    <p:sldId id="380" r:id="rId13"/>
    <p:sldId id="381" r:id="rId14"/>
    <p:sldId id="345" r:id="rId15"/>
    <p:sldId id="368" r:id="rId16"/>
    <p:sldId id="361" r:id="rId17"/>
    <p:sldId id="382" r:id="rId18"/>
    <p:sldId id="383" r:id="rId19"/>
    <p:sldId id="373" r:id="rId20"/>
    <p:sldId id="384" r:id="rId21"/>
    <p:sldId id="375" r:id="rId22"/>
    <p:sldId id="3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3" autoAdjust="0"/>
    <p:restoredTop sz="94660"/>
  </p:normalViewPr>
  <p:slideViewPr>
    <p:cSldViewPr snapToGrid="0">
      <p:cViewPr varScale="1">
        <p:scale>
          <a:sx n="113" d="100"/>
          <a:sy n="113" d="100"/>
        </p:scale>
        <p:origin x="3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1.Nội dung thực hành</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938992"/>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2. Tiêu chí đánh giá</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Tiến hành đúng trình tự: tuân thủ đúng và đủ các bước tính toán chi phí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Xác định đúng thông số, số lượng vật tư và thiết bị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Tính chính xác chi phí lắp đặt.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3. Thiết bị, dụng cụ</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chọn vật liệu và thiết bị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giá vật liệu và thiết bị điện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4.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21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val="2190992541"/>
                    </a:ext>
                  </a:extLst>
                </a:gridCol>
                <a:gridCol w="2328566">
                  <a:extLst>
                    <a:ext uri="{9D8B030D-6E8A-4147-A177-3AD203B41FA5}">
                      <a16:colId xmlns:a16="http://schemas.microsoft.com/office/drawing/2014/main" val="322712062"/>
                    </a:ext>
                  </a:extLst>
                </a:gridCol>
                <a:gridCol w="1638582">
                  <a:extLst>
                    <a:ext uri="{9D8B030D-6E8A-4147-A177-3AD203B41FA5}">
                      <a16:colId xmlns:a16="http://schemas.microsoft.com/office/drawing/2014/main" val="916353151"/>
                    </a:ext>
                  </a:extLst>
                </a:gridCol>
                <a:gridCol w="1261656">
                  <a:extLst>
                    <a:ext uri="{9D8B030D-6E8A-4147-A177-3AD203B41FA5}">
                      <a16:colId xmlns:a16="http://schemas.microsoft.com/office/drawing/2014/main" val="32359101"/>
                    </a:ext>
                  </a:extLst>
                </a:gridCol>
                <a:gridCol w="1854268">
                  <a:extLst>
                    <a:ext uri="{9D8B030D-6E8A-4147-A177-3AD203B41FA5}">
                      <a16:colId xmlns:a16="http://schemas.microsoft.com/office/drawing/2014/main" val="2510355587"/>
                    </a:ext>
                  </a:extLst>
                </a:gridCol>
                <a:gridCol w="1484671">
                  <a:extLst>
                    <a:ext uri="{9D8B030D-6E8A-4147-A177-3AD203B41FA5}">
                      <a16:colId xmlns:a16="http://schemas.microsoft.com/office/drawing/2014/main" val="3169188006"/>
                    </a:ext>
                  </a:extLst>
                </a:gridCol>
                <a:gridCol w="1013512">
                  <a:extLst>
                    <a:ext uri="{9D8B030D-6E8A-4147-A177-3AD203B41FA5}">
                      <a16:colId xmlns:a16="http://schemas.microsoft.com/office/drawing/2014/main"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376" y="298780"/>
            <a:ext cx="9610529" cy="461665"/>
          </a:xfrm>
          <a:prstGeom prst="rect">
            <a:avLst/>
          </a:prstGeom>
        </p:spPr>
        <p:txBody>
          <a:bodyPr wrap="square">
            <a:spAutoFit/>
          </a:bodyPr>
          <a:lstStyle/>
          <a:p>
            <a:pPr>
              <a:spcAft>
                <a:spcPts val="0"/>
              </a:spcAft>
            </a:pPr>
            <a:r>
              <a:rPr lang="vi-VN">
                <a:solidFill>
                  <a:srgbClr val="000000"/>
                </a:solidFill>
                <a:latin typeface="Times New Roman" panose="02020603050405020304" pitchFamily="18" charset="0"/>
                <a:ea typeface="Times New Roman" panose="02020603050405020304" pitchFamily="18" charset="0"/>
              </a:rPr>
              <a:t> </a:t>
            </a:r>
            <a:r>
              <a:rPr lang="vi-VN" sz="2400" i="1">
                <a:solidFill>
                  <a:srgbClr val="000000"/>
                </a:solidFill>
                <a:latin typeface="Times New Roman" panose="02020603050405020304" pitchFamily="18" charset="0"/>
                <a:ea typeface="Times New Roman" panose="02020603050405020304" pitchFamily="18" charset="0"/>
              </a:rPr>
              <a:t>Bảng 5.3.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39515557"/>
              </p:ext>
            </p:extLst>
          </p:nvPr>
        </p:nvGraphicFramePr>
        <p:xfrm>
          <a:off x="425125" y="934149"/>
          <a:ext cx="11182157" cy="4876800"/>
        </p:xfrm>
        <a:graphic>
          <a:graphicData uri="http://schemas.openxmlformats.org/drawingml/2006/table">
            <a:tbl>
              <a:tblPr firstRow="1" firstCol="1" bandRow="1"/>
              <a:tblGrid>
                <a:gridCol w="809332">
                  <a:extLst>
                    <a:ext uri="{9D8B030D-6E8A-4147-A177-3AD203B41FA5}">
                      <a16:colId xmlns:a16="http://schemas.microsoft.com/office/drawing/2014/main" val="677204538"/>
                    </a:ext>
                  </a:extLst>
                </a:gridCol>
                <a:gridCol w="2520944">
                  <a:extLst>
                    <a:ext uri="{9D8B030D-6E8A-4147-A177-3AD203B41FA5}">
                      <a16:colId xmlns:a16="http://schemas.microsoft.com/office/drawing/2014/main" val="2997206968"/>
                    </a:ext>
                  </a:extLst>
                </a:gridCol>
                <a:gridCol w="1773956">
                  <a:extLst>
                    <a:ext uri="{9D8B030D-6E8A-4147-A177-3AD203B41FA5}">
                      <a16:colId xmlns:a16="http://schemas.microsoft.com/office/drawing/2014/main" val="4030807674"/>
                    </a:ext>
                  </a:extLst>
                </a:gridCol>
                <a:gridCol w="1365889">
                  <a:extLst>
                    <a:ext uri="{9D8B030D-6E8A-4147-A177-3AD203B41FA5}">
                      <a16:colId xmlns:a16="http://schemas.microsoft.com/office/drawing/2014/main" val="3684808418"/>
                    </a:ext>
                  </a:extLst>
                </a:gridCol>
                <a:gridCol w="2007461">
                  <a:extLst>
                    <a:ext uri="{9D8B030D-6E8A-4147-A177-3AD203B41FA5}">
                      <a16:colId xmlns:a16="http://schemas.microsoft.com/office/drawing/2014/main" val="3400691995"/>
                    </a:ext>
                  </a:extLst>
                </a:gridCol>
                <a:gridCol w="1607329">
                  <a:extLst>
                    <a:ext uri="{9D8B030D-6E8A-4147-A177-3AD203B41FA5}">
                      <a16:colId xmlns:a16="http://schemas.microsoft.com/office/drawing/2014/main" val="2640731649"/>
                    </a:ext>
                  </a:extLst>
                </a:gridCol>
                <a:gridCol w="1097246">
                  <a:extLst>
                    <a:ext uri="{9D8B030D-6E8A-4147-A177-3AD203B41FA5}">
                      <a16:colId xmlns:a16="http://schemas.microsoft.com/office/drawing/2014/main" val="3920881279"/>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51443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43541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4946763"/>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501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75659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6644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26428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563994"/>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274470"/>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07075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110207"/>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353692"/>
                  </a:ext>
                </a:extLst>
              </a:tr>
            </a:tbl>
          </a:graphicData>
        </a:graphic>
      </p:graphicFrame>
      <p:sp>
        <p:nvSpPr>
          <p:cNvPr id="8" name="TextBox 7"/>
          <p:cNvSpPr txBox="1"/>
          <p:nvPr/>
        </p:nvSpPr>
        <p:spPr>
          <a:xfrm>
            <a:off x="1642188" y="6111552"/>
            <a:ext cx="7501811" cy="461665"/>
          </a:xfrm>
          <a:prstGeom prst="rect">
            <a:avLst/>
          </a:prstGeom>
          <a:noFill/>
        </p:spPr>
        <p:txBody>
          <a:bodyPr wrap="square" rtlCol="0">
            <a:spAutoFit/>
          </a:bodyPr>
          <a:lstStyle/>
          <a:p>
            <a:r>
              <a:rPr lang="vi-VN" sz="2400" b="1">
                <a:solidFill>
                  <a:srgbClr val="0000FF"/>
                </a:solidFill>
                <a:latin typeface="Times New Roman" panose="02020603050405020304" pitchFamily="18" charset="0"/>
                <a:cs typeface="Times New Roman" panose="02020603050405020304" pitchFamily="18" charset="0"/>
              </a:rPr>
              <a:t>Bước 2. Lập bảng kê số lượng vật liệu, thiết bị</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77560124"/>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val="596058745"/>
                    </a:ext>
                  </a:extLst>
                </a:gridCol>
                <a:gridCol w="2509507">
                  <a:extLst>
                    <a:ext uri="{9D8B030D-6E8A-4147-A177-3AD203B41FA5}">
                      <a16:colId xmlns:a16="http://schemas.microsoft.com/office/drawing/2014/main" val="223847936"/>
                    </a:ext>
                  </a:extLst>
                </a:gridCol>
                <a:gridCol w="1765906">
                  <a:extLst>
                    <a:ext uri="{9D8B030D-6E8A-4147-A177-3AD203B41FA5}">
                      <a16:colId xmlns:a16="http://schemas.microsoft.com/office/drawing/2014/main" val="3085151965"/>
                    </a:ext>
                  </a:extLst>
                </a:gridCol>
                <a:gridCol w="1359692">
                  <a:extLst>
                    <a:ext uri="{9D8B030D-6E8A-4147-A177-3AD203B41FA5}">
                      <a16:colId xmlns:a16="http://schemas.microsoft.com/office/drawing/2014/main" val="965394235"/>
                    </a:ext>
                  </a:extLst>
                </a:gridCol>
                <a:gridCol w="1998352">
                  <a:extLst>
                    <a:ext uri="{9D8B030D-6E8A-4147-A177-3AD203B41FA5}">
                      <a16:colId xmlns:a16="http://schemas.microsoft.com/office/drawing/2014/main" val="2745566854"/>
                    </a:ext>
                  </a:extLst>
                </a:gridCol>
                <a:gridCol w="1600035">
                  <a:extLst>
                    <a:ext uri="{9D8B030D-6E8A-4147-A177-3AD203B41FA5}">
                      <a16:colId xmlns:a16="http://schemas.microsoft.com/office/drawing/2014/main" val="169654116"/>
                    </a:ext>
                  </a:extLst>
                </a:gridCol>
                <a:gridCol w="1092267">
                  <a:extLst>
                    <a:ext uri="{9D8B030D-6E8A-4147-A177-3AD203B41FA5}">
                      <a16:colId xmlns:a16="http://schemas.microsoft.com/office/drawing/2014/main"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4.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200329"/>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5. Đánh giá thực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Thực hiện đủ và đúng trình tự các bước tính toán chi phí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Kết quả tính toán chính xác</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43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LUYỆN TẬP</a:t>
            </a: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LUYỆN TẬP</a:t>
            </a: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1857886579"/>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val="780342083"/>
                    </a:ext>
                  </a:extLst>
                </a:gridCol>
                <a:gridCol w="1305769">
                  <a:extLst>
                    <a:ext uri="{9D8B030D-6E8A-4147-A177-3AD203B41FA5}">
                      <a16:colId xmlns:a16="http://schemas.microsoft.com/office/drawing/2014/main" val="3363954987"/>
                    </a:ext>
                  </a:extLst>
                </a:gridCol>
                <a:gridCol w="1078096">
                  <a:extLst>
                    <a:ext uri="{9D8B030D-6E8A-4147-A177-3AD203B41FA5}">
                      <a16:colId xmlns:a16="http://schemas.microsoft.com/office/drawing/2014/main" val="1012989874"/>
                    </a:ext>
                  </a:extLst>
                </a:gridCol>
                <a:gridCol w="873860">
                  <a:extLst>
                    <a:ext uri="{9D8B030D-6E8A-4147-A177-3AD203B41FA5}">
                      <a16:colId xmlns:a16="http://schemas.microsoft.com/office/drawing/2014/main" val="3099833052"/>
                    </a:ext>
                  </a:extLst>
                </a:gridCol>
                <a:gridCol w="828661">
                  <a:extLst>
                    <a:ext uri="{9D8B030D-6E8A-4147-A177-3AD203B41FA5}">
                      <a16:colId xmlns:a16="http://schemas.microsoft.com/office/drawing/2014/main" val="2227136868"/>
                    </a:ext>
                  </a:extLst>
                </a:gridCol>
                <a:gridCol w="1116600">
                  <a:extLst>
                    <a:ext uri="{9D8B030D-6E8A-4147-A177-3AD203B41FA5}">
                      <a16:colId xmlns:a16="http://schemas.microsoft.com/office/drawing/2014/main" val="1469575505"/>
                    </a:ext>
                  </a:extLst>
                </a:gridCol>
                <a:gridCol w="1066377">
                  <a:extLst>
                    <a:ext uri="{9D8B030D-6E8A-4147-A177-3AD203B41FA5}">
                      <a16:colId xmlns:a16="http://schemas.microsoft.com/office/drawing/2014/main"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921.200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3.091.800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VẬN DỤNG</a:t>
            </a: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VẬN DỤNG</a:t>
            </a: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105D098D-8885-DCBA-39AC-C08B4066358B}"/>
              </a:ext>
            </a:extLst>
          </p:cNvPr>
          <p:cNvSpPr txBox="1"/>
          <p:nvPr/>
        </p:nvSpPr>
        <p:spPr>
          <a:xfrm>
            <a:off x="1219200" y="6170919"/>
            <a:ext cx="6096000" cy="646331"/>
          </a:xfrm>
          <a:prstGeom prst="rect">
            <a:avLst/>
          </a:prstGeom>
          <a:noFill/>
        </p:spPr>
        <p:txBody>
          <a:bodyPr wrap="square">
            <a:spAutoFit/>
          </a:bodyPr>
          <a:lstStyle/>
          <a:p>
            <a:r>
              <a:rPr lang="en-US"/>
              <a:t>Tài liệu được chia sẻ bởi Website VnTeach.Com</a:t>
            </a:r>
          </a:p>
          <a:p>
            <a:r>
              <a:rPr lang="en-US"/>
              <a:t>https://www.vnteach.com</a:t>
            </a: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a:solidFill>
                  <a:srgbClr val="FF0000"/>
                </a:solidFill>
                <a:latin typeface="Times New Roman" panose="02020603050405020304" pitchFamily="18" charset="0"/>
                <a:ea typeface="Times New Roman" panose="02020603050405020304" pitchFamily="18" charset="0"/>
              </a:rPr>
              <a:t>Giá cao</a:t>
            </a:r>
            <a:r>
              <a:rPr lang="en-US" sz="2400">
                <a:solidFill>
                  <a:srgbClr val="FF0000"/>
                </a:solidFill>
                <a:latin typeface="Times New Roman" panose="02020603050405020304" pitchFamily="18" charset="0"/>
                <a:ea typeface="Times New Roman" panose="02020603050405020304" pitchFamily="18" charset="0"/>
              </a:rPr>
              <a:t>: 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8842" y="239877"/>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1</a:t>
            </a:r>
            <a:endParaRPr lang="en-US" sz="2400">
              <a:effectLst/>
              <a:latin typeface="Times New Roman" panose="02020603050405020304" pitchFamily="18"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3439770"/>
              </p:ext>
            </p:extLst>
          </p:nvPr>
        </p:nvGraphicFramePr>
        <p:xfrm>
          <a:off x="405481" y="701542"/>
          <a:ext cx="10233211" cy="3893045"/>
        </p:xfrm>
        <a:graphic>
          <a:graphicData uri="http://schemas.openxmlformats.org/drawingml/2006/table">
            <a:tbl>
              <a:tblPr firstRow="1" firstCol="1" bandRow="1"/>
              <a:tblGrid>
                <a:gridCol w="6481258">
                  <a:extLst>
                    <a:ext uri="{9D8B030D-6E8A-4147-A177-3AD203B41FA5}">
                      <a16:colId xmlns:a16="http://schemas.microsoft.com/office/drawing/2014/main" val="815736510"/>
                    </a:ext>
                  </a:extLst>
                </a:gridCol>
                <a:gridCol w="3751953">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51959879"/>
              </p:ext>
            </p:extLst>
          </p:nvPr>
        </p:nvGraphicFramePr>
        <p:xfrm>
          <a:off x="405481" y="1105988"/>
          <a:ext cx="10233211" cy="5482436"/>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Tham khảo đơn giá từng loại thiết bị, dụng cụ và vật liệu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thông tin vào các cột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Tính tổng chi phí cho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14663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8065" y="941705"/>
            <a:ext cx="10602685" cy="5324535"/>
          </a:xfrm>
          <a:prstGeom prst="rect">
            <a:avLst/>
          </a:prstGeom>
        </p:spPr>
        <p:txBody>
          <a:bodyPr wrap="square">
            <a:spAutoFit/>
          </a:bodyPr>
          <a:lstStyle/>
          <a:p>
            <a:r>
              <a:rPr lang="en-US" sz="2000">
                <a:solidFill>
                  <a:srgbClr val="FF0000"/>
                </a:solidFill>
                <a:latin typeface="Times New Roman" panose="02020603050405020304" pitchFamily="18" charset="0"/>
                <a:cs typeface="Times New Roman" panose="02020603050405020304" pitchFamily="18" charset="0"/>
              </a:rPr>
              <a:t>Việc xác định số lượng, loại thiết bị và vật liệu dùng trong mạng điện là rất quan trọng khi tính toán chi phí, vì có những lý do sau:</a:t>
            </a:r>
            <a:endPar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Tính chính xác của chi phí: Mỗi thiết bị và vật liệu điện đều có giá thành riêng, và chi phí của mạng điện sẽ tăng lên tùy thuộc vào số lượng và loại thiết bị cũng như vật liệu được sử dụng. Do đó, việc xác định chính xác số lượng và loại thiết bị và vật liệu sẽ giúp tính toán chi phí mạng điện một cách chính xác và hiệu quả.</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Đảm bảo hiệu suất và an toàn: Việc sử dụng các thiết bị và vật liệu điện phù hợp và chất lượng cao sẽ đảm bảo hiệu suất và an toàn cho mạng điện. Việc tính toán số lượng và loại thiết bị cần thiết sẽ giúp đảm bảo rằng mạng điện hoạt động một cách hiệu quả và an toàn.</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Thiết kế mạng điện phù hợp: Việc xác định số lượng và loại thiết bị và vật liệu cần thiết cũng giúp trong quá trình thiết kế mạng điện. Dựa vào yêu cầu và nhu cầu sử dụng, các chuyên gia có thể thiết kế một mạng điện phù hợp và hiệu quả với chi phí hợp lý.</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Dự báo và quản lý chi phí: Bằng việc xác định số lượng và loại thiết bị và vật liệu cần thiết, người quản lý có thể dự báo và quản lý chi phí một cách hiệu quả hơn. Việc này giúp tránh tình trạng thiếu hụt hoặc lãng phí thiết bị và vật liệu điện.</a:t>
            </a:r>
          </a:p>
          <a:p>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Vì vậy, việc xác định số lượng và loại thiết bị và vật liệu dùng trong mạng điện là cần thiết để tính toán và quản lý chi phí một cách hiệu quả và chính xác.</a:t>
            </a:r>
            <a:endParaRPr lang="en-US" sz="2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175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582</TotalTime>
  <Words>2357</Words>
  <Application>Microsoft Office PowerPoint</Application>
  <PresentationFormat>Widescreen</PresentationFormat>
  <Paragraphs>424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2023-06-21T22:05:51Z</dcterms:created>
  <dcterms:modified xsi:type="dcterms:W3CDTF">2024-08-30T14:42:06Z</dcterms:modified>
</cp:coreProperties>
</file>