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42"/>
  </p:notesMasterIdLst>
  <p:sldIdLst>
    <p:sldId id="259" r:id="rId2"/>
    <p:sldId id="257" r:id="rId3"/>
    <p:sldId id="301" r:id="rId4"/>
    <p:sldId id="256" r:id="rId5"/>
    <p:sldId id="277" r:id="rId6"/>
    <p:sldId id="263" r:id="rId7"/>
    <p:sldId id="264" r:id="rId8"/>
    <p:sldId id="290" r:id="rId9"/>
    <p:sldId id="291" r:id="rId10"/>
    <p:sldId id="261" r:id="rId11"/>
    <p:sldId id="260" r:id="rId12"/>
    <p:sldId id="292" r:id="rId13"/>
    <p:sldId id="265" r:id="rId14"/>
    <p:sldId id="266" r:id="rId15"/>
    <p:sldId id="268" r:id="rId16"/>
    <p:sldId id="262" r:id="rId17"/>
    <p:sldId id="274" r:id="rId18"/>
    <p:sldId id="270" r:id="rId19"/>
    <p:sldId id="295" r:id="rId20"/>
    <p:sldId id="294" r:id="rId21"/>
    <p:sldId id="296" r:id="rId22"/>
    <p:sldId id="293" r:id="rId23"/>
    <p:sldId id="297" r:id="rId24"/>
    <p:sldId id="302" r:id="rId25"/>
    <p:sldId id="276" r:id="rId26"/>
    <p:sldId id="303" r:id="rId27"/>
    <p:sldId id="272" r:id="rId28"/>
    <p:sldId id="271" r:id="rId29"/>
    <p:sldId id="283" r:id="rId30"/>
    <p:sldId id="288" r:id="rId31"/>
    <p:sldId id="282" r:id="rId32"/>
    <p:sldId id="284" r:id="rId33"/>
    <p:sldId id="304" r:id="rId34"/>
    <p:sldId id="285" r:id="rId35"/>
    <p:sldId id="305" r:id="rId36"/>
    <p:sldId id="306" r:id="rId37"/>
    <p:sldId id="300" r:id="rId38"/>
    <p:sldId id="299" r:id="rId39"/>
    <p:sldId id="307" r:id="rId40"/>
    <p:sldId id="286" r:id="rId41"/>
  </p:sldIdLst>
  <p:sldSz cx="9144000" cy="5143500" type="screen16x9"/>
  <p:notesSz cx="6858000" cy="9144000"/>
  <p:embeddedFontLst>
    <p:embeddedFont>
      <p:font typeface="Jua" panose="020B0604020202020204" charset="-127"/>
      <p:regular r:id="rId43"/>
    </p:embeddedFont>
    <p:embeddedFont>
      <p:font typeface="Microsoft YaHei" panose="020B0503020204020204" pitchFamily="34" charset="-122"/>
      <p:regular r:id="rId44"/>
      <p:bold r:id="rId45"/>
    </p:embeddedFont>
    <p:embeddedFont>
      <p:font typeface="Calibri" panose="020F0502020204030204" pitchFamily="34" charset="0"/>
      <p:regular r:id="rId46"/>
      <p:bold r:id="rId47"/>
      <p:italic r:id="rId48"/>
      <p:boldItalic r:id="rId49"/>
    </p:embeddedFont>
    <p:embeddedFont>
      <p:font typeface="Quicksand Light" panose="020B060402020202020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9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CD74FF-E9A4-4C55-9077-81358BE154FE}">
  <a:tblStyle styleId="{01CD74FF-E9A4-4C55-9077-81358BE154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1686"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 name="Google Shape;2033;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gb0ac4e247a_6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7" name="Google Shape;2907;gb0ac4e247a_6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9" name="Google Shape;3479;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9" name="Google Shape;3479;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533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9" name="Google Shape;3479;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60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9" name="Google Shape;3479;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14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9" name="Google Shape;3479;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9" name="Google Shape;3479;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898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687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3"/>
        <p:cNvGrpSpPr/>
        <p:nvPr/>
      </p:nvGrpSpPr>
      <p:grpSpPr>
        <a:xfrm>
          <a:off x="0" y="0"/>
          <a:ext cx="0" cy="0"/>
          <a:chOff x="0" y="0"/>
          <a:chExt cx="0" cy="0"/>
        </a:xfrm>
      </p:grpSpPr>
      <p:sp>
        <p:nvSpPr>
          <p:cNvPr id="4074" name="Google Shape;4074;gb0babbdd12_1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5" name="Google Shape;4075;gb0babbdd12_1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5"/>
        <p:cNvGrpSpPr/>
        <p:nvPr/>
      </p:nvGrpSpPr>
      <p:grpSpPr>
        <a:xfrm>
          <a:off x="0" y="0"/>
          <a:ext cx="0" cy="0"/>
          <a:chOff x="0" y="0"/>
          <a:chExt cx="0" cy="0"/>
        </a:xfrm>
      </p:grpSpPr>
      <p:sp>
        <p:nvSpPr>
          <p:cNvPr id="3756" name="Google Shape;3756;gb0ac4e247a_6_2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7" name="Google Shape;3757;gb0ac4e247a_6_2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gb0ac4e247a_6_2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4" name="Google Shape;3574;gb0ac4e247a_6_2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2"/>
        <p:cNvGrpSpPr/>
        <p:nvPr/>
      </p:nvGrpSpPr>
      <p:grpSpPr>
        <a:xfrm>
          <a:off x="0" y="0"/>
          <a:ext cx="0" cy="0"/>
          <a:chOff x="0" y="0"/>
          <a:chExt cx="0" cy="0"/>
        </a:xfrm>
      </p:grpSpPr>
      <p:sp>
        <p:nvSpPr>
          <p:cNvPr id="4953" name="Google Shape;4953;gb0babbdd12_1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4" name="Google Shape;4954;gb0babbdd12_1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8"/>
        <p:cNvGrpSpPr/>
        <p:nvPr/>
      </p:nvGrpSpPr>
      <p:grpSpPr>
        <a:xfrm>
          <a:off x="0" y="0"/>
          <a:ext cx="0" cy="0"/>
          <a:chOff x="0" y="0"/>
          <a:chExt cx="0" cy="0"/>
        </a:xfrm>
      </p:grpSpPr>
      <p:sp>
        <p:nvSpPr>
          <p:cNvPr id="4619" name="Google Shape;4619;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0" name="Google Shape;4620;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069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b0babbdd12_1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b0babbdd12_1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b0babbdd12_1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b0babbdd12_1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371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6"/>
        <p:cNvGrpSpPr/>
        <p:nvPr/>
      </p:nvGrpSpPr>
      <p:grpSpPr>
        <a:xfrm>
          <a:off x="0" y="0"/>
          <a:ext cx="0" cy="0"/>
          <a:chOff x="0" y="0"/>
          <a:chExt cx="0" cy="0"/>
        </a:xfrm>
      </p:grpSpPr>
      <p:sp>
        <p:nvSpPr>
          <p:cNvPr id="4767" name="Google Shape;4767;gb0babbdd12_1_2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8" name="Google Shape;4768;gb0babbdd12_1_2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b0babbdd12_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b0babbdd12_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227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b0babbdd12_1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b0babbdd12_1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839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3"/>
        <p:cNvGrpSpPr/>
        <p:nvPr/>
      </p:nvGrpSpPr>
      <p:grpSpPr>
        <a:xfrm>
          <a:off x="0" y="0"/>
          <a:ext cx="0" cy="0"/>
          <a:chOff x="0" y="0"/>
          <a:chExt cx="0" cy="0"/>
        </a:xfrm>
      </p:grpSpPr>
      <p:sp>
        <p:nvSpPr>
          <p:cNvPr id="4844" name="Google Shape;4844;gb0babbdd12_1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5" name="Google Shape;4845;gb0babbdd12_1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b0babbdd12_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b0babbdd12_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058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089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0" name="Google Shape;10;p2"/>
          <p:cNvSpPr/>
          <p:nvPr/>
        </p:nvSpPr>
        <p:spPr>
          <a:xfrm>
            <a:off x="661185" y="467318"/>
            <a:ext cx="7788147" cy="454048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Light"/>
              <a:buNone/>
              <a:defRPr sz="2200">
                <a:solidFill>
                  <a:schemeClr val="accent1"/>
                </a:solidFill>
                <a:latin typeface="Quicksand Light"/>
                <a:ea typeface="Quicksand Light"/>
                <a:cs typeface="Quicksand Light"/>
                <a:sym typeface="Quicksand Light"/>
              </a:defRPr>
            </a:lvl1pPr>
            <a:lvl2pPr lvl="1"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2pPr>
            <a:lvl3pPr lvl="2"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3pPr>
            <a:lvl4pPr lvl="3"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4pPr>
            <a:lvl5pPr lvl="4"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5pPr>
            <a:lvl6pPr lvl="5"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6pPr>
            <a:lvl7pPr lvl="6"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7pPr>
            <a:lvl8pPr lvl="7"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8pPr>
            <a:lvl9pPr lvl="8"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userDrawn="1"/>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14.xml"/><Relationship Id="rId7" Type="http://schemas.openxmlformats.org/officeDocument/2006/relationships/slide" Target="slide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16.xml"/><Relationship Id="rId4" Type="http://schemas.openxmlformats.org/officeDocument/2006/relationships/slide" Target="slide27.xml"/><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29.xml"/><Relationship Id="rId7" Type="http://schemas.openxmlformats.org/officeDocument/2006/relationships/slide" Target="slide2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16.xml"/><Relationship Id="rId4" Type="http://schemas.openxmlformats.org/officeDocument/2006/relationships/slide" Target="slide31.xml"/><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6"/>
          <p:cNvSpPr/>
          <p:nvPr/>
        </p:nvSpPr>
        <p:spPr>
          <a:xfrm rot="126755">
            <a:off x="2130001" y="1012294"/>
            <a:ext cx="4703897" cy="332806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66" name="Google Shape;1766;p26"/>
          <p:cNvSpPr/>
          <p:nvPr/>
        </p:nvSpPr>
        <p:spPr>
          <a:xfrm rot="-135875">
            <a:off x="1909815" y="721845"/>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67" name="Google Shape;1767;p26"/>
          <p:cNvSpPr/>
          <p:nvPr/>
        </p:nvSpPr>
        <p:spPr>
          <a:xfrm rot="4829593">
            <a:off x="6015304" y="875314"/>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84" name="Google Shape;1784;p26">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6">
            <a:hlinkClick r:id="rId4" action="ppaction://hlinksldjump"/>
          </p:cNvPr>
          <p:cNvSpPr txBox="1"/>
          <p:nvPr/>
        </p:nvSpPr>
        <p:spPr>
          <a:xfrm>
            <a:off x="2682050" y="2263998"/>
            <a:ext cx="3877398" cy="75115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smtClean="0">
                <a:solidFill>
                  <a:schemeClr val="accent1"/>
                </a:solidFill>
                <a:latin typeface="Times New Roman" panose="02020603050405020304" pitchFamily="18" charset="0"/>
                <a:ea typeface="Jua"/>
                <a:cs typeface="Times New Roman" panose="02020603050405020304" pitchFamily="18" charset="0"/>
                <a:sym typeface="Jua"/>
              </a:rPr>
              <a:t>KHỞI ĐỘNG</a:t>
            </a:r>
            <a:endParaRPr sz="4400">
              <a:solidFill>
                <a:schemeClr val="accent1"/>
              </a:solidFill>
              <a:latin typeface="Times New Roman" panose="02020603050405020304" pitchFamily="18" charset="0"/>
              <a:ea typeface="Jua"/>
              <a:cs typeface="Times New Roman" panose="02020603050405020304" pitchFamily="18" charset="0"/>
              <a:sym typeface="Ju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2302" y="549192"/>
            <a:ext cx="3926083" cy="2274220"/>
          </a:xfrm>
          <a:prstGeom prst="rect">
            <a:avLst/>
          </a:prstGeom>
        </p:spPr>
      </p:pic>
      <p:pic>
        <p:nvPicPr>
          <p:cNvPr id="4" name="Picture 3"/>
          <p:cNvPicPr>
            <a:picLocks noChangeAspect="1"/>
          </p:cNvPicPr>
          <p:nvPr/>
        </p:nvPicPr>
        <p:blipFill>
          <a:blip r:embed="rId4"/>
          <a:stretch>
            <a:fillRect/>
          </a:stretch>
        </p:blipFill>
        <p:spPr>
          <a:xfrm>
            <a:off x="4636168" y="2489533"/>
            <a:ext cx="3589922" cy="2393282"/>
          </a:xfrm>
          <a:prstGeom prst="rect">
            <a:avLst/>
          </a:prstGeom>
        </p:spPr>
      </p:pic>
      <p:sp>
        <p:nvSpPr>
          <p:cNvPr id="5" name="Rectangle 4"/>
          <p:cNvSpPr/>
          <p:nvPr/>
        </p:nvSpPr>
        <p:spPr>
          <a:xfrm>
            <a:off x="1155178" y="3777504"/>
            <a:ext cx="3217547" cy="461665"/>
          </a:xfrm>
          <a:prstGeom prst="rect">
            <a:avLst/>
          </a:prstGeom>
        </p:spPr>
        <p:txBody>
          <a:bodyPr wrap="none">
            <a:spAutoFit/>
          </a:bodyPr>
          <a:lstStyle/>
          <a:p>
            <a:pPr algn="ctr"/>
            <a:r>
              <a:rPr lang="en-US" sz="2400" smtClean="0">
                <a:latin typeface="Times New Roman" panose="02020603050405020304" pitchFamily="18" charset="0"/>
                <a:ea typeface="Calibri" panose="020F0502020204030204" pitchFamily="34" charset="0"/>
              </a:rPr>
              <a:t>Cầu Long Biên - Hà Nội</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6601" y="552450"/>
            <a:ext cx="4303568" cy="2705100"/>
          </a:xfrm>
          <a:prstGeom prst="rect">
            <a:avLst/>
          </a:prstGeom>
        </p:spPr>
      </p:pic>
      <p:pic>
        <p:nvPicPr>
          <p:cNvPr id="5" name="Picture 4"/>
          <p:cNvPicPr>
            <a:picLocks noChangeAspect="1"/>
          </p:cNvPicPr>
          <p:nvPr/>
        </p:nvPicPr>
        <p:blipFill>
          <a:blip r:embed="rId4"/>
          <a:stretch>
            <a:fillRect/>
          </a:stretch>
        </p:blipFill>
        <p:spPr>
          <a:xfrm>
            <a:off x="4101675" y="2230258"/>
            <a:ext cx="3950550" cy="2664183"/>
          </a:xfrm>
          <a:prstGeom prst="rect">
            <a:avLst/>
          </a:prstGeom>
        </p:spPr>
      </p:pic>
      <p:sp>
        <p:nvSpPr>
          <p:cNvPr id="6" name="Rectangle 5"/>
          <p:cNvSpPr/>
          <p:nvPr/>
        </p:nvSpPr>
        <p:spPr>
          <a:xfrm>
            <a:off x="941810" y="3766871"/>
            <a:ext cx="2954656" cy="461665"/>
          </a:xfrm>
          <a:prstGeom prst="rect">
            <a:avLst/>
          </a:prstGeom>
        </p:spPr>
        <p:txBody>
          <a:bodyPr wrap="none">
            <a:spAutoFit/>
          </a:bodyPr>
          <a:lstStyle/>
          <a:p>
            <a:pPr algn="ctr"/>
            <a:r>
              <a:rPr lang="en-US" sz="2400" smtClean="0">
                <a:latin typeface="Times New Roman" panose="02020603050405020304" pitchFamily="18" charset="0"/>
                <a:ea typeface="Calibri" panose="020F0502020204030204" pitchFamily="34" charset="0"/>
              </a:rPr>
              <a:t>Nhà Hát Lớn - Hà Nội</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7690" y="805749"/>
            <a:ext cx="3633677" cy="1907680"/>
          </a:xfrm>
          <a:prstGeom prst="rect">
            <a:avLst/>
          </a:prstGeom>
        </p:spPr>
      </p:pic>
      <p:pic>
        <p:nvPicPr>
          <p:cNvPr id="4" name="Picture 3"/>
          <p:cNvPicPr>
            <a:picLocks noChangeAspect="1"/>
          </p:cNvPicPr>
          <p:nvPr/>
        </p:nvPicPr>
        <p:blipFill>
          <a:blip r:embed="rId3"/>
          <a:stretch>
            <a:fillRect/>
          </a:stretch>
        </p:blipFill>
        <p:spPr>
          <a:xfrm>
            <a:off x="4561367" y="2358189"/>
            <a:ext cx="3415059" cy="1876927"/>
          </a:xfrm>
          <a:prstGeom prst="rect">
            <a:avLst/>
          </a:prstGeom>
        </p:spPr>
      </p:pic>
      <p:sp>
        <p:nvSpPr>
          <p:cNvPr id="5" name="Rectangle 4"/>
          <p:cNvSpPr/>
          <p:nvPr/>
        </p:nvSpPr>
        <p:spPr>
          <a:xfrm>
            <a:off x="831205" y="3766871"/>
            <a:ext cx="3175870" cy="461665"/>
          </a:xfrm>
          <a:prstGeom prst="rect">
            <a:avLst/>
          </a:prstGeom>
        </p:spPr>
        <p:txBody>
          <a:bodyPr wrap="none">
            <a:spAutoFit/>
          </a:bodyPr>
          <a:lstStyle/>
          <a:p>
            <a:pPr algn="ctr"/>
            <a:r>
              <a:rPr lang="en-US" sz="2400" smtClean="0">
                <a:latin typeface="Times New Roman" panose="02020603050405020304" pitchFamily="18" charset="0"/>
                <a:ea typeface="Calibri" panose="020F0502020204030204" pitchFamily="34" charset="0"/>
              </a:rPr>
              <a:t>Cầu Bình Lợi – Sài Gòn</a:t>
            </a:r>
            <a:endParaRPr lang="en-US" sz="2400"/>
          </a:p>
        </p:txBody>
      </p:sp>
    </p:spTree>
    <p:extLst>
      <p:ext uri="{BB962C8B-B14F-4D97-AF65-F5344CB8AC3E}">
        <p14:creationId xmlns:p14="http://schemas.microsoft.com/office/powerpoint/2010/main" val="348185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4853" y="988037"/>
            <a:ext cx="4087730" cy="2639506"/>
          </a:xfrm>
          <a:prstGeom prst="rect">
            <a:avLst/>
          </a:prstGeom>
        </p:spPr>
      </p:pic>
      <p:pic>
        <p:nvPicPr>
          <p:cNvPr id="4" name="Picture 3"/>
          <p:cNvPicPr>
            <a:picLocks noChangeAspect="1"/>
          </p:cNvPicPr>
          <p:nvPr/>
        </p:nvPicPr>
        <p:blipFill>
          <a:blip r:embed="rId4"/>
          <a:stretch>
            <a:fillRect/>
          </a:stretch>
        </p:blipFill>
        <p:spPr>
          <a:xfrm>
            <a:off x="4485446" y="2637890"/>
            <a:ext cx="3910765" cy="2198719"/>
          </a:xfrm>
          <a:prstGeom prst="rect">
            <a:avLst/>
          </a:prstGeom>
        </p:spPr>
      </p:pic>
      <p:sp>
        <p:nvSpPr>
          <p:cNvPr id="2" name="Rectangle 1"/>
          <p:cNvSpPr/>
          <p:nvPr/>
        </p:nvSpPr>
        <p:spPr>
          <a:xfrm>
            <a:off x="1775802" y="376411"/>
            <a:ext cx="6213559" cy="461665"/>
          </a:xfrm>
          <a:prstGeom prst="rect">
            <a:avLst/>
          </a:prstGeom>
        </p:spPr>
        <p:txBody>
          <a:bodyPr wrap="none">
            <a:spAutoFit/>
          </a:bodyPr>
          <a:lstStyle/>
          <a:p>
            <a:pPr algn="ctr"/>
            <a:r>
              <a:rPr lang="en-US" sz="2400" smtClean="0">
                <a:latin typeface="Times New Roman" panose="02020603050405020304" pitchFamily="18" charset="0"/>
                <a:ea typeface="Calibri" panose="020F0502020204030204" pitchFamily="34" charset="0"/>
              </a:rPr>
              <a:t>Một </a:t>
            </a:r>
            <a:r>
              <a:rPr lang="en-US" sz="2400">
                <a:latin typeface="Times New Roman" panose="02020603050405020304" pitchFamily="18" charset="0"/>
                <a:ea typeface="Calibri" panose="020F0502020204030204" pitchFamily="34" charset="0"/>
              </a:rPr>
              <a:t>số công trình được thực dân Pháp xây dựng </a:t>
            </a:r>
            <a:endParaRPr lang="en-US" sz="2400"/>
          </a:p>
        </p:txBody>
      </p:sp>
      <p:sp>
        <p:nvSpPr>
          <p:cNvPr id="5" name="Rectangle 4"/>
          <p:cNvSpPr/>
          <p:nvPr/>
        </p:nvSpPr>
        <p:spPr>
          <a:xfrm>
            <a:off x="2004767" y="3777504"/>
            <a:ext cx="1518364" cy="461665"/>
          </a:xfrm>
          <a:prstGeom prst="rect">
            <a:avLst/>
          </a:prstGeom>
        </p:spPr>
        <p:txBody>
          <a:bodyPr wrap="none">
            <a:spAutoFit/>
          </a:bodyPr>
          <a:lstStyle/>
          <a:p>
            <a:pPr algn="ctr"/>
            <a:r>
              <a:rPr lang="en-US" sz="2400" smtClean="0">
                <a:latin typeface="Times New Roman" panose="02020603050405020304" pitchFamily="18" charset="0"/>
                <a:ea typeface="Calibri" panose="020F0502020204030204" pitchFamily="34" charset="0"/>
              </a:rPr>
              <a:t>Ga Hà Nội</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7610" y="313259"/>
            <a:ext cx="3159538" cy="2639490"/>
          </a:xfrm>
          <a:prstGeom prst="rect">
            <a:avLst/>
          </a:prstGeom>
        </p:spPr>
      </p:pic>
      <p:pic>
        <p:nvPicPr>
          <p:cNvPr id="4" name="Picture 3"/>
          <p:cNvPicPr>
            <a:picLocks noChangeAspect="1"/>
          </p:cNvPicPr>
          <p:nvPr/>
        </p:nvPicPr>
        <p:blipFill>
          <a:blip r:embed="rId4"/>
          <a:stretch>
            <a:fillRect/>
          </a:stretch>
        </p:blipFill>
        <p:spPr>
          <a:xfrm>
            <a:off x="1919857" y="2952749"/>
            <a:ext cx="6453150" cy="1906612"/>
          </a:xfrm>
          <a:prstGeom prst="rect">
            <a:avLst/>
          </a:prstGeom>
        </p:spPr>
      </p:pic>
      <p:sp>
        <p:nvSpPr>
          <p:cNvPr id="2" name="Rectangle 1"/>
          <p:cNvSpPr/>
          <p:nvPr/>
        </p:nvSpPr>
        <p:spPr>
          <a:xfrm>
            <a:off x="4008851" y="478842"/>
            <a:ext cx="4292452" cy="2308324"/>
          </a:xfrm>
          <a:prstGeom prst="rect">
            <a:avLst/>
          </a:prstGeom>
        </p:spPr>
        <p:txBody>
          <a:bodyPr wrap="square">
            <a:spAutoFit/>
          </a:bodyPr>
          <a:lstStyle/>
          <a:p>
            <a:pPr algn="just"/>
            <a:r>
              <a:rPr lang="vi-VN" sz="2400">
                <a:latin typeface="+mj-lt"/>
              </a:rPr>
              <a:t>Tình cảnh người lao động Việt Nam bị áp bức, bóc lột nặng nề, phải làm việc nặng nhọc trong các hầm mỏ, đồn điền, đồng lương ít ỏi, đời sống bấp bênh, chết đói…</a:t>
            </a:r>
            <a:endParaRPr lang="en-US" sz="24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sp>
        <p:nvSpPr>
          <p:cNvPr id="4" name="Rectangle 3"/>
          <p:cNvSpPr/>
          <p:nvPr/>
        </p:nvSpPr>
        <p:spPr>
          <a:xfrm>
            <a:off x="721894" y="2227606"/>
            <a:ext cx="7603959" cy="1938992"/>
          </a:xfrm>
          <a:prstGeom prst="rect">
            <a:avLst/>
          </a:prstGeom>
        </p:spPr>
        <p:txBody>
          <a:bodyPr wrap="square">
            <a:spAutoFit/>
          </a:bodyPr>
          <a:lstStyle/>
          <a:p>
            <a:pPr algn="just"/>
            <a:r>
              <a:rPr lang="vi-VN" sz="2400">
                <a:solidFill>
                  <a:schemeClr val="tx1"/>
                </a:solidFill>
                <a:latin typeface="Times New Roman" panose="02020603050405020304" pitchFamily="18" charset="0"/>
                <a:cs typeface="Times New Roman" panose="02020603050405020304" pitchFamily="18" charset="0"/>
              </a:rPr>
              <a:t>Việt Nam từ một nước phong kiến độc lập trở thành một </a:t>
            </a:r>
            <a:r>
              <a:rPr lang="vi-VN" sz="2400" b="1">
                <a:solidFill>
                  <a:srgbClr val="FF0000"/>
                </a:solidFill>
                <a:latin typeface="Times New Roman" panose="02020603050405020304" pitchFamily="18" charset="0"/>
                <a:cs typeface="Times New Roman" panose="02020603050405020304" pitchFamily="18" charset="0"/>
              </a:rPr>
              <a:t>nước thuộc địa nửa phong kiến </a:t>
            </a:r>
            <a:r>
              <a:rPr lang="vi-VN" sz="2400">
                <a:solidFill>
                  <a:schemeClr val="tx1"/>
                </a:solidFill>
                <a:latin typeface="Times New Roman" panose="02020603050405020304" pitchFamily="18" charset="0"/>
                <a:cs typeface="Times New Roman" panose="02020603050405020304" pitchFamily="18" charset="0"/>
              </a:rPr>
              <a:t>với </a:t>
            </a:r>
            <a:r>
              <a:rPr lang="vi-VN" sz="2400" b="1">
                <a:solidFill>
                  <a:srgbClr val="FF0000"/>
                </a:solidFill>
                <a:latin typeface="Times New Roman" panose="02020603050405020304" pitchFamily="18" charset="0"/>
                <a:cs typeface="Times New Roman" panose="02020603050405020304" pitchFamily="18" charset="0"/>
              </a:rPr>
              <a:t>hai mâu thuẫn cơ bản</a:t>
            </a:r>
            <a:r>
              <a:rPr lang="vi-VN" sz="2400">
                <a:solidFill>
                  <a:schemeClr val="tx1"/>
                </a:solidFill>
                <a:latin typeface="Times New Roman" panose="02020603050405020304" pitchFamily="18" charset="0"/>
                <a:cs typeface="Times New Roman" panose="02020603050405020304" pitchFamily="18" charset="0"/>
              </a:rPr>
              <a:t>: Mâu thuẫn giữa toàn thể dân tộc Việt Nam với thực dân Pháp và mâu thuẫn giữa nông dân với địa chủ phong kiến.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5" name="Google Shape;3165;p34"/>
          <p:cNvSpPr/>
          <p:nvPr/>
        </p:nvSpPr>
        <p:spPr>
          <a:xfrm rot="-135875">
            <a:off x="177758" y="1757390"/>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6" name="Google Shape;3166;p34"/>
          <p:cNvSpPr/>
          <p:nvPr/>
        </p:nvSpPr>
        <p:spPr>
          <a:xfrm rot="10800000">
            <a:off x="7447681" y="3348227"/>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Google Shape;3185;p34">
            <a:hlinkClick r:id="rId3"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0" name="Google Shape;2330;p29"/>
          <p:cNvSpPr/>
          <p:nvPr/>
        </p:nvSpPr>
        <p:spPr>
          <a:xfrm rot="-272599">
            <a:off x="2148216" y="986144"/>
            <a:ext cx="5398572" cy="348028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31" name="Google Shape;2331;p29"/>
          <p:cNvSpPr/>
          <p:nvPr/>
        </p:nvSpPr>
        <p:spPr>
          <a:xfrm rot="-535295">
            <a:off x="1767042" y="955776"/>
            <a:ext cx="1249033" cy="98342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32" name="Google Shape;2332;p29"/>
          <p:cNvSpPr/>
          <p:nvPr/>
        </p:nvSpPr>
        <p:spPr>
          <a:xfrm rot="4430286">
            <a:off x="5909061" y="580195"/>
            <a:ext cx="1137996" cy="107926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36" name="Google Shape;2336;p29">
            <a:hlinkClick r:id="" action="ppaction://noaction"/>
          </p:cNvPr>
          <p:cNvSpPr txBox="1"/>
          <p:nvPr/>
        </p:nvSpPr>
        <p:spPr>
          <a:xfrm>
            <a:off x="1900989" y="2066447"/>
            <a:ext cx="5690937" cy="1740046"/>
          </a:xfrm>
          <a:prstGeom prst="rect">
            <a:avLst/>
          </a:prstGeom>
          <a:noFill/>
          <a:ln>
            <a:noFill/>
          </a:ln>
        </p:spPr>
        <p:txBody>
          <a:bodyPr spcFirstLastPara="1" wrap="square" lIns="91425" tIns="91425" rIns="91425" bIns="91425" anchor="t" anchorCtr="0">
            <a:noAutofit/>
          </a:bodyPr>
          <a:lstStyle/>
          <a:p>
            <a:pPr lvl="0" algn="ctr"/>
            <a:r>
              <a:rPr lang="en-US" sz="2800" b="1" smtClean="0">
                <a:solidFill>
                  <a:schemeClr val="tx1"/>
                </a:solidFill>
                <a:latin typeface="Times New Roman" panose="02020603050405020304" pitchFamily="18" charset="0"/>
                <a:ea typeface="Jua"/>
                <a:cs typeface="Times New Roman" panose="02020603050405020304" pitchFamily="18" charset="0"/>
                <a:sym typeface="Jua"/>
              </a:rPr>
              <a:t>2. </a:t>
            </a:r>
            <a:r>
              <a:rPr lang="vi-VN" sz="2800" b="1" smtClean="0">
                <a:solidFill>
                  <a:schemeClr val="tx1"/>
                </a:solidFill>
                <a:latin typeface="+mj-lt"/>
                <a:ea typeface="Jua"/>
                <a:cs typeface="Jua"/>
                <a:sym typeface="Jua"/>
              </a:rPr>
              <a:t>Hoạt </a:t>
            </a:r>
            <a:r>
              <a:rPr lang="vi-VN" sz="2800" b="1">
                <a:solidFill>
                  <a:schemeClr val="tx1"/>
                </a:solidFill>
                <a:latin typeface="+mj-lt"/>
                <a:ea typeface="Jua"/>
                <a:cs typeface="Jua"/>
                <a:sym typeface="Jua"/>
              </a:rPr>
              <a:t>động yêu nước </a:t>
            </a:r>
            <a:r>
              <a:rPr lang="vi-VN" sz="2800" b="1" smtClean="0">
                <a:solidFill>
                  <a:schemeClr val="tx1"/>
                </a:solidFill>
                <a:latin typeface="+mj-lt"/>
                <a:ea typeface="Jua"/>
                <a:cs typeface="Jua"/>
                <a:sym typeface="Jua"/>
              </a:rPr>
              <a:t>của</a:t>
            </a:r>
            <a:endParaRPr lang="en-US" sz="2800" b="1" smtClean="0">
              <a:solidFill>
                <a:schemeClr val="tx1"/>
              </a:solidFill>
              <a:latin typeface="+mj-lt"/>
              <a:ea typeface="Jua"/>
              <a:cs typeface="Jua"/>
              <a:sym typeface="Jua"/>
            </a:endParaRPr>
          </a:p>
          <a:p>
            <a:pPr lvl="0" algn="ctr"/>
            <a:r>
              <a:rPr lang="vi-VN" sz="2800" b="1" smtClean="0">
                <a:solidFill>
                  <a:schemeClr val="tx1"/>
                </a:solidFill>
                <a:latin typeface="+mj-lt"/>
                <a:ea typeface="Jua"/>
                <a:cs typeface="Jua"/>
                <a:sym typeface="Jua"/>
              </a:rPr>
              <a:t> </a:t>
            </a:r>
            <a:r>
              <a:rPr lang="vi-VN" sz="2800" b="1">
                <a:solidFill>
                  <a:schemeClr val="tx1"/>
                </a:solidFill>
                <a:latin typeface="+mj-lt"/>
                <a:ea typeface="Jua"/>
                <a:cs typeface="Jua"/>
                <a:sym typeface="Jua"/>
              </a:rPr>
              <a:t>Phan Bội Châu, Phan Châu Trinh</a:t>
            </a:r>
            <a:endParaRPr sz="2800" b="1">
              <a:solidFill>
                <a:schemeClr val="tx1"/>
              </a:solidFill>
              <a:latin typeface="+mj-lt"/>
              <a:ea typeface="Jua"/>
              <a:cs typeface="Jua"/>
              <a:sym typeface="Jua"/>
            </a:endParaRPr>
          </a:p>
        </p:txBody>
      </p:sp>
      <p:sp>
        <p:nvSpPr>
          <p:cNvPr id="2337" name="Google Shape;2337;p29">
            <a:hlinkClick r:id="rId3" action="ppaction://hlinksldjump"/>
          </p:cNvPr>
          <p:cNvSpPr/>
          <p:nvPr/>
        </p:nvSpPr>
        <p:spPr>
          <a:xfrm rot="-2700000">
            <a:off x="944850" y="632125"/>
            <a:ext cx="196233" cy="178793"/>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4" name="Rectangle 3"/>
          <p:cNvSpPr/>
          <p:nvPr/>
        </p:nvSpPr>
        <p:spPr>
          <a:xfrm>
            <a:off x="590071" y="530647"/>
            <a:ext cx="4832533" cy="1532727"/>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a:t>
            </a:r>
            <a:r>
              <a:rPr lang="en-US" sz="2400" smtClean="0">
                <a:latin typeface="Times New Roman" panose="02020603050405020304" pitchFamily="18" charset="0"/>
                <a:cs typeface="Times New Roman" panose="02020603050405020304" pitchFamily="18" charset="0"/>
              </a:rPr>
              <a:t>ìm </a:t>
            </a:r>
            <a:r>
              <a:rPr lang="en-US" sz="2400">
                <a:latin typeface="Times New Roman" panose="02020603050405020304" pitchFamily="18" charset="0"/>
                <a:cs typeface="Times New Roman" panose="02020603050405020304" pitchFamily="18" charset="0"/>
              </a:rPr>
              <a:t>hiểu thông tin mục 2, kết hợp quan sát hình 19.3 và 19.4 để trả hoàn thành phiếu học tập sau:</a:t>
            </a:r>
          </a:p>
        </p:txBody>
      </p:sp>
      <p:grpSp>
        <p:nvGrpSpPr>
          <p:cNvPr id="5" name="Group 4"/>
          <p:cNvGrpSpPr/>
          <p:nvPr/>
        </p:nvGrpSpPr>
        <p:grpSpPr>
          <a:xfrm>
            <a:off x="5241851" y="290372"/>
            <a:ext cx="3274828" cy="1907931"/>
            <a:chOff x="822441" y="1056618"/>
            <a:chExt cx="3567322" cy="203938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7902" b="100000" l="429" r="99429"/>
                      </a14:imgEffect>
                    </a14:imgLayer>
                  </a14:imgProps>
                </a:ext>
              </a:extLst>
            </a:blip>
            <a:srcRect l="50809" t="9016"/>
            <a:stretch/>
          </p:blipFill>
          <p:spPr>
            <a:xfrm>
              <a:off x="2524128" y="1056618"/>
              <a:ext cx="1865635" cy="2039380"/>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822441" y="1056618"/>
              <a:ext cx="1873966" cy="2039380"/>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3627609685"/>
              </p:ext>
            </p:extLst>
          </p:nvPr>
        </p:nvGraphicFramePr>
        <p:xfrm>
          <a:off x="769115" y="2303649"/>
          <a:ext cx="7386056" cy="2605024"/>
        </p:xfrm>
        <a:graphic>
          <a:graphicData uri="http://schemas.openxmlformats.org/drawingml/2006/table">
            <a:tbl>
              <a:tblPr firstRow="1" firstCol="1" bandRow="1">
                <a:tableStyleId>{3C2FFA5D-87B4-456A-9821-1D502468CF0F}</a:tableStyleId>
              </a:tblPr>
              <a:tblGrid>
                <a:gridCol w="1649040">
                  <a:extLst>
                    <a:ext uri="{9D8B030D-6E8A-4147-A177-3AD203B41FA5}">
                      <a16:colId xmlns:a16="http://schemas.microsoft.com/office/drawing/2014/main" val="422149072"/>
                    </a:ext>
                  </a:extLst>
                </a:gridCol>
                <a:gridCol w="2235290">
                  <a:extLst>
                    <a:ext uri="{9D8B030D-6E8A-4147-A177-3AD203B41FA5}">
                      <a16:colId xmlns:a16="http://schemas.microsoft.com/office/drawing/2014/main" val="2193325202"/>
                    </a:ext>
                  </a:extLst>
                </a:gridCol>
                <a:gridCol w="2235290">
                  <a:extLst>
                    <a:ext uri="{9D8B030D-6E8A-4147-A177-3AD203B41FA5}">
                      <a16:colId xmlns:a16="http://schemas.microsoft.com/office/drawing/2014/main" val="2376385143"/>
                    </a:ext>
                  </a:extLst>
                </a:gridCol>
                <a:gridCol w="1266436">
                  <a:extLst>
                    <a:ext uri="{9D8B030D-6E8A-4147-A177-3AD203B41FA5}">
                      <a16:colId xmlns:a16="http://schemas.microsoft.com/office/drawing/2014/main" val="2816099428"/>
                    </a:ext>
                  </a:extLst>
                </a:gridCol>
              </a:tblGrid>
              <a:tr h="0">
                <a:tc rowSpan="2">
                  <a:txBody>
                    <a:bodyPr/>
                    <a:lstStyle/>
                    <a:p>
                      <a:pPr algn="ctr">
                        <a:lnSpc>
                          <a:spcPct val="115000"/>
                        </a:lnSpc>
                        <a:spcAft>
                          <a:spcPts val="0"/>
                        </a:spcAft>
                      </a:pPr>
                      <a:r>
                        <a:rPr lang="vi-VN" sz="2000">
                          <a:effectLst/>
                          <a:latin typeface="+mj-lt"/>
                        </a:rPr>
                        <a:t>Nhà yêu nước</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gridSpan="3">
                  <a:txBody>
                    <a:bodyPr/>
                    <a:lstStyle/>
                    <a:p>
                      <a:pPr algn="ctr">
                        <a:lnSpc>
                          <a:spcPct val="115000"/>
                        </a:lnSpc>
                        <a:spcAft>
                          <a:spcPts val="0"/>
                        </a:spcAft>
                      </a:pPr>
                      <a:r>
                        <a:rPr lang="vi-VN" sz="2000">
                          <a:effectLst/>
                          <a:latin typeface="+mj-lt"/>
                        </a:rPr>
                        <a:t>Hoạt động chính</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5969832"/>
                  </a:ext>
                </a:extLst>
              </a:tr>
              <a:tr h="0">
                <a:tc vMerge="1">
                  <a:txBody>
                    <a:bodyPr/>
                    <a:lstStyle/>
                    <a:p>
                      <a:endParaRPr lang="en-US"/>
                    </a:p>
                  </a:txBody>
                  <a:tcPr/>
                </a:tc>
                <a:tc>
                  <a:txBody>
                    <a:bodyPr/>
                    <a:lstStyle/>
                    <a:p>
                      <a:pPr algn="ctr">
                        <a:lnSpc>
                          <a:spcPct val="115000"/>
                        </a:lnSpc>
                        <a:spcAft>
                          <a:spcPts val="0"/>
                        </a:spcAft>
                      </a:pPr>
                      <a:r>
                        <a:rPr lang="vi-VN" sz="2000">
                          <a:effectLst/>
                          <a:latin typeface="+mj-lt"/>
                        </a:rPr>
                        <a:t>Thời gian</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2000">
                          <a:effectLst/>
                          <a:latin typeface="+mj-lt"/>
                        </a:rPr>
                        <a:t>Sự kiện</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2000">
                          <a:effectLst/>
                          <a:latin typeface="+mj-lt"/>
                        </a:rPr>
                        <a:t>Kết quả</a:t>
                      </a:r>
                      <a:endParaRPr lang="en-US" sz="2000">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2146511"/>
                  </a:ext>
                </a:extLst>
              </a:tr>
              <a:tr h="0">
                <a:tc rowSpan="4">
                  <a:txBody>
                    <a:bodyPr/>
                    <a:lstStyle/>
                    <a:p>
                      <a:pPr algn="just">
                        <a:lnSpc>
                          <a:spcPct val="115000"/>
                        </a:lnSpc>
                        <a:spcAft>
                          <a:spcPts val="0"/>
                        </a:spcAft>
                      </a:pPr>
                      <a:r>
                        <a:rPr lang="vi-VN" sz="2000">
                          <a:effectLst/>
                          <a:latin typeface="+mj-lt"/>
                        </a:rPr>
                        <a:t>Phan Bội Châu</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0750737"/>
                  </a:ext>
                </a:extLst>
              </a:tr>
              <a:tr h="0">
                <a:tc vMerge="1">
                  <a:txBody>
                    <a:bodyPr/>
                    <a:lstStyle/>
                    <a:p>
                      <a:endParaRPr lang="en-US"/>
                    </a:p>
                  </a:txBody>
                  <a:tcPr/>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8609069"/>
                  </a:ext>
                </a:extLst>
              </a:tr>
              <a:tr h="0">
                <a:tc vMerge="1">
                  <a:txBody>
                    <a:bodyPr/>
                    <a:lstStyle/>
                    <a:p>
                      <a:endParaRPr lang="en-US"/>
                    </a:p>
                  </a:txBody>
                  <a:tcPr/>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6314710"/>
                  </a:ext>
                </a:extLst>
              </a:tr>
              <a:tr h="0">
                <a:tc vMerge="1">
                  <a:txBody>
                    <a:bodyPr/>
                    <a:lstStyle/>
                    <a:p>
                      <a:endParaRPr lang="en-US"/>
                    </a:p>
                  </a:txBody>
                  <a:tcPr/>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4820784"/>
                  </a:ext>
                </a:extLst>
              </a:tr>
              <a:tr h="0">
                <a:tc rowSpan="2">
                  <a:txBody>
                    <a:bodyPr/>
                    <a:lstStyle/>
                    <a:p>
                      <a:pPr algn="just">
                        <a:lnSpc>
                          <a:spcPct val="115000"/>
                        </a:lnSpc>
                        <a:spcAft>
                          <a:spcPts val="0"/>
                        </a:spcAft>
                      </a:pPr>
                      <a:r>
                        <a:rPr lang="vi-VN" sz="2000">
                          <a:effectLst/>
                          <a:latin typeface="+mj-lt"/>
                        </a:rPr>
                        <a:t>Phan Châu Trinh</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1750908"/>
                  </a:ext>
                </a:extLst>
              </a:tr>
              <a:tr h="0">
                <a:tc vMerge="1">
                  <a:txBody>
                    <a:bodyPr/>
                    <a:lstStyle/>
                    <a:p>
                      <a:endParaRPr lang="en-US"/>
                    </a:p>
                  </a:txBody>
                  <a:tcPr/>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000">
                          <a:effectLst/>
                          <a:latin typeface="+mj-lt"/>
                        </a:rPr>
                        <a:t> </a:t>
                      </a:r>
                      <a:endParaRPr lang="en-US" sz="2000">
                        <a:effectLst/>
                        <a:latin typeface="+mj-lt"/>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480886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66539848"/>
              </p:ext>
            </p:extLst>
          </p:nvPr>
        </p:nvGraphicFramePr>
        <p:xfrm>
          <a:off x="378996" y="736953"/>
          <a:ext cx="8100258" cy="3947342"/>
        </p:xfrm>
        <a:graphic>
          <a:graphicData uri="http://schemas.openxmlformats.org/drawingml/2006/table">
            <a:tbl>
              <a:tblPr firstRow="1" firstCol="1" bandRow="1">
                <a:tableStyleId>{5C22544A-7EE6-4342-B048-85BDC9FD1C3A}</a:tableStyleId>
              </a:tblPr>
              <a:tblGrid>
                <a:gridCol w="1417720">
                  <a:extLst>
                    <a:ext uri="{9D8B030D-6E8A-4147-A177-3AD203B41FA5}">
                      <a16:colId xmlns:a16="http://schemas.microsoft.com/office/drawing/2014/main" val="1477959684"/>
                    </a:ext>
                  </a:extLst>
                </a:gridCol>
                <a:gridCol w="1251284">
                  <a:extLst>
                    <a:ext uri="{9D8B030D-6E8A-4147-A177-3AD203B41FA5}">
                      <a16:colId xmlns:a16="http://schemas.microsoft.com/office/drawing/2014/main" val="1687627013"/>
                    </a:ext>
                  </a:extLst>
                </a:gridCol>
                <a:gridCol w="3946358">
                  <a:extLst>
                    <a:ext uri="{9D8B030D-6E8A-4147-A177-3AD203B41FA5}">
                      <a16:colId xmlns:a16="http://schemas.microsoft.com/office/drawing/2014/main" val="518126573"/>
                    </a:ext>
                  </a:extLst>
                </a:gridCol>
                <a:gridCol w="1484896">
                  <a:extLst>
                    <a:ext uri="{9D8B030D-6E8A-4147-A177-3AD203B41FA5}">
                      <a16:colId xmlns:a16="http://schemas.microsoft.com/office/drawing/2014/main" val="2583956279"/>
                    </a:ext>
                  </a:extLst>
                </a:gridCol>
              </a:tblGrid>
              <a:tr h="563906">
                <a:tc rowSpan="2">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Nhà yêu nước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gridSpan="3">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Hoạt động chính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3685554"/>
                  </a:ext>
                </a:extLst>
              </a:tr>
              <a:tr h="563906">
                <a:tc vMerge="1">
                  <a:txBody>
                    <a:bodyPr/>
                    <a:lstStyle/>
                    <a:p>
                      <a:endParaRPr lang="en-US"/>
                    </a:p>
                  </a:txBody>
                  <a:tcPr/>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Thời gian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Sự kiện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846580251"/>
                  </a:ext>
                </a:extLst>
              </a:tr>
              <a:tr h="2819530">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Phan Bội </a:t>
                      </a:r>
                      <a:r>
                        <a:rPr lang="en-US" sz="2400" smtClean="0">
                          <a:effectLst/>
                          <a:latin typeface="Times New Roman" panose="02020603050405020304" pitchFamily="18" charset="0"/>
                          <a:cs typeface="Times New Roman" panose="02020603050405020304" pitchFamily="18" charset="0"/>
                        </a:rPr>
                        <a:t>Châu</a:t>
                      </a:r>
                    </a:p>
                    <a:p>
                      <a:pPr algn="just">
                        <a:lnSpc>
                          <a:spcPct val="130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Năm 1904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Phan Bội Châu cùng các nhà yêu nước khác thành lập Hội Duy Tân với mục đích đấu tranh để lập nên nước Việt Nam độc lập.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2715956320"/>
                  </a:ext>
                </a:extLst>
              </a:tr>
            </a:tbl>
          </a:graphicData>
        </a:graphic>
      </p:graphicFrame>
      <p:pic>
        <p:nvPicPr>
          <p:cNvPr id="4" name="Picture 3"/>
          <p:cNvPicPr>
            <a:picLocks noChangeAspect="1"/>
          </p:cNvPicPr>
          <p:nvPr/>
        </p:nvPicPr>
        <p:blipFill>
          <a:blip r:embed="rId3"/>
          <a:stretch>
            <a:fillRect/>
          </a:stretch>
        </p:blipFill>
        <p:spPr>
          <a:xfrm>
            <a:off x="523376" y="2882424"/>
            <a:ext cx="1209172" cy="1599712"/>
          </a:xfrm>
          <a:prstGeom prst="rect">
            <a:avLst/>
          </a:prstGeom>
        </p:spPr>
      </p:pic>
      <p:sp>
        <p:nvSpPr>
          <p:cNvPr id="5" name="Rectangle 4"/>
          <p:cNvSpPr/>
          <p:nvPr/>
        </p:nvSpPr>
        <p:spPr>
          <a:xfrm>
            <a:off x="1808748" y="1957137"/>
            <a:ext cx="1210677" cy="272715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019425" y="1957137"/>
            <a:ext cx="3943350" cy="272715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99"/>
                                        </p:tgtEl>
                                      </p:cBhvr>
                                    </p:animEffect>
                                    <p:anim calcmode="lin" valueType="num">
                                      <p:cBhvr>
                                        <p:cTn id="14" dur="1000"/>
                                        <p:tgtEl>
                                          <p:spTgt spid="99"/>
                                        </p:tgtEl>
                                        <p:attrNameLst>
                                          <p:attrName>ppt_x</p:attrName>
                                        </p:attrNameLst>
                                      </p:cBhvr>
                                      <p:tavLst>
                                        <p:tav tm="0">
                                          <p:val>
                                            <p:strVal val="ppt_x"/>
                                          </p:val>
                                        </p:tav>
                                        <p:tav tm="100000">
                                          <p:val>
                                            <p:strVal val="ppt_x"/>
                                          </p:val>
                                        </p:tav>
                                      </p:tavLst>
                                    </p:anim>
                                    <p:anim calcmode="lin" valueType="num">
                                      <p:cBhvr>
                                        <p:cTn id="15" dur="1000"/>
                                        <p:tgtEl>
                                          <p:spTgt spid="99"/>
                                        </p:tgtEl>
                                        <p:attrNameLst>
                                          <p:attrName>ppt_y</p:attrName>
                                        </p:attrNameLst>
                                      </p:cBhvr>
                                      <p:tavLst>
                                        <p:tav tm="0">
                                          <p:val>
                                            <p:strVal val="ppt_y"/>
                                          </p:val>
                                        </p:tav>
                                        <p:tav tm="100000">
                                          <p:val>
                                            <p:strVal val="ppt_y+.1"/>
                                          </p:val>
                                        </p:tav>
                                      </p:tavLst>
                                    </p:anim>
                                    <p:set>
                                      <p:cBhvr>
                                        <p:cTn id="16" dur="1" fill="hold">
                                          <p:stCondLst>
                                            <p:cond delay="999"/>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13122237"/>
              </p:ext>
            </p:extLst>
          </p:nvPr>
        </p:nvGraphicFramePr>
        <p:xfrm>
          <a:off x="443165" y="255690"/>
          <a:ext cx="7962899" cy="4754880"/>
        </p:xfrm>
        <a:graphic>
          <a:graphicData uri="http://schemas.openxmlformats.org/drawingml/2006/table">
            <a:tbl>
              <a:tblPr firstRow="1" firstCol="1" bandRow="1">
                <a:tableStyleId>{5C22544A-7EE6-4342-B048-85BDC9FD1C3A}</a:tableStyleId>
              </a:tblPr>
              <a:tblGrid>
                <a:gridCol w="1393679">
                  <a:extLst>
                    <a:ext uri="{9D8B030D-6E8A-4147-A177-3AD203B41FA5}">
                      <a16:colId xmlns:a16="http://schemas.microsoft.com/office/drawing/2014/main" val="1477959684"/>
                    </a:ext>
                  </a:extLst>
                </a:gridCol>
                <a:gridCol w="1230066">
                  <a:extLst>
                    <a:ext uri="{9D8B030D-6E8A-4147-A177-3AD203B41FA5}">
                      <a16:colId xmlns:a16="http://schemas.microsoft.com/office/drawing/2014/main" val="1687627013"/>
                    </a:ext>
                  </a:extLst>
                </a:gridCol>
                <a:gridCol w="3579807">
                  <a:extLst>
                    <a:ext uri="{9D8B030D-6E8A-4147-A177-3AD203B41FA5}">
                      <a16:colId xmlns:a16="http://schemas.microsoft.com/office/drawing/2014/main" val="518126573"/>
                    </a:ext>
                  </a:extLst>
                </a:gridCol>
                <a:gridCol w="1759347">
                  <a:extLst>
                    <a:ext uri="{9D8B030D-6E8A-4147-A177-3AD203B41FA5}">
                      <a16:colId xmlns:a16="http://schemas.microsoft.com/office/drawing/2014/main" val="2583956279"/>
                    </a:ext>
                  </a:extLst>
                </a:gridCol>
              </a:tblGrid>
              <a:tr h="316582">
                <a:tc rowSpan="2">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Nhà yêu nước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gridSpan="3">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Hoạt động chính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3685554"/>
                  </a:ext>
                </a:extLst>
              </a:tr>
              <a:tr h="386744">
                <a:tc vMerge="1">
                  <a:txBody>
                    <a:bodyPr/>
                    <a:lstStyle/>
                    <a:p>
                      <a:endParaRPr lang="en-US"/>
                    </a:p>
                  </a:txBody>
                  <a:tcPr/>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Thời gian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Sự kiện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846580251"/>
                  </a:ext>
                </a:extLst>
              </a:tr>
              <a:tr h="3803904">
                <a:tc>
                  <a:txBody>
                    <a:bodyPr/>
                    <a:lstStyle/>
                    <a:p>
                      <a:pPr algn="just">
                        <a:lnSpc>
                          <a:spcPct val="130000"/>
                        </a:lnSpc>
                        <a:spcAft>
                          <a:spcPts val="0"/>
                        </a:spcAft>
                      </a:pPr>
                      <a:r>
                        <a:rPr lang="en-US" sz="2400" smtClean="0">
                          <a:effectLst/>
                          <a:latin typeface="Times New Roman" panose="02020603050405020304" pitchFamily="18" charset="0"/>
                          <a:cs typeface="Times New Roman" panose="02020603050405020304" pitchFamily="18" charset="0"/>
                        </a:rPr>
                        <a:t>Phan Bội Châu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Đầu năm 1905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Phan Bội Châu sang Nhật Bản nhờ giúp đỡ về khí giới, tiền bạc để đánh Pháp.</a:t>
                      </a:r>
                    </a:p>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Sau đó, Hội Duy tân đã phát động phong trào Đông du, đưa các thanh niên Việt Nam yêu nước sang Nhật Bản để học tập.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Năm 1909, Phan Bội Châu bị trục xuất khỏi Nhật Bản. Phong trào tan rã.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2045676053"/>
                  </a:ext>
                </a:extLst>
              </a:tr>
            </a:tbl>
          </a:graphicData>
        </a:graphic>
      </p:graphicFrame>
      <p:pic>
        <p:nvPicPr>
          <p:cNvPr id="4" name="Picture 3"/>
          <p:cNvPicPr>
            <a:picLocks noChangeAspect="1"/>
          </p:cNvPicPr>
          <p:nvPr/>
        </p:nvPicPr>
        <p:blipFill>
          <a:blip r:embed="rId3"/>
          <a:stretch>
            <a:fillRect/>
          </a:stretch>
        </p:blipFill>
        <p:spPr>
          <a:xfrm>
            <a:off x="555460" y="2208656"/>
            <a:ext cx="1209172" cy="1599712"/>
          </a:xfrm>
          <a:prstGeom prst="rect">
            <a:avLst/>
          </a:prstGeom>
        </p:spPr>
      </p:pic>
      <p:sp>
        <p:nvSpPr>
          <p:cNvPr id="5" name="Rectangle 4"/>
          <p:cNvSpPr/>
          <p:nvPr/>
        </p:nvSpPr>
        <p:spPr>
          <a:xfrm>
            <a:off x="1860605" y="1184744"/>
            <a:ext cx="1227000" cy="382582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87604" y="1184743"/>
            <a:ext cx="3535833" cy="382582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23437" y="1184743"/>
            <a:ext cx="1782627" cy="382582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extLst>
      <p:ext uri="{BB962C8B-B14F-4D97-AF65-F5344CB8AC3E}">
        <p14:creationId xmlns:p14="http://schemas.microsoft.com/office/powerpoint/2010/main" val="148620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13" name="Picture 12"/>
          <p:cNvPicPr/>
          <p:nvPr/>
        </p:nvPicPr>
        <p:blipFill>
          <a:blip r:embed="rId3"/>
          <a:stretch>
            <a:fillRect/>
          </a:stretch>
        </p:blipFill>
        <p:spPr>
          <a:xfrm>
            <a:off x="912183" y="1689418"/>
            <a:ext cx="1963932" cy="2594747"/>
          </a:xfrm>
          <a:prstGeom prst="rect">
            <a:avLst/>
          </a:prstGeom>
        </p:spPr>
      </p:pic>
      <p:pic>
        <p:nvPicPr>
          <p:cNvPr id="14" name="Picture 13"/>
          <p:cNvPicPr/>
          <p:nvPr/>
        </p:nvPicPr>
        <p:blipFill>
          <a:blip r:embed="rId4"/>
          <a:stretch>
            <a:fillRect/>
          </a:stretch>
        </p:blipFill>
        <p:spPr>
          <a:xfrm>
            <a:off x="3337037" y="1915508"/>
            <a:ext cx="2013471" cy="2601599"/>
          </a:xfrm>
          <a:prstGeom prst="rect">
            <a:avLst/>
          </a:prstGeom>
        </p:spPr>
      </p:pic>
      <p:sp>
        <p:nvSpPr>
          <p:cNvPr id="8" name="Rectangle 7"/>
          <p:cNvSpPr/>
          <p:nvPr/>
        </p:nvSpPr>
        <p:spPr>
          <a:xfrm>
            <a:off x="841559" y="411298"/>
            <a:ext cx="7303345" cy="1200329"/>
          </a:xfrm>
          <a:prstGeom prst="rect">
            <a:avLst/>
          </a:prstGeom>
        </p:spPr>
        <p:txBody>
          <a:bodyPr wrap="square">
            <a:spAutoFit/>
          </a:bodyPr>
          <a:lstStyle/>
          <a:p>
            <a:pPr algn="just"/>
            <a:r>
              <a:rPr lang="en-US" sz="2400">
                <a:latin typeface="Times New Roman" panose="02020603050405020304" pitchFamily="18" charset="0"/>
                <a:ea typeface="Calibri" panose="020F0502020204030204" pitchFamily="34" charset="0"/>
              </a:rPr>
              <a:t>Chia sẻ những hiểu biết của em cho các bạn trong lớp cùng nghe về những nhà cách mạng sau (tiểu sử, hoạt động chính..)</a:t>
            </a:r>
            <a:endParaRPr lang="en-US" sz="2400"/>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6272352" y="2254102"/>
            <a:ext cx="1648904" cy="24188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31796241"/>
              </p:ext>
            </p:extLst>
          </p:nvPr>
        </p:nvGraphicFramePr>
        <p:xfrm>
          <a:off x="667754" y="641684"/>
          <a:ext cx="7545803" cy="4279392"/>
        </p:xfrm>
        <a:graphic>
          <a:graphicData uri="http://schemas.openxmlformats.org/drawingml/2006/table">
            <a:tbl>
              <a:tblPr firstRow="1" firstCol="1" bandRow="1">
                <a:tableStyleId>{5C22544A-7EE6-4342-B048-85BDC9FD1C3A}</a:tableStyleId>
              </a:tblPr>
              <a:tblGrid>
                <a:gridCol w="1305425">
                  <a:extLst>
                    <a:ext uri="{9D8B030D-6E8A-4147-A177-3AD203B41FA5}">
                      <a16:colId xmlns:a16="http://schemas.microsoft.com/office/drawing/2014/main" val="1477959684"/>
                    </a:ext>
                  </a:extLst>
                </a:gridCol>
                <a:gridCol w="1363579">
                  <a:extLst>
                    <a:ext uri="{9D8B030D-6E8A-4147-A177-3AD203B41FA5}">
                      <a16:colId xmlns:a16="http://schemas.microsoft.com/office/drawing/2014/main" val="1687627013"/>
                    </a:ext>
                  </a:extLst>
                </a:gridCol>
                <a:gridCol w="3513221">
                  <a:extLst>
                    <a:ext uri="{9D8B030D-6E8A-4147-A177-3AD203B41FA5}">
                      <a16:colId xmlns:a16="http://schemas.microsoft.com/office/drawing/2014/main" val="518126573"/>
                    </a:ext>
                  </a:extLst>
                </a:gridCol>
                <a:gridCol w="1363578">
                  <a:extLst>
                    <a:ext uri="{9D8B030D-6E8A-4147-A177-3AD203B41FA5}">
                      <a16:colId xmlns:a16="http://schemas.microsoft.com/office/drawing/2014/main" val="2583956279"/>
                    </a:ext>
                  </a:extLst>
                </a:gridCol>
              </a:tblGrid>
              <a:tr h="316582">
                <a:tc rowSpan="2">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Nhà yêu nước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gridSpan="3">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Hoạt động chính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3685554"/>
                  </a:ext>
                </a:extLst>
              </a:tr>
              <a:tr h="386744">
                <a:tc vMerge="1">
                  <a:txBody>
                    <a:bodyPr/>
                    <a:lstStyle/>
                    <a:p>
                      <a:endParaRPr lang="en-US"/>
                    </a:p>
                  </a:txBody>
                  <a:tcPr/>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Thời gian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Sự kiện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846580251"/>
                  </a:ext>
                </a:extLst>
              </a:tr>
              <a:tr h="3233318">
                <a:tc>
                  <a:txBody>
                    <a:bodyPr/>
                    <a:lstStyle/>
                    <a:p>
                      <a:pPr algn="just">
                        <a:lnSpc>
                          <a:spcPct val="130000"/>
                        </a:lnSpc>
                        <a:spcAft>
                          <a:spcPts val="0"/>
                        </a:spcAft>
                      </a:pPr>
                      <a:r>
                        <a:rPr lang="en-US" sz="2400" smtClean="0">
                          <a:effectLst/>
                          <a:latin typeface="Times New Roman" panose="02020603050405020304" pitchFamily="18" charset="0"/>
                          <a:cs typeface="Times New Roman" panose="02020603050405020304" pitchFamily="18" charset="0"/>
                        </a:rPr>
                        <a:t>Phan Bội Châu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Năm 1912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Phan Bội Châu thành lập Việt Nam Quang phục hội tại Quảng Đông (Trung Quốc), nhằm “Đánh đuổi giặc Pháp, khôi phục Việt Nam, thành lập Cộng hòa Dân quốc Việt Nam”.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3971121607"/>
                  </a:ext>
                </a:extLst>
              </a:tr>
            </a:tbl>
          </a:graphicData>
        </a:graphic>
      </p:graphicFrame>
      <p:pic>
        <p:nvPicPr>
          <p:cNvPr id="4" name="Picture 3"/>
          <p:cNvPicPr>
            <a:picLocks noChangeAspect="1"/>
          </p:cNvPicPr>
          <p:nvPr/>
        </p:nvPicPr>
        <p:blipFill>
          <a:blip r:embed="rId3"/>
          <a:stretch>
            <a:fillRect/>
          </a:stretch>
        </p:blipFill>
        <p:spPr>
          <a:xfrm>
            <a:off x="667754" y="2545540"/>
            <a:ext cx="1209172" cy="1599712"/>
          </a:xfrm>
          <a:prstGeom prst="rect">
            <a:avLst/>
          </a:prstGeom>
        </p:spPr>
      </p:pic>
      <p:sp>
        <p:nvSpPr>
          <p:cNvPr id="5" name="Rectangle 4"/>
          <p:cNvSpPr/>
          <p:nvPr/>
        </p:nvSpPr>
        <p:spPr>
          <a:xfrm>
            <a:off x="1991233" y="1594047"/>
            <a:ext cx="1318023" cy="323216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14712" y="1594047"/>
            <a:ext cx="3543288" cy="323216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extLst>
      <p:ext uri="{BB962C8B-B14F-4D97-AF65-F5344CB8AC3E}">
        <p14:creationId xmlns:p14="http://schemas.microsoft.com/office/powerpoint/2010/main" val="242565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44725097"/>
              </p:ext>
            </p:extLst>
          </p:nvPr>
        </p:nvGraphicFramePr>
        <p:xfrm>
          <a:off x="635669" y="962526"/>
          <a:ext cx="7658099" cy="3710217"/>
        </p:xfrm>
        <a:graphic>
          <a:graphicData uri="http://schemas.openxmlformats.org/drawingml/2006/table">
            <a:tbl>
              <a:tblPr firstRow="1" firstCol="1" bandRow="1">
                <a:tableStyleId>{5C22544A-7EE6-4342-B048-85BDC9FD1C3A}</a:tableStyleId>
              </a:tblPr>
              <a:tblGrid>
                <a:gridCol w="1460248">
                  <a:extLst>
                    <a:ext uri="{9D8B030D-6E8A-4147-A177-3AD203B41FA5}">
                      <a16:colId xmlns:a16="http://schemas.microsoft.com/office/drawing/2014/main" val="1477959684"/>
                    </a:ext>
                  </a:extLst>
                </a:gridCol>
                <a:gridCol w="1243512">
                  <a:extLst>
                    <a:ext uri="{9D8B030D-6E8A-4147-A177-3AD203B41FA5}">
                      <a16:colId xmlns:a16="http://schemas.microsoft.com/office/drawing/2014/main" val="1687627013"/>
                    </a:ext>
                  </a:extLst>
                </a:gridCol>
                <a:gridCol w="3081388">
                  <a:extLst>
                    <a:ext uri="{9D8B030D-6E8A-4147-A177-3AD203B41FA5}">
                      <a16:colId xmlns:a16="http://schemas.microsoft.com/office/drawing/2014/main" val="518126573"/>
                    </a:ext>
                  </a:extLst>
                </a:gridCol>
                <a:gridCol w="1872951">
                  <a:extLst>
                    <a:ext uri="{9D8B030D-6E8A-4147-A177-3AD203B41FA5}">
                      <a16:colId xmlns:a16="http://schemas.microsoft.com/office/drawing/2014/main" val="2583956279"/>
                    </a:ext>
                  </a:extLst>
                </a:gridCol>
              </a:tblGrid>
              <a:tr h="530031">
                <a:tc rowSpan="2">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Nhà yêu nước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gridSpan="3">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Hoạt động chính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3685554"/>
                  </a:ext>
                </a:extLst>
              </a:tr>
              <a:tr h="530031">
                <a:tc vMerge="1">
                  <a:txBody>
                    <a:bodyPr/>
                    <a:lstStyle/>
                    <a:p>
                      <a:endParaRPr lang="en-US"/>
                    </a:p>
                  </a:txBody>
                  <a:tcPr/>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Thời gian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Sự kiện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846580251"/>
                  </a:ext>
                </a:extLst>
              </a:tr>
              <a:tr h="2650155">
                <a:tc>
                  <a:txBody>
                    <a:bodyPr/>
                    <a:lstStyle/>
                    <a:p>
                      <a:pPr marL="0" marR="0" indent="0" algn="just" defTabSz="914400" rtl="0" eaLnBrk="1" fontAlgn="auto" latinLnBrk="0" hangingPunct="1">
                        <a:lnSpc>
                          <a:spcPct val="130000"/>
                        </a:lnSpc>
                        <a:spcBef>
                          <a:spcPts val="0"/>
                        </a:spcBef>
                        <a:spcAft>
                          <a:spcPts val="0"/>
                        </a:spcAft>
                        <a:buClr>
                          <a:srgbClr val="000000"/>
                        </a:buClr>
                        <a:buSzTx/>
                        <a:buFont typeface="Arial"/>
                        <a:buNone/>
                        <a:tabLst/>
                        <a:defRPr/>
                      </a:pPr>
                      <a:r>
                        <a:rPr lang="en-US" sz="2400" smtClean="0">
                          <a:effectLst/>
                          <a:latin typeface="Times New Roman" panose="02020603050405020304" pitchFamily="18" charset="0"/>
                          <a:cs typeface="Times New Roman" panose="02020603050405020304" pitchFamily="18" charset="0"/>
                        </a:rPr>
                        <a:t>Phan Bội Châu</a:t>
                      </a:r>
                      <a:endParaRPr lang="en-US" sz="24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Đầu năm 1913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Quang phục hội đã đưa người về nước nhằm thực hiện một số cuộc ám sát các tên thực dân đầu sỏ và tay sai.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Cuộc ám sát thất bại. Phan Bội Châu bị bắt và bị tù ở Quảng Đông.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2838798088"/>
                  </a:ext>
                </a:extLst>
              </a:tr>
            </a:tbl>
          </a:graphicData>
        </a:graphic>
      </p:graphicFrame>
      <p:pic>
        <p:nvPicPr>
          <p:cNvPr id="4" name="Picture 3"/>
          <p:cNvPicPr>
            <a:picLocks noChangeAspect="1"/>
          </p:cNvPicPr>
          <p:nvPr/>
        </p:nvPicPr>
        <p:blipFill>
          <a:blip r:embed="rId3"/>
          <a:stretch>
            <a:fillRect/>
          </a:stretch>
        </p:blipFill>
        <p:spPr>
          <a:xfrm>
            <a:off x="747964" y="3073031"/>
            <a:ext cx="1209172" cy="1599712"/>
          </a:xfrm>
          <a:prstGeom prst="rect">
            <a:avLst/>
          </a:prstGeom>
        </p:spPr>
      </p:pic>
      <p:sp>
        <p:nvSpPr>
          <p:cNvPr id="5" name="Rectangle 4"/>
          <p:cNvSpPr/>
          <p:nvPr/>
        </p:nvSpPr>
        <p:spPr>
          <a:xfrm>
            <a:off x="2130950" y="2038350"/>
            <a:ext cx="1178306" cy="26343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72866" y="2038350"/>
            <a:ext cx="3027934" cy="26343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2038349"/>
            <a:ext cx="1892968" cy="263439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extLst>
      <p:ext uri="{BB962C8B-B14F-4D97-AF65-F5344CB8AC3E}">
        <p14:creationId xmlns:p14="http://schemas.microsoft.com/office/powerpoint/2010/main" val="359141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39032667"/>
              </p:ext>
            </p:extLst>
          </p:nvPr>
        </p:nvGraphicFramePr>
        <p:xfrm>
          <a:off x="641687" y="263108"/>
          <a:ext cx="7732291" cy="4754880"/>
        </p:xfrm>
        <a:graphic>
          <a:graphicData uri="http://schemas.openxmlformats.org/drawingml/2006/table">
            <a:tbl>
              <a:tblPr firstRow="1" firstCol="1" bandRow="1">
                <a:tableStyleId>{7DF18680-E054-41AD-8BC1-D1AEF772440D}</a:tableStyleId>
              </a:tblPr>
              <a:tblGrid>
                <a:gridCol w="1684418">
                  <a:extLst>
                    <a:ext uri="{9D8B030D-6E8A-4147-A177-3AD203B41FA5}">
                      <a16:colId xmlns:a16="http://schemas.microsoft.com/office/drawing/2014/main" val="1477959684"/>
                    </a:ext>
                  </a:extLst>
                </a:gridCol>
                <a:gridCol w="1427748">
                  <a:extLst>
                    <a:ext uri="{9D8B030D-6E8A-4147-A177-3AD203B41FA5}">
                      <a16:colId xmlns:a16="http://schemas.microsoft.com/office/drawing/2014/main" val="1687627013"/>
                    </a:ext>
                  </a:extLst>
                </a:gridCol>
                <a:gridCol w="3272589">
                  <a:extLst>
                    <a:ext uri="{9D8B030D-6E8A-4147-A177-3AD203B41FA5}">
                      <a16:colId xmlns:a16="http://schemas.microsoft.com/office/drawing/2014/main" val="518126573"/>
                    </a:ext>
                  </a:extLst>
                </a:gridCol>
                <a:gridCol w="1347536">
                  <a:extLst>
                    <a:ext uri="{9D8B030D-6E8A-4147-A177-3AD203B41FA5}">
                      <a16:colId xmlns:a16="http://schemas.microsoft.com/office/drawing/2014/main" val="2583956279"/>
                    </a:ext>
                  </a:extLst>
                </a:gridCol>
              </a:tblGrid>
              <a:tr h="81558">
                <a:tc rowSpan="2">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Nhà yêu nước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gridSpan="3">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Hoạt động chính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3685554"/>
                  </a:ext>
                </a:extLst>
              </a:tr>
              <a:tr h="81558">
                <a:tc vMerge="1">
                  <a:txBody>
                    <a:bodyPr/>
                    <a:lstStyle/>
                    <a:p>
                      <a:endParaRPr lang="en-US"/>
                    </a:p>
                  </a:txBody>
                  <a:tcPr/>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Thời gian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Sự kiện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846580251"/>
                  </a:ext>
                </a:extLst>
              </a:tr>
              <a:tr h="2337880">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Phan Châu </a:t>
                      </a:r>
                      <a:r>
                        <a:rPr lang="en-US" sz="2400" smtClean="0">
                          <a:effectLst/>
                          <a:latin typeface="Times New Roman" panose="02020603050405020304" pitchFamily="18" charset="0"/>
                          <a:cs typeface="Times New Roman" panose="02020603050405020304" pitchFamily="18" charset="0"/>
                        </a:rPr>
                        <a:t>Trinh</a:t>
                      </a:r>
                    </a:p>
                    <a:p>
                      <a:pPr algn="just">
                        <a:lnSpc>
                          <a:spcPct val="130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Năm 1906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Với chủ trương dựa vào Pháp để cải cách, Phan Châu Trinh cùng nhóm sĩ phu tiến bộ mở cuộc vận động Duy Tân ở Trung Kì, diễn ra trên các lĩnh vực kinh tế, văn hóa, xã hội.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1311391376"/>
                  </a:ext>
                </a:extLst>
              </a:tr>
            </a:tbl>
          </a:graphicData>
        </a:graphic>
      </p:graphicFrame>
      <p:pic>
        <p:nvPicPr>
          <p:cNvPr id="2" name="Picture 1"/>
          <p:cNvPicPr>
            <a:picLocks noChangeAspect="1"/>
          </p:cNvPicPr>
          <p:nvPr/>
        </p:nvPicPr>
        <p:blipFill>
          <a:blip r:embed="rId3"/>
          <a:stretch>
            <a:fillRect/>
          </a:stretch>
        </p:blipFill>
        <p:spPr>
          <a:xfrm>
            <a:off x="641687" y="2409593"/>
            <a:ext cx="1625397" cy="2098240"/>
          </a:xfrm>
          <a:prstGeom prst="rect">
            <a:avLst/>
          </a:prstGeom>
        </p:spPr>
      </p:pic>
      <p:sp>
        <p:nvSpPr>
          <p:cNvPr id="5" name="Rectangle 4"/>
          <p:cNvSpPr/>
          <p:nvPr/>
        </p:nvSpPr>
        <p:spPr>
          <a:xfrm>
            <a:off x="2343601" y="1230276"/>
            <a:ext cx="1409692" cy="37877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53292" y="1230276"/>
            <a:ext cx="3253563" cy="37877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extLst>
      <p:ext uri="{BB962C8B-B14F-4D97-AF65-F5344CB8AC3E}">
        <p14:creationId xmlns:p14="http://schemas.microsoft.com/office/powerpoint/2010/main" val="406570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06888349"/>
              </p:ext>
            </p:extLst>
          </p:nvPr>
        </p:nvGraphicFramePr>
        <p:xfrm>
          <a:off x="753981" y="497305"/>
          <a:ext cx="7636041" cy="4331631"/>
        </p:xfrm>
        <a:graphic>
          <a:graphicData uri="http://schemas.openxmlformats.org/drawingml/2006/table">
            <a:tbl>
              <a:tblPr firstRow="1" firstCol="1" bandRow="1">
                <a:tableStyleId>{21E4AEA4-8DFA-4A89-87EB-49C32662AFE0}</a:tableStyleId>
              </a:tblPr>
              <a:tblGrid>
                <a:gridCol w="1604208">
                  <a:extLst>
                    <a:ext uri="{9D8B030D-6E8A-4147-A177-3AD203B41FA5}">
                      <a16:colId xmlns:a16="http://schemas.microsoft.com/office/drawing/2014/main" val="1477959684"/>
                    </a:ext>
                  </a:extLst>
                </a:gridCol>
                <a:gridCol w="1331495">
                  <a:extLst>
                    <a:ext uri="{9D8B030D-6E8A-4147-A177-3AD203B41FA5}">
                      <a16:colId xmlns:a16="http://schemas.microsoft.com/office/drawing/2014/main" val="1687627013"/>
                    </a:ext>
                  </a:extLst>
                </a:gridCol>
                <a:gridCol w="2046678">
                  <a:extLst>
                    <a:ext uri="{9D8B030D-6E8A-4147-A177-3AD203B41FA5}">
                      <a16:colId xmlns:a16="http://schemas.microsoft.com/office/drawing/2014/main" val="518126573"/>
                    </a:ext>
                  </a:extLst>
                </a:gridCol>
                <a:gridCol w="2653660">
                  <a:extLst>
                    <a:ext uri="{9D8B030D-6E8A-4147-A177-3AD203B41FA5}">
                      <a16:colId xmlns:a16="http://schemas.microsoft.com/office/drawing/2014/main" val="2583956279"/>
                    </a:ext>
                  </a:extLst>
                </a:gridCol>
              </a:tblGrid>
              <a:tr h="475081">
                <a:tc rowSpan="2">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Nhà yêu nước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gridSpan="3">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Hoạt động chính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3685554"/>
                  </a:ext>
                </a:extLst>
              </a:tr>
              <a:tr h="527727">
                <a:tc vMerge="1">
                  <a:txBody>
                    <a:bodyPr/>
                    <a:lstStyle/>
                    <a:p>
                      <a:endParaRPr lang="en-US"/>
                    </a:p>
                  </a:txBody>
                  <a:tcPr/>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Thời gian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Sự kiện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846580251"/>
                  </a:ext>
                </a:extLst>
              </a:tr>
              <a:tr h="3113715">
                <a:tc>
                  <a:txBody>
                    <a:bodyPr/>
                    <a:lstStyle/>
                    <a:p>
                      <a:pPr marL="0" marR="0" indent="0" algn="just" defTabSz="914400" rtl="0" eaLnBrk="1" fontAlgn="auto" latinLnBrk="0" hangingPunct="1">
                        <a:lnSpc>
                          <a:spcPct val="130000"/>
                        </a:lnSpc>
                        <a:spcBef>
                          <a:spcPts val="0"/>
                        </a:spcBef>
                        <a:spcAft>
                          <a:spcPts val="0"/>
                        </a:spcAft>
                        <a:buClr>
                          <a:srgbClr val="000000"/>
                        </a:buClr>
                        <a:buSzTx/>
                        <a:buFont typeface="Arial"/>
                        <a:buNone/>
                        <a:tabLst/>
                        <a:defRPr/>
                      </a:pPr>
                      <a:r>
                        <a:rPr lang="en-US" sz="2400" smtClean="0">
                          <a:effectLst/>
                          <a:latin typeface="Times New Roman" panose="02020603050405020304" pitchFamily="18" charset="0"/>
                          <a:cs typeface="Times New Roman" panose="02020603050405020304" pitchFamily="18" charset="0"/>
                        </a:rPr>
                        <a:t>Phan Châu Trinh</a:t>
                      </a:r>
                    </a:p>
                    <a:p>
                      <a:pPr algn="just">
                        <a:lnSpc>
                          <a:spcPct val="130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Năm 1908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Cuộc vận động Duy tân đã châm ngòi cho phong trào chống sưu thuế của nhân dân Trung Kì.</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Thực dân Pháp thẳng tay đàn áp, Phan Châu Trinh và nhiều nhà yêu nước bị bắt và bị tù đày. Phong trào tan rã.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1717" marR="21717" marT="0" marB="0"/>
                </a:tc>
                <a:extLst>
                  <a:ext uri="{0D108BD9-81ED-4DB2-BD59-A6C34878D82A}">
                    <a16:rowId xmlns:a16="http://schemas.microsoft.com/office/drawing/2014/main" val="1048068331"/>
                  </a:ext>
                </a:extLst>
              </a:tr>
            </a:tbl>
          </a:graphicData>
        </a:graphic>
      </p:graphicFrame>
      <p:pic>
        <p:nvPicPr>
          <p:cNvPr id="5" name="Picture 4"/>
          <p:cNvPicPr>
            <a:picLocks noChangeAspect="1"/>
          </p:cNvPicPr>
          <p:nvPr/>
        </p:nvPicPr>
        <p:blipFill>
          <a:blip r:embed="rId3"/>
          <a:stretch>
            <a:fillRect/>
          </a:stretch>
        </p:blipFill>
        <p:spPr>
          <a:xfrm>
            <a:off x="641687" y="2409593"/>
            <a:ext cx="1625397" cy="2098240"/>
          </a:xfrm>
          <a:prstGeom prst="rect">
            <a:avLst/>
          </a:prstGeom>
        </p:spPr>
      </p:pic>
      <p:sp>
        <p:nvSpPr>
          <p:cNvPr id="4" name="Rectangle 3"/>
          <p:cNvSpPr/>
          <p:nvPr/>
        </p:nvSpPr>
        <p:spPr>
          <a:xfrm>
            <a:off x="2343601" y="1520456"/>
            <a:ext cx="1335264" cy="33084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78865" y="1520456"/>
            <a:ext cx="2052084" cy="33084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30948" y="1520456"/>
            <a:ext cx="2659073" cy="33084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extLst>
      <p:ext uri="{BB962C8B-B14F-4D97-AF65-F5344CB8AC3E}">
        <p14:creationId xmlns:p14="http://schemas.microsoft.com/office/powerpoint/2010/main" val="237579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pic>
        <p:nvPicPr>
          <p:cNvPr id="127" name="Picture 126"/>
          <p:cNvPicPr>
            <a:picLocks noChangeAspect="1"/>
          </p:cNvPicPr>
          <p:nvPr/>
        </p:nvPicPr>
        <p:blipFill>
          <a:blip r:embed="rId5"/>
          <a:stretch>
            <a:fillRect/>
          </a:stretch>
        </p:blipFill>
        <p:spPr>
          <a:xfrm>
            <a:off x="5135141" y="352994"/>
            <a:ext cx="2761807" cy="2052943"/>
          </a:xfrm>
          <a:prstGeom prst="rect">
            <a:avLst/>
          </a:prstGeom>
        </p:spPr>
      </p:pic>
      <p:sp>
        <p:nvSpPr>
          <p:cNvPr id="4" name="Rectangle 3"/>
          <p:cNvSpPr/>
          <p:nvPr/>
        </p:nvSpPr>
        <p:spPr>
          <a:xfrm>
            <a:off x="823989" y="2199958"/>
            <a:ext cx="4811267" cy="1932837"/>
          </a:xfrm>
          <a:prstGeom prst="rect">
            <a:avLst/>
          </a:prstGeom>
        </p:spPr>
        <p:txBody>
          <a:bodyPr wrap="square">
            <a:spAutoFit/>
          </a:bodyPr>
          <a:lstStyle/>
          <a:p>
            <a:pPr algn="just">
              <a:lnSpc>
                <a:spcPct val="130000"/>
              </a:lnSpc>
            </a:pPr>
            <a:r>
              <a:rPr lang="en-US" sz="2300" smtClean="0">
                <a:latin typeface="Times New Roman" panose="02020603050405020304" pitchFamily="18" charset="0"/>
                <a:ea typeface="Calibri" panose="020F0502020204030204" pitchFamily="34" charset="0"/>
                <a:cs typeface="Times New Roman" panose="02020603050405020304" pitchFamily="18" charset="0"/>
              </a:rPr>
              <a:t>6 nhóm thảo luận câu hỏi sau:</a:t>
            </a:r>
          </a:p>
          <a:p>
            <a:pPr algn="just">
              <a:lnSpc>
                <a:spcPct val="130000"/>
              </a:lnSpc>
            </a:pPr>
            <a:r>
              <a:rPr lang="vi-VN" sz="2300" smtClean="0">
                <a:latin typeface="Times New Roman" panose="02020603050405020304" pitchFamily="18" charset="0"/>
                <a:ea typeface="Calibri" panose="020F0502020204030204" pitchFamily="34" charset="0"/>
                <a:cs typeface="Times New Roman" panose="02020603050405020304" pitchFamily="18" charset="0"/>
              </a:rPr>
              <a:t>Em </a:t>
            </a:r>
            <a:r>
              <a:rPr lang="vi-VN" sz="2300">
                <a:latin typeface="Times New Roman" panose="02020603050405020304" pitchFamily="18" charset="0"/>
                <a:ea typeface="Calibri" panose="020F0502020204030204" pitchFamily="34" charset="0"/>
                <a:cs typeface="Times New Roman" panose="02020603050405020304" pitchFamily="18" charset="0"/>
              </a:rPr>
              <a:t>có nhận xét gì về con đường cứu nước của Phan Bội Châu và Phan Châu Trinh?</a:t>
            </a:r>
            <a:endParaRPr lang="en-US" sz="23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79228" y="2717352"/>
            <a:ext cx="1244981" cy="700302"/>
          </a:xfrm>
          <a:prstGeom prst="rect">
            <a:avLst/>
          </a:prstGeom>
        </p:spPr>
      </p:pic>
    </p:spTree>
    <p:extLst>
      <p:ext uri="{BB962C8B-B14F-4D97-AF65-F5344CB8AC3E}">
        <p14:creationId xmlns:p14="http://schemas.microsoft.com/office/powerpoint/2010/main" val="70682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6"/>
        <p:cNvGrpSpPr/>
        <p:nvPr/>
      </p:nvGrpSpPr>
      <p:grpSpPr>
        <a:xfrm>
          <a:off x="0" y="0"/>
          <a:ext cx="0" cy="0"/>
          <a:chOff x="0" y="0"/>
          <a:chExt cx="0" cy="0"/>
        </a:xfrm>
      </p:grpSpPr>
      <p:sp>
        <p:nvSpPr>
          <p:cNvPr id="3" name="Rectangle 2"/>
          <p:cNvSpPr/>
          <p:nvPr/>
        </p:nvSpPr>
        <p:spPr>
          <a:xfrm>
            <a:off x="648586" y="249853"/>
            <a:ext cx="7783033" cy="4893647"/>
          </a:xfrm>
          <a:prstGeom prst="rect">
            <a:avLst/>
          </a:prstGeom>
        </p:spPr>
        <p:txBody>
          <a:bodyPr wrap="square">
            <a:spAutoFit/>
          </a:bodyPr>
          <a:lstStyle/>
          <a:p>
            <a:pPr algn="just">
              <a:lnSpc>
                <a:spcPct val="120000"/>
              </a:lnSpc>
            </a:pPr>
            <a:r>
              <a:rPr lang="vi-VN" sz="2000">
                <a:latin typeface="+mj-lt"/>
                <a:ea typeface="Calibri" panose="020F0502020204030204" pitchFamily="34" charset="0"/>
                <a:cs typeface="Times New Roman" panose="02020603050405020304" pitchFamily="18" charset="0"/>
              </a:rPr>
              <a:t>Con đường cứu nước của </a:t>
            </a:r>
            <a:r>
              <a:rPr lang="vi-VN" sz="2000" b="1">
                <a:solidFill>
                  <a:srgbClr val="FF0000"/>
                </a:solidFill>
                <a:latin typeface="+mj-lt"/>
                <a:ea typeface="Calibri" panose="020F0502020204030204" pitchFamily="34" charset="0"/>
                <a:cs typeface="Times New Roman" panose="02020603050405020304" pitchFamily="18" charset="0"/>
              </a:rPr>
              <a:t>Phan Bội Châu </a:t>
            </a:r>
            <a:r>
              <a:rPr lang="vi-VN" sz="2000">
                <a:latin typeface="+mj-lt"/>
                <a:ea typeface="Calibri" panose="020F0502020204030204" pitchFamily="34" charset="0"/>
                <a:cs typeface="Times New Roman" panose="02020603050405020304" pitchFamily="18" charset="0"/>
              </a:rPr>
              <a:t>mặc dù phần lớn được các tầng lớp nhân dân ủng hộ nhưng cuối cùng vẫn bị thất bại</a:t>
            </a:r>
            <a:r>
              <a:rPr lang="vi-VN" sz="2000">
                <a:latin typeface="+mj-lt"/>
                <a:ea typeface="Calibri" panose="020F0502020204030204" pitchFamily="34" charset="0"/>
                <a:cs typeface="Times New Roman" panose="02020603050405020304" pitchFamily="18" charset="0"/>
              </a:rPr>
              <a:t>. </a:t>
            </a:r>
            <a:endParaRPr lang="en-US" sz="2000" smtClean="0">
              <a:latin typeface="+mj-lt"/>
              <a:ea typeface="Calibri" panose="020F0502020204030204" pitchFamily="34" charset="0"/>
              <a:cs typeface="Times New Roman" panose="02020603050405020304" pitchFamily="18" charset="0"/>
            </a:endParaRPr>
          </a:p>
          <a:p>
            <a:pPr algn="just">
              <a:lnSpc>
                <a:spcPct val="120000"/>
              </a:lnSpc>
            </a:pPr>
            <a:r>
              <a:rPr lang="vi-VN" sz="2000" smtClean="0">
                <a:latin typeface="+mj-lt"/>
                <a:ea typeface="Calibri" panose="020F0502020204030204" pitchFamily="34" charset="0"/>
                <a:cs typeface="Times New Roman" panose="02020603050405020304" pitchFamily="18" charset="0"/>
              </a:rPr>
              <a:t>Nguyên </a:t>
            </a:r>
            <a:r>
              <a:rPr lang="vi-VN" sz="2000">
                <a:latin typeface="+mj-lt"/>
                <a:ea typeface="Calibri" panose="020F0502020204030204" pitchFamily="34" charset="0"/>
                <a:cs typeface="Times New Roman" panose="02020603050405020304" pitchFamily="18" charset="0"/>
              </a:rPr>
              <a:t>nhân chủ yếu là do </a:t>
            </a:r>
            <a:r>
              <a:rPr lang="vi-VN" sz="2000" b="1">
                <a:latin typeface="+mj-lt"/>
                <a:ea typeface="Calibri" panose="020F0502020204030204" pitchFamily="34" charset="0"/>
                <a:cs typeface="Times New Roman" panose="02020603050405020304" pitchFamily="18" charset="0"/>
              </a:rPr>
              <a:t>sai lầm chủ trương cứu nước</a:t>
            </a:r>
            <a:r>
              <a:rPr lang="vi-VN" sz="2000">
                <a:latin typeface="+mj-lt"/>
                <a:ea typeface="Calibri" panose="020F0502020204030204" pitchFamily="34" charset="0"/>
                <a:cs typeface="Times New Roman" panose="02020603050405020304" pitchFamily="18" charset="0"/>
              </a:rPr>
              <a:t>. </a:t>
            </a:r>
            <a:endParaRPr lang="en-US" sz="2000" smtClean="0">
              <a:latin typeface="+mj-lt"/>
              <a:ea typeface="Calibri" panose="020F0502020204030204" pitchFamily="34" charset="0"/>
              <a:cs typeface="Times New Roman" panose="02020603050405020304" pitchFamily="18" charset="0"/>
            </a:endParaRPr>
          </a:p>
          <a:p>
            <a:pPr algn="just">
              <a:lnSpc>
                <a:spcPct val="120000"/>
              </a:lnSpc>
            </a:pPr>
            <a:r>
              <a:rPr lang="en-US" sz="2000" smtClean="0">
                <a:latin typeface="Times New Roman" panose="02020603050405020304" pitchFamily="18" charset="0"/>
                <a:ea typeface="Calibri" panose="020F0502020204030204" pitchFamily="34" charset="0"/>
                <a:cs typeface="Times New Roman" panose="02020603050405020304" pitchFamily="18" charset="0"/>
              </a:rPr>
              <a:t>Ô</a:t>
            </a:r>
            <a:r>
              <a:rPr lang="vi-VN" sz="2000" smtClean="0">
                <a:latin typeface="+mj-lt"/>
                <a:ea typeface="Calibri" panose="020F0502020204030204" pitchFamily="34" charset="0"/>
                <a:cs typeface="Times New Roman" panose="02020603050405020304" pitchFamily="18" charset="0"/>
              </a:rPr>
              <a:t>ng </a:t>
            </a:r>
            <a:r>
              <a:rPr lang="vi-VN" sz="2000">
                <a:latin typeface="+mj-lt"/>
                <a:ea typeface="Calibri" panose="020F0502020204030204" pitchFamily="34" charset="0"/>
                <a:cs typeface="Times New Roman" panose="02020603050405020304" pitchFamily="18" charset="0"/>
              </a:rPr>
              <a:t>đã xác định sai con đường cứu nước của mình, đó là: Chủ trương </a:t>
            </a:r>
            <a:r>
              <a:rPr lang="vi-VN" sz="2000" b="1">
                <a:latin typeface="+mj-lt"/>
                <a:ea typeface="Calibri" panose="020F0502020204030204" pitchFamily="34" charset="0"/>
                <a:cs typeface="Times New Roman" panose="02020603050405020304" pitchFamily="18" charset="0"/>
              </a:rPr>
              <a:t>dựa vào Nhật để đánh Pháp</a:t>
            </a:r>
            <a:r>
              <a:rPr lang="vi-VN" sz="2000">
                <a:latin typeface="+mj-lt"/>
                <a:ea typeface="Calibri" panose="020F0502020204030204" pitchFamily="34" charset="0"/>
                <a:cs typeface="Times New Roman" panose="02020603050405020304" pitchFamily="18" charset="0"/>
              </a:rPr>
              <a:t>. Nhưng thực tế cho thấy Nhật Bản là một nước theo “chủ nghĩa đế quốc quân phiệt” cũng tích cực bành tướng thuộc địa như thực dân châu Âu. Đến thời điểm đó, Nhật Bản đã đô hộ và xâm chiếm Triều Tiên, chuẩn bị xâm chiếm Trung Quốc. Do vậy, chủ trương cứu nước của Phan Bội Châu rất khó thành công và dù có thành công Việt Nam cũng sẽ đối diện với nguy cơ mới từ Nhật Bản</a:t>
            </a:r>
            <a:r>
              <a:rPr lang="vi-VN" sz="2000">
                <a:latin typeface="+mj-lt"/>
                <a:ea typeface="Calibri" panose="020F0502020204030204" pitchFamily="34" charset="0"/>
                <a:cs typeface="Times New Roman" panose="02020603050405020304" pitchFamily="18" charset="0"/>
              </a:rPr>
              <a:t>. </a:t>
            </a:r>
            <a:endParaRPr lang="en-US" sz="2000" smtClean="0">
              <a:latin typeface="+mj-lt"/>
              <a:ea typeface="Calibri" panose="020F0502020204030204" pitchFamily="34" charset="0"/>
              <a:cs typeface="Times New Roman" panose="02020603050405020304" pitchFamily="18" charset="0"/>
            </a:endParaRPr>
          </a:p>
          <a:p>
            <a:pPr algn="just">
              <a:lnSpc>
                <a:spcPct val="120000"/>
              </a:lnSpc>
            </a:pPr>
            <a:r>
              <a:rPr lang="vi-VN" sz="2000" smtClean="0">
                <a:latin typeface="+mj-lt"/>
                <a:ea typeface="Calibri" panose="020F0502020204030204" pitchFamily="34" charset="0"/>
                <a:cs typeface="Times New Roman" panose="02020603050405020304" pitchFamily="18" charset="0"/>
              </a:rPr>
              <a:t>Vì </a:t>
            </a:r>
            <a:r>
              <a:rPr lang="vi-VN" sz="2000">
                <a:latin typeface="+mj-lt"/>
                <a:ea typeface="Calibri" panose="020F0502020204030204" pitchFamily="34" charset="0"/>
                <a:cs typeface="Times New Roman" panose="02020603050405020304" pitchFamily="18" charset="0"/>
              </a:rPr>
              <a:t>lẽ ấy, Nguyễn Ái Quốc dù khâm phục lòng yêu nước của Phan Bội Châu nhưng nhận xét đường lối của ông giống như “</a:t>
            </a:r>
            <a:r>
              <a:rPr lang="vi-VN" sz="2000" b="1" i="1">
                <a:latin typeface="+mj-lt"/>
                <a:ea typeface="Calibri" panose="020F0502020204030204" pitchFamily="34" charset="0"/>
                <a:cs typeface="Times New Roman" panose="02020603050405020304" pitchFamily="18" charset="0"/>
              </a:rPr>
              <a:t>đuổi hổ cửa trước, rước beo của sau</a:t>
            </a:r>
            <a:r>
              <a:rPr lang="vi-VN" sz="2000">
                <a:latin typeface="+mj-lt"/>
                <a:ea typeface="Calibri" panose="020F0502020204030204" pitchFamily="34" charset="0"/>
                <a:cs typeface="Times New Roman" panose="02020603050405020304" pitchFamily="18" charset="0"/>
              </a:rPr>
              <a:t>”.</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0483" y="696420"/>
            <a:ext cx="7368363" cy="4053417"/>
          </a:xfrm>
          <a:prstGeom prst="rect">
            <a:avLst/>
          </a:prstGeom>
        </p:spPr>
        <p:txBody>
          <a:bodyPr wrap="square">
            <a:spAutoFit/>
          </a:bodyPr>
          <a:lstStyle/>
          <a:p>
            <a:pPr algn="just">
              <a:lnSpc>
                <a:spcPct val="130000"/>
              </a:lnSpc>
            </a:pPr>
            <a:r>
              <a:rPr lang="vi-VN" sz="2200">
                <a:latin typeface="+mj-lt"/>
              </a:rPr>
              <a:t>Phong trào cứu nước của </a:t>
            </a:r>
            <a:r>
              <a:rPr lang="vi-VN" sz="2200" b="1">
                <a:solidFill>
                  <a:srgbClr val="FF0000"/>
                </a:solidFill>
                <a:latin typeface="+mj-lt"/>
              </a:rPr>
              <a:t>Phan Châu Trinh </a:t>
            </a:r>
            <a:r>
              <a:rPr lang="vi-VN" sz="2200">
                <a:latin typeface="+mj-lt"/>
              </a:rPr>
              <a:t>cũng góp phần cổ vũ tinh thần tự lập, tự cường, tư tưởng giáo dục, tư tưởng chống lạc hậu của nhân dân ta. Tuy vậy, không thể không nói đến nguyên nhân chủ yếu làm cho xu hướng này cuối cùng bị thất bại đó chính là </a:t>
            </a:r>
            <a:r>
              <a:rPr lang="vi-VN" sz="2200" b="1">
                <a:latin typeface="+mj-lt"/>
              </a:rPr>
              <a:t>sự ảo tưởng trong mục đích muốn ôn hòa và cầu cho thực dân Pháp thay đổi phương thức bóc lột nhân dân ta</a:t>
            </a:r>
            <a:r>
              <a:rPr lang="vi-VN" sz="2200">
                <a:latin typeface="+mj-lt"/>
              </a:rPr>
              <a:t>, như sau này Nguyễn Ái Quốc đã có nhận xét: “Cụ Phan Châu Trinh chỉ yêu cầu người Pháp thực hiện cải lương, đó là sai lầm chẳng khác gì đến </a:t>
            </a:r>
            <a:r>
              <a:rPr lang="vi-VN" sz="2200" b="1" i="1">
                <a:latin typeface="+mj-lt"/>
              </a:rPr>
              <a:t>xin giặc rũ lòng thương</a:t>
            </a:r>
            <a:r>
              <a:rPr lang="vi-VN" sz="2200">
                <a:latin typeface="+mj-lt"/>
              </a:rPr>
              <a:t>”.</a:t>
            </a:r>
            <a:endParaRPr lang="en-US" sz="2200">
              <a:latin typeface="+mj-lt"/>
            </a:endParaRPr>
          </a:p>
        </p:txBody>
      </p:sp>
    </p:spTree>
    <p:extLst>
      <p:ext uri="{BB962C8B-B14F-4D97-AF65-F5344CB8AC3E}">
        <p14:creationId xmlns:p14="http://schemas.microsoft.com/office/powerpoint/2010/main" val="26615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8"/>
        <p:cNvGrpSpPr/>
        <p:nvPr/>
      </p:nvGrpSpPr>
      <p:grpSpPr>
        <a:xfrm>
          <a:off x="0" y="0"/>
          <a:ext cx="0" cy="0"/>
          <a:chOff x="0" y="0"/>
          <a:chExt cx="0" cy="0"/>
        </a:xfrm>
      </p:grpSpPr>
      <p:sp>
        <p:nvSpPr>
          <p:cNvPr id="3759" name="Google Shape;3759;p39"/>
          <p:cNvSpPr/>
          <p:nvPr/>
        </p:nvSpPr>
        <p:spPr>
          <a:xfrm rot="-163182">
            <a:off x="2139664" y="1013657"/>
            <a:ext cx="4703898" cy="3328057"/>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760" name="Google Shape;3760;p39"/>
          <p:cNvSpPr/>
          <p:nvPr/>
        </p:nvSpPr>
        <p:spPr>
          <a:xfrm rot="-425836">
            <a:off x="1801548" y="899329"/>
            <a:ext cx="1088276" cy="94042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761" name="Google Shape;3761;p39"/>
          <p:cNvSpPr/>
          <p:nvPr/>
        </p:nvSpPr>
        <p:spPr>
          <a:xfrm rot="4539555">
            <a:off x="5905376" y="706314"/>
            <a:ext cx="1088288" cy="94039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765" name="Google Shape;3765;p39">
            <a:hlinkClick r:id="rId3" action="ppaction://hlinksldjump"/>
          </p:cNvPr>
          <p:cNvSpPr txBox="1"/>
          <p:nvPr/>
        </p:nvSpPr>
        <p:spPr>
          <a:xfrm>
            <a:off x="2162646" y="2164686"/>
            <a:ext cx="4657933" cy="1218173"/>
          </a:xfrm>
          <a:prstGeom prst="rect">
            <a:avLst/>
          </a:prstGeom>
          <a:noFill/>
          <a:ln>
            <a:noFill/>
          </a:ln>
        </p:spPr>
        <p:txBody>
          <a:bodyPr spcFirstLastPara="1" wrap="square" lIns="91425" tIns="91425" rIns="91425" bIns="91425" anchor="t" anchorCtr="0">
            <a:noAutofit/>
          </a:bodyPr>
          <a:lstStyle/>
          <a:p>
            <a:pPr lvl="0" algn="ctr"/>
            <a:r>
              <a:rPr lang="en-US" sz="2800" b="1" smtClean="0">
                <a:solidFill>
                  <a:schemeClr val="tx1"/>
                </a:solidFill>
                <a:latin typeface="Times New Roman" panose="02020603050405020304" pitchFamily="18" charset="0"/>
                <a:ea typeface="Jua"/>
                <a:cs typeface="Times New Roman" panose="02020603050405020304" pitchFamily="18" charset="0"/>
                <a:sym typeface="Jua"/>
              </a:rPr>
              <a:t>3. </a:t>
            </a:r>
            <a:r>
              <a:rPr lang="vi-VN" sz="2800" b="1" smtClean="0">
                <a:solidFill>
                  <a:schemeClr val="tx1"/>
                </a:solidFill>
                <a:latin typeface="+mj-lt"/>
                <a:ea typeface="Jua"/>
                <a:cs typeface="Jua"/>
                <a:sym typeface="Jua"/>
              </a:rPr>
              <a:t>Buổi </a:t>
            </a:r>
            <a:r>
              <a:rPr lang="vi-VN" sz="2800" b="1">
                <a:solidFill>
                  <a:schemeClr val="tx1"/>
                </a:solidFill>
                <a:latin typeface="+mj-lt"/>
                <a:ea typeface="Jua"/>
                <a:cs typeface="Jua"/>
                <a:sym typeface="Jua"/>
              </a:rPr>
              <a:t>đầu hoạt động cứu nước của Nguyễn Tất Thành</a:t>
            </a:r>
            <a:endParaRPr sz="2800" b="1">
              <a:solidFill>
                <a:schemeClr val="tx1"/>
              </a:solidFill>
              <a:latin typeface="+mj-lt"/>
              <a:ea typeface="Jua"/>
              <a:cs typeface="Jua"/>
              <a:sym typeface="Jua"/>
            </a:endParaRPr>
          </a:p>
        </p:txBody>
      </p:sp>
      <p:grpSp>
        <p:nvGrpSpPr>
          <p:cNvPr id="3766" name="Google Shape;3766;p39"/>
          <p:cNvGrpSpPr/>
          <p:nvPr/>
        </p:nvGrpSpPr>
        <p:grpSpPr>
          <a:xfrm>
            <a:off x="8569288" y="4423863"/>
            <a:ext cx="194021" cy="191487"/>
            <a:chOff x="6232000" y="1435050"/>
            <a:chExt cx="488225" cy="481850"/>
          </a:xfrm>
        </p:grpSpPr>
        <p:sp>
          <p:nvSpPr>
            <p:cNvPr id="3767" name="Google Shape;3767;p3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68" name="Google Shape;3768;p3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69" name="Google Shape;3769;p3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0" name="Google Shape;3770;p3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1" name="Google Shape;3771;p3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72" name="Google Shape;3772;p39">
            <a:hlinkClick r:id="rId4"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73" name="Google Shape;3773;p39">
            <a:hlinkClick r:id="rId5"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74" name="Google Shape;3774;p39">
            <a:hlinkClick r:id="rId6"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75" name="Google Shape;3775;p39">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76" name="Google Shape;3776;p39">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77" name="Google Shape;3777;p39">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78" name="Google Shape;3778;p39">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9">
            <a:hlinkClick r:id="rId9"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9">
            <a:hlinkClick r:id="rId3"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sp>
        <p:nvSpPr>
          <p:cNvPr id="3" name="Rectangle 2"/>
          <p:cNvSpPr/>
          <p:nvPr/>
        </p:nvSpPr>
        <p:spPr>
          <a:xfrm>
            <a:off x="3050326" y="1073876"/>
            <a:ext cx="5161367" cy="2012859"/>
          </a:xfrm>
          <a:prstGeom prst="rect">
            <a:avLst/>
          </a:prstGeom>
        </p:spPr>
        <p:txBody>
          <a:bodyPr wrap="square">
            <a:spAutoFit/>
          </a:bodyPr>
          <a:lstStyle/>
          <a:p>
            <a:pPr algn="just">
              <a:lnSpc>
                <a:spcPct val="130000"/>
              </a:lnSpc>
            </a:pPr>
            <a:r>
              <a:rPr lang="en-US" sz="2400" smtClean="0">
                <a:latin typeface="Times New Roman" panose="02020603050405020304" pitchFamily="18" charset="0"/>
                <a:ea typeface="Calibri" panose="020F0502020204030204" pitchFamily="34" charset="0"/>
                <a:cs typeface="Times New Roman" panose="02020603050405020304" pitchFamily="18" charset="0"/>
              </a:rPr>
              <a:t>Q</a:t>
            </a:r>
            <a:r>
              <a:rPr lang="vi-VN" sz="2400" smtClean="0">
                <a:latin typeface="Times New Roman" panose="02020603050405020304" pitchFamily="18" charset="0"/>
                <a:ea typeface="Calibri" panose="020F0502020204030204" pitchFamily="34" charset="0"/>
                <a:cs typeface="Times New Roman" panose="02020603050405020304" pitchFamily="18" charset="0"/>
              </a:rPr>
              <a:t>uan </a:t>
            </a:r>
            <a:r>
              <a:rPr lang="vi-VN" sz="2400">
                <a:latin typeface="Times New Roman" panose="02020603050405020304" pitchFamily="18" charset="0"/>
                <a:ea typeface="Calibri" panose="020F0502020204030204" pitchFamily="34" charset="0"/>
                <a:cs typeface="Times New Roman" panose="02020603050405020304" pitchFamily="18" charset="0"/>
              </a:rPr>
              <a:t>sát hình 19.5, tìm hiểu thông tin mục 3 để vẽ sơ đồ thời gian về những hoạt động yêu nước của Nguyễn Tất Thành từ năm 1911 đến </a:t>
            </a:r>
            <a:r>
              <a:rPr lang="vi-VN" sz="2400">
                <a:latin typeface="Times New Roman" panose="02020603050405020304" pitchFamily="18" charset="0"/>
                <a:ea typeface="Calibri" panose="020F0502020204030204" pitchFamily="34" charset="0"/>
                <a:cs typeface="Times New Roman" panose="02020603050405020304" pitchFamily="18" charset="0"/>
              </a:rPr>
              <a:t>năm </a:t>
            </a:r>
            <a:r>
              <a:rPr lang="vi-VN" sz="2400" smtClean="0">
                <a:latin typeface="Times New Roman" panose="02020603050405020304" pitchFamily="18" charset="0"/>
                <a:ea typeface="Calibri" panose="020F0502020204030204" pitchFamily="34" charset="0"/>
                <a:cs typeface="Times New Roman" panose="02020603050405020304" pitchFamily="18" charset="0"/>
              </a:rPr>
              <a:t>1917</a:t>
            </a:r>
            <a:r>
              <a:rPr lang="en-US" sz="2400" smtClean="0">
                <a:latin typeface="Times New Roman" panose="02020603050405020304" pitchFamily="18"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p:nvPr/>
        </p:nvGrpSpPr>
        <p:grpSpPr>
          <a:xfrm>
            <a:off x="382772" y="3086735"/>
            <a:ext cx="3274828" cy="1907931"/>
            <a:chOff x="822441" y="1056618"/>
            <a:chExt cx="3567322" cy="203938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7902" b="100000" l="429" r="99429"/>
                      </a14:imgEffect>
                    </a14:imgLayer>
                  </a14:imgProps>
                </a:ext>
              </a:extLst>
            </a:blip>
            <a:srcRect l="50809" t="9016"/>
            <a:stretch/>
          </p:blipFill>
          <p:spPr>
            <a:xfrm>
              <a:off x="2524128" y="1056618"/>
              <a:ext cx="1865635" cy="203938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822441" y="1056618"/>
              <a:ext cx="1873966" cy="20393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
        <p:nvSpPr>
          <p:cNvPr id="2" name="Right Arrow 1"/>
          <p:cNvSpPr/>
          <p:nvPr/>
        </p:nvSpPr>
        <p:spPr>
          <a:xfrm>
            <a:off x="1278763" y="1224459"/>
            <a:ext cx="7060018" cy="435935"/>
          </a:xfrm>
          <a:prstGeom prst="rightArrow">
            <a:avLst/>
          </a:prstGeom>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95720" y="607770"/>
            <a:ext cx="1711843" cy="461665"/>
          </a:xfrm>
          <a:prstGeom prst="rect">
            <a:avLst/>
          </a:prstGeom>
          <a:noFill/>
        </p:spPr>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Năm 1911</a:t>
            </a:r>
            <a:endParaRPr lang="en-US" sz="2400">
              <a:latin typeface="Times New Roman" panose="02020603050405020304" pitchFamily="18" charset="0"/>
              <a:cs typeface="Times New Roman" panose="02020603050405020304" pitchFamily="18" charset="0"/>
            </a:endParaRPr>
          </a:p>
        </p:txBody>
      </p:sp>
      <p:sp>
        <p:nvSpPr>
          <p:cNvPr id="8" name="Rectangle 7"/>
          <p:cNvSpPr/>
          <p:nvPr/>
        </p:nvSpPr>
        <p:spPr>
          <a:xfrm>
            <a:off x="2171896" y="1197877"/>
            <a:ext cx="159489" cy="616688"/>
          </a:xfrm>
          <a:prstGeom prst="rect">
            <a:avLst/>
          </a:prstGeom>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6694" y="634352"/>
            <a:ext cx="1711843" cy="461665"/>
          </a:xfrm>
          <a:prstGeom prst="rect">
            <a:avLst/>
          </a:prstGeom>
          <a:noFill/>
        </p:spPr>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Năm 1917</a:t>
            </a:r>
            <a:endParaRPr lang="en-US" sz="2400">
              <a:latin typeface="Times New Roman" panose="02020603050405020304" pitchFamily="18" charset="0"/>
              <a:cs typeface="Times New Roman" panose="02020603050405020304" pitchFamily="18" charset="0"/>
            </a:endParaRPr>
          </a:p>
        </p:txBody>
      </p:sp>
      <p:sp>
        <p:nvSpPr>
          <p:cNvPr id="13" name="Rectangle 12"/>
          <p:cNvSpPr/>
          <p:nvPr/>
        </p:nvSpPr>
        <p:spPr>
          <a:xfrm>
            <a:off x="5882870" y="1224459"/>
            <a:ext cx="159489" cy="616688"/>
          </a:xfrm>
          <a:prstGeom prst="rect">
            <a:avLst/>
          </a:prstGeom>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Alternate Process 13"/>
          <p:cNvSpPr/>
          <p:nvPr/>
        </p:nvSpPr>
        <p:spPr>
          <a:xfrm>
            <a:off x="890006" y="2100544"/>
            <a:ext cx="2985958" cy="2729058"/>
          </a:xfrm>
          <a:prstGeom prst="flowChartAlternateProcess">
            <a:avLst/>
          </a:prstGeom>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n-US" sz="22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Ra đi tìm đường cứu nước tại Cảng Nhà </a:t>
            </a:r>
            <a:r>
              <a:rPr lang="en-US" sz="220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Rồng.</a:t>
            </a:r>
            <a:endParaRPr lang="en-US" sz="22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22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Cuộc hành trình kéo dài 6 năm qua nhiều nước châu Âu, châu Phi và châu </a:t>
            </a:r>
            <a:r>
              <a:rPr lang="en-US" sz="220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Mĩ.</a:t>
            </a:r>
            <a:endParaRPr lang="en-US" sz="22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Flowchart: Alternate Process 14"/>
          <p:cNvSpPr/>
          <p:nvPr/>
        </p:nvSpPr>
        <p:spPr>
          <a:xfrm>
            <a:off x="4339989" y="2014843"/>
            <a:ext cx="3766782" cy="2860013"/>
          </a:xfrm>
          <a:prstGeom prst="flowChartAlternateProcess">
            <a:avLst/>
          </a:prstGeom>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n-US" sz="22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Trở lại Pháp, làm nhiều nghề kiếm sống, tích cực hoạt động trong Hội những người Việt Nam yêu nước và phong trào công nhân Pháp. Thắng lợi của Cách mạng tháng Mười Nga ảnh hưởng mạnh mẽ đến tư tưởng của </a:t>
            </a:r>
            <a:r>
              <a:rPr lang="en-US" sz="220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endParaRPr lang="en-US" sz="22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12" grpId="0"/>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13" name="Picture 12"/>
          <p:cNvPicPr/>
          <p:nvPr/>
        </p:nvPicPr>
        <p:blipFill>
          <a:blip r:embed="rId3"/>
          <a:stretch>
            <a:fillRect/>
          </a:stretch>
        </p:blipFill>
        <p:spPr>
          <a:xfrm>
            <a:off x="742062" y="618134"/>
            <a:ext cx="1963932" cy="2594747"/>
          </a:xfrm>
          <a:prstGeom prst="rect">
            <a:avLst/>
          </a:prstGeom>
        </p:spPr>
      </p:pic>
      <p:pic>
        <p:nvPicPr>
          <p:cNvPr id="14" name="Picture 13"/>
          <p:cNvPicPr/>
          <p:nvPr/>
        </p:nvPicPr>
        <p:blipFill>
          <a:blip r:embed="rId4"/>
          <a:stretch>
            <a:fillRect/>
          </a:stretch>
        </p:blipFill>
        <p:spPr>
          <a:xfrm>
            <a:off x="3588763" y="611282"/>
            <a:ext cx="2013471" cy="2601599"/>
          </a:xfrm>
          <a:prstGeom prst="rect">
            <a:avLst/>
          </a:prstGeom>
        </p:spPr>
      </p:pic>
      <p:sp>
        <p:nvSpPr>
          <p:cNvPr id="8" name="Rectangle 7"/>
          <p:cNvSpPr/>
          <p:nvPr/>
        </p:nvSpPr>
        <p:spPr>
          <a:xfrm>
            <a:off x="742062" y="3643596"/>
            <a:ext cx="7391845" cy="830997"/>
          </a:xfrm>
          <a:prstGeom prst="rect">
            <a:avLst/>
          </a:prstGeom>
        </p:spPr>
        <p:txBody>
          <a:bodyPr wrap="square">
            <a:spAutoFit/>
          </a:bodyPr>
          <a:lstStyle/>
          <a:p>
            <a:pPr algn="just"/>
            <a:r>
              <a:rPr lang="en-US" sz="2400">
                <a:latin typeface="Times New Roman" panose="02020603050405020304" pitchFamily="18" charset="0"/>
                <a:ea typeface="Calibri" panose="020F0502020204030204" pitchFamily="34" charset="0"/>
              </a:rPr>
              <a:t>Phan Bội Châu, Phan Châu Trinh, Nguyễn Tất Thành là ba nhà cách mạng tiêu biểu ở Việt Nam trong thế kỉ XX. </a:t>
            </a:r>
            <a:endParaRPr lang="en-US" sz="2400"/>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6485003" y="618134"/>
            <a:ext cx="1648904" cy="2418836"/>
          </a:xfrm>
          <a:prstGeom prst="rect">
            <a:avLst/>
          </a:prstGeom>
          <a:noFill/>
          <a:ln>
            <a:noFill/>
          </a:ln>
        </p:spPr>
      </p:pic>
    </p:spTree>
    <p:extLst>
      <p:ext uri="{BB962C8B-B14F-4D97-AF65-F5344CB8AC3E}">
        <p14:creationId xmlns:p14="http://schemas.microsoft.com/office/powerpoint/2010/main" val="22222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5"/>
        <p:cNvGrpSpPr/>
        <p:nvPr/>
      </p:nvGrpSpPr>
      <p:grpSpPr>
        <a:xfrm>
          <a:off x="0" y="0"/>
          <a:ext cx="0" cy="0"/>
          <a:chOff x="0" y="0"/>
          <a:chExt cx="0" cy="0"/>
        </a:xfrm>
      </p:grpSpPr>
      <p:sp>
        <p:nvSpPr>
          <p:cNvPr id="320" name="Rectangle 319"/>
          <p:cNvSpPr/>
          <p:nvPr/>
        </p:nvSpPr>
        <p:spPr>
          <a:xfrm>
            <a:off x="708426" y="257274"/>
            <a:ext cx="7616080" cy="1052596"/>
          </a:xfrm>
          <a:prstGeom prst="rect">
            <a:avLst/>
          </a:prstGeom>
        </p:spPr>
        <p:txBody>
          <a:bodyPr wrap="square">
            <a:spAutoFit/>
          </a:bodyPr>
          <a:lstStyle/>
          <a:p>
            <a:pPr algn="just">
              <a:lnSpc>
                <a:spcPct val="130000"/>
              </a:lnSpc>
            </a:pPr>
            <a:r>
              <a:rPr lang="vi-VN" sz="2400">
                <a:latin typeface="Times New Roman" panose="02020603050405020304" pitchFamily="18" charset="0"/>
                <a:ea typeface="Calibri" panose="020F0502020204030204" pitchFamily="34" charset="0"/>
                <a:cs typeface="Times New Roman" panose="02020603050405020304" pitchFamily="18" charset="0"/>
              </a:rPr>
              <a:t>Vì sao Nguyễn Tất Thành chọn hướng đi mới, khác với các nhà yêu nước tiền bối (đi sang phương Tây)?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p:nvPr/>
        </p:nvGrpSpPr>
        <p:grpSpPr>
          <a:xfrm>
            <a:off x="382772" y="3534770"/>
            <a:ext cx="2565144" cy="1459896"/>
            <a:chOff x="822441" y="1056618"/>
            <a:chExt cx="3567322" cy="203938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7902" b="100000" l="429" r="99429"/>
                      </a14:imgEffect>
                    </a14:imgLayer>
                  </a14:imgProps>
                </a:ext>
              </a:extLst>
            </a:blip>
            <a:srcRect l="50809" t="9016"/>
            <a:stretch/>
          </p:blipFill>
          <p:spPr>
            <a:xfrm>
              <a:off x="2524128" y="1056618"/>
              <a:ext cx="1865635" cy="203938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822441" y="1056618"/>
              <a:ext cx="1873966" cy="2039380"/>
            </a:xfrm>
            <a:prstGeom prst="rect">
              <a:avLst/>
            </a:prstGeom>
          </p:spPr>
        </p:pic>
      </p:grpSp>
      <p:sp>
        <p:nvSpPr>
          <p:cNvPr id="2" name="Rectangle 1"/>
          <p:cNvSpPr/>
          <p:nvPr/>
        </p:nvSpPr>
        <p:spPr>
          <a:xfrm>
            <a:off x="2947916" y="1210116"/>
            <a:ext cx="5376590" cy="3933384"/>
          </a:xfrm>
          <a:prstGeom prst="rect">
            <a:avLst/>
          </a:prstGeom>
        </p:spPr>
        <p:txBody>
          <a:bodyPr wrap="square">
            <a:spAutoFit/>
          </a:bodyPr>
          <a:lstStyle/>
          <a:p>
            <a:pPr algn="just">
              <a:lnSpc>
                <a:spcPct val="130000"/>
              </a:lnSpc>
            </a:pPr>
            <a:r>
              <a:rPr lang="vi-VN" sz="2400">
                <a:latin typeface="Times New Roman" panose="02020603050405020304" pitchFamily="18" charset="0"/>
                <a:ea typeface="Arial" panose="020B0604020202020204" pitchFamily="34" charset="0"/>
              </a:rPr>
              <a:t>Mặc dù rất khâm phục các nhà yêu nước tiền bối nhưng </a:t>
            </a:r>
            <a:r>
              <a:rPr lang="vi-VN" sz="2400" b="1">
                <a:latin typeface="Times New Roman" panose="02020603050405020304" pitchFamily="18" charset="0"/>
                <a:ea typeface="Arial" panose="020B0604020202020204" pitchFamily="34" charset="0"/>
              </a:rPr>
              <a:t>Nguyễn Tất Thành không tán thành con đường cứu nước của</a:t>
            </a:r>
            <a:r>
              <a:rPr lang="en-US" sz="2400" b="1">
                <a:latin typeface="Times New Roman" panose="02020603050405020304" pitchFamily="18" charset="0"/>
                <a:ea typeface="Arial" panose="020B0604020202020204" pitchFamily="34" charset="0"/>
              </a:rPr>
              <a:t> họ </a:t>
            </a:r>
            <a:r>
              <a:rPr lang="en-US" sz="2400">
                <a:latin typeface="Times New Roman" panose="02020603050405020304" pitchFamily="18" charset="0"/>
                <a:ea typeface="Arial" panose="020B0604020202020204" pitchFamily="34" charset="0"/>
              </a:rPr>
              <a:t>vì:</a:t>
            </a:r>
            <a:r>
              <a:rPr lang="vi-VN" sz="2400">
                <a:latin typeface="Times New Roman" panose="02020603050405020304" pitchFamily="18" charset="0"/>
                <a:ea typeface="Arial" panose="020B0604020202020204" pitchFamily="34" charset="0"/>
              </a:rPr>
              <a:t> những có đường đó đều có những hạn chế, sai lầm, dẫn đến thất bại</a:t>
            </a:r>
            <a:r>
              <a:rPr lang="vi-VN" sz="2400">
                <a:latin typeface="Times New Roman" panose="02020603050405020304" pitchFamily="18" charset="0"/>
                <a:ea typeface="Arial" panose="020B0604020202020204" pitchFamily="34" charset="0"/>
              </a:rPr>
              <a:t>. </a:t>
            </a:r>
            <a:r>
              <a:rPr lang="vi-VN" sz="2400" smtClean="0">
                <a:latin typeface="Times New Roman" panose="02020603050405020304" pitchFamily="18" charset="0"/>
                <a:ea typeface="Arial" panose="020B0604020202020204" pitchFamily="34" charset="0"/>
              </a:rPr>
              <a:t>Vì </a:t>
            </a:r>
            <a:r>
              <a:rPr lang="vi-VN" sz="2400">
                <a:latin typeface="Times New Roman" panose="02020603050405020304" pitchFamily="18" charset="0"/>
                <a:ea typeface="Arial" panose="020B0604020202020204" pitchFamily="34" charset="0"/>
              </a:rPr>
              <a:t>vậy, Người đã quyết định tìm con đường cứu nước mới, hướng sang phương Tây.</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anim calcmode="lin" valueType="num">
                                      <p:cBhvr>
                                        <p:cTn id="8" dur="1000" fill="hold"/>
                                        <p:tgtEl>
                                          <p:spTgt spid="320"/>
                                        </p:tgtEl>
                                        <p:attrNameLst>
                                          <p:attrName>ppt_x</p:attrName>
                                        </p:attrNameLst>
                                      </p:cBhvr>
                                      <p:tavLst>
                                        <p:tav tm="0">
                                          <p:val>
                                            <p:strVal val="#ppt_x"/>
                                          </p:val>
                                        </p:tav>
                                        <p:tav tm="100000">
                                          <p:val>
                                            <p:strVal val="#ppt_x"/>
                                          </p:val>
                                        </p:tav>
                                      </p:tavLst>
                                    </p:anim>
                                    <p:anim calcmode="lin" valueType="num">
                                      <p:cBhvr>
                                        <p:cTn id="9" dur="1000" fill="hold"/>
                                        <p:tgtEl>
                                          <p:spTgt spid="3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1"/>
        <p:cNvGrpSpPr/>
        <p:nvPr/>
      </p:nvGrpSpPr>
      <p:grpSpPr>
        <a:xfrm>
          <a:off x="0" y="0"/>
          <a:ext cx="0" cy="0"/>
          <a:chOff x="0" y="0"/>
          <a:chExt cx="0" cy="0"/>
        </a:xfrm>
      </p:grpSpPr>
      <p:sp>
        <p:nvSpPr>
          <p:cNvPr id="4622" name="Google Shape;4622;p49"/>
          <p:cNvSpPr/>
          <p:nvPr/>
        </p:nvSpPr>
        <p:spPr>
          <a:xfrm rot="-148040">
            <a:off x="2139161" y="1187652"/>
            <a:ext cx="4703861" cy="332799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623" name="Google Shape;4623;p49"/>
          <p:cNvSpPr/>
          <p:nvPr/>
        </p:nvSpPr>
        <p:spPr>
          <a:xfrm rot="-410702">
            <a:off x="1806862" y="889784"/>
            <a:ext cx="1088265" cy="94045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624" name="Google Shape;4624;p49"/>
          <p:cNvSpPr/>
          <p:nvPr/>
        </p:nvSpPr>
        <p:spPr>
          <a:xfrm rot="4554861">
            <a:off x="5911484" y="714957"/>
            <a:ext cx="1088304" cy="9403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628" name="Google Shape;4628;p49">
            <a:hlinkClick r:id="rId3" action="ppaction://hlinksldjump"/>
          </p:cNvPr>
          <p:cNvSpPr txBox="1"/>
          <p:nvPr/>
        </p:nvSpPr>
        <p:spPr>
          <a:xfrm>
            <a:off x="2817628" y="2023623"/>
            <a:ext cx="2875113" cy="964126"/>
          </a:xfrm>
          <a:prstGeom prst="rect">
            <a:avLst/>
          </a:prstGeom>
          <a:noFill/>
          <a:ln>
            <a:noFill/>
          </a:ln>
        </p:spPr>
        <p:txBody>
          <a:bodyPr spcFirstLastPara="1" wrap="square" lIns="91425" tIns="91425" rIns="91425" bIns="91425" anchor="t" anchorCtr="0">
            <a:noAutofit/>
          </a:bodyPr>
          <a:lstStyle/>
          <a:p>
            <a:pPr lvl="0" algn="ctr"/>
            <a:r>
              <a:rPr lang="en-US" sz="4400">
                <a:solidFill>
                  <a:schemeClr val="tx1"/>
                </a:solidFill>
                <a:latin typeface="Times New Roman" panose="02020603050405020304" pitchFamily="18" charset="0"/>
                <a:ea typeface="Jua"/>
                <a:cs typeface="Times New Roman" panose="02020603050405020304" pitchFamily="18" charset="0"/>
                <a:sym typeface="Jua"/>
              </a:rPr>
              <a:t>Luyện tập </a:t>
            </a:r>
            <a:endParaRPr sz="4400">
              <a:solidFill>
                <a:schemeClr val="tx1"/>
              </a:solidFill>
              <a:latin typeface="Times New Roman" panose="02020603050405020304" pitchFamily="18" charset="0"/>
              <a:ea typeface="Jua"/>
              <a:cs typeface="Times New Roman" panose="02020603050405020304" pitchFamily="18" charset="0"/>
              <a:sym typeface="Jua"/>
            </a:endParaRPr>
          </a:p>
        </p:txBody>
      </p:sp>
      <p:grpSp>
        <p:nvGrpSpPr>
          <p:cNvPr id="4629" name="Google Shape;4629;p49"/>
          <p:cNvGrpSpPr/>
          <p:nvPr/>
        </p:nvGrpSpPr>
        <p:grpSpPr>
          <a:xfrm>
            <a:off x="8569288" y="4423863"/>
            <a:ext cx="194021" cy="191487"/>
            <a:chOff x="6232000" y="1435050"/>
            <a:chExt cx="488225" cy="481850"/>
          </a:xfrm>
        </p:grpSpPr>
        <p:sp>
          <p:nvSpPr>
            <p:cNvPr id="4630" name="Google Shape;4630;p4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1" name="Google Shape;4631;p4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2" name="Google Shape;4632;p4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3" name="Google Shape;4633;p4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4" name="Google Shape;4634;p4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35" name="Google Shape;4635;p49">
            <a:hlinkClick r:id="rId4"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36" name="Google Shape;4636;p49">
            <a:hlinkClick r:id="rId5"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37" name="Google Shape;4637;p49">
            <a:hlinkClick r:id="rId6"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38" name="Google Shape;4638;p49">
            <a:hlinkClick r:id="rId7"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39" name="Google Shape;4639;p49">
            <a:hlinkClick r:id="rId8"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0" name="Google Shape;4640;p49">
            <a:hlinkClick r:id="rId4"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1" name="Google Shape;4641;p49">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9">
            <a:hlinkClick r:id="rId9"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9">
            <a:hlinkClick r:id="rId3"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5" name="Rectangle 4"/>
          <p:cNvSpPr/>
          <p:nvPr/>
        </p:nvSpPr>
        <p:spPr>
          <a:xfrm>
            <a:off x="1446664" y="497285"/>
            <a:ext cx="6335872" cy="492443"/>
          </a:xfrm>
          <a:prstGeom prst="rect">
            <a:avLst/>
          </a:prstGeom>
        </p:spPr>
        <p:txBody>
          <a:bodyPr wrap="square">
            <a:spAutoFit/>
          </a:bodyPr>
          <a:lstStyle/>
          <a:p>
            <a:pPr algn="just">
              <a:lnSpc>
                <a:spcPct val="130000"/>
              </a:lnSpc>
            </a:pPr>
            <a:r>
              <a:rPr lang="en-US" sz="2000" b="1">
                <a:latin typeface="Times New Roman" panose="02020603050405020304" pitchFamily="18" charset="0"/>
                <a:ea typeface="Calibri" panose="020F0502020204030204" pitchFamily="34" charset="0"/>
                <a:cs typeface="Times New Roman" panose="02020603050405020304" pitchFamily="18" charset="0"/>
              </a:rPr>
              <a:t>C</a:t>
            </a:r>
            <a:r>
              <a:rPr lang="en-US" sz="2000" b="1" smtClean="0">
                <a:latin typeface="Times New Roman" panose="02020603050405020304" pitchFamily="18" charset="0"/>
                <a:ea typeface="Calibri" panose="020F0502020204030204" pitchFamily="34" charset="0"/>
                <a:cs typeface="Times New Roman" panose="02020603050405020304" pitchFamily="18" charset="0"/>
              </a:rPr>
              <a:t>ặp </a:t>
            </a:r>
            <a:r>
              <a:rPr lang="en-US" sz="2000" b="1">
                <a:latin typeface="Times New Roman" panose="02020603050405020304" pitchFamily="18" charset="0"/>
                <a:ea typeface="Calibri" panose="020F0502020204030204" pitchFamily="34" charset="0"/>
                <a:cs typeface="Times New Roman" panose="02020603050405020304" pitchFamily="18" charset="0"/>
              </a:rPr>
              <a:t>có số lễ làm bài tập 1, cặp có số chẵn làm bài </a:t>
            </a:r>
            <a:r>
              <a:rPr lang="en-US" sz="2000" b="1">
                <a:latin typeface="Times New Roman" panose="02020603050405020304" pitchFamily="18" charset="0"/>
                <a:ea typeface="Calibri" panose="020F0502020204030204" pitchFamily="34" charset="0"/>
                <a:cs typeface="Times New Roman" panose="02020603050405020304" pitchFamily="18" charset="0"/>
              </a:rPr>
              <a:t>tập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87998368"/>
              </p:ext>
            </p:extLst>
          </p:nvPr>
        </p:nvGraphicFramePr>
        <p:xfrm>
          <a:off x="726743" y="1949810"/>
          <a:ext cx="4645365" cy="1584960"/>
        </p:xfrm>
        <a:graphic>
          <a:graphicData uri="http://schemas.openxmlformats.org/drawingml/2006/table">
            <a:tbl>
              <a:tblPr firstRow="1" firstCol="1" bandRow="1">
                <a:tableStyleId>{284E427A-3D55-4303-BF80-6455036E1DE7}</a:tableStyleId>
              </a:tblPr>
              <a:tblGrid>
                <a:gridCol w="2231775">
                  <a:extLst>
                    <a:ext uri="{9D8B030D-6E8A-4147-A177-3AD203B41FA5}">
                      <a16:colId xmlns:a16="http://schemas.microsoft.com/office/drawing/2014/main" val="2017974770"/>
                    </a:ext>
                  </a:extLst>
                </a:gridCol>
                <a:gridCol w="2413590">
                  <a:extLst>
                    <a:ext uri="{9D8B030D-6E8A-4147-A177-3AD203B41FA5}">
                      <a16:colId xmlns:a16="http://schemas.microsoft.com/office/drawing/2014/main" val="2468760503"/>
                    </a:ext>
                  </a:extLst>
                </a:gridCol>
              </a:tblGrid>
              <a:tr h="0">
                <a:tc>
                  <a:txBody>
                    <a:bodyPr/>
                    <a:lstStyle/>
                    <a:p>
                      <a:pPr algn="ctr">
                        <a:lnSpc>
                          <a:spcPct val="13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Lĩnh vực</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Tác động</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5928291"/>
                  </a:ext>
                </a:extLst>
              </a:tr>
              <a:tr h="0">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Chính trị</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2689935"/>
                  </a:ext>
                </a:extLst>
              </a:tr>
              <a:tr h="0">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Kinh tế</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2391640"/>
                  </a:ext>
                </a:extLst>
              </a:tr>
              <a:tr h="0">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Văn hóa, giáo dục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4238283"/>
                  </a:ext>
                </a:extLst>
              </a:tr>
            </a:tbl>
          </a:graphicData>
        </a:graphic>
      </p:graphicFrame>
      <p:grpSp>
        <p:nvGrpSpPr>
          <p:cNvPr id="8" name="Group 7"/>
          <p:cNvGrpSpPr/>
          <p:nvPr/>
        </p:nvGrpSpPr>
        <p:grpSpPr>
          <a:xfrm>
            <a:off x="382772" y="3534770"/>
            <a:ext cx="2565144" cy="1459896"/>
            <a:chOff x="822441" y="1056618"/>
            <a:chExt cx="3567322" cy="203938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902" b="100000" l="429" r="99429"/>
                      </a14:imgEffect>
                    </a14:imgLayer>
                  </a14:imgProps>
                </a:ext>
              </a:extLst>
            </a:blip>
            <a:srcRect l="50809" t="9016"/>
            <a:stretch/>
          </p:blipFill>
          <p:spPr>
            <a:xfrm>
              <a:off x="2524128" y="1056618"/>
              <a:ext cx="1865635" cy="2039380"/>
            </a:xfrm>
            <a:prstGeom prst="rect">
              <a:avLst/>
            </a:prstGeom>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822441" y="1056618"/>
              <a:ext cx="1873966" cy="2039380"/>
            </a:xfrm>
            <a:prstGeom prst="rect">
              <a:avLst/>
            </a:prstGeom>
          </p:spPr>
        </p:pic>
      </p:grpSp>
      <p:sp>
        <p:nvSpPr>
          <p:cNvPr id="2" name="Rectangle 1"/>
          <p:cNvSpPr/>
          <p:nvPr/>
        </p:nvSpPr>
        <p:spPr>
          <a:xfrm>
            <a:off x="661916" y="1200420"/>
            <a:ext cx="7567684" cy="707886"/>
          </a:xfrm>
          <a:prstGeom prst="rect">
            <a:avLst/>
          </a:prstGeom>
        </p:spPr>
        <p:txBody>
          <a:bodyPr wrap="square">
            <a:spAutoFit/>
          </a:bodyPr>
          <a:lstStyle/>
          <a:p>
            <a:pPr algn="just"/>
            <a:r>
              <a:rPr lang="en-US" sz="2000" smtClean="0">
                <a:latin typeface="Times New Roman" panose="02020603050405020304" pitchFamily="18" charset="0"/>
                <a:ea typeface="Arial" panose="020B0604020202020204" pitchFamily="34" charset="0"/>
              </a:rPr>
              <a:t>1. Hoàn thành bảng </a:t>
            </a:r>
            <a:r>
              <a:rPr lang="en-US" sz="2000">
                <a:latin typeface="Times New Roman" panose="02020603050405020304" pitchFamily="18" charset="0"/>
                <a:ea typeface="Arial" panose="020B0604020202020204" pitchFamily="34" charset="0"/>
              </a:rPr>
              <a:t>thống kê về những tác động của cuộc khai thác thuộc địa lần thứ nhất của thực dân Pháp đối với Việt Nam.</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5" name="Rectangle 4"/>
          <p:cNvSpPr/>
          <p:nvPr/>
        </p:nvSpPr>
        <p:spPr>
          <a:xfrm>
            <a:off x="1446664" y="497285"/>
            <a:ext cx="6335872" cy="492443"/>
          </a:xfrm>
          <a:prstGeom prst="rect">
            <a:avLst/>
          </a:prstGeom>
        </p:spPr>
        <p:txBody>
          <a:bodyPr wrap="square">
            <a:spAutoFit/>
          </a:bodyPr>
          <a:lstStyle/>
          <a:p>
            <a:pPr algn="just">
              <a:lnSpc>
                <a:spcPct val="130000"/>
              </a:lnSpc>
            </a:pPr>
            <a:r>
              <a:rPr lang="en-US" sz="2000" b="1">
                <a:latin typeface="Times New Roman" panose="02020603050405020304" pitchFamily="18" charset="0"/>
                <a:ea typeface="Calibri" panose="020F0502020204030204" pitchFamily="34" charset="0"/>
                <a:cs typeface="Times New Roman" panose="02020603050405020304" pitchFamily="18" charset="0"/>
              </a:rPr>
              <a:t>C</a:t>
            </a:r>
            <a:r>
              <a:rPr lang="en-US" sz="2000" b="1" smtClean="0">
                <a:latin typeface="Times New Roman" panose="02020603050405020304" pitchFamily="18" charset="0"/>
                <a:ea typeface="Calibri" panose="020F0502020204030204" pitchFamily="34" charset="0"/>
                <a:cs typeface="Times New Roman" panose="02020603050405020304" pitchFamily="18" charset="0"/>
              </a:rPr>
              <a:t>ặp </a:t>
            </a:r>
            <a:r>
              <a:rPr lang="en-US" sz="2000" b="1">
                <a:latin typeface="Times New Roman" panose="02020603050405020304" pitchFamily="18" charset="0"/>
                <a:ea typeface="Calibri" panose="020F0502020204030204" pitchFamily="34" charset="0"/>
                <a:cs typeface="Times New Roman" panose="02020603050405020304" pitchFamily="18" charset="0"/>
              </a:rPr>
              <a:t>có số lễ làm bài tập 1, cặp có số chẵn làm bài </a:t>
            </a:r>
            <a:r>
              <a:rPr lang="en-US" sz="2000" b="1">
                <a:latin typeface="Times New Roman" panose="02020603050405020304" pitchFamily="18" charset="0"/>
                <a:ea typeface="Calibri" panose="020F0502020204030204" pitchFamily="34" charset="0"/>
                <a:cs typeface="Times New Roman" panose="02020603050405020304" pitchFamily="18" charset="0"/>
              </a:rPr>
              <a:t>tập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36277" y="1035171"/>
            <a:ext cx="7538731" cy="852606"/>
          </a:xfrm>
          <a:prstGeom prst="rect">
            <a:avLst/>
          </a:prstGeom>
        </p:spPr>
        <p:txBody>
          <a:bodyPr wrap="square">
            <a:spAutoFit/>
          </a:bodyPr>
          <a:lstStyle/>
          <a:p>
            <a:pPr algn="just">
              <a:lnSpc>
                <a:spcPct val="130000"/>
              </a:lnSpc>
            </a:pPr>
            <a:r>
              <a:rPr lang="vi-VN" sz="2000">
                <a:latin typeface="Times New Roman" panose="02020603050405020304" pitchFamily="18" charset="0"/>
                <a:cs typeface="Times New Roman" panose="02020603050405020304" pitchFamily="18" charset="0"/>
              </a:rPr>
              <a:t>Chủ trương cứu nước của Phan Bội Châu và Phan Châu Trinh có điểm gì giống và </a:t>
            </a:r>
            <a:r>
              <a:rPr lang="vi-VN" sz="2000">
                <a:latin typeface="Times New Roman" panose="02020603050405020304" pitchFamily="18" charset="0"/>
                <a:cs typeface="Times New Roman" panose="02020603050405020304" pitchFamily="18" charset="0"/>
              </a:rPr>
              <a:t>khác </a:t>
            </a:r>
            <a:r>
              <a:rPr lang="vi-VN" sz="2000" smtClean="0">
                <a:latin typeface="Times New Roman" panose="02020603050405020304" pitchFamily="18" charset="0"/>
                <a:cs typeface="Times New Roman" panose="02020603050405020304" pitchFamily="18" charset="0"/>
              </a:rPr>
              <a:t>nha</a:t>
            </a:r>
            <a:r>
              <a:rPr lang="en-US" sz="2000" smtClean="0">
                <a:latin typeface="Times New Roman" panose="02020603050405020304" pitchFamily="18" charset="0"/>
                <a:cs typeface="Times New Roman" panose="02020603050405020304" pitchFamily="18" charset="0"/>
              </a:rPr>
              <a:t>u</a:t>
            </a:r>
            <a:r>
              <a:rPr lang="vi-VN"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93269102"/>
              </p:ext>
            </p:extLst>
          </p:nvPr>
        </p:nvGraphicFramePr>
        <p:xfrm>
          <a:off x="1885968" y="1933221"/>
          <a:ext cx="6289040" cy="2957770"/>
        </p:xfrm>
        <a:graphic>
          <a:graphicData uri="http://schemas.openxmlformats.org/drawingml/2006/table">
            <a:tbl>
              <a:tblPr firstRow="1" firstCol="1" bandRow="1">
                <a:tableStyleId>{3C2FFA5D-87B4-456A-9821-1D502468CF0F}</a:tableStyleId>
              </a:tblPr>
              <a:tblGrid>
                <a:gridCol w="1438275">
                  <a:extLst>
                    <a:ext uri="{9D8B030D-6E8A-4147-A177-3AD203B41FA5}">
                      <a16:colId xmlns:a16="http://schemas.microsoft.com/office/drawing/2014/main" val="2899441639"/>
                    </a:ext>
                  </a:extLst>
                </a:gridCol>
                <a:gridCol w="1438275">
                  <a:extLst>
                    <a:ext uri="{9D8B030D-6E8A-4147-A177-3AD203B41FA5}">
                      <a16:colId xmlns:a16="http://schemas.microsoft.com/office/drawing/2014/main" val="4088132778"/>
                    </a:ext>
                  </a:extLst>
                </a:gridCol>
                <a:gridCol w="1706245">
                  <a:extLst>
                    <a:ext uri="{9D8B030D-6E8A-4147-A177-3AD203B41FA5}">
                      <a16:colId xmlns:a16="http://schemas.microsoft.com/office/drawing/2014/main" val="1132019278"/>
                    </a:ext>
                  </a:extLst>
                </a:gridCol>
                <a:gridCol w="1706245">
                  <a:extLst>
                    <a:ext uri="{9D8B030D-6E8A-4147-A177-3AD203B41FA5}">
                      <a16:colId xmlns:a16="http://schemas.microsoft.com/office/drawing/2014/main" val="3352795526"/>
                    </a:ext>
                  </a:extLst>
                </a:gridCol>
              </a:tblGrid>
              <a:tr h="0">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Nội dung so sánh</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Phan Bội Châu</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Phan Châu Trinh</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0807829"/>
                  </a:ext>
                </a:extLst>
              </a:tr>
              <a:tr h="0">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Giống nhau</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gridSpan="3">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6132181"/>
                  </a:ext>
                </a:extLst>
              </a:tr>
              <a:tr h="0">
                <a:tc rowSpan="5">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Khác nhau</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Nhiệm vụ</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3496012"/>
                  </a:ext>
                </a:extLst>
              </a:tr>
              <a:tr h="0">
                <a:tc vMerge="1">
                  <a:txBody>
                    <a:bodyPr/>
                    <a:lstStyle/>
                    <a:p>
                      <a:endParaRPr lang="en-US"/>
                    </a:p>
                  </a:txBody>
                  <a:tcPr/>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Chủ trương</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925934"/>
                  </a:ext>
                </a:extLst>
              </a:tr>
              <a:tr h="0">
                <a:tc vMerge="1">
                  <a:txBody>
                    <a:bodyPr/>
                    <a:lstStyle/>
                    <a:p>
                      <a:endParaRPr lang="en-US"/>
                    </a:p>
                  </a:txBody>
                  <a:tcPr/>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Con đường cứu nước</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9790563"/>
                  </a:ext>
                </a:extLst>
              </a:tr>
              <a:tr h="0">
                <a:tc vMerge="1">
                  <a:txBody>
                    <a:bodyPr/>
                    <a:lstStyle/>
                    <a:p>
                      <a:endParaRPr lang="en-US"/>
                    </a:p>
                  </a:txBody>
                  <a:tcPr/>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Xu hướng</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4025255"/>
                  </a:ext>
                </a:extLst>
              </a:tr>
              <a:tr h="0">
                <a:tc vMerge="1">
                  <a:txBody>
                    <a:bodyPr/>
                    <a:lstStyle/>
                    <a:p>
                      <a:endParaRPr lang="en-US"/>
                    </a:p>
                  </a:txBody>
                  <a:tcPr/>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Kết quả</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7762314"/>
                  </a:ext>
                </a:extLst>
              </a:tr>
            </a:tbl>
          </a:graphicData>
        </a:graphic>
      </p:graphicFrame>
      <p:grpSp>
        <p:nvGrpSpPr>
          <p:cNvPr id="11" name="Group 10"/>
          <p:cNvGrpSpPr/>
          <p:nvPr/>
        </p:nvGrpSpPr>
        <p:grpSpPr>
          <a:xfrm>
            <a:off x="382772" y="3534770"/>
            <a:ext cx="2565144" cy="1459896"/>
            <a:chOff x="822441" y="1056618"/>
            <a:chExt cx="3567322" cy="2039380"/>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7902" b="100000" l="429" r="99429"/>
                      </a14:imgEffect>
                    </a14:imgLayer>
                  </a14:imgProps>
                </a:ext>
              </a:extLst>
            </a:blip>
            <a:srcRect l="50809" t="9016"/>
            <a:stretch/>
          </p:blipFill>
          <p:spPr>
            <a:xfrm>
              <a:off x="2524128" y="1056618"/>
              <a:ext cx="1865635" cy="2039380"/>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822441" y="1056618"/>
              <a:ext cx="1873966" cy="2039380"/>
            </a:xfrm>
            <a:prstGeom prst="rect">
              <a:avLst/>
            </a:prstGeom>
          </p:spPr>
        </p:pic>
      </p:grpSp>
    </p:spTree>
    <p:extLst>
      <p:ext uri="{BB962C8B-B14F-4D97-AF65-F5344CB8AC3E}">
        <p14:creationId xmlns:p14="http://schemas.microsoft.com/office/powerpoint/2010/main" val="93319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9"/>
        <p:cNvGrpSpPr/>
        <p:nvPr/>
      </p:nvGrpSpPr>
      <p:grpSpPr>
        <a:xfrm>
          <a:off x="0" y="0"/>
          <a:ext cx="0" cy="0"/>
          <a:chOff x="0" y="0"/>
          <a:chExt cx="0" cy="0"/>
        </a:xfrm>
      </p:grpSpPr>
      <p:graphicFrame>
        <p:nvGraphicFramePr>
          <p:cNvPr id="77" name="Table 76"/>
          <p:cNvGraphicFramePr>
            <a:graphicFrameLocks noGrp="1"/>
          </p:cNvGraphicFramePr>
          <p:nvPr>
            <p:extLst>
              <p:ext uri="{D42A27DB-BD31-4B8C-83A1-F6EECF244321}">
                <p14:modId xmlns:p14="http://schemas.microsoft.com/office/powerpoint/2010/main" val="1010136065"/>
              </p:ext>
            </p:extLst>
          </p:nvPr>
        </p:nvGraphicFramePr>
        <p:xfrm>
          <a:off x="393404" y="150876"/>
          <a:ext cx="8123275" cy="4992624"/>
        </p:xfrm>
        <a:graphic>
          <a:graphicData uri="http://schemas.openxmlformats.org/drawingml/2006/table">
            <a:tbl>
              <a:tblPr firstRow="1" firstCol="1" bandRow="1">
                <a:tableStyleId>{284E427A-3D55-4303-BF80-6455036E1DE7}</a:tableStyleId>
              </a:tblPr>
              <a:tblGrid>
                <a:gridCol w="1116419">
                  <a:extLst>
                    <a:ext uri="{9D8B030D-6E8A-4147-A177-3AD203B41FA5}">
                      <a16:colId xmlns:a16="http://schemas.microsoft.com/office/drawing/2014/main" val="2017974770"/>
                    </a:ext>
                  </a:extLst>
                </a:gridCol>
                <a:gridCol w="7006856">
                  <a:extLst>
                    <a:ext uri="{9D8B030D-6E8A-4147-A177-3AD203B41FA5}">
                      <a16:colId xmlns:a16="http://schemas.microsoft.com/office/drawing/2014/main" val="2468760503"/>
                    </a:ext>
                  </a:extLst>
                </a:gridCol>
              </a:tblGrid>
              <a:tr h="299848">
                <a:tc>
                  <a:txBody>
                    <a:bodyPr/>
                    <a:lstStyle/>
                    <a:p>
                      <a:pPr algn="ctr">
                        <a:lnSpc>
                          <a:spcPct val="130000"/>
                        </a:lnSpc>
                        <a:spcAft>
                          <a:spcPts val="0"/>
                        </a:spcAft>
                      </a:pPr>
                      <a:r>
                        <a:rPr lang="en-US" sz="1800">
                          <a:solidFill>
                            <a:schemeClr val="tx1"/>
                          </a:solidFill>
                          <a:effectLst/>
                          <a:latin typeface="Times New Roman" panose="02020603050405020304" pitchFamily="18" charset="0"/>
                          <a:cs typeface="Times New Roman" panose="02020603050405020304" pitchFamily="18" charset="0"/>
                        </a:rPr>
                        <a:t>Lĩnh vực</a:t>
                      </a:r>
                      <a:endParaRPr lang="en-U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1800">
                          <a:solidFill>
                            <a:schemeClr val="tx1"/>
                          </a:solidFill>
                          <a:effectLst/>
                          <a:latin typeface="Times New Roman" panose="02020603050405020304" pitchFamily="18" charset="0"/>
                          <a:cs typeface="Times New Roman" panose="02020603050405020304" pitchFamily="18" charset="0"/>
                        </a:rPr>
                        <a:t>Tác động</a:t>
                      </a:r>
                      <a:endParaRPr lang="en-US"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5928291"/>
                  </a:ext>
                </a:extLst>
              </a:tr>
              <a:tr h="965998">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Chính trị</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30000"/>
                        </a:lnSpc>
                        <a:spcBef>
                          <a:spcPts val="0"/>
                        </a:spcBef>
                        <a:spcAft>
                          <a:spcPts val="0"/>
                        </a:spcAft>
                        <a:buClr>
                          <a:srgbClr val="000000"/>
                        </a:buClr>
                        <a:buSzTx/>
                        <a:buFont typeface="Arial"/>
                        <a:buNone/>
                        <a:tabLst/>
                        <a:defRPr/>
                      </a:pPr>
                      <a:r>
                        <a:rPr lang="en-US" sz="1800">
                          <a:effectLst/>
                        </a:rPr>
                        <a:t> </a:t>
                      </a:r>
                      <a:r>
                        <a:rPr lang="en-US" sz="1800" b="1" smtClean="0">
                          <a:solidFill>
                            <a:srgbClr val="FF0000"/>
                          </a:solidFill>
                          <a:effectLst/>
                          <a:latin typeface="Times New Roman" panose="02020603050405020304" pitchFamily="18" charset="0"/>
                          <a:cs typeface="Times New Roman" panose="02020603050405020304" pitchFamily="18" charset="0"/>
                        </a:rPr>
                        <a:t>Quyền lực nằm trong tay người Pháp</a:t>
                      </a:r>
                      <a:r>
                        <a:rPr lang="en-US" sz="1800" smtClean="0">
                          <a:effectLst/>
                          <a:latin typeface="Times New Roman" panose="02020603050405020304" pitchFamily="18" charset="0"/>
                          <a:cs typeface="Times New Roman" panose="02020603050405020304" pitchFamily="18" charset="0"/>
                        </a:rPr>
                        <a:t>. Một bộ phận địa chủ phong kiến bị biến thành tay sai, công cụ thống trị và bóc lột của chính quyền thực dân.</a:t>
                      </a:r>
                      <a:endParaRPr lang="en-US" sz="180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2689935"/>
                  </a:ext>
                </a:extLst>
              </a:tr>
              <a:tr h="1299072">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Kinh tế</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a:effectLst/>
                        </a:rPr>
                        <a:t> </a:t>
                      </a:r>
                      <a:r>
                        <a:rPr lang="en-US" sz="1800" smtClean="0">
                          <a:effectLst/>
                          <a:latin typeface="Times New Roman" panose="02020603050405020304" pitchFamily="18" charset="0"/>
                          <a:cs typeface="Times New Roman" panose="02020603050405020304" pitchFamily="18" charset="0"/>
                        </a:rPr>
                        <a:t>- Việt Nam trở thành nơi khai thác tài nguyên thiên nhiên, cung cấp sức lao động rẻ mạt và là thị trường tiêu thụ hàng hóa của Pháp.</a:t>
                      </a:r>
                    </a:p>
                    <a:p>
                      <a:pPr algn="just">
                        <a:lnSpc>
                          <a:spcPct val="130000"/>
                        </a:lnSpc>
                        <a:spcAft>
                          <a:spcPts val="0"/>
                        </a:spcAft>
                      </a:pPr>
                      <a:r>
                        <a:rPr lang="en-US" sz="1800" smtClean="0">
                          <a:effectLst/>
                          <a:latin typeface="Times New Roman" panose="02020603050405020304" pitchFamily="18" charset="0"/>
                          <a:cs typeface="Times New Roman" panose="02020603050405020304" pitchFamily="18" charset="0"/>
                        </a:rPr>
                        <a:t>- Kinh tế Việt Nam phát triển chậm chạp, què quặt, lạc hậu, ngày càng lệ thuộc nặng nề vào nền kinh tế Pháp.</a:t>
                      </a:r>
                      <a:endParaRPr lang="en-US" sz="180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2391640"/>
                  </a:ext>
                </a:extLst>
              </a:tr>
              <a:tr h="1965222">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Văn hóa, giáo dục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smtClean="0">
                          <a:effectLst/>
                          <a:latin typeface="Times New Roman" panose="02020603050405020304" pitchFamily="18" charset="0"/>
                          <a:cs typeface="Times New Roman" panose="02020603050405020304" pitchFamily="18" charset="0"/>
                        </a:rPr>
                        <a:t>- Văn hóa phương Tây du nhập ngày càng mạnh (lối sống, trình độ học thức và tư duy). Đô thị phát triển ở cả ba miền Bắc, Trung, Nam.</a:t>
                      </a:r>
                    </a:p>
                    <a:p>
                      <a:pPr algn="just">
                        <a:lnSpc>
                          <a:spcPct val="130000"/>
                        </a:lnSpc>
                        <a:spcAft>
                          <a:spcPts val="0"/>
                        </a:spcAft>
                      </a:pPr>
                      <a:r>
                        <a:rPr lang="en-US" sz="1800" smtClean="0">
                          <a:effectLst/>
                          <a:latin typeface="Times New Roman" panose="02020603050405020304" pitchFamily="18" charset="0"/>
                          <a:cs typeface="Times New Roman" panose="02020603050405020304" pitchFamily="18" charset="0"/>
                        </a:rPr>
                        <a:t>- </a:t>
                      </a:r>
                      <a:r>
                        <a:rPr lang="en-US" sz="1800" b="1" smtClean="0">
                          <a:solidFill>
                            <a:srgbClr val="FF0000"/>
                          </a:solidFill>
                          <a:effectLst/>
                          <a:latin typeface="Times New Roman" panose="02020603050405020304" pitchFamily="18" charset="0"/>
                          <a:cs typeface="Times New Roman" panose="02020603050405020304" pitchFamily="18" charset="0"/>
                        </a:rPr>
                        <a:t>Cơ cấu xã hội bắt đầu thay đổi</a:t>
                      </a:r>
                      <a:r>
                        <a:rPr lang="en-US" sz="1800" smtClean="0">
                          <a:effectLst/>
                          <a:latin typeface="Times New Roman" panose="02020603050405020304" pitchFamily="18" charset="0"/>
                          <a:cs typeface="Times New Roman" panose="02020603050405020304" pitchFamily="18" charset="0"/>
                        </a:rPr>
                        <a:t>: Chiếm đa số vẫn là nông dân với cuộc sống nghèo khổ; xuất hiện tầng lớp mới (tiểu tư sản, học sinh, sinh viên); số lượng công nhân tăng nhanh, tập trung nhiều trong các cơ sở kinh tế chủ chốt của Pháp.</a:t>
                      </a:r>
                      <a:endParaRPr lang="en-US" sz="180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extLst>
                  <a:ext uri="{0D108BD9-81ED-4DB2-BD59-A6C34878D82A}">
                    <a16:rowId xmlns:a16="http://schemas.microsoft.com/office/drawing/2014/main" val="684238283"/>
                  </a:ext>
                </a:extLst>
              </a:tr>
            </a:tbl>
          </a:graphicData>
        </a:graphic>
      </p:graphicFrame>
      <p:sp>
        <p:nvSpPr>
          <p:cNvPr id="78" name="Rectangle 77"/>
          <p:cNvSpPr/>
          <p:nvPr/>
        </p:nvSpPr>
        <p:spPr>
          <a:xfrm>
            <a:off x="1531086" y="545198"/>
            <a:ext cx="6985593" cy="996523"/>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531085" y="1541721"/>
            <a:ext cx="6985593" cy="1446028"/>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531084" y="2987749"/>
            <a:ext cx="6985593" cy="215575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xit" presetSubtype="4" fill="hold" grpId="0" nodeType="clickEffect">
                                  <p:stCondLst>
                                    <p:cond delay="0"/>
                                  </p:stCondLst>
                                  <p:childTnLst>
                                    <p:anim calcmode="lin" valueType="num">
                                      <p:cBhvr additive="base">
                                        <p:cTn id="13" dur="500"/>
                                        <p:tgtEl>
                                          <p:spTgt spid="78"/>
                                        </p:tgtEl>
                                        <p:attrNameLst>
                                          <p:attrName>ppt_y</p:attrName>
                                        </p:attrNameLst>
                                      </p:cBhvr>
                                      <p:tavLst>
                                        <p:tav tm="0">
                                          <p:val>
                                            <p:strVal val="#ppt_y"/>
                                          </p:val>
                                        </p:tav>
                                        <p:tav tm="100000">
                                          <p:val>
                                            <p:strVal val="#ppt_y+#ppt_h*1.125000"/>
                                          </p:val>
                                        </p:tav>
                                      </p:tavLst>
                                    </p:anim>
                                    <p:animEffect transition="out" filter="wipe(down)">
                                      <p:cBhvr>
                                        <p:cTn id="14" dur="500"/>
                                        <p:tgtEl>
                                          <p:spTgt spid="78"/>
                                        </p:tgtEl>
                                      </p:cBhvr>
                                    </p:animEffect>
                                    <p:set>
                                      <p:cBhvr>
                                        <p:cTn id="15" dur="1" fill="hold">
                                          <p:stCondLst>
                                            <p:cond delay="499"/>
                                          </p:stCondLst>
                                        </p:cTn>
                                        <p:tgtEl>
                                          <p:spTgt spid="7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2" presetClass="exit" presetSubtype="4" fill="hold" grpId="0" nodeType="clickEffect">
                                  <p:stCondLst>
                                    <p:cond delay="0"/>
                                  </p:stCondLst>
                                  <p:childTnLst>
                                    <p:anim calcmode="lin" valueType="num">
                                      <p:cBhvr additive="base">
                                        <p:cTn id="19" dur="500"/>
                                        <p:tgtEl>
                                          <p:spTgt spid="79"/>
                                        </p:tgtEl>
                                        <p:attrNameLst>
                                          <p:attrName>ppt_y</p:attrName>
                                        </p:attrNameLst>
                                      </p:cBhvr>
                                      <p:tavLst>
                                        <p:tav tm="0">
                                          <p:val>
                                            <p:strVal val="#ppt_y"/>
                                          </p:val>
                                        </p:tav>
                                        <p:tav tm="100000">
                                          <p:val>
                                            <p:strVal val="#ppt_y+#ppt_h*1.125000"/>
                                          </p:val>
                                        </p:tav>
                                      </p:tavLst>
                                    </p:anim>
                                    <p:animEffect transition="out" filter="wipe(down)">
                                      <p:cBhvr>
                                        <p:cTn id="20" dur="500"/>
                                        <p:tgtEl>
                                          <p:spTgt spid="79"/>
                                        </p:tgtEl>
                                      </p:cBhvr>
                                    </p:animEffect>
                                    <p:set>
                                      <p:cBhvr>
                                        <p:cTn id="21" dur="1" fill="hold">
                                          <p:stCondLst>
                                            <p:cond delay="499"/>
                                          </p:stCondLst>
                                        </p:cTn>
                                        <p:tgtEl>
                                          <p:spTgt spid="7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2" presetClass="exit" presetSubtype="4" fill="hold" grpId="0" nodeType="clickEffect">
                                  <p:stCondLst>
                                    <p:cond delay="0"/>
                                  </p:stCondLst>
                                  <p:childTnLst>
                                    <p:anim calcmode="lin" valueType="num">
                                      <p:cBhvr additive="base">
                                        <p:cTn id="25" dur="500"/>
                                        <p:tgtEl>
                                          <p:spTgt spid="80"/>
                                        </p:tgtEl>
                                        <p:attrNameLst>
                                          <p:attrName>ppt_y</p:attrName>
                                        </p:attrNameLst>
                                      </p:cBhvr>
                                      <p:tavLst>
                                        <p:tav tm="0">
                                          <p:val>
                                            <p:strVal val="#ppt_y"/>
                                          </p:val>
                                        </p:tav>
                                        <p:tav tm="100000">
                                          <p:val>
                                            <p:strVal val="#ppt_y+#ppt_h*1.125000"/>
                                          </p:val>
                                        </p:tav>
                                      </p:tavLst>
                                    </p:anim>
                                    <p:animEffect transition="out" filter="wipe(down)">
                                      <p:cBhvr>
                                        <p:cTn id="26" dur="500"/>
                                        <p:tgtEl>
                                          <p:spTgt spid="80"/>
                                        </p:tgtEl>
                                      </p:cBhvr>
                                    </p:animEffect>
                                    <p:set>
                                      <p:cBhvr>
                                        <p:cTn id="27"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7953" y="747615"/>
            <a:ext cx="7697973" cy="4059445"/>
          </a:xfrm>
          <a:prstGeom prst="rect">
            <a:avLst/>
          </a:prstGeom>
        </p:spPr>
        <p:txBody>
          <a:bodyPr wrap="square">
            <a:spAutoFit/>
          </a:bodyPr>
          <a:lstStyle/>
          <a:p>
            <a:pPr algn="just">
              <a:lnSpc>
                <a:spcPct val="130000"/>
              </a:lnSpc>
            </a:pPr>
            <a:r>
              <a:rPr lang="en-US" sz="2000" b="1">
                <a:latin typeface="Times New Roman" panose="02020603050405020304" pitchFamily="18" charset="0"/>
                <a:ea typeface="Calibri" panose="020F0502020204030204" pitchFamily="34" charset="0"/>
                <a:cs typeface="Times New Roman" panose="02020603050405020304" pitchFamily="18" charset="0"/>
              </a:rPr>
              <a:t>* Điểm tương đồng:</a:t>
            </a:r>
            <a:endParaRPr lang="en-US" sz="2000" b="1">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pPr>
            <a:r>
              <a:rPr lang="en-US" sz="200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Đều </a:t>
            </a:r>
            <a:r>
              <a:rPr lang="en-US" sz="2000">
                <a:latin typeface="Times New Roman" panose="02020603050405020304" pitchFamily="18" charset="0"/>
                <a:ea typeface="Calibri" panose="020F0502020204030204" pitchFamily="34" charset="0"/>
                <a:cs typeface="Times New Roman" panose="02020603050405020304" pitchFamily="18" charset="0"/>
              </a:rPr>
              <a:t>là </a:t>
            </a: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đại diện tiêu biểu cho phong trào dân tộc dân chủ </a:t>
            </a:r>
            <a:r>
              <a:rPr lang="en-US" sz="2000">
                <a:latin typeface="Times New Roman" panose="02020603050405020304" pitchFamily="18" charset="0"/>
                <a:ea typeface="Calibri" panose="020F0502020204030204" pitchFamily="34" charset="0"/>
                <a:cs typeface="Times New Roman" panose="02020603050405020304" pitchFamily="18" charset="0"/>
              </a:rPr>
              <a:t>của tầng lớp sĩ phu yêu nước tiến bộ đầu thế kỉ XX, đều </a:t>
            </a: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xác định được kẻ thù </a:t>
            </a:r>
            <a:r>
              <a:rPr lang="en-US" sz="2000">
                <a:latin typeface="Times New Roman" panose="02020603050405020304" pitchFamily="18" charset="0"/>
                <a:ea typeface="Calibri" panose="020F0502020204030204" pitchFamily="34" charset="0"/>
                <a:cs typeface="Times New Roman" panose="02020603050405020304" pitchFamily="18" charset="0"/>
              </a:rPr>
              <a:t>của dân tộc </a:t>
            </a: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 thực dân Pháp</a:t>
            </a:r>
            <a:r>
              <a:rPr lang="en-US" sz="2000">
                <a:latin typeface="Times New Roman" panose="02020603050405020304" pitchFamily="18" charset="0"/>
                <a:ea typeface="Calibri" panose="020F0502020204030204" pitchFamily="34" charset="0"/>
                <a:cs typeface="Times New Roman" panose="02020603050405020304" pitchFamily="18" charset="0"/>
              </a:rPr>
              <a:t>.</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pPr>
            <a:r>
              <a:rPr lang="en-US" sz="2000">
                <a:latin typeface="Times New Roman" panose="02020603050405020304" pitchFamily="18" charset="0"/>
                <a:ea typeface="Calibri" panose="020F0502020204030204" pitchFamily="34" charset="0"/>
                <a:cs typeface="Times New Roman" panose="02020603050405020304" pitchFamily="18" charset="0"/>
              </a:rPr>
              <a:t>- Tính chất: Đều đi theo khuynh hướng </a:t>
            </a: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 mạng dân chủ tư sản</a:t>
            </a:r>
            <a:r>
              <a:rPr lang="en-US" sz="2000">
                <a:latin typeface="Times New Roman" panose="02020603050405020304" pitchFamily="18" charset="0"/>
                <a:ea typeface="Calibri" panose="020F0502020204030204" pitchFamily="34" charset="0"/>
                <a:cs typeface="Times New Roman" panose="02020603050405020304" pitchFamily="18" charset="0"/>
              </a:rPr>
              <a:t>.</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pPr>
            <a:r>
              <a:rPr lang="en-US" sz="2000">
                <a:latin typeface="Times New Roman" panose="02020603050405020304" pitchFamily="18" charset="0"/>
                <a:ea typeface="Calibri" panose="020F0502020204030204" pitchFamily="34" charset="0"/>
                <a:cs typeface="Times New Roman" panose="02020603050405020304" pitchFamily="18" charset="0"/>
              </a:rPr>
              <a:t>- Kết quả: Đều bị </a:t>
            </a: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đàn áp và thất bại</a:t>
            </a:r>
            <a:r>
              <a:rPr lang="en-US" sz="2000">
                <a:latin typeface="Times New Roman" panose="02020603050405020304" pitchFamily="18" charset="0"/>
                <a:ea typeface="Calibri" panose="020F0502020204030204" pitchFamily="34" charset="0"/>
                <a:cs typeface="Times New Roman" panose="02020603050405020304" pitchFamily="18" charset="0"/>
              </a:rPr>
              <a:t>.</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pPr>
            <a:r>
              <a:rPr lang="en-US" sz="2000">
                <a:latin typeface="Times New Roman" panose="02020603050405020304" pitchFamily="18" charset="0"/>
                <a:ea typeface="Calibri" panose="020F0502020204030204" pitchFamily="34" charset="0"/>
                <a:cs typeface="Times New Roman" panose="02020603050405020304" pitchFamily="18" charset="0"/>
              </a:rPr>
              <a:t>- Ý nghĩa: Cổ vũ lòng yêu nước của nhân dân, tạo nên những mầm mống, tư tưởng </a:t>
            </a: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thúc đẩy sự phát triển</a:t>
            </a:r>
            <a:r>
              <a:rPr lang="en-US" sz="2000">
                <a:latin typeface="Times New Roman" panose="02020603050405020304" pitchFamily="18" charset="0"/>
                <a:ea typeface="Calibri" panose="020F0502020204030204" pitchFamily="34" charset="0"/>
                <a:cs typeface="Times New Roman" panose="02020603050405020304" pitchFamily="18" charset="0"/>
              </a:rPr>
              <a:t> của những con đường cứu nước theo những khuynh hướng mới, đã sử dụng được sức mạnh của nhân dân làm gốc, tiếp thu được những kết quả của cách mạng thế giới.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66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875577934"/>
              </p:ext>
            </p:extLst>
          </p:nvPr>
        </p:nvGraphicFramePr>
        <p:xfrm>
          <a:off x="0" y="0"/>
          <a:ext cx="9015662" cy="5107686"/>
        </p:xfrm>
        <a:graphic>
          <a:graphicData uri="http://schemas.openxmlformats.org/drawingml/2006/table">
            <a:tbl>
              <a:tblPr firstRow="1" firstCol="1" bandRow="1">
                <a:tableStyleId>{5C22544A-7EE6-4342-B048-85BDC9FD1C3A}</a:tableStyleId>
              </a:tblPr>
              <a:tblGrid>
                <a:gridCol w="749569">
                  <a:extLst>
                    <a:ext uri="{9D8B030D-6E8A-4147-A177-3AD203B41FA5}">
                      <a16:colId xmlns:a16="http://schemas.microsoft.com/office/drawing/2014/main" val="1546767573"/>
                    </a:ext>
                  </a:extLst>
                </a:gridCol>
                <a:gridCol w="1290926">
                  <a:extLst>
                    <a:ext uri="{9D8B030D-6E8A-4147-A177-3AD203B41FA5}">
                      <a16:colId xmlns:a16="http://schemas.microsoft.com/office/drawing/2014/main" val="1108470844"/>
                    </a:ext>
                  </a:extLst>
                </a:gridCol>
                <a:gridCol w="3029796">
                  <a:extLst>
                    <a:ext uri="{9D8B030D-6E8A-4147-A177-3AD203B41FA5}">
                      <a16:colId xmlns:a16="http://schemas.microsoft.com/office/drawing/2014/main" val="284091310"/>
                    </a:ext>
                  </a:extLst>
                </a:gridCol>
                <a:gridCol w="3945371">
                  <a:extLst>
                    <a:ext uri="{9D8B030D-6E8A-4147-A177-3AD203B41FA5}">
                      <a16:colId xmlns:a16="http://schemas.microsoft.com/office/drawing/2014/main" val="1060242576"/>
                    </a:ext>
                  </a:extLst>
                </a:gridCol>
              </a:tblGrid>
              <a:tr h="217487">
                <a:tc>
                  <a:txBody>
                    <a:bodyPr/>
                    <a:lstStyle/>
                    <a:p>
                      <a:pPr algn="just">
                        <a:lnSpc>
                          <a:spcPct val="115000"/>
                        </a:lnSpc>
                        <a:spcAft>
                          <a:spcPts val="0"/>
                        </a:spcAft>
                      </a:pP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 </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ctr">
                        <a:lnSpc>
                          <a:spcPct val="115000"/>
                        </a:lnSpc>
                        <a:spcAft>
                          <a:spcPts val="0"/>
                        </a:spcAft>
                      </a:pPr>
                      <a:r>
                        <a:rPr lang="en-US" sz="1840">
                          <a:effectLst/>
                          <a:latin typeface="Times New Roman" panose="02020603050405020304" pitchFamily="18" charset="0"/>
                          <a:cs typeface="Times New Roman" panose="02020603050405020304" pitchFamily="18" charset="0"/>
                        </a:rPr>
                        <a:t>Phan Bội Châu</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ctr">
                        <a:lnSpc>
                          <a:spcPct val="115000"/>
                        </a:lnSpc>
                        <a:spcAft>
                          <a:spcPts val="0"/>
                        </a:spcAft>
                      </a:pPr>
                      <a:r>
                        <a:rPr lang="en-US" sz="1840">
                          <a:effectLst/>
                          <a:latin typeface="Times New Roman" panose="02020603050405020304" pitchFamily="18" charset="0"/>
                          <a:cs typeface="Times New Roman" panose="02020603050405020304" pitchFamily="18" charset="0"/>
                        </a:rPr>
                        <a:t>Phan Châu Trinh</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extLst>
                  <a:ext uri="{0D108BD9-81ED-4DB2-BD59-A6C34878D82A}">
                    <a16:rowId xmlns:a16="http://schemas.microsoft.com/office/drawing/2014/main" val="2422787209"/>
                  </a:ext>
                </a:extLst>
              </a:tr>
              <a:tr h="543719">
                <a:tc rowSpan="5">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Khác nhau</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Nhiệm vụ</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Đánh đuổi thực dân Pháp, khôi phục lại chế độ phong kiến (thành lập Hội Duy tân, phong trào </a:t>
                      </a:r>
                      <a:r>
                        <a:rPr lang="en-US" sz="1840">
                          <a:effectLst/>
                          <a:latin typeface="Times New Roman" panose="02020603050405020304" pitchFamily="18" charset="0"/>
                          <a:cs typeface="Times New Roman" panose="02020603050405020304" pitchFamily="18" charset="0"/>
                        </a:rPr>
                        <a:t>Đông </a:t>
                      </a:r>
                      <a:r>
                        <a:rPr lang="en-US" sz="1840" smtClean="0">
                          <a:effectLst/>
                          <a:latin typeface="Times New Roman" panose="02020603050405020304" pitchFamily="18" charset="0"/>
                          <a:cs typeface="Times New Roman" panose="02020603050405020304" pitchFamily="18" charset="0"/>
                        </a:rPr>
                        <a:t>Du).</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Đánh đổ phong kiến, cải cách xã hội “Khai thông dân trí, mở mang dân </a:t>
                      </a:r>
                      <a:r>
                        <a:rPr lang="en-US" sz="1840">
                          <a:effectLst/>
                          <a:latin typeface="Times New Roman" panose="02020603050405020304" pitchFamily="18" charset="0"/>
                          <a:cs typeface="Times New Roman" panose="02020603050405020304" pitchFamily="18" charset="0"/>
                        </a:rPr>
                        <a:t>quyền</a:t>
                      </a:r>
                      <a:r>
                        <a:rPr lang="en-US" sz="1840" smtClean="0">
                          <a:effectLst/>
                          <a:latin typeface="Times New Roman" panose="02020603050405020304" pitchFamily="18" charset="0"/>
                          <a:cs typeface="Times New Roman" panose="02020603050405020304" pitchFamily="18" charset="0"/>
                        </a:rPr>
                        <a:t>”.</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extLst>
                  <a:ext uri="{0D108BD9-81ED-4DB2-BD59-A6C34878D82A}">
                    <a16:rowId xmlns:a16="http://schemas.microsoft.com/office/drawing/2014/main" val="119317204"/>
                  </a:ext>
                </a:extLst>
              </a:tr>
              <a:tr h="1087437">
                <a:tc vMerge="1">
                  <a:txBody>
                    <a:bodyPr/>
                    <a:lstStyle/>
                    <a:p>
                      <a:endParaRPr lang="en-US"/>
                    </a:p>
                  </a:txBody>
                  <a:tcPr/>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Chủ trương</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Vận động quần chúng, tranh thủ sự ủng hộ của nước ngoài (Nhật Bản) tổ chức bạo động đánh đuổi Pháp, giành độc lập dân tộc, xây dựng chế độ quân chủ </a:t>
                      </a:r>
                      <a:r>
                        <a:rPr lang="en-US" sz="1840">
                          <a:effectLst/>
                          <a:latin typeface="Times New Roman" panose="02020603050405020304" pitchFamily="18" charset="0"/>
                          <a:cs typeface="Times New Roman" panose="02020603050405020304" pitchFamily="18" charset="0"/>
                        </a:rPr>
                        <a:t>lập </a:t>
                      </a:r>
                      <a:r>
                        <a:rPr lang="en-US" sz="1840" smtClean="0">
                          <a:effectLst/>
                          <a:latin typeface="Times New Roman" panose="02020603050405020304" pitchFamily="18" charset="0"/>
                          <a:cs typeface="Times New Roman" panose="02020603050405020304" pitchFamily="18" charset="0"/>
                        </a:rPr>
                        <a:t>hiến.</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Giương cao ngọn cờ dân chủ, cải cách xã hội, chủ trương cứu nước bằng phương pháp nâng cao dân trí, dân quyền; vạch trần chế độ vua quan, phong kiến thối nát, đòi Pháp sửa đổi chính sách cai trị thuộc địa, mở mang công nghiệp và </a:t>
                      </a:r>
                      <a:r>
                        <a:rPr lang="en-US" sz="1840">
                          <a:effectLst/>
                          <a:latin typeface="Times New Roman" panose="02020603050405020304" pitchFamily="18" charset="0"/>
                          <a:cs typeface="Times New Roman" panose="02020603050405020304" pitchFamily="18" charset="0"/>
                        </a:rPr>
                        <a:t>tự </a:t>
                      </a:r>
                      <a:r>
                        <a:rPr lang="en-US" sz="1840" smtClean="0">
                          <a:effectLst/>
                          <a:latin typeface="Times New Roman" panose="02020603050405020304" pitchFamily="18" charset="0"/>
                          <a:cs typeface="Times New Roman" panose="02020603050405020304" pitchFamily="18" charset="0"/>
                        </a:rPr>
                        <a:t>cường.</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extLst>
                  <a:ext uri="{0D108BD9-81ED-4DB2-BD59-A6C34878D82A}">
                    <a16:rowId xmlns:a16="http://schemas.microsoft.com/office/drawing/2014/main" val="1216981619"/>
                  </a:ext>
                </a:extLst>
              </a:tr>
              <a:tr h="217487">
                <a:tc vMerge="1">
                  <a:txBody>
                    <a:bodyPr/>
                    <a:lstStyle/>
                    <a:p>
                      <a:endParaRPr lang="en-US"/>
                    </a:p>
                  </a:txBody>
                  <a:tcPr/>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Con đường cứu nước</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Cứu nước để </a:t>
                      </a:r>
                      <a:r>
                        <a:rPr lang="en-US" sz="1840">
                          <a:effectLst/>
                          <a:latin typeface="Times New Roman" panose="02020603050405020304" pitchFamily="18" charset="0"/>
                          <a:cs typeface="Times New Roman" panose="02020603050405020304" pitchFamily="18" charset="0"/>
                        </a:rPr>
                        <a:t>cứu </a:t>
                      </a:r>
                      <a:r>
                        <a:rPr lang="en-US" sz="1840" smtClean="0">
                          <a:effectLst/>
                          <a:latin typeface="Times New Roman" panose="02020603050405020304" pitchFamily="18" charset="0"/>
                          <a:cs typeface="Times New Roman" panose="02020603050405020304" pitchFamily="18" charset="0"/>
                        </a:rPr>
                        <a:t>dân.</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Cứu dân để </a:t>
                      </a:r>
                      <a:r>
                        <a:rPr lang="en-US" sz="1840">
                          <a:effectLst/>
                          <a:latin typeface="Times New Roman" panose="02020603050405020304" pitchFamily="18" charset="0"/>
                          <a:cs typeface="Times New Roman" panose="02020603050405020304" pitchFamily="18" charset="0"/>
                        </a:rPr>
                        <a:t>cứu </a:t>
                      </a:r>
                      <a:r>
                        <a:rPr lang="en-US" sz="1840" smtClean="0">
                          <a:effectLst/>
                          <a:latin typeface="Times New Roman" panose="02020603050405020304" pitchFamily="18" charset="0"/>
                          <a:cs typeface="Times New Roman" panose="02020603050405020304" pitchFamily="18" charset="0"/>
                        </a:rPr>
                        <a:t>nước.</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extLst>
                  <a:ext uri="{0D108BD9-81ED-4DB2-BD59-A6C34878D82A}">
                    <a16:rowId xmlns:a16="http://schemas.microsoft.com/office/drawing/2014/main" val="3555821662"/>
                  </a:ext>
                </a:extLst>
              </a:tr>
              <a:tr h="108744">
                <a:tc vMerge="1">
                  <a:txBody>
                    <a:bodyPr/>
                    <a:lstStyle/>
                    <a:p>
                      <a:endParaRPr lang="en-US"/>
                    </a:p>
                  </a:txBody>
                  <a:tcPr/>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Xu hướng</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Bạo động </a:t>
                      </a:r>
                      <a:r>
                        <a:rPr lang="en-US" sz="1840">
                          <a:effectLst/>
                          <a:latin typeface="Times New Roman" panose="02020603050405020304" pitchFamily="18" charset="0"/>
                          <a:cs typeface="Times New Roman" panose="02020603050405020304" pitchFamily="18" charset="0"/>
                        </a:rPr>
                        <a:t>vũ </a:t>
                      </a:r>
                      <a:r>
                        <a:rPr lang="en-US" sz="1840" smtClean="0">
                          <a:effectLst/>
                          <a:latin typeface="Times New Roman" panose="02020603050405020304" pitchFamily="18" charset="0"/>
                          <a:cs typeface="Times New Roman" panose="02020603050405020304" pitchFamily="18" charset="0"/>
                        </a:rPr>
                        <a:t>trang.</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Cải cách </a:t>
                      </a:r>
                      <a:r>
                        <a:rPr lang="en-US" sz="1840">
                          <a:effectLst/>
                          <a:latin typeface="Times New Roman" panose="02020603050405020304" pitchFamily="18" charset="0"/>
                          <a:cs typeface="Times New Roman" panose="02020603050405020304" pitchFamily="18" charset="0"/>
                        </a:rPr>
                        <a:t>dân </a:t>
                      </a:r>
                      <a:r>
                        <a:rPr lang="en-US" sz="1840" smtClean="0">
                          <a:effectLst/>
                          <a:latin typeface="Times New Roman" panose="02020603050405020304" pitchFamily="18" charset="0"/>
                          <a:cs typeface="Times New Roman" panose="02020603050405020304" pitchFamily="18" charset="0"/>
                        </a:rPr>
                        <a:t>chủ.</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extLst>
                  <a:ext uri="{0D108BD9-81ED-4DB2-BD59-A6C34878D82A}">
                    <a16:rowId xmlns:a16="http://schemas.microsoft.com/office/drawing/2014/main" val="1240492"/>
                  </a:ext>
                </a:extLst>
              </a:tr>
              <a:tr h="108744">
                <a:tc vMerge="1">
                  <a:txBody>
                    <a:bodyPr/>
                    <a:lstStyle/>
                    <a:p>
                      <a:endParaRPr lang="en-US"/>
                    </a:p>
                  </a:txBody>
                  <a:tcPr/>
                </a:tc>
                <a:tc>
                  <a:txBody>
                    <a:bodyPr/>
                    <a:lstStyle/>
                    <a:p>
                      <a:pPr algn="just">
                        <a:lnSpc>
                          <a:spcPct val="115000"/>
                        </a:lnSpc>
                        <a:spcAft>
                          <a:spcPts val="0"/>
                        </a:spcAft>
                      </a:pPr>
                      <a:r>
                        <a:rPr lang="en-US" sz="1840">
                          <a:effectLst/>
                          <a:latin typeface="Times New Roman" panose="02020603050405020304" pitchFamily="18" charset="0"/>
                          <a:cs typeface="Times New Roman" panose="02020603050405020304" pitchFamily="18" charset="0"/>
                        </a:rPr>
                        <a:t>Kết quả</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smtClean="0">
                          <a:effectLst/>
                          <a:latin typeface="Times New Roman" panose="02020603050405020304" pitchFamily="18" charset="0"/>
                          <a:cs typeface="Times New Roman" panose="02020603050405020304" pitchFamily="18" charset="0"/>
                        </a:rPr>
                        <a:t>Thất bại.</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tc>
                  <a:txBody>
                    <a:bodyPr/>
                    <a:lstStyle/>
                    <a:p>
                      <a:pPr algn="just">
                        <a:lnSpc>
                          <a:spcPct val="115000"/>
                        </a:lnSpc>
                        <a:spcAft>
                          <a:spcPts val="0"/>
                        </a:spcAft>
                      </a:pPr>
                      <a:r>
                        <a:rPr lang="en-US" sz="1840" smtClean="0">
                          <a:effectLst/>
                          <a:latin typeface="Times New Roman" panose="02020603050405020304" pitchFamily="18" charset="0"/>
                          <a:cs typeface="Times New Roman" panose="02020603050405020304" pitchFamily="18" charset="0"/>
                        </a:rPr>
                        <a:t>Thất bại.</a:t>
                      </a:r>
                      <a:endParaRPr lang="en-US" sz="1840">
                        <a:effectLst/>
                        <a:latin typeface="Times New Roman" panose="02020603050405020304" pitchFamily="18" charset="0"/>
                        <a:ea typeface="Arial" panose="020B0604020202020204" pitchFamily="34" charset="0"/>
                        <a:cs typeface="Times New Roman" panose="02020603050405020304" pitchFamily="18" charset="0"/>
                      </a:endParaRPr>
                    </a:p>
                  </a:txBody>
                  <a:tcPr marL="30394" marR="30394" marT="0" marB="0"/>
                </a:tc>
                <a:extLst>
                  <a:ext uri="{0D108BD9-81ED-4DB2-BD59-A6C34878D82A}">
                    <a16:rowId xmlns:a16="http://schemas.microsoft.com/office/drawing/2014/main" val="3510299260"/>
                  </a:ext>
                </a:extLst>
              </a:tr>
            </a:tbl>
          </a:graphicData>
        </a:graphic>
      </p:graphicFrame>
    </p:spTree>
    <p:extLst>
      <p:ext uri="{BB962C8B-B14F-4D97-AF65-F5344CB8AC3E}">
        <p14:creationId xmlns:p14="http://schemas.microsoft.com/office/powerpoint/2010/main" val="38842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4212" name="Google Shape;4212;p44"/>
          <p:cNvSpPr/>
          <p:nvPr/>
        </p:nvSpPr>
        <p:spPr>
          <a:xfrm rot="126755">
            <a:off x="2493089" y="1238121"/>
            <a:ext cx="3757581" cy="2119809"/>
          </a:xfrm>
          <a:prstGeom prst="rect">
            <a:avLst/>
          </a:prstGeom>
          <a:solidFill>
            <a:schemeClr val="accent3"/>
          </a:solidFill>
          <a:ln>
            <a:noFill/>
          </a:ln>
        </p:spPr>
        <p:txBody>
          <a:bodyPr spcFirstLastPara="1" wrap="square" lIns="91425" tIns="91425" rIns="91425" bIns="91425" anchor="ctr" anchorCtr="0">
            <a:noAutofit/>
          </a:bodyPr>
          <a:lstStyle/>
          <a:p>
            <a:pPr lvl="0" algn="ctr"/>
            <a:r>
              <a:rPr lang="en-US" sz="2800" b="1" smtClean="0">
                <a:solidFill>
                  <a:schemeClr val="tx1"/>
                </a:solidFill>
                <a:latin typeface="Times New Roman" panose="02020603050405020304" pitchFamily="18" charset="0"/>
                <a:cs typeface="Times New Roman" panose="02020603050405020304" pitchFamily="18" charset="0"/>
              </a:rPr>
              <a:t>Vận dụng</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4213" name="Google Shape;4213;p44"/>
          <p:cNvSpPr/>
          <p:nvPr/>
        </p:nvSpPr>
        <p:spPr>
          <a:xfrm rot="-135875">
            <a:off x="1631494" y="869722"/>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214" name="Google Shape;4214;p44"/>
          <p:cNvSpPr/>
          <p:nvPr/>
        </p:nvSpPr>
        <p:spPr>
          <a:xfrm rot="4829593">
            <a:off x="6015304" y="875314"/>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232" name="Google Shape;4232;p44">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434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5" name="Rectangle 4"/>
          <p:cNvSpPr/>
          <p:nvPr/>
        </p:nvSpPr>
        <p:spPr>
          <a:xfrm>
            <a:off x="1016808" y="494237"/>
            <a:ext cx="7212792" cy="1692771"/>
          </a:xfrm>
          <a:prstGeom prst="rect">
            <a:avLst/>
          </a:prstGeom>
        </p:spPr>
        <p:txBody>
          <a:bodyPr wrap="square">
            <a:spAutoFit/>
          </a:bodyPr>
          <a:lstStyle/>
          <a:p>
            <a:pPr algn="just">
              <a:lnSpc>
                <a:spcPct val="130000"/>
              </a:lnSpc>
            </a:pPr>
            <a:r>
              <a:rPr lang="vi-VN" sz="2000">
                <a:latin typeface="Times New Roman" panose="02020603050405020304" pitchFamily="18" charset="0"/>
                <a:ea typeface="Calibri" panose="020F0502020204030204" pitchFamily="34" charset="0"/>
                <a:cs typeface="Times New Roman" panose="02020603050405020304" pitchFamily="18" charset="0"/>
              </a:rPr>
              <a:t>Sưu tầm tư liệu (câu chuyện, hình ảnh hoặc con tem, bài thơ, bài hát, câu nói, …) và viết bài thể hiện suy nghĩ của em (khoảng 7 – 10 câu) về một trong ba nhân vật lịch sử trong bài. Em rút ra được bài học gì từ nhân vật đó?</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527151" y="2587118"/>
            <a:ext cx="2222205" cy="2407548"/>
          </a:xfrm>
          <a:prstGeom prst="rect">
            <a:avLst/>
          </a:prstGeom>
        </p:spPr>
      </p:pic>
      <p:sp>
        <p:nvSpPr>
          <p:cNvPr id="3" name="Rectangle 2"/>
          <p:cNvSpPr/>
          <p:nvPr/>
        </p:nvSpPr>
        <p:spPr>
          <a:xfrm>
            <a:off x="2462463" y="2187008"/>
            <a:ext cx="5943600" cy="2492990"/>
          </a:xfrm>
          <a:prstGeom prst="rect">
            <a:avLst/>
          </a:prstGeom>
        </p:spPr>
        <p:txBody>
          <a:bodyPr wrap="square">
            <a:spAutoFit/>
          </a:bodyPr>
          <a:lstStyle/>
          <a:p>
            <a:pPr algn="just">
              <a:lnSpc>
                <a:spcPct val="130000"/>
              </a:lnSpc>
            </a:pPr>
            <a:r>
              <a:rPr lang="vi-VN" sz="2000" b="1">
                <a:latin typeface="+mj-lt"/>
              </a:rPr>
              <a:t> Gợi ý: </a:t>
            </a:r>
            <a:r>
              <a:rPr lang="vi-VN" sz="2000">
                <a:latin typeface="+mj-lt"/>
              </a:rPr>
              <a:t>Học sinh về nhà sưu tầm hình ảnh, tem, bài thơ, bài hát về các nhà yêu nước: Phan Bội Châu, Phan Châu Trinh, Nguyễn Tất Thành và viết đoạn văn về một trong ba nhân vật (tiểu sử, hoạt động chính, rút ra bài học: Yêu nước, sự tự tin, dám nghĩ, dám làm, cần cù, chịu khó…</a:t>
            </a:r>
            <a:endParaRPr lang="en-US" sz="2000">
              <a:latin typeface="+mj-lt"/>
            </a:endParaRPr>
          </a:p>
        </p:txBody>
      </p:sp>
    </p:spTree>
    <p:extLst>
      <p:ext uri="{BB962C8B-B14F-4D97-AF65-F5344CB8AC3E}">
        <p14:creationId xmlns:p14="http://schemas.microsoft.com/office/powerpoint/2010/main" val="39751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21"/>
          <p:cNvSpPr txBox="1"/>
          <p:nvPr/>
        </p:nvSpPr>
        <p:spPr>
          <a:xfrm>
            <a:off x="449179" y="453477"/>
            <a:ext cx="3208421" cy="523220"/>
          </a:xfrm>
          <a:prstGeom prst="rect">
            <a:avLst/>
          </a:prstGeom>
          <a:noFill/>
        </p:spPr>
        <p:txBody>
          <a:bodyPr wrap="square" rtlCol="0">
            <a:spAutoFit/>
          </a:bodyPr>
          <a:lstStyle/>
          <a:p>
            <a:pPr algn="ctr"/>
            <a:r>
              <a:rPr lang="en-US" altLang="zh-CN" sz="2800" b="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Hướng dẫn về nhà</a:t>
            </a:r>
            <a:endPar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Freeform 113"/>
          <p:cNvSpPr>
            <a:spLocks noEditPoints="1"/>
          </p:cNvSpPr>
          <p:nvPr/>
        </p:nvSpPr>
        <p:spPr bwMode="auto">
          <a:xfrm>
            <a:off x="1588101" y="1411705"/>
            <a:ext cx="1829184" cy="1895558"/>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rgbClr val="FDBD1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2400">
              <a:solidFill>
                <a:schemeClr val="tx1"/>
              </a:solidFill>
            </a:endParaRPr>
          </a:p>
        </p:txBody>
      </p:sp>
      <p:sp>
        <p:nvSpPr>
          <p:cNvPr id="5" name="Freeform 113"/>
          <p:cNvSpPr>
            <a:spLocks noEditPoints="1"/>
          </p:cNvSpPr>
          <p:nvPr/>
        </p:nvSpPr>
        <p:spPr bwMode="auto">
          <a:xfrm>
            <a:off x="5427944" y="1697644"/>
            <a:ext cx="1829184" cy="1895558"/>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chemeClr val="tx1">
                <a:lumMod val="85000"/>
                <a:lumOff val="1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2400">
              <a:solidFill>
                <a:schemeClr val="tx1"/>
              </a:solidFill>
            </a:endParaRPr>
          </a:p>
        </p:txBody>
      </p:sp>
      <p:sp>
        <p:nvSpPr>
          <p:cNvPr id="7" name="矩形 35"/>
          <p:cNvSpPr/>
          <p:nvPr/>
        </p:nvSpPr>
        <p:spPr>
          <a:xfrm>
            <a:off x="1284610" y="3250435"/>
            <a:ext cx="2541468" cy="1754326"/>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4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Hoàn thành bài tập phần Luyện tập – Vận dụng</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矩形 38"/>
          <p:cNvSpPr/>
          <p:nvPr/>
        </p:nvSpPr>
        <p:spPr>
          <a:xfrm>
            <a:off x="4971378" y="3690704"/>
            <a:ext cx="2664664" cy="1200329"/>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4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Xem lại nội dung bài </a:t>
            </a:r>
            <a:r>
              <a:rPr lang="en-US" altLang="zh-CN" sz="24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4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78015" y="1551888"/>
            <a:ext cx="1554658" cy="1558364"/>
          </a:xfrm>
          <a:prstGeom prst="ellipse">
            <a:avLst/>
          </a:prstGeom>
        </p:spPr>
      </p:pic>
      <p:sp>
        <p:nvSpPr>
          <p:cNvPr id="12" name="Oval 8"/>
          <p:cNvSpPr>
            <a:spLocks noChangeAspect="1"/>
          </p:cNvSpPr>
          <p:nvPr/>
        </p:nvSpPr>
        <p:spPr>
          <a:xfrm>
            <a:off x="5660157" y="1825000"/>
            <a:ext cx="1482263" cy="148226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zh-CN" altLang="zh-CN" sz="24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3859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2" presetClass="entr" presetSubtype="8"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3" name="Subtitle 2"/>
          <p:cNvSpPr>
            <a:spLocks noGrp="1"/>
          </p:cNvSpPr>
          <p:nvPr>
            <p:ph type="subTitle" idx="1"/>
          </p:nvPr>
        </p:nvSpPr>
        <p:spPr>
          <a:xfrm>
            <a:off x="573206" y="1392071"/>
            <a:ext cx="7697337" cy="2016753"/>
          </a:xfrm>
        </p:spPr>
        <p:txBody>
          <a:bodyPr/>
          <a:lstStyle/>
          <a:p>
            <a:r>
              <a:rPr lang="en-US" sz="3600" smtClean="0">
                <a:latin typeface="Times New Roman" panose="02020603050405020304" pitchFamily="18" charset="0"/>
                <a:cs typeface="Times New Roman" panose="02020603050405020304" pitchFamily="18" charset="0"/>
              </a:rPr>
              <a:t>Bài 19: PHONG TRÀO YÊU NƯỚC CHỐNG PHÁP Ở VIỆT NAM </a:t>
            </a:r>
          </a:p>
          <a:p>
            <a:r>
              <a:rPr lang="en-US" sz="3600" smtClean="0">
                <a:latin typeface="Times New Roman" panose="02020603050405020304" pitchFamily="18" charset="0"/>
                <a:cs typeface="Times New Roman" panose="02020603050405020304" pitchFamily="18" charset="0"/>
              </a:rPr>
              <a:t>TỪ ĐẦU THẾ KỈ XX ĐẾN NĂM 1917</a:t>
            </a:r>
            <a:endParaRPr lang="en-US"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46"/>
        <p:cNvGrpSpPr/>
        <p:nvPr/>
      </p:nvGrpSpPr>
      <p:grpSpPr>
        <a:xfrm>
          <a:off x="0" y="0"/>
          <a:ext cx="0" cy="0"/>
          <a:chOff x="0" y="0"/>
          <a:chExt cx="0" cy="0"/>
        </a:xfrm>
      </p:grpSpPr>
      <p:sp>
        <p:nvSpPr>
          <p:cNvPr id="4847" name="Google Shape;4847;p53"/>
          <p:cNvSpPr/>
          <p:nvPr/>
        </p:nvSpPr>
        <p:spPr>
          <a:xfrm>
            <a:off x="4744109" y="1425321"/>
            <a:ext cx="2753100" cy="275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9" name="Google Shape;4849;p53"/>
          <p:cNvGrpSpPr/>
          <p:nvPr/>
        </p:nvGrpSpPr>
        <p:grpSpPr>
          <a:xfrm>
            <a:off x="5314165" y="1622413"/>
            <a:ext cx="1612981" cy="2358931"/>
            <a:chOff x="5797400" y="1777550"/>
            <a:chExt cx="1612981" cy="2358931"/>
          </a:xfrm>
        </p:grpSpPr>
        <p:sp>
          <p:nvSpPr>
            <p:cNvPr id="4850" name="Google Shape;4850;p53"/>
            <p:cNvSpPr/>
            <p:nvPr/>
          </p:nvSpPr>
          <p:spPr>
            <a:xfrm>
              <a:off x="5850207" y="3860889"/>
              <a:ext cx="1223071" cy="275592"/>
            </a:xfrm>
            <a:custGeom>
              <a:avLst/>
              <a:gdLst/>
              <a:ahLst/>
              <a:cxnLst/>
              <a:rect l="l" t="t" r="r" b="b"/>
              <a:pathLst>
                <a:path w="20752" h="4676" extrusionOk="0">
                  <a:moveTo>
                    <a:pt x="10947" y="1"/>
                  </a:moveTo>
                  <a:cubicBezTo>
                    <a:pt x="6142" y="1"/>
                    <a:pt x="0" y="481"/>
                    <a:pt x="5374" y="3839"/>
                  </a:cubicBezTo>
                  <a:cubicBezTo>
                    <a:pt x="6308" y="4434"/>
                    <a:pt x="7502" y="4675"/>
                    <a:pt x="8771" y="4675"/>
                  </a:cubicBezTo>
                  <a:cubicBezTo>
                    <a:pt x="14099" y="4675"/>
                    <a:pt x="20752" y="416"/>
                    <a:pt x="15025" y="78"/>
                  </a:cubicBezTo>
                  <a:lnTo>
                    <a:pt x="15249" y="78"/>
                  </a:lnTo>
                  <a:cubicBezTo>
                    <a:pt x="15171" y="78"/>
                    <a:pt x="15079" y="77"/>
                    <a:pt x="14974" y="75"/>
                  </a:cubicBezTo>
                  <a:lnTo>
                    <a:pt x="14974" y="75"/>
                  </a:lnTo>
                  <a:cubicBezTo>
                    <a:pt x="14751" y="63"/>
                    <a:pt x="14510" y="56"/>
                    <a:pt x="14250" y="56"/>
                  </a:cubicBezTo>
                  <a:cubicBezTo>
                    <a:pt x="14238" y="56"/>
                    <a:pt x="14226" y="56"/>
                    <a:pt x="14214" y="56"/>
                  </a:cubicBezTo>
                  <a:lnTo>
                    <a:pt x="14214" y="56"/>
                  </a:lnTo>
                  <a:cubicBezTo>
                    <a:pt x="13370" y="34"/>
                    <a:pt x="12204" y="1"/>
                    <a:pt x="10947"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3"/>
            <p:cNvSpPr/>
            <p:nvPr/>
          </p:nvSpPr>
          <p:spPr>
            <a:xfrm>
              <a:off x="6000613" y="2197059"/>
              <a:ext cx="983962" cy="1783920"/>
            </a:xfrm>
            <a:custGeom>
              <a:avLst/>
              <a:gdLst/>
              <a:ahLst/>
              <a:cxnLst/>
              <a:rect l="l" t="t" r="r" b="b"/>
              <a:pathLst>
                <a:path w="16695" h="30268" extrusionOk="0">
                  <a:moveTo>
                    <a:pt x="7979" y="21694"/>
                  </a:moveTo>
                  <a:cubicBezTo>
                    <a:pt x="8888" y="18920"/>
                    <a:pt x="10518" y="16710"/>
                    <a:pt x="12478" y="14641"/>
                  </a:cubicBezTo>
                  <a:cubicBezTo>
                    <a:pt x="12305" y="14358"/>
                    <a:pt x="12149" y="14123"/>
                    <a:pt x="12008" y="13873"/>
                  </a:cubicBezTo>
                  <a:cubicBezTo>
                    <a:pt x="11819" y="13512"/>
                    <a:pt x="11616" y="13152"/>
                    <a:pt x="11475" y="12760"/>
                  </a:cubicBezTo>
                  <a:cubicBezTo>
                    <a:pt x="11349" y="12415"/>
                    <a:pt x="11208" y="11945"/>
                    <a:pt x="11647" y="11772"/>
                  </a:cubicBezTo>
                  <a:cubicBezTo>
                    <a:pt x="11866" y="11694"/>
                    <a:pt x="12305" y="11882"/>
                    <a:pt x="12525" y="12070"/>
                  </a:cubicBezTo>
                  <a:cubicBezTo>
                    <a:pt x="12964" y="12509"/>
                    <a:pt x="13324" y="13026"/>
                    <a:pt x="13794" y="13606"/>
                  </a:cubicBezTo>
                  <a:cubicBezTo>
                    <a:pt x="14703" y="13246"/>
                    <a:pt x="15409" y="12242"/>
                    <a:pt x="16694" y="12274"/>
                  </a:cubicBezTo>
                  <a:cubicBezTo>
                    <a:pt x="16459" y="12509"/>
                    <a:pt x="16271" y="12791"/>
                    <a:pt x="16004" y="12979"/>
                  </a:cubicBezTo>
                  <a:cubicBezTo>
                    <a:pt x="15017" y="13716"/>
                    <a:pt x="13998" y="14421"/>
                    <a:pt x="13011" y="15173"/>
                  </a:cubicBezTo>
                  <a:cubicBezTo>
                    <a:pt x="11866" y="16067"/>
                    <a:pt x="11083" y="17258"/>
                    <a:pt x="10362" y="18496"/>
                  </a:cubicBezTo>
                  <a:cubicBezTo>
                    <a:pt x="9437" y="20111"/>
                    <a:pt x="8888" y="21866"/>
                    <a:pt x="8418" y="23638"/>
                  </a:cubicBezTo>
                  <a:cubicBezTo>
                    <a:pt x="8324" y="23951"/>
                    <a:pt x="8308" y="24296"/>
                    <a:pt x="8261" y="24609"/>
                  </a:cubicBezTo>
                  <a:cubicBezTo>
                    <a:pt x="9076" y="23246"/>
                    <a:pt x="9891" y="21882"/>
                    <a:pt x="10691" y="20518"/>
                  </a:cubicBezTo>
                  <a:cubicBezTo>
                    <a:pt x="11537" y="19061"/>
                    <a:pt x="12713" y="18026"/>
                    <a:pt x="14359" y="17556"/>
                  </a:cubicBezTo>
                  <a:cubicBezTo>
                    <a:pt x="14829" y="17415"/>
                    <a:pt x="15268" y="17305"/>
                    <a:pt x="15597" y="17713"/>
                  </a:cubicBezTo>
                  <a:cubicBezTo>
                    <a:pt x="15973" y="18152"/>
                    <a:pt x="15801" y="18622"/>
                    <a:pt x="15487" y="19045"/>
                  </a:cubicBezTo>
                  <a:cubicBezTo>
                    <a:pt x="14735" y="20064"/>
                    <a:pt x="14029" y="21161"/>
                    <a:pt x="13183" y="22086"/>
                  </a:cubicBezTo>
                  <a:cubicBezTo>
                    <a:pt x="11224" y="24218"/>
                    <a:pt x="9907" y="26757"/>
                    <a:pt x="8449" y="29202"/>
                  </a:cubicBezTo>
                  <a:cubicBezTo>
                    <a:pt x="8261" y="29500"/>
                    <a:pt x="8011" y="29766"/>
                    <a:pt x="7728" y="29986"/>
                  </a:cubicBezTo>
                  <a:cubicBezTo>
                    <a:pt x="7337" y="30268"/>
                    <a:pt x="6976" y="30189"/>
                    <a:pt x="6647" y="29813"/>
                  </a:cubicBezTo>
                  <a:cubicBezTo>
                    <a:pt x="5675" y="28716"/>
                    <a:pt x="4703" y="27635"/>
                    <a:pt x="3700" y="26569"/>
                  </a:cubicBezTo>
                  <a:cubicBezTo>
                    <a:pt x="3136" y="25973"/>
                    <a:pt x="2493" y="25440"/>
                    <a:pt x="1929" y="24829"/>
                  </a:cubicBezTo>
                  <a:cubicBezTo>
                    <a:pt x="1145" y="23982"/>
                    <a:pt x="252" y="23199"/>
                    <a:pt x="48" y="21960"/>
                  </a:cubicBezTo>
                  <a:cubicBezTo>
                    <a:pt x="1" y="21663"/>
                    <a:pt x="17" y="21130"/>
                    <a:pt x="158" y="21067"/>
                  </a:cubicBezTo>
                  <a:cubicBezTo>
                    <a:pt x="471" y="20848"/>
                    <a:pt x="910" y="20942"/>
                    <a:pt x="1177" y="21098"/>
                  </a:cubicBezTo>
                  <a:cubicBezTo>
                    <a:pt x="2948" y="22164"/>
                    <a:pt x="4343" y="23622"/>
                    <a:pt x="5424" y="25377"/>
                  </a:cubicBezTo>
                  <a:cubicBezTo>
                    <a:pt x="5706" y="25848"/>
                    <a:pt x="5957" y="26349"/>
                    <a:pt x="6380" y="26788"/>
                  </a:cubicBezTo>
                  <a:cubicBezTo>
                    <a:pt x="6318" y="26584"/>
                    <a:pt x="6255" y="26365"/>
                    <a:pt x="6161" y="26177"/>
                  </a:cubicBezTo>
                  <a:cubicBezTo>
                    <a:pt x="5393" y="24562"/>
                    <a:pt x="4641" y="22917"/>
                    <a:pt x="3810" y="21318"/>
                  </a:cubicBezTo>
                  <a:cubicBezTo>
                    <a:pt x="3387" y="20487"/>
                    <a:pt x="2791" y="19750"/>
                    <a:pt x="2321" y="18935"/>
                  </a:cubicBezTo>
                  <a:cubicBezTo>
                    <a:pt x="2086" y="18512"/>
                    <a:pt x="1913" y="18042"/>
                    <a:pt x="1819" y="17572"/>
                  </a:cubicBezTo>
                  <a:cubicBezTo>
                    <a:pt x="1678" y="16851"/>
                    <a:pt x="2180" y="16365"/>
                    <a:pt x="2869" y="16616"/>
                  </a:cubicBezTo>
                  <a:cubicBezTo>
                    <a:pt x="3402" y="16819"/>
                    <a:pt x="3967" y="17148"/>
                    <a:pt x="4311" y="17587"/>
                  </a:cubicBezTo>
                  <a:cubicBezTo>
                    <a:pt x="4829" y="18261"/>
                    <a:pt x="5221" y="19061"/>
                    <a:pt x="5550" y="19844"/>
                  </a:cubicBezTo>
                  <a:cubicBezTo>
                    <a:pt x="6083" y="21067"/>
                    <a:pt x="6521" y="22337"/>
                    <a:pt x="6976" y="23528"/>
                  </a:cubicBezTo>
                  <a:cubicBezTo>
                    <a:pt x="7791" y="20644"/>
                    <a:pt x="6427" y="14029"/>
                    <a:pt x="4123" y="9907"/>
                  </a:cubicBezTo>
                  <a:cubicBezTo>
                    <a:pt x="3622" y="9985"/>
                    <a:pt x="3120" y="10095"/>
                    <a:pt x="2603" y="10126"/>
                  </a:cubicBezTo>
                  <a:cubicBezTo>
                    <a:pt x="2086" y="10158"/>
                    <a:pt x="1412" y="10299"/>
                    <a:pt x="1035" y="10126"/>
                  </a:cubicBezTo>
                  <a:cubicBezTo>
                    <a:pt x="471" y="9515"/>
                    <a:pt x="1192" y="9311"/>
                    <a:pt x="3590" y="8637"/>
                  </a:cubicBezTo>
                  <a:cubicBezTo>
                    <a:pt x="3261" y="8230"/>
                    <a:pt x="2979" y="7854"/>
                    <a:pt x="2650" y="7524"/>
                  </a:cubicBezTo>
                  <a:cubicBezTo>
                    <a:pt x="2336" y="7180"/>
                    <a:pt x="1804" y="6992"/>
                    <a:pt x="1898" y="6396"/>
                  </a:cubicBezTo>
                  <a:cubicBezTo>
                    <a:pt x="2321" y="6129"/>
                    <a:pt x="2634" y="6302"/>
                    <a:pt x="2885" y="6615"/>
                  </a:cubicBezTo>
                  <a:cubicBezTo>
                    <a:pt x="3371" y="7242"/>
                    <a:pt x="3935" y="7822"/>
                    <a:pt x="4280" y="8512"/>
                  </a:cubicBezTo>
                  <a:cubicBezTo>
                    <a:pt x="5456" y="10847"/>
                    <a:pt x="6631" y="13199"/>
                    <a:pt x="7274" y="16020"/>
                  </a:cubicBezTo>
                  <a:cubicBezTo>
                    <a:pt x="7822" y="13120"/>
                    <a:pt x="8277" y="10456"/>
                    <a:pt x="8841" y="7822"/>
                  </a:cubicBezTo>
                  <a:cubicBezTo>
                    <a:pt x="9406" y="5205"/>
                    <a:pt x="9923" y="2587"/>
                    <a:pt x="10754" y="1"/>
                  </a:cubicBezTo>
                  <a:cubicBezTo>
                    <a:pt x="11224" y="252"/>
                    <a:pt x="11114" y="596"/>
                    <a:pt x="11051" y="926"/>
                  </a:cubicBezTo>
                  <a:cubicBezTo>
                    <a:pt x="10816" y="2148"/>
                    <a:pt x="10581" y="3355"/>
                    <a:pt x="10362" y="4578"/>
                  </a:cubicBezTo>
                  <a:cubicBezTo>
                    <a:pt x="10315" y="4813"/>
                    <a:pt x="10315" y="5079"/>
                    <a:pt x="10283" y="5377"/>
                  </a:cubicBezTo>
                  <a:cubicBezTo>
                    <a:pt x="11177" y="5173"/>
                    <a:pt x="12729" y="4452"/>
                    <a:pt x="12885" y="5393"/>
                  </a:cubicBezTo>
                  <a:cubicBezTo>
                    <a:pt x="13011" y="6082"/>
                    <a:pt x="11741" y="6302"/>
                    <a:pt x="11083" y="6365"/>
                  </a:cubicBezTo>
                  <a:cubicBezTo>
                    <a:pt x="10080" y="6474"/>
                    <a:pt x="9750" y="7007"/>
                    <a:pt x="9515" y="7916"/>
                  </a:cubicBezTo>
                  <a:cubicBezTo>
                    <a:pt x="8591" y="11835"/>
                    <a:pt x="8042" y="15800"/>
                    <a:pt x="7854" y="19813"/>
                  </a:cubicBezTo>
                  <a:cubicBezTo>
                    <a:pt x="7822" y="20440"/>
                    <a:pt x="7932" y="21067"/>
                    <a:pt x="7979" y="21694"/>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3"/>
            <p:cNvSpPr/>
            <p:nvPr/>
          </p:nvSpPr>
          <p:spPr>
            <a:xfrm>
              <a:off x="5895353" y="3126425"/>
              <a:ext cx="269757" cy="334470"/>
            </a:xfrm>
            <a:custGeom>
              <a:avLst/>
              <a:gdLst/>
              <a:ahLst/>
              <a:cxnLst/>
              <a:rect l="l" t="t" r="r" b="b"/>
              <a:pathLst>
                <a:path w="4577" h="5675" extrusionOk="0">
                  <a:moveTo>
                    <a:pt x="4577" y="5674"/>
                  </a:moveTo>
                  <a:cubicBezTo>
                    <a:pt x="3950" y="4969"/>
                    <a:pt x="2994" y="3887"/>
                    <a:pt x="2367" y="3182"/>
                  </a:cubicBezTo>
                  <a:cubicBezTo>
                    <a:pt x="1787" y="2539"/>
                    <a:pt x="1191" y="1897"/>
                    <a:pt x="643" y="1238"/>
                  </a:cubicBezTo>
                  <a:cubicBezTo>
                    <a:pt x="376" y="941"/>
                    <a:pt x="0" y="658"/>
                    <a:pt x="204" y="126"/>
                  </a:cubicBezTo>
                  <a:cubicBezTo>
                    <a:pt x="596" y="0"/>
                    <a:pt x="894" y="251"/>
                    <a:pt x="1176" y="439"/>
                  </a:cubicBezTo>
                  <a:cubicBezTo>
                    <a:pt x="1379" y="580"/>
                    <a:pt x="1536" y="752"/>
                    <a:pt x="1693" y="941"/>
                  </a:cubicBezTo>
                  <a:cubicBezTo>
                    <a:pt x="2665" y="2179"/>
                    <a:pt x="3527" y="3495"/>
                    <a:pt x="4279" y="4875"/>
                  </a:cubicBezTo>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3"/>
            <p:cNvSpPr/>
            <p:nvPr/>
          </p:nvSpPr>
          <p:spPr>
            <a:xfrm>
              <a:off x="6639898" y="3496839"/>
              <a:ext cx="340953" cy="314137"/>
            </a:xfrm>
            <a:custGeom>
              <a:avLst/>
              <a:gdLst/>
              <a:ahLst/>
              <a:cxnLst/>
              <a:rect l="l" t="t" r="r" b="b"/>
              <a:pathLst>
                <a:path w="5785" h="5330" extrusionOk="0">
                  <a:moveTo>
                    <a:pt x="1" y="5330"/>
                  </a:moveTo>
                  <a:cubicBezTo>
                    <a:pt x="847" y="4327"/>
                    <a:pt x="1913" y="3606"/>
                    <a:pt x="2963" y="2869"/>
                  </a:cubicBezTo>
                  <a:cubicBezTo>
                    <a:pt x="3731" y="2336"/>
                    <a:pt x="4468" y="1740"/>
                    <a:pt x="5220" y="1192"/>
                  </a:cubicBezTo>
                  <a:cubicBezTo>
                    <a:pt x="5471" y="988"/>
                    <a:pt x="5675" y="753"/>
                    <a:pt x="5722" y="424"/>
                  </a:cubicBezTo>
                  <a:cubicBezTo>
                    <a:pt x="5784" y="126"/>
                    <a:pt x="5690" y="1"/>
                    <a:pt x="5377" y="48"/>
                  </a:cubicBezTo>
                  <a:cubicBezTo>
                    <a:pt x="5032" y="110"/>
                    <a:pt x="4687" y="173"/>
                    <a:pt x="4358" y="298"/>
                  </a:cubicBezTo>
                  <a:cubicBezTo>
                    <a:pt x="3182" y="753"/>
                    <a:pt x="2211" y="1505"/>
                    <a:pt x="1443" y="2493"/>
                  </a:cubicBezTo>
                  <a:cubicBezTo>
                    <a:pt x="800" y="3355"/>
                    <a:pt x="298" y="4280"/>
                    <a:pt x="1" y="533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3"/>
            <p:cNvSpPr/>
            <p:nvPr/>
          </p:nvSpPr>
          <p:spPr>
            <a:xfrm>
              <a:off x="6582494" y="1777550"/>
              <a:ext cx="196026" cy="339539"/>
            </a:xfrm>
            <a:custGeom>
              <a:avLst/>
              <a:gdLst/>
              <a:ahLst/>
              <a:cxnLst/>
              <a:rect l="l" t="t" r="r" b="b"/>
              <a:pathLst>
                <a:path w="3326" h="5761" extrusionOk="0">
                  <a:moveTo>
                    <a:pt x="1812" y="0"/>
                  </a:moveTo>
                  <a:cubicBezTo>
                    <a:pt x="1041" y="0"/>
                    <a:pt x="469" y="595"/>
                    <a:pt x="363" y="1335"/>
                  </a:cubicBezTo>
                  <a:cubicBezTo>
                    <a:pt x="238" y="2307"/>
                    <a:pt x="113" y="3294"/>
                    <a:pt x="50" y="4282"/>
                  </a:cubicBezTo>
                  <a:cubicBezTo>
                    <a:pt x="0" y="5247"/>
                    <a:pt x="768" y="5761"/>
                    <a:pt x="1519" y="5761"/>
                  </a:cubicBezTo>
                  <a:cubicBezTo>
                    <a:pt x="2195" y="5761"/>
                    <a:pt x="2858" y="5346"/>
                    <a:pt x="2903" y="4470"/>
                  </a:cubicBezTo>
                  <a:cubicBezTo>
                    <a:pt x="2965" y="3482"/>
                    <a:pt x="3091" y="2511"/>
                    <a:pt x="3216" y="1539"/>
                  </a:cubicBezTo>
                  <a:cubicBezTo>
                    <a:pt x="3326" y="755"/>
                    <a:pt x="2636" y="50"/>
                    <a:pt x="1899" y="3"/>
                  </a:cubicBezTo>
                  <a:cubicBezTo>
                    <a:pt x="1870" y="1"/>
                    <a:pt x="1841" y="0"/>
                    <a:pt x="18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3"/>
            <p:cNvSpPr/>
            <p:nvPr/>
          </p:nvSpPr>
          <p:spPr>
            <a:xfrm>
              <a:off x="6582611" y="1944634"/>
              <a:ext cx="373310" cy="175221"/>
            </a:xfrm>
            <a:custGeom>
              <a:avLst/>
              <a:gdLst/>
              <a:ahLst/>
              <a:cxnLst/>
              <a:rect l="l" t="t" r="r" b="b"/>
              <a:pathLst>
                <a:path w="6334" h="2973" extrusionOk="0">
                  <a:moveTo>
                    <a:pt x="4670" y="0"/>
                  </a:moveTo>
                  <a:cubicBezTo>
                    <a:pt x="4624" y="0"/>
                    <a:pt x="4577" y="2"/>
                    <a:pt x="4531" y="5"/>
                  </a:cubicBezTo>
                  <a:cubicBezTo>
                    <a:pt x="3645" y="58"/>
                    <a:pt x="2938" y="122"/>
                    <a:pt x="2071" y="122"/>
                  </a:cubicBezTo>
                  <a:cubicBezTo>
                    <a:pt x="1910" y="122"/>
                    <a:pt x="1743" y="119"/>
                    <a:pt x="1568" y="114"/>
                  </a:cubicBezTo>
                  <a:cubicBezTo>
                    <a:pt x="1557" y="114"/>
                    <a:pt x="1546" y="114"/>
                    <a:pt x="1535" y="114"/>
                  </a:cubicBezTo>
                  <a:cubicBezTo>
                    <a:pt x="781" y="114"/>
                    <a:pt x="110" y="643"/>
                    <a:pt x="48" y="1447"/>
                  </a:cubicBezTo>
                  <a:cubicBezTo>
                    <a:pt x="1" y="2199"/>
                    <a:pt x="596" y="2951"/>
                    <a:pt x="1380" y="2967"/>
                  </a:cubicBezTo>
                  <a:cubicBezTo>
                    <a:pt x="1527" y="2971"/>
                    <a:pt x="1674" y="2973"/>
                    <a:pt x="1821" y="2973"/>
                  </a:cubicBezTo>
                  <a:cubicBezTo>
                    <a:pt x="2899" y="2973"/>
                    <a:pt x="3988" y="2879"/>
                    <a:pt x="5064" y="2810"/>
                  </a:cubicBezTo>
                  <a:cubicBezTo>
                    <a:pt x="5847" y="2763"/>
                    <a:pt x="6333" y="1839"/>
                    <a:pt x="6208" y="1133"/>
                  </a:cubicBezTo>
                  <a:cubicBezTo>
                    <a:pt x="6046" y="352"/>
                    <a:pt x="5398" y="0"/>
                    <a:pt x="46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3"/>
            <p:cNvSpPr/>
            <p:nvPr/>
          </p:nvSpPr>
          <p:spPr>
            <a:xfrm>
              <a:off x="6397845" y="1876917"/>
              <a:ext cx="390284" cy="225082"/>
            </a:xfrm>
            <a:custGeom>
              <a:avLst/>
              <a:gdLst/>
              <a:ahLst/>
              <a:cxnLst/>
              <a:rect l="l" t="t" r="r" b="b"/>
              <a:pathLst>
                <a:path w="6622" h="3819" extrusionOk="0">
                  <a:moveTo>
                    <a:pt x="1546" y="0"/>
                  </a:moveTo>
                  <a:cubicBezTo>
                    <a:pt x="1109" y="0"/>
                    <a:pt x="693" y="188"/>
                    <a:pt x="408" y="605"/>
                  </a:cubicBezTo>
                  <a:cubicBezTo>
                    <a:pt x="1" y="1201"/>
                    <a:pt x="111" y="2220"/>
                    <a:pt x="785" y="2596"/>
                  </a:cubicBezTo>
                  <a:cubicBezTo>
                    <a:pt x="1929" y="3223"/>
                    <a:pt x="3261" y="3803"/>
                    <a:pt x="4578" y="3818"/>
                  </a:cubicBezTo>
                  <a:cubicBezTo>
                    <a:pt x="4588" y="3818"/>
                    <a:pt x="4598" y="3819"/>
                    <a:pt x="4608" y="3819"/>
                  </a:cubicBezTo>
                  <a:cubicBezTo>
                    <a:pt x="6430" y="3819"/>
                    <a:pt x="6621" y="997"/>
                    <a:pt x="4782" y="966"/>
                  </a:cubicBezTo>
                  <a:cubicBezTo>
                    <a:pt x="4296" y="950"/>
                    <a:pt x="4045" y="872"/>
                    <a:pt x="3559" y="715"/>
                  </a:cubicBezTo>
                  <a:cubicBezTo>
                    <a:pt x="3340" y="652"/>
                    <a:pt x="3120" y="558"/>
                    <a:pt x="2901" y="464"/>
                  </a:cubicBezTo>
                  <a:cubicBezTo>
                    <a:pt x="2791" y="417"/>
                    <a:pt x="2697" y="386"/>
                    <a:pt x="2587" y="339"/>
                  </a:cubicBezTo>
                  <a:cubicBezTo>
                    <a:pt x="2560" y="326"/>
                    <a:pt x="2536" y="315"/>
                    <a:pt x="2516" y="306"/>
                  </a:cubicBezTo>
                  <a:lnTo>
                    <a:pt x="2516" y="306"/>
                  </a:lnTo>
                  <a:cubicBezTo>
                    <a:pt x="2521" y="307"/>
                    <a:pt x="2525" y="308"/>
                    <a:pt x="2526" y="308"/>
                  </a:cubicBezTo>
                  <a:cubicBezTo>
                    <a:pt x="2534" y="308"/>
                    <a:pt x="2507" y="290"/>
                    <a:pt x="2399" y="229"/>
                  </a:cubicBezTo>
                  <a:cubicBezTo>
                    <a:pt x="2127" y="80"/>
                    <a:pt x="1832" y="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3"/>
            <p:cNvSpPr/>
            <p:nvPr/>
          </p:nvSpPr>
          <p:spPr>
            <a:xfrm>
              <a:off x="6442225" y="1942807"/>
              <a:ext cx="335001" cy="317319"/>
            </a:xfrm>
            <a:custGeom>
              <a:avLst/>
              <a:gdLst/>
              <a:ahLst/>
              <a:cxnLst/>
              <a:rect l="l" t="t" r="r" b="b"/>
              <a:pathLst>
                <a:path w="5684" h="5384" extrusionOk="0">
                  <a:moveTo>
                    <a:pt x="3693" y="1"/>
                  </a:moveTo>
                  <a:cubicBezTo>
                    <a:pt x="3291" y="1"/>
                    <a:pt x="2891" y="185"/>
                    <a:pt x="2602" y="631"/>
                  </a:cubicBezTo>
                  <a:cubicBezTo>
                    <a:pt x="2054" y="1446"/>
                    <a:pt x="1395" y="2152"/>
                    <a:pt x="706" y="2857"/>
                  </a:cubicBezTo>
                  <a:cubicBezTo>
                    <a:pt x="173" y="3421"/>
                    <a:pt x="0" y="4236"/>
                    <a:pt x="549" y="4879"/>
                  </a:cubicBezTo>
                  <a:cubicBezTo>
                    <a:pt x="818" y="5193"/>
                    <a:pt x="1262" y="5384"/>
                    <a:pt x="1692" y="5384"/>
                  </a:cubicBezTo>
                  <a:cubicBezTo>
                    <a:pt x="2013" y="5384"/>
                    <a:pt x="2327" y="5277"/>
                    <a:pt x="2555" y="5036"/>
                  </a:cubicBezTo>
                  <a:cubicBezTo>
                    <a:pt x="3417" y="4158"/>
                    <a:pt x="4295" y="3265"/>
                    <a:pt x="4969" y="2230"/>
                  </a:cubicBezTo>
                  <a:cubicBezTo>
                    <a:pt x="5684" y="1135"/>
                    <a:pt x="4687" y="1"/>
                    <a:pt x="36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3"/>
            <p:cNvSpPr/>
            <p:nvPr/>
          </p:nvSpPr>
          <p:spPr>
            <a:xfrm>
              <a:off x="6568349" y="1961313"/>
              <a:ext cx="303528" cy="334824"/>
            </a:xfrm>
            <a:custGeom>
              <a:avLst/>
              <a:gdLst/>
              <a:ahLst/>
              <a:cxnLst/>
              <a:rect l="l" t="t" r="r" b="b"/>
              <a:pathLst>
                <a:path w="5150" h="5681" extrusionOk="0">
                  <a:moveTo>
                    <a:pt x="1885" y="0"/>
                  </a:moveTo>
                  <a:cubicBezTo>
                    <a:pt x="965" y="0"/>
                    <a:pt x="1" y="921"/>
                    <a:pt x="478" y="2041"/>
                  </a:cubicBezTo>
                  <a:cubicBezTo>
                    <a:pt x="948" y="3123"/>
                    <a:pt x="1324" y="4236"/>
                    <a:pt x="2092" y="5176"/>
                  </a:cubicBezTo>
                  <a:cubicBezTo>
                    <a:pt x="2389" y="5533"/>
                    <a:pt x="2750" y="5681"/>
                    <a:pt x="3105" y="5681"/>
                  </a:cubicBezTo>
                  <a:cubicBezTo>
                    <a:pt x="4154" y="5681"/>
                    <a:pt x="5150" y="4381"/>
                    <a:pt x="4271" y="3327"/>
                  </a:cubicBezTo>
                  <a:cubicBezTo>
                    <a:pt x="3691" y="2621"/>
                    <a:pt x="3425" y="1650"/>
                    <a:pt x="3064" y="819"/>
                  </a:cubicBezTo>
                  <a:cubicBezTo>
                    <a:pt x="2815" y="241"/>
                    <a:pt x="2356" y="0"/>
                    <a:pt x="18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3"/>
            <p:cNvSpPr/>
            <p:nvPr/>
          </p:nvSpPr>
          <p:spPr>
            <a:xfrm>
              <a:off x="6485602" y="1788630"/>
              <a:ext cx="287674" cy="320561"/>
            </a:xfrm>
            <a:custGeom>
              <a:avLst/>
              <a:gdLst/>
              <a:ahLst/>
              <a:cxnLst/>
              <a:rect l="l" t="t" r="r" b="b"/>
              <a:pathLst>
                <a:path w="4881" h="5439" extrusionOk="0">
                  <a:moveTo>
                    <a:pt x="1591" y="1"/>
                  </a:moveTo>
                  <a:cubicBezTo>
                    <a:pt x="1335" y="1"/>
                    <a:pt x="1080" y="64"/>
                    <a:pt x="863" y="191"/>
                  </a:cubicBezTo>
                  <a:cubicBezTo>
                    <a:pt x="158" y="598"/>
                    <a:pt x="1" y="1445"/>
                    <a:pt x="362" y="2150"/>
                  </a:cubicBezTo>
                  <a:cubicBezTo>
                    <a:pt x="800" y="3028"/>
                    <a:pt x="1239" y="3906"/>
                    <a:pt x="1741" y="4752"/>
                  </a:cubicBezTo>
                  <a:cubicBezTo>
                    <a:pt x="2034" y="5237"/>
                    <a:pt x="2470" y="5438"/>
                    <a:pt x="2906" y="5438"/>
                  </a:cubicBezTo>
                  <a:cubicBezTo>
                    <a:pt x="3892" y="5438"/>
                    <a:pt x="4881" y="4408"/>
                    <a:pt x="4217" y="3310"/>
                  </a:cubicBezTo>
                  <a:cubicBezTo>
                    <a:pt x="3700" y="2464"/>
                    <a:pt x="3261" y="1586"/>
                    <a:pt x="2822" y="708"/>
                  </a:cubicBezTo>
                  <a:cubicBezTo>
                    <a:pt x="2594" y="241"/>
                    <a:pt x="2091" y="1"/>
                    <a:pt x="15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3"/>
            <p:cNvSpPr/>
            <p:nvPr/>
          </p:nvSpPr>
          <p:spPr>
            <a:xfrm>
              <a:off x="6565048" y="1826114"/>
              <a:ext cx="349264" cy="284727"/>
            </a:xfrm>
            <a:custGeom>
              <a:avLst/>
              <a:gdLst/>
              <a:ahLst/>
              <a:cxnLst/>
              <a:rect l="l" t="t" r="r" b="b"/>
              <a:pathLst>
                <a:path w="5926" h="4831" extrusionOk="0">
                  <a:moveTo>
                    <a:pt x="4371" y="0"/>
                  </a:moveTo>
                  <a:cubicBezTo>
                    <a:pt x="3997" y="0"/>
                    <a:pt x="3616" y="152"/>
                    <a:pt x="3293" y="401"/>
                  </a:cubicBezTo>
                  <a:cubicBezTo>
                    <a:pt x="2462" y="1060"/>
                    <a:pt x="1835" y="1561"/>
                    <a:pt x="910" y="2157"/>
                  </a:cubicBezTo>
                  <a:cubicBezTo>
                    <a:pt x="267" y="2580"/>
                    <a:pt x="1" y="3426"/>
                    <a:pt x="393" y="4116"/>
                  </a:cubicBezTo>
                  <a:cubicBezTo>
                    <a:pt x="659" y="4553"/>
                    <a:pt x="1165" y="4830"/>
                    <a:pt x="1668" y="4830"/>
                  </a:cubicBezTo>
                  <a:cubicBezTo>
                    <a:pt x="1905" y="4830"/>
                    <a:pt x="2141" y="4769"/>
                    <a:pt x="2352" y="4633"/>
                  </a:cubicBezTo>
                  <a:cubicBezTo>
                    <a:pt x="3387" y="3959"/>
                    <a:pt x="4343" y="3176"/>
                    <a:pt x="5315" y="2423"/>
                  </a:cubicBezTo>
                  <a:cubicBezTo>
                    <a:pt x="5926" y="1953"/>
                    <a:pt x="5816" y="903"/>
                    <a:pt x="5315" y="401"/>
                  </a:cubicBezTo>
                  <a:cubicBezTo>
                    <a:pt x="5034" y="121"/>
                    <a:pt x="4705" y="0"/>
                    <a:pt x="4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3"/>
            <p:cNvSpPr/>
            <p:nvPr/>
          </p:nvSpPr>
          <p:spPr>
            <a:xfrm>
              <a:off x="6387708" y="1922356"/>
              <a:ext cx="385098" cy="226143"/>
            </a:xfrm>
            <a:custGeom>
              <a:avLst/>
              <a:gdLst/>
              <a:ahLst/>
              <a:cxnLst/>
              <a:rect l="l" t="t" r="r" b="b"/>
              <a:pathLst>
                <a:path w="6534" h="3837" extrusionOk="0">
                  <a:moveTo>
                    <a:pt x="4555" y="1"/>
                  </a:moveTo>
                  <a:cubicBezTo>
                    <a:pt x="4318" y="1"/>
                    <a:pt x="4065" y="73"/>
                    <a:pt x="3809" y="242"/>
                  </a:cubicBezTo>
                  <a:cubicBezTo>
                    <a:pt x="3402" y="508"/>
                    <a:pt x="3151" y="586"/>
                    <a:pt x="2665" y="727"/>
                  </a:cubicBezTo>
                  <a:cubicBezTo>
                    <a:pt x="2446" y="790"/>
                    <a:pt x="2211" y="837"/>
                    <a:pt x="1975" y="884"/>
                  </a:cubicBezTo>
                  <a:cubicBezTo>
                    <a:pt x="1866" y="916"/>
                    <a:pt x="1756" y="931"/>
                    <a:pt x="1646" y="947"/>
                  </a:cubicBezTo>
                  <a:cubicBezTo>
                    <a:pt x="1600" y="956"/>
                    <a:pt x="1565" y="962"/>
                    <a:pt x="1538" y="968"/>
                  </a:cubicBezTo>
                  <a:lnTo>
                    <a:pt x="1538" y="968"/>
                  </a:lnTo>
                  <a:cubicBezTo>
                    <a:pt x="1514" y="970"/>
                    <a:pt x="1478" y="973"/>
                    <a:pt x="1427" y="978"/>
                  </a:cubicBezTo>
                  <a:cubicBezTo>
                    <a:pt x="659" y="1041"/>
                    <a:pt x="1" y="1574"/>
                    <a:pt x="1" y="2405"/>
                  </a:cubicBezTo>
                  <a:cubicBezTo>
                    <a:pt x="1" y="3092"/>
                    <a:pt x="585" y="3836"/>
                    <a:pt x="1318" y="3836"/>
                  </a:cubicBezTo>
                  <a:cubicBezTo>
                    <a:pt x="1354" y="3836"/>
                    <a:pt x="1390" y="3835"/>
                    <a:pt x="1427" y="3831"/>
                  </a:cubicBezTo>
                  <a:cubicBezTo>
                    <a:pt x="2728" y="3721"/>
                    <a:pt x="4154" y="3439"/>
                    <a:pt x="5251" y="2718"/>
                  </a:cubicBezTo>
                  <a:cubicBezTo>
                    <a:pt x="6534" y="1867"/>
                    <a:pt x="5751" y="1"/>
                    <a:pt x="4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53"/>
            <p:cNvSpPr/>
            <p:nvPr/>
          </p:nvSpPr>
          <p:spPr>
            <a:xfrm>
              <a:off x="6542888" y="1940509"/>
              <a:ext cx="195908" cy="359106"/>
            </a:xfrm>
            <a:custGeom>
              <a:avLst/>
              <a:gdLst/>
              <a:ahLst/>
              <a:cxnLst/>
              <a:rect l="l" t="t" r="r" b="b"/>
              <a:pathLst>
                <a:path w="3324" h="6093" extrusionOk="0">
                  <a:moveTo>
                    <a:pt x="1843" y="0"/>
                  </a:moveTo>
                  <a:cubicBezTo>
                    <a:pt x="1129" y="0"/>
                    <a:pt x="424" y="459"/>
                    <a:pt x="440" y="1376"/>
                  </a:cubicBezTo>
                  <a:cubicBezTo>
                    <a:pt x="455" y="2363"/>
                    <a:pt x="299" y="3319"/>
                    <a:pt x="126" y="4291"/>
                  </a:cubicBezTo>
                  <a:cubicBezTo>
                    <a:pt x="1" y="5059"/>
                    <a:pt x="330" y="5827"/>
                    <a:pt x="1129" y="6047"/>
                  </a:cubicBezTo>
                  <a:cubicBezTo>
                    <a:pt x="1242" y="6077"/>
                    <a:pt x="1361" y="6092"/>
                    <a:pt x="1481" y="6092"/>
                  </a:cubicBezTo>
                  <a:cubicBezTo>
                    <a:pt x="2104" y="6092"/>
                    <a:pt x="2780" y="5700"/>
                    <a:pt x="2885" y="5043"/>
                  </a:cubicBezTo>
                  <a:cubicBezTo>
                    <a:pt x="3104" y="3837"/>
                    <a:pt x="3324" y="2614"/>
                    <a:pt x="3292" y="1376"/>
                  </a:cubicBezTo>
                  <a:cubicBezTo>
                    <a:pt x="3277" y="459"/>
                    <a:pt x="2556" y="0"/>
                    <a:pt x="1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53"/>
            <p:cNvSpPr/>
            <p:nvPr/>
          </p:nvSpPr>
          <p:spPr>
            <a:xfrm>
              <a:off x="6550255" y="1946226"/>
              <a:ext cx="399537" cy="262095"/>
            </a:xfrm>
            <a:custGeom>
              <a:avLst/>
              <a:gdLst/>
              <a:ahLst/>
              <a:cxnLst/>
              <a:rect l="l" t="t" r="r" b="b"/>
              <a:pathLst>
                <a:path w="6779" h="4447" extrusionOk="0">
                  <a:moveTo>
                    <a:pt x="2015" y="0"/>
                  </a:moveTo>
                  <a:cubicBezTo>
                    <a:pt x="806" y="0"/>
                    <a:pt x="0" y="1877"/>
                    <a:pt x="1302" y="2705"/>
                  </a:cubicBezTo>
                  <a:cubicBezTo>
                    <a:pt x="2305" y="3332"/>
                    <a:pt x="3246" y="4037"/>
                    <a:pt x="4406" y="4382"/>
                  </a:cubicBezTo>
                  <a:cubicBezTo>
                    <a:pt x="4556" y="4426"/>
                    <a:pt x="4700" y="4446"/>
                    <a:pt x="4835" y="4446"/>
                  </a:cubicBezTo>
                  <a:cubicBezTo>
                    <a:pt x="6287" y="4446"/>
                    <a:pt x="6779" y="2097"/>
                    <a:pt x="5158" y="1623"/>
                  </a:cubicBezTo>
                  <a:cubicBezTo>
                    <a:pt x="4280" y="1373"/>
                    <a:pt x="3528" y="730"/>
                    <a:pt x="2744" y="228"/>
                  </a:cubicBezTo>
                  <a:cubicBezTo>
                    <a:pt x="2494" y="69"/>
                    <a:pt x="2247"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3"/>
            <p:cNvSpPr/>
            <p:nvPr/>
          </p:nvSpPr>
          <p:spPr>
            <a:xfrm>
              <a:off x="6560451" y="1960606"/>
              <a:ext cx="202391" cy="143218"/>
            </a:xfrm>
            <a:custGeom>
              <a:avLst/>
              <a:gdLst/>
              <a:ahLst/>
              <a:cxnLst/>
              <a:rect l="l" t="t" r="r" b="b"/>
              <a:pathLst>
                <a:path w="3434" h="2430" extrusionOk="0">
                  <a:moveTo>
                    <a:pt x="1709" y="0"/>
                  </a:moveTo>
                  <a:cubicBezTo>
                    <a:pt x="1" y="0"/>
                    <a:pt x="1" y="2430"/>
                    <a:pt x="1709" y="2430"/>
                  </a:cubicBezTo>
                  <a:cubicBezTo>
                    <a:pt x="3433" y="2430"/>
                    <a:pt x="343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3"/>
            <p:cNvSpPr/>
            <p:nvPr/>
          </p:nvSpPr>
          <p:spPr>
            <a:xfrm>
              <a:off x="7021394" y="2562581"/>
              <a:ext cx="294805" cy="318675"/>
            </a:xfrm>
            <a:custGeom>
              <a:avLst/>
              <a:gdLst/>
              <a:ahLst/>
              <a:cxnLst/>
              <a:rect l="l" t="t" r="r" b="b"/>
              <a:pathLst>
                <a:path w="5002" h="5407" extrusionOk="0">
                  <a:moveTo>
                    <a:pt x="3352" y="1"/>
                  </a:moveTo>
                  <a:cubicBezTo>
                    <a:pt x="2839" y="1"/>
                    <a:pt x="2353" y="294"/>
                    <a:pt x="2054" y="758"/>
                  </a:cubicBezTo>
                  <a:cubicBezTo>
                    <a:pt x="1537" y="1589"/>
                    <a:pt x="1020" y="2435"/>
                    <a:pt x="565" y="3313"/>
                  </a:cubicBezTo>
                  <a:cubicBezTo>
                    <a:pt x="1" y="4421"/>
                    <a:pt x="986" y="5406"/>
                    <a:pt x="1941" y="5406"/>
                  </a:cubicBezTo>
                  <a:cubicBezTo>
                    <a:pt x="2391" y="5406"/>
                    <a:pt x="2834" y="5188"/>
                    <a:pt x="3105" y="4661"/>
                  </a:cubicBezTo>
                  <a:cubicBezTo>
                    <a:pt x="3543" y="3783"/>
                    <a:pt x="4061" y="2937"/>
                    <a:pt x="4578" y="2106"/>
                  </a:cubicBezTo>
                  <a:cubicBezTo>
                    <a:pt x="5001" y="1432"/>
                    <a:pt x="4641" y="507"/>
                    <a:pt x="3998" y="163"/>
                  </a:cubicBezTo>
                  <a:cubicBezTo>
                    <a:pt x="3786" y="52"/>
                    <a:pt x="3567" y="1"/>
                    <a:pt x="3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3"/>
            <p:cNvSpPr/>
            <p:nvPr/>
          </p:nvSpPr>
          <p:spPr>
            <a:xfrm>
              <a:off x="7034360" y="2713871"/>
              <a:ext cx="370481" cy="241938"/>
            </a:xfrm>
            <a:custGeom>
              <a:avLst/>
              <a:gdLst/>
              <a:ahLst/>
              <a:cxnLst/>
              <a:rect l="l" t="t" r="r" b="b"/>
              <a:pathLst>
                <a:path w="6286" h="4105" extrusionOk="0">
                  <a:moveTo>
                    <a:pt x="1620" y="1"/>
                  </a:moveTo>
                  <a:cubicBezTo>
                    <a:pt x="1109" y="1"/>
                    <a:pt x="618" y="256"/>
                    <a:pt x="345" y="746"/>
                  </a:cubicBezTo>
                  <a:cubicBezTo>
                    <a:pt x="1" y="1404"/>
                    <a:pt x="236" y="2345"/>
                    <a:pt x="941" y="2674"/>
                  </a:cubicBezTo>
                  <a:cubicBezTo>
                    <a:pt x="2054" y="3207"/>
                    <a:pt x="3214" y="3614"/>
                    <a:pt x="4374" y="4038"/>
                  </a:cubicBezTo>
                  <a:cubicBezTo>
                    <a:pt x="4491" y="4084"/>
                    <a:pt x="4612" y="4105"/>
                    <a:pt x="4732" y="4105"/>
                  </a:cubicBezTo>
                  <a:cubicBezTo>
                    <a:pt x="5348" y="4105"/>
                    <a:pt x="5954" y="3552"/>
                    <a:pt x="6098" y="2987"/>
                  </a:cubicBezTo>
                  <a:cubicBezTo>
                    <a:pt x="6286" y="2157"/>
                    <a:pt x="5753" y="1530"/>
                    <a:pt x="5032" y="1263"/>
                  </a:cubicBezTo>
                  <a:cubicBezTo>
                    <a:pt x="4045" y="887"/>
                    <a:pt x="3276" y="621"/>
                    <a:pt x="2289" y="150"/>
                  </a:cubicBezTo>
                  <a:cubicBezTo>
                    <a:pt x="2074" y="50"/>
                    <a:pt x="1845" y="1"/>
                    <a:pt x="1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3"/>
            <p:cNvSpPr/>
            <p:nvPr/>
          </p:nvSpPr>
          <p:spPr>
            <a:xfrm>
              <a:off x="6898575" y="2624476"/>
              <a:ext cx="367652" cy="241922"/>
            </a:xfrm>
            <a:custGeom>
              <a:avLst/>
              <a:gdLst/>
              <a:ahLst/>
              <a:cxnLst/>
              <a:rect l="l" t="t" r="r" b="b"/>
              <a:pathLst>
                <a:path w="6238" h="5002" extrusionOk="0">
                  <a:moveTo>
                    <a:pt x="1653" y="1"/>
                  </a:moveTo>
                  <a:cubicBezTo>
                    <a:pt x="1413" y="1"/>
                    <a:pt x="1166" y="67"/>
                    <a:pt x="925" y="213"/>
                  </a:cubicBezTo>
                  <a:cubicBezTo>
                    <a:pt x="314" y="589"/>
                    <a:pt x="0" y="1561"/>
                    <a:pt x="471" y="2188"/>
                  </a:cubicBezTo>
                  <a:cubicBezTo>
                    <a:pt x="1254" y="3223"/>
                    <a:pt x="2242" y="4289"/>
                    <a:pt x="3433" y="4853"/>
                  </a:cubicBezTo>
                  <a:cubicBezTo>
                    <a:pt x="3652" y="4956"/>
                    <a:pt x="3866" y="5002"/>
                    <a:pt x="4068" y="5002"/>
                  </a:cubicBezTo>
                  <a:cubicBezTo>
                    <a:pt x="5401" y="5002"/>
                    <a:pt x="6237" y="3010"/>
                    <a:pt x="4781" y="2329"/>
                  </a:cubicBezTo>
                  <a:cubicBezTo>
                    <a:pt x="4327" y="2126"/>
                    <a:pt x="4138" y="1937"/>
                    <a:pt x="3762" y="1608"/>
                  </a:cubicBezTo>
                  <a:cubicBezTo>
                    <a:pt x="3590" y="1452"/>
                    <a:pt x="3417" y="1279"/>
                    <a:pt x="3261" y="1107"/>
                  </a:cubicBezTo>
                  <a:cubicBezTo>
                    <a:pt x="3182" y="1028"/>
                    <a:pt x="3104" y="934"/>
                    <a:pt x="3041" y="856"/>
                  </a:cubicBezTo>
                  <a:cubicBezTo>
                    <a:pt x="3010" y="821"/>
                    <a:pt x="2985" y="795"/>
                    <a:pt x="2966" y="775"/>
                  </a:cubicBezTo>
                  <a:lnTo>
                    <a:pt x="2966" y="775"/>
                  </a:lnTo>
                  <a:cubicBezTo>
                    <a:pt x="2952" y="755"/>
                    <a:pt x="2931" y="725"/>
                    <a:pt x="2900" y="684"/>
                  </a:cubicBezTo>
                  <a:cubicBezTo>
                    <a:pt x="2587" y="266"/>
                    <a:pt x="2134" y="1"/>
                    <a:pt x="1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3"/>
            <p:cNvSpPr/>
            <p:nvPr/>
          </p:nvSpPr>
          <p:spPr>
            <a:xfrm>
              <a:off x="6857904" y="2702260"/>
              <a:ext cx="391463" cy="255258"/>
            </a:xfrm>
            <a:custGeom>
              <a:avLst/>
              <a:gdLst/>
              <a:ahLst/>
              <a:cxnLst/>
              <a:rect l="l" t="t" r="r" b="b"/>
              <a:pathLst>
                <a:path w="6642" h="4331" extrusionOk="0">
                  <a:moveTo>
                    <a:pt x="4591" y="1"/>
                  </a:moveTo>
                  <a:cubicBezTo>
                    <a:pt x="4351" y="1"/>
                    <a:pt x="4097" y="72"/>
                    <a:pt x="3841" y="238"/>
                  </a:cubicBezTo>
                  <a:cubicBezTo>
                    <a:pt x="3010" y="771"/>
                    <a:pt x="2117" y="1147"/>
                    <a:pt x="1208" y="1507"/>
                  </a:cubicBezTo>
                  <a:cubicBezTo>
                    <a:pt x="487" y="1789"/>
                    <a:pt x="1" y="2479"/>
                    <a:pt x="236" y="3279"/>
                  </a:cubicBezTo>
                  <a:cubicBezTo>
                    <a:pt x="402" y="3841"/>
                    <a:pt x="996" y="4330"/>
                    <a:pt x="1600" y="4330"/>
                  </a:cubicBezTo>
                  <a:cubicBezTo>
                    <a:pt x="1737" y="4330"/>
                    <a:pt x="1874" y="4305"/>
                    <a:pt x="2007" y="4250"/>
                  </a:cubicBezTo>
                  <a:cubicBezTo>
                    <a:pt x="3151" y="3796"/>
                    <a:pt x="4311" y="3341"/>
                    <a:pt x="5346" y="2667"/>
                  </a:cubicBezTo>
                  <a:cubicBezTo>
                    <a:pt x="6642" y="1842"/>
                    <a:pt x="5806" y="1"/>
                    <a:pt x="45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3"/>
            <p:cNvSpPr/>
            <p:nvPr/>
          </p:nvSpPr>
          <p:spPr>
            <a:xfrm>
              <a:off x="7037130" y="2726247"/>
              <a:ext cx="198148" cy="349794"/>
            </a:xfrm>
            <a:custGeom>
              <a:avLst/>
              <a:gdLst/>
              <a:ahLst/>
              <a:cxnLst/>
              <a:rect l="l" t="t" r="r" b="b"/>
              <a:pathLst>
                <a:path w="3362" h="5935" extrusionOk="0">
                  <a:moveTo>
                    <a:pt x="1611" y="1"/>
                  </a:moveTo>
                  <a:cubicBezTo>
                    <a:pt x="883" y="1"/>
                    <a:pt x="134" y="479"/>
                    <a:pt x="126" y="1414"/>
                  </a:cubicBezTo>
                  <a:cubicBezTo>
                    <a:pt x="110" y="2605"/>
                    <a:pt x="1" y="3781"/>
                    <a:pt x="314" y="4941"/>
                  </a:cubicBezTo>
                  <a:cubicBezTo>
                    <a:pt x="511" y="5636"/>
                    <a:pt x="1053" y="5935"/>
                    <a:pt x="1608" y="5935"/>
                  </a:cubicBezTo>
                  <a:cubicBezTo>
                    <a:pt x="2469" y="5935"/>
                    <a:pt x="3362" y="5217"/>
                    <a:pt x="3057" y="4141"/>
                  </a:cubicBezTo>
                  <a:cubicBezTo>
                    <a:pt x="2822" y="3263"/>
                    <a:pt x="2963" y="2260"/>
                    <a:pt x="2979" y="1351"/>
                  </a:cubicBezTo>
                  <a:cubicBezTo>
                    <a:pt x="2994" y="444"/>
                    <a:pt x="2312"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3"/>
            <p:cNvSpPr/>
            <p:nvPr/>
          </p:nvSpPr>
          <p:spPr>
            <a:xfrm>
              <a:off x="7027877" y="2527337"/>
              <a:ext cx="189071" cy="339893"/>
            </a:xfrm>
            <a:custGeom>
              <a:avLst/>
              <a:gdLst/>
              <a:ahLst/>
              <a:cxnLst/>
              <a:rect l="l" t="t" r="r" b="b"/>
              <a:pathLst>
                <a:path w="3208" h="5767" extrusionOk="0">
                  <a:moveTo>
                    <a:pt x="1440" y="1"/>
                  </a:moveTo>
                  <a:cubicBezTo>
                    <a:pt x="1394" y="1"/>
                    <a:pt x="1348" y="3"/>
                    <a:pt x="1302" y="8"/>
                  </a:cubicBezTo>
                  <a:cubicBezTo>
                    <a:pt x="487" y="102"/>
                    <a:pt x="1" y="808"/>
                    <a:pt x="32" y="1591"/>
                  </a:cubicBezTo>
                  <a:cubicBezTo>
                    <a:pt x="64" y="2579"/>
                    <a:pt x="111" y="3566"/>
                    <a:pt x="236" y="4538"/>
                  </a:cubicBezTo>
                  <a:cubicBezTo>
                    <a:pt x="344" y="5377"/>
                    <a:pt x="996" y="5767"/>
                    <a:pt x="1651" y="5767"/>
                  </a:cubicBezTo>
                  <a:cubicBezTo>
                    <a:pt x="2427" y="5767"/>
                    <a:pt x="3208" y="5219"/>
                    <a:pt x="3089" y="4225"/>
                  </a:cubicBezTo>
                  <a:cubicBezTo>
                    <a:pt x="2963" y="3253"/>
                    <a:pt x="2916" y="2265"/>
                    <a:pt x="2869" y="1278"/>
                  </a:cubicBezTo>
                  <a:cubicBezTo>
                    <a:pt x="2840" y="543"/>
                    <a:pt x="2135" y="1"/>
                    <a:pt x="1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3"/>
            <p:cNvSpPr/>
            <p:nvPr/>
          </p:nvSpPr>
          <p:spPr>
            <a:xfrm>
              <a:off x="7037130" y="2661182"/>
              <a:ext cx="373251" cy="209228"/>
            </a:xfrm>
            <a:custGeom>
              <a:avLst/>
              <a:gdLst/>
              <a:ahLst/>
              <a:cxnLst/>
              <a:rect l="l" t="t" r="r" b="b"/>
              <a:pathLst>
                <a:path w="6333" h="3550" extrusionOk="0">
                  <a:moveTo>
                    <a:pt x="4727" y="0"/>
                  </a:moveTo>
                  <a:cubicBezTo>
                    <a:pt x="4565" y="0"/>
                    <a:pt x="4398" y="20"/>
                    <a:pt x="4233" y="57"/>
                  </a:cubicBezTo>
                  <a:cubicBezTo>
                    <a:pt x="3214" y="308"/>
                    <a:pt x="2430" y="527"/>
                    <a:pt x="1349" y="684"/>
                  </a:cubicBezTo>
                  <a:cubicBezTo>
                    <a:pt x="581" y="809"/>
                    <a:pt x="1" y="1468"/>
                    <a:pt x="79" y="2267"/>
                  </a:cubicBezTo>
                  <a:cubicBezTo>
                    <a:pt x="151" y="2962"/>
                    <a:pt x="785" y="3549"/>
                    <a:pt x="1486" y="3549"/>
                  </a:cubicBezTo>
                  <a:cubicBezTo>
                    <a:pt x="1544" y="3549"/>
                    <a:pt x="1603" y="3545"/>
                    <a:pt x="1662" y="3537"/>
                  </a:cubicBezTo>
                  <a:cubicBezTo>
                    <a:pt x="2869" y="3349"/>
                    <a:pt x="4060" y="3019"/>
                    <a:pt x="5251" y="2737"/>
                  </a:cubicBezTo>
                  <a:cubicBezTo>
                    <a:pt x="6020" y="2549"/>
                    <a:pt x="6333" y="1546"/>
                    <a:pt x="6082" y="888"/>
                  </a:cubicBezTo>
                  <a:cubicBezTo>
                    <a:pt x="5849" y="261"/>
                    <a:pt x="5316" y="0"/>
                    <a:pt x="4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53"/>
            <p:cNvSpPr/>
            <p:nvPr/>
          </p:nvSpPr>
          <p:spPr>
            <a:xfrm>
              <a:off x="6843111" y="2660357"/>
              <a:ext cx="394763" cy="194965"/>
            </a:xfrm>
            <a:custGeom>
              <a:avLst/>
              <a:gdLst/>
              <a:ahLst/>
              <a:cxnLst/>
              <a:rect l="l" t="t" r="r" b="b"/>
              <a:pathLst>
                <a:path w="6698" h="3308" extrusionOk="0">
                  <a:moveTo>
                    <a:pt x="1583" y="1"/>
                  </a:moveTo>
                  <a:cubicBezTo>
                    <a:pt x="1042" y="1"/>
                    <a:pt x="540" y="261"/>
                    <a:pt x="299" y="823"/>
                  </a:cubicBezTo>
                  <a:cubicBezTo>
                    <a:pt x="1" y="1482"/>
                    <a:pt x="267" y="2453"/>
                    <a:pt x="1020" y="2704"/>
                  </a:cubicBezTo>
                  <a:cubicBezTo>
                    <a:pt x="1973" y="3034"/>
                    <a:pt x="3051" y="3307"/>
                    <a:pt x="4096" y="3307"/>
                  </a:cubicBezTo>
                  <a:cubicBezTo>
                    <a:pt x="4391" y="3307"/>
                    <a:pt x="4683" y="3285"/>
                    <a:pt x="4970" y="3237"/>
                  </a:cubicBezTo>
                  <a:cubicBezTo>
                    <a:pt x="6698" y="2969"/>
                    <a:pt x="6514" y="378"/>
                    <a:pt x="4917" y="378"/>
                  </a:cubicBezTo>
                  <a:cubicBezTo>
                    <a:pt x="4834" y="378"/>
                    <a:pt x="4747" y="385"/>
                    <a:pt x="4656" y="400"/>
                  </a:cubicBezTo>
                  <a:cubicBezTo>
                    <a:pt x="4460" y="432"/>
                    <a:pt x="4302" y="446"/>
                    <a:pt x="4151" y="446"/>
                  </a:cubicBezTo>
                  <a:cubicBezTo>
                    <a:pt x="3927" y="446"/>
                    <a:pt x="3717" y="416"/>
                    <a:pt x="3418" y="369"/>
                  </a:cubicBezTo>
                  <a:cubicBezTo>
                    <a:pt x="3183" y="337"/>
                    <a:pt x="2948" y="290"/>
                    <a:pt x="2713" y="243"/>
                  </a:cubicBezTo>
                  <a:cubicBezTo>
                    <a:pt x="2603" y="212"/>
                    <a:pt x="2493" y="196"/>
                    <a:pt x="2383" y="165"/>
                  </a:cubicBezTo>
                  <a:cubicBezTo>
                    <a:pt x="2349" y="156"/>
                    <a:pt x="2321" y="149"/>
                    <a:pt x="2297" y="143"/>
                  </a:cubicBezTo>
                  <a:lnTo>
                    <a:pt x="2297" y="143"/>
                  </a:lnTo>
                  <a:cubicBezTo>
                    <a:pt x="2276" y="135"/>
                    <a:pt x="2239" y="122"/>
                    <a:pt x="2180" y="102"/>
                  </a:cubicBezTo>
                  <a:cubicBezTo>
                    <a:pt x="1983" y="35"/>
                    <a:pt x="1780" y="1"/>
                    <a:pt x="15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53"/>
            <p:cNvSpPr/>
            <p:nvPr/>
          </p:nvSpPr>
          <p:spPr>
            <a:xfrm>
              <a:off x="6929983" y="2695129"/>
              <a:ext cx="294864" cy="335590"/>
            </a:xfrm>
            <a:custGeom>
              <a:avLst/>
              <a:gdLst/>
              <a:ahLst/>
              <a:cxnLst/>
              <a:rect l="l" t="t" r="r" b="b"/>
              <a:pathLst>
                <a:path w="5003" h="5694" extrusionOk="0">
                  <a:moveTo>
                    <a:pt x="3122" y="0"/>
                  </a:moveTo>
                  <a:cubicBezTo>
                    <a:pt x="2636" y="0"/>
                    <a:pt x="2161" y="245"/>
                    <a:pt x="1913" y="829"/>
                  </a:cubicBezTo>
                  <a:cubicBezTo>
                    <a:pt x="1536" y="1738"/>
                    <a:pt x="988" y="2553"/>
                    <a:pt x="455" y="3353"/>
                  </a:cubicBezTo>
                  <a:cubicBezTo>
                    <a:pt x="16" y="4011"/>
                    <a:pt x="0" y="4842"/>
                    <a:pt x="643" y="5375"/>
                  </a:cubicBezTo>
                  <a:cubicBezTo>
                    <a:pt x="892" y="5581"/>
                    <a:pt x="1241" y="5693"/>
                    <a:pt x="1588" y="5693"/>
                  </a:cubicBezTo>
                  <a:cubicBezTo>
                    <a:pt x="2005" y="5693"/>
                    <a:pt x="2418" y="5530"/>
                    <a:pt x="2649" y="5171"/>
                  </a:cubicBezTo>
                  <a:cubicBezTo>
                    <a:pt x="3339" y="4152"/>
                    <a:pt x="4044" y="3133"/>
                    <a:pt x="4530" y="1989"/>
                  </a:cubicBezTo>
                  <a:cubicBezTo>
                    <a:pt x="5002" y="880"/>
                    <a:pt x="4043" y="0"/>
                    <a:pt x="3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3"/>
            <p:cNvSpPr/>
            <p:nvPr/>
          </p:nvSpPr>
          <p:spPr>
            <a:xfrm>
              <a:off x="7019567" y="2709804"/>
              <a:ext cx="341955" cy="319500"/>
            </a:xfrm>
            <a:custGeom>
              <a:avLst/>
              <a:gdLst/>
              <a:ahLst/>
              <a:cxnLst/>
              <a:rect l="l" t="t" r="r" b="b"/>
              <a:pathLst>
                <a:path w="5802" h="5421" extrusionOk="0">
                  <a:moveTo>
                    <a:pt x="1985" y="0"/>
                  </a:moveTo>
                  <a:cubicBezTo>
                    <a:pt x="988" y="0"/>
                    <a:pt x="1" y="1169"/>
                    <a:pt x="722" y="2273"/>
                  </a:cubicBezTo>
                  <a:cubicBezTo>
                    <a:pt x="1380" y="3260"/>
                    <a:pt x="1944" y="4295"/>
                    <a:pt x="2869" y="5078"/>
                  </a:cubicBezTo>
                  <a:cubicBezTo>
                    <a:pt x="3153" y="5319"/>
                    <a:pt x="3454" y="5420"/>
                    <a:pt x="3740" y="5420"/>
                  </a:cubicBezTo>
                  <a:cubicBezTo>
                    <a:pt x="4876" y="5420"/>
                    <a:pt x="5801" y="3820"/>
                    <a:pt x="4687" y="2868"/>
                  </a:cubicBezTo>
                  <a:cubicBezTo>
                    <a:pt x="3982" y="2273"/>
                    <a:pt x="3559" y="1379"/>
                    <a:pt x="3057" y="611"/>
                  </a:cubicBezTo>
                  <a:cubicBezTo>
                    <a:pt x="2766" y="179"/>
                    <a:pt x="2375" y="0"/>
                    <a:pt x="19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53"/>
            <p:cNvSpPr/>
            <p:nvPr/>
          </p:nvSpPr>
          <p:spPr>
            <a:xfrm>
              <a:off x="7014263" y="2718350"/>
              <a:ext cx="218422" cy="146401"/>
            </a:xfrm>
            <a:custGeom>
              <a:avLst/>
              <a:gdLst/>
              <a:ahLst/>
              <a:cxnLst/>
              <a:rect l="l" t="t" r="r" b="b"/>
              <a:pathLst>
                <a:path w="3706" h="2484" extrusionOk="0">
                  <a:moveTo>
                    <a:pt x="1754" y="1"/>
                  </a:moveTo>
                  <a:cubicBezTo>
                    <a:pt x="561" y="1"/>
                    <a:pt x="1" y="1750"/>
                    <a:pt x="1345" y="2347"/>
                  </a:cubicBezTo>
                  <a:cubicBezTo>
                    <a:pt x="1555" y="2442"/>
                    <a:pt x="1755" y="2484"/>
                    <a:pt x="1940" y="2484"/>
                  </a:cubicBezTo>
                  <a:cubicBezTo>
                    <a:pt x="3135" y="2484"/>
                    <a:pt x="3705" y="734"/>
                    <a:pt x="2348" y="137"/>
                  </a:cubicBezTo>
                  <a:cubicBezTo>
                    <a:pt x="2138" y="43"/>
                    <a:pt x="1938" y="1"/>
                    <a:pt x="17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3"/>
            <p:cNvSpPr/>
            <p:nvPr/>
          </p:nvSpPr>
          <p:spPr>
            <a:xfrm>
              <a:off x="5972795" y="2168298"/>
              <a:ext cx="176636" cy="304943"/>
            </a:xfrm>
            <a:custGeom>
              <a:avLst/>
              <a:gdLst/>
              <a:ahLst/>
              <a:cxnLst/>
              <a:rect l="l" t="t" r="r" b="b"/>
              <a:pathLst>
                <a:path w="2997" h="5174" extrusionOk="0">
                  <a:moveTo>
                    <a:pt x="1624" y="0"/>
                  </a:moveTo>
                  <a:cubicBezTo>
                    <a:pt x="931" y="0"/>
                    <a:pt x="422" y="532"/>
                    <a:pt x="332" y="1194"/>
                  </a:cubicBezTo>
                  <a:cubicBezTo>
                    <a:pt x="207" y="2072"/>
                    <a:pt x="97" y="2950"/>
                    <a:pt x="50" y="3843"/>
                  </a:cubicBezTo>
                  <a:cubicBezTo>
                    <a:pt x="0" y="4711"/>
                    <a:pt x="691" y="5173"/>
                    <a:pt x="1369" y="5173"/>
                  </a:cubicBezTo>
                  <a:cubicBezTo>
                    <a:pt x="1978" y="5173"/>
                    <a:pt x="2576" y="4801"/>
                    <a:pt x="2620" y="4015"/>
                  </a:cubicBezTo>
                  <a:cubicBezTo>
                    <a:pt x="2667" y="3138"/>
                    <a:pt x="2777" y="2244"/>
                    <a:pt x="2902" y="1367"/>
                  </a:cubicBezTo>
                  <a:cubicBezTo>
                    <a:pt x="2997" y="677"/>
                    <a:pt x="2370" y="50"/>
                    <a:pt x="1711" y="3"/>
                  </a:cubicBezTo>
                  <a:cubicBezTo>
                    <a:pt x="1682" y="1"/>
                    <a:pt x="1652" y="0"/>
                    <a:pt x="1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3"/>
            <p:cNvSpPr/>
            <p:nvPr/>
          </p:nvSpPr>
          <p:spPr>
            <a:xfrm>
              <a:off x="5972913" y="2317937"/>
              <a:ext cx="336356" cy="157599"/>
            </a:xfrm>
            <a:custGeom>
              <a:avLst/>
              <a:gdLst/>
              <a:ahLst/>
              <a:cxnLst/>
              <a:rect l="l" t="t" r="r" b="b"/>
              <a:pathLst>
                <a:path w="5707" h="2674" extrusionOk="0">
                  <a:moveTo>
                    <a:pt x="4175" y="1"/>
                  </a:moveTo>
                  <a:cubicBezTo>
                    <a:pt x="4142" y="1"/>
                    <a:pt x="4109" y="2"/>
                    <a:pt x="4076" y="3"/>
                  </a:cubicBezTo>
                  <a:cubicBezTo>
                    <a:pt x="3235" y="59"/>
                    <a:pt x="2569" y="115"/>
                    <a:pt x="1732" y="115"/>
                  </a:cubicBezTo>
                  <a:cubicBezTo>
                    <a:pt x="1633" y="115"/>
                    <a:pt x="1531" y="114"/>
                    <a:pt x="1427" y="113"/>
                  </a:cubicBezTo>
                  <a:cubicBezTo>
                    <a:pt x="1416" y="113"/>
                    <a:pt x="1405" y="112"/>
                    <a:pt x="1394" y="112"/>
                  </a:cubicBezTo>
                  <a:cubicBezTo>
                    <a:pt x="702" y="112"/>
                    <a:pt x="94" y="594"/>
                    <a:pt x="48" y="1304"/>
                  </a:cubicBezTo>
                  <a:cubicBezTo>
                    <a:pt x="1" y="1978"/>
                    <a:pt x="549" y="2652"/>
                    <a:pt x="1239" y="2668"/>
                  </a:cubicBezTo>
                  <a:cubicBezTo>
                    <a:pt x="1391" y="2672"/>
                    <a:pt x="1543" y="2674"/>
                    <a:pt x="1695" y="2674"/>
                  </a:cubicBezTo>
                  <a:cubicBezTo>
                    <a:pt x="2652" y="2674"/>
                    <a:pt x="3601" y="2596"/>
                    <a:pt x="4562" y="2542"/>
                  </a:cubicBezTo>
                  <a:cubicBezTo>
                    <a:pt x="5267" y="2495"/>
                    <a:pt x="5706" y="1649"/>
                    <a:pt x="5581" y="1038"/>
                  </a:cubicBezTo>
                  <a:cubicBezTo>
                    <a:pt x="5446" y="306"/>
                    <a:pt x="4842" y="1"/>
                    <a:pt x="4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53"/>
            <p:cNvSpPr/>
            <p:nvPr/>
          </p:nvSpPr>
          <p:spPr>
            <a:xfrm>
              <a:off x="5806653" y="2257232"/>
              <a:ext cx="351444" cy="202274"/>
            </a:xfrm>
            <a:custGeom>
              <a:avLst/>
              <a:gdLst/>
              <a:ahLst/>
              <a:cxnLst/>
              <a:rect l="l" t="t" r="r" b="b"/>
              <a:pathLst>
                <a:path w="5963" h="3432" extrusionOk="0">
                  <a:moveTo>
                    <a:pt x="1402" y="1"/>
                  </a:moveTo>
                  <a:cubicBezTo>
                    <a:pt x="1009" y="1"/>
                    <a:pt x="633" y="168"/>
                    <a:pt x="377" y="547"/>
                  </a:cubicBezTo>
                  <a:cubicBezTo>
                    <a:pt x="0" y="1080"/>
                    <a:pt x="94" y="1989"/>
                    <a:pt x="706" y="2334"/>
                  </a:cubicBezTo>
                  <a:cubicBezTo>
                    <a:pt x="1740" y="2898"/>
                    <a:pt x="2947" y="3416"/>
                    <a:pt x="4138" y="3431"/>
                  </a:cubicBezTo>
                  <a:cubicBezTo>
                    <a:pt x="4148" y="3431"/>
                    <a:pt x="4158" y="3432"/>
                    <a:pt x="4168" y="3432"/>
                  </a:cubicBezTo>
                  <a:cubicBezTo>
                    <a:pt x="5786" y="3432"/>
                    <a:pt x="5962" y="892"/>
                    <a:pt x="4311" y="876"/>
                  </a:cubicBezTo>
                  <a:cubicBezTo>
                    <a:pt x="3872" y="861"/>
                    <a:pt x="3637" y="782"/>
                    <a:pt x="3214" y="641"/>
                  </a:cubicBezTo>
                  <a:cubicBezTo>
                    <a:pt x="3010" y="579"/>
                    <a:pt x="2806" y="500"/>
                    <a:pt x="2618" y="422"/>
                  </a:cubicBezTo>
                  <a:cubicBezTo>
                    <a:pt x="2524" y="375"/>
                    <a:pt x="2430" y="343"/>
                    <a:pt x="2336" y="296"/>
                  </a:cubicBezTo>
                  <a:cubicBezTo>
                    <a:pt x="2307" y="284"/>
                    <a:pt x="2283" y="273"/>
                    <a:pt x="2263" y="264"/>
                  </a:cubicBezTo>
                  <a:lnTo>
                    <a:pt x="2263" y="264"/>
                  </a:lnTo>
                  <a:cubicBezTo>
                    <a:pt x="2247" y="253"/>
                    <a:pt x="2217" y="234"/>
                    <a:pt x="2163" y="202"/>
                  </a:cubicBezTo>
                  <a:cubicBezTo>
                    <a:pt x="1922" y="72"/>
                    <a:pt x="1658" y="1"/>
                    <a:pt x="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53"/>
            <p:cNvSpPr/>
            <p:nvPr/>
          </p:nvSpPr>
          <p:spPr>
            <a:xfrm>
              <a:off x="5847319" y="2316581"/>
              <a:ext cx="300640" cy="285729"/>
            </a:xfrm>
            <a:custGeom>
              <a:avLst/>
              <a:gdLst/>
              <a:ahLst/>
              <a:cxnLst/>
              <a:rect l="l" t="t" r="r" b="b"/>
              <a:pathLst>
                <a:path w="5101" h="4848" extrusionOk="0">
                  <a:moveTo>
                    <a:pt x="3313" y="1"/>
                  </a:moveTo>
                  <a:cubicBezTo>
                    <a:pt x="2954" y="1"/>
                    <a:pt x="2596" y="164"/>
                    <a:pt x="2336" y="559"/>
                  </a:cubicBezTo>
                  <a:cubicBezTo>
                    <a:pt x="1850" y="1311"/>
                    <a:pt x="1238" y="1938"/>
                    <a:pt x="627" y="2565"/>
                  </a:cubicBezTo>
                  <a:cubicBezTo>
                    <a:pt x="141" y="3083"/>
                    <a:pt x="0" y="3819"/>
                    <a:pt x="486" y="4384"/>
                  </a:cubicBezTo>
                  <a:cubicBezTo>
                    <a:pt x="730" y="4673"/>
                    <a:pt x="1130" y="4847"/>
                    <a:pt x="1518" y="4847"/>
                  </a:cubicBezTo>
                  <a:cubicBezTo>
                    <a:pt x="1804" y="4847"/>
                    <a:pt x="2083" y="4753"/>
                    <a:pt x="2288" y="4540"/>
                  </a:cubicBezTo>
                  <a:cubicBezTo>
                    <a:pt x="3057" y="3741"/>
                    <a:pt x="3856" y="2942"/>
                    <a:pt x="4452" y="2017"/>
                  </a:cubicBezTo>
                  <a:cubicBezTo>
                    <a:pt x="5101" y="1021"/>
                    <a:pt x="4208" y="1"/>
                    <a:pt x="3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53"/>
            <p:cNvSpPr/>
            <p:nvPr/>
          </p:nvSpPr>
          <p:spPr>
            <a:xfrm>
              <a:off x="5960124" y="2333083"/>
              <a:ext cx="273411" cy="301406"/>
            </a:xfrm>
            <a:custGeom>
              <a:avLst/>
              <a:gdLst/>
              <a:ahLst/>
              <a:cxnLst/>
              <a:rect l="l" t="t" r="r" b="b"/>
              <a:pathLst>
                <a:path w="4639" h="5114" extrusionOk="0">
                  <a:moveTo>
                    <a:pt x="1703" y="1"/>
                  </a:moveTo>
                  <a:cubicBezTo>
                    <a:pt x="873" y="1"/>
                    <a:pt x="1" y="833"/>
                    <a:pt x="437" y="1831"/>
                  </a:cubicBezTo>
                  <a:cubicBezTo>
                    <a:pt x="860" y="2818"/>
                    <a:pt x="1205" y="3821"/>
                    <a:pt x="1895" y="4652"/>
                  </a:cubicBezTo>
                  <a:cubicBezTo>
                    <a:pt x="2161" y="4978"/>
                    <a:pt x="2486" y="5113"/>
                    <a:pt x="2805" y="5113"/>
                  </a:cubicBezTo>
                  <a:cubicBezTo>
                    <a:pt x="3745" y="5113"/>
                    <a:pt x="4638" y="3938"/>
                    <a:pt x="3854" y="2991"/>
                  </a:cubicBezTo>
                  <a:cubicBezTo>
                    <a:pt x="3321" y="2364"/>
                    <a:pt x="3086" y="1486"/>
                    <a:pt x="2757" y="734"/>
                  </a:cubicBezTo>
                  <a:cubicBezTo>
                    <a:pt x="2535" y="216"/>
                    <a:pt x="2125" y="1"/>
                    <a:pt x="17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3"/>
            <p:cNvSpPr/>
            <p:nvPr/>
          </p:nvSpPr>
          <p:spPr>
            <a:xfrm>
              <a:off x="5886099" y="2177963"/>
              <a:ext cx="258854" cy="288381"/>
            </a:xfrm>
            <a:custGeom>
              <a:avLst/>
              <a:gdLst/>
              <a:ahLst/>
              <a:cxnLst/>
              <a:rect l="l" t="t" r="r" b="b"/>
              <a:pathLst>
                <a:path w="4392" h="4893" extrusionOk="0">
                  <a:moveTo>
                    <a:pt x="1431" y="0"/>
                  </a:moveTo>
                  <a:cubicBezTo>
                    <a:pt x="1198" y="0"/>
                    <a:pt x="966" y="56"/>
                    <a:pt x="768" y="168"/>
                  </a:cubicBezTo>
                  <a:cubicBezTo>
                    <a:pt x="141" y="544"/>
                    <a:pt x="0" y="1297"/>
                    <a:pt x="314" y="1924"/>
                  </a:cubicBezTo>
                  <a:cubicBezTo>
                    <a:pt x="706" y="2723"/>
                    <a:pt x="1113" y="3522"/>
                    <a:pt x="1568" y="4275"/>
                  </a:cubicBezTo>
                  <a:cubicBezTo>
                    <a:pt x="1832" y="4711"/>
                    <a:pt x="2224" y="4893"/>
                    <a:pt x="2616" y="4893"/>
                  </a:cubicBezTo>
                  <a:cubicBezTo>
                    <a:pt x="3503" y="4893"/>
                    <a:pt x="4392" y="3963"/>
                    <a:pt x="3794" y="2974"/>
                  </a:cubicBezTo>
                  <a:cubicBezTo>
                    <a:pt x="3323" y="2221"/>
                    <a:pt x="2931" y="1422"/>
                    <a:pt x="2540" y="623"/>
                  </a:cubicBezTo>
                  <a:cubicBezTo>
                    <a:pt x="2333" y="209"/>
                    <a:pt x="188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3"/>
            <p:cNvSpPr/>
            <p:nvPr/>
          </p:nvSpPr>
          <p:spPr>
            <a:xfrm>
              <a:off x="5957236" y="2211557"/>
              <a:ext cx="315080" cy="256083"/>
            </a:xfrm>
            <a:custGeom>
              <a:avLst/>
              <a:gdLst/>
              <a:ahLst/>
              <a:cxnLst/>
              <a:rect l="l" t="t" r="r" b="b"/>
              <a:pathLst>
                <a:path w="5346" h="4345" extrusionOk="0">
                  <a:moveTo>
                    <a:pt x="3944" y="0"/>
                  </a:moveTo>
                  <a:cubicBezTo>
                    <a:pt x="3607" y="0"/>
                    <a:pt x="3263" y="141"/>
                    <a:pt x="2963" y="366"/>
                  </a:cubicBezTo>
                  <a:cubicBezTo>
                    <a:pt x="2210" y="946"/>
                    <a:pt x="1662" y="1401"/>
                    <a:pt x="831" y="1949"/>
                  </a:cubicBezTo>
                  <a:cubicBezTo>
                    <a:pt x="235" y="2325"/>
                    <a:pt x="0" y="3078"/>
                    <a:pt x="361" y="3705"/>
                  </a:cubicBezTo>
                  <a:cubicBezTo>
                    <a:pt x="593" y="4096"/>
                    <a:pt x="1047" y="4345"/>
                    <a:pt x="1496" y="4345"/>
                  </a:cubicBezTo>
                  <a:cubicBezTo>
                    <a:pt x="1712" y="4345"/>
                    <a:pt x="1928" y="4287"/>
                    <a:pt x="2116" y="4159"/>
                  </a:cubicBezTo>
                  <a:cubicBezTo>
                    <a:pt x="3057" y="3564"/>
                    <a:pt x="3903" y="2858"/>
                    <a:pt x="4781" y="2184"/>
                  </a:cubicBezTo>
                  <a:cubicBezTo>
                    <a:pt x="5345" y="1761"/>
                    <a:pt x="5236" y="821"/>
                    <a:pt x="4781" y="366"/>
                  </a:cubicBezTo>
                  <a:cubicBezTo>
                    <a:pt x="4531" y="109"/>
                    <a:pt x="4241" y="0"/>
                    <a:pt x="3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3"/>
            <p:cNvSpPr/>
            <p:nvPr/>
          </p:nvSpPr>
          <p:spPr>
            <a:xfrm>
              <a:off x="5797400" y="2298075"/>
              <a:ext cx="347024" cy="204160"/>
            </a:xfrm>
            <a:custGeom>
              <a:avLst/>
              <a:gdLst/>
              <a:ahLst/>
              <a:cxnLst/>
              <a:rect l="l" t="t" r="r" b="b"/>
              <a:pathLst>
                <a:path w="5888" h="3464" extrusionOk="0">
                  <a:moveTo>
                    <a:pt x="4100" y="1"/>
                  </a:moveTo>
                  <a:cubicBezTo>
                    <a:pt x="3888" y="1"/>
                    <a:pt x="3662" y="65"/>
                    <a:pt x="3433" y="215"/>
                  </a:cubicBezTo>
                  <a:cubicBezTo>
                    <a:pt x="3073" y="465"/>
                    <a:pt x="2838" y="528"/>
                    <a:pt x="2414" y="654"/>
                  </a:cubicBezTo>
                  <a:cubicBezTo>
                    <a:pt x="2195" y="716"/>
                    <a:pt x="1991" y="763"/>
                    <a:pt x="1787" y="795"/>
                  </a:cubicBezTo>
                  <a:cubicBezTo>
                    <a:pt x="1693" y="826"/>
                    <a:pt x="1584" y="842"/>
                    <a:pt x="1490" y="857"/>
                  </a:cubicBezTo>
                  <a:cubicBezTo>
                    <a:pt x="1465" y="862"/>
                    <a:pt x="1444" y="865"/>
                    <a:pt x="1426" y="869"/>
                  </a:cubicBezTo>
                  <a:lnTo>
                    <a:pt x="1426" y="869"/>
                  </a:lnTo>
                  <a:cubicBezTo>
                    <a:pt x="1425" y="867"/>
                    <a:pt x="1419" y="866"/>
                    <a:pt x="1406" y="866"/>
                  </a:cubicBezTo>
                  <a:cubicBezTo>
                    <a:pt x="1386" y="866"/>
                    <a:pt x="1348" y="868"/>
                    <a:pt x="1286" y="873"/>
                  </a:cubicBezTo>
                  <a:cubicBezTo>
                    <a:pt x="596" y="951"/>
                    <a:pt x="1" y="1422"/>
                    <a:pt x="1" y="2174"/>
                  </a:cubicBezTo>
                  <a:cubicBezTo>
                    <a:pt x="1" y="2790"/>
                    <a:pt x="548" y="3463"/>
                    <a:pt x="1200" y="3463"/>
                  </a:cubicBezTo>
                  <a:cubicBezTo>
                    <a:pt x="1228" y="3463"/>
                    <a:pt x="1257" y="3462"/>
                    <a:pt x="1286" y="3459"/>
                  </a:cubicBezTo>
                  <a:cubicBezTo>
                    <a:pt x="2461" y="3350"/>
                    <a:pt x="3747" y="3099"/>
                    <a:pt x="4734" y="2440"/>
                  </a:cubicBezTo>
                  <a:cubicBezTo>
                    <a:pt x="5887" y="1681"/>
                    <a:pt x="5178" y="1"/>
                    <a:pt x="4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3"/>
            <p:cNvSpPr/>
            <p:nvPr/>
          </p:nvSpPr>
          <p:spPr>
            <a:xfrm>
              <a:off x="5936903" y="2314636"/>
              <a:ext cx="176518" cy="322801"/>
            </a:xfrm>
            <a:custGeom>
              <a:avLst/>
              <a:gdLst/>
              <a:ahLst/>
              <a:cxnLst/>
              <a:rect l="l" t="t" r="r" b="b"/>
              <a:pathLst>
                <a:path w="2995" h="5477" extrusionOk="0">
                  <a:moveTo>
                    <a:pt x="1670" y="0"/>
                  </a:moveTo>
                  <a:cubicBezTo>
                    <a:pt x="1027" y="0"/>
                    <a:pt x="392" y="412"/>
                    <a:pt x="408" y="1235"/>
                  </a:cubicBezTo>
                  <a:cubicBezTo>
                    <a:pt x="424" y="2128"/>
                    <a:pt x="283" y="2990"/>
                    <a:pt x="126" y="3852"/>
                  </a:cubicBezTo>
                  <a:cubicBezTo>
                    <a:pt x="0" y="4558"/>
                    <a:pt x="298" y="5247"/>
                    <a:pt x="1019" y="5435"/>
                  </a:cubicBezTo>
                  <a:cubicBezTo>
                    <a:pt x="1121" y="5463"/>
                    <a:pt x="1229" y="5477"/>
                    <a:pt x="1339" y="5477"/>
                  </a:cubicBezTo>
                  <a:cubicBezTo>
                    <a:pt x="1902" y="5477"/>
                    <a:pt x="2511" y="5119"/>
                    <a:pt x="2602" y="4542"/>
                  </a:cubicBezTo>
                  <a:cubicBezTo>
                    <a:pt x="2790" y="3460"/>
                    <a:pt x="2994" y="2348"/>
                    <a:pt x="2979" y="1235"/>
                  </a:cubicBezTo>
                  <a:cubicBezTo>
                    <a:pt x="2963" y="412"/>
                    <a:pt x="2312"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3"/>
            <p:cNvSpPr/>
            <p:nvPr/>
          </p:nvSpPr>
          <p:spPr>
            <a:xfrm>
              <a:off x="5944682" y="2319705"/>
              <a:ext cx="358458" cy="235632"/>
            </a:xfrm>
            <a:custGeom>
              <a:avLst/>
              <a:gdLst/>
              <a:ahLst/>
              <a:cxnLst/>
              <a:rect l="l" t="t" r="r" b="b"/>
              <a:pathLst>
                <a:path w="6082" h="3998" extrusionOk="0">
                  <a:moveTo>
                    <a:pt x="1806" y="1"/>
                  </a:moveTo>
                  <a:cubicBezTo>
                    <a:pt x="714" y="1"/>
                    <a:pt x="0" y="1685"/>
                    <a:pt x="1169" y="2434"/>
                  </a:cubicBezTo>
                  <a:cubicBezTo>
                    <a:pt x="2063" y="2998"/>
                    <a:pt x="2909" y="3641"/>
                    <a:pt x="3944" y="3939"/>
                  </a:cubicBezTo>
                  <a:cubicBezTo>
                    <a:pt x="4081" y="3979"/>
                    <a:pt x="4211" y="3997"/>
                    <a:pt x="4333" y="3997"/>
                  </a:cubicBezTo>
                  <a:cubicBezTo>
                    <a:pt x="5641" y="3997"/>
                    <a:pt x="6081" y="1878"/>
                    <a:pt x="4633" y="1462"/>
                  </a:cubicBezTo>
                  <a:cubicBezTo>
                    <a:pt x="3850" y="1227"/>
                    <a:pt x="3160" y="647"/>
                    <a:pt x="2470" y="208"/>
                  </a:cubicBezTo>
                  <a:cubicBezTo>
                    <a:pt x="2242" y="64"/>
                    <a:pt x="2017" y="1"/>
                    <a:pt x="1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53"/>
            <p:cNvSpPr/>
            <p:nvPr/>
          </p:nvSpPr>
          <p:spPr>
            <a:xfrm>
              <a:off x="5952580" y="2332848"/>
              <a:ext cx="182058" cy="129427"/>
            </a:xfrm>
            <a:custGeom>
              <a:avLst/>
              <a:gdLst/>
              <a:ahLst/>
              <a:cxnLst/>
              <a:rect l="l" t="t" r="r" b="b"/>
              <a:pathLst>
                <a:path w="3089" h="2196" extrusionOk="0">
                  <a:moveTo>
                    <a:pt x="1553" y="1"/>
                  </a:moveTo>
                  <a:cubicBezTo>
                    <a:pt x="1" y="1"/>
                    <a:pt x="1" y="2195"/>
                    <a:pt x="1553" y="2195"/>
                  </a:cubicBezTo>
                  <a:cubicBezTo>
                    <a:pt x="3089" y="2195"/>
                    <a:pt x="3089"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7" name="Google Shape;4887;p53"/>
          <p:cNvSpPr/>
          <p:nvPr/>
        </p:nvSpPr>
        <p:spPr>
          <a:xfrm>
            <a:off x="1365365" y="2399775"/>
            <a:ext cx="328200" cy="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88" name="Google Shape;4888;p53"/>
          <p:cNvSpPr/>
          <p:nvPr/>
        </p:nvSpPr>
        <p:spPr>
          <a:xfrm>
            <a:off x="1783553" y="2399775"/>
            <a:ext cx="328200" cy="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89" name="Google Shape;4889;p53"/>
          <p:cNvSpPr/>
          <p:nvPr/>
        </p:nvSpPr>
        <p:spPr>
          <a:xfrm>
            <a:off x="2201740" y="2399775"/>
            <a:ext cx="328200" cy="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90" name="Google Shape;4890;p53"/>
          <p:cNvSpPr/>
          <p:nvPr/>
        </p:nvSpPr>
        <p:spPr>
          <a:xfrm>
            <a:off x="2619928" y="2399775"/>
            <a:ext cx="328200" cy="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91" name="Google Shape;4891;p53"/>
          <p:cNvSpPr/>
          <p:nvPr/>
        </p:nvSpPr>
        <p:spPr>
          <a:xfrm>
            <a:off x="3038115" y="2399775"/>
            <a:ext cx="328200" cy="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92" name="Google Shape;4892;p53"/>
          <p:cNvSpPr/>
          <p:nvPr/>
        </p:nvSpPr>
        <p:spPr>
          <a:xfrm>
            <a:off x="3456303" y="2399775"/>
            <a:ext cx="328200" cy="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93" name="Google Shape;4893;p53"/>
          <p:cNvSpPr/>
          <p:nvPr/>
        </p:nvSpPr>
        <p:spPr>
          <a:xfrm>
            <a:off x="3874490" y="2399775"/>
            <a:ext cx="328200" cy="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94" name="Google Shape;4894;p53"/>
          <p:cNvSpPr/>
          <p:nvPr/>
        </p:nvSpPr>
        <p:spPr>
          <a:xfrm>
            <a:off x="3473190" y="1973400"/>
            <a:ext cx="328200" cy="328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Times New Roman" panose="02020603050405020304" pitchFamily="18" charset="0"/>
                <a:ea typeface="Quicksand Light"/>
                <a:cs typeface="Times New Roman" panose="02020603050405020304" pitchFamily="18" charset="0"/>
                <a:sym typeface="Quicksand Light"/>
              </a:rPr>
              <a:t>S</a:t>
            </a:r>
            <a:endParaRPr>
              <a:solidFill>
                <a:schemeClr val="dk1"/>
              </a:solidFill>
              <a:latin typeface="Times New Roman" panose="02020603050405020304" pitchFamily="18" charset="0"/>
              <a:ea typeface="Quicksand Light"/>
              <a:cs typeface="Times New Roman" panose="02020603050405020304" pitchFamily="18" charset="0"/>
              <a:sym typeface="Quicksand Light"/>
            </a:endParaRPr>
          </a:p>
        </p:txBody>
      </p:sp>
      <p:sp>
        <p:nvSpPr>
          <p:cNvPr id="4895" name="Google Shape;4895;p53"/>
          <p:cNvSpPr/>
          <p:nvPr/>
        </p:nvSpPr>
        <p:spPr>
          <a:xfrm>
            <a:off x="3899403" y="1973400"/>
            <a:ext cx="328200" cy="328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Times New Roman" panose="02020603050405020304" pitchFamily="18" charset="0"/>
                <a:ea typeface="Quicksand Light"/>
                <a:cs typeface="Times New Roman" panose="02020603050405020304" pitchFamily="18" charset="0"/>
                <a:sym typeface="Quicksand Light"/>
              </a:rPr>
              <a:t>!</a:t>
            </a:r>
            <a:endParaRPr>
              <a:solidFill>
                <a:schemeClr val="dk1"/>
              </a:solidFill>
              <a:latin typeface="Times New Roman" panose="02020603050405020304" pitchFamily="18" charset="0"/>
              <a:ea typeface="Quicksand Light"/>
              <a:cs typeface="Times New Roman" panose="02020603050405020304" pitchFamily="18" charset="0"/>
              <a:sym typeface="Quicksand Light"/>
            </a:endParaRPr>
          </a:p>
        </p:txBody>
      </p:sp>
      <p:sp>
        <p:nvSpPr>
          <p:cNvPr id="4896" name="Google Shape;4896;p53"/>
          <p:cNvSpPr/>
          <p:nvPr/>
        </p:nvSpPr>
        <p:spPr>
          <a:xfrm>
            <a:off x="2202265" y="1973400"/>
            <a:ext cx="328200" cy="328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Times New Roman" panose="02020603050405020304" pitchFamily="18" charset="0"/>
                <a:ea typeface="Quicksand Light"/>
                <a:cs typeface="Times New Roman" panose="02020603050405020304" pitchFamily="18" charset="0"/>
                <a:sym typeface="Quicksand Light"/>
              </a:rPr>
              <a:t>A</a:t>
            </a:r>
            <a:endParaRPr>
              <a:solidFill>
                <a:schemeClr val="dk1"/>
              </a:solidFill>
              <a:latin typeface="Times New Roman" panose="02020603050405020304" pitchFamily="18" charset="0"/>
              <a:ea typeface="Quicksand Light"/>
              <a:cs typeface="Times New Roman" panose="02020603050405020304" pitchFamily="18" charset="0"/>
              <a:sym typeface="Quicksand Light"/>
            </a:endParaRPr>
          </a:p>
        </p:txBody>
      </p:sp>
      <p:sp>
        <p:nvSpPr>
          <p:cNvPr id="4897" name="Google Shape;4897;p53"/>
          <p:cNvSpPr/>
          <p:nvPr/>
        </p:nvSpPr>
        <p:spPr>
          <a:xfrm>
            <a:off x="2620715" y="1973400"/>
            <a:ext cx="328200" cy="328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Times New Roman" panose="02020603050405020304" pitchFamily="18" charset="0"/>
                <a:ea typeface="Quicksand Light"/>
                <a:cs typeface="Times New Roman" panose="02020603050405020304" pitchFamily="18" charset="0"/>
                <a:sym typeface="Quicksand Light"/>
              </a:rPr>
              <a:t>N</a:t>
            </a:r>
            <a:endParaRPr>
              <a:solidFill>
                <a:schemeClr val="dk1"/>
              </a:solidFill>
              <a:latin typeface="Times New Roman" panose="02020603050405020304" pitchFamily="18" charset="0"/>
              <a:ea typeface="Quicksand Light"/>
              <a:cs typeface="Times New Roman" panose="02020603050405020304" pitchFamily="18" charset="0"/>
              <a:sym typeface="Quicksand Light"/>
            </a:endParaRPr>
          </a:p>
        </p:txBody>
      </p:sp>
      <p:sp>
        <p:nvSpPr>
          <p:cNvPr id="4898" name="Google Shape;4898;p53"/>
          <p:cNvSpPr/>
          <p:nvPr/>
        </p:nvSpPr>
        <p:spPr>
          <a:xfrm>
            <a:off x="1365378" y="1973400"/>
            <a:ext cx="328200" cy="328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Times New Roman" panose="02020603050405020304" pitchFamily="18" charset="0"/>
                <a:ea typeface="Quicksand Light"/>
                <a:cs typeface="Times New Roman" panose="02020603050405020304" pitchFamily="18" charset="0"/>
                <a:sym typeface="Quicksand Light"/>
              </a:rPr>
              <a:t>T</a:t>
            </a:r>
            <a:endParaRPr>
              <a:solidFill>
                <a:schemeClr val="dk1"/>
              </a:solidFill>
              <a:latin typeface="Times New Roman" panose="02020603050405020304" pitchFamily="18" charset="0"/>
              <a:ea typeface="Quicksand Light"/>
              <a:cs typeface="Times New Roman" panose="02020603050405020304" pitchFamily="18" charset="0"/>
              <a:sym typeface="Quicksand Light"/>
            </a:endParaRPr>
          </a:p>
        </p:txBody>
      </p:sp>
      <p:sp>
        <p:nvSpPr>
          <p:cNvPr id="4899" name="Google Shape;4899;p53"/>
          <p:cNvSpPr/>
          <p:nvPr/>
        </p:nvSpPr>
        <p:spPr>
          <a:xfrm>
            <a:off x="1783815" y="1973400"/>
            <a:ext cx="328200" cy="328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Times New Roman" panose="02020603050405020304" pitchFamily="18" charset="0"/>
                <a:ea typeface="Quicksand Light"/>
                <a:cs typeface="Times New Roman" panose="02020603050405020304" pitchFamily="18" charset="0"/>
                <a:sym typeface="Quicksand Light"/>
              </a:rPr>
              <a:t>H</a:t>
            </a:r>
            <a:endParaRPr>
              <a:solidFill>
                <a:schemeClr val="dk1"/>
              </a:solidFill>
              <a:latin typeface="Times New Roman" panose="02020603050405020304" pitchFamily="18" charset="0"/>
              <a:ea typeface="Quicksand Light"/>
              <a:cs typeface="Times New Roman" panose="02020603050405020304" pitchFamily="18" charset="0"/>
              <a:sym typeface="Quicksand Light"/>
            </a:endParaRPr>
          </a:p>
        </p:txBody>
      </p:sp>
      <p:sp>
        <p:nvSpPr>
          <p:cNvPr id="4900" name="Google Shape;4900;p53"/>
          <p:cNvSpPr/>
          <p:nvPr/>
        </p:nvSpPr>
        <p:spPr>
          <a:xfrm>
            <a:off x="3054728" y="1973400"/>
            <a:ext cx="328200" cy="328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Times New Roman" panose="02020603050405020304" pitchFamily="18" charset="0"/>
                <a:ea typeface="Quicksand Light"/>
                <a:cs typeface="Times New Roman" panose="02020603050405020304" pitchFamily="18" charset="0"/>
                <a:sym typeface="Quicksand Light"/>
              </a:rPr>
              <a:t>K</a:t>
            </a:r>
            <a:endParaRPr>
              <a:solidFill>
                <a:schemeClr val="dk1"/>
              </a:solidFill>
              <a:latin typeface="Times New Roman" panose="02020603050405020304" pitchFamily="18" charset="0"/>
              <a:ea typeface="Quicksand Light"/>
              <a:cs typeface="Times New Roman" panose="02020603050405020304" pitchFamily="18" charset="0"/>
              <a:sym typeface="Quicksand Light"/>
            </a:endParaRPr>
          </a:p>
        </p:txBody>
      </p:sp>
      <p:sp>
        <p:nvSpPr>
          <p:cNvPr id="4901" name="Google Shape;4901;p53"/>
          <p:cNvSpPr txBox="1"/>
          <p:nvPr/>
        </p:nvSpPr>
        <p:spPr>
          <a:xfrm>
            <a:off x="712381" y="2971287"/>
            <a:ext cx="4125433" cy="120713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smtClean="0">
                <a:solidFill>
                  <a:schemeClr val="accent1"/>
                </a:solidFill>
                <a:latin typeface="Times New Roman" panose="02020603050405020304" pitchFamily="18" charset="0"/>
                <a:ea typeface="Jua"/>
                <a:cs typeface="Times New Roman" panose="02020603050405020304" pitchFamily="18" charset="0"/>
                <a:sym typeface="Jua"/>
              </a:rPr>
              <a:t>CHÚC CẢ LỚP HỌC NGOAN !!!</a:t>
            </a:r>
            <a:endParaRPr sz="3200">
              <a:solidFill>
                <a:schemeClr val="accent1"/>
              </a:solidFill>
              <a:latin typeface="Times New Roman" panose="02020603050405020304" pitchFamily="18" charset="0"/>
              <a:ea typeface="Jua"/>
              <a:cs typeface="Times New Roman" panose="02020603050405020304" pitchFamily="18" charset="0"/>
              <a:sym typeface="Jua"/>
            </a:endParaRPr>
          </a:p>
        </p:txBody>
      </p:sp>
      <p:sp>
        <p:nvSpPr>
          <p:cNvPr id="4915" name="Google Shape;4915;p53">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7" name="Google Shape;4917;p53"/>
          <p:cNvGrpSpPr/>
          <p:nvPr/>
        </p:nvGrpSpPr>
        <p:grpSpPr>
          <a:xfrm>
            <a:off x="4447893" y="1103939"/>
            <a:ext cx="3315940" cy="1197656"/>
            <a:chOff x="1248037" y="989000"/>
            <a:chExt cx="3563994" cy="1287248"/>
          </a:xfrm>
        </p:grpSpPr>
        <p:sp>
          <p:nvSpPr>
            <p:cNvPr id="4918" name="Google Shape;4918;p53"/>
            <p:cNvSpPr/>
            <p:nvPr/>
          </p:nvSpPr>
          <p:spPr>
            <a:xfrm rot="-426035">
              <a:off x="1301990" y="1162407"/>
              <a:ext cx="1088284" cy="94043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919" name="Google Shape;4919;p53"/>
            <p:cNvSpPr/>
            <p:nvPr/>
          </p:nvSpPr>
          <p:spPr>
            <a:xfrm rot="4539555">
              <a:off x="3677555" y="1162426"/>
              <a:ext cx="1088288" cy="94039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4212" name="Google Shape;4212;p44"/>
          <p:cNvSpPr/>
          <p:nvPr/>
        </p:nvSpPr>
        <p:spPr>
          <a:xfrm rot="126755">
            <a:off x="1892418" y="1007914"/>
            <a:ext cx="4941561" cy="3328063"/>
          </a:xfrm>
          <a:prstGeom prst="rect">
            <a:avLst/>
          </a:prstGeom>
          <a:solidFill>
            <a:schemeClr val="accent3"/>
          </a:solidFill>
          <a:ln>
            <a:noFill/>
          </a:ln>
        </p:spPr>
        <p:txBody>
          <a:bodyPr spcFirstLastPara="1" wrap="square" lIns="91425" tIns="91425" rIns="91425" bIns="91425" anchor="ctr" anchorCtr="0">
            <a:noAutofit/>
          </a:bodyPr>
          <a:lstStyle/>
          <a:p>
            <a:pPr lvl="0" algn="ctr"/>
            <a:r>
              <a:rPr lang="en-US" sz="2800" b="1">
                <a:solidFill>
                  <a:schemeClr val="tx1"/>
                </a:solidFill>
                <a:latin typeface="Times New Roman" panose="02020603050405020304" pitchFamily="18" charset="0"/>
                <a:cs typeface="Times New Roman" panose="02020603050405020304" pitchFamily="18" charset="0"/>
              </a:rPr>
              <a:t>1. Tác động của cuộc khai thác thuộc địa lần thứ nhất của thực dân Pháp ở Việt Nam</a:t>
            </a:r>
          </a:p>
        </p:txBody>
      </p:sp>
      <p:sp>
        <p:nvSpPr>
          <p:cNvPr id="4213" name="Google Shape;4213;p44"/>
          <p:cNvSpPr/>
          <p:nvPr/>
        </p:nvSpPr>
        <p:spPr>
          <a:xfrm rot="-135875">
            <a:off x="1631494" y="869722"/>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214" name="Google Shape;4214;p44"/>
          <p:cNvSpPr/>
          <p:nvPr/>
        </p:nvSpPr>
        <p:spPr>
          <a:xfrm rot="4829593">
            <a:off x="6015304" y="875314"/>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232" name="Google Shape;4232;p44">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151" name="Rectangle 150"/>
          <p:cNvSpPr/>
          <p:nvPr/>
        </p:nvSpPr>
        <p:spPr>
          <a:xfrm>
            <a:off x="701908" y="503408"/>
            <a:ext cx="5092229" cy="1532727"/>
          </a:xfrm>
          <a:prstGeom prst="rect">
            <a:avLst/>
          </a:prstGeom>
        </p:spPr>
        <p:txBody>
          <a:bodyPr wrap="square">
            <a:spAutoFit/>
          </a:bodyPr>
          <a:lstStyle/>
          <a:p>
            <a:pPr algn="just">
              <a:lnSpc>
                <a:spcPct val="130000"/>
              </a:lnSpc>
            </a:pPr>
            <a:r>
              <a:rPr lang="en-US" sz="2400" smtClean="0">
                <a:latin typeface="Times New Roman" panose="02020603050405020304" pitchFamily="18" charset="0"/>
                <a:ea typeface="Calibri" panose="020F0502020204030204" pitchFamily="34" charset="0"/>
                <a:cs typeface="Times New Roman" panose="02020603050405020304" pitchFamily="18" charset="0"/>
              </a:rPr>
              <a:t>T</a:t>
            </a:r>
            <a:r>
              <a:rPr lang="vi-VN" sz="2400" smtClean="0">
                <a:latin typeface="Times New Roman" panose="02020603050405020304" pitchFamily="18" charset="0"/>
                <a:ea typeface="Calibri" panose="020F0502020204030204" pitchFamily="34" charset="0"/>
                <a:cs typeface="Times New Roman" panose="02020603050405020304" pitchFamily="18" charset="0"/>
              </a:rPr>
              <a:t>ìm </a:t>
            </a:r>
            <a:r>
              <a:rPr lang="vi-VN" sz="2400">
                <a:latin typeface="Times New Roman" panose="02020603050405020304" pitchFamily="18" charset="0"/>
                <a:ea typeface="Calibri" panose="020F0502020204030204" pitchFamily="34" charset="0"/>
                <a:cs typeface="Times New Roman" panose="02020603050405020304" pitchFamily="18" charset="0"/>
              </a:rPr>
              <a:t>hiểu thông tin mục SGK, quan sát hình 19.1 và 19.2, khai thác tư liệu để hoàn thành nội dung Phiếu học tập sau: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36003650"/>
              </p:ext>
            </p:extLst>
          </p:nvPr>
        </p:nvGraphicFramePr>
        <p:xfrm>
          <a:off x="701908" y="2301949"/>
          <a:ext cx="5146000" cy="2583098"/>
        </p:xfrm>
        <a:graphic>
          <a:graphicData uri="http://schemas.openxmlformats.org/drawingml/2006/table">
            <a:tbl>
              <a:tblPr firstRow="1" firstCol="1" bandRow="1">
                <a:tableStyleId>{5C22544A-7EE6-4342-B048-85BDC9FD1C3A}</a:tableStyleId>
              </a:tblPr>
              <a:tblGrid>
                <a:gridCol w="1965804">
                  <a:extLst>
                    <a:ext uri="{9D8B030D-6E8A-4147-A177-3AD203B41FA5}">
                      <a16:colId xmlns:a16="http://schemas.microsoft.com/office/drawing/2014/main" val="3014800598"/>
                    </a:ext>
                  </a:extLst>
                </a:gridCol>
                <a:gridCol w="1797923">
                  <a:extLst>
                    <a:ext uri="{9D8B030D-6E8A-4147-A177-3AD203B41FA5}">
                      <a16:colId xmlns:a16="http://schemas.microsoft.com/office/drawing/2014/main" val="3579632467"/>
                    </a:ext>
                  </a:extLst>
                </a:gridCol>
                <a:gridCol w="1382273">
                  <a:extLst>
                    <a:ext uri="{9D8B030D-6E8A-4147-A177-3AD203B41FA5}">
                      <a16:colId xmlns:a16="http://schemas.microsoft.com/office/drawing/2014/main" val="1015161253"/>
                    </a:ext>
                  </a:extLst>
                </a:gridCol>
              </a:tblGrid>
              <a:tr h="886805">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Lĩnh vực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Chính sách khai thác thuộc địa lần thứ nhất của thực dân Pháp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Tác động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6395835"/>
                  </a:ext>
                </a:extLst>
              </a:tr>
              <a:tr h="221701">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Chính trị</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4480002"/>
                  </a:ext>
                </a:extLst>
              </a:tr>
              <a:tr h="221701">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Kinh tế</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0313058"/>
                  </a:ext>
                </a:extLst>
              </a:tr>
              <a:tr h="443402">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Văn hóa, giáo dục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5796402"/>
                  </a:ext>
                </a:extLst>
              </a:tr>
            </a:tbl>
          </a:graphicData>
        </a:graphic>
      </p:graphicFrame>
      <p:grpSp>
        <p:nvGrpSpPr>
          <p:cNvPr id="5" name="Group 4"/>
          <p:cNvGrpSpPr/>
          <p:nvPr/>
        </p:nvGrpSpPr>
        <p:grpSpPr>
          <a:xfrm>
            <a:off x="5943602" y="3519377"/>
            <a:ext cx="2498650" cy="1365670"/>
            <a:chOff x="822441" y="1056618"/>
            <a:chExt cx="3567322" cy="203938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7902" b="100000" l="429" r="99429"/>
                      </a14:imgEffect>
                    </a14:imgLayer>
                  </a14:imgProps>
                </a:ext>
              </a:extLst>
            </a:blip>
            <a:srcRect l="50809" t="9016"/>
            <a:stretch/>
          </p:blipFill>
          <p:spPr>
            <a:xfrm>
              <a:off x="2524128" y="1056618"/>
              <a:ext cx="1865635" cy="2039380"/>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822441" y="1056618"/>
              <a:ext cx="1873966" cy="20393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circle(in)">
                                      <p:cBhvr>
                                        <p:cTn id="7" dur="2000"/>
                                        <p:tgtEl>
                                          <p:spTgt spid="151"/>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9947090"/>
              </p:ext>
            </p:extLst>
          </p:nvPr>
        </p:nvGraphicFramePr>
        <p:xfrm>
          <a:off x="593558" y="957205"/>
          <a:ext cx="7732294" cy="3962400"/>
        </p:xfrm>
        <a:graphic>
          <a:graphicData uri="http://schemas.openxmlformats.org/drawingml/2006/table">
            <a:tbl>
              <a:tblPr firstRow="1" firstCol="1" bandRow="1">
                <a:tableStyleId>{5C22544A-7EE6-4342-B048-85BDC9FD1C3A}</a:tableStyleId>
              </a:tblPr>
              <a:tblGrid>
                <a:gridCol w="1499119">
                  <a:extLst>
                    <a:ext uri="{9D8B030D-6E8A-4147-A177-3AD203B41FA5}">
                      <a16:colId xmlns:a16="http://schemas.microsoft.com/office/drawing/2014/main" val="3495346091"/>
                    </a:ext>
                  </a:extLst>
                </a:gridCol>
                <a:gridCol w="2800984">
                  <a:extLst>
                    <a:ext uri="{9D8B030D-6E8A-4147-A177-3AD203B41FA5}">
                      <a16:colId xmlns:a16="http://schemas.microsoft.com/office/drawing/2014/main" val="183479169"/>
                    </a:ext>
                  </a:extLst>
                </a:gridCol>
                <a:gridCol w="3432191">
                  <a:extLst>
                    <a:ext uri="{9D8B030D-6E8A-4147-A177-3AD203B41FA5}">
                      <a16:colId xmlns:a16="http://schemas.microsoft.com/office/drawing/2014/main" val="1436760239"/>
                    </a:ext>
                  </a:extLst>
                </a:gridCol>
              </a:tblGrid>
              <a:tr h="186418">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Lĩnh vực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Chính sách khai thác thuộc địa lần thứ nhất của thực dân Pháp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Tác động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extLst>
                  <a:ext uri="{0D108BD9-81ED-4DB2-BD59-A6C34878D82A}">
                    <a16:rowId xmlns:a16="http://schemas.microsoft.com/office/drawing/2014/main" val="4294105967"/>
                  </a:ext>
                </a:extLst>
              </a:tr>
              <a:tr h="466045">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Chính trị</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Hoàn thiện bộ máy thống trị ở Liên bang Đông Dương, đứng đầu là viên Toàn quyền người Pháp. </a:t>
                      </a:r>
                      <a:r>
                        <a:rPr lang="en-US" sz="2000" b="1">
                          <a:solidFill>
                            <a:srgbClr val="FF0000"/>
                          </a:solidFill>
                          <a:effectLst/>
                          <a:latin typeface="Times New Roman" panose="02020603050405020304" pitchFamily="18" charset="0"/>
                          <a:cs typeface="Times New Roman" panose="02020603050405020304" pitchFamily="18" charset="0"/>
                        </a:rPr>
                        <a:t>Việt Nam bị chia thành ba kì </a:t>
                      </a:r>
                      <a:r>
                        <a:rPr lang="en-US" sz="2000">
                          <a:effectLst/>
                          <a:latin typeface="Times New Roman" panose="02020603050405020304" pitchFamily="18" charset="0"/>
                          <a:cs typeface="Times New Roman" panose="02020603050405020304" pitchFamily="18" charset="0"/>
                        </a:rPr>
                        <a:t>với ba chế độ cai trị khác nhau.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just">
                        <a:lnSpc>
                          <a:spcPct val="130000"/>
                        </a:lnSpc>
                        <a:spcAft>
                          <a:spcPts val="0"/>
                        </a:spcAft>
                      </a:pPr>
                      <a:r>
                        <a:rPr lang="en-US" sz="2000" b="1">
                          <a:solidFill>
                            <a:srgbClr val="FF0000"/>
                          </a:solidFill>
                          <a:effectLst/>
                          <a:latin typeface="Times New Roman" panose="02020603050405020304" pitchFamily="18" charset="0"/>
                          <a:cs typeface="Times New Roman" panose="02020603050405020304" pitchFamily="18" charset="0"/>
                        </a:rPr>
                        <a:t>Quyền lực nằm trong tay người Pháp</a:t>
                      </a:r>
                      <a:r>
                        <a:rPr lang="en-US" sz="2000">
                          <a:effectLst/>
                          <a:latin typeface="Times New Roman" panose="02020603050405020304" pitchFamily="18" charset="0"/>
                          <a:cs typeface="Times New Roman" panose="02020603050405020304" pitchFamily="18" charset="0"/>
                        </a:rPr>
                        <a:t>. Một bộ phận địa chủ phong kiến bị biến thành tay sai, công cụ thống trị và bóc lột của chính quyền thực dân.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extLst>
                  <a:ext uri="{0D108BD9-81ED-4DB2-BD59-A6C34878D82A}">
                    <a16:rowId xmlns:a16="http://schemas.microsoft.com/office/drawing/2014/main" val="3548454420"/>
                  </a:ext>
                </a:extLst>
              </a:tr>
            </a:tbl>
          </a:graphicData>
        </a:graphic>
      </p:graphicFrame>
      <p:sp>
        <p:nvSpPr>
          <p:cNvPr id="2" name="Rectangle 1"/>
          <p:cNvSpPr/>
          <p:nvPr/>
        </p:nvSpPr>
        <p:spPr>
          <a:xfrm>
            <a:off x="2105245" y="2169042"/>
            <a:ext cx="2785730" cy="271100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90977" y="2169042"/>
            <a:ext cx="3434875" cy="271100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strVal val="ppt_h"/>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strVal val="ppt_h"/>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32347101"/>
              </p:ext>
            </p:extLst>
          </p:nvPr>
        </p:nvGraphicFramePr>
        <p:xfrm>
          <a:off x="657726" y="288759"/>
          <a:ext cx="7732295" cy="4636008"/>
        </p:xfrm>
        <a:graphic>
          <a:graphicData uri="http://schemas.openxmlformats.org/drawingml/2006/table">
            <a:tbl>
              <a:tblPr firstRow="1" firstCol="1" bandRow="1">
                <a:tableStyleId>{5C22544A-7EE6-4342-B048-85BDC9FD1C3A}</a:tableStyleId>
              </a:tblPr>
              <a:tblGrid>
                <a:gridCol w="867910">
                  <a:extLst>
                    <a:ext uri="{9D8B030D-6E8A-4147-A177-3AD203B41FA5}">
                      <a16:colId xmlns:a16="http://schemas.microsoft.com/office/drawing/2014/main" val="3495346091"/>
                    </a:ext>
                  </a:extLst>
                </a:gridCol>
                <a:gridCol w="4286953">
                  <a:extLst>
                    <a:ext uri="{9D8B030D-6E8A-4147-A177-3AD203B41FA5}">
                      <a16:colId xmlns:a16="http://schemas.microsoft.com/office/drawing/2014/main" val="183479169"/>
                    </a:ext>
                  </a:extLst>
                </a:gridCol>
                <a:gridCol w="2577432">
                  <a:extLst>
                    <a:ext uri="{9D8B030D-6E8A-4147-A177-3AD203B41FA5}">
                      <a16:colId xmlns:a16="http://schemas.microsoft.com/office/drawing/2014/main" val="1436760239"/>
                    </a:ext>
                  </a:extLst>
                </a:gridCol>
              </a:tblGrid>
              <a:tr h="186418">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Chính sách khai thác thuộc địa lần thứ nhất của thực dân Pháp</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Tác động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extLst>
                  <a:ext uri="{0D108BD9-81ED-4DB2-BD59-A6C34878D82A}">
                    <a16:rowId xmlns:a16="http://schemas.microsoft.com/office/drawing/2014/main" val="4294105967"/>
                  </a:ext>
                </a:extLst>
              </a:tr>
              <a:tr h="1398134">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Kinh tế</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Chiếm </a:t>
                      </a:r>
                      <a:r>
                        <a:rPr lang="en-US" sz="1800">
                          <a:effectLst/>
                          <a:latin typeface="Times New Roman" panose="02020603050405020304" pitchFamily="18" charset="0"/>
                          <a:cs typeface="Times New Roman" panose="02020603050405020304" pitchFamily="18" charset="0"/>
                        </a:rPr>
                        <a:t>đoạt ruộng đất, lập đồn điền trồng lúa và cây công nghiệp.</a:t>
                      </a:r>
                    </a:p>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Tập trung khai thác mỏ, xây dựng một số nhà  máy, xí nghiệp nhằm phục vụ nhu cầu của chính quyền thực dân như: xi măng, điện nước, xay xát gạo, …</a:t>
                      </a:r>
                    </a:p>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Nắm giữ độc quyền thị trường Việt Nam, tăng cường bóc lột bằng các loại thuế, đặt nhiều thứ thuế mới.</a:t>
                      </a:r>
                    </a:p>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Mở mang một số tuyến đường bộ, đường sắt, đường thủy và cảng biển.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Việt Nam trở thành nơi khai thác tài nguyên thiên nhiên, cung cấp sức lao động rẻ mạt và là thị trường tiêu thụ hàng hóa của Pháp.</a:t>
                      </a:r>
                    </a:p>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Kinh tế Việt Nam phát triển chậm chạp, què quặt, lạc hậu, ngày càng lệ thuộc nặng nề vào nền kinh tế Pháp.</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extLst>
                  <a:ext uri="{0D108BD9-81ED-4DB2-BD59-A6C34878D82A}">
                    <a16:rowId xmlns:a16="http://schemas.microsoft.com/office/drawing/2014/main" val="4167171362"/>
                  </a:ext>
                </a:extLst>
              </a:tr>
            </a:tbl>
          </a:graphicData>
        </a:graphic>
      </p:graphicFrame>
      <p:sp>
        <p:nvSpPr>
          <p:cNvPr id="4" name="Rectangle 3"/>
          <p:cNvSpPr/>
          <p:nvPr/>
        </p:nvSpPr>
        <p:spPr>
          <a:xfrm>
            <a:off x="1562987" y="1031358"/>
            <a:ext cx="4242390" cy="389340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05377" y="1031358"/>
            <a:ext cx="2584644" cy="389340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extLst>
      <p:ext uri="{BB962C8B-B14F-4D97-AF65-F5344CB8AC3E}">
        <p14:creationId xmlns:p14="http://schemas.microsoft.com/office/powerpoint/2010/main" val="6440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strVal val="ppt_h"/>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strVal val="ppt_h"/>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74712107"/>
              </p:ext>
            </p:extLst>
          </p:nvPr>
        </p:nvGraphicFramePr>
        <p:xfrm>
          <a:off x="625642" y="331562"/>
          <a:ext cx="7780421" cy="4636008"/>
        </p:xfrm>
        <a:graphic>
          <a:graphicData uri="http://schemas.openxmlformats.org/drawingml/2006/table">
            <a:tbl>
              <a:tblPr firstRow="1" firstCol="1" bandRow="1">
                <a:tableStyleId>{5C22544A-7EE6-4342-B048-85BDC9FD1C3A}</a:tableStyleId>
              </a:tblPr>
              <a:tblGrid>
                <a:gridCol w="1138990">
                  <a:extLst>
                    <a:ext uri="{9D8B030D-6E8A-4147-A177-3AD203B41FA5}">
                      <a16:colId xmlns:a16="http://schemas.microsoft.com/office/drawing/2014/main" val="3495346091"/>
                    </a:ext>
                  </a:extLst>
                </a:gridCol>
                <a:gridCol w="2662989">
                  <a:extLst>
                    <a:ext uri="{9D8B030D-6E8A-4147-A177-3AD203B41FA5}">
                      <a16:colId xmlns:a16="http://schemas.microsoft.com/office/drawing/2014/main" val="183479169"/>
                    </a:ext>
                  </a:extLst>
                </a:gridCol>
                <a:gridCol w="3978442">
                  <a:extLst>
                    <a:ext uri="{9D8B030D-6E8A-4147-A177-3AD203B41FA5}">
                      <a16:colId xmlns:a16="http://schemas.microsoft.com/office/drawing/2014/main" val="1436760239"/>
                    </a:ext>
                  </a:extLst>
                </a:gridCol>
              </a:tblGrid>
              <a:tr h="904643">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Lĩnh vực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Chính sách khai thác thuộc địa lần thứ nhất của thực dân Pháp</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Tác động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extLst>
                  <a:ext uri="{0D108BD9-81ED-4DB2-BD59-A6C34878D82A}">
                    <a16:rowId xmlns:a16="http://schemas.microsoft.com/office/drawing/2014/main" val="4294105967"/>
                  </a:ext>
                </a:extLst>
              </a:tr>
              <a:tr h="3399963">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Văn hóa, giáo dục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Chú trọng truyền bá văn hóa phương Tây, tìm cách hạn chế ảnh hưởng của văn hóa Trung Quốc.</a:t>
                      </a:r>
                    </a:p>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Đào tạo một lớp người thân Pháp làm chỗ dựa cho công cuộc thống trị và khai thác thuộc địa. Mở một số trường học mới cùng một số cơ sở văn hóa, y tế.</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Văn hóa phương Tây du nhập ngày càng mạnh (lối sống, trình độ học thức và tư duy). Đô thị phát triển ở cả ba miền Bắc, Trung, Nam.</a:t>
                      </a:r>
                    </a:p>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r>
                        <a:rPr lang="en-US" sz="1800" b="1">
                          <a:solidFill>
                            <a:srgbClr val="FF0000"/>
                          </a:solidFill>
                          <a:effectLst/>
                          <a:latin typeface="Times New Roman" panose="02020603050405020304" pitchFamily="18" charset="0"/>
                          <a:cs typeface="Times New Roman" panose="02020603050405020304" pitchFamily="18" charset="0"/>
                        </a:rPr>
                        <a:t>Cơ cấu xã hội bắt đầu thay đổi</a:t>
                      </a:r>
                      <a:r>
                        <a:rPr lang="en-US" sz="1800">
                          <a:effectLst/>
                          <a:latin typeface="Times New Roman" panose="02020603050405020304" pitchFamily="18" charset="0"/>
                          <a:cs typeface="Times New Roman" panose="02020603050405020304" pitchFamily="18" charset="0"/>
                        </a:rPr>
                        <a:t>: Chiếm đa số vẫn là nông dân với cuộc sống nghèo khổ; xuất hiện tầng lớp mới (tiểu tư sản, học sinh, sinh viên); số lượng công nhân tăng nhanh, tập trung nhiều trong các cơ sở kinh tế chủ chốt của Pháp.</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4819" marR="24819" marT="0" marB="0"/>
                </a:tc>
                <a:extLst>
                  <a:ext uri="{0D108BD9-81ED-4DB2-BD59-A6C34878D82A}">
                    <a16:rowId xmlns:a16="http://schemas.microsoft.com/office/drawing/2014/main" val="2776273359"/>
                  </a:ext>
                </a:extLst>
              </a:tr>
            </a:tbl>
          </a:graphicData>
        </a:graphic>
      </p:graphicFrame>
      <p:sp>
        <p:nvSpPr>
          <p:cNvPr id="4" name="Rectangle 3"/>
          <p:cNvSpPr/>
          <p:nvPr/>
        </p:nvSpPr>
        <p:spPr>
          <a:xfrm>
            <a:off x="1775636" y="1403498"/>
            <a:ext cx="2626243" cy="356407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01879" y="1403498"/>
            <a:ext cx="4004184" cy="356407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3" y="-37514"/>
            <a:ext cx="1066800" cy="1000125"/>
          </a:xfrm>
          <a:prstGeom prst="rect">
            <a:avLst/>
          </a:prstGeom>
        </p:spPr>
      </p:pic>
    </p:spTree>
    <p:extLst>
      <p:ext uri="{BB962C8B-B14F-4D97-AF65-F5344CB8AC3E}">
        <p14:creationId xmlns:p14="http://schemas.microsoft.com/office/powerpoint/2010/main" val="320773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strVal val="ppt_h"/>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strVal val="ppt_h"/>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2463</Words>
  <Application>Microsoft Office PowerPoint</Application>
  <PresentationFormat>On-screen Show (16:9)</PresentationFormat>
  <Paragraphs>244</Paragraphs>
  <Slides>40</Slides>
  <Notes>35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Jua</vt:lpstr>
      <vt:lpstr>Microsoft YaHei</vt:lpstr>
      <vt:lpstr>Arial</vt:lpstr>
      <vt:lpstr>Times New Roman</vt:lpstr>
      <vt:lpstr>Calibri</vt:lpstr>
      <vt:lpstr>Quicksand Light</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Activities Binder</dc:title>
  <cp:lastModifiedBy>ADMIN</cp:lastModifiedBy>
  <cp:revision>31</cp:revision>
  <dcterms:modified xsi:type="dcterms:W3CDTF">2023-07-29T10:53:44Z</dcterms:modified>
</cp:coreProperties>
</file>