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avi" ContentType="video/avi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audio2.wav" ContentType="audio/wav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3"/>
  </p:notesMasterIdLst>
  <p:sldIdLst>
    <p:sldId id="389" r:id="rId2"/>
    <p:sldId id="375" r:id="rId3"/>
    <p:sldId id="376" r:id="rId4"/>
    <p:sldId id="377" r:id="rId5"/>
    <p:sldId id="374" r:id="rId6"/>
    <p:sldId id="316" r:id="rId7"/>
    <p:sldId id="362" r:id="rId8"/>
    <p:sldId id="363" r:id="rId9"/>
    <p:sldId id="369" r:id="rId10"/>
    <p:sldId id="370" r:id="rId11"/>
    <p:sldId id="378" r:id="rId12"/>
    <p:sldId id="390" r:id="rId13"/>
    <p:sldId id="380" r:id="rId14"/>
    <p:sldId id="381" r:id="rId15"/>
    <p:sldId id="382" r:id="rId16"/>
    <p:sldId id="383" r:id="rId17"/>
    <p:sldId id="384" r:id="rId18"/>
    <p:sldId id="385" r:id="rId19"/>
    <p:sldId id="386" r:id="rId20"/>
    <p:sldId id="387" r:id="rId21"/>
    <p:sldId id="38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87CD"/>
    <a:srgbClr val="EF4B66"/>
    <a:srgbClr val="FBCDCD"/>
    <a:srgbClr val="F7A5A5"/>
    <a:srgbClr val="7192A9"/>
    <a:srgbClr val="F37D91"/>
    <a:srgbClr val="F26649"/>
    <a:srgbClr val="F3F6F6"/>
    <a:srgbClr val="D8E5E5"/>
    <a:srgbClr val="E070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37" autoAdjust="0"/>
    <p:restoredTop sz="94605"/>
  </p:normalViewPr>
  <p:slideViewPr>
    <p:cSldViewPr snapToGrid="0" showGuides="1">
      <p:cViewPr>
        <p:scale>
          <a:sx n="80" d="100"/>
          <a:sy n="80" d="100"/>
        </p:scale>
        <p:origin x="-7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fld id="{065BB322-1309-40B2-ABB6-6C941D341827}" type="slidenum">
              <a:rPr lang="en-US" altLang="en-US">
                <a:latin typeface="Arial" panose="020B0604020202020204" pitchFamily="34" charset="0"/>
              </a:rPr>
              <a:pPr/>
              <a:t>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9701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E6056B16-9BF7-4D0B-9C24-5104594F78A3}" type="slidenum">
              <a:rPr lang="en-US" altLang="en-US">
                <a:latin typeface="Arial" pitchFamily="34" charset="0"/>
              </a:rPr>
              <a:pPr/>
              <a:t>20</a:t>
            </a:fld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F9CDF523-CB22-4442-A01C-A5226C9C7957}" type="slidenum">
              <a:rPr lang="en-US" altLang="en-US">
                <a:latin typeface="Arial" pitchFamily="34" charset="0"/>
              </a:rPr>
              <a:pPr/>
              <a:t>21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6553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fld id="{0CC71D44-D256-4D6A-AF9A-A8147A77EA40}" type="slidenum">
              <a:rPr lang="en-US" altLang="en-US">
                <a:latin typeface="Arial" pitchFamily="34" charset="0"/>
              </a:rPr>
              <a:pPr algn="r" eaLnBrk="1" hangingPunct="1"/>
              <a:t>21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65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6DD39-FDE7-4262-845E-8112656629D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79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6DD39-FDE7-4262-845E-8112656629D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79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412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173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5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5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628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90554" y="103188"/>
            <a:ext cx="10991849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5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5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CD6F76-9B56-4923-BE49-495C1D0992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0590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28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091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394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127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237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85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01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587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33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audio" Target="../media/audio1.wav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image" Target="../media/image2.wmf"/><Relationship Id="rId4" Type="http://schemas.openxmlformats.org/officeDocument/2006/relationships/image" Target="../media/image1.gi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slideLayout" Target="../slideLayouts/slideLayout2.xml"/><Relationship Id="rId18" Type="http://schemas.microsoft.com/office/2007/relationships/hdphoto" Target="../media/hdphoto3.wdp"/><Relationship Id="rId3" Type="http://schemas.microsoft.com/office/2007/relationships/media" Target="../media/media3.mp3"/><Relationship Id="rId21" Type="http://schemas.openxmlformats.org/officeDocument/2006/relationships/image" Target="../media/image20.png"/><Relationship Id="rId7" Type="http://schemas.microsoft.com/office/2007/relationships/media" Target="../media/media6.mp3"/><Relationship Id="rId12" Type="http://schemas.openxmlformats.org/officeDocument/2006/relationships/video" Target="../media/media8.wmv"/><Relationship Id="rId17" Type="http://schemas.microsoft.com/office/2007/relationships/hdphoto" Target="../media/hdphoto2.wdp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microsoft.com/office/2007/relationships/hdphoto" Target="../media/hdphoto5.wdp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8.wmv"/><Relationship Id="rId5" Type="http://schemas.microsoft.com/office/2007/relationships/media" Target="../media/media4.mp3"/><Relationship Id="rId15" Type="http://schemas.openxmlformats.org/officeDocument/2006/relationships/image" Target="../media/image17.png"/><Relationship Id="rId10" Type="http://schemas.openxmlformats.org/officeDocument/2006/relationships/audio" Target="../media/media7.mp3"/><Relationship Id="rId19" Type="http://schemas.microsoft.com/office/2007/relationships/hdphoto" Target="../media/hdphoto4.wdp"/><Relationship Id="rId4" Type="http://schemas.openxmlformats.org/officeDocument/2006/relationships/audio" Target="../media/media3.mp3"/><Relationship Id="rId9" Type="http://schemas.microsoft.com/office/2007/relationships/media" Target="../media/media7.mp3"/><Relationship Id="rId1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Program%20Files\mtd2002\DATA\MEDIA\MM\T0000029.AVI" TargetMode="External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5" Type="http://schemas.openxmlformats.org/officeDocument/2006/relationships/image" Target="../media/image28.jpeg"/><Relationship Id="rId4" Type="http://schemas.openxmlformats.org/officeDocument/2006/relationships/image" Target="../media/image2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3.mp3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video" Target="../media/media5.wmv"/><Relationship Id="rId13" Type="http://schemas.microsoft.com/office/2007/relationships/hdphoto" Target="../media/hdphoto2.wdp"/><Relationship Id="rId3" Type="http://schemas.microsoft.com/office/2007/relationships/media" Target="../media/media3.mp3"/><Relationship Id="rId7" Type="http://schemas.microsoft.com/office/2007/relationships/media" Target="../media/media5.wmv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5" Type="http://schemas.openxmlformats.org/officeDocument/2006/relationships/image" Target="../media/image18.png"/><Relationship Id="rId10" Type="http://schemas.openxmlformats.org/officeDocument/2006/relationships/notesSlide" Target="../notesSlides/notesSlide7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microsoft.com/office/2007/relationships/hdphoto" Target="../media/hdphoto2.wdp"/><Relationship Id="rId3" Type="http://schemas.microsoft.com/office/2007/relationships/media" Target="../media/media3.mp3"/><Relationship Id="rId7" Type="http://schemas.microsoft.com/office/2007/relationships/media" Target="../media/media6.mp3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19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5" Type="http://schemas.microsoft.com/office/2007/relationships/hdphoto" Target="../media/hdphoto4.wdp"/><Relationship Id="rId10" Type="http://schemas.openxmlformats.org/officeDocument/2006/relationships/notesSlide" Target="../notesSlides/notesSlide8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2"/>
          <p:cNvSpPr>
            <a:spLocks noChangeArrowheads="1" noChangeShapeType="1" noTextEdit="1"/>
          </p:cNvSpPr>
          <p:nvPr/>
        </p:nvSpPr>
        <p:spPr bwMode="auto">
          <a:xfrm>
            <a:off x="2895600" y="765175"/>
            <a:ext cx="6629400" cy="63309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407128"/>
              </a:avLst>
            </a:prstTxWarp>
          </a:bodyPr>
          <a:lstStyle/>
          <a:p>
            <a:pPr algn="ctr"/>
            <a:r>
              <a:rPr lang="en-US" sz="4400" b="1" kern="10" spc="-22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WARMLY WELCOME TO SOME TEACHERS !</a:t>
            </a:r>
          </a:p>
        </p:txBody>
      </p:sp>
      <p:grpSp>
        <p:nvGrpSpPr>
          <p:cNvPr id="154627" name="Group 3"/>
          <p:cNvGrpSpPr>
            <a:grpSpLocks/>
          </p:cNvGrpSpPr>
          <p:nvPr/>
        </p:nvGrpSpPr>
        <p:grpSpPr bwMode="auto">
          <a:xfrm>
            <a:off x="5303838" y="1628775"/>
            <a:ext cx="1739900" cy="1752600"/>
            <a:chOff x="2256" y="864"/>
            <a:chExt cx="1227" cy="1236"/>
          </a:xfrm>
        </p:grpSpPr>
        <p:sp>
          <p:nvSpPr>
            <p:cNvPr id="6160" name="Rectangle 4"/>
            <p:cNvSpPr>
              <a:spLocks noChangeArrowheads="1"/>
            </p:cNvSpPr>
            <p:nvPr/>
          </p:nvSpPr>
          <p:spPr bwMode="auto">
            <a:xfrm rot="2864693">
              <a:off x="2252" y="868"/>
              <a:ext cx="1236" cy="1227"/>
            </a:xfrm>
            <a:prstGeom prst="rect">
              <a:avLst/>
            </a:prstGeom>
            <a:solidFill>
              <a:schemeClr val="accent1"/>
            </a:solidFill>
            <a:ln w="76200">
              <a:solidFill>
                <a:srgbClr val="0033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61" name="Oval 5"/>
            <p:cNvSpPr>
              <a:spLocks noChangeArrowheads="1"/>
            </p:cNvSpPr>
            <p:nvPr/>
          </p:nvSpPr>
          <p:spPr bwMode="auto">
            <a:xfrm>
              <a:off x="2592" y="1200"/>
              <a:ext cx="528" cy="528"/>
            </a:xfrm>
            <a:prstGeom prst="ellipse">
              <a:avLst/>
            </a:prstGeom>
            <a:solidFill>
              <a:srgbClr val="990000"/>
            </a:solidFill>
            <a:ln w="76200" cmpd="tri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200">
                  <a:solidFill>
                    <a:srgbClr val="808080"/>
                  </a:solidFill>
                  <a:latin typeface="Times New Roman" panose="02020603050405020304" pitchFamily="18" charset="0"/>
                </a:rPr>
                <a:t>GD</a:t>
              </a:r>
            </a:p>
          </p:txBody>
        </p:sp>
        <p:sp>
          <p:nvSpPr>
            <p:cNvPr id="6162" name="Line 7"/>
            <p:cNvSpPr>
              <a:spLocks noChangeShapeType="1"/>
            </p:cNvSpPr>
            <p:nvPr/>
          </p:nvSpPr>
          <p:spPr bwMode="auto">
            <a:xfrm>
              <a:off x="2515" y="1875"/>
              <a:ext cx="720" cy="0"/>
            </a:xfrm>
            <a:prstGeom prst="line">
              <a:avLst/>
            </a:prstGeom>
            <a:noFill/>
            <a:ln w="5715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3" name="Line 8"/>
            <p:cNvSpPr>
              <a:spLocks noChangeShapeType="1"/>
            </p:cNvSpPr>
            <p:nvPr/>
          </p:nvSpPr>
          <p:spPr bwMode="auto">
            <a:xfrm>
              <a:off x="2579" y="1971"/>
              <a:ext cx="576" cy="0"/>
            </a:xfrm>
            <a:prstGeom prst="line">
              <a:avLst/>
            </a:prstGeom>
            <a:noFill/>
            <a:ln w="5715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4" name="Line 9"/>
            <p:cNvSpPr>
              <a:spLocks noChangeShapeType="1"/>
            </p:cNvSpPr>
            <p:nvPr/>
          </p:nvSpPr>
          <p:spPr bwMode="auto">
            <a:xfrm>
              <a:off x="2659" y="2051"/>
              <a:ext cx="384" cy="0"/>
            </a:xfrm>
            <a:prstGeom prst="line">
              <a:avLst/>
            </a:prstGeom>
            <a:noFill/>
            <a:ln w="5715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148" name="Picture 10" descr="roedblomst01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590800"/>
            <a:ext cx="137160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1" descr="roedblomst01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276601"/>
            <a:ext cx="12954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2" descr="Picture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157" y="4459242"/>
            <a:ext cx="2417762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3" descr="Picture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3656" y="4800600"/>
            <a:ext cx="2035175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 descr="smalborg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66294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 descr="smalborg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524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40" name="WordArt 16" descr="White marble"/>
          <p:cNvSpPr>
            <a:spLocks noChangeArrowheads="1" noChangeShapeType="1" noTextEdit="1"/>
          </p:cNvSpPr>
          <p:nvPr/>
        </p:nvSpPr>
        <p:spPr bwMode="auto">
          <a:xfrm>
            <a:off x="3575050" y="4800600"/>
            <a:ext cx="5257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pPr algn="ctr"/>
            <a:r>
              <a:rPr lang="en-US" sz="3600" b="1" kern="10" dirty="0">
                <a:ln w="9525">
                  <a:round/>
                  <a:headEnd/>
                  <a:tailEnd/>
                </a:ln>
                <a:blipFill dpi="0" rotWithShape="0">
                  <a:blip r:embed="rId7"/>
                  <a:srcRect/>
                  <a:tile tx="0" ty="0" sx="100000" sy="100000" flip="none" algn="tl"/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 NGUYEN THI ANH GIANG</a:t>
            </a:r>
          </a:p>
        </p:txBody>
      </p:sp>
      <p:sp>
        <p:nvSpPr>
          <p:cNvPr id="154641" name="WordArt 17"/>
          <p:cNvSpPr>
            <a:spLocks noChangeArrowheads="1" noChangeShapeType="1" noTextEdit="1"/>
          </p:cNvSpPr>
          <p:nvPr/>
        </p:nvSpPr>
        <p:spPr bwMode="auto">
          <a:xfrm>
            <a:off x="4876801" y="3886201"/>
            <a:ext cx="2879725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Awchon"/>
              </a:rPr>
              <a:t>ENGLISH 8</a:t>
            </a:r>
          </a:p>
        </p:txBody>
      </p:sp>
      <p:pic>
        <p:nvPicPr>
          <p:cNvPr id="6156" name="Picture 18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981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9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25101" y="5556"/>
            <a:ext cx="1828800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20" descr="100film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562600"/>
            <a:ext cx="457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9" name="Text Box 21"/>
          <p:cNvSpPr txBox="1">
            <a:spLocks noChangeArrowheads="1"/>
          </p:cNvSpPr>
          <p:nvPr/>
        </p:nvSpPr>
        <p:spPr bwMode="auto">
          <a:xfrm>
            <a:off x="3733800" y="5645151"/>
            <a:ext cx="4749800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333399"/>
                </a:solidFill>
                <a:latin typeface="VNI-Times"/>
              </a:rPr>
              <a:t>WELCOME TO OUR CLASS!</a:t>
            </a:r>
          </a:p>
        </p:txBody>
      </p:sp>
      <p:sp>
        <p:nvSpPr>
          <p:cNvPr id="21" name="WordArt 6"/>
          <p:cNvSpPr>
            <a:spLocks noChangeArrowheads="1" noChangeShapeType="1" noTextEdit="1"/>
          </p:cNvSpPr>
          <p:nvPr/>
        </p:nvSpPr>
        <p:spPr bwMode="auto">
          <a:xfrm>
            <a:off x="5418697" y="1852335"/>
            <a:ext cx="1525780" cy="144490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445286"/>
              </a:avLst>
            </a:prstTxWarp>
          </a:bodyPr>
          <a:lstStyle/>
          <a:p>
            <a:pPr algn="ctr"/>
            <a:r>
              <a:rPr lang="en-US" sz="1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1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1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secondary </a:t>
            </a:r>
            <a:r>
              <a:rPr lang="en-US" sz="1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</a:t>
            </a:r>
          </a:p>
        </p:txBody>
      </p:sp>
    </p:spTree>
    <p:extLst>
      <p:ext uri="{BB962C8B-B14F-4D97-AF65-F5344CB8AC3E}">
        <p14:creationId xmlns:p14="http://schemas.microsoft.com/office/powerpoint/2010/main" val="36521025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4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546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546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4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54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154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464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40" grpId="0" animBg="1"/>
      <p:bldP spid="15464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7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41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1881;p31">
            <a:extLst>
              <a:ext uri="{FF2B5EF4-FFF2-40B4-BE49-F238E27FC236}">
                <a16:creationId xmlns:a16="http://schemas.microsoft.com/office/drawing/2014/main" xmlns="" id="{AC835552-578E-AA6A-8D04-ABE445C48CD6}"/>
              </a:ext>
            </a:extLst>
          </p:cNvPr>
          <p:cNvSpPr txBox="1">
            <a:spLocks/>
          </p:cNvSpPr>
          <p:nvPr/>
        </p:nvSpPr>
        <p:spPr>
          <a:xfrm>
            <a:off x="888199" y="1491649"/>
            <a:ext cx="5231128" cy="839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- video conference (n)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92A3042-938C-08D7-EE9E-F60A54B5B7BC}"/>
              </a:ext>
            </a:extLst>
          </p:cNvPr>
          <p:cNvSpPr/>
          <p:nvPr/>
        </p:nvSpPr>
        <p:spPr>
          <a:xfrm>
            <a:off x="8498792" y="1653657"/>
            <a:ext cx="3693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smtClean="0"/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88EC76A-130E-019C-6AE0-3F420839E35B}"/>
              </a:ext>
            </a:extLst>
          </p:cNvPr>
          <p:cNvSpPr/>
          <p:nvPr/>
        </p:nvSpPr>
        <p:spPr>
          <a:xfrm>
            <a:off x="4906193" y="1684436"/>
            <a:ext cx="36915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ˈ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vɪdiəʊˌkɒnfərəns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cdo1121ukvide4327.mp3" descr="cdo1121ukvide4327.mp3">
            <a:hlinkClick r:id="" action="ppaction://media"/>
            <a:extLst>
              <a:ext uri="{FF2B5EF4-FFF2-40B4-BE49-F238E27FC236}">
                <a16:creationId xmlns:a16="http://schemas.microsoft.com/office/drawing/2014/main" xmlns="" id="{73530C98-D678-C7B0-9B3D-233415B4BC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399" y="1366926"/>
            <a:ext cx="812800" cy="635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375221" y="920869"/>
            <a:ext cx="35080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VOCABULARY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epd33307.mp3" descr="epd33307.mp3">
            <a:hlinkClick r:id="" action="ppaction://media"/>
            <a:extLst>
              <a:ext uri="{FF2B5EF4-FFF2-40B4-BE49-F238E27FC236}">
                <a16:creationId xmlns:a16="http://schemas.microsoft.com/office/drawing/2014/main" xmlns="" id="{A7FBD4E7-7D91-A76C-6263-B22B924B6D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399" y="2075166"/>
            <a:ext cx="812800" cy="698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3C5FE9C-D4A9-DEE7-3063-3EF394BDCE9A}"/>
              </a:ext>
            </a:extLst>
          </p:cNvPr>
          <p:cNvSpPr/>
          <p:nvPr/>
        </p:nvSpPr>
        <p:spPr>
          <a:xfrm>
            <a:off x="3591264" y="2391034"/>
            <a:ext cx="25280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ˈ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web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kæm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/: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41230" y="2391034"/>
            <a:ext cx="24625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 webcam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(n)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DC99F69-DDAB-718E-EE48-2F59E288BB55}"/>
              </a:ext>
            </a:extLst>
          </p:cNvPr>
          <p:cNvSpPr/>
          <p:nvPr/>
        </p:nvSpPr>
        <p:spPr>
          <a:xfrm>
            <a:off x="6119327" y="2391033"/>
            <a:ext cx="5648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internet connection.mp3" descr="internet connection.mp3">
            <a:hlinkClick r:id="" action="ppaction://media"/>
            <a:extLst>
              <a:ext uri="{FF2B5EF4-FFF2-40B4-BE49-F238E27FC236}">
                <a16:creationId xmlns:a16="http://schemas.microsoft.com/office/drawing/2014/main" xmlns="" id="{7142FC8E-59F5-7030-5943-7F934E18974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399" y="2922867"/>
            <a:ext cx="812800" cy="692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F7FD1D7-3182-7685-10AF-7293F86F18E8}"/>
              </a:ext>
            </a:extLst>
          </p:cNvPr>
          <p:cNvSpPr/>
          <p:nvPr/>
        </p:nvSpPr>
        <p:spPr>
          <a:xfrm>
            <a:off x="5298381" y="3169054"/>
            <a:ext cx="39228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ɪntənet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kəˈ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nekʃən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 : 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88199" y="3157846"/>
            <a:ext cx="44101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 internet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connection (n)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857FEA5C-64E1-D242-1D04-0C6CF6CF270C}"/>
              </a:ext>
            </a:extLst>
          </p:cNvPr>
          <p:cNvSpPr/>
          <p:nvPr/>
        </p:nvSpPr>
        <p:spPr>
          <a:xfrm>
            <a:off x="9100173" y="3168441"/>
            <a:ext cx="29121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mạng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epd33089.mp3" descr="epd33089.mp3">
            <a:hlinkClick r:id="" action="ppaction://media"/>
            <a:extLst>
              <a:ext uri="{FF2B5EF4-FFF2-40B4-BE49-F238E27FC236}">
                <a16:creationId xmlns:a16="http://schemas.microsoft.com/office/drawing/2014/main" xmlns="" id="{70F24C2C-260E-33A1-35E8-19008AAC2CF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67" y="3821325"/>
            <a:ext cx="812800" cy="726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119AFD3D-4FBB-0281-B553-D5B8C60A9552}"/>
              </a:ext>
            </a:extLst>
          </p:cNvPr>
          <p:cNvSpPr/>
          <p:nvPr/>
        </p:nvSpPr>
        <p:spPr>
          <a:xfrm>
            <a:off x="3110855" y="3960588"/>
            <a:ext cx="19832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tæblət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 : 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33664" y="3963474"/>
            <a:ext cx="20056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 tablet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(v)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700AD810-20FE-C656-F294-1A27385AD04C}"/>
              </a:ext>
            </a:extLst>
          </p:cNvPr>
          <p:cNvSpPr/>
          <p:nvPr/>
        </p:nvSpPr>
        <p:spPr>
          <a:xfrm>
            <a:off x="4989623" y="3969579"/>
            <a:ext cx="25651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bảng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236598" y="4706889"/>
            <a:ext cx="20617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zum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ɪn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 :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38067" y="4737666"/>
            <a:ext cx="23823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 zoom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in (v)</a:t>
            </a:r>
          </a:p>
        </p:txBody>
      </p:sp>
      <p:pic>
        <p:nvPicPr>
          <p:cNvPr id="35" name="zoom in.mp3" descr="zoom in.mp3">
            <a:hlinkClick r:id="" action="ppaction://media"/>
            <a:extLst>
              <a:ext uri="{FF2B5EF4-FFF2-40B4-BE49-F238E27FC236}">
                <a16:creationId xmlns:a16="http://schemas.microsoft.com/office/drawing/2014/main" xmlns="" id="{10515F41-98E8-E128-81C5-7F6BD7B8621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67" y="4678373"/>
            <a:ext cx="812800" cy="703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6" name="Rectangle 35"/>
          <p:cNvSpPr/>
          <p:nvPr/>
        </p:nvSpPr>
        <p:spPr>
          <a:xfrm>
            <a:off x="5395389" y="4768445"/>
            <a:ext cx="18644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to</a:t>
            </a:r>
          </a:p>
        </p:txBody>
      </p:sp>
      <p:pic>
        <p:nvPicPr>
          <p:cNvPr id="8" name="Video_2024-03-06_050850.wmv">
            <a:hlinkClick r:id="" action="ppaction://media"/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554736" y="4184787"/>
            <a:ext cx="4261075" cy="267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44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8" grpId="0"/>
      <p:bldP spid="34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8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158" y="231242"/>
            <a:ext cx="8585861" cy="5630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33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43943" y="152405"/>
            <a:ext cx="506314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88553" y="111459"/>
            <a:ext cx="502607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1337" y="2928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-100011" y="586359"/>
            <a:ext cx="1229201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effectLst/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b="1" dirty="0">
                <a:effectLst/>
                <a:latin typeface="Times New Roman" pitchFamily="18" charset="0"/>
                <a:cs typeface="Times New Roman" pitchFamily="18" charset="0"/>
              </a:rPr>
              <a:t>rang: 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Mark, we’re having a video conference with Tech Savvy next Thursday, but ...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effectLst/>
                <a:latin typeface="Times New Roman" pitchFamily="18" charset="0"/>
                <a:cs typeface="Times New Roman" pitchFamily="18" charset="0"/>
              </a:rPr>
              <a:t>Mark: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Hold on. Is that the technology club at the Japanese school?</a:t>
            </a:r>
            <a:b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effectLst/>
                <a:latin typeface="Times New Roman" pitchFamily="18" charset="0"/>
                <a:cs typeface="Times New Roman" pitchFamily="18" charset="0"/>
              </a:rPr>
              <a:t>Trang: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Exactly. But I’m a bit worried. I’ve never had a video conference call.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effectLst/>
                <a:latin typeface="Times New Roman" pitchFamily="18" charset="0"/>
                <a:cs typeface="Times New Roman" pitchFamily="18" charset="0"/>
              </a:rPr>
              <a:t>Mark: 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You’re kidding! Who doesn’t know how to make a video call? Alright, let’s do a practice call now.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Trang: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Hmm, what do I need to do first?</a:t>
            </a:r>
            <a:b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Mark: 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It’s a piece of cake, Trang. Now, you sit in front of the computer. I’ll connect with you via one of my tablets and ...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Trang: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Sorry, but how can I adjust this webcam? It’s focusing on my forehead.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Mark: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Use this button to move it up or down, and this to zoom in or out.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Trang: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Thanks. And can you see me clearly on your tablet? </a:t>
            </a:r>
            <a:endParaRPr lang="en-US" sz="2400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effectLst/>
                <a:latin typeface="Times New Roman" pitchFamily="18" charset="0"/>
                <a:cs typeface="Times New Roman" pitchFamily="18" charset="0"/>
              </a:rPr>
              <a:t>Mark</a:t>
            </a:r>
            <a:r>
              <a:rPr lang="en-US" sz="2400" b="1" dirty="0">
                <a:effectLst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Yes, of course. We have a high-speed Internet connection here.</a:t>
            </a:r>
            <a:b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Trang: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I hope the conference goes smoothly.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Mark: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I’m sure it will. We should hold more video conferences like this in the future.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Trang: 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That’s exactly how I feel.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Track 6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4000" y="-232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905" y="1911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73054" y="1112574"/>
            <a:ext cx="502607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5659" y="1112728"/>
            <a:ext cx="1183224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Read the conversation again and circle the correct answer A, B, or C.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697" y="10099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5343610-203B-84DC-99D4-4BB60255301D}"/>
              </a:ext>
            </a:extLst>
          </p:cNvPr>
          <p:cNvSpPr txBox="1"/>
          <p:nvPr/>
        </p:nvSpPr>
        <p:spPr>
          <a:xfrm>
            <a:off x="487072" y="1704538"/>
            <a:ext cx="1192083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accent2"/>
                </a:solidFill>
              </a:rPr>
              <a:t>1. </a:t>
            </a:r>
            <a:r>
              <a:rPr lang="en-US" sz="3000" dirty="0">
                <a:effectLst/>
              </a:rPr>
              <a:t>What are Trang and Mark doing? </a:t>
            </a:r>
          </a:p>
          <a:p>
            <a:r>
              <a:rPr lang="en-US" sz="3000" dirty="0" smtClean="0">
                <a:solidFill>
                  <a:srgbClr val="00B0F0"/>
                </a:solidFill>
                <a:effectLst/>
              </a:rPr>
              <a:t>A. </a:t>
            </a:r>
            <a:r>
              <a:rPr lang="en-US" sz="3000" dirty="0" err="1" smtClean="0">
                <a:effectLst/>
              </a:rPr>
              <a:t>Practising</a:t>
            </a:r>
            <a:r>
              <a:rPr lang="en-US" sz="3000" dirty="0" smtClean="0">
                <a:effectLst/>
              </a:rPr>
              <a:t> </a:t>
            </a:r>
            <a:r>
              <a:rPr lang="en-US" sz="3000" dirty="0">
                <a:effectLst/>
              </a:rPr>
              <a:t>a video call.		</a:t>
            </a:r>
            <a:endParaRPr lang="en-US" sz="3000" dirty="0" smtClean="0">
              <a:effectLst/>
            </a:endParaRPr>
          </a:p>
          <a:p>
            <a:r>
              <a:rPr lang="en-US" sz="3000" dirty="0" smtClean="0">
                <a:solidFill>
                  <a:srgbClr val="00B0F0"/>
                </a:solidFill>
                <a:effectLst/>
              </a:rPr>
              <a:t>B</a:t>
            </a:r>
            <a:r>
              <a:rPr lang="en-US" sz="3000" dirty="0">
                <a:solidFill>
                  <a:srgbClr val="00B0F0"/>
                </a:solidFill>
                <a:effectLst/>
              </a:rPr>
              <a:t>. </a:t>
            </a:r>
            <a:r>
              <a:rPr lang="en-US" sz="3000" dirty="0">
                <a:effectLst/>
              </a:rPr>
              <a:t>Making a call with Tech Savvy. 	</a:t>
            </a:r>
            <a:r>
              <a:rPr lang="en-US" sz="3000" dirty="0"/>
              <a:t>	</a:t>
            </a:r>
            <a:endParaRPr lang="en-US" sz="3000" dirty="0" smtClean="0"/>
          </a:p>
          <a:p>
            <a:r>
              <a:rPr lang="en-US" sz="3000" dirty="0" smtClean="0">
                <a:solidFill>
                  <a:srgbClr val="00B0F0"/>
                </a:solidFill>
                <a:effectLst/>
              </a:rPr>
              <a:t>C</a:t>
            </a:r>
            <a:r>
              <a:rPr lang="en-US" sz="3000" dirty="0">
                <a:solidFill>
                  <a:srgbClr val="00B0F0"/>
                </a:solidFill>
                <a:effectLst/>
              </a:rPr>
              <a:t>.</a:t>
            </a:r>
            <a:r>
              <a:rPr lang="en-US" sz="3000" dirty="0">
                <a:effectLst/>
              </a:rPr>
              <a:t> Learning how to use a tablet. </a:t>
            </a:r>
            <a:endParaRPr lang="en-US" sz="3000" dirty="0" smtClean="0">
              <a:effectLst/>
            </a:endParaRPr>
          </a:p>
          <a:p>
            <a:endParaRPr lang="en-US" sz="1000" dirty="0">
              <a:effectLst/>
            </a:endParaRPr>
          </a:p>
          <a:p>
            <a:r>
              <a:rPr lang="en-US" sz="3000" b="1" dirty="0" smtClean="0">
                <a:solidFill>
                  <a:schemeClr val="accent2"/>
                </a:solidFill>
                <a:effectLst/>
              </a:rPr>
              <a:t>2</a:t>
            </a:r>
            <a:r>
              <a:rPr lang="en-US" sz="3000" b="1" dirty="0">
                <a:solidFill>
                  <a:schemeClr val="accent2"/>
                </a:solidFill>
                <a:effectLst/>
              </a:rPr>
              <a:t>. </a:t>
            </a:r>
            <a:r>
              <a:rPr lang="en-US" sz="3000" dirty="0">
                <a:effectLst/>
              </a:rPr>
              <a:t>What device does Trang need help with? </a:t>
            </a:r>
          </a:p>
          <a:p>
            <a:r>
              <a:rPr lang="en-US" sz="3000" dirty="0" smtClean="0">
                <a:solidFill>
                  <a:srgbClr val="00B0F0"/>
                </a:solidFill>
                <a:effectLst/>
              </a:rPr>
              <a:t>A. </a:t>
            </a:r>
            <a:r>
              <a:rPr lang="en-US" sz="3000" dirty="0" smtClean="0">
                <a:effectLst/>
              </a:rPr>
              <a:t>The </a:t>
            </a:r>
            <a:r>
              <a:rPr lang="en-US" sz="3000" dirty="0">
                <a:effectLst/>
              </a:rPr>
              <a:t>tablet. </a:t>
            </a:r>
            <a:r>
              <a:rPr lang="en-US" sz="3000" dirty="0" smtClean="0">
                <a:effectLst/>
              </a:rPr>
              <a:t>     </a:t>
            </a:r>
            <a:r>
              <a:rPr lang="en-US" sz="3000" dirty="0" smtClean="0">
                <a:solidFill>
                  <a:srgbClr val="00B0F0"/>
                </a:solidFill>
                <a:effectLst/>
              </a:rPr>
              <a:t>B</a:t>
            </a:r>
            <a:r>
              <a:rPr lang="en-US" sz="3000" dirty="0">
                <a:solidFill>
                  <a:srgbClr val="00B0F0"/>
                </a:solidFill>
                <a:effectLst/>
              </a:rPr>
              <a:t>. </a:t>
            </a:r>
            <a:r>
              <a:rPr lang="en-US" sz="3000" dirty="0">
                <a:effectLst/>
              </a:rPr>
              <a:t>The computer</a:t>
            </a:r>
            <a:r>
              <a:rPr lang="en-US" sz="3000" dirty="0" smtClean="0">
                <a:effectLst/>
              </a:rPr>
              <a:t>.    </a:t>
            </a:r>
            <a:r>
              <a:rPr lang="en-US" sz="3000" dirty="0" smtClean="0">
                <a:solidFill>
                  <a:srgbClr val="00B0F0"/>
                </a:solidFill>
                <a:effectLst/>
              </a:rPr>
              <a:t>C</a:t>
            </a:r>
            <a:r>
              <a:rPr lang="en-US" sz="3000" dirty="0">
                <a:solidFill>
                  <a:srgbClr val="00B0F0"/>
                </a:solidFill>
                <a:effectLst/>
              </a:rPr>
              <a:t>.</a:t>
            </a:r>
            <a:r>
              <a:rPr lang="en-US" sz="3000" dirty="0">
                <a:effectLst/>
              </a:rPr>
              <a:t> The webcam</a:t>
            </a:r>
            <a:r>
              <a:rPr lang="en-US" sz="3000" dirty="0" smtClean="0">
                <a:effectLst/>
              </a:rPr>
              <a:t>.</a:t>
            </a:r>
          </a:p>
          <a:p>
            <a:r>
              <a:rPr lang="en-US" sz="1000" dirty="0" smtClean="0">
                <a:effectLst/>
              </a:rPr>
              <a:t> </a:t>
            </a:r>
            <a:endParaRPr lang="en-US" sz="1000" dirty="0">
              <a:effectLst/>
            </a:endParaRPr>
          </a:p>
          <a:p>
            <a:r>
              <a:rPr lang="en-US" sz="3000" b="1" dirty="0" smtClean="0">
                <a:solidFill>
                  <a:schemeClr val="accent2"/>
                </a:solidFill>
                <a:effectLst/>
              </a:rPr>
              <a:t>3</a:t>
            </a:r>
            <a:r>
              <a:rPr lang="en-US" sz="3000" b="1" dirty="0">
                <a:solidFill>
                  <a:schemeClr val="accent2"/>
                </a:solidFill>
                <a:effectLst/>
              </a:rPr>
              <a:t>. </a:t>
            </a:r>
            <a:r>
              <a:rPr lang="en-US" sz="3000" dirty="0">
                <a:effectLst/>
              </a:rPr>
              <a:t>Mark says that they should ______ in the future. </a:t>
            </a:r>
          </a:p>
          <a:p>
            <a:r>
              <a:rPr lang="en-US" sz="3000" dirty="0">
                <a:solidFill>
                  <a:srgbClr val="00B0F0"/>
                </a:solidFill>
                <a:effectLst/>
              </a:rPr>
              <a:t>A.</a:t>
            </a:r>
            <a:r>
              <a:rPr lang="en-US" sz="3000" dirty="0">
                <a:effectLst/>
              </a:rPr>
              <a:t> have more video conferences</a:t>
            </a:r>
          </a:p>
          <a:p>
            <a:r>
              <a:rPr lang="en-US" sz="3000" dirty="0">
                <a:solidFill>
                  <a:srgbClr val="00B0F0"/>
                </a:solidFill>
                <a:effectLst/>
              </a:rPr>
              <a:t>B.</a:t>
            </a:r>
            <a:r>
              <a:rPr lang="en-US" sz="3000" dirty="0">
                <a:effectLst/>
              </a:rPr>
              <a:t> do more practice calls</a:t>
            </a:r>
          </a:p>
          <a:p>
            <a:r>
              <a:rPr lang="en-US" sz="3000" dirty="0">
                <a:solidFill>
                  <a:srgbClr val="00B0F0"/>
                </a:solidFill>
                <a:effectLst/>
              </a:rPr>
              <a:t>C.</a:t>
            </a:r>
            <a:r>
              <a:rPr lang="en-US" sz="3000" dirty="0">
                <a:effectLst/>
              </a:rPr>
              <a:t> have a high-speed Internet connection </a:t>
            </a:r>
          </a:p>
        </p:txBody>
      </p:sp>
      <p:sp>
        <p:nvSpPr>
          <p:cNvPr id="6" name="Oval 5"/>
          <p:cNvSpPr/>
          <p:nvPr/>
        </p:nvSpPr>
        <p:spPr>
          <a:xfrm>
            <a:off x="487067" y="2234504"/>
            <a:ext cx="448408" cy="44840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6043373" y="4254741"/>
            <a:ext cx="448408" cy="44840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487067" y="5285578"/>
            <a:ext cx="448408" cy="44840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48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11201" y="-1"/>
            <a:ext cx="1148080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/>
              </a:rPr>
              <a:t>Circle the words/ phrases which are CLOSEST in meaning to the underlined words/ phrases. </a:t>
            </a:r>
            <a:endParaRPr lang="en-US" sz="2400" dirty="0"/>
          </a:p>
        </p:txBody>
      </p:sp>
      <p:sp>
        <p:nvSpPr>
          <p:cNvPr id="16" name="Rounded Rectangle 15"/>
          <p:cNvSpPr/>
          <p:nvPr/>
        </p:nvSpPr>
        <p:spPr>
          <a:xfrm>
            <a:off x="10672" y="183194"/>
            <a:ext cx="502607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965" y="6155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8DE1DC7-075B-23AE-8277-9352718DC434}"/>
              </a:ext>
            </a:extLst>
          </p:cNvPr>
          <p:cNvSpPr txBox="1"/>
          <p:nvPr/>
        </p:nvSpPr>
        <p:spPr>
          <a:xfrm>
            <a:off x="0" y="882812"/>
            <a:ext cx="121920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1. </a:t>
            </a:r>
            <a:r>
              <a:rPr lang="en-US" sz="2800" dirty="0"/>
              <a:t>Our English exam was </a:t>
            </a:r>
            <a:r>
              <a:rPr lang="en-US" sz="2800" u="sng" dirty="0"/>
              <a:t>a piece of cake</a:t>
            </a:r>
            <a:r>
              <a:rPr lang="en-US" sz="2800" dirty="0"/>
              <a:t>. I got full marks on it. </a:t>
            </a:r>
          </a:p>
          <a:p>
            <a:r>
              <a:rPr lang="en-US" sz="2800" dirty="0"/>
              <a:t>	</a:t>
            </a:r>
            <a:r>
              <a:rPr lang="en-US" sz="2800" dirty="0">
                <a:solidFill>
                  <a:srgbClr val="00B0F0"/>
                </a:solidFill>
              </a:rPr>
              <a:t>A.</a:t>
            </a:r>
            <a:r>
              <a:rPr lang="en-US" sz="2800" dirty="0"/>
              <a:t> easy 			</a:t>
            </a:r>
            <a:r>
              <a:rPr lang="en-US" sz="2800" dirty="0">
                <a:solidFill>
                  <a:srgbClr val="00B0F0"/>
                </a:solidFill>
              </a:rPr>
              <a:t>B.</a:t>
            </a:r>
            <a:r>
              <a:rPr lang="en-US" sz="2800" dirty="0"/>
              <a:t> difficult</a:t>
            </a:r>
            <a:br>
              <a:rPr lang="en-US" sz="2800" dirty="0"/>
            </a:br>
            <a:r>
              <a:rPr lang="en-US" sz="2800" b="1" dirty="0">
                <a:solidFill>
                  <a:schemeClr val="accent2"/>
                </a:solidFill>
              </a:rPr>
              <a:t>2. </a:t>
            </a:r>
            <a:r>
              <a:rPr lang="en-US" sz="2800" dirty="0"/>
              <a:t>You’re </a:t>
            </a:r>
            <a:r>
              <a:rPr lang="en-US" sz="2800" u="sng" dirty="0"/>
              <a:t>kidding</a:t>
            </a:r>
            <a:r>
              <a:rPr lang="en-US" sz="2800" dirty="0"/>
              <a:t>! I can’t believe </a:t>
            </a:r>
            <a:r>
              <a:rPr lang="en-US" sz="2800" dirty="0" err="1"/>
              <a:t>Ms</a:t>
            </a:r>
            <a:r>
              <a:rPr lang="en-US" sz="2800" dirty="0"/>
              <a:t> Mai and you are sisters.</a:t>
            </a:r>
            <a:br>
              <a:rPr lang="en-US" sz="2800" dirty="0"/>
            </a:br>
            <a:r>
              <a:rPr lang="en-US" sz="2800" dirty="0"/>
              <a:t>	</a:t>
            </a:r>
            <a:r>
              <a:rPr lang="en-US" sz="2800" dirty="0">
                <a:solidFill>
                  <a:srgbClr val="00B0F0"/>
                </a:solidFill>
              </a:rPr>
              <a:t>A. </a:t>
            </a:r>
            <a:r>
              <a:rPr lang="en-US" sz="2800" dirty="0"/>
              <a:t>serious 			</a:t>
            </a:r>
            <a:r>
              <a:rPr lang="en-US" sz="2800" dirty="0">
                <a:solidFill>
                  <a:srgbClr val="00B0F0"/>
                </a:solidFill>
              </a:rPr>
              <a:t>B.</a:t>
            </a:r>
            <a:r>
              <a:rPr lang="en-US" sz="2800" dirty="0"/>
              <a:t> joking </a:t>
            </a:r>
          </a:p>
          <a:p>
            <a:r>
              <a:rPr lang="en-US" sz="2800" b="1" dirty="0">
                <a:solidFill>
                  <a:schemeClr val="accent2"/>
                </a:solidFill>
              </a:rPr>
              <a:t>3. </a:t>
            </a:r>
            <a:r>
              <a:rPr lang="en-US" sz="2800" dirty="0"/>
              <a:t>I can’t read the text on the computer screen. Can you </a:t>
            </a:r>
            <a:r>
              <a:rPr lang="en-US" sz="2800" u="sng" dirty="0"/>
              <a:t>zoom in</a:t>
            </a:r>
            <a:r>
              <a:rPr lang="en-US" sz="2800" dirty="0"/>
              <a:t> on it? </a:t>
            </a:r>
          </a:p>
          <a:p>
            <a:r>
              <a:rPr lang="en-US" sz="2800" dirty="0"/>
              <a:t>	</a:t>
            </a:r>
            <a:r>
              <a:rPr lang="en-US" sz="2800" dirty="0">
                <a:solidFill>
                  <a:srgbClr val="00B0F0"/>
                </a:solidFill>
              </a:rPr>
              <a:t>A.</a:t>
            </a:r>
            <a:r>
              <a:rPr lang="en-US" sz="2800" dirty="0"/>
              <a:t> make it bigger 		</a:t>
            </a:r>
            <a:r>
              <a:rPr lang="en-US" sz="2800" dirty="0">
                <a:solidFill>
                  <a:srgbClr val="00B0F0"/>
                </a:solidFill>
              </a:rPr>
              <a:t>B.</a:t>
            </a:r>
            <a:r>
              <a:rPr lang="en-US" sz="2800" dirty="0"/>
              <a:t> make it smaller </a:t>
            </a:r>
          </a:p>
          <a:p>
            <a:r>
              <a:rPr lang="en-US" sz="2800" b="1" dirty="0">
                <a:solidFill>
                  <a:schemeClr val="accent2"/>
                </a:solidFill>
              </a:rPr>
              <a:t>4. </a:t>
            </a:r>
            <a:r>
              <a:rPr lang="en-US" sz="2800" dirty="0"/>
              <a:t>We need a </a:t>
            </a:r>
            <a:r>
              <a:rPr lang="en-US" sz="2800" u="sng" dirty="0"/>
              <a:t>high-speed</a:t>
            </a:r>
            <a:r>
              <a:rPr lang="en-US" sz="2800" dirty="0"/>
              <a:t> Internet connection to make video calls. </a:t>
            </a:r>
          </a:p>
          <a:p>
            <a:r>
              <a:rPr lang="en-US" sz="2800" dirty="0"/>
              <a:t>	</a:t>
            </a:r>
            <a:r>
              <a:rPr lang="en-US" sz="2800" dirty="0">
                <a:solidFill>
                  <a:srgbClr val="00B0F0"/>
                </a:solidFill>
              </a:rPr>
              <a:t>A. </a:t>
            </a:r>
            <a:r>
              <a:rPr lang="en-US" sz="2800" dirty="0"/>
              <a:t>fast 			</a:t>
            </a:r>
            <a:r>
              <a:rPr lang="en-US" sz="2800" dirty="0" smtClean="0">
                <a:solidFill>
                  <a:srgbClr val="00B0F0"/>
                </a:solidFill>
              </a:rPr>
              <a:t>B</a:t>
            </a:r>
            <a:r>
              <a:rPr lang="en-US" sz="2800" dirty="0">
                <a:solidFill>
                  <a:srgbClr val="00B0F0"/>
                </a:solidFill>
              </a:rPr>
              <a:t>.</a:t>
            </a:r>
            <a:r>
              <a:rPr lang="en-US" sz="2800" dirty="0"/>
              <a:t> slow</a:t>
            </a:r>
          </a:p>
          <a:p>
            <a:r>
              <a:rPr lang="en-US" sz="2800" b="1" dirty="0">
                <a:solidFill>
                  <a:schemeClr val="accent2"/>
                </a:solidFill>
              </a:rPr>
              <a:t>5. </a:t>
            </a:r>
            <a:r>
              <a:rPr lang="en-US" sz="2800" u="sng" dirty="0"/>
              <a:t>That’s exactly how I feel</a:t>
            </a:r>
            <a:r>
              <a:rPr lang="en-US" sz="2800" dirty="0"/>
              <a:t>. It’s true that video conferences are very convenient. </a:t>
            </a:r>
          </a:p>
          <a:p>
            <a:r>
              <a:rPr lang="en-US" sz="2800" dirty="0"/>
              <a:t>	</a:t>
            </a:r>
            <a:r>
              <a:rPr lang="en-US" sz="2800" dirty="0">
                <a:solidFill>
                  <a:srgbClr val="00B0F0"/>
                </a:solidFill>
              </a:rPr>
              <a:t>A.</a:t>
            </a:r>
            <a:r>
              <a:rPr lang="en-US" sz="2800" dirty="0"/>
              <a:t> I don’t think so.		</a:t>
            </a:r>
            <a:r>
              <a:rPr lang="en-US" sz="2800" dirty="0">
                <a:solidFill>
                  <a:srgbClr val="00B0F0"/>
                </a:solidFill>
              </a:rPr>
              <a:t>B. </a:t>
            </a:r>
            <a:r>
              <a:rPr lang="en-US" sz="2800" dirty="0"/>
              <a:t>You are absolutely right. </a:t>
            </a:r>
          </a:p>
        </p:txBody>
      </p:sp>
      <p:sp>
        <p:nvSpPr>
          <p:cNvPr id="18" name="Oval 17"/>
          <p:cNvSpPr/>
          <p:nvPr/>
        </p:nvSpPr>
        <p:spPr>
          <a:xfrm>
            <a:off x="872392" y="1295400"/>
            <a:ext cx="448408" cy="44840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4552207" y="2209800"/>
            <a:ext cx="448408" cy="44840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884052" y="3083414"/>
            <a:ext cx="448408" cy="44840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860301" y="3945577"/>
            <a:ext cx="448408" cy="44840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4589152" y="4725275"/>
            <a:ext cx="448408" cy="44840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39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21669" y="4565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/>
              </a:rPr>
              <a:t>Work in groups. Complete the diagram of the </a:t>
            </a:r>
            <a:r>
              <a:rPr lang="en-US" sz="2400" b="1" dirty="0" smtClean="0">
                <a:effectLst/>
              </a:rPr>
              <a:t>history </a:t>
            </a:r>
            <a:r>
              <a:rPr lang="en-US" sz="2400" b="1" dirty="0">
                <a:effectLst/>
              </a:rPr>
              <a:t>of communication technology with the words and phrases from the box. </a:t>
            </a:r>
            <a:endParaRPr lang="en-US" sz="2400" dirty="0"/>
          </a:p>
        </p:txBody>
      </p:sp>
      <p:sp>
        <p:nvSpPr>
          <p:cNvPr id="16" name="Rounded Rectangle 15"/>
          <p:cNvSpPr/>
          <p:nvPr/>
        </p:nvSpPr>
        <p:spPr>
          <a:xfrm>
            <a:off x="56010" y="102118"/>
            <a:ext cx="502607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8793" y="1719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="" xmlns:a16="http://schemas.microsoft.com/office/drawing/2014/main" id="{87A4AE3C-2148-FEF2-9A45-49C8A8091EE3}"/>
              </a:ext>
            </a:extLst>
          </p:cNvPr>
          <p:cNvSpPr/>
          <p:nvPr/>
        </p:nvSpPr>
        <p:spPr>
          <a:xfrm>
            <a:off x="3759200" y="954445"/>
            <a:ext cx="7924800" cy="9525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effectLst/>
                <a:latin typeface="ChronicaPro"/>
              </a:rPr>
              <a:t>carrier pigeon 	</a:t>
            </a:r>
            <a:r>
              <a:rPr lang="en-US" sz="2400" dirty="0" smtClean="0">
                <a:solidFill>
                  <a:schemeClr val="tx1"/>
                </a:solidFill>
                <a:effectLst/>
                <a:latin typeface="ChronicaPro"/>
              </a:rPr>
              <a:t>mobile </a:t>
            </a:r>
            <a:r>
              <a:rPr lang="en-US" sz="2400" dirty="0">
                <a:solidFill>
                  <a:schemeClr val="tx1"/>
                </a:solidFill>
                <a:effectLst/>
                <a:latin typeface="ChronicaPro"/>
              </a:rPr>
              <a:t>phone 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  <a:effectLst/>
                <a:latin typeface="ChronicaPro"/>
              </a:rPr>
              <a:t>telephone 		social network 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802" t="1485" r="3301" b="3135"/>
          <a:stretch/>
        </p:blipFill>
        <p:spPr>
          <a:xfrm>
            <a:off x="1155965" y="1987374"/>
            <a:ext cx="7276835" cy="487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5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11"/>
          <p:cNvSpPr>
            <a:spLocks noChangeArrowheads="1"/>
          </p:cNvSpPr>
          <p:nvPr/>
        </p:nvSpPr>
        <p:spPr bwMode="auto">
          <a:xfrm>
            <a:off x="3994781" y="2856674"/>
            <a:ext cx="1920915" cy="1483506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WordArt 12"/>
          <p:cNvSpPr>
            <a:spLocks noChangeArrowheads="1" noChangeShapeType="1" noTextEdit="1"/>
          </p:cNvSpPr>
          <p:nvPr/>
        </p:nvSpPr>
        <p:spPr bwMode="auto">
          <a:xfrm>
            <a:off x="4614061" y="3341252"/>
            <a:ext cx="685800" cy="2857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NI-Jamai"/>
              </a:rPr>
              <a:t>2 PHUÙT </a:t>
            </a:r>
          </a:p>
        </p:txBody>
      </p:sp>
      <p:sp>
        <p:nvSpPr>
          <p:cNvPr id="28" name="WordArt 13"/>
          <p:cNvSpPr>
            <a:spLocks noChangeArrowheads="1" noChangeShapeType="1" noTextEdit="1"/>
          </p:cNvSpPr>
          <p:nvPr/>
        </p:nvSpPr>
        <p:spPr bwMode="auto">
          <a:xfrm>
            <a:off x="4397760" y="3397802"/>
            <a:ext cx="708025" cy="2857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NI-Jamai"/>
              </a:rPr>
              <a:t>HEÁT GIÔØ</a:t>
            </a:r>
          </a:p>
        </p:txBody>
      </p:sp>
      <p:sp>
        <p:nvSpPr>
          <p:cNvPr id="29" name="Oval 14"/>
          <p:cNvSpPr>
            <a:spLocks noChangeArrowheads="1"/>
          </p:cNvSpPr>
          <p:nvPr/>
        </p:nvSpPr>
        <p:spPr bwMode="auto">
          <a:xfrm>
            <a:off x="3994788" y="2856676"/>
            <a:ext cx="1920913" cy="1483505"/>
          </a:xfrm>
          <a:prstGeom prst="ellips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25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0" dur="12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0"/>
                            </p:stCondLst>
                            <p:childTnLst>
                              <p:par>
                                <p:cTn id="2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1000"/>
                            </p:stCondLst>
                            <p:childTnLst>
                              <p:par>
                                <p:cTn id="27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1" presetID="4" presetClass="exit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8" grpId="2" animBg="1"/>
      <p:bldP spid="29" grpId="0" animBg="1"/>
      <p:bldP spid="2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21669" y="4565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/>
              </a:rPr>
              <a:t>Work in groups. Complete the diagram of the </a:t>
            </a:r>
            <a:r>
              <a:rPr lang="en-US" sz="2400" b="1" dirty="0" smtClean="0">
                <a:effectLst/>
              </a:rPr>
              <a:t>history </a:t>
            </a:r>
            <a:r>
              <a:rPr lang="en-US" sz="2400" b="1" dirty="0">
                <a:effectLst/>
              </a:rPr>
              <a:t>of communication technology with the words and phrases from the box. </a:t>
            </a:r>
            <a:endParaRPr lang="en-US" sz="2400" dirty="0"/>
          </a:p>
        </p:txBody>
      </p:sp>
      <p:sp>
        <p:nvSpPr>
          <p:cNvPr id="16" name="Rounded Rectangle 15"/>
          <p:cNvSpPr/>
          <p:nvPr/>
        </p:nvSpPr>
        <p:spPr>
          <a:xfrm>
            <a:off x="56010" y="102118"/>
            <a:ext cx="502607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8793" y="1719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="" xmlns:a16="http://schemas.microsoft.com/office/drawing/2014/main" id="{87A4AE3C-2148-FEF2-9A45-49C8A8091EE3}"/>
              </a:ext>
            </a:extLst>
          </p:cNvPr>
          <p:cNvSpPr/>
          <p:nvPr/>
        </p:nvSpPr>
        <p:spPr>
          <a:xfrm>
            <a:off x="3759200" y="954445"/>
            <a:ext cx="7924800" cy="9525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effectLst/>
                <a:latin typeface="ChronicaPro"/>
              </a:rPr>
              <a:t>carrier pigeon 	</a:t>
            </a:r>
            <a:r>
              <a:rPr lang="en-US" sz="2400" dirty="0" smtClean="0">
                <a:solidFill>
                  <a:schemeClr val="tx1"/>
                </a:solidFill>
                <a:effectLst/>
                <a:latin typeface="ChronicaPro"/>
              </a:rPr>
              <a:t>mobile </a:t>
            </a:r>
            <a:r>
              <a:rPr lang="en-US" sz="2400" dirty="0">
                <a:solidFill>
                  <a:schemeClr val="tx1"/>
                </a:solidFill>
                <a:effectLst/>
                <a:latin typeface="ChronicaPro"/>
              </a:rPr>
              <a:t>phone 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  <a:effectLst/>
                <a:latin typeface="ChronicaPro"/>
              </a:rPr>
              <a:t>telephone 		social network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49E539C-E802-F742-4956-15939A5A8423}"/>
              </a:ext>
            </a:extLst>
          </p:cNvPr>
          <p:cNvSpPr txBox="1"/>
          <p:nvPr/>
        </p:nvSpPr>
        <p:spPr>
          <a:xfrm>
            <a:off x="6999577" y="2753987"/>
            <a:ext cx="4360083" cy="35394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x-none" sz="3200" i="1" dirty="0">
                <a:solidFill>
                  <a:srgbClr val="E0702A"/>
                </a:solidFill>
              </a:rPr>
              <a:t>Answer: </a:t>
            </a:r>
          </a:p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E0702A"/>
                </a:solidFill>
              </a:rPr>
              <a:t>1. carrier </a:t>
            </a:r>
            <a:r>
              <a:rPr lang="en-US" sz="3200" dirty="0">
                <a:solidFill>
                  <a:srgbClr val="E0702A"/>
                </a:solidFill>
              </a:rPr>
              <a:t>pigeon</a:t>
            </a:r>
          </a:p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E0702A"/>
                </a:solidFill>
              </a:rPr>
              <a:t>2. telephone </a:t>
            </a:r>
            <a:endParaRPr lang="en-US" sz="3200" dirty="0">
              <a:solidFill>
                <a:srgbClr val="E0702A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E0702A"/>
                </a:solidFill>
              </a:rPr>
              <a:t>3. mobile </a:t>
            </a:r>
            <a:r>
              <a:rPr lang="en-US" sz="3200" dirty="0">
                <a:solidFill>
                  <a:srgbClr val="E0702A"/>
                </a:solidFill>
              </a:rPr>
              <a:t>phone </a:t>
            </a:r>
          </a:p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E0702A"/>
                </a:solidFill>
              </a:rPr>
              <a:t>4. social </a:t>
            </a:r>
            <a:r>
              <a:rPr lang="en-US" sz="3200" dirty="0">
                <a:solidFill>
                  <a:srgbClr val="E0702A"/>
                </a:solidFill>
              </a:rPr>
              <a:t>network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802" t="1485" r="3301" b="3135"/>
          <a:stretch/>
        </p:blipFill>
        <p:spPr>
          <a:xfrm>
            <a:off x="184639" y="1916211"/>
            <a:ext cx="6611816" cy="487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9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4435148" y="379982"/>
            <a:ext cx="4912053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4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6"/>
            <a:ext cx="1835915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896285" y="2038468"/>
            <a:ext cx="2386915" cy="61760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658969"/>
            <a:ext cx="1835915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896285" y="4915839"/>
            <a:ext cx="1835915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tx1"/>
                </a:solidFill>
              </a:rPr>
              <a:t>FURTHER 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41" y="1234448"/>
            <a:ext cx="6399961" cy="61800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Game: </a:t>
            </a:r>
            <a:r>
              <a:rPr lang="en-GB" dirty="0" smtClean="0">
                <a:solidFill>
                  <a:schemeClr val="tx1"/>
                </a:solidFill>
              </a:rPr>
              <a:t>Kim’s Game.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6" y="2020182"/>
            <a:ext cx="6417737" cy="635893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5" y="2796371"/>
            <a:ext cx="6414275" cy="1966129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Read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again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circle the correct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answer.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3: Match the words and phrases in the conversation with their pictures.</a:t>
            </a:r>
          </a:p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Circle the words/ phrases which are CLOSEST in meaning to the underlined words/ phrases. 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5947" y="4851842"/>
            <a:ext cx="6402852" cy="942690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diagram of the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history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communication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technology.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7" y="1409155"/>
            <a:ext cx="1584667" cy="629309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23" y="2347271"/>
            <a:ext cx="1309167" cy="1311701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959691"/>
            <a:ext cx="1309168" cy="956142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6" y="518493"/>
            <a:ext cx="5067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1: GETTING STARTED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69160" y="5919781"/>
            <a:ext cx="2886840" cy="604154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2112585" y="5216562"/>
            <a:ext cx="783705" cy="703223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93956"/>
            <a:ext cx="6399960" cy="684962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243" y="240612"/>
            <a:ext cx="964452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4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n 1"/>
          <p:cNvSpPr/>
          <p:nvPr/>
        </p:nvSpPr>
        <p:spPr>
          <a:xfrm>
            <a:off x="4121980" y="2049179"/>
            <a:ext cx="3628683" cy="2771528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Kim’s Game</a:t>
            </a:r>
            <a:endParaRPr lang="en-GB" sz="2400" b="1" dirty="0">
              <a:solidFill>
                <a:srgbClr val="FFFF00"/>
              </a:solidFill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0" y="1444481"/>
            <a:ext cx="39305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0" y="2015981"/>
            <a:ext cx="351378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0" y="2635106"/>
            <a:ext cx="30970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0" y="3263756"/>
            <a:ext cx="30970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0" y="3792379"/>
            <a:ext cx="14766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</a:t>
            </a:r>
            <a:endParaRPr kumimoji="0" 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16"/>
          <p:cNvSpPr>
            <a:spLocks noChangeArrowheads="1"/>
          </p:cNvSpPr>
          <p:nvPr/>
        </p:nvSpPr>
        <p:spPr bwMode="auto">
          <a:xfrm>
            <a:off x="0" y="4540106"/>
            <a:ext cx="226344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17"/>
          <p:cNvSpPr>
            <a:spLocks noChangeArrowheads="1"/>
          </p:cNvSpPr>
          <p:nvPr/>
        </p:nvSpPr>
        <p:spPr bwMode="auto">
          <a:xfrm>
            <a:off x="0" y="5187806"/>
            <a:ext cx="26802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Picture 27"/>
          <p:cNvPicPr/>
          <p:nvPr/>
        </p:nvPicPr>
        <p:blipFill>
          <a:blip r:embed="rId3"/>
          <a:stretch>
            <a:fillRect/>
          </a:stretch>
        </p:blipFill>
        <p:spPr>
          <a:xfrm>
            <a:off x="629392" y="141873"/>
            <a:ext cx="2493818" cy="1622943"/>
          </a:xfrm>
          <a:prstGeom prst="rect">
            <a:avLst/>
          </a:prstGeom>
        </p:spPr>
      </p:pic>
      <p:pic>
        <p:nvPicPr>
          <p:cNvPr id="29" name="Picture 28"/>
          <p:cNvPicPr/>
          <p:nvPr/>
        </p:nvPicPr>
        <p:blipFill>
          <a:blip r:embed="rId4"/>
          <a:stretch>
            <a:fillRect/>
          </a:stretch>
        </p:blipFill>
        <p:spPr>
          <a:xfrm>
            <a:off x="4488873" y="148799"/>
            <a:ext cx="2925583" cy="1500708"/>
          </a:xfrm>
          <a:prstGeom prst="rect">
            <a:avLst/>
          </a:prstGeom>
        </p:spPr>
      </p:pic>
      <p:pic>
        <p:nvPicPr>
          <p:cNvPr id="30" name="Picture 29"/>
          <p:cNvPicPr/>
          <p:nvPr/>
        </p:nvPicPr>
        <p:blipFill>
          <a:blip r:embed="rId5"/>
          <a:stretch>
            <a:fillRect/>
          </a:stretch>
        </p:blipFill>
        <p:spPr>
          <a:xfrm>
            <a:off x="8432800" y="228600"/>
            <a:ext cx="2767011" cy="1500708"/>
          </a:xfrm>
          <a:prstGeom prst="rect">
            <a:avLst/>
          </a:prstGeom>
        </p:spPr>
      </p:pic>
      <p:pic>
        <p:nvPicPr>
          <p:cNvPr id="32" name="Picture 31"/>
          <p:cNvPicPr/>
          <p:nvPr/>
        </p:nvPicPr>
        <p:blipFill>
          <a:blip r:embed="rId6"/>
          <a:stretch>
            <a:fillRect/>
          </a:stretch>
        </p:blipFill>
        <p:spPr>
          <a:xfrm>
            <a:off x="8432801" y="2458192"/>
            <a:ext cx="2767012" cy="1947553"/>
          </a:xfrm>
          <a:prstGeom prst="rect">
            <a:avLst/>
          </a:prstGeom>
        </p:spPr>
      </p:pic>
      <p:pic>
        <p:nvPicPr>
          <p:cNvPr id="35" name="Picture 34"/>
          <p:cNvPicPr/>
          <p:nvPr/>
        </p:nvPicPr>
        <p:blipFill>
          <a:blip r:embed="rId7"/>
          <a:stretch>
            <a:fillRect/>
          </a:stretch>
        </p:blipFill>
        <p:spPr>
          <a:xfrm>
            <a:off x="8432800" y="4805677"/>
            <a:ext cx="2767011" cy="16998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43" y="4713423"/>
            <a:ext cx="2384867" cy="157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380" y="4658243"/>
            <a:ext cx="2339438" cy="1847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73" y="2052047"/>
            <a:ext cx="2489735" cy="254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457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3" name="T0000029.AVI">
            <a:hlinkClick r:id="" action="ppaction://media"/>
          </p:cNvPr>
          <p:cNvPicPr>
            <a:picLocks noGrp="1" noRot="1" noChangeAspect="1" noChangeArrowheads="1"/>
          </p:cNvPicPr>
          <p:nvPr>
            <p:ph sz="quarter" idx="2"/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99884" y="4973638"/>
            <a:ext cx="0" cy="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7" name="Picture 2" descr="hinh nen dong ve ngon nen tinh yeu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1" y="188913"/>
            <a:ext cx="18669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7"/>
          <p:cNvSpPr txBox="1">
            <a:spLocks noChangeArrowheads="1"/>
          </p:cNvSpPr>
          <p:nvPr/>
        </p:nvSpPr>
        <p:spPr bwMode="auto">
          <a:xfrm>
            <a:off x="4267200" y="2590805"/>
            <a:ext cx="711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1800">
                <a:latin typeface="VNI-Revue" pitchFamily="2" charset="0"/>
              </a:rPr>
              <a:t>+</a:t>
            </a:r>
            <a:endParaRPr lang="en-US" altLang="en-US" sz="2000">
              <a:solidFill>
                <a:srgbClr val="FF0000"/>
              </a:solidFill>
              <a:latin typeface="VNI-Revue" pitchFamily="2" charset="0"/>
            </a:endParaRPr>
          </a:p>
        </p:txBody>
      </p:sp>
      <p:sp>
        <p:nvSpPr>
          <p:cNvPr id="171016" name="AutoShape 8"/>
          <p:cNvSpPr>
            <a:spLocks noChangeArrowheads="1"/>
          </p:cNvSpPr>
          <p:nvPr/>
        </p:nvSpPr>
        <p:spPr bwMode="auto">
          <a:xfrm>
            <a:off x="239184" y="188913"/>
            <a:ext cx="2235200" cy="1676400"/>
          </a:xfrm>
          <a:prstGeom prst="star32">
            <a:avLst>
              <a:gd name="adj" fmla="val 15278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FF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altLang="en-US">
              <a:latin typeface="Arial Black" pitchFamily="34" charset="0"/>
            </a:endParaRPr>
          </a:p>
        </p:txBody>
      </p:sp>
      <p:sp>
        <p:nvSpPr>
          <p:cNvPr id="171017" name="WordArt 9"/>
          <p:cNvSpPr>
            <a:spLocks noChangeArrowheads="1" noChangeShapeType="1" noTextEdit="1"/>
          </p:cNvSpPr>
          <p:nvPr/>
        </p:nvSpPr>
        <p:spPr bwMode="auto">
          <a:xfrm>
            <a:off x="3474459" y="476672"/>
            <a:ext cx="6840736" cy="78931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3600" kern="10" dirty="0">
                <a:solidFill>
                  <a:srgbClr val="FF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cs typeface="Arial" charset="0"/>
              </a:rPr>
              <a:t> </a:t>
            </a:r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cs typeface="Arial" charset="0"/>
              </a:rPr>
              <a:t>HOMEWORK </a:t>
            </a:r>
          </a:p>
        </p:txBody>
      </p:sp>
      <p:sp>
        <p:nvSpPr>
          <p:cNvPr id="36871" name="Rectangle 10"/>
          <p:cNvSpPr>
            <a:spLocks noChangeArrowheads="1"/>
          </p:cNvSpPr>
          <p:nvPr/>
        </p:nvSpPr>
        <p:spPr bwMode="auto">
          <a:xfrm>
            <a:off x="2133600" y="2743200"/>
            <a:ext cx="109728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endParaRPr lang="en-US" altLang="en-US" sz="3200">
              <a:latin typeface="Verdana" pitchFamily="34" charset="0"/>
            </a:endParaRPr>
          </a:p>
        </p:txBody>
      </p:sp>
      <p:sp>
        <p:nvSpPr>
          <p:cNvPr id="39946" name="Text Box 11"/>
          <p:cNvSpPr txBox="1">
            <a:spLocks noChangeArrowheads="1"/>
          </p:cNvSpPr>
          <p:nvPr/>
        </p:nvSpPr>
        <p:spPr bwMode="auto">
          <a:xfrm>
            <a:off x="0" y="2362200"/>
            <a:ext cx="12192000" cy="2421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9pPr>
          </a:lstStyle>
          <a:p>
            <a:pPr marL="265113" indent="-265113" algn="just">
              <a:spcBef>
                <a:spcPts val="600"/>
              </a:spcBef>
              <a:spcAft>
                <a:spcPts val="600"/>
              </a:spcAft>
              <a:tabLst>
                <a:tab pos="530225" algn="l"/>
              </a:tabLst>
              <a:defRPr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spc="-50" dirty="0">
                <a:latin typeface="Times New Roman" pitchFamily="18" charset="0"/>
                <a:cs typeface="Times New Roman" pitchFamily="18" charset="0"/>
              </a:rPr>
              <a:t>Learn the new words.</a:t>
            </a:r>
          </a:p>
          <a:p>
            <a:pPr>
              <a:spcBef>
                <a:spcPts val="400"/>
              </a:spcBef>
              <a:spcAft>
                <a:spcPts val="400"/>
              </a:spcAft>
              <a:defRPr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 Practice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reading the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conversation again.</a:t>
            </a:r>
          </a:p>
          <a:p>
            <a:pPr>
              <a:spcBef>
                <a:spcPts val="400"/>
              </a:spcBef>
              <a:spcAft>
                <a:spcPts val="400"/>
              </a:spcAft>
              <a:defRPr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 Do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exercises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in the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workbook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marL="265113" indent="-265113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defRPr/>
            </a:pPr>
            <a:r>
              <a:rPr lang="en-US" sz="3200" b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- Prepare for Unit </a:t>
            </a:r>
            <a:r>
              <a:rPr lang="en-US" sz="3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10: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  <a:sym typeface="Calibri" pitchFamily="34" charset="0"/>
              </a:rPr>
              <a:t>Lesson 2 A closer look 1</a:t>
            </a:r>
            <a:endParaRPr lang="en-US" sz="3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12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10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1013"/>
                </p:tgtEl>
              </p:cMediaNode>
            </p:video>
          </p:childTnLst>
        </p:cTn>
      </p:par>
    </p:tnLst>
    <p:bldLst>
      <p:bldP spid="1710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-101600" y="1981200"/>
            <a:ext cx="12293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9600" smtClean="0">
                <a:solidFill>
                  <a:srgbClr val="F8A6FC"/>
                </a:solidFill>
              </a:rPr>
              <a:t>The bye bye song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11200" y="1981205"/>
            <a:ext cx="10972800" cy="4525963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endParaRPr lang="en-US" sz="480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buFontTx/>
              <a:buNone/>
              <a:defRPr/>
            </a:pPr>
            <a:endParaRPr lang="en-US" sz="480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4516" name="Picture 4" descr="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0" y="3436938"/>
            <a:ext cx="12192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6000">
                <a:solidFill>
                  <a:srgbClr val="66FF33"/>
                </a:solidFill>
              </a:rPr>
              <a:t>Goodbye!</a:t>
            </a:r>
          </a:p>
        </p:txBody>
      </p:sp>
      <p:pic>
        <p:nvPicPr>
          <p:cNvPr id="64518" name="Picture 6" descr="music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21021">
            <a:off x="0" y="376238"/>
            <a:ext cx="28448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7" descr="Guitar_not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3101">
            <a:off x="366188" y="3265493"/>
            <a:ext cx="1670049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0" name="Picture 8" descr="Guitar_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703" y="0"/>
            <a:ext cx="15113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1" name="WordArt 9"/>
          <p:cNvSpPr>
            <a:spLocks noChangeArrowheads="1" noChangeShapeType="1" noTextEdit="1"/>
          </p:cNvSpPr>
          <p:nvPr/>
        </p:nvSpPr>
        <p:spPr bwMode="auto">
          <a:xfrm>
            <a:off x="2235200" y="781050"/>
            <a:ext cx="7620000" cy="165735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6600" b="1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520402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Thanks for your attention.</a:t>
            </a:r>
          </a:p>
        </p:txBody>
      </p:sp>
    </p:spTree>
    <p:extLst>
      <p:ext uri="{BB962C8B-B14F-4D97-AF65-F5344CB8AC3E}">
        <p14:creationId xmlns:p14="http://schemas.microsoft.com/office/powerpoint/2010/main" val="19506616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2p moi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7600" y="1050172"/>
            <a:ext cx="4649187" cy="428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58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36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n 1"/>
          <p:cNvSpPr/>
          <p:nvPr/>
        </p:nvSpPr>
        <p:spPr>
          <a:xfrm>
            <a:off x="4121980" y="2049179"/>
            <a:ext cx="3628683" cy="2771528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Kim’s Game</a:t>
            </a:r>
            <a:endParaRPr lang="en-GB" sz="2400" b="1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63848" y="1699700"/>
            <a:ext cx="41761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GB" sz="2000" b="1" dirty="0" smtClean="0">
                <a:solidFill>
                  <a:srgbClr val="FF0000"/>
                </a:solidFill>
                <a:latin typeface="Arial" charset="0"/>
              </a:rPr>
              <a:t>Facebook</a:t>
            </a:r>
            <a:endParaRPr lang="en-US" sz="2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064001" y="1590675"/>
            <a:ext cx="32924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icrosoft 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eams</a:t>
            </a:r>
            <a:endParaRPr 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8876620" y="2018882"/>
            <a:ext cx="1930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000" b="1" dirty="0" smtClean="0">
                <a:solidFill>
                  <a:srgbClr val="FF0000"/>
                </a:solidFill>
                <a:latin typeface="Arial" charset="0"/>
              </a:rPr>
              <a:t>Zoom</a:t>
            </a:r>
            <a:endParaRPr lang="en-US" sz="2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8054446" y="6305490"/>
            <a:ext cx="31453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GB" sz="2000" b="1" dirty="0">
                <a:solidFill>
                  <a:srgbClr val="FF0000"/>
                </a:solidFill>
                <a:latin typeface="Arial" charset="0"/>
              </a:rPr>
              <a:t>Y</a:t>
            </a:r>
            <a:r>
              <a:rPr lang="en-GB" sz="2000" b="1" dirty="0" smtClean="0">
                <a:solidFill>
                  <a:srgbClr val="FF0000"/>
                </a:solidFill>
                <a:latin typeface="Arial" charset="0"/>
              </a:rPr>
              <a:t>ahoo</a:t>
            </a:r>
            <a:endParaRPr lang="en-US" sz="2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19111" y="6305490"/>
            <a:ext cx="32924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GB" sz="2000" b="1" dirty="0" smtClean="0">
                <a:solidFill>
                  <a:srgbClr val="FF0000"/>
                </a:solidFill>
                <a:latin typeface="Arial" charset="0"/>
              </a:rPr>
              <a:t>Google meet</a:t>
            </a:r>
            <a:endParaRPr lang="en-US" sz="2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121981" y="6381690"/>
            <a:ext cx="32924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GB" sz="2000" b="1" dirty="0" err="1" smtClean="0">
                <a:solidFill>
                  <a:srgbClr val="FF0000"/>
                </a:solidFill>
                <a:latin typeface="Arial" charset="0"/>
              </a:rPr>
              <a:t>Viber</a:t>
            </a:r>
            <a:endParaRPr lang="en-US" sz="2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85798" y="4286191"/>
            <a:ext cx="32924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GB" sz="2000" b="1" dirty="0" err="1" smtClean="0">
                <a:solidFill>
                  <a:srgbClr val="FF0000"/>
                </a:solidFill>
                <a:latin typeface="Arial" charset="0"/>
              </a:rPr>
              <a:t>Instagram</a:t>
            </a:r>
            <a:endParaRPr lang="en-US" sz="2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8306179" y="4328184"/>
            <a:ext cx="30712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GB" sz="2000" b="1" dirty="0" err="1">
                <a:solidFill>
                  <a:srgbClr val="FF0000"/>
                </a:solidFill>
                <a:latin typeface="Arial" charset="0"/>
              </a:rPr>
              <a:t>Z</a:t>
            </a:r>
            <a:r>
              <a:rPr lang="en-GB" sz="2000" b="1" dirty="0" err="1" smtClean="0">
                <a:solidFill>
                  <a:srgbClr val="FF0000"/>
                </a:solidFill>
                <a:latin typeface="Arial" charset="0"/>
              </a:rPr>
              <a:t>alo</a:t>
            </a:r>
            <a:endParaRPr lang="en-US" sz="2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0" y="1444481"/>
            <a:ext cx="39305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0" y="2015981"/>
            <a:ext cx="351378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0" y="2635106"/>
            <a:ext cx="30970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0" y="3263756"/>
            <a:ext cx="30970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0" y="3792379"/>
            <a:ext cx="14766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</a:t>
            </a:r>
            <a:endParaRPr kumimoji="0" 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16"/>
          <p:cNvSpPr>
            <a:spLocks noChangeArrowheads="1"/>
          </p:cNvSpPr>
          <p:nvPr/>
        </p:nvSpPr>
        <p:spPr bwMode="auto">
          <a:xfrm>
            <a:off x="0" y="4540106"/>
            <a:ext cx="226344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17"/>
          <p:cNvSpPr>
            <a:spLocks noChangeArrowheads="1"/>
          </p:cNvSpPr>
          <p:nvPr/>
        </p:nvSpPr>
        <p:spPr bwMode="auto">
          <a:xfrm>
            <a:off x="0" y="5187806"/>
            <a:ext cx="26802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Picture 27"/>
          <p:cNvPicPr/>
          <p:nvPr/>
        </p:nvPicPr>
        <p:blipFill>
          <a:blip r:embed="rId3"/>
          <a:stretch>
            <a:fillRect/>
          </a:stretch>
        </p:blipFill>
        <p:spPr>
          <a:xfrm>
            <a:off x="881932" y="-1"/>
            <a:ext cx="2566831" cy="1622943"/>
          </a:xfrm>
          <a:prstGeom prst="rect">
            <a:avLst/>
          </a:prstGeom>
        </p:spPr>
      </p:pic>
      <p:pic>
        <p:nvPicPr>
          <p:cNvPr id="29" name="Picture 28"/>
          <p:cNvPicPr/>
          <p:nvPr/>
        </p:nvPicPr>
        <p:blipFill>
          <a:blip r:embed="rId4"/>
          <a:stretch>
            <a:fillRect/>
          </a:stretch>
        </p:blipFill>
        <p:spPr>
          <a:xfrm>
            <a:off x="4278499" y="148799"/>
            <a:ext cx="3135957" cy="1500708"/>
          </a:xfrm>
          <a:prstGeom prst="rect">
            <a:avLst/>
          </a:prstGeom>
        </p:spPr>
      </p:pic>
      <p:pic>
        <p:nvPicPr>
          <p:cNvPr id="30" name="Picture 29"/>
          <p:cNvPicPr/>
          <p:nvPr/>
        </p:nvPicPr>
        <p:blipFill>
          <a:blip r:embed="rId5"/>
          <a:stretch>
            <a:fillRect/>
          </a:stretch>
        </p:blipFill>
        <p:spPr>
          <a:xfrm>
            <a:off x="8432800" y="228600"/>
            <a:ext cx="2767011" cy="1500708"/>
          </a:xfrm>
          <a:prstGeom prst="rect">
            <a:avLst/>
          </a:prstGeom>
        </p:spPr>
      </p:pic>
      <p:pic>
        <p:nvPicPr>
          <p:cNvPr id="32" name="Picture 31"/>
          <p:cNvPicPr/>
          <p:nvPr/>
        </p:nvPicPr>
        <p:blipFill>
          <a:blip r:embed="rId6"/>
          <a:stretch>
            <a:fillRect/>
          </a:stretch>
        </p:blipFill>
        <p:spPr>
          <a:xfrm>
            <a:off x="8432801" y="2418992"/>
            <a:ext cx="2767012" cy="1790997"/>
          </a:xfrm>
          <a:prstGeom prst="rect">
            <a:avLst/>
          </a:prstGeom>
        </p:spPr>
      </p:pic>
      <p:pic>
        <p:nvPicPr>
          <p:cNvPr id="35" name="Picture 34"/>
          <p:cNvPicPr/>
          <p:nvPr/>
        </p:nvPicPr>
        <p:blipFill>
          <a:blip r:embed="rId7"/>
          <a:stretch>
            <a:fillRect/>
          </a:stretch>
        </p:blipFill>
        <p:spPr>
          <a:xfrm>
            <a:off x="8432800" y="4805677"/>
            <a:ext cx="2767011" cy="1487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23" y="4713423"/>
            <a:ext cx="2279651" cy="157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377" y="4658243"/>
            <a:ext cx="2576945" cy="163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38" y="2049179"/>
            <a:ext cx="2489736" cy="2322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963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/>
          <p:cNvSpPr txBox="1">
            <a:spLocks noChangeArrowheads="1"/>
          </p:cNvSpPr>
          <p:nvPr/>
        </p:nvSpPr>
        <p:spPr bwMode="auto">
          <a:xfrm>
            <a:off x="101600" y="4572005"/>
            <a:ext cx="12090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800" b="1" dirty="0" smtClean="0">
                <a:solidFill>
                  <a:srgbClr val="002060"/>
                </a:solidFill>
                <a:latin typeface="Segoe Script" pitchFamily="34" charset="0"/>
              </a:rPr>
              <a:t>Lesson 1</a:t>
            </a:r>
            <a:r>
              <a:rPr lang="en-US" altLang="en-US" sz="4400" b="1" dirty="0" smtClean="0">
                <a:solidFill>
                  <a:srgbClr val="002060"/>
                </a:solidFill>
                <a:latin typeface="Segoe Script" pitchFamily="34" charset="0"/>
              </a:rPr>
              <a:t>: Getting started</a:t>
            </a:r>
            <a:endParaRPr lang="en-US" altLang="en-US" sz="4400" b="1" dirty="0">
              <a:solidFill>
                <a:srgbClr val="002060"/>
              </a:solidFill>
              <a:latin typeface="Segoe Scrip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1711" y="1295402"/>
            <a:ext cx="11327904" cy="209288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000" b="1" dirty="0">
                <a:ln w="11430"/>
                <a:solidFill>
                  <a:srgbClr val="FF0000"/>
                </a:solidFill>
                <a:latin typeface=".VnArial" pitchFamily="34" charset="0"/>
                <a:cs typeface="Arial" charset="0"/>
              </a:rPr>
              <a:t>UNIT </a:t>
            </a:r>
            <a:r>
              <a:rPr lang="en-US" sz="5000" b="1" dirty="0" smtClean="0">
                <a:ln w="11430"/>
                <a:solidFill>
                  <a:srgbClr val="FF0000"/>
                </a:solidFill>
                <a:latin typeface=".VnArial" pitchFamily="34" charset="0"/>
                <a:cs typeface="Arial" charset="0"/>
              </a:rPr>
              <a:t>10</a:t>
            </a:r>
            <a:r>
              <a:rPr lang="en-US" sz="7000" b="1" dirty="0" smtClean="0">
                <a:ln w="11430"/>
                <a:solidFill>
                  <a:srgbClr val="FF0000"/>
                </a:solidFill>
                <a:latin typeface=".VnArial" pitchFamily="34" charset="0"/>
                <a:cs typeface="Arial" charset="0"/>
              </a:rPr>
              <a:t>: </a:t>
            </a:r>
            <a:r>
              <a:rPr lang="en-US" sz="6000" b="1" dirty="0" smtClean="0">
                <a:ln w="11430"/>
                <a:solidFill>
                  <a:srgbClr val="FF0000"/>
                </a:solidFill>
                <a:latin typeface=".VnArial" pitchFamily="34" charset="0"/>
                <a:cs typeface="Arial" charset="0"/>
              </a:rPr>
              <a:t>COMMUNICATION IN THE FUTURE</a:t>
            </a:r>
            <a:endParaRPr lang="en-US" sz="6000" b="1" dirty="0">
              <a:ln w="11430"/>
              <a:solidFill>
                <a:srgbClr val="FF0000"/>
              </a:solidFill>
              <a:latin typeface=".VnArial" pitchFamily="34" charset="0"/>
              <a:cs typeface="Arial" charset="0"/>
            </a:endParaRPr>
          </a:p>
        </p:txBody>
      </p:sp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0" y="1100143"/>
            <a:ext cx="5903384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800" b="1">
                <a:solidFill>
                  <a:srgbClr val="002060"/>
                </a:solidFill>
                <a:latin typeface="Segoe Script" pitchFamily="34" charset="0"/>
              </a:rPr>
              <a:t> </a:t>
            </a:r>
            <a:endParaRPr lang="en-US" altLang="en-US" sz="4400" b="1">
              <a:solidFill>
                <a:srgbClr val="002060"/>
              </a:solidFill>
              <a:latin typeface="Segoe Script" pitchFamily="34" charset="0"/>
            </a:endParaRPr>
          </a:p>
        </p:txBody>
      </p:sp>
      <p:sp>
        <p:nvSpPr>
          <p:cNvPr id="7173" name="TextBox 1"/>
          <p:cNvSpPr txBox="1">
            <a:spLocks noChangeArrowheads="1"/>
          </p:cNvSpPr>
          <p:nvPr/>
        </p:nvSpPr>
        <p:spPr bwMode="auto">
          <a:xfrm>
            <a:off x="5181600" y="268288"/>
            <a:ext cx="6400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Thursday</a:t>
            </a:r>
            <a:r>
              <a:rPr lang="en-US" alt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March </a:t>
            </a:r>
            <a:r>
              <a:rPr lang="en-US" altLang="en-US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en-US" altLang="en-US" baseline="30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altLang="en-US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en-US" altLang="en-US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10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7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41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1881;p31">
            <a:extLst>
              <a:ext uri="{FF2B5EF4-FFF2-40B4-BE49-F238E27FC236}">
                <a16:creationId xmlns:a16="http://schemas.microsoft.com/office/drawing/2014/main" xmlns="" id="{AC835552-578E-AA6A-8D04-ABE445C48CD6}"/>
              </a:ext>
            </a:extLst>
          </p:cNvPr>
          <p:cNvSpPr txBox="1">
            <a:spLocks/>
          </p:cNvSpPr>
          <p:nvPr/>
        </p:nvSpPr>
        <p:spPr>
          <a:xfrm>
            <a:off x="1024992" y="1682588"/>
            <a:ext cx="5231128" cy="839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video conference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92A3042-938C-08D7-EE9E-F60A54B5B7BC}"/>
              </a:ext>
            </a:extLst>
          </p:cNvPr>
          <p:cNvSpPr/>
          <p:nvPr/>
        </p:nvSpPr>
        <p:spPr>
          <a:xfrm>
            <a:off x="8502732" y="1769685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 smtClean="0"/>
              <a:t>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88EC76A-130E-019C-6AE0-3F420839E35B}"/>
              </a:ext>
            </a:extLst>
          </p:cNvPr>
          <p:cNvSpPr/>
          <p:nvPr/>
        </p:nvSpPr>
        <p:spPr>
          <a:xfrm>
            <a:off x="4619763" y="1779244"/>
            <a:ext cx="41679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vɪdiəʊ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ˌ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kɒnfərəns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</p:txBody>
      </p:sp>
      <p:pic>
        <p:nvPicPr>
          <p:cNvPr id="1026" name="Picture 2" descr="Adopt hybrid working">
            <a:extLst>
              <a:ext uri="{FF2B5EF4-FFF2-40B4-BE49-F238E27FC236}">
                <a16:creationId xmlns:a16="http://schemas.microsoft.com/office/drawing/2014/main" xmlns="" id="{D7B4F189-B927-7B2D-F3E5-B4369B91A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556" y="2508547"/>
            <a:ext cx="5817173" cy="281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do1121ukvide4327.mp3" descr="cdo1121ukvide4327.mp3">
            <a:hlinkClick r:id="" action="ppaction://media"/>
            <a:extLst>
              <a:ext uri="{FF2B5EF4-FFF2-40B4-BE49-F238E27FC236}">
                <a16:creationId xmlns:a16="http://schemas.microsoft.com/office/drawing/2014/main" xmlns="" id="{73530C98-D678-C7B0-9B3D-233415B4BC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267" y="1695747"/>
            <a:ext cx="812800" cy="81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583322" y="1085216"/>
            <a:ext cx="30918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VOCABULARY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7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41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1881;p31">
            <a:extLst>
              <a:ext uri="{FF2B5EF4-FFF2-40B4-BE49-F238E27FC236}">
                <a16:creationId xmlns:a16="http://schemas.microsoft.com/office/drawing/2014/main" xmlns="" id="{AC835552-578E-AA6A-8D04-ABE445C48CD6}"/>
              </a:ext>
            </a:extLst>
          </p:cNvPr>
          <p:cNvSpPr txBox="1">
            <a:spLocks/>
          </p:cNvSpPr>
          <p:nvPr/>
        </p:nvSpPr>
        <p:spPr>
          <a:xfrm>
            <a:off x="941067" y="1682588"/>
            <a:ext cx="5231128" cy="839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- video conference (n)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92A3042-938C-08D7-EE9E-F60A54B5B7BC}"/>
              </a:ext>
            </a:extLst>
          </p:cNvPr>
          <p:cNvSpPr/>
          <p:nvPr/>
        </p:nvSpPr>
        <p:spPr>
          <a:xfrm>
            <a:off x="8967294" y="1862215"/>
            <a:ext cx="3693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 smtClean="0"/>
              <a:t>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88EC76A-130E-019C-6AE0-3F420839E35B}"/>
              </a:ext>
            </a:extLst>
          </p:cNvPr>
          <p:cNvSpPr/>
          <p:nvPr/>
        </p:nvSpPr>
        <p:spPr>
          <a:xfrm>
            <a:off x="4906195" y="1875375"/>
            <a:ext cx="41679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ˈ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vɪdiəʊˌkɒnfərəns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cdo1121ukvide4327.mp3" descr="cdo1121ukvide4327.mp3">
            <a:hlinkClick r:id="" action="ppaction://media"/>
            <a:extLst>
              <a:ext uri="{FF2B5EF4-FFF2-40B4-BE49-F238E27FC236}">
                <a16:creationId xmlns:a16="http://schemas.microsoft.com/office/drawing/2014/main" xmlns="" id="{73530C98-D678-C7B0-9B3D-233415B4BC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267" y="1695747"/>
            <a:ext cx="812800" cy="81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583322" y="1085216"/>
            <a:ext cx="30918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VOCABULARY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epd33307.mp3" descr="epd33307.mp3">
            <a:hlinkClick r:id="" action="ppaction://media"/>
            <a:extLst>
              <a:ext uri="{FF2B5EF4-FFF2-40B4-BE49-F238E27FC236}">
                <a16:creationId xmlns:a16="http://schemas.microsoft.com/office/drawing/2014/main" xmlns="" id="{A7FBD4E7-7D91-A76C-6263-B22B924B6D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399" y="2589363"/>
            <a:ext cx="812800" cy="81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3C5FE9C-D4A9-DEE7-3063-3EF394BDCE9A}"/>
              </a:ext>
            </a:extLst>
          </p:cNvPr>
          <p:cNvSpPr/>
          <p:nvPr/>
        </p:nvSpPr>
        <p:spPr>
          <a:xfrm>
            <a:off x="3658355" y="2797435"/>
            <a:ext cx="28203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 /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web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</a:rPr>
              <a:t>kæm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/:</a:t>
            </a:r>
            <a:endParaRPr lang="en-US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78680" y="2758442"/>
            <a:ext cx="27494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- webcam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(n)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DC99F69-DDAB-718E-EE48-2F59E288BB55}"/>
              </a:ext>
            </a:extLst>
          </p:cNvPr>
          <p:cNvSpPr/>
          <p:nvPr/>
        </p:nvSpPr>
        <p:spPr>
          <a:xfrm>
            <a:off x="6363327" y="2788926"/>
            <a:ext cx="5648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52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6" grpId="0"/>
      <p:bldP spid="7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7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41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1881;p31">
            <a:extLst>
              <a:ext uri="{FF2B5EF4-FFF2-40B4-BE49-F238E27FC236}">
                <a16:creationId xmlns:a16="http://schemas.microsoft.com/office/drawing/2014/main" xmlns="" id="{AC835552-578E-AA6A-8D04-ABE445C48CD6}"/>
              </a:ext>
            </a:extLst>
          </p:cNvPr>
          <p:cNvSpPr txBox="1">
            <a:spLocks/>
          </p:cNvSpPr>
          <p:nvPr/>
        </p:nvSpPr>
        <p:spPr>
          <a:xfrm>
            <a:off x="888199" y="1491649"/>
            <a:ext cx="5231128" cy="839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- video conference (n)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92A3042-938C-08D7-EE9E-F60A54B5B7BC}"/>
              </a:ext>
            </a:extLst>
          </p:cNvPr>
          <p:cNvSpPr/>
          <p:nvPr/>
        </p:nvSpPr>
        <p:spPr>
          <a:xfrm>
            <a:off x="8498792" y="1653657"/>
            <a:ext cx="3693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smtClean="0"/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88EC76A-130E-019C-6AE0-3F420839E35B}"/>
              </a:ext>
            </a:extLst>
          </p:cNvPr>
          <p:cNvSpPr/>
          <p:nvPr/>
        </p:nvSpPr>
        <p:spPr>
          <a:xfrm>
            <a:off x="4906193" y="1684436"/>
            <a:ext cx="36915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ˈ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vɪdiəʊˌkɒnfərəns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cdo1121ukvide4327.mp3" descr="cdo1121ukvide4327.mp3">
            <a:hlinkClick r:id="" action="ppaction://media"/>
            <a:extLst>
              <a:ext uri="{FF2B5EF4-FFF2-40B4-BE49-F238E27FC236}">
                <a16:creationId xmlns:a16="http://schemas.microsoft.com/office/drawing/2014/main" xmlns="" id="{73530C98-D678-C7B0-9B3D-233415B4BC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399" y="1366926"/>
            <a:ext cx="812800" cy="635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375221" y="920869"/>
            <a:ext cx="35080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VOCABULARY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epd33307.mp3" descr="epd33307.mp3">
            <a:hlinkClick r:id="" action="ppaction://media"/>
            <a:extLst>
              <a:ext uri="{FF2B5EF4-FFF2-40B4-BE49-F238E27FC236}">
                <a16:creationId xmlns:a16="http://schemas.microsoft.com/office/drawing/2014/main" xmlns="" id="{A7FBD4E7-7D91-A76C-6263-B22B924B6D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399" y="2075166"/>
            <a:ext cx="812800" cy="698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3C5FE9C-D4A9-DEE7-3063-3EF394BDCE9A}"/>
              </a:ext>
            </a:extLst>
          </p:cNvPr>
          <p:cNvSpPr/>
          <p:nvPr/>
        </p:nvSpPr>
        <p:spPr>
          <a:xfrm>
            <a:off x="3591264" y="2391034"/>
            <a:ext cx="25280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ˈ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web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kæm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/: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41230" y="2391034"/>
            <a:ext cx="24625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 webcam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(n)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DC99F69-DDAB-718E-EE48-2F59E288BB55}"/>
              </a:ext>
            </a:extLst>
          </p:cNvPr>
          <p:cNvSpPr/>
          <p:nvPr/>
        </p:nvSpPr>
        <p:spPr>
          <a:xfrm>
            <a:off x="6119327" y="2391033"/>
            <a:ext cx="5648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internet connection.mp3" descr="internet connection.mp3">
            <a:hlinkClick r:id="" action="ppaction://media"/>
            <a:extLst>
              <a:ext uri="{FF2B5EF4-FFF2-40B4-BE49-F238E27FC236}">
                <a16:creationId xmlns:a16="http://schemas.microsoft.com/office/drawing/2014/main" xmlns="" id="{7142FC8E-59F5-7030-5943-7F934E18974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399" y="2922867"/>
            <a:ext cx="812800" cy="692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F7FD1D7-3182-7685-10AF-7293F86F18E8}"/>
              </a:ext>
            </a:extLst>
          </p:cNvPr>
          <p:cNvSpPr/>
          <p:nvPr/>
        </p:nvSpPr>
        <p:spPr>
          <a:xfrm>
            <a:off x="5298381" y="3169054"/>
            <a:ext cx="39228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ɪntənet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kəˈ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nekʃən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 : 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88199" y="3157846"/>
            <a:ext cx="44101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 internet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connection (n)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857FEA5C-64E1-D242-1D04-0C6CF6CF270C}"/>
              </a:ext>
            </a:extLst>
          </p:cNvPr>
          <p:cNvSpPr/>
          <p:nvPr/>
        </p:nvSpPr>
        <p:spPr>
          <a:xfrm>
            <a:off x="9100173" y="3168441"/>
            <a:ext cx="29121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mạng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1.wmv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06193" y="3157846"/>
            <a:ext cx="6294246" cy="354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24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27" grpId="0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7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41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1881;p31">
            <a:extLst>
              <a:ext uri="{FF2B5EF4-FFF2-40B4-BE49-F238E27FC236}">
                <a16:creationId xmlns:a16="http://schemas.microsoft.com/office/drawing/2014/main" xmlns="" id="{AC835552-578E-AA6A-8D04-ABE445C48CD6}"/>
              </a:ext>
            </a:extLst>
          </p:cNvPr>
          <p:cNvSpPr txBox="1">
            <a:spLocks/>
          </p:cNvSpPr>
          <p:nvPr/>
        </p:nvSpPr>
        <p:spPr>
          <a:xfrm>
            <a:off x="888199" y="1491649"/>
            <a:ext cx="5231128" cy="839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- video conference (n)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92A3042-938C-08D7-EE9E-F60A54B5B7BC}"/>
              </a:ext>
            </a:extLst>
          </p:cNvPr>
          <p:cNvSpPr/>
          <p:nvPr/>
        </p:nvSpPr>
        <p:spPr>
          <a:xfrm>
            <a:off x="8498792" y="1653657"/>
            <a:ext cx="3693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smtClean="0"/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88EC76A-130E-019C-6AE0-3F420839E35B}"/>
              </a:ext>
            </a:extLst>
          </p:cNvPr>
          <p:cNvSpPr/>
          <p:nvPr/>
        </p:nvSpPr>
        <p:spPr>
          <a:xfrm>
            <a:off x="4906193" y="1684436"/>
            <a:ext cx="36915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ˈ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vɪdiəʊˌkɒnfərəns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cdo1121ukvide4327.mp3" descr="cdo1121ukvide4327.mp3">
            <a:hlinkClick r:id="" action="ppaction://media"/>
            <a:extLst>
              <a:ext uri="{FF2B5EF4-FFF2-40B4-BE49-F238E27FC236}">
                <a16:creationId xmlns:a16="http://schemas.microsoft.com/office/drawing/2014/main" xmlns="" id="{73530C98-D678-C7B0-9B3D-233415B4BC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399" y="1366926"/>
            <a:ext cx="812800" cy="635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375221" y="920869"/>
            <a:ext cx="35080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VOCABULARY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epd33307.mp3" descr="epd33307.mp3">
            <a:hlinkClick r:id="" action="ppaction://media"/>
            <a:extLst>
              <a:ext uri="{FF2B5EF4-FFF2-40B4-BE49-F238E27FC236}">
                <a16:creationId xmlns:a16="http://schemas.microsoft.com/office/drawing/2014/main" xmlns="" id="{A7FBD4E7-7D91-A76C-6263-B22B924B6D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399" y="2075166"/>
            <a:ext cx="812800" cy="698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3C5FE9C-D4A9-DEE7-3063-3EF394BDCE9A}"/>
              </a:ext>
            </a:extLst>
          </p:cNvPr>
          <p:cNvSpPr/>
          <p:nvPr/>
        </p:nvSpPr>
        <p:spPr>
          <a:xfrm>
            <a:off x="3591264" y="2391034"/>
            <a:ext cx="25280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ˈ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web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kæm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/: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41230" y="2391034"/>
            <a:ext cx="24625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 webcam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(n)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DC99F69-DDAB-718E-EE48-2F59E288BB55}"/>
              </a:ext>
            </a:extLst>
          </p:cNvPr>
          <p:cNvSpPr/>
          <p:nvPr/>
        </p:nvSpPr>
        <p:spPr>
          <a:xfrm>
            <a:off x="6119327" y="2391033"/>
            <a:ext cx="5648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internet connection.mp3" descr="internet connection.mp3">
            <a:hlinkClick r:id="" action="ppaction://media"/>
            <a:extLst>
              <a:ext uri="{FF2B5EF4-FFF2-40B4-BE49-F238E27FC236}">
                <a16:creationId xmlns:a16="http://schemas.microsoft.com/office/drawing/2014/main" xmlns="" id="{7142FC8E-59F5-7030-5943-7F934E18974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399" y="2922867"/>
            <a:ext cx="812800" cy="692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F7FD1D7-3182-7685-10AF-7293F86F18E8}"/>
              </a:ext>
            </a:extLst>
          </p:cNvPr>
          <p:cNvSpPr/>
          <p:nvPr/>
        </p:nvSpPr>
        <p:spPr>
          <a:xfrm>
            <a:off x="5298381" y="3169054"/>
            <a:ext cx="39228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ɪntənet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kəˈ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nekʃən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 : 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88199" y="3157846"/>
            <a:ext cx="44101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 internet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connection (n)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857FEA5C-64E1-D242-1D04-0C6CF6CF270C}"/>
              </a:ext>
            </a:extLst>
          </p:cNvPr>
          <p:cNvSpPr/>
          <p:nvPr/>
        </p:nvSpPr>
        <p:spPr>
          <a:xfrm>
            <a:off x="9100173" y="3168441"/>
            <a:ext cx="29121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mạng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epd33089.mp3" descr="epd33089.mp3">
            <a:hlinkClick r:id="" action="ppaction://media"/>
            <a:extLst>
              <a:ext uri="{FF2B5EF4-FFF2-40B4-BE49-F238E27FC236}">
                <a16:creationId xmlns:a16="http://schemas.microsoft.com/office/drawing/2014/main" xmlns="" id="{70F24C2C-260E-33A1-35E8-19008AAC2CF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67" y="3821325"/>
            <a:ext cx="812800" cy="726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" descr="Caseflex iPad Air Textured Faux Leather Hardshell Stand Cover - Black">
            <a:extLst>
              <a:ext uri="{FF2B5EF4-FFF2-40B4-BE49-F238E27FC236}">
                <a16:creationId xmlns:a16="http://schemas.microsoft.com/office/drawing/2014/main" xmlns="" id="{B8FEF7D1-275C-C446-66EA-2B43333124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" t="18386" r="2701" b="12510"/>
          <a:stretch/>
        </p:blipFill>
        <p:spPr bwMode="auto">
          <a:xfrm>
            <a:off x="7554736" y="3742621"/>
            <a:ext cx="4505308" cy="297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119AFD3D-4FBB-0281-B553-D5B8C60A9552}"/>
              </a:ext>
            </a:extLst>
          </p:cNvPr>
          <p:cNvSpPr/>
          <p:nvPr/>
        </p:nvSpPr>
        <p:spPr>
          <a:xfrm>
            <a:off x="3110855" y="3960588"/>
            <a:ext cx="19832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tæblət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 : 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33664" y="3963474"/>
            <a:ext cx="20056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 tablet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(v)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700AD810-20FE-C656-F294-1A27385AD04C}"/>
              </a:ext>
            </a:extLst>
          </p:cNvPr>
          <p:cNvSpPr/>
          <p:nvPr/>
        </p:nvSpPr>
        <p:spPr>
          <a:xfrm>
            <a:off x="4989623" y="3969579"/>
            <a:ext cx="25651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bảng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59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5" grpId="0"/>
      <p:bldP spid="3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5267</TotalTime>
  <Words>665</Words>
  <Application>Microsoft Office PowerPoint</Application>
  <PresentationFormat>Custom</PresentationFormat>
  <Paragraphs>184</Paragraphs>
  <Slides>21</Slides>
  <Notes>16</Notes>
  <HiddenSlides>0</HiddenSlides>
  <MMClips>20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bye bye song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312</cp:revision>
  <dcterms:created xsi:type="dcterms:W3CDTF">2020-12-09T02:04:09Z</dcterms:created>
  <dcterms:modified xsi:type="dcterms:W3CDTF">2024-03-06T04:53:56Z</dcterms:modified>
</cp:coreProperties>
</file>