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85" r:id="rId2"/>
    <p:sldId id="370" r:id="rId3"/>
    <p:sldId id="398" r:id="rId4"/>
    <p:sldId id="376" r:id="rId5"/>
    <p:sldId id="256" r:id="rId6"/>
    <p:sldId id="355" r:id="rId7"/>
    <p:sldId id="353" r:id="rId8"/>
    <p:sldId id="347" r:id="rId9"/>
    <p:sldId id="352" r:id="rId10"/>
    <p:sldId id="354" r:id="rId11"/>
    <p:sldId id="358" r:id="rId12"/>
    <p:sldId id="316" r:id="rId13"/>
    <p:sldId id="283" r:id="rId14"/>
    <p:sldId id="371" r:id="rId15"/>
    <p:sldId id="372" r:id="rId16"/>
    <p:sldId id="276" r:id="rId17"/>
    <p:sldId id="369" r:id="rId18"/>
    <p:sldId id="298" r:id="rId19"/>
    <p:sldId id="386" r:id="rId20"/>
    <p:sldId id="388" r:id="rId21"/>
    <p:sldId id="387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73" r:id="rId30"/>
    <p:sldId id="362" r:id="rId31"/>
    <p:sldId id="400" r:id="rId32"/>
    <p:sldId id="364" r:id="rId33"/>
    <p:sldId id="377" r:id="rId34"/>
    <p:sldId id="378" r:id="rId35"/>
    <p:sldId id="397" r:id="rId36"/>
    <p:sldId id="365" r:id="rId37"/>
    <p:sldId id="330" r:id="rId38"/>
    <p:sldId id="35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-Ban NN" initials="LN" lastIdx="1" clrIdx="0">
    <p:extLst>
      <p:ext uri="{19B8F6BF-5375-455C-9EA6-DF929625EA0E}">
        <p15:presenceInfo xmlns:p15="http://schemas.microsoft.com/office/powerpoint/2012/main" userId="Linh-Ban 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CCFF"/>
    <a:srgbClr val="FF0000"/>
    <a:srgbClr val="FFFFFF"/>
    <a:srgbClr val="003366"/>
    <a:srgbClr val="660066"/>
    <a:srgbClr val="FFFF66"/>
    <a:srgbClr val="800000"/>
    <a:srgbClr val="00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71" autoAdjust="0"/>
  </p:normalViewPr>
  <p:slideViewPr>
    <p:cSldViewPr snapToGrid="0" showGuides="1">
      <p:cViewPr varScale="1">
        <p:scale>
          <a:sx n="63" d="100"/>
          <a:sy n="63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127FA-D527-C826-8CCE-7EA15F42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2918E-628C-74D5-FEA7-B6E585880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BA639-CF99-48F4-D742-7343BB31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A36AD-28F8-E7F7-B76D-54F7C280C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92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7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18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7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8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12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8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75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09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26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31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46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2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43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8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59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93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9">
            <a:extLst>
              <a:ext uri="{FF2B5EF4-FFF2-40B4-BE49-F238E27FC236}">
                <a16:creationId xmlns:a16="http://schemas.microsoft.com/office/drawing/2014/main" id="{A3C45B43-1AA7-4CBE-BB0A-10511E2B7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60" y="1234535"/>
            <a:ext cx="12192000" cy="540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text_welcome_53">
            <a:extLst>
              <a:ext uri="{FF2B5EF4-FFF2-40B4-BE49-F238E27FC236}">
                <a16:creationId xmlns:a16="http://schemas.microsoft.com/office/drawing/2014/main" id="{E6E38EA3-259F-4FD7-8832-D7DCFF168E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83" y="2551535"/>
            <a:ext cx="7061982" cy="240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F755A-27D6-4122-8942-EEA4EBEBB6BA}"/>
              </a:ext>
            </a:extLst>
          </p:cNvPr>
          <p:cNvSpPr txBox="1"/>
          <p:nvPr/>
        </p:nvSpPr>
        <p:spPr>
          <a:xfrm>
            <a:off x="538192" y="157317"/>
            <a:ext cx="10697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gent Orange" panose="00000400000000000000" pitchFamily="2" charset="0"/>
                <a:cs typeface="Agent Orange" panose="00000400000000000000" pitchFamily="2" charset="0"/>
              </a:rPr>
              <a:t>NGUYEN CHANH SECONDARY SCHOOL</a:t>
            </a: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gent Orange" panose="00000400000000000000" pitchFamily="2" charset="0"/>
                <a:cs typeface="Agent Orange" panose="00000400000000000000" pitchFamily="2" charset="0"/>
              </a:rPr>
              <a:t>CLASS: 9.6</a:t>
            </a:r>
          </a:p>
        </p:txBody>
      </p:sp>
    </p:spTree>
  </p:cSld>
  <p:clrMapOvr>
    <a:masterClrMapping/>
  </p:clrMapOvr>
  <p:transition spd="slow">
    <p:push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146" name="Picture 2" descr="Awesome Stock Illustrations – 106,143 Awesome Stock Illustrations, Vectors  &amp; Clipart - Dreamstime">
            <a:extLst>
              <a:ext uri="{FF2B5EF4-FFF2-40B4-BE49-F238E27FC236}">
                <a16:creationId xmlns:a16="http://schemas.microsoft.com/office/drawing/2014/main" id="{096C1953-4668-E48F-C19A-F0DEC430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03" y="1242374"/>
            <a:ext cx="5558249" cy="51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6B5B1C-BF3F-4F04-85F4-5033954C1062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87511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44964A-DACA-4FB5-A85F-C86DAA829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246" y="1156016"/>
            <a:ext cx="7369163" cy="56156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450EB2-2ED9-4F2A-A0BB-D73E04C4CF67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58206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4212" y="287923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trải</a:t>
            </a:r>
            <a:r>
              <a:rPr lang="en-US" sz="4800" dirty="0"/>
              <a:t> </a:t>
            </a:r>
            <a:r>
              <a:rPr lang="en-US" sz="4800" dirty="0" err="1"/>
              <a:t>nghiệm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  <p:pic>
        <p:nvPicPr>
          <p:cNvPr id="1026" name="Picture 2" descr="Customer experience | Toonaangevende klanttevredenheidsscore van 97% |  Workday">
            <a:extLst>
              <a:ext uri="{FF2B5EF4-FFF2-40B4-BE49-F238E27FC236}">
                <a16:creationId xmlns:a16="http://schemas.microsoft.com/office/drawing/2014/main" id="{412D6DF7-CE2A-3475-6907-A9E495ADD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969" r="7035" b="2952"/>
          <a:stretch/>
        </p:blipFill>
        <p:spPr bwMode="auto">
          <a:xfrm>
            <a:off x="5879528" y="1935332"/>
            <a:ext cx="6312472" cy="46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90532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987503"/>
              </p:ext>
            </p:extLst>
          </p:nvPr>
        </p:nvGraphicFramePr>
        <p:xfrm>
          <a:off x="993058" y="1032325"/>
          <a:ext cx="10508038" cy="59175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93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9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4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71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450">
                <a:tc>
                  <a:txBody>
                    <a:bodyPr/>
                    <a:lstStyle/>
                    <a:p>
                      <a:pPr marL="0" marR="0" lvl="0" indent="-127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vi-VN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fauna (n) 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fɔːnə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tất cả động vật của một khu vực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101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flora (n) 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-635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flɔːrə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tất cả thực vật của một khu vực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57484"/>
                  </a:ext>
                </a:extLst>
              </a:tr>
              <a:tr h="736381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eco-tour (n)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ˈiːkəʊ ˌtʊə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x-non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6580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memorable (adj)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memərəbl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nhớ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4218186"/>
                  </a:ext>
                </a:extLst>
              </a:tr>
              <a:tr h="642164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brilliant </a:t>
                      </a: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(adj) 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brɪliənt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rất ấn tượng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185730"/>
                  </a:ext>
                </a:extLst>
              </a:tr>
              <a:tr h="642164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seabed (n) 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ː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bed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đáy biển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6866430"/>
                  </a:ext>
                </a:extLst>
              </a:tr>
              <a:tr h="662460">
                <a:tc>
                  <a:txBody>
                    <a:bodyPr/>
                    <a:lstStyle/>
                    <a:p>
                      <a:pPr marL="0" marR="0" lvl="0" indent="-127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experience (n)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ɪkˈspɪəriəns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x-none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</a:tbl>
          </a:graphicData>
        </a:graphic>
      </p:graphicFrame>
      <p:pic>
        <p:nvPicPr>
          <p:cNvPr id="2" name="memorable__gb_1">
            <a:hlinkClick r:id="" action="ppaction://media"/>
            <a:extLst>
              <a:ext uri="{FF2B5EF4-FFF2-40B4-BE49-F238E27FC236}">
                <a16:creationId xmlns:a16="http://schemas.microsoft.com/office/drawing/2014/main" id="{0878826A-AD28-0140-7482-7F02D7C23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2133" y="4231851"/>
            <a:ext cx="747588" cy="747588"/>
          </a:xfrm>
          <a:prstGeom prst="rect">
            <a:avLst/>
          </a:prstGeom>
        </p:spPr>
      </p:pic>
      <p:pic>
        <p:nvPicPr>
          <p:cNvPr id="5" name="experience__gb_1">
            <a:hlinkClick r:id="" action="ppaction://media"/>
            <a:extLst>
              <a:ext uri="{FF2B5EF4-FFF2-40B4-BE49-F238E27FC236}">
                <a16:creationId xmlns:a16="http://schemas.microsoft.com/office/drawing/2014/main" id="{779055F6-C343-6B7D-FC3F-81DE45AB3D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4943" y="6122709"/>
            <a:ext cx="747588" cy="747588"/>
          </a:xfrm>
          <a:prstGeom prst="rect">
            <a:avLst/>
          </a:prstGeom>
        </p:spPr>
      </p:pic>
      <p:pic>
        <p:nvPicPr>
          <p:cNvPr id="7" name="ecotour">
            <a:hlinkClick r:id="" action="ppaction://media"/>
            <a:extLst>
              <a:ext uri="{FF2B5EF4-FFF2-40B4-BE49-F238E27FC236}">
                <a16:creationId xmlns:a16="http://schemas.microsoft.com/office/drawing/2014/main" id="{1642ABBC-F469-307E-C51B-D56FE51279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7461" y="3278422"/>
            <a:ext cx="747588" cy="747588"/>
          </a:xfrm>
          <a:prstGeom prst="rect">
            <a:avLst/>
          </a:prstGeom>
        </p:spPr>
      </p:pic>
      <p:pic>
        <p:nvPicPr>
          <p:cNvPr id="8" name="brilliant__gb_1">
            <a:hlinkClick r:id="" action="ppaction://media"/>
            <a:extLst>
              <a:ext uri="{FF2B5EF4-FFF2-40B4-BE49-F238E27FC236}">
                <a16:creationId xmlns:a16="http://schemas.microsoft.com/office/drawing/2014/main" id="{33F5D79A-64A9-DB3C-E140-A59653CDA5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0510" y="4876758"/>
            <a:ext cx="747588" cy="747588"/>
          </a:xfrm>
          <a:prstGeom prst="rect">
            <a:avLst/>
          </a:prstGeom>
        </p:spPr>
      </p:pic>
      <p:pic>
        <p:nvPicPr>
          <p:cNvPr id="9" name="flora__gb_1">
            <a:hlinkClick r:id="" action="ppaction://media"/>
            <a:extLst>
              <a:ext uri="{FF2B5EF4-FFF2-40B4-BE49-F238E27FC236}">
                <a16:creationId xmlns:a16="http://schemas.microsoft.com/office/drawing/2014/main" id="{FFCB6396-2EBC-0375-8315-1398A8806B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5495" y="2538831"/>
            <a:ext cx="651520" cy="651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CDE8F0-497D-4E6D-ACAD-0E383946FC12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  <p:pic>
        <p:nvPicPr>
          <p:cNvPr id="15" name="fauna__gb_1">
            <a:hlinkClick r:id="" action="ppaction://media"/>
            <a:extLst>
              <a:ext uri="{FF2B5EF4-FFF2-40B4-BE49-F238E27FC236}">
                <a16:creationId xmlns:a16="http://schemas.microsoft.com/office/drawing/2014/main" id="{E1D9231D-ABF0-41E7-B5E9-B8C51016AD1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6578" y="1605229"/>
            <a:ext cx="651520" cy="654419"/>
          </a:xfrm>
          <a:prstGeom prst="rect">
            <a:avLst/>
          </a:prstGeom>
        </p:spPr>
      </p:pic>
      <p:pic>
        <p:nvPicPr>
          <p:cNvPr id="16" name="seabed">
            <a:hlinkClick r:id="" action="ppaction://media"/>
            <a:extLst>
              <a:ext uri="{FF2B5EF4-FFF2-40B4-BE49-F238E27FC236}">
                <a16:creationId xmlns:a16="http://schemas.microsoft.com/office/drawing/2014/main" id="{D8838700-94F8-4D29-B90E-2DE0610689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4943" y="5551987"/>
            <a:ext cx="747588" cy="7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5D8679-2B04-4106-B783-D8A00E84E76D}"/>
              </a:ext>
            </a:extLst>
          </p:cNvPr>
          <p:cNvGrpSpPr/>
          <p:nvPr/>
        </p:nvGrpSpPr>
        <p:grpSpPr>
          <a:xfrm>
            <a:off x="0" y="0"/>
            <a:ext cx="12192000" cy="905323"/>
            <a:chOff x="7620" y="-7620"/>
            <a:chExt cx="12192000" cy="1083309"/>
          </a:xfrm>
        </p:grpSpPr>
        <p:sp>
          <p:nvSpPr>
            <p:cNvPr id="5" name="Round Single Corner Rectangle 16">
              <a:extLst>
                <a:ext uri="{FF2B5EF4-FFF2-40B4-BE49-F238E27FC236}">
                  <a16:creationId xmlns:a16="http://schemas.microsoft.com/office/drawing/2014/main" id="{CB5777E2-6E88-45B8-AF0E-3B6A7E6B4E9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7">
              <a:extLst>
                <a:ext uri="{FF2B5EF4-FFF2-40B4-BE49-F238E27FC236}">
                  <a16:creationId xmlns:a16="http://schemas.microsoft.com/office/drawing/2014/main" id="{BB8BD20D-3B30-489A-AEED-AA10CE7253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8">
              <a:extLst>
                <a:ext uri="{FF2B5EF4-FFF2-40B4-BE49-F238E27FC236}">
                  <a16:creationId xmlns:a16="http://schemas.microsoft.com/office/drawing/2014/main" id="{8284D332-6A0E-44AF-9B58-9D6D3FDBE4C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9CB8E9-A503-44B8-A6D6-E5AD022BB05E}"/>
              </a:ext>
            </a:extLst>
          </p:cNvPr>
          <p:cNvSpPr txBox="1"/>
          <p:nvPr/>
        </p:nvSpPr>
        <p:spPr>
          <a:xfrm>
            <a:off x="487066" y="135939"/>
            <a:ext cx="55366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Vocabulary checking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577822-73AE-45ED-AD28-C3310677F901}"/>
              </a:ext>
            </a:extLst>
          </p:cNvPr>
          <p:cNvSpPr/>
          <p:nvPr/>
        </p:nvSpPr>
        <p:spPr>
          <a:xfrm>
            <a:off x="1288345" y="2369303"/>
            <a:ext cx="2894028" cy="903867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B67232-3837-4EA7-8A74-C8241739B30D}"/>
              </a:ext>
            </a:extLst>
          </p:cNvPr>
          <p:cNvSpPr/>
          <p:nvPr/>
        </p:nvSpPr>
        <p:spPr>
          <a:xfrm>
            <a:off x="4282918" y="1294681"/>
            <a:ext cx="2894028" cy="903867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B040AB-D221-4B0D-AF1F-97C03E865196}"/>
              </a:ext>
            </a:extLst>
          </p:cNvPr>
          <p:cNvSpPr/>
          <p:nvPr/>
        </p:nvSpPr>
        <p:spPr>
          <a:xfrm>
            <a:off x="7249203" y="2312635"/>
            <a:ext cx="2999320" cy="951856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5AC90F-4C74-4A6B-A361-C00A375F25B1}"/>
              </a:ext>
            </a:extLst>
          </p:cNvPr>
          <p:cNvSpPr/>
          <p:nvPr/>
        </p:nvSpPr>
        <p:spPr>
          <a:xfrm>
            <a:off x="7525739" y="4477102"/>
            <a:ext cx="2894028" cy="903867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0F724-FCD3-49DE-AACB-B4CAF57ABD32}"/>
              </a:ext>
            </a:extLst>
          </p:cNvPr>
          <p:cNvSpPr/>
          <p:nvPr/>
        </p:nvSpPr>
        <p:spPr>
          <a:xfrm>
            <a:off x="4355175" y="5562675"/>
            <a:ext cx="2894028" cy="903867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C9B197-C174-43A9-834C-D4F850887D0C}"/>
              </a:ext>
            </a:extLst>
          </p:cNvPr>
          <p:cNvSpPr/>
          <p:nvPr/>
        </p:nvSpPr>
        <p:spPr>
          <a:xfrm>
            <a:off x="4141518" y="3349782"/>
            <a:ext cx="3035428" cy="967517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356180-28E9-4604-A577-DAC99056AC96}"/>
              </a:ext>
            </a:extLst>
          </p:cNvPr>
          <p:cNvSpPr/>
          <p:nvPr/>
        </p:nvSpPr>
        <p:spPr>
          <a:xfrm>
            <a:off x="1194078" y="4277376"/>
            <a:ext cx="2894028" cy="903867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C2F8EC-135B-40CE-B75A-52E11A619E09}"/>
              </a:ext>
            </a:extLst>
          </p:cNvPr>
          <p:cNvSpPr txBox="1"/>
          <p:nvPr/>
        </p:nvSpPr>
        <p:spPr>
          <a:xfrm>
            <a:off x="1851303" y="2608176"/>
            <a:ext cx="189479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eco-tour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D15A2-664B-4E31-84CB-FFFCE7BF4DEC}"/>
              </a:ext>
            </a:extLst>
          </p:cNvPr>
          <p:cNvSpPr txBox="1"/>
          <p:nvPr/>
        </p:nvSpPr>
        <p:spPr>
          <a:xfrm>
            <a:off x="5234863" y="1462466"/>
            <a:ext cx="99013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flora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9095C9-1A3A-414A-B23F-F6BD732885FA}"/>
              </a:ext>
            </a:extLst>
          </p:cNvPr>
          <p:cNvSpPr txBox="1"/>
          <p:nvPr/>
        </p:nvSpPr>
        <p:spPr>
          <a:xfrm>
            <a:off x="7783006" y="2474401"/>
            <a:ext cx="211512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memorable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9B941A-EFC7-4F9C-945D-24EA502DE0D3}"/>
              </a:ext>
            </a:extLst>
          </p:cNvPr>
          <p:cNvSpPr txBox="1"/>
          <p:nvPr/>
        </p:nvSpPr>
        <p:spPr>
          <a:xfrm>
            <a:off x="8221548" y="4658023"/>
            <a:ext cx="1780281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brilliant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A835AC-AEB5-4F42-853C-40F5D6944315}"/>
              </a:ext>
            </a:extLst>
          </p:cNvPr>
          <p:cNvSpPr txBox="1"/>
          <p:nvPr/>
        </p:nvSpPr>
        <p:spPr>
          <a:xfrm>
            <a:off x="5210638" y="5829942"/>
            <a:ext cx="127588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seabed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2003D6-91F4-4A83-84DF-8F44556B122C}"/>
              </a:ext>
            </a:extLst>
          </p:cNvPr>
          <p:cNvSpPr txBox="1"/>
          <p:nvPr/>
        </p:nvSpPr>
        <p:spPr>
          <a:xfrm>
            <a:off x="2168172" y="4467699"/>
            <a:ext cx="1134373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fauna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F42D24-799B-43C9-B071-F03E1A5FDE64}"/>
              </a:ext>
            </a:extLst>
          </p:cNvPr>
          <p:cNvSpPr txBox="1"/>
          <p:nvPr/>
        </p:nvSpPr>
        <p:spPr>
          <a:xfrm>
            <a:off x="4739771" y="3511984"/>
            <a:ext cx="1980321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4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CC2ECF-646A-4027-AAD6-B8231654907F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7">
              <a:extLst>
                <a:ext uri="{FF2B5EF4-FFF2-40B4-BE49-F238E27FC236}">
                  <a16:creationId xmlns:a16="http://schemas.microsoft.com/office/drawing/2014/main" id="{4A93663A-A48F-48C7-B916-53E1BA4B407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37B4C502-2B02-4F5C-99B8-88F01797F37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D30A6D84-2558-41BA-89E9-211711D4B6D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0AA126-2297-4809-950F-70259890E56D}"/>
              </a:ext>
            </a:extLst>
          </p:cNvPr>
          <p:cNvSpPr txBox="1"/>
          <p:nvPr/>
        </p:nvSpPr>
        <p:spPr>
          <a:xfrm>
            <a:off x="774705" y="2498280"/>
            <a:ext cx="983318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Name places Tom’s family visited in Da Lat.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80480-172D-4B47-97D6-632EC5D213E1}"/>
              </a:ext>
            </a:extLst>
          </p:cNvPr>
          <p:cNvSpPr txBox="1"/>
          <p:nvPr/>
        </p:nvSpPr>
        <p:spPr>
          <a:xfrm>
            <a:off x="463952" y="243305"/>
            <a:ext cx="749178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Prediction</a:t>
            </a:r>
          </a:p>
        </p:txBody>
      </p:sp>
      <p:pic>
        <p:nvPicPr>
          <p:cNvPr id="12" name="27">
            <a:hlinkClick r:id="" action="ppaction://media"/>
            <a:extLst>
              <a:ext uri="{FF2B5EF4-FFF2-40B4-BE49-F238E27FC236}">
                <a16:creationId xmlns:a16="http://schemas.microsoft.com/office/drawing/2014/main" id="{C32446F6-32AB-45C7-96B5-A43C3DB66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6164" y="1195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851" y="186930"/>
            <a:ext cx="40799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39852" y="1833610"/>
            <a:ext cx="11304817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Hi,Mi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I’ve been back from Da Lat. I have some local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specialities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you.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Thanks,Tom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 guess you and your family had a great time there.</a:t>
            </a:r>
          </a:p>
          <a:p>
            <a:pPr lvl="0"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Yeah. We visited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Mountain, and Cu Lan Village. We saw a 	gong show in the evening.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Mountain?</a:t>
            </a:r>
          </a:p>
          <a:p>
            <a:pPr lvl="0"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rode a jeep to the top. It was a thrilling ride up there. Then we 	took an eco-tour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They said that the area is 	rich in flora and fauna with more than 150 plant and animal species.</a:t>
            </a:r>
          </a:p>
        </p:txBody>
      </p:sp>
      <p:pic>
        <p:nvPicPr>
          <p:cNvPr id="2" name="027">
            <a:hlinkClick r:id="" action="ppaction://media"/>
            <a:extLst>
              <a:ext uri="{FF2B5EF4-FFF2-40B4-BE49-F238E27FC236}">
                <a16:creationId xmlns:a16="http://schemas.microsoft.com/office/drawing/2014/main" id="{84D26179-23A5-13C9-A0EF-F467BC56B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59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6959" y="1222806"/>
            <a:ext cx="610804" cy="6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E736-E85C-F3CE-836B-C8B33064D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55874-73F5-6F26-25BA-66145BD6CD65}"/>
              </a:ext>
            </a:extLst>
          </p:cNvPr>
          <p:cNvGrpSpPr/>
          <p:nvPr/>
        </p:nvGrpSpPr>
        <p:grpSpPr>
          <a:xfrm>
            <a:off x="-1172" y="-7620"/>
            <a:ext cx="12192000" cy="840881"/>
            <a:chOff x="7620" y="-7620"/>
            <a:chExt cx="12192000" cy="1083309"/>
          </a:xfrm>
        </p:grpSpPr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257AF01A-5F80-6E89-FD25-99E61015A2F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DEB3DB53-36FE-D1E4-7133-8FB43CD7E1C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4561B35D-D6EE-4964-2F79-1BB3E969ACF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353519" y="1522525"/>
            <a:ext cx="11304817" cy="5217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took pictures of the magnificent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Yes. We had a brilliant tour around the village. We also rode horses and a jeep along a stream.  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must have been exciting, Tom.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definitely was. In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evening,we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saw an interesting gong show. We danced and sang with the locals. And we tried grilled pork. It was a really memorable 	evening. I’ll show you some pictures I took there.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Cool!</a:t>
            </a:r>
          </a:p>
        </p:txBody>
      </p:sp>
      <p:pic>
        <p:nvPicPr>
          <p:cNvPr id="2" name="027">
            <a:hlinkClick r:id="" action="ppaction://media"/>
            <a:extLst>
              <a:ext uri="{FF2B5EF4-FFF2-40B4-BE49-F238E27FC236}">
                <a16:creationId xmlns:a16="http://schemas.microsoft.com/office/drawing/2014/main" id="{F8FDEA93-BD66-C6F0-094C-1FBCAAF371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0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3783" y="1099587"/>
            <a:ext cx="610804" cy="6108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46537C-CBC9-4B03-A0E0-9226571406FF}"/>
              </a:ext>
            </a:extLst>
          </p:cNvPr>
          <p:cNvSpPr txBox="1"/>
          <p:nvPr/>
        </p:nvSpPr>
        <p:spPr>
          <a:xfrm>
            <a:off x="353519" y="55821"/>
            <a:ext cx="40799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read</a:t>
            </a:r>
          </a:p>
        </p:txBody>
      </p:sp>
    </p:spTree>
    <p:extLst>
      <p:ext uri="{BB962C8B-B14F-4D97-AF65-F5344CB8AC3E}">
        <p14:creationId xmlns:p14="http://schemas.microsoft.com/office/powerpoint/2010/main" val="17799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15120" y="1182137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had an eco-tour of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a gong show.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7DF1D-D380-4C62-B043-DFDEE54B2D9B}"/>
              </a:ext>
            </a:extLst>
          </p:cNvPr>
          <p:cNvSpPr txBox="1"/>
          <p:nvPr/>
        </p:nvSpPr>
        <p:spPr>
          <a:xfrm>
            <a:off x="9873257" y="118213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251FEB-C24A-48A8-BA2C-0C2785FEBB70}"/>
              </a:ext>
            </a:extLst>
          </p:cNvPr>
          <p:cNvSpPr txBox="1"/>
          <p:nvPr/>
        </p:nvSpPr>
        <p:spPr>
          <a:xfrm>
            <a:off x="0" y="186930"/>
            <a:ext cx="1219200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(True) or F (False)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0796" y="226336"/>
            <a:ext cx="5842841" cy="574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Mi. I’ve been back from Da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I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have some local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specialities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you.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Tom. I guess you and your family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had a great time there.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Yeah. We visited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Mountain,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and Cu Lan Village. We saw a gong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show in the evening.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Mountain?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rode a jeep to the top. It was a thrilling ride up there. Then we took an eco-tour of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They said that the area is rich in flora and fauna with more than 150 plant and animal species.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6277351" y="0"/>
            <a:ext cx="5914649" cy="615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took pictures of the magnificent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Yes. We had a brilliant tour around   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 village. We also rode horses and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 jeep 	along a stream.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must have been exciting, Tom.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definitely was. In the evening we 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saw an interesting gong show. We  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danced and sang with the locals. And 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 tried grilled pork. It was a really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memorable evening. I’ll show you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some pictures I took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Cool!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074875" y="226336"/>
            <a:ext cx="21125" cy="59245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4618" y="667523"/>
            <a:ext cx="3820563" cy="90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BEE521-EA0F-46F7-8A7C-241D38586137}"/>
              </a:ext>
            </a:extLst>
          </p:cNvPr>
          <p:cNvSpPr txBox="1"/>
          <p:nvPr/>
        </p:nvSpPr>
        <p:spPr>
          <a:xfrm>
            <a:off x="1973365" y="6127405"/>
            <a:ext cx="8389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Mi and Tom had a great time in Da Lat. (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15120" y="1182137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had an eco-tour of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a gong show.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7DF1D-D380-4C62-B043-DFDEE54B2D9B}"/>
              </a:ext>
            </a:extLst>
          </p:cNvPr>
          <p:cNvSpPr txBox="1"/>
          <p:nvPr/>
        </p:nvSpPr>
        <p:spPr>
          <a:xfrm>
            <a:off x="9873257" y="118213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FC1B6-A67D-40A1-9621-6DB32EDC9F69}"/>
              </a:ext>
            </a:extLst>
          </p:cNvPr>
          <p:cNvSpPr txBox="1"/>
          <p:nvPr/>
        </p:nvSpPr>
        <p:spPr>
          <a:xfrm>
            <a:off x="9873257" y="185161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07EEE-00BC-48A7-B8EA-D114AD91B270}"/>
              </a:ext>
            </a:extLst>
          </p:cNvPr>
          <p:cNvSpPr txBox="1"/>
          <p:nvPr/>
        </p:nvSpPr>
        <p:spPr>
          <a:xfrm>
            <a:off x="0" y="186930"/>
            <a:ext cx="1219200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(True) or F (False)</a:t>
            </a:r>
          </a:p>
        </p:txBody>
      </p:sp>
    </p:spTree>
    <p:extLst>
      <p:ext uri="{BB962C8B-B14F-4D97-AF65-F5344CB8AC3E}">
        <p14:creationId xmlns:p14="http://schemas.microsoft.com/office/powerpoint/2010/main" val="40721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0796" y="226336"/>
            <a:ext cx="5842841" cy="574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Mi. I’ve been from Da Lat. I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have some local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specialities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you.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Tom. I guess you and your family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had a great time there.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Yeah. We visited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Mountain,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and Cu Lan Village. We saw a gong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show in the evening.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Mountain?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rode a jeep to the top. It was a thrilling ride up there. Then we took an eco-tour of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They said that the area is rich in flora and fauna with more than 150 plant and animal species.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6277351" y="0"/>
            <a:ext cx="5914649" cy="615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took pictures of the magnificent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Yes. We had a brilliant tour around   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 village. We also rode horses and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 jeep 	along a stream.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must have been exciting, Tom.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definitely was. In the evening we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saw an interesting gong show. We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danced and sang with the locals. And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 tried grilled pork. It was a really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memorable evening. I’ll show you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some pictures I took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Cool!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074875" y="226336"/>
            <a:ext cx="21125" cy="59245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4618" y="667523"/>
            <a:ext cx="3820563" cy="90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BEE521-EA0F-46F7-8A7C-241D38586137}"/>
              </a:ext>
            </a:extLst>
          </p:cNvPr>
          <p:cNvSpPr txBox="1"/>
          <p:nvPr/>
        </p:nvSpPr>
        <p:spPr>
          <a:xfrm>
            <a:off x="1629235" y="6119785"/>
            <a:ext cx="9568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Tom had an eco-tour of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Mountain. (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1" dirty="0">
              <a:solidFill>
                <a:srgbClr val="0000C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DF5BBE-2C75-49C9-AB68-E91B51A3A7DC}"/>
              </a:ext>
            </a:extLst>
          </p:cNvPr>
          <p:cNvCxnSpPr>
            <a:cxnSpLocks/>
          </p:cNvCxnSpPr>
          <p:nvPr/>
        </p:nvCxnSpPr>
        <p:spPr>
          <a:xfrm flipH="1">
            <a:off x="1828800" y="4643258"/>
            <a:ext cx="322427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B4D84B-8689-47BA-BAC0-C7A17CAB77EE}"/>
              </a:ext>
            </a:extLst>
          </p:cNvPr>
          <p:cNvCxnSpPr>
            <a:cxnSpLocks/>
          </p:cNvCxnSpPr>
          <p:nvPr/>
        </p:nvCxnSpPr>
        <p:spPr>
          <a:xfrm flipH="1">
            <a:off x="255639" y="5079876"/>
            <a:ext cx="233024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94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15120" y="1182137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had an eco-tour of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a gong show.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7DF1D-D380-4C62-B043-DFDEE54B2D9B}"/>
              </a:ext>
            </a:extLst>
          </p:cNvPr>
          <p:cNvSpPr txBox="1"/>
          <p:nvPr/>
        </p:nvSpPr>
        <p:spPr>
          <a:xfrm>
            <a:off x="9873257" y="122146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FC1B6-A67D-40A1-9621-6DB32EDC9F69}"/>
              </a:ext>
            </a:extLst>
          </p:cNvPr>
          <p:cNvSpPr txBox="1"/>
          <p:nvPr/>
        </p:nvSpPr>
        <p:spPr>
          <a:xfrm>
            <a:off x="9873257" y="189094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9E88E-913F-4812-BA7B-302B9FF1FF53}"/>
              </a:ext>
            </a:extLst>
          </p:cNvPr>
          <p:cNvSpPr txBox="1"/>
          <p:nvPr/>
        </p:nvSpPr>
        <p:spPr>
          <a:xfrm>
            <a:off x="9873257" y="2573639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3443F-3286-464E-ABB1-04DCBFD76073}"/>
              </a:ext>
            </a:extLst>
          </p:cNvPr>
          <p:cNvSpPr txBox="1"/>
          <p:nvPr/>
        </p:nvSpPr>
        <p:spPr>
          <a:xfrm>
            <a:off x="0" y="186930"/>
            <a:ext cx="1219200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(True) or F (False)</a:t>
            </a:r>
          </a:p>
        </p:txBody>
      </p:sp>
    </p:spTree>
    <p:extLst>
      <p:ext uri="{BB962C8B-B14F-4D97-AF65-F5344CB8AC3E}">
        <p14:creationId xmlns:p14="http://schemas.microsoft.com/office/powerpoint/2010/main" val="24913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0796" y="226336"/>
            <a:ext cx="5842841" cy="574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Mi. I’m back from Da Lat now. I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have some local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specialities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you.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Tom. I guess you and your family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had a great time there.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Yeah. We visited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Mountain,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and Cu Lan Village. We saw a gong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show in the evening.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Mountain?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rode a jeep to the top. It was a thrilling ride up there. Then we took an eco-tour of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They said that the area is rich in flora and fauna with more than 150 plant and animal species.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6277351" y="0"/>
            <a:ext cx="5914649" cy="615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took pictures of the magnificent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Yes. We had a brilliant tour around   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 village. We also rode horses and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 jeep 	along a stream.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must have been exciting, Tom.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definitely was. In the evening we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saw an interesting gong show. We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danced and sang with the locals. And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 tried grilled pork. It was a really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memorable evening. I’ll show you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some pictures I took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Cool!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074875" y="226336"/>
            <a:ext cx="21125" cy="59245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4618" y="667523"/>
            <a:ext cx="3820563" cy="90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BEE521-EA0F-46F7-8A7C-241D38586137}"/>
              </a:ext>
            </a:extLst>
          </p:cNvPr>
          <p:cNvSpPr txBox="1"/>
          <p:nvPr/>
        </p:nvSpPr>
        <p:spPr>
          <a:xfrm>
            <a:off x="144054" y="5975728"/>
            <a:ext cx="11962881" cy="628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There are more than 150 plant and animal species  on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Mountain. (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600" b="1" dirty="0">
              <a:solidFill>
                <a:srgbClr val="0000C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DF5BBE-2C75-49C9-AB68-E91B51A3A7DC}"/>
              </a:ext>
            </a:extLst>
          </p:cNvPr>
          <p:cNvCxnSpPr>
            <a:cxnSpLocks/>
          </p:cNvCxnSpPr>
          <p:nvPr/>
        </p:nvCxnSpPr>
        <p:spPr>
          <a:xfrm flipH="1">
            <a:off x="1828800" y="4643258"/>
            <a:ext cx="322427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B4D84B-8689-47BA-BAC0-C7A17CAB77EE}"/>
              </a:ext>
            </a:extLst>
          </p:cNvPr>
          <p:cNvCxnSpPr>
            <a:cxnSpLocks/>
          </p:cNvCxnSpPr>
          <p:nvPr/>
        </p:nvCxnSpPr>
        <p:spPr>
          <a:xfrm flipH="1">
            <a:off x="255639" y="5079876"/>
            <a:ext cx="233024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2A9788-0738-4244-A77D-B8E570134D7E}"/>
              </a:ext>
            </a:extLst>
          </p:cNvPr>
          <p:cNvCxnSpPr>
            <a:cxnSpLocks/>
          </p:cNvCxnSpPr>
          <p:nvPr/>
        </p:nvCxnSpPr>
        <p:spPr>
          <a:xfrm flipH="1">
            <a:off x="4395019" y="5067003"/>
            <a:ext cx="1109981" cy="25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7120EF-91CC-40C0-93B6-07257EA0EAF0}"/>
              </a:ext>
            </a:extLst>
          </p:cNvPr>
          <p:cNvCxnSpPr>
            <a:cxnSpLocks/>
          </p:cNvCxnSpPr>
          <p:nvPr/>
        </p:nvCxnSpPr>
        <p:spPr>
          <a:xfrm flipH="1" flipV="1">
            <a:off x="255640" y="5490430"/>
            <a:ext cx="5368412" cy="93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41413-444C-4EB7-9DB1-B7A93AFA5D54}"/>
              </a:ext>
            </a:extLst>
          </p:cNvPr>
          <p:cNvCxnSpPr>
            <a:cxnSpLocks/>
          </p:cNvCxnSpPr>
          <p:nvPr/>
        </p:nvCxnSpPr>
        <p:spPr>
          <a:xfrm flipH="1">
            <a:off x="255639" y="5910378"/>
            <a:ext cx="2104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86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15120" y="1182137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had an eco-tour of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a gong show.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3A4F95-3D2E-48CE-B067-CE15487749ED}"/>
              </a:ext>
            </a:extLst>
          </p:cNvPr>
          <p:cNvSpPr txBox="1"/>
          <p:nvPr/>
        </p:nvSpPr>
        <p:spPr>
          <a:xfrm>
            <a:off x="0" y="186930"/>
            <a:ext cx="1219200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2.T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(True) or F (False)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7DF1D-D380-4C62-B043-DFDEE54B2D9B}"/>
              </a:ext>
            </a:extLst>
          </p:cNvPr>
          <p:cNvSpPr txBox="1"/>
          <p:nvPr/>
        </p:nvSpPr>
        <p:spPr>
          <a:xfrm>
            <a:off x="9873257" y="122146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FC1B6-A67D-40A1-9621-6DB32EDC9F69}"/>
              </a:ext>
            </a:extLst>
          </p:cNvPr>
          <p:cNvSpPr txBox="1"/>
          <p:nvPr/>
        </p:nvSpPr>
        <p:spPr>
          <a:xfrm>
            <a:off x="9873257" y="189094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9E88E-913F-4812-BA7B-302B9FF1FF53}"/>
              </a:ext>
            </a:extLst>
          </p:cNvPr>
          <p:cNvSpPr txBox="1"/>
          <p:nvPr/>
        </p:nvSpPr>
        <p:spPr>
          <a:xfrm>
            <a:off x="9873257" y="2573639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1C4DD-AECB-4306-A1BE-4A799102B802}"/>
              </a:ext>
            </a:extLst>
          </p:cNvPr>
          <p:cNvSpPr txBox="1"/>
          <p:nvPr/>
        </p:nvSpPr>
        <p:spPr>
          <a:xfrm>
            <a:off x="9873257" y="3812503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1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0796" y="226336"/>
            <a:ext cx="5842841" cy="574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Mi. I’ve been back from Da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I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have some local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specialities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you.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Tom. I guess you and your family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had a great time there.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Yeah. We visited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Mountain,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and Cu Lan Village. We saw a gong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show in the evening.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Mountain?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rode a jeep to the top. It was a thrilling ride up there. Then we took an eco-tour of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They said that the area is rich in flora and fauna with more than 150 plant and animal species.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6277351" y="0"/>
            <a:ext cx="5914649" cy="615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took pictures of the magnificent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Yes. We had a brilliant tour around   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 village. We also rode horses and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 jeep 	along a stream.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must have been exciting, Tom.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definitely was. In the evening we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saw an interesting gong show. We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danced and sang with the locals. And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 tried grilled pork. It was a really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memorable evening. I’ll show you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some pictures I took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Cool!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074875" y="226336"/>
            <a:ext cx="21125" cy="59245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4618" y="667523"/>
            <a:ext cx="3820563" cy="90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BEE521-EA0F-46F7-8A7C-241D38586137}"/>
              </a:ext>
            </a:extLst>
          </p:cNvPr>
          <p:cNvSpPr txBox="1"/>
          <p:nvPr/>
        </p:nvSpPr>
        <p:spPr>
          <a:xfrm>
            <a:off x="1910436" y="6030645"/>
            <a:ext cx="8982248" cy="66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Tom didn’t like his experiences in Cu Lan Village. (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b="1" dirty="0">
              <a:solidFill>
                <a:srgbClr val="0000C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DF5BBE-2C75-49C9-AB68-E91B51A3A7DC}"/>
              </a:ext>
            </a:extLst>
          </p:cNvPr>
          <p:cNvCxnSpPr>
            <a:cxnSpLocks/>
          </p:cNvCxnSpPr>
          <p:nvPr/>
        </p:nvCxnSpPr>
        <p:spPr>
          <a:xfrm flipH="1">
            <a:off x="1828800" y="4643258"/>
            <a:ext cx="322427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B4D84B-8689-47BA-BAC0-C7A17CAB77EE}"/>
              </a:ext>
            </a:extLst>
          </p:cNvPr>
          <p:cNvCxnSpPr>
            <a:cxnSpLocks/>
          </p:cNvCxnSpPr>
          <p:nvPr/>
        </p:nvCxnSpPr>
        <p:spPr>
          <a:xfrm flipH="1">
            <a:off x="255639" y="5079876"/>
            <a:ext cx="233024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2A9788-0738-4244-A77D-B8E570134D7E}"/>
              </a:ext>
            </a:extLst>
          </p:cNvPr>
          <p:cNvCxnSpPr>
            <a:cxnSpLocks/>
          </p:cNvCxnSpPr>
          <p:nvPr/>
        </p:nvCxnSpPr>
        <p:spPr>
          <a:xfrm flipH="1">
            <a:off x="4395019" y="5067003"/>
            <a:ext cx="1109981" cy="25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7120EF-91CC-40C0-93B6-07257EA0EAF0}"/>
              </a:ext>
            </a:extLst>
          </p:cNvPr>
          <p:cNvCxnSpPr>
            <a:cxnSpLocks/>
          </p:cNvCxnSpPr>
          <p:nvPr/>
        </p:nvCxnSpPr>
        <p:spPr>
          <a:xfrm flipH="1" flipV="1">
            <a:off x="255640" y="5490430"/>
            <a:ext cx="5368412" cy="93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41413-444C-4EB7-9DB1-B7A93AFA5D54}"/>
              </a:ext>
            </a:extLst>
          </p:cNvPr>
          <p:cNvCxnSpPr>
            <a:cxnSpLocks/>
          </p:cNvCxnSpPr>
          <p:nvPr/>
        </p:nvCxnSpPr>
        <p:spPr>
          <a:xfrm flipH="1">
            <a:off x="255639" y="5910378"/>
            <a:ext cx="2104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BED699-D974-4F0E-91ED-C9DE519BA0BD}"/>
              </a:ext>
            </a:extLst>
          </p:cNvPr>
          <p:cNvCxnSpPr>
            <a:cxnSpLocks/>
          </p:cNvCxnSpPr>
          <p:nvPr/>
        </p:nvCxnSpPr>
        <p:spPr>
          <a:xfrm flipH="1">
            <a:off x="7844503" y="2037758"/>
            <a:ext cx="338547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DB5FB6-1230-424D-9A20-87DE436B270F}"/>
              </a:ext>
            </a:extLst>
          </p:cNvPr>
          <p:cNvCxnSpPr>
            <a:cxnSpLocks/>
          </p:cNvCxnSpPr>
          <p:nvPr/>
        </p:nvCxnSpPr>
        <p:spPr>
          <a:xfrm flipH="1">
            <a:off x="7315200" y="2428875"/>
            <a:ext cx="11811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55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15120" y="1182137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had an eco-tour of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a gong show.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7DF1D-D380-4C62-B043-DFDEE54B2D9B}"/>
              </a:ext>
            </a:extLst>
          </p:cNvPr>
          <p:cNvSpPr txBox="1"/>
          <p:nvPr/>
        </p:nvSpPr>
        <p:spPr>
          <a:xfrm>
            <a:off x="9873257" y="122146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FC1B6-A67D-40A1-9621-6DB32EDC9F69}"/>
              </a:ext>
            </a:extLst>
          </p:cNvPr>
          <p:cNvSpPr txBox="1"/>
          <p:nvPr/>
        </p:nvSpPr>
        <p:spPr>
          <a:xfrm>
            <a:off x="9873257" y="189094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9E88E-913F-4812-BA7B-302B9FF1FF53}"/>
              </a:ext>
            </a:extLst>
          </p:cNvPr>
          <p:cNvSpPr txBox="1"/>
          <p:nvPr/>
        </p:nvSpPr>
        <p:spPr>
          <a:xfrm>
            <a:off x="9873257" y="2573639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1C4DD-AECB-4306-A1BE-4A799102B802}"/>
              </a:ext>
            </a:extLst>
          </p:cNvPr>
          <p:cNvSpPr txBox="1"/>
          <p:nvPr/>
        </p:nvSpPr>
        <p:spPr>
          <a:xfrm>
            <a:off x="9873257" y="393780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3C608-D215-4485-AFD5-BC8EE853A145}"/>
              </a:ext>
            </a:extLst>
          </p:cNvPr>
          <p:cNvSpPr txBox="1"/>
          <p:nvPr/>
        </p:nvSpPr>
        <p:spPr>
          <a:xfrm>
            <a:off x="9873257" y="462683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0BC8C-194D-41A5-9B03-1CD4D4D17016}"/>
              </a:ext>
            </a:extLst>
          </p:cNvPr>
          <p:cNvSpPr txBox="1"/>
          <p:nvPr/>
        </p:nvSpPr>
        <p:spPr>
          <a:xfrm>
            <a:off x="0" y="186930"/>
            <a:ext cx="1219200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(True) or F (False)</a:t>
            </a:r>
          </a:p>
        </p:txBody>
      </p:sp>
    </p:spTree>
    <p:extLst>
      <p:ext uri="{BB962C8B-B14F-4D97-AF65-F5344CB8AC3E}">
        <p14:creationId xmlns:p14="http://schemas.microsoft.com/office/powerpoint/2010/main" val="82959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0683" y="165728"/>
            <a:ext cx="5842841" cy="574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Mi. I’ve been back from Da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I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have some local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specialities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you.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Thanks,Tom.I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guess you and your family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had a great time there.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Yeah. We visited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Mountain,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and Cu Lan Village. We saw a gong 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show in the evening.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Mountain?</a:t>
            </a:r>
          </a:p>
          <a:p>
            <a:pPr lvl="0"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rode a jeep to the top. It was a thrilling ride up there. Then we took an eco-tour of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They said that the area is rich in flora and fauna with more than 150 plant and animal species.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6381860" y="-37405"/>
            <a:ext cx="5914649" cy="615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took pictures of the magnificent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Yes. We had a brilliant tour around   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 village. We also rode horses and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 jeep 	along a stream.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must have been exciting, Tom.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definitely was. In the evening we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saw an interesting gong show. We 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danced and sang with the locals. And 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 tried grilled pork. It was a really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memorable evening. I’ll show you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some pictures I took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Cool!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074875" y="226336"/>
            <a:ext cx="21125" cy="59245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4618" y="667523"/>
            <a:ext cx="3820563" cy="90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BEE521-EA0F-46F7-8A7C-241D38586137}"/>
              </a:ext>
            </a:extLst>
          </p:cNvPr>
          <p:cNvSpPr txBox="1"/>
          <p:nvPr/>
        </p:nvSpPr>
        <p:spPr>
          <a:xfrm>
            <a:off x="855907" y="6021421"/>
            <a:ext cx="10235459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Tom danced and sang with the local people at a gong show . (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b="1" dirty="0">
              <a:solidFill>
                <a:srgbClr val="0000C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DF5BBE-2C75-49C9-AB68-E91B51A3A7DC}"/>
              </a:ext>
            </a:extLst>
          </p:cNvPr>
          <p:cNvCxnSpPr>
            <a:cxnSpLocks/>
          </p:cNvCxnSpPr>
          <p:nvPr/>
        </p:nvCxnSpPr>
        <p:spPr>
          <a:xfrm flipH="1">
            <a:off x="1828800" y="4643258"/>
            <a:ext cx="322427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B4D84B-8689-47BA-BAC0-C7A17CAB77EE}"/>
              </a:ext>
            </a:extLst>
          </p:cNvPr>
          <p:cNvCxnSpPr>
            <a:cxnSpLocks/>
          </p:cNvCxnSpPr>
          <p:nvPr/>
        </p:nvCxnSpPr>
        <p:spPr>
          <a:xfrm flipH="1">
            <a:off x="255639" y="5079876"/>
            <a:ext cx="233024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2A9788-0738-4244-A77D-B8E570134D7E}"/>
              </a:ext>
            </a:extLst>
          </p:cNvPr>
          <p:cNvCxnSpPr>
            <a:cxnSpLocks/>
          </p:cNvCxnSpPr>
          <p:nvPr/>
        </p:nvCxnSpPr>
        <p:spPr>
          <a:xfrm flipH="1">
            <a:off x="4395019" y="5067003"/>
            <a:ext cx="1109981" cy="25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7120EF-91CC-40C0-93B6-07257EA0EAF0}"/>
              </a:ext>
            </a:extLst>
          </p:cNvPr>
          <p:cNvCxnSpPr>
            <a:cxnSpLocks/>
          </p:cNvCxnSpPr>
          <p:nvPr/>
        </p:nvCxnSpPr>
        <p:spPr>
          <a:xfrm flipH="1" flipV="1">
            <a:off x="255640" y="5490430"/>
            <a:ext cx="5368412" cy="93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41413-444C-4EB7-9DB1-B7A93AFA5D54}"/>
              </a:ext>
            </a:extLst>
          </p:cNvPr>
          <p:cNvCxnSpPr>
            <a:cxnSpLocks/>
          </p:cNvCxnSpPr>
          <p:nvPr/>
        </p:nvCxnSpPr>
        <p:spPr>
          <a:xfrm flipH="1">
            <a:off x="255639" y="5910378"/>
            <a:ext cx="2104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868FA3-7D27-48EC-9F0C-7CF34FD630E7}"/>
              </a:ext>
            </a:extLst>
          </p:cNvPr>
          <p:cNvCxnSpPr>
            <a:cxnSpLocks/>
          </p:cNvCxnSpPr>
          <p:nvPr/>
        </p:nvCxnSpPr>
        <p:spPr>
          <a:xfrm flipH="1">
            <a:off x="7844503" y="2037758"/>
            <a:ext cx="338547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1FE2DB-64D9-441D-A024-29B234E36C85}"/>
              </a:ext>
            </a:extLst>
          </p:cNvPr>
          <p:cNvCxnSpPr>
            <a:cxnSpLocks/>
          </p:cNvCxnSpPr>
          <p:nvPr/>
        </p:nvCxnSpPr>
        <p:spPr>
          <a:xfrm flipH="1">
            <a:off x="7315200" y="2428875"/>
            <a:ext cx="11811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469ED-6616-448C-8AA6-55388B60D81F}"/>
              </a:ext>
            </a:extLst>
          </p:cNvPr>
          <p:cNvCxnSpPr>
            <a:cxnSpLocks/>
          </p:cNvCxnSpPr>
          <p:nvPr/>
        </p:nvCxnSpPr>
        <p:spPr>
          <a:xfrm flipH="1" flipV="1">
            <a:off x="7315200" y="4429125"/>
            <a:ext cx="3563709" cy="940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D411D1-9331-4129-A269-66C98D6A353E}"/>
              </a:ext>
            </a:extLst>
          </p:cNvPr>
          <p:cNvCxnSpPr>
            <a:cxnSpLocks/>
          </p:cNvCxnSpPr>
          <p:nvPr/>
        </p:nvCxnSpPr>
        <p:spPr>
          <a:xfrm flipH="1">
            <a:off x="9372600" y="4019749"/>
            <a:ext cx="12096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15120" y="1182137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had an eco-tour of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Langbiang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a gong show.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7DF1D-D380-4C62-B043-DFDEE54B2D9B}"/>
              </a:ext>
            </a:extLst>
          </p:cNvPr>
          <p:cNvSpPr txBox="1"/>
          <p:nvPr/>
        </p:nvSpPr>
        <p:spPr>
          <a:xfrm>
            <a:off x="9873257" y="122146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FC1B6-A67D-40A1-9621-6DB32EDC9F69}"/>
              </a:ext>
            </a:extLst>
          </p:cNvPr>
          <p:cNvSpPr txBox="1"/>
          <p:nvPr/>
        </p:nvSpPr>
        <p:spPr>
          <a:xfrm>
            <a:off x="9873257" y="189094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9E88E-913F-4812-BA7B-302B9FF1FF53}"/>
              </a:ext>
            </a:extLst>
          </p:cNvPr>
          <p:cNvSpPr txBox="1"/>
          <p:nvPr/>
        </p:nvSpPr>
        <p:spPr>
          <a:xfrm>
            <a:off x="9873257" y="2573639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1C4DD-AECB-4306-A1BE-4A799102B802}"/>
              </a:ext>
            </a:extLst>
          </p:cNvPr>
          <p:cNvSpPr txBox="1"/>
          <p:nvPr/>
        </p:nvSpPr>
        <p:spPr>
          <a:xfrm>
            <a:off x="9873257" y="3918951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3C608-D215-4485-AFD5-BC8EE853A145}"/>
              </a:ext>
            </a:extLst>
          </p:cNvPr>
          <p:cNvSpPr txBox="1"/>
          <p:nvPr/>
        </p:nvSpPr>
        <p:spPr>
          <a:xfrm>
            <a:off x="9873257" y="462683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0BC8C-194D-41A5-9B03-1CD4D4D17016}"/>
              </a:ext>
            </a:extLst>
          </p:cNvPr>
          <p:cNvSpPr txBox="1"/>
          <p:nvPr/>
        </p:nvSpPr>
        <p:spPr>
          <a:xfrm>
            <a:off x="0" y="186930"/>
            <a:ext cx="1219200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(True) or F (False)</a:t>
            </a:r>
          </a:p>
        </p:txBody>
      </p:sp>
    </p:spTree>
    <p:extLst>
      <p:ext uri="{BB962C8B-B14F-4D97-AF65-F5344CB8AC3E}">
        <p14:creationId xmlns:p14="http://schemas.microsoft.com/office/powerpoint/2010/main" val="825632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0F6FB1-7280-4CA9-9065-373D17C89469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7">
              <a:extLst>
                <a:ext uri="{FF2B5EF4-FFF2-40B4-BE49-F238E27FC236}">
                  <a16:creationId xmlns:a16="http://schemas.microsoft.com/office/drawing/2014/main" id="{851E2410-7C71-44E0-9C83-A57F56C07F7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9DB613EB-9E0C-45E8-B18B-603671494F5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689B57B0-DB82-4E4B-972B-BED9D49501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7617F7-7ACF-4F1B-B152-5C8CCE380235}"/>
              </a:ext>
            </a:extLst>
          </p:cNvPr>
          <p:cNvSpPr txBox="1"/>
          <p:nvPr/>
        </p:nvSpPr>
        <p:spPr>
          <a:xfrm>
            <a:off x="539852" y="186930"/>
            <a:ext cx="24955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Grid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CAC5DBF-9DE6-45D9-8DD4-38FA695EA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76455"/>
              </p:ext>
            </p:extLst>
          </p:nvPr>
        </p:nvGraphicFramePr>
        <p:xfrm>
          <a:off x="595728" y="1512326"/>
          <a:ext cx="10915650" cy="436736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4423947">
                  <a:extLst>
                    <a:ext uri="{9D8B030D-6E8A-4147-A177-3AD203B41FA5}">
                      <a16:colId xmlns:a16="http://schemas.microsoft.com/office/drawing/2014/main" val="2671828776"/>
                    </a:ext>
                  </a:extLst>
                </a:gridCol>
                <a:gridCol w="6491703">
                  <a:extLst>
                    <a:ext uri="{9D8B030D-6E8A-4147-A177-3AD203B41FA5}">
                      <a16:colId xmlns:a16="http://schemas.microsoft.com/office/drawing/2014/main" val="3581987891"/>
                    </a:ext>
                  </a:extLst>
                </a:gridCol>
              </a:tblGrid>
              <a:tr h="10528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Langbiang</a:t>
                      </a:r>
                      <a:r>
                        <a:rPr lang="en-US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 Lan Village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621632"/>
                  </a:ext>
                </a:extLst>
              </a:tr>
              <a:tr h="3314494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4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4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0093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A887EE3-9C95-4CA0-A361-A656DD344ACA}"/>
              </a:ext>
            </a:extLst>
          </p:cNvPr>
          <p:cNvSpPr txBox="1"/>
          <p:nvPr/>
        </p:nvSpPr>
        <p:spPr>
          <a:xfrm>
            <a:off x="827292" y="6024739"/>
            <a:ext cx="1053507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Write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activities under the pictures.</a:t>
            </a: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2563B1-AB80-4BD9-90E6-971D9F0A1782}"/>
              </a:ext>
            </a:extLst>
          </p:cNvPr>
          <p:cNvSpPr txBox="1"/>
          <p:nvPr/>
        </p:nvSpPr>
        <p:spPr>
          <a:xfrm>
            <a:off x="753926" y="2740214"/>
            <a:ext cx="42585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0" cap="none" spc="0" dirty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riding 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 jeep to the top</a:t>
            </a:r>
          </a:p>
          <a:p>
            <a:r>
              <a:rPr lang="en-US" sz="28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  taking an eco-tour</a:t>
            </a:r>
          </a:p>
          <a:p>
            <a:pPr marL="342900" indent="-342900">
              <a:buFontTx/>
              <a:buChar char="-"/>
            </a:pPr>
            <a:r>
              <a:rPr lang="en-US" sz="28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taking pictures</a:t>
            </a:r>
            <a:endParaRPr lang="en-US" sz="28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A05C1-E745-4ACB-9A5C-5FFC4E5F1752}"/>
              </a:ext>
            </a:extLst>
          </p:cNvPr>
          <p:cNvSpPr txBox="1"/>
          <p:nvPr/>
        </p:nvSpPr>
        <p:spPr>
          <a:xfrm>
            <a:off x="5012485" y="2664014"/>
            <a:ext cx="65837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8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exploring a site</a:t>
            </a:r>
          </a:p>
          <a:p>
            <a:r>
              <a:rPr lang="en-US" sz="28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b="0" cap="none" spc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riding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horses and a jeep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seeing an interesting gong show</a:t>
            </a:r>
          </a:p>
          <a:p>
            <a:pPr marL="342900" indent="-342900">
              <a:buFontTx/>
              <a:buChar char="-"/>
            </a:pPr>
            <a:r>
              <a:rPr lang="en-US" sz="2800" b="0" cap="none" spc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dancing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singing with the locals (local people)</a:t>
            </a:r>
          </a:p>
          <a:p>
            <a:pPr marL="342900" indent="-342900">
              <a:buFontTx/>
              <a:buChar char="-"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trying grilled pork</a:t>
            </a:r>
          </a:p>
        </p:txBody>
      </p:sp>
    </p:spTree>
    <p:extLst>
      <p:ext uri="{BB962C8B-B14F-4D97-AF65-F5344CB8AC3E}">
        <p14:creationId xmlns:p14="http://schemas.microsoft.com/office/powerpoint/2010/main" val="22945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0DCB7-4B5D-4998-8E63-3D61857D6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448" y="3739771"/>
            <a:ext cx="2300282" cy="1530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E7644-054B-4417-B51B-1CB0AF014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054" y="4413509"/>
            <a:ext cx="2353976" cy="1568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D58AB-23EF-4997-B8EA-9EB3A515F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003" y="3872513"/>
            <a:ext cx="2206939" cy="1470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A8058-B45D-4557-8BA3-2A46C9AFD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074" y="2770138"/>
            <a:ext cx="2724383" cy="1694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45589-3123-42D5-9548-4CADF885F157}"/>
              </a:ext>
            </a:extLst>
          </p:cNvPr>
          <p:cNvSpPr txBox="1"/>
          <p:nvPr/>
        </p:nvSpPr>
        <p:spPr>
          <a:xfrm>
            <a:off x="1074657" y="-74395"/>
            <a:ext cx="1058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the piece of number and say what activity of each picture is about?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DF43C-0590-408D-9D6C-5F8D686C3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780" y="1956218"/>
            <a:ext cx="2300282" cy="1465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FE6FFA-DED2-446B-974D-266B50493D80}"/>
              </a:ext>
            </a:extLst>
          </p:cNvPr>
          <p:cNvSpPr txBox="1"/>
          <p:nvPr/>
        </p:nvSpPr>
        <p:spPr>
          <a:xfrm>
            <a:off x="2891003" y="-72948"/>
            <a:ext cx="6350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province do these images belong to?</a:t>
            </a:r>
          </a:p>
        </p:txBody>
      </p:sp>
      <p:sp>
        <p:nvSpPr>
          <p:cNvPr id="24" name="Flowchart: Preparation 23">
            <a:extLst>
              <a:ext uri="{FF2B5EF4-FFF2-40B4-BE49-F238E27FC236}">
                <a16:creationId xmlns:a16="http://schemas.microsoft.com/office/drawing/2014/main" id="{FBC81FEB-71E9-4074-AF09-932CA7F48CDB}"/>
              </a:ext>
            </a:extLst>
          </p:cNvPr>
          <p:cNvSpPr/>
          <p:nvPr/>
        </p:nvSpPr>
        <p:spPr>
          <a:xfrm>
            <a:off x="6669265" y="3548730"/>
            <a:ext cx="2635118" cy="2199463"/>
          </a:xfrm>
          <a:prstGeom prst="flowChartPreparation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Flowchart: Preparation 24">
            <a:extLst>
              <a:ext uri="{FF2B5EF4-FFF2-40B4-BE49-F238E27FC236}">
                <a16:creationId xmlns:a16="http://schemas.microsoft.com/office/drawing/2014/main" id="{6AF76E00-74C5-445E-8274-035D0CAA35C5}"/>
              </a:ext>
            </a:extLst>
          </p:cNvPr>
          <p:cNvSpPr/>
          <p:nvPr/>
        </p:nvSpPr>
        <p:spPr>
          <a:xfrm>
            <a:off x="4550535" y="4588819"/>
            <a:ext cx="2635118" cy="2199463"/>
          </a:xfrm>
          <a:prstGeom prst="flowChartPreparation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Flowchart: Preparation 27">
            <a:extLst>
              <a:ext uri="{FF2B5EF4-FFF2-40B4-BE49-F238E27FC236}">
                <a16:creationId xmlns:a16="http://schemas.microsoft.com/office/drawing/2014/main" id="{7741709D-18C5-4823-8956-C4D95C8BE01F}"/>
              </a:ext>
            </a:extLst>
          </p:cNvPr>
          <p:cNvSpPr/>
          <p:nvPr/>
        </p:nvSpPr>
        <p:spPr>
          <a:xfrm>
            <a:off x="2464524" y="3563331"/>
            <a:ext cx="2635118" cy="2199463"/>
          </a:xfrm>
          <a:prstGeom prst="flowChartPreparation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E4599-8B86-4202-9870-559021E81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541" y="1465967"/>
            <a:ext cx="2392563" cy="1794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4A03C-8842-42D0-A432-17B15B510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0526" y="1020660"/>
            <a:ext cx="2257720" cy="1694795"/>
          </a:xfrm>
          <a:prstGeom prst="rect">
            <a:avLst/>
          </a:prstGeom>
        </p:spPr>
      </p:pic>
      <p:sp>
        <p:nvSpPr>
          <p:cNvPr id="27" name="Flowchart: Preparation 26">
            <a:extLst>
              <a:ext uri="{FF2B5EF4-FFF2-40B4-BE49-F238E27FC236}">
                <a16:creationId xmlns:a16="http://schemas.microsoft.com/office/drawing/2014/main" id="{8FC97323-A71C-4FDA-B63E-05CD1E8BBFB2}"/>
              </a:ext>
            </a:extLst>
          </p:cNvPr>
          <p:cNvSpPr/>
          <p:nvPr/>
        </p:nvSpPr>
        <p:spPr>
          <a:xfrm>
            <a:off x="2467776" y="1363097"/>
            <a:ext cx="2635118" cy="2199463"/>
          </a:xfrm>
          <a:prstGeom prst="flowChartPreparation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Flowchart: Preparation 25">
            <a:extLst>
              <a:ext uri="{FF2B5EF4-FFF2-40B4-BE49-F238E27FC236}">
                <a16:creationId xmlns:a16="http://schemas.microsoft.com/office/drawing/2014/main" id="{AA6C3CB4-FC2D-4D9F-A1B7-EEB3FE2E48CA}"/>
              </a:ext>
            </a:extLst>
          </p:cNvPr>
          <p:cNvSpPr/>
          <p:nvPr/>
        </p:nvSpPr>
        <p:spPr>
          <a:xfrm>
            <a:off x="4574253" y="315063"/>
            <a:ext cx="2635118" cy="2199463"/>
          </a:xfrm>
          <a:prstGeom prst="flowChartPreparation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Flowchart: Preparation 13">
            <a:extLst>
              <a:ext uri="{FF2B5EF4-FFF2-40B4-BE49-F238E27FC236}">
                <a16:creationId xmlns:a16="http://schemas.microsoft.com/office/drawing/2014/main" id="{EA4455B5-FDE7-4C2A-85BC-402A608F25B4}"/>
              </a:ext>
            </a:extLst>
          </p:cNvPr>
          <p:cNvSpPr/>
          <p:nvPr/>
        </p:nvSpPr>
        <p:spPr>
          <a:xfrm>
            <a:off x="4560300" y="2477216"/>
            <a:ext cx="2635118" cy="2199463"/>
          </a:xfrm>
          <a:prstGeom prst="flowChartPreparation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Flowchart: Preparation 22">
            <a:extLst>
              <a:ext uri="{FF2B5EF4-FFF2-40B4-BE49-F238E27FC236}">
                <a16:creationId xmlns:a16="http://schemas.microsoft.com/office/drawing/2014/main" id="{96F6DC17-EFFB-4DA2-8AE2-94D6AADF1D1A}"/>
              </a:ext>
            </a:extLst>
          </p:cNvPr>
          <p:cNvSpPr/>
          <p:nvPr/>
        </p:nvSpPr>
        <p:spPr>
          <a:xfrm>
            <a:off x="6664566" y="1349267"/>
            <a:ext cx="2635118" cy="2199463"/>
          </a:xfrm>
          <a:prstGeom prst="flowChartPreparation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6CD3A66-5708-47BD-A671-B8CB46D10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48932" y="425579"/>
            <a:ext cx="2721136" cy="1530639"/>
          </a:xfrm>
          <a:prstGeom prst="rect">
            <a:avLst/>
          </a:prstGeom>
        </p:spPr>
      </p:pic>
      <p:pic>
        <p:nvPicPr>
          <p:cNvPr id="3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A9E95A5-651B-4287-BA66-AB01F2A0C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8505" y="407763"/>
            <a:ext cx="2721136" cy="1530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6FF16-E4D8-4204-B933-3CDD4E9F23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1153" y="1020551"/>
            <a:ext cx="4761080" cy="3582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15062A-669A-46B9-B665-7E37CE6361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5586" y="393695"/>
            <a:ext cx="4773033" cy="3582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8B4138-3D27-4DD4-8E6B-6A4095E00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7318" y="781484"/>
            <a:ext cx="4852477" cy="30910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62773A-F772-4172-AEE4-94A234E09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78" y="2962716"/>
            <a:ext cx="4645278" cy="30910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0AEC38-1ABA-4B12-8D1A-0BB3D370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269" y="3584234"/>
            <a:ext cx="4855602" cy="32350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446CD3-524C-4077-955A-650E9EA1C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609" y="2677793"/>
            <a:ext cx="4639554" cy="30910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6BBCB0-D9F9-478D-81F6-B85F12FCA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645" y="1999516"/>
            <a:ext cx="4971247" cy="30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7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7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7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7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37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37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13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" grpId="0"/>
      <p:bldP spid="19" grpId="0"/>
      <p:bldP spid="24" grpId="0" animBg="1"/>
      <p:bldP spid="25" grpId="0" animBg="1"/>
      <p:bldP spid="28" grpId="0" animBg="1"/>
      <p:bldP spid="27" grpId="0" animBg="1"/>
      <p:bldP spid="26" grpId="0" animBg="1"/>
      <p:bldP spid="14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DC68E36-BB4A-4A5E-8237-1509949D3C3D}"/>
              </a:ext>
            </a:extLst>
          </p:cNvPr>
          <p:cNvSpPr txBox="1"/>
          <p:nvPr/>
        </p:nvSpPr>
        <p:spPr>
          <a:xfrm>
            <a:off x="7837766" y="3346142"/>
            <a:ext cx="3761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4144351" y="6183268"/>
            <a:ext cx="3943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photos/ pictures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7948797" y="6090700"/>
            <a:ext cx="4141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dancing with local people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B2CEF-810C-B727-F9A5-8793ADCB6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290" y="3988524"/>
            <a:ext cx="3364418" cy="1973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C0A38-0439-F56A-E898-C90F37D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8797" y="4149124"/>
            <a:ext cx="3539927" cy="19738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63C257-DA9B-D6D7-6BC0-6C966F36B0A6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89270ACA-E4A6-74E3-C96D-B18FD96438A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F5740784-1BA2-F977-D834-882177A9A82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1">
              <a:extLst>
                <a:ext uri="{FF2B5EF4-FFF2-40B4-BE49-F238E27FC236}">
                  <a16:creationId xmlns:a16="http://schemas.microsoft.com/office/drawing/2014/main" id="{578A4088-0F20-62DE-EF4F-BEB2B625960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FF5F3D3-7E9F-4173-AE4B-B507558864D1}"/>
              </a:ext>
            </a:extLst>
          </p:cNvPr>
          <p:cNvSpPr txBox="1"/>
          <p:nvPr/>
        </p:nvSpPr>
        <p:spPr>
          <a:xfrm>
            <a:off x="583740" y="194965"/>
            <a:ext cx="1053507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Write activities under the pictures.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0D6404-B726-475D-A358-7201C09DB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154" y="1248045"/>
            <a:ext cx="3539927" cy="20684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7CB229-DDB1-4EBA-AC58-CD5C11A31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610" y="1248045"/>
            <a:ext cx="3199063" cy="20495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A3DB8B-22F1-4E58-A1D0-CFFCA9D1C8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7933" y="1286921"/>
            <a:ext cx="3199064" cy="1990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09835E-A2E0-4F25-9069-16E0C70E8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07" y="4097760"/>
            <a:ext cx="3464220" cy="20821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DEFD15-B9E2-4C4C-B801-8AF630477446}"/>
              </a:ext>
            </a:extLst>
          </p:cNvPr>
          <p:cNvSpPr txBox="1"/>
          <p:nvPr/>
        </p:nvSpPr>
        <p:spPr>
          <a:xfrm>
            <a:off x="4605176" y="3364314"/>
            <a:ext cx="3364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seeing a gong show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FF804-84E2-41FD-9B76-8FC2327C1EF5}"/>
              </a:ext>
            </a:extLst>
          </p:cNvPr>
          <p:cNvSpPr txBox="1"/>
          <p:nvPr/>
        </p:nvSpPr>
        <p:spPr>
          <a:xfrm>
            <a:off x="52504" y="3338626"/>
            <a:ext cx="4129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14EFDF-48AD-4F16-981B-F2CE80D68B81}"/>
              </a:ext>
            </a:extLst>
          </p:cNvPr>
          <p:cNvSpPr txBox="1"/>
          <p:nvPr/>
        </p:nvSpPr>
        <p:spPr>
          <a:xfrm>
            <a:off x="774928" y="3339939"/>
            <a:ext cx="2236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riding a jeep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78ED34-FCCB-4BDD-B1BF-22B86F143474}"/>
              </a:ext>
            </a:extLst>
          </p:cNvPr>
          <p:cNvSpPr txBox="1"/>
          <p:nvPr/>
        </p:nvSpPr>
        <p:spPr>
          <a:xfrm>
            <a:off x="4124933" y="3338626"/>
            <a:ext cx="3761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0FF189-852D-4634-A78C-ADAB9FDB219E}"/>
              </a:ext>
            </a:extLst>
          </p:cNvPr>
          <p:cNvSpPr txBox="1"/>
          <p:nvPr/>
        </p:nvSpPr>
        <p:spPr>
          <a:xfrm>
            <a:off x="52504" y="6139815"/>
            <a:ext cx="3829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C797E-5B9D-44AF-A46D-3BEB7BBDCA94}"/>
              </a:ext>
            </a:extLst>
          </p:cNvPr>
          <p:cNvSpPr txBox="1"/>
          <p:nvPr/>
        </p:nvSpPr>
        <p:spPr>
          <a:xfrm>
            <a:off x="3882233" y="6119785"/>
            <a:ext cx="4129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7D6047-FC57-4E23-8FCE-BB18DD832165}"/>
              </a:ext>
            </a:extLst>
          </p:cNvPr>
          <p:cNvSpPr txBox="1"/>
          <p:nvPr/>
        </p:nvSpPr>
        <p:spPr>
          <a:xfrm>
            <a:off x="7712478" y="6090700"/>
            <a:ext cx="4129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15B7C-630D-44FF-94DD-3E29DF2A139B}"/>
              </a:ext>
            </a:extLst>
          </p:cNvPr>
          <p:cNvSpPr txBox="1"/>
          <p:nvPr/>
        </p:nvSpPr>
        <p:spPr>
          <a:xfrm>
            <a:off x="8042048" y="3358178"/>
            <a:ext cx="3660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an eco-tour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8B6EA1-FD54-4924-A9B1-2FA8DFAA0CDF}"/>
              </a:ext>
            </a:extLst>
          </p:cNvPr>
          <p:cNvSpPr txBox="1"/>
          <p:nvPr/>
        </p:nvSpPr>
        <p:spPr>
          <a:xfrm>
            <a:off x="583740" y="6119785"/>
            <a:ext cx="2722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exploring a site </a:t>
            </a:r>
          </a:p>
        </p:txBody>
      </p:sp>
    </p:spTree>
    <p:extLst>
      <p:ext uri="{BB962C8B-B14F-4D97-AF65-F5344CB8AC3E}">
        <p14:creationId xmlns:p14="http://schemas.microsoft.com/office/powerpoint/2010/main" val="20038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3" grpId="0"/>
      <p:bldP spid="26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29" y="365125"/>
            <a:ext cx="1120819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4.Matching the activities with the adjectives.</a:t>
            </a:r>
            <a:br>
              <a:rPr lang="en-US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909614"/>
              </p:ext>
            </p:extLst>
          </p:nvPr>
        </p:nvGraphicFramePr>
        <p:xfrm>
          <a:off x="838200" y="1825625"/>
          <a:ext cx="8806668" cy="3572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7158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riding a jeep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enjoyable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seeing a gong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thrilling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taking an eco-tour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exploring a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taking pictures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brilliant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977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224A04-608A-1ABE-8077-C9AD3A97A4E1}"/>
              </a:ext>
            </a:extLst>
          </p:cNvPr>
          <p:cNvCxnSpPr>
            <a:cxnSpLocks/>
          </p:cNvCxnSpPr>
          <p:nvPr/>
        </p:nvCxnSpPr>
        <p:spPr>
          <a:xfrm flipV="1">
            <a:off x="7583233" y="2450053"/>
            <a:ext cx="736536" cy="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98218F-9627-431E-A4B7-3ACFEED0F109}"/>
              </a:ext>
            </a:extLst>
          </p:cNvPr>
          <p:cNvSpPr txBox="1"/>
          <p:nvPr/>
        </p:nvSpPr>
        <p:spPr>
          <a:xfrm>
            <a:off x="583740" y="194965"/>
            <a:ext cx="11524538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Matching the activities with the adjectives .</a:t>
            </a:r>
            <a:b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2B7FA0A-48A1-41BB-BDD2-BF6D3B5E4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2489" y="1395717"/>
            <a:ext cx="3539927" cy="20684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94A25D-4F44-4BD3-95D7-BDF0C3830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2489" y="4217568"/>
            <a:ext cx="3539927" cy="22678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FB6C4F-C28C-4221-986B-CEECAF88CA8D}"/>
              </a:ext>
            </a:extLst>
          </p:cNvPr>
          <p:cNvSpPr txBox="1"/>
          <p:nvPr/>
        </p:nvSpPr>
        <p:spPr>
          <a:xfrm>
            <a:off x="4863037" y="2145512"/>
            <a:ext cx="736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1CF983-0116-4C50-BF10-2B7EF91160F7}"/>
              </a:ext>
            </a:extLst>
          </p:cNvPr>
          <p:cNvSpPr txBox="1"/>
          <p:nvPr/>
        </p:nvSpPr>
        <p:spPr>
          <a:xfrm>
            <a:off x="5296867" y="2123408"/>
            <a:ext cx="2236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riding a jeep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F3FE64-0DBB-4299-AA3B-AE7B92D7D6CD}"/>
              </a:ext>
            </a:extLst>
          </p:cNvPr>
          <p:cNvSpPr txBox="1"/>
          <p:nvPr/>
        </p:nvSpPr>
        <p:spPr>
          <a:xfrm>
            <a:off x="4898441" y="4701540"/>
            <a:ext cx="616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CA56C9-3C95-4F57-AB71-00F946D975A5}"/>
              </a:ext>
            </a:extLst>
          </p:cNvPr>
          <p:cNvSpPr txBox="1"/>
          <p:nvPr/>
        </p:nvSpPr>
        <p:spPr>
          <a:xfrm>
            <a:off x="5231305" y="4666621"/>
            <a:ext cx="3364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seeing a gong show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AE36EF5-A00F-4F97-99B7-2A2F78772D8A}"/>
              </a:ext>
            </a:extLst>
          </p:cNvPr>
          <p:cNvCxnSpPr>
            <a:cxnSpLocks/>
          </p:cNvCxnSpPr>
          <p:nvPr/>
        </p:nvCxnSpPr>
        <p:spPr>
          <a:xfrm flipV="1">
            <a:off x="8440390" y="4975613"/>
            <a:ext cx="736536" cy="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0E88694-B676-4939-B1C0-FA62DB119A40}"/>
              </a:ext>
            </a:extLst>
          </p:cNvPr>
          <p:cNvSpPr txBox="1"/>
          <p:nvPr/>
        </p:nvSpPr>
        <p:spPr>
          <a:xfrm>
            <a:off x="8440390" y="2152260"/>
            <a:ext cx="188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thrilling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1A70B1-C35C-4F4A-80FF-8CF31EFD2369}"/>
              </a:ext>
            </a:extLst>
          </p:cNvPr>
          <p:cNvSpPr txBox="1"/>
          <p:nvPr/>
        </p:nvSpPr>
        <p:spPr>
          <a:xfrm>
            <a:off x="9267825" y="4690969"/>
            <a:ext cx="2571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interesting</a:t>
            </a:r>
          </a:p>
        </p:txBody>
      </p:sp>
    </p:spTree>
    <p:extLst>
      <p:ext uri="{BB962C8B-B14F-4D97-AF65-F5344CB8AC3E}">
        <p14:creationId xmlns:p14="http://schemas.microsoft.com/office/powerpoint/2010/main" val="146377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224A04-608A-1ABE-8077-C9AD3A97A4E1}"/>
              </a:ext>
            </a:extLst>
          </p:cNvPr>
          <p:cNvCxnSpPr>
            <a:cxnSpLocks/>
          </p:cNvCxnSpPr>
          <p:nvPr/>
        </p:nvCxnSpPr>
        <p:spPr>
          <a:xfrm flipV="1">
            <a:off x="8261634" y="2488994"/>
            <a:ext cx="736536" cy="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98218F-9627-431E-A4B7-3ACFEED0F109}"/>
              </a:ext>
            </a:extLst>
          </p:cNvPr>
          <p:cNvSpPr txBox="1"/>
          <p:nvPr/>
        </p:nvSpPr>
        <p:spPr>
          <a:xfrm>
            <a:off x="583740" y="194965"/>
            <a:ext cx="1115106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Matching the activities with the adjectives.</a:t>
            </a:r>
            <a:b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FB6C4F-C28C-4221-986B-CEECAF88CA8D}"/>
              </a:ext>
            </a:extLst>
          </p:cNvPr>
          <p:cNvSpPr txBox="1"/>
          <p:nvPr/>
        </p:nvSpPr>
        <p:spPr>
          <a:xfrm>
            <a:off x="4863037" y="2145512"/>
            <a:ext cx="736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E88694-B676-4939-B1C0-FA62DB119A40}"/>
              </a:ext>
            </a:extLst>
          </p:cNvPr>
          <p:cNvSpPr txBox="1"/>
          <p:nvPr/>
        </p:nvSpPr>
        <p:spPr>
          <a:xfrm>
            <a:off x="9118791" y="2191201"/>
            <a:ext cx="188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amazing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7A7584-7D9C-4B3A-98DF-0C99E55438A3}"/>
              </a:ext>
            </a:extLst>
          </p:cNvPr>
          <p:cNvSpPr txBox="1"/>
          <p:nvPr/>
        </p:nvSpPr>
        <p:spPr>
          <a:xfrm>
            <a:off x="4863037" y="2145512"/>
            <a:ext cx="3660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an eco-tour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4CE8B0-DDE8-4690-B597-56E4DCD0D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40" y="1311212"/>
            <a:ext cx="3890110" cy="242071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09D4C55-C64F-422D-8545-B56B1C2F03A3}"/>
              </a:ext>
            </a:extLst>
          </p:cNvPr>
          <p:cNvCxnSpPr>
            <a:cxnSpLocks/>
          </p:cNvCxnSpPr>
          <p:nvPr/>
        </p:nvCxnSpPr>
        <p:spPr>
          <a:xfrm flipV="1">
            <a:off x="7964951" y="5214189"/>
            <a:ext cx="736536" cy="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60A87D9-996C-4D1D-BCA5-07715B851BBD}"/>
              </a:ext>
            </a:extLst>
          </p:cNvPr>
          <p:cNvSpPr txBox="1"/>
          <p:nvPr/>
        </p:nvSpPr>
        <p:spPr>
          <a:xfrm>
            <a:off x="8833404" y="4929572"/>
            <a:ext cx="188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brilliant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E974E73-6FA4-4264-84E9-C0F99B882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382" y="4121506"/>
            <a:ext cx="3964759" cy="238298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E12FFFF-9E60-44E0-83C7-685E3814F9CB}"/>
              </a:ext>
            </a:extLst>
          </p:cNvPr>
          <p:cNvSpPr txBox="1"/>
          <p:nvPr/>
        </p:nvSpPr>
        <p:spPr>
          <a:xfrm>
            <a:off x="4867798" y="4929572"/>
            <a:ext cx="64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D18D0D-545E-428B-94A0-89EA71A51C02}"/>
              </a:ext>
            </a:extLst>
          </p:cNvPr>
          <p:cNvSpPr txBox="1"/>
          <p:nvPr/>
        </p:nvSpPr>
        <p:spPr>
          <a:xfrm>
            <a:off x="5319402" y="4917109"/>
            <a:ext cx="2722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exploring a site </a:t>
            </a:r>
          </a:p>
        </p:txBody>
      </p:sp>
    </p:spTree>
    <p:extLst>
      <p:ext uri="{BB962C8B-B14F-4D97-AF65-F5344CB8AC3E}">
        <p14:creationId xmlns:p14="http://schemas.microsoft.com/office/powerpoint/2010/main" val="42846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224A04-608A-1ABE-8077-C9AD3A97A4E1}"/>
              </a:ext>
            </a:extLst>
          </p:cNvPr>
          <p:cNvCxnSpPr>
            <a:cxnSpLocks/>
          </p:cNvCxnSpPr>
          <p:nvPr/>
        </p:nvCxnSpPr>
        <p:spPr>
          <a:xfrm flipV="1">
            <a:off x="8828942" y="3151759"/>
            <a:ext cx="736536" cy="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98218F-9627-431E-A4B7-3ACFEED0F109}"/>
              </a:ext>
            </a:extLst>
          </p:cNvPr>
          <p:cNvSpPr txBox="1"/>
          <p:nvPr/>
        </p:nvSpPr>
        <p:spPr>
          <a:xfrm>
            <a:off x="583740" y="194965"/>
            <a:ext cx="1115106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Matching the activities with the adjectives.</a:t>
            </a:r>
            <a:b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FB6C4F-C28C-4221-986B-CEECAF88CA8D}"/>
              </a:ext>
            </a:extLst>
          </p:cNvPr>
          <p:cNvSpPr txBox="1"/>
          <p:nvPr/>
        </p:nvSpPr>
        <p:spPr>
          <a:xfrm>
            <a:off x="4614660" y="2828297"/>
            <a:ext cx="736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E88694-B676-4939-B1C0-FA62DB119A40}"/>
              </a:ext>
            </a:extLst>
          </p:cNvPr>
          <p:cNvSpPr txBox="1"/>
          <p:nvPr/>
        </p:nvSpPr>
        <p:spPr>
          <a:xfrm>
            <a:off x="9753360" y="2835831"/>
            <a:ext cx="2180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enjoyable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ACD13-A8A4-43FD-9F30-F9AF7CE73F81}"/>
              </a:ext>
            </a:extLst>
          </p:cNvPr>
          <p:cNvSpPr txBox="1"/>
          <p:nvPr/>
        </p:nvSpPr>
        <p:spPr>
          <a:xfrm>
            <a:off x="5036287" y="2815834"/>
            <a:ext cx="3739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photos/ pictures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67BDA6-B797-4C21-BEBD-F98FFEB07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131" y="2134069"/>
            <a:ext cx="3913529" cy="22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8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F98218F-9627-431E-A4B7-3ACFEED0F109}"/>
              </a:ext>
            </a:extLst>
          </p:cNvPr>
          <p:cNvSpPr txBox="1"/>
          <p:nvPr/>
        </p:nvSpPr>
        <p:spPr>
          <a:xfrm>
            <a:off x="583740" y="211740"/>
            <a:ext cx="1115106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Matching the activities with the adjectives.</a:t>
            </a:r>
            <a:b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7190FE21-EB47-4899-AE49-B1F73D26F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34361"/>
              </p:ext>
            </p:extLst>
          </p:nvPr>
        </p:nvGraphicFramePr>
        <p:xfrm>
          <a:off x="1350055" y="1619250"/>
          <a:ext cx="8806668" cy="3572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3334">
                  <a:extLst>
                    <a:ext uri="{9D8B030D-6E8A-4147-A177-3AD203B41FA5}">
                      <a16:colId xmlns:a16="http://schemas.microsoft.com/office/drawing/2014/main" val="2142168803"/>
                    </a:ext>
                  </a:extLst>
                </a:gridCol>
                <a:gridCol w="4403334">
                  <a:extLst>
                    <a:ext uri="{9D8B030D-6E8A-4147-A177-3AD203B41FA5}">
                      <a16:colId xmlns:a16="http://schemas.microsoft.com/office/drawing/2014/main" val="4002989771"/>
                    </a:ext>
                  </a:extLst>
                </a:gridCol>
              </a:tblGrid>
              <a:tr h="787158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riding a jeep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thrilling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461040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seeing a gong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461893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taking an eco-tour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422952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exploring a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brilliant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32641"/>
                  </a:ext>
                </a:extLst>
              </a:tr>
              <a:tr h="6962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taking pictures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enjoyable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984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3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19"/>
            <a:ext cx="12192000" cy="848916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1247" y="839534"/>
            <a:ext cx="1145293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groups. Carry out a survey. Then report your group’s findings to the class.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AC2FCF-176F-A7A8-5FF5-CD5614615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421400"/>
              </p:ext>
            </p:extLst>
          </p:nvPr>
        </p:nvGraphicFramePr>
        <p:xfrm>
          <a:off x="413569" y="1886385"/>
          <a:ext cx="7155278" cy="4205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3474">
                  <a:extLst>
                    <a:ext uri="{9D8B030D-6E8A-4147-A177-3AD203B41FA5}">
                      <a16:colId xmlns:a16="http://schemas.microsoft.com/office/drawing/2014/main" val="288005573"/>
                    </a:ext>
                  </a:extLst>
                </a:gridCol>
                <a:gridCol w="898487">
                  <a:extLst>
                    <a:ext uri="{9D8B030D-6E8A-4147-A177-3AD203B41FA5}">
                      <a16:colId xmlns:a16="http://schemas.microsoft.com/office/drawing/2014/main" val="2679045980"/>
                    </a:ext>
                  </a:extLst>
                </a:gridCol>
                <a:gridCol w="873317">
                  <a:extLst>
                    <a:ext uri="{9D8B030D-6E8A-4147-A177-3AD203B41FA5}">
                      <a16:colId xmlns:a16="http://schemas.microsoft.com/office/drawing/2014/main" val="3782097722"/>
                    </a:ext>
                  </a:extLst>
                </a:gridCol>
              </a:tblGrid>
              <a:tr h="561725"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0200"/>
                  </a:ext>
                </a:extLst>
              </a:tr>
              <a:tr h="561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vi-VN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climbing a mountain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959882"/>
                  </a:ext>
                </a:extLst>
              </a:tr>
              <a:tr h="561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vi-VN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taking an eco-tour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36221"/>
                  </a:ext>
                </a:extLst>
              </a:tr>
              <a:tr h="515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vi-VN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exploring the seabed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20784"/>
                  </a:ext>
                </a:extLst>
              </a:tr>
              <a:tr h="1000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GB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taking photos from a </a:t>
                      </a:r>
                      <a:r>
                        <a:rPr lang="vi-VN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mountain top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46784"/>
                  </a:ext>
                </a:extLst>
              </a:tr>
              <a:tr h="1000902">
                <a:tc>
                  <a:txBody>
                    <a:bodyPr/>
                    <a:lstStyle/>
                    <a:p>
                      <a:r>
                        <a:rPr lang="vi-VN" sz="2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vi-VN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seeing a tribal dance</a:t>
                      </a:r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show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33381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032DE3B-D0B0-4205-9193-D618BE2249C1}"/>
              </a:ext>
            </a:extLst>
          </p:cNvPr>
          <p:cNvSpPr txBox="1"/>
          <p:nvPr/>
        </p:nvSpPr>
        <p:spPr>
          <a:xfrm>
            <a:off x="413569" y="-40639"/>
            <a:ext cx="111510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Survey.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60DFF-1B7D-4012-905D-384F546D46CE}"/>
              </a:ext>
            </a:extLst>
          </p:cNvPr>
          <p:cNvSpPr txBox="1"/>
          <p:nvPr/>
        </p:nvSpPr>
        <p:spPr>
          <a:xfrm>
            <a:off x="7364182" y="2269196"/>
            <a:ext cx="4827818" cy="382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  <a:p>
            <a:pPr marL="2286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did a survey with our group members. Two like climbing a mountain, 3 like taking eco-tours, nobody likes exploring the seabed…. </a:t>
            </a:r>
            <a:endParaRPr lang="x-none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715" y="2005053"/>
            <a:ext cx="8554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Vocabulary;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list of adjectives to describe experience;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Preparing for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1 of Unit 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30" y="3162300"/>
            <a:ext cx="3104698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945589-3123-42D5-9548-4CADF885F157}"/>
              </a:ext>
            </a:extLst>
          </p:cNvPr>
          <p:cNvSpPr txBox="1"/>
          <p:nvPr/>
        </p:nvSpPr>
        <p:spPr>
          <a:xfrm>
            <a:off x="2778452" y="36339"/>
            <a:ext cx="663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province do these images belong to?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0DCB7-4B5D-4998-8E63-3D61857D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580" y="4022029"/>
            <a:ext cx="3929273" cy="2614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D58AB-23EF-4997-B8EA-9EB3A515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95" y="4022029"/>
            <a:ext cx="3565754" cy="2375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A8058-B45D-4557-8BA3-2A46C9AFD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105" y="2756642"/>
            <a:ext cx="3451018" cy="214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DF43C-0590-408D-9D6C-5F8D686C3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434" y="603838"/>
            <a:ext cx="4130828" cy="2923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E7644-054B-4417-B51B-1CB0AF014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562" y="4876503"/>
            <a:ext cx="2974104" cy="1981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66A2B-7191-48B4-BA8E-4D485FFEA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795" y="603837"/>
            <a:ext cx="3641454" cy="2825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0105" y="603837"/>
            <a:ext cx="3451018" cy="21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1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054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1943391" y="2958361"/>
            <a:ext cx="8220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xperiences in Da Lat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/>
      <p:bldP spid="41" grpId="0"/>
      <p:bldP spid="4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170" name="Picture 2" descr="897,600+ Wildlife Stock Illustrations, Royalty-Free Vector Graphics &amp; Clip  Art - iStock | Wildlife icon, Uk wildlife, Nature">
            <a:extLst>
              <a:ext uri="{FF2B5EF4-FFF2-40B4-BE49-F238E27FC236}">
                <a16:creationId xmlns:a16="http://schemas.microsoft.com/office/drawing/2014/main" id="{4A7050B7-29CF-C8A4-D636-7A94353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65" y="1502851"/>
            <a:ext cx="6072170" cy="46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DEA494-F3D1-4216-9CB9-A4C1462F7078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9354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E35590-D760-4E8F-86A7-53B66F9F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031" y="1376609"/>
            <a:ext cx="6918879" cy="5090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8DD00A-331B-4381-9B52-24C07E33E42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F188E-6392-4B8F-AB2E-6DEC58E0F60D}"/>
              </a:ext>
            </a:extLst>
          </p:cNvPr>
          <p:cNvSpPr txBox="1"/>
          <p:nvPr/>
        </p:nvSpPr>
        <p:spPr>
          <a:xfrm>
            <a:off x="1524000" y="3676650"/>
            <a:ext cx="155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flora</a:t>
            </a:r>
          </a:p>
        </p:txBody>
      </p:sp>
    </p:spTree>
    <p:extLst>
      <p:ext uri="{BB962C8B-B14F-4D97-AF65-F5344CB8AC3E}">
        <p14:creationId xmlns:p14="http://schemas.microsoft.com/office/powerpoint/2010/main" val="13712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25339F-78A5-4BE5-95A0-E382AAE5D922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  <p:pic>
        <p:nvPicPr>
          <p:cNvPr id="1026" name="Picture 2" descr="Eco tourism in Vietnam: The top 12 places for eco tours">
            <a:extLst>
              <a:ext uri="{FF2B5EF4-FFF2-40B4-BE49-F238E27FC236}">
                <a16:creationId xmlns:a16="http://schemas.microsoft.com/office/drawing/2014/main" id="{6939196F-0970-47B9-8CCF-ECD6DC9F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36" y="1217504"/>
            <a:ext cx="8359184" cy="55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716464" y="3013501"/>
            <a:ext cx="6674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&lt;=&gt;forgettable (adj) 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A06951-D021-45C9-8989-5D5999633271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9594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4921</TotalTime>
  <Words>2875</Words>
  <Application>Microsoft Office PowerPoint</Application>
  <PresentationFormat>Widescreen</PresentationFormat>
  <Paragraphs>399</Paragraphs>
  <Slides>38</Slides>
  <Notes>31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Agent Orange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4.Matching the activities with the adjectives.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348</cp:revision>
  <dcterms:created xsi:type="dcterms:W3CDTF">2020-12-09T02:04:09Z</dcterms:created>
  <dcterms:modified xsi:type="dcterms:W3CDTF">2025-01-17T14:20:45Z</dcterms:modified>
</cp:coreProperties>
</file>