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385" r:id="rId3"/>
    <p:sldId id="343" r:id="rId4"/>
    <p:sldId id="256" r:id="rId5"/>
    <p:sldId id="308" r:id="rId6"/>
    <p:sldId id="279" r:id="rId7"/>
    <p:sldId id="281" r:id="rId8"/>
    <p:sldId id="344" r:id="rId9"/>
    <p:sldId id="315" r:id="rId10"/>
    <p:sldId id="345" r:id="rId11"/>
    <p:sldId id="346" r:id="rId12"/>
    <p:sldId id="283" r:id="rId13"/>
    <p:sldId id="276" r:id="rId14"/>
    <p:sldId id="298" r:id="rId15"/>
    <p:sldId id="327" r:id="rId16"/>
    <p:sldId id="325" r:id="rId17"/>
    <p:sldId id="313" r:id="rId18"/>
    <p:sldId id="314" r:id="rId19"/>
    <p:sldId id="330" r:id="rId20"/>
    <p:sldId id="34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7941E"/>
    <a:srgbClr val="00A9A5"/>
    <a:srgbClr val="048DA4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4.jpe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"/>
            <a:ext cx="12084148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67" y="30480"/>
            <a:ext cx="421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I/ </a:t>
            </a:r>
            <a:r>
              <a:rPr lang="en-US" sz="3600" b="1" u="sng" dirty="0"/>
              <a:t>Vocabulary</a:t>
            </a:r>
            <a:r>
              <a:rPr lang="en-US" sz="3200" b="1" dirty="0"/>
              <a:t>: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3867" y="927854"/>
            <a:ext cx="4322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- homeless (</a:t>
            </a:r>
            <a:r>
              <a:rPr lang="en-US" sz="4800" b="1" dirty="0" err="1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8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794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3427" y="2405182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/>
              <a:t>vô</a:t>
            </a:r>
            <a:r>
              <a:rPr lang="en-US" sz="4000" b="1" dirty="0"/>
              <a:t> </a:t>
            </a:r>
            <a:r>
              <a:rPr lang="en-US" sz="4000" b="1" dirty="0" err="1"/>
              <a:t>gia</a:t>
            </a:r>
            <a:r>
              <a:rPr lang="en-US" sz="4000" b="1" dirty="0"/>
              <a:t> </a:t>
            </a:r>
            <a:r>
              <a:rPr lang="en-US" sz="4000" b="1" dirty="0" err="1"/>
              <a:t>cư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2035848" y="1758850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vi-VN" sz="3600" b="1" dirty="0">
                <a:solidFill>
                  <a:srgbClr val="0FB7BD"/>
                </a:solidFill>
              </a:rPr>
              <a:t>həʊml</a:t>
            </a:r>
            <a:r>
              <a:rPr lang="en-GB" sz="3600" b="1" dirty="0">
                <a:solidFill>
                  <a:srgbClr val="0FB7BD"/>
                </a:solidFill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2" name="homeless">
            <a:hlinkClick r:id="" action="ppaction://media"/>
            <a:extLst>
              <a:ext uri="{FF2B5EF4-FFF2-40B4-BE49-F238E27FC236}">
                <a16:creationId xmlns:a16="http://schemas.microsoft.com/office/drawing/2014/main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091" y="1585596"/>
            <a:ext cx="941489" cy="819586"/>
          </a:xfrm>
          <a:prstGeom prst="rect">
            <a:avLst/>
          </a:prstGeom>
        </p:spPr>
      </p:pic>
      <p:pic>
        <p:nvPicPr>
          <p:cNvPr id="1030" name="Picture 6" descr="News: MAYOR BARAKA IMPLEMENTS YEAR-ROUND HOMELESS SHEL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676811"/>
            <a:ext cx="5330825" cy="51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tter Prevention – Flows to 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16279"/>
            <a:ext cx="4666614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67" y="30480"/>
            <a:ext cx="421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I/ </a:t>
            </a:r>
            <a:r>
              <a:rPr lang="en-US" sz="3600" b="1" u="sng" dirty="0"/>
              <a:t>Vocabulary</a:t>
            </a:r>
            <a:r>
              <a:rPr lang="en-US" sz="3200" b="1" dirty="0"/>
              <a:t>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5955" y="760214"/>
            <a:ext cx="6552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- (to) pick up litter /</a:t>
            </a:r>
            <a:r>
              <a:rPr lang="en-US" sz="3600" b="1" dirty="0" err="1"/>
              <a:t>pɪk</a:t>
            </a:r>
            <a:r>
              <a:rPr lang="en-US" sz="3600" b="1" dirty="0"/>
              <a:t> </a:t>
            </a:r>
            <a:r>
              <a:rPr lang="en-US" sz="3600" b="1" dirty="0" err="1"/>
              <a:t>ʌp</a:t>
            </a:r>
            <a:r>
              <a:rPr lang="en-US" sz="3600" b="1" dirty="0"/>
              <a:t> ˈ</a:t>
            </a:r>
            <a:r>
              <a:rPr lang="en-US" sz="3600" b="1" dirty="0" err="1"/>
              <a:t>liːtə</a:t>
            </a:r>
            <a:r>
              <a:rPr lang="en-US" sz="3600" b="1" dirty="0"/>
              <a:t>/: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28893" y="1368474"/>
            <a:ext cx="23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nhặt</a:t>
            </a:r>
            <a:r>
              <a:rPr lang="en-US" sz="3600" b="1" dirty="0"/>
              <a:t> </a:t>
            </a:r>
            <a:r>
              <a:rPr lang="en-US" sz="3600" b="1" dirty="0" err="1"/>
              <a:t>rác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30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26254"/>
              </p:ext>
            </p:extLst>
          </p:nvPr>
        </p:nvGraphicFramePr>
        <p:xfrm>
          <a:off x="1261127" y="996115"/>
          <a:ext cx="10403049" cy="54522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3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activity(n) 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(to) donate 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(n)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(adj)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(to)pick up litter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/ˈhəʊmləs/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/</a:t>
                      </a:r>
                      <a:r>
                        <a:rPr lang="en-US" sz="3200" b="1" dirty="0" err="1"/>
                        <a:t>pɪk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ʌp</a:t>
                      </a:r>
                      <a:r>
                        <a:rPr lang="en-US" sz="3200" b="1" dirty="0"/>
                        <a:t> ˈ</a:t>
                      </a:r>
                      <a:r>
                        <a:rPr lang="en-US" sz="3200" b="1" dirty="0" err="1"/>
                        <a:t>liːtə</a:t>
                      </a:r>
                      <a:r>
                        <a:rPr lang="en-US" sz="3200" b="1" dirty="0"/>
                        <a:t>/</a:t>
                      </a:r>
                      <a:endParaRPr lang="en-US" sz="4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nhặt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rác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67" y="30480"/>
            <a:ext cx="421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I/ </a:t>
            </a:r>
            <a:r>
              <a:rPr lang="en-US" sz="4000" b="1" u="sng" dirty="0"/>
              <a:t>Vocabulary</a:t>
            </a:r>
            <a:r>
              <a:rPr lang="en-US" sz="3600" b="1" dirty="0"/>
              <a:t>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6546" y="7673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587" y="46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372" y="-556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D1EB4-113D-4AEB-89E8-CDE9E15413C6}"/>
              </a:ext>
            </a:extLst>
          </p:cNvPr>
          <p:cNvSpPr txBox="1"/>
          <p:nvPr/>
        </p:nvSpPr>
        <p:spPr>
          <a:xfrm>
            <a:off x="45107" y="530273"/>
            <a:ext cx="6325214" cy="62626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>
                <a:solidFill>
                  <a:srgbClr val="FF0000"/>
                </a:solidFill>
                <a:effectLst/>
              </a:rPr>
              <a:t>Minh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800" b="1" dirty="0">
                <a:solidFill>
                  <a:srgbClr val="242021"/>
                </a:solidFill>
              </a:rPr>
              <a:t>H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i, Tom. Are you back in Ha </a:t>
            </a:r>
            <a:r>
              <a:rPr lang="en-US" sz="2800" b="1" i="0" dirty="0" err="1">
                <a:solidFill>
                  <a:srgbClr val="242021"/>
                </a:solidFill>
                <a:effectLst/>
              </a:rPr>
              <a:t>Noi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800" b="1" i="0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F0000"/>
                </a:solidFill>
                <a:effectLst/>
              </a:rPr>
              <a:t>Tom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800" b="1" dirty="0">
                <a:solidFill>
                  <a:srgbClr val="242021"/>
                </a:solidFill>
              </a:rPr>
              <a:t>Y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es. </a:t>
            </a:r>
            <a:r>
              <a:rPr lang="en-US" sz="2800" b="1" dirty="0">
                <a:solidFill>
                  <a:srgbClr val="242021"/>
                </a:solidFill>
              </a:rPr>
              <a:t>I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 came back yesterday. Can we meet up this Sunday morning? </a:t>
            </a:r>
            <a:r>
              <a:rPr lang="en-US" sz="2800" b="1" dirty="0">
                <a:solidFill>
                  <a:srgbClr val="242021"/>
                </a:solidFill>
              </a:rPr>
              <a:t>I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 bought you a board game.</a:t>
            </a:r>
            <a:br>
              <a:rPr lang="en-US" sz="2800" b="1" i="0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F0000"/>
                </a:solidFill>
                <a:effectLst/>
              </a:rPr>
              <a:t>Minh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800" b="1" dirty="0">
                <a:solidFill>
                  <a:srgbClr val="242021"/>
                </a:solidFill>
              </a:rPr>
              <a:t>S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ure, </a:t>
            </a:r>
            <a:r>
              <a:rPr lang="en-US" sz="2800" b="1" dirty="0">
                <a:solidFill>
                  <a:srgbClr val="242021"/>
                </a:solidFill>
              </a:rPr>
              <a:t>I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 can’t wait! But our Green School Club will have some community activities on that morning.</a:t>
            </a:r>
            <a:br>
              <a:rPr lang="en-US" sz="2800" b="1" i="0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F0000"/>
                </a:solidFill>
                <a:effectLst/>
              </a:rPr>
              <a:t>Tom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What activities does your club do?</a:t>
            </a:r>
            <a:br>
              <a:rPr lang="en-US" sz="2800" b="1" i="0" dirty="0">
                <a:solidFill>
                  <a:srgbClr val="242021"/>
                </a:solidFill>
                <a:effectLst/>
              </a:rPr>
            </a:br>
            <a:r>
              <a:rPr lang="en-US" sz="2800" b="1" i="1" dirty="0">
                <a:solidFill>
                  <a:srgbClr val="FF0000"/>
                </a:solidFill>
                <a:effectLst/>
              </a:rPr>
              <a:t>Minh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Well, we pick up litter around our school and plant vegetables in our school garden.</a:t>
            </a:r>
            <a:br>
              <a:rPr lang="en-US" sz="2800" b="1" i="0" dirty="0">
                <a:solidFill>
                  <a:srgbClr val="242021"/>
                </a:solidFill>
                <a:effectLst/>
              </a:rPr>
            </a:br>
            <a:endParaRPr lang="en-US" sz="2800" b="1" dirty="0"/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7105" y="1392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7480" y="570128"/>
            <a:ext cx="5562600" cy="61247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Tom</a:t>
            </a:r>
            <a:r>
              <a:rPr lang="en-US" sz="2800" dirty="0">
                <a:solidFill>
                  <a:srgbClr val="242021"/>
                </a:solidFill>
              </a:rPr>
              <a:t>: </a:t>
            </a:r>
            <a:r>
              <a:rPr lang="en-US" sz="2800" b="1" dirty="0">
                <a:solidFill>
                  <a:srgbClr val="242021"/>
                </a:solidFill>
              </a:rPr>
              <a:t>School gardening? That’s fantastic!</a:t>
            </a:r>
            <a:br>
              <a:rPr lang="en-US" sz="2800" b="1" dirty="0">
                <a:solidFill>
                  <a:srgbClr val="242021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Minh</a:t>
            </a:r>
            <a:r>
              <a:rPr lang="en-US" sz="2800" dirty="0">
                <a:solidFill>
                  <a:srgbClr val="242021"/>
                </a:solidFill>
              </a:rPr>
              <a:t>: </a:t>
            </a:r>
            <a:r>
              <a:rPr lang="en-US" sz="2800" b="1" dirty="0">
                <a:solidFill>
                  <a:srgbClr val="242021"/>
                </a:solidFill>
              </a:rPr>
              <a:t>Yes. We donate the vegetables to a nursing home. Does your school have any activities like these?</a:t>
            </a:r>
            <a:br>
              <a:rPr lang="en-US" sz="2800" b="1" dirty="0">
                <a:solidFill>
                  <a:srgbClr val="242021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Tom</a:t>
            </a:r>
            <a:r>
              <a:rPr lang="en-US" sz="2800" dirty="0">
                <a:solidFill>
                  <a:srgbClr val="242021"/>
                </a:solidFill>
              </a:rPr>
              <a:t>: </a:t>
            </a:r>
            <a:r>
              <a:rPr lang="en-US" sz="2800" b="1" dirty="0">
                <a:solidFill>
                  <a:srgbClr val="242021"/>
                </a:solidFill>
              </a:rPr>
              <a:t>Yes. We donate books to homeless children. We also have English classes. Last summer, we taught English to 30 kids in the area.</a:t>
            </a:r>
            <a:br>
              <a:rPr lang="en-US" sz="2800" b="1" dirty="0">
                <a:solidFill>
                  <a:srgbClr val="242021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Minh</a:t>
            </a:r>
            <a:r>
              <a:rPr lang="en-US" sz="2800" dirty="0">
                <a:solidFill>
                  <a:srgbClr val="242021"/>
                </a:solidFill>
              </a:rPr>
              <a:t>: </a:t>
            </a:r>
            <a:r>
              <a:rPr lang="en-US" sz="2800" b="1" dirty="0">
                <a:solidFill>
                  <a:srgbClr val="242021"/>
                </a:solidFill>
              </a:rPr>
              <a:t>Sounds like great work!</a:t>
            </a:r>
            <a:br>
              <a:rPr lang="en-US" sz="2800" b="1" dirty="0">
                <a:solidFill>
                  <a:srgbClr val="242021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Tom</a:t>
            </a:r>
            <a:r>
              <a:rPr lang="en-US" sz="2800" dirty="0">
                <a:solidFill>
                  <a:srgbClr val="242021"/>
                </a:solidFill>
              </a:rPr>
              <a:t>: </a:t>
            </a:r>
            <a:r>
              <a:rPr lang="en-US" sz="2800" b="1" dirty="0">
                <a:solidFill>
                  <a:srgbClr val="242021"/>
                </a:solidFill>
              </a:rPr>
              <a:t>Thanks.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i="1" dirty="0">
                <a:solidFill>
                  <a:srgbClr val="242021"/>
                </a:solidFill>
              </a:rPr>
              <a:t>Minh</a:t>
            </a:r>
            <a:r>
              <a:rPr lang="en-US" sz="2800" dirty="0">
                <a:solidFill>
                  <a:srgbClr val="242021"/>
                </a:solidFill>
              </a:rPr>
              <a:t>: ... </a:t>
            </a:r>
            <a:r>
              <a:rPr lang="en-US" sz="2800" b="1" dirty="0">
                <a:solidFill>
                  <a:srgbClr val="242021"/>
                </a:solidFill>
              </a:rPr>
              <a:t>So, let’s meet in the afternoon then.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0024" y="261588"/>
            <a:ext cx="1047857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308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282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4564"/>
              </p:ext>
            </p:extLst>
          </p:nvPr>
        </p:nvGraphicFramePr>
        <p:xfrm>
          <a:off x="1078804" y="1280026"/>
          <a:ext cx="10579795" cy="41729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31268">
                  <a:extLst>
                    <a:ext uri="{9D8B030D-6E8A-4147-A177-3AD203B41FA5}">
                      <a16:colId xmlns:a16="http://schemas.microsoft.com/office/drawing/2014/main" val="879033425"/>
                    </a:ext>
                  </a:extLst>
                </a:gridCol>
                <a:gridCol w="2341648">
                  <a:extLst>
                    <a:ext uri="{9D8B030D-6E8A-4147-A177-3AD203B41FA5}">
                      <a16:colId xmlns:a16="http://schemas.microsoft.com/office/drawing/2014/main" val="1137353043"/>
                    </a:ext>
                  </a:extLst>
                </a:gridCol>
                <a:gridCol w="1706879">
                  <a:extLst>
                    <a:ext uri="{9D8B030D-6E8A-4147-A177-3AD203B41FA5}">
                      <a16:colId xmlns:a16="http://schemas.microsoft.com/office/drawing/2014/main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200" b="1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200" b="1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200" b="1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200" b="1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200" b="1" dirty="0"/>
                        <a:t>5. teaching English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6895" y="2441855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895" y="3068987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895" y="4210804"/>
            <a:ext cx="572210" cy="57221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202ECE30-9A4F-491E-8050-E63BDF90E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2266" y="3641197"/>
            <a:ext cx="572210" cy="57221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2884D8F-04A2-49AB-B8CB-5832990A9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2266" y="4928504"/>
            <a:ext cx="572210" cy="5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2825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87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-156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330217" y="597181"/>
            <a:ext cx="9211528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pick up	clean		donate	recycle	help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74C3C-513A-4FC9-BBB3-5BFB3586ABBC}"/>
              </a:ext>
            </a:extLst>
          </p:cNvPr>
          <p:cNvSpPr txBox="1"/>
          <p:nvPr/>
        </p:nvSpPr>
        <p:spPr>
          <a:xfrm>
            <a:off x="229874" y="3570731"/>
            <a:ext cx="3564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8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F3CC-B829-4711-AC99-A059FD50060B}"/>
              </a:ext>
            </a:extLst>
          </p:cNvPr>
          <p:cNvSpPr txBox="1"/>
          <p:nvPr/>
        </p:nvSpPr>
        <p:spPr>
          <a:xfrm>
            <a:off x="3957851" y="3416247"/>
            <a:ext cx="41872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1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800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200BE-A9D8-4DD9-A53A-D8A9ECFA1DEA}"/>
              </a:ext>
            </a:extLst>
          </p:cNvPr>
          <p:cNvSpPr txBox="1"/>
          <p:nvPr/>
        </p:nvSpPr>
        <p:spPr>
          <a:xfrm>
            <a:off x="8062374" y="3555913"/>
            <a:ext cx="4127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1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8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ED0FC-3853-409A-9D77-2C0FF218F983}"/>
              </a:ext>
            </a:extLst>
          </p:cNvPr>
          <p:cNvSpPr txBox="1"/>
          <p:nvPr/>
        </p:nvSpPr>
        <p:spPr>
          <a:xfrm>
            <a:off x="742463" y="3561176"/>
            <a:ext cx="1619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00F91-96D3-4383-B518-CD7FC1F337AE}"/>
              </a:ext>
            </a:extLst>
          </p:cNvPr>
          <p:cNvSpPr txBox="1"/>
          <p:nvPr/>
        </p:nvSpPr>
        <p:spPr>
          <a:xfrm>
            <a:off x="5006623" y="3385767"/>
            <a:ext cx="994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C7E56-CA6D-4BAC-9A10-348E9D9E0D47}"/>
              </a:ext>
            </a:extLst>
          </p:cNvPr>
          <p:cNvSpPr txBox="1"/>
          <p:nvPr/>
        </p:nvSpPr>
        <p:spPr>
          <a:xfrm>
            <a:off x="8519574" y="3550601"/>
            <a:ext cx="1545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7" y="1524000"/>
            <a:ext cx="3053705" cy="203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389" y="1524000"/>
            <a:ext cx="3062097" cy="2001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33" y="1524000"/>
            <a:ext cx="2856947" cy="203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B7309B-2D2C-441D-97F8-CB2C8C0F4036}"/>
              </a:ext>
            </a:extLst>
          </p:cNvPr>
          <p:cNvSpPr txBox="1"/>
          <p:nvPr/>
        </p:nvSpPr>
        <p:spPr>
          <a:xfrm>
            <a:off x="1762768" y="6264029"/>
            <a:ext cx="4363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1" i="0" dirty="0">
                <a:solidFill>
                  <a:srgbClr val="949599"/>
                </a:solidFill>
                <a:effectLst/>
              </a:rPr>
              <a:t>_________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3200" b="1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8004C-8EE8-4A95-A988-19A5527983BB}"/>
              </a:ext>
            </a:extLst>
          </p:cNvPr>
          <p:cNvSpPr txBox="1"/>
          <p:nvPr/>
        </p:nvSpPr>
        <p:spPr>
          <a:xfrm>
            <a:off x="6910211" y="6326354"/>
            <a:ext cx="5133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8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800" b="1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80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BC758-3121-40AD-8F5B-5CA2750E546E}"/>
              </a:ext>
            </a:extLst>
          </p:cNvPr>
          <p:cNvSpPr txBox="1"/>
          <p:nvPr/>
        </p:nvSpPr>
        <p:spPr>
          <a:xfrm>
            <a:off x="2514078" y="6244401"/>
            <a:ext cx="1401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278C4-C073-4DFF-BA2E-5B2EF60A6547}"/>
              </a:ext>
            </a:extLst>
          </p:cNvPr>
          <p:cNvSpPr txBox="1"/>
          <p:nvPr/>
        </p:nvSpPr>
        <p:spPr>
          <a:xfrm>
            <a:off x="7590294" y="6320601"/>
            <a:ext cx="1162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clean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763" y="4419600"/>
            <a:ext cx="3091149" cy="18554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294" y="4416073"/>
            <a:ext cx="2934827" cy="19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6989" y="367008"/>
            <a:ext cx="1183553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9958" y="3765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743" y="27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2F91C-C231-4E4B-9399-89C65FBB0A0C}"/>
              </a:ext>
            </a:extLst>
          </p:cNvPr>
          <p:cNvSpPr txBox="1"/>
          <p:nvPr/>
        </p:nvSpPr>
        <p:spPr>
          <a:xfrm>
            <a:off x="431261" y="1000096"/>
            <a:ext cx="10440384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</a:rPr>
              <a:t>old people- homeless children – planted - litter-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B6E71-64B2-40BF-9B52-0C78933CEF7E}"/>
              </a:ext>
            </a:extLst>
          </p:cNvPr>
          <p:cNvSpPr txBox="1"/>
          <p:nvPr/>
        </p:nvSpPr>
        <p:spPr>
          <a:xfrm>
            <a:off x="167640" y="1537635"/>
            <a:ext cx="123596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3200" b="1" i="0" dirty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200" b="1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Those students picked up all the </a:t>
            </a:r>
            <a:r>
              <a:rPr lang="en-US" sz="3200" b="1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3200" b="1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3200" b="1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in the nursing home last Sunday.</a:t>
            </a:r>
            <a:br>
              <a:rPr lang="en-US" sz="3200" b="1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The club members </a:t>
            </a:r>
            <a:r>
              <a:rPr lang="en-US" sz="3200" b="1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3200" b="1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3200" b="1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3200" b="1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a lot of trees in the park last summer.</a:t>
            </a:r>
            <a:r>
              <a:rPr lang="en-US" sz="32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0BE08-BA52-4908-A709-72DF96270ED1}"/>
              </a:ext>
            </a:extLst>
          </p:cNvPr>
          <p:cNvSpPr txBox="1"/>
          <p:nvPr/>
        </p:nvSpPr>
        <p:spPr>
          <a:xfrm>
            <a:off x="7274064" y="1717495"/>
            <a:ext cx="4369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4696F-7C3F-446E-9786-057A0A26BE52}"/>
              </a:ext>
            </a:extLst>
          </p:cNvPr>
          <p:cNvSpPr txBox="1"/>
          <p:nvPr/>
        </p:nvSpPr>
        <p:spPr>
          <a:xfrm>
            <a:off x="6624754" y="2439816"/>
            <a:ext cx="1008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68528-D828-46E9-942B-1F9BF5510B22}"/>
              </a:ext>
            </a:extLst>
          </p:cNvPr>
          <p:cNvSpPr txBox="1"/>
          <p:nvPr/>
        </p:nvSpPr>
        <p:spPr>
          <a:xfrm>
            <a:off x="2744070" y="3210047"/>
            <a:ext cx="252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0F290-5B09-49D4-AA44-EFB5F25A6F0B}"/>
              </a:ext>
            </a:extLst>
          </p:cNvPr>
          <p:cNvSpPr txBox="1"/>
          <p:nvPr/>
        </p:nvSpPr>
        <p:spPr>
          <a:xfrm>
            <a:off x="4021742" y="3920497"/>
            <a:ext cx="1705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72ACF-FE86-40E4-8E49-A9892B523FC5}"/>
              </a:ext>
            </a:extLst>
          </p:cNvPr>
          <p:cNvSpPr txBox="1"/>
          <p:nvPr/>
        </p:nvSpPr>
        <p:spPr>
          <a:xfrm>
            <a:off x="1487578" y="5402105"/>
            <a:ext cx="1789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8386" y="171062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/>
              <a:t>Game: Vocabulary Ping-pong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784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5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537180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4BCE9-C5A7-42EA-958E-49E5B5110208}"/>
              </a:ext>
            </a:extLst>
          </p:cNvPr>
          <p:cNvSpPr txBox="1"/>
          <p:nvPr/>
        </p:nvSpPr>
        <p:spPr>
          <a:xfrm>
            <a:off x="217503" y="531013"/>
            <a:ext cx="64880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B8B02-D3FD-4E7E-9CCB-8F38E5D565EE}"/>
              </a:ext>
            </a:extLst>
          </p:cNvPr>
          <p:cNvSpPr txBox="1"/>
          <p:nvPr/>
        </p:nvSpPr>
        <p:spPr>
          <a:xfrm>
            <a:off x="2631316" y="2976592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hronicaPro-Book"/>
              </a:rPr>
              <a:t>Litter</a:t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Team B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1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 in the park. </a:t>
            </a:r>
            <a:r>
              <a:rPr lang="en-US" sz="2400" b="1" i="1" dirty="0">
                <a:solidFill>
                  <a:srgbClr val="FF0000"/>
                </a:solidFill>
                <a:latin typeface="ChronicaPro-Book"/>
              </a:rPr>
              <a:t>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hronicaPro-Book"/>
              </a:rPr>
              <a:t>rees</a:t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1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 in our school every year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Team B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: …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981783" y="5242560"/>
            <a:ext cx="616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We donate books to homeless children.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2875" y="5242560"/>
            <a:ext cx="190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vegetables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4835" y="5755600"/>
            <a:ext cx="42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6600"/>
                </a:solidFill>
              </a:rPr>
              <a:t>Team A: …….. 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47874" y="1959209"/>
            <a:ext cx="10472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9661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9252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822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6812" y="1455512"/>
            <a:ext cx="8718411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Think about </a:t>
            </a:r>
            <a:r>
              <a:rPr lang="en-GB" sz="3200" b="1" dirty="0"/>
              <a:t>community activities that students can do (at least 3 activities)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Prepare for the Project lesson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9">
            <a:extLst>
              <a:ext uri="{FF2B5EF4-FFF2-40B4-BE49-F238E27FC236}">
                <a16:creationId xmlns:a16="http://schemas.microsoft.com/office/drawing/2014/main" id="{A3C45B43-1AA7-4CBE-BB0A-10511E2B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60" y="1234535"/>
            <a:ext cx="12192000" cy="54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text_welcome_53">
            <a:extLst>
              <a:ext uri="{FF2B5EF4-FFF2-40B4-BE49-F238E27FC236}">
                <a16:creationId xmlns:a16="http://schemas.microsoft.com/office/drawing/2014/main" id="{E6E38EA3-259F-4FD7-8832-D7DCFF168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83" y="2551535"/>
            <a:ext cx="7061982" cy="240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F755A-27D6-4122-8942-EEA4EBEBB6BA}"/>
              </a:ext>
            </a:extLst>
          </p:cNvPr>
          <p:cNvSpPr txBox="1"/>
          <p:nvPr/>
        </p:nvSpPr>
        <p:spPr>
          <a:xfrm>
            <a:off x="538192" y="157317"/>
            <a:ext cx="10697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NGUYEN CHANH LOWER SECONDARY SCHOOL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TEACHER: MAI THI NHU HAI</a:t>
            </a:r>
          </a:p>
        </p:txBody>
      </p:sp>
    </p:spTree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RK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3990"/>
            <a:ext cx="545349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18" y="6017181"/>
            <a:ext cx="5068192" cy="8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A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71" y="5514738"/>
            <a:ext cx="5960829" cy="1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3276021" y="293370"/>
            <a:ext cx="4831659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64579" y="1531620"/>
            <a:ext cx="873318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Practice reading the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dia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Prepare: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8618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319" y="213360"/>
            <a:ext cx="4466199" cy="25457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519" y="228600"/>
            <a:ext cx="4466199" cy="2501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" y="3597276"/>
            <a:ext cx="4369356" cy="27120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5520" y="3605994"/>
            <a:ext cx="4739640" cy="27506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7720" y="2880360"/>
            <a:ext cx="569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volunteers are cleaning the rubbish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2880360"/>
            <a:ext cx="455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Students are planting a tree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6351508"/>
            <a:ext cx="536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Students are collecting used paper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0320" y="6351508"/>
            <a:ext cx="455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Students are cleaning the park</a:t>
            </a:r>
          </a:p>
        </p:txBody>
      </p:sp>
    </p:spTree>
    <p:extLst>
      <p:ext uri="{BB962C8B-B14F-4D97-AF65-F5344CB8AC3E}">
        <p14:creationId xmlns:p14="http://schemas.microsoft.com/office/powerpoint/2010/main" val="42073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0012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C2BD2-0A15-4D92-B021-AB373125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06" y="3868849"/>
            <a:ext cx="3776506" cy="186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199ED-47CF-4C32-8C47-EBB51F77F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538" y="3782558"/>
            <a:ext cx="2657475" cy="1914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D8C4C-B776-45F8-B852-E5570AE63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01" y="3829896"/>
            <a:ext cx="4552950" cy="198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49070" y="2395233"/>
            <a:ext cx="563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600"/>
                </a:solidFill>
              </a:rPr>
              <a:t>Sounds like great work!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03314" y="137493"/>
            <a:ext cx="510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3" y="4901842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25" y="4830791"/>
            <a:ext cx="26574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888" y="4466649"/>
            <a:ext cx="455295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30" y="2474949"/>
            <a:ext cx="2589058" cy="1886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247136-5336-4D02-A7B6-EC945EF027CC}"/>
              </a:ext>
            </a:extLst>
          </p:cNvPr>
          <p:cNvSpPr txBox="1"/>
          <p:nvPr/>
        </p:nvSpPr>
        <p:spPr>
          <a:xfrm>
            <a:off x="1945759" y="137493"/>
            <a:ext cx="7833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What’s Community service?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Community &amp;amp; Preventive Dentistry - JCD Dental College">
            <a:extLst>
              <a:ext uri="{FF2B5EF4-FFF2-40B4-BE49-F238E27FC236}">
                <a16:creationId xmlns:a16="http://schemas.microsoft.com/office/drawing/2014/main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1783" y="1500961"/>
            <a:ext cx="3185160" cy="3010341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F21077-98FE-482D-97B2-39E0B4D9B128}"/>
              </a:ext>
            </a:extLst>
          </p:cNvPr>
          <p:cNvSpPr txBox="1"/>
          <p:nvPr/>
        </p:nvSpPr>
        <p:spPr>
          <a:xfrm>
            <a:off x="1539240" y="958632"/>
            <a:ext cx="70114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(It’s the work that people do without payment to help other people)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65990DD4-1666-4BDC-9FE8-75C234C2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0" y="590246"/>
            <a:ext cx="6172200" cy="43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5828" y="2255087"/>
            <a:ext cx="6336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</a:t>
            </a:r>
            <a:r>
              <a:rPr lang="en-US" sz="3600" b="1" dirty="0" err="1"/>
              <a:t>đồng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128893" y="1533497"/>
            <a:ext cx="45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kəˈmjuːnɪti ækˈtɪvɪti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7680959" y="196934"/>
            <a:ext cx="4418113" cy="26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527" y="1432255"/>
            <a:ext cx="794553" cy="5184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67" y="30480"/>
            <a:ext cx="421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I/ </a:t>
            </a:r>
            <a:r>
              <a:rPr lang="en-US" sz="4000" b="1" u="sng" dirty="0"/>
              <a:t>Vocabulary</a:t>
            </a:r>
            <a:r>
              <a:rPr lang="en-US" sz="3600" b="1" dirty="0"/>
              <a:t>: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4772" y="638294"/>
            <a:ext cx="5848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- community activity (</a:t>
            </a:r>
            <a:r>
              <a:rPr lang="en-US" sz="3600" b="1" dirty="0" err="1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n.phr</a:t>
            </a:r>
            <a:r>
              <a:rPr lang="en-US" sz="36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67" y="30480"/>
            <a:ext cx="421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I/ </a:t>
            </a:r>
            <a:r>
              <a:rPr lang="en-US" sz="3600" b="1" u="sng" dirty="0"/>
              <a:t>Vocabulary</a:t>
            </a:r>
            <a:r>
              <a:rPr lang="en-US" sz="3200" b="1" dirty="0"/>
              <a:t>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12090" y="744974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- (to) donate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794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90" y="220087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68149" y="775454"/>
            <a:ext cx="2206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dəʊˈneɪt</a:t>
            </a:r>
            <a:r>
              <a:rPr lang="en-US" sz="3600" b="1" dirty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</p:txBody>
      </p:sp>
      <p:pic>
        <p:nvPicPr>
          <p:cNvPr id="8" name="donate">
            <a:hlinkClick r:id="" action="ppaction://media"/>
            <a:extLst>
              <a:ext uri="{FF2B5EF4-FFF2-40B4-BE49-F238E27FC236}">
                <a16:creationId xmlns:a16="http://schemas.microsoft.com/office/drawing/2014/main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869" y="1582558"/>
            <a:ext cx="776944" cy="584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3603" y="1491118"/>
            <a:ext cx="4841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ọc sinh trường Tiểu học Lai Hưng A quyên góp sách cho thư viện trường -  Báo Bình Dương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93" y="3529803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067" y="30480"/>
            <a:ext cx="421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I/ </a:t>
            </a:r>
            <a:r>
              <a:rPr lang="en-US" sz="3600" b="1" u="sng" dirty="0"/>
              <a:t>Vocabulary</a:t>
            </a:r>
            <a:r>
              <a:rPr lang="en-US" sz="3200" b="1" dirty="0"/>
              <a:t>:</a:t>
            </a:r>
            <a:endParaRPr lang="en-US" b="1" dirty="0"/>
          </a:p>
        </p:txBody>
      </p:sp>
      <p:pic>
        <p:nvPicPr>
          <p:cNvPr id="1026" name="Picture 2" descr="Thủ tục mở viện dưỡng lão theo quy định của pháp luật hiện h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39" y="1585595"/>
            <a:ext cx="5181601" cy="37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867" y="927854"/>
            <a:ext cx="5061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- nursing home (n)</a:t>
            </a:r>
            <a:endParaRPr lang="en-US" sz="3200" b="1" dirty="0">
              <a:solidFill>
                <a:srgbClr val="F794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1187" y="2466142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/>
              <a:t>viện</a:t>
            </a:r>
            <a:r>
              <a:rPr lang="en-US" sz="4000" b="1" dirty="0"/>
              <a:t> </a:t>
            </a:r>
            <a:r>
              <a:rPr lang="en-US" sz="4000" b="1" dirty="0" err="1"/>
              <a:t>dưỡng</a:t>
            </a:r>
            <a:r>
              <a:rPr lang="en-US" sz="4000" b="1" dirty="0"/>
              <a:t> </a:t>
            </a:r>
            <a:r>
              <a:rPr lang="en-US" sz="4000" b="1" dirty="0" err="1"/>
              <a:t>lão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1571187" y="1789966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ˈnɜːsɪŋ həʊm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7" name="nursing home ">
            <a:hlinkClick r:id="" action="ppaction://media"/>
            <a:extLst>
              <a:ext uri="{FF2B5EF4-FFF2-40B4-BE49-F238E27FC236}">
                <a16:creationId xmlns:a16="http://schemas.microsoft.com/office/drawing/2014/main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707" y="1809883"/>
            <a:ext cx="836733" cy="6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2873</TotalTime>
  <Words>784</Words>
  <Application>Microsoft Office PowerPoint</Application>
  <PresentationFormat>Widescreen</PresentationFormat>
  <Paragraphs>131</Paragraphs>
  <Slides>21</Slides>
  <Notes>12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Agent Orange</vt:lpstr>
      <vt:lpstr>Arial</vt:lpstr>
      <vt:lpstr>Calibri</vt:lpstr>
      <vt:lpstr>Calibri Light</vt:lpstr>
      <vt:lpstr>ChronicaPro-Bold</vt:lpstr>
      <vt:lpstr>ChronicaPro-Book</vt:lpstr>
      <vt:lpstr>ChronicaPro-Medium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A7 Global U3 Lesson 1</dc:title>
  <dc:creator>TRUONG THI CHINH -THD</dc:creator>
  <cp:lastModifiedBy>Admin</cp:lastModifiedBy>
  <cp:revision>171</cp:revision>
  <dcterms:created xsi:type="dcterms:W3CDTF">2020-12-09T02:04:09Z</dcterms:created>
  <dcterms:modified xsi:type="dcterms:W3CDTF">2025-01-17T14:19:24Z</dcterms:modified>
</cp:coreProperties>
</file>