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7"/>
  </p:notesMasterIdLst>
  <p:handoutMasterIdLst>
    <p:handoutMasterId r:id="rId28"/>
  </p:handoutMasterIdLst>
  <p:sldIdLst>
    <p:sldId id="417" r:id="rId3"/>
    <p:sldId id="441" r:id="rId4"/>
    <p:sldId id="418" r:id="rId5"/>
    <p:sldId id="415" r:id="rId6"/>
    <p:sldId id="359" r:id="rId7"/>
    <p:sldId id="419" r:id="rId8"/>
    <p:sldId id="423" r:id="rId9"/>
    <p:sldId id="422" r:id="rId10"/>
    <p:sldId id="443" r:id="rId11"/>
    <p:sldId id="424" r:id="rId12"/>
    <p:sldId id="442" r:id="rId13"/>
    <p:sldId id="429" r:id="rId14"/>
    <p:sldId id="425" r:id="rId15"/>
    <p:sldId id="426" r:id="rId16"/>
    <p:sldId id="432" r:id="rId17"/>
    <p:sldId id="428" r:id="rId18"/>
    <p:sldId id="433" r:id="rId19"/>
    <p:sldId id="434" r:id="rId20"/>
    <p:sldId id="435" r:id="rId21"/>
    <p:sldId id="436" r:id="rId22"/>
    <p:sldId id="437" r:id="rId23"/>
    <p:sldId id="438" r:id="rId24"/>
    <p:sldId id="403" r:id="rId25"/>
    <p:sldId id="440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B3D"/>
    <a:srgbClr val="56C3E7"/>
    <a:srgbClr val="EFE999"/>
    <a:srgbClr val="F6D521"/>
    <a:srgbClr val="ED4200"/>
    <a:srgbClr val="2C6B7C"/>
    <a:srgbClr val="332215"/>
    <a:srgbClr val="0B5A8E"/>
    <a:srgbClr val="54534D"/>
    <a:srgbClr val="84A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89" d="100"/>
          <a:sy n="89" d="100"/>
        </p:scale>
        <p:origin x="760" y="4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8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2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5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9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4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82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51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8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84E7-FC4A-4AFB-8EDB-77CD6A15C8C8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AA3E-6786-4AD8-A5D2-22A281487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8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0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74" r:id="rId6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2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emf"/><Relationship Id="rId5" Type="http://schemas.openxmlformats.org/officeDocument/2006/relationships/image" Target="../media/image9.emf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71338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 ĐÃ ĐẾN VỚI TIẾT HỌC NGÀY HÔM NAY!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2499742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6A10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2143908533"/>
      </p:ext>
    </p:extLst>
  </p:cSld>
  <p:clrMapOvr>
    <a:masterClrMapping/>
  </p:clrMapOvr>
  <p:transition spd="slow" advTm="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1403648" y="135590"/>
            <a:ext cx="5616624" cy="1512168"/>
          </a:xfrm>
          <a:prstGeom prst="cloud">
            <a:avLst/>
          </a:prstGeom>
          <a:solidFill>
            <a:srgbClr val="56C3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51720" y="411510"/>
            <a:ext cx="4572000" cy="96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Xem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kìa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!”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nghị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luận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vấn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144975"/>
              </p:ext>
            </p:extLst>
          </p:nvPr>
        </p:nvGraphicFramePr>
        <p:xfrm>
          <a:off x="323528" y="1275606"/>
          <a:ext cx="2736304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pt-BR" sz="1800" i="1" baseline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đề bàn luận: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56C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63263"/>
              </p:ext>
            </p:extLst>
          </p:nvPr>
        </p:nvGraphicFramePr>
        <p:xfrm>
          <a:off x="2445904" y="2859782"/>
          <a:ext cx="6696744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8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VB nêu 2 khía cạnh: sự giống nhau và khác nhau giữa mọi người. Trong đó nhấn mạnh tầm quan trọng của giá trị riêng biệt, độc đáo của mỗi người.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56C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9655"/>
              </p:ext>
            </p:extLst>
          </p:nvPr>
        </p:nvGraphicFramePr>
        <p:xfrm>
          <a:off x="1331640" y="1851670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87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Ý  nghĩa của những cái chung giữa mọi người và cái riêng biệt của mỗi người.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56C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22460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96588"/>
      </p:ext>
    </p:extLst>
  </p:cSld>
  <p:clrMapOvr>
    <a:masterClrMapping/>
  </p:clrMapOvr>
  <p:transition spd="slow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17"/>
          <p:cNvSpPr/>
          <p:nvPr/>
        </p:nvSpPr>
        <p:spPr>
          <a:xfrm>
            <a:off x="467544" y="25304"/>
            <a:ext cx="1152128" cy="812782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>
              <a:solidFill>
                <a:srgbClr val="000000"/>
              </a:solidFill>
            </a:endParaRPr>
          </a:p>
        </p:txBody>
      </p:sp>
      <p:sp>
        <p:nvSpPr>
          <p:cNvPr id="91" name="Flowchart: Connector 17"/>
          <p:cNvSpPr/>
          <p:nvPr/>
        </p:nvSpPr>
        <p:spPr>
          <a:xfrm>
            <a:off x="6372200" y="-7211"/>
            <a:ext cx="1080120" cy="877811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0564" y="519812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THẢO LUẬN CẶP ĐÔI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7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78" y="987574"/>
            <a:ext cx="5148064" cy="3240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11960" y="2272561"/>
            <a:ext cx="2555776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Xem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000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kìa</a:t>
            </a:r>
            <a:r>
              <a:rPr lang="en-US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!”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232"/>
            <a:ext cx="4608512" cy="40335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9652" y="2355726"/>
            <a:ext cx="2232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thường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hài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đứa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con?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22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15616" y="-92546"/>
            <a:ext cx="7128792" cy="869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699542"/>
            <a:ext cx="8712968" cy="2855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000"/>
              </a:spcBef>
            </a:pPr>
            <a:r>
              <a:rPr lang="pt-BR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hỏi thảo luận nhóm</a:t>
            </a:r>
            <a:r>
              <a:rPr lang="pt-BR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</a:pPr>
            <a:r>
              <a:rPr lang="pt-BR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43758"/>
            <a:ext cx="9144000" cy="1307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2155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403648" y="339502"/>
            <a:ext cx="6984776" cy="4176464"/>
          </a:xfrm>
          <a:prstGeom prst="cloud">
            <a:avLst/>
          </a:prstGeom>
          <a:solidFill>
            <a:srgbClr val="56C3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lần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bao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tương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24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2544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76300" y="1643893"/>
            <a:ext cx="7249594" cy="1918661"/>
            <a:chOff x="0" y="0"/>
            <a:chExt cx="11495585" cy="1185420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1503330" cy="1191905"/>
            </a:xfrm>
            <a:custGeom>
              <a:avLst/>
              <a:gdLst/>
              <a:ahLst/>
              <a:cxnLst/>
              <a:rect l="l" t="t" r="r" b="b"/>
              <a:pathLst>
                <a:path w="11503330" h="1191905">
                  <a:moveTo>
                    <a:pt x="10564431" y="1180718"/>
                  </a:moveTo>
                  <a:cubicBezTo>
                    <a:pt x="10564431" y="1180718"/>
                    <a:pt x="10144678" y="1191905"/>
                    <a:pt x="9682094" y="1189284"/>
                  </a:cubicBezTo>
                  <a:cubicBezTo>
                    <a:pt x="3755729" y="1187121"/>
                    <a:pt x="1057073" y="1179297"/>
                    <a:pt x="1057073" y="1179297"/>
                  </a:cubicBezTo>
                  <a:cubicBezTo>
                    <a:pt x="812931" y="1170463"/>
                    <a:pt x="565145" y="1153481"/>
                    <a:pt x="398404" y="1095304"/>
                  </a:cubicBezTo>
                  <a:cubicBezTo>
                    <a:pt x="120505" y="998342"/>
                    <a:pt x="0" y="820814"/>
                    <a:pt x="0" y="590657"/>
                  </a:cubicBezTo>
                  <a:lnTo>
                    <a:pt x="0" y="59065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873021" y="7673"/>
                  </a:cubicBezTo>
                  <a:cubicBezTo>
                    <a:pt x="9925752" y="0"/>
                    <a:pt x="10389679" y="7673"/>
                    <a:pt x="10389679" y="7673"/>
                  </a:cubicBezTo>
                  <a:cubicBezTo>
                    <a:pt x="10757987" y="15152"/>
                    <a:pt x="11121299" y="84484"/>
                    <a:pt x="11319039" y="207066"/>
                  </a:cubicBezTo>
                  <a:cubicBezTo>
                    <a:pt x="11470056" y="300683"/>
                    <a:pt x="11503330" y="425358"/>
                    <a:pt x="11494190" y="590657"/>
                  </a:cubicBezTo>
                  <a:lnTo>
                    <a:pt x="11494190" y="590658"/>
                  </a:lnTo>
                  <a:cubicBezTo>
                    <a:pt x="11494191" y="938779"/>
                    <a:pt x="11211194" y="1152877"/>
                    <a:pt x="10564431" y="1180718"/>
                  </a:cubicBezTo>
                  <a:close/>
                </a:path>
              </a:pathLst>
            </a:custGeom>
            <a:solidFill>
              <a:srgbClr val="FABCA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0915" y="4006031"/>
            <a:ext cx="1137469" cy="113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4675">
            <a:off x="7728501" y="558693"/>
            <a:ext cx="1802299" cy="1015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3818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95486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 AI NHANH HƠN</a:t>
            </a:r>
          </a:p>
        </p:txBody>
      </p:sp>
    </p:spTree>
    <p:extLst>
      <p:ext uri="{BB962C8B-B14F-4D97-AF65-F5344CB8AC3E}">
        <p14:creationId xmlns:p14="http://schemas.microsoft.com/office/powerpoint/2010/main" val="2662175639"/>
      </p:ext>
    </p:extLst>
  </p:cSld>
  <p:clrMapOvr>
    <a:masterClrMapping/>
  </p:clrMapOvr>
  <p:transition spd="slow" advTm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0" y="0"/>
            <a:ext cx="9108504" cy="1851670"/>
          </a:xfrm>
          <a:prstGeom prst="snip2Diag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!”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88024" y="2106134"/>
            <a:ext cx="3888432" cy="1296145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2106134"/>
            <a:ext cx="3888432" cy="1296144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2405" y="3579863"/>
            <a:ext cx="3833260" cy="1152128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3643" y="3579863"/>
            <a:ext cx="3852428" cy="1224135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19309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6" grpId="1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5496" y="0"/>
            <a:ext cx="9001000" cy="1923678"/>
          </a:xfrm>
          <a:prstGeom prst="snip2Diag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!”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7544" y="2139703"/>
            <a:ext cx="3744416" cy="1194405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ghị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65611" y="2139703"/>
            <a:ext cx="4138348" cy="1224136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2048" y="3435847"/>
            <a:ext cx="3779912" cy="1224136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61283" y="3435847"/>
            <a:ext cx="4042676" cy="1224136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0" y="0"/>
            <a:ext cx="9108504" cy="771551"/>
          </a:xfrm>
          <a:prstGeom prst="snip2Diag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31508" y="802941"/>
            <a:ext cx="9175508" cy="1008112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,....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31508" y="1842443"/>
            <a:ext cx="9175508" cy="1008113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40635" y="2881946"/>
            <a:ext cx="9175508" cy="1057956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40636" y="3971292"/>
            <a:ext cx="9184635" cy="1039503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09588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1491630"/>
            <a:ext cx="58326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8: KHÁC BIỆT VÀ GẦN GŨI </a:t>
            </a:r>
          </a:p>
          <a:p>
            <a:pPr lvl="0" algn="r"/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chẳng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tẻ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nhạt</a:t>
            </a:r>
            <a:r>
              <a:rPr lang="en-US" sz="2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lvl="0" algn="r"/>
            <a:r>
              <a:rPr lang="en-US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Ép-ghê-nhi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Ép-tu-sen-cô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95561"/>
      </p:ext>
    </p:extLst>
  </p:cSld>
  <p:clrMapOvr>
    <a:masterClrMapping/>
  </p:clrMapOvr>
  <p:transition spd="slow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5496" y="0"/>
            <a:ext cx="9001000" cy="987574"/>
          </a:xfrm>
          <a:prstGeom prst="snip2Diag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4.Yếu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7097" y="1203597"/>
            <a:ext cx="4248472" cy="148243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11926" y="1203597"/>
            <a:ext cx="4572000" cy="148243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512" y="2902057"/>
            <a:ext cx="4248472" cy="204595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32572" y="3003798"/>
            <a:ext cx="4330708" cy="1944216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ba đáp án đều sai.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0029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95536" y="51470"/>
            <a:ext cx="7977352" cy="1080120"/>
          </a:xfrm>
          <a:prstGeom prst="snip2Diag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500" y="1374621"/>
            <a:ext cx="4464496" cy="148243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32040" y="1374621"/>
            <a:ext cx="4042676" cy="148243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7504" y="3147814"/>
            <a:ext cx="4392488" cy="148243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4048" y="3147814"/>
            <a:ext cx="3970668" cy="1482437"/>
          </a:xfrm>
          <a:prstGeom prst="round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9780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七角星 2"/>
          <p:cNvSpPr/>
          <p:nvPr/>
        </p:nvSpPr>
        <p:spPr>
          <a:xfrm>
            <a:off x="-34415" y="0"/>
            <a:ext cx="2302159" cy="1635646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324576" y="411510"/>
            <a:ext cx="1584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-232861"/>
            <a:ext cx="8640960" cy="5612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779662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thư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bố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16163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"/>
          <p:cNvGrpSpPr/>
          <p:nvPr/>
        </p:nvGrpSpPr>
        <p:grpSpPr>
          <a:xfrm>
            <a:off x="2660157" y="915566"/>
            <a:ext cx="3420253" cy="4227934"/>
            <a:chOff x="3784313" y="2013410"/>
            <a:chExt cx="4752904" cy="4844590"/>
          </a:xfrm>
        </p:grpSpPr>
        <p:sp>
          <p:nvSpPr>
            <p:cNvPr id="42" name="Freeform: Shape 40"/>
            <p:cNvSpPr>
              <a:spLocks/>
            </p:cNvSpPr>
            <p:nvPr/>
          </p:nvSpPr>
          <p:spPr bwMode="auto">
            <a:xfrm>
              <a:off x="4579086" y="3068398"/>
              <a:ext cx="3025592" cy="3789602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Oval 41"/>
            <p:cNvSpPr>
              <a:spLocks/>
            </p:cNvSpPr>
            <p:nvPr/>
          </p:nvSpPr>
          <p:spPr bwMode="auto">
            <a:xfrm>
              <a:off x="4356745" y="2957726"/>
              <a:ext cx="2052736" cy="2052736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Oval 43"/>
            <p:cNvSpPr>
              <a:spLocks/>
            </p:cNvSpPr>
            <p:nvPr/>
          </p:nvSpPr>
          <p:spPr bwMode="auto">
            <a:xfrm>
              <a:off x="6790967" y="3129394"/>
              <a:ext cx="1746250" cy="1746250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Oval 44"/>
            <p:cNvSpPr>
              <a:spLocks/>
            </p:cNvSpPr>
            <p:nvPr/>
          </p:nvSpPr>
          <p:spPr bwMode="auto">
            <a:xfrm>
              <a:off x="3784313" y="3506789"/>
              <a:ext cx="1830388" cy="1828800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Oval 45"/>
            <p:cNvSpPr>
              <a:spLocks/>
            </p:cNvSpPr>
            <p:nvPr/>
          </p:nvSpPr>
          <p:spPr bwMode="auto">
            <a:xfrm>
              <a:off x="5674504" y="2013410"/>
              <a:ext cx="2052736" cy="2052736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Oval 46"/>
            <p:cNvSpPr>
              <a:spLocks/>
            </p:cNvSpPr>
            <p:nvPr/>
          </p:nvSpPr>
          <p:spPr bwMode="auto">
            <a:xfrm>
              <a:off x="6984311" y="3329447"/>
              <a:ext cx="1360339" cy="136226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Oval 47"/>
            <p:cNvSpPr>
              <a:spLocks/>
            </p:cNvSpPr>
            <p:nvPr/>
          </p:nvSpPr>
          <p:spPr bwMode="auto">
            <a:xfrm>
              <a:off x="3951389" y="3682503"/>
              <a:ext cx="1497013" cy="1497013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Oval 50"/>
            <p:cNvSpPr>
              <a:spLocks/>
            </p:cNvSpPr>
            <p:nvPr/>
          </p:nvSpPr>
          <p:spPr bwMode="auto">
            <a:xfrm>
              <a:off x="5833099" y="2183281"/>
              <a:ext cx="1735003" cy="1733685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Oval 53"/>
            <p:cNvSpPr>
              <a:spLocks/>
            </p:cNvSpPr>
            <p:nvPr/>
          </p:nvSpPr>
          <p:spPr bwMode="auto">
            <a:xfrm>
              <a:off x="6389919" y="4106245"/>
              <a:ext cx="327589" cy="3280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Oval 54"/>
            <p:cNvSpPr>
              <a:spLocks/>
            </p:cNvSpPr>
            <p:nvPr/>
          </p:nvSpPr>
          <p:spPr bwMode="auto">
            <a:xfrm>
              <a:off x="5625888" y="3891832"/>
              <a:ext cx="479357" cy="48003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Oval 55"/>
            <p:cNvSpPr>
              <a:spLocks/>
            </p:cNvSpPr>
            <p:nvPr/>
          </p:nvSpPr>
          <p:spPr bwMode="auto">
            <a:xfrm>
              <a:off x="6529155" y="4721911"/>
              <a:ext cx="310598" cy="31103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Oval 56"/>
            <p:cNvSpPr>
              <a:spLocks/>
            </p:cNvSpPr>
            <p:nvPr/>
          </p:nvSpPr>
          <p:spPr bwMode="auto">
            <a:xfrm>
              <a:off x="7600539" y="2798666"/>
              <a:ext cx="479357" cy="480037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Oval 57"/>
            <p:cNvSpPr>
              <a:spLocks/>
            </p:cNvSpPr>
            <p:nvPr/>
          </p:nvSpPr>
          <p:spPr bwMode="auto">
            <a:xfrm>
              <a:off x="5564842" y="4740400"/>
              <a:ext cx="327589" cy="32805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Oval 58"/>
            <p:cNvSpPr>
              <a:spLocks/>
            </p:cNvSpPr>
            <p:nvPr/>
          </p:nvSpPr>
          <p:spPr bwMode="auto">
            <a:xfrm>
              <a:off x="3872957" y="3309162"/>
              <a:ext cx="479357" cy="480037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Oval 59"/>
            <p:cNvSpPr>
              <a:spLocks/>
            </p:cNvSpPr>
            <p:nvPr/>
          </p:nvSpPr>
          <p:spPr bwMode="auto">
            <a:xfrm>
              <a:off x="6934912" y="4591096"/>
              <a:ext cx="479357" cy="48003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Oval 60"/>
            <p:cNvSpPr>
              <a:spLocks/>
            </p:cNvSpPr>
            <p:nvPr/>
          </p:nvSpPr>
          <p:spPr bwMode="auto">
            <a:xfrm>
              <a:off x="5265651" y="4805981"/>
              <a:ext cx="479357" cy="480037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3" name="Group 3"/>
          <p:cNvGrpSpPr/>
          <p:nvPr/>
        </p:nvGrpSpPr>
        <p:grpSpPr>
          <a:xfrm rot="10800000" flipH="1">
            <a:off x="2310206" y="3404525"/>
            <a:ext cx="872777" cy="226034"/>
            <a:chOff x="3000375" y="4042161"/>
            <a:chExt cx="1163703" cy="301378"/>
          </a:xfrm>
        </p:grpSpPr>
        <p:cxnSp>
          <p:nvCxnSpPr>
            <p:cNvPr id="64" name="Straight Connector 38"/>
            <p:cNvCxnSpPr/>
            <p:nvPr/>
          </p:nvCxnSpPr>
          <p:spPr>
            <a:xfrm rot="10800000">
              <a:off x="3862700" y="4042161"/>
              <a:ext cx="301378" cy="301378"/>
            </a:xfrm>
            <a:prstGeom prst="line">
              <a:avLst/>
            </a:prstGeom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39"/>
            <p:cNvCxnSpPr/>
            <p:nvPr/>
          </p:nvCxnSpPr>
          <p:spPr>
            <a:xfrm flipH="1">
              <a:off x="3000375" y="4050707"/>
              <a:ext cx="870870" cy="0"/>
            </a:xfrm>
            <a:prstGeom prst="straightConnector1">
              <a:avLst/>
            </a:prstGeom>
            <a:ln w="22225">
              <a:solidFill>
                <a:schemeClr val="accent3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4"/>
          <p:cNvGrpSpPr/>
          <p:nvPr/>
        </p:nvGrpSpPr>
        <p:grpSpPr>
          <a:xfrm rot="10800000">
            <a:off x="5241135" y="3179269"/>
            <a:ext cx="1296044" cy="525135"/>
            <a:chOff x="3153400" y="4050707"/>
            <a:chExt cx="1728060" cy="700180"/>
          </a:xfrm>
        </p:grpSpPr>
        <p:cxnSp>
          <p:nvCxnSpPr>
            <p:cNvPr id="67" name="Straight Connector 36"/>
            <p:cNvCxnSpPr>
              <a:stCxn id="48" idx="4"/>
            </p:cNvCxnSpPr>
            <p:nvPr/>
          </p:nvCxnSpPr>
          <p:spPr>
            <a:xfrm rot="10800000">
              <a:off x="4100138" y="4074191"/>
              <a:ext cx="781322" cy="676696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37"/>
            <p:cNvCxnSpPr/>
            <p:nvPr/>
          </p:nvCxnSpPr>
          <p:spPr>
            <a:xfrm flipH="1">
              <a:off x="3153400" y="4050707"/>
              <a:ext cx="717845" cy="0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5"/>
          <p:cNvGrpSpPr/>
          <p:nvPr/>
        </p:nvGrpSpPr>
        <p:grpSpPr>
          <a:xfrm>
            <a:off x="2512428" y="1659305"/>
            <a:ext cx="794116" cy="320893"/>
            <a:chOff x="2894176" y="3704601"/>
            <a:chExt cx="1058821" cy="427857"/>
          </a:xfrm>
        </p:grpSpPr>
        <p:cxnSp>
          <p:nvCxnSpPr>
            <p:cNvPr id="70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6"/>
          <p:cNvGrpSpPr/>
          <p:nvPr/>
        </p:nvGrpSpPr>
        <p:grpSpPr>
          <a:xfrm flipH="1">
            <a:off x="5593499" y="1663713"/>
            <a:ext cx="850556" cy="249182"/>
            <a:chOff x="2410191" y="3562411"/>
            <a:chExt cx="1305001" cy="332242"/>
          </a:xfrm>
        </p:grpSpPr>
        <p:cxnSp>
          <p:nvCxnSpPr>
            <p:cNvPr id="73" name="Straight Connector 32"/>
            <p:cNvCxnSpPr/>
            <p:nvPr/>
          </p:nvCxnSpPr>
          <p:spPr>
            <a:xfrm flipH="1" flipV="1">
              <a:off x="3391258" y="3570719"/>
              <a:ext cx="323934" cy="323934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33"/>
            <p:cNvCxnSpPr/>
            <p:nvPr/>
          </p:nvCxnSpPr>
          <p:spPr>
            <a:xfrm flipH="1">
              <a:off x="2410191" y="3562411"/>
              <a:ext cx="1002430" cy="0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363405" y="1419641"/>
            <a:ext cx="2127505" cy="40011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-2" y="3404525"/>
            <a:ext cx="2723947" cy="388696"/>
          </a:xfrm>
          <a:prstGeom prst="rect">
            <a:avLst/>
          </a:prstGeom>
          <a:solidFill>
            <a:srgbClr val="56C3E7"/>
          </a:solidFill>
        </p:spPr>
        <p:txBody>
          <a:bodyPr wrap="square">
            <a:spAutoFit/>
          </a:bodyPr>
          <a:lstStyle/>
          <a:p>
            <a:pPr indent="270510" algn="ctr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9229" y="1402723"/>
            <a:ext cx="2660556" cy="36875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37179" y="3524777"/>
            <a:ext cx="1454244" cy="369332"/>
          </a:xfrm>
          <a:prstGeom prst="rect">
            <a:avLst/>
          </a:prstGeom>
          <a:solidFill>
            <a:srgbClr val="F37B3D"/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9469" y="223883"/>
            <a:ext cx="5688632" cy="584775"/>
          </a:xfrm>
          <a:prstGeom prst="rect">
            <a:avLst/>
          </a:prstGeom>
          <a:solidFill>
            <a:srgbClr val="EFE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 DẪN HỌC Ở NHÀ</a:t>
            </a: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1502C9-8F59-A0BA-8990-FB7BA98E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EA26D-7E22-C30B-68F0-C6EC98631FED}"/>
              </a:ext>
            </a:extLst>
          </p:cNvPr>
          <p:cNvSpPr txBox="1"/>
          <p:nvPr/>
        </p:nvSpPr>
        <p:spPr>
          <a:xfrm>
            <a:off x="1043608" y="1643771"/>
            <a:ext cx="7180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KHOẺ - HẠNH PHÚC – THÀNH CÔNG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F26CD-78D6-6823-FAD6-4A14BEB8EFF2}"/>
              </a:ext>
            </a:extLst>
          </p:cNvPr>
          <p:cNvSpPr txBox="1"/>
          <p:nvPr/>
        </p:nvSpPr>
        <p:spPr>
          <a:xfrm>
            <a:off x="611560" y="699542"/>
            <a:ext cx="60579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</a:p>
        </p:txBody>
      </p:sp>
    </p:spTree>
    <p:extLst>
      <p:ext uri="{BB962C8B-B14F-4D97-AF65-F5344CB8AC3E}">
        <p14:creationId xmlns:p14="http://schemas.microsoft.com/office/powerpoint/2010/main" val="338801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C CON NHA NGUOI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23478"/>
            <a:ext cx="849694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6940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92546"/>
            <a:ext cx="7128792" cy="52807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4483467" y="2045422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789"/>
            <a:ext cx="3707904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461"/>
            <a:ext cx="2452528" cy="2452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3502" y="699542"/>
            <a:ext cx="3714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Mít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Mật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chưa?Và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lúc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endParaRPr lang="en-US" sz="3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55" y="339502"/>
            <a:ext cx="9540552" cy="4333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339502"/>
            <a:ext cx="6624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8: KHÁC BIỆT VÀ GẦN GŨI </a:t>
            </a:r>
          </a:p>
          <a:p>
            <a:pPr algn="r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chẳng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tẻ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nhạt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Ép-ghê-nhi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Ép-tu-sen-cô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995686"/>
            <a:ext cx="6840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XEM NGƯỜI TA KÌA!</a:t>
            </a:r>
          </a:p>
          <a:p>
            <a:pPr algn="r"/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Lạc</a:t>
            </a:r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64025" y="1507211"/>
            <a:ext cx="2334075" cy="1488456"/>
            <a:chOff x="4956731" y="2289731"/>
            <a:chExt cx="2278537" cy="227853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Freeform 6"/>
            <p:cNvSpPr/>
            <p:nvPr/>
          </p:nvSpPr>
          <p:spPr>
            <a:xfrm>
              <a:off x="5383609" y="2716608"/>
              <a:ext cx="1424781" cy="1424781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244214" tIns="244214" rIns="244214" bIns="244214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khó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16200000">
              <a:off x="5945169" y="2198348"/>
              <a:ext cx="301660" cy="484425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0" y="96885"/>
                  </a:moveTo>
                  <a:lnTo>
                    <a:pt x="150830" y="96885"/>
                  </a:lnTo>
                  <a:lnTo>
                    <a:pt x="150830" y="0"/>
                  </a:lnTo>
                  <a:lnTo>
                    <a:pt x="301660" y="242213"/>
                  </a:lnTo>
                  <a:lnTo>
                    <a:pt x="150830" y="484425"/>
                  </a:lnTo>
                  <a:lnTo>
                    <a:pt x="150830" y="387540"/>
                  </a:lnTo>
                  <a:lnTo>
                    <a:pt x="0" y="387540"/>
                  </a:lnTo>
                  <a:lnTo>
                    <a:pt x="0" y="96885"/>
                  </a:lnTo>
                  <a:close/>
                </a:path>
              </a:pathLst>
            </a:custGeom>
            <a:solidFill>
              <a:srgbClr val="A5A5A5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-1" tIns="96884" rIns="90498" bIns="96885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933608" y="3186786"/>
              <a:ext cx="301660" cy="484425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0" y="96885"/>
                  </a:moveTo>
                  <a:lnTo>
                    <a:pt x="150830" y="96885"/>
                  </a:lnTo>
                  <a:lnTo>
                    <a:pt x="150830" y="0"/>
                  </a:lnTo>
                  <a:lnTo>
                    <a:pt x="301660" y="242213"/>
                  </a:lnTo>
                  <a:lnTo>
                    <a:pt x="150830" y="484425"/>
                  </a:lnTo>
                  <a:lnTo>
                    <a:pt x="150830" y="387540"/>
                  </a:lnTo>
                  <a:lnTo>
                    <a:pt x="0" y="387540"/>
                  </a:lnTo>
                  <a:lnTo>
                    <a:pt x="0" y="96885"/>
                  </a:lnTo>
                  <a:close/>
                </a:path>
              </a:pathLst>
            </a:custGeom>
            <a:solidFill>
              <a:srgbClr val="A5A5A5">
                <a:hueOff val="903533"/>
                <a:satOff val="33333"/>
                <a:lumOff val="-4902"/>
                <a:alphaOff val="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0" tIns="96885" rIns="90498" bIns="96885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5945169" y="4175225"/>
              <a:ext cx="301660" cy="484425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0" y="96885"/>
                  </a:moveTo>
                  <a:lnTo>
                    <a:pt x="150830" y="96885"/>
                  </a:lnTo>
                  <a:lnTo>
                    <a:pt x="150830" y="0"/>
                  </a:lnTo>
                  <a:lnTo>
                    <a:pt x="301660" y="242213"/>
                  </a:lnTo>
                  <a:lnTo>
                    <a:pt x="150830" y="484425"/>
                  </a:lnTo>
                  <a:lnTo>
                    <a:pt x="150830" y="387540"/>
                  </a:lnTo>
                  <a:lnTo>
                    <a:pt x="0" y="387540"/>
                  </a:lnTo>
                  <a:lnTo>
                    <a:pt x="0" y="96885"/>
                  </a:lnTo>
                  <a:close/>
                </a:path>
              </a:pathLst>
            </a:custGeom>
            <a:solidFill>
              <a:srgbClr val="A5A5A5">
                <a:hueOff val="1807066"/>
                <a:satOff val="66667"/>
                <a:lumOff val="-9804"/>
                <a:alphaOff val="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0" tIns="96884" rIns="90497" bIns="96885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21600000">
              <a:off x="4956731" y="3186785"/>
              <a:ext cx="301661" cy="484426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301660" y="387540"/>
                  </a:moveTo>
                  <a:lnTo>
                    <a:pt x="150830" y="387540"/>
                  </a:lnTo>
                  <a:lnTo>
                    <a:pt x="150830" y="484425"/>
                  </a:lnTo>
                  <a:lnTo>
                    <a:pt x="0" y="242212"/>
                  </a:lnTo>
                  <a:lnTo>
                    <a:pt x="150830" y="0"/>
                  </a:lnTo>
                  <a:lnTo>
                    <a:pt x="150830" y="96885"/>
                  </a:lnTo>
                  <a:lnTo>
                    <a:pt x="301660" y="96885"/>
                  </a:lnTo>
                  <a:lnTo>
                    <a:pt x="301660" y="387540"/>
                  </a:lnTo>
                  <a:close/>
                </a:path>
              </a:pathLst>
            </a:custGeom>
            <a:solidFill>
              <a:srgbClr val="A5A5A5">
                <a:hueOff val="2710599"/>
                <a:satOff val="100000"/>
                <a:lumOff val="-14706"/>
                <a:alphaOff val="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90498" tIns="96886" rIns="1" bIns="96885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5628121" y="1867866"/>
            <a:ext cx="1459509" cy="930739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A5A5A5">
              <a:hueOff val="903533"/>
              <a:satOff val="33333"/>
              <a:lumOff val="-4902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244214" tIns="244214" rIns="244214" bIns="244214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740381" y="1786068"/>
            <a:ext cx="1459509" cy="930739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244214" tIns="244214" rIns="244214" bIns="244214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701307" y="494068"/>
            <a:ext cx="1459509" cy="930739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A5A5A5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244214" tIns="244214" rIns="244214" bIns="244214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701308" y="3088619"/>
            <a:ext cx="1459509" cy="930739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rgbClr val="A5A5A5">
              <a:hueOff val="1807066"/>
              <a:satOff val="66667"/>
              <a:lumOff val="-9804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244214" tIns="244214" rIns="244214" bIns="244214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41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76300" y="1643893"/>
            <a:ext cx="7249594" cy="1918661"/>
            <a:chOff x="0" y="0"/>
            <a:chExt cx="11495585" cy="1185420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1503330" cy="1191905"/>
            </a:xfrm>
            <a:custGeom>
              <a:avLst/>
              <a:gdLst/>
              <a:ahLst/>
              <a:cxnLst/>
              <a:rect l="l" t="t" r="r" b="b"/>
              <a:pathLst>
                <a:path w="11503330" h="1191905">
                  <a:moveTo>
                    <a:pt x="10564431" y="1180718"/>
                  </a:moveTo>
                  <a:cubicBezTo>
                    <a:pt x="10564431" y="1180718"/>
                    <a:pt x="10144678" y="1191905"/>
                    <a:pt x="9682094" y="1189284"/>
                  </a:cubicBezTo>
                  <a:cubicBezTo>
                    <a:pt x="3755729" y="1187121"/>
                    <a:pt x="1057073" y="1179297"/>
                    <a:pt x="1057073" y="1179297"/>
                  </a:cubicBezTo>
                  <a:cubicBezTo>
                    <a:pt x="812931" y="1170463"/>
                    <a:pt x="565145" y="1153481"/>
                    <a:pt x="398404" y="1095304"/>
                  </a:cubicBezTo>
                  <a:cubicBezTo>
                    <a:pt x="120505" y="998342"/>
                    <a:pt x="0" y="820814"/>
                    <a:pt x="0" y="590657"/>
                  </a:cubicBezTo>
                  <a:lnTo>
                    <a:pt x="0" y="59065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873021" y="7673"/>
                  </a:cubicBezTo>
                  <a:cubicBezTo>
                    <a:pt x="9925752" y="0"/>
                    <a:pt x="10389679" y="7673"/>
                    <a:pt x="10389679" y="7673"/>
                  </a:cubicBezTo>
                  <a:cubicBezTo>
                    <a:pt x="10757987" y="15152"/>
                    <a:pt x="11121299" y="84484"/>
                    <a:pt x="11319039" y="207066"/>
                  </a:cubicBezTo>
                  <a:cubicBezTo>
                    <a:pt x="11470056" y="300683"/>
                    <a:pt x="11503330" y="425358"/>
                    <a:pt x="11494190" y="590657"/>
                  </a:cubicBezTo>
                  <a:lnTo>
                    <a:pt x="11494190" y="590658"/>
                  </a:lnTo>
                  <a:cubicBezTo>
                    <a:pt x="11494191" y="938779"/>
                    <a:pt x="11211194" y="1152877"/>
                    <a:pt x="10564431" y="1180718"/>
                  </a:cubicBezTo>
                  <a:close/>
                </a:path>
              </a:pathLst>
            </a:custGeom>
            <a:solidFill>
              <a:srgbClr val="FABCA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0915" y="4006031"/>
            <a:ext cx="1137469" cy="113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4675">
            <a:off x="7728501" y="558693"/>
            <a:ext cx="1802299" cy="10158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2135" y="8656"/>
            <a:ext cx="8640960" cy="126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6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*</a:t>
            </a:r>
            <a:r>
              <a:rPr lang="en-US" sz="26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Khái</a:t>
            </a:r>
            <a:r>
              <a:rPr lang="en-US" sz="26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niệm</a:t>
            </a:r>
            <a:r>
              <a:rPr lang="en-US" sz="2600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nghị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luận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chủ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thuyết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vấn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2584" y="1275606"/>
            <a:ext cx="85426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*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cơ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thuyết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diễn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khẳng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định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kiến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ví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nguồn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minh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9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83568" y="463808"/>
            <a:ext cx="2182055" cy="380352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0" tIns="825421" rIns="152401" bIns="82542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mong điều đó?</a:t>
            </a:r>
            <a:r>
              <a:rPr lang="en-US" sz="24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nl-NL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vấn đề nghị luận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98063" y="463808"/>
            <a:ext cx="1967998" cy="380352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152400" tIns="825421" rIns="152401" bIns="825420" numCol="1" spcCol="1270" anchor="ctr" anchorCtr="0">
            <a:noAutofit/>
          </a:bodyPr>
          <a:lstStyle/>
          <a:p>
            <a:pPr marL="0" marR="0" lvl="0" indent="0" algn="ct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228184" y="432284"/>
            <a:ext cx="1967998" cy="380352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152400" tIns="825421" rIns="152401" bIns="825420" numCol="1" spcCol="1270" anchor="ctr" anchorCtr="0">
            <a:noAutofit/>
          </a:bodyPr>
          <a:lstStyle/>
          <a:p>
            <a:pPr marL="0" marR="0" lvl="0" indent="0" algn="ct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thúc vấn đề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81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036309"/>
      </p:ext>
    </p:extLst>
  </p:cSld>
  <p:clrMapOvr>
    <a:masterClrMapping/>
  </p:clrMapOvr>
  <p:transition spd="slow" advTm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4595</TotalTime>
  <Words>888</Words>
  <Application>Microsoft Office PowerPoint</Application>
  <PresentationFormat>On-screen Show (16:9)</PresentationFormat>
  <Paragraphs>76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微软雅黑</vt:lpstr>
      <vt:lpstr>Arial</vt:lpstr>
      <vt:lpstr>Calibri</vt:lpstr>
      <vt:lpstr>Times New Roman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Admin</cp:lastModifiedBy>
  <cp:revision>306</cp:revision>
  <dcterms:created xsi:type="dcterms:W3CDTF">2015-12-11T17:46:17Z</dcterms:created>
  <dcterms:modified xsi:type="dcterms:W3CDTF">2025-01-17T14:21:24Z</dcterms:modified>
</cp:coreProperties>
</file>