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6"/>
  </p:notesMasterIdLst>
  <p:sldIdLst>
    <p:sldId id="377" r:id="rId3"/>
    <p:sldId id="271" r:id="rId4"/>
    <p:sldId id="362" r:id="rId5"/>
    <p:sldId id="256" r:id="rId6"/>
    <p:sldId id="363" r:id="rId7"/>
    <p:sldId id="364" r:id="rId8"/>
    <p:sldId id="365" r:id="rId9"/>
    <p:sldId id="366" r:id="rId10"/>
    <p:sldId id="368" r:id="rId11"/>
    <p:sldId id="326" r:id="rId12"/>
    <p:sldId id="367" r:id="rId13"/>
    <p:sldId id="369" r:id="rId14"/>
    <p:sldId id="370" r:id="rId15"/>
    <p:sldId id="371" r:id="rId16"/>
    <p:sldId id="372" r:id="rId17"/>
    <p:sldId id="373" r:id="rId18"/>
    <p:sldId id="374" r:id="rId19"/>
    <p:sldId id="341" r:id="rId20"/>
    <p:sldId id="343" r:id="rId21"/>
    <p:sldId id="375" r:id="rId22"/>
    <p:sldId id="376" r:id="rId23"/>
    <p:sldId id="330"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BD"/>
    <a:srgbClr val="4472C4"/>
    <a:srgbClr val="F7941E"/>
    <a:srgbClr val="FFDAAB"/>
    <a:srgbClr val="00A9A5"/>
    <a:srgbClr val="008A80"/>
    <a:srgbClr val="00B2A5"/>
    <a:srgbClr val="CBEAF0"/>
    <a:srgbClr val="48C0B6"/>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430D0-9E66-415D-AEE8-0A3D97C0CFFC}" v="460" dt="2022-03-01T08:38:16.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96" d="100"/>
          <a:sy n="96" d="100"/>
        </p:scale>
        <p:origin x="935" y="109"/>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116307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2111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73893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01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3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89821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1157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52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714"/>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286"/>
            </a:lvl1pPr>
            <a:lvl2pPr marL="435437" indent="0" algn="ctr">
              <a:buNone/>
              <a:defRPr sz="1905"/>
            </a:lvl2pPr>
            <a:lvl3pPr marL="870875" indent="0" algn="ctr">
              <a:buNone/>
              <a:defRPr sz="1714"/>
            </a:lvl3pPr>
            <a:lvl4pPr marL="1306312" indent="0" algn="ctr">
              <a:buNone/>
              <a:defRPr sz="1524"/>
            </a:lvl4pPr>
            <a:lvl5pPr marL="1741749" indent="0" algn="ctr">
              <a:buNone/>
              <a:defRPr sz="1524"/>
            </a:lvl5pPr>
            <a:lvl6pPr marL="2177186" indent="0" algn="ctr">
              <a:buNone/>
              <a:defRPr sz="1524"/>
            </a:lvl6pPr>
            <a:lvl7pPr marL="2612624" indent="0" algn="ctr">
              <a:buNone/>
              <a:defRPr sz="1524"/>
            </a:lvl7pPr>
            <a:lvl8pPr marL="3048061" indent="0" algn="ctr">
              <a:buNone/>
              <a:defRPr sz="1524"/>
            </a:lvl8pPr>
            <a:lvl9pPr marL="3483498" indent="0" algn="ctr">
              <a:buNone/>
              <a:defRPr sz="1524"/>
            </a:lvl9pPr>
          </a:lstStyle>
          <a:p>
            <a:r>
              <a:rPr lang="en-US"/>
              <a:t>Click to edit Master subtitle style</a:t>
            </a:r>
          </a:p>
        </p:txBody>
      </p:sp>
      <p:sp>
        <p:nvSpPr>
          <p:cNvPr id="4" name="Rectangle 4">
            <a:extLst>
              <a:ext uri="{FF2B5EF4-FFF2-40B4-BE49-F238E27FC236}">
                <a16:creationId xmlns:a16="http://schemas.microsoft.com/office/drawing/2014/main" id="{DC3A9C38-45AD-4628-99FC-FF34DA2C391B}"/>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5" name="Rectangle 5">
            <a:extLst>
              <a:ext uri="{FF2B5EF4-FFF2-40B4-BE49-F238E27FC236}">
                <a16:creationId xmlns:a16="http://schemas.microsoft.com/office/drawing/2014/main" id="{3FCF7C32-2A85-436B-895F-5BBA1791D4F9}"/>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6">
            <a:extLst>
              <a:ext uri="{FF2B5EF4-FFF2-40B4-BE49-F238E27FC236}">
                <a16:creationId xmlns:a16="http://schemas.microsoft.com/office/drawing/2014/main" id="{9BA8219C-0A91-46C1-879A-9D213C449FA1}"/>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F6FCC6CA-6343-4DA5-A25E-70EFDC5DF9CC}"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636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40AEA4-F1CF-4B71-B939-918382B9EA3A}"/>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5" name="Rectangle 5">
            <a:extLst>
              <a:ext uri="{FF2B5EF4-FFF2-40B4-BE49-F238E27FC236}">
                <a16:creationId xmlns:a16="http://schemas.microsoft.com/office/drawing/2014/main" id="{EDB0B0C0-19C2-492A-9C07-6A299B4F6820}"/>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6">
            <a:extLst>
              <a:ext uri="{FF2B5EF4-FFF2-40B4-BE49-F238E27FC236}">
                <a16:creationId xmlns:a16="http://schemas.microsoft.com/office/drawing/2014/main" id="{5E14029E-6DA0-414A-9BE6-2773645F3CF5}"/>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77DB8566-A943-4F8F-AD29-2683187CA0C3}"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778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714"/>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286"/>
            </a:lvl1pPr>
            <a:lvl2pPr marL="435437" indent="0">
              <a:buNone/>
              <a:defRPr sz="1905"/>
            </a:lvl2pPr>
            <a:lvl3pPr marL="870875" indent="0">
              <a:buNone/>
              <a:defRPr sz="1714"/>
            </a:lvl3pPr>
            <a:lvl4pPr marL="1306312" indent="0">
              <a:buNone/>
              <a:defRPr sz="1524"/>
            </a:lvl4pPr>
            <a:lvl5pPr marL="1741749" indent="0">
              <a:buNone/>
              <a:defRPr sz="1524"/>
            </a:lvl5pPr>
            <a:lvl6pPr marL="2177186" indent="0">
              <a:buNone/>
              <a:defRPr sz="1524"/>
            </a:lvl6pPr>
            <a:lvl7pPr marL="2612624" indent="0">
              <a:buNone/>
              <a:defRPr sz="1524"/>
            </a:lvl7pPr>
            <a:lvl8pPr marL="3048061" indent="0">
              <a:buNone/>
              <a:defRPr sz="1524"/>
            </a:lvl8pPr>
            <a:lvl9pPr marL="3483498" indent="0">
              <a:buNone/>
              <a:defRPr sz="1524"/>
            </a:lvl9pPr>
          </a:lstStyle>
          <a:p>
            <a:pPr lvl="0"/>
            <a:r>
              <a:rPr lang="en-US"/>
              <a:t>Click to edit Master text styles</a:t>
            </a:r>
          </a:p>
        </p:txBody>
      </p:sp>
      <p:sp>
        <p:nvSpPr>
          <p:cNvPr id="4" name="Rectangle 4">
            <a:extLst>
              <a:ext uri="{FF2B5EF4-FFF2-40B4-BE49-F238E27FC236}">
                <a16:creationId xmlns:a16="http://schemas.microsoft.com/office/drawing/2014/main" id="{218F0255-75E6-4678-965C-ACFBBD0E290D}"/>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5" name="Rectangle 5">
            <a:extLst>
              <a:ext uri="{FF2B5EF4-FFF2-40B4-BE49-F238E27FC236}">
                <a16:creationId xmlns:a16="http://schemas.microsoft.com/office/drawing/2014/main" id="{E01844A7-3713-4C62-9649-30A32FF01BE3}"/>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6">
            <a:extLst>
              <a:ext uri="{FF2B5EF4-FFF2-40B4-BE49-F238E27FC236}">
                <a16:creationId xmlns:a16="http://schemas.microsoft.com/office/drawing/2014/main" id="{FA30C57A-671D-4CE9-BA58-5E01D062CB9B}"/>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E12FDCC9-1190-4E7E-A3B2-733546B687B8}"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8322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F8593F1-29FD-4FE7-9FD3-3879F7CBBAD9}"/>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5">
            <a:extLst>
              <a:ext uri="{FF2B5EF4-FFF2-40B4-BE49-F238E27FC236}">
                <a16:creationId xmlns:a16="http://schemas.microsoft.com/office/drawing/2014/main" id="{77E74550-C777-4D5F-AEB9-0A029B4BDC6D}"/>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7" name="Rectangle 6">
            <a:extLst>
              <a:ext uri="{FF2B5EF4-FFF2-40B4-BE49-F238E27FC236}">
                <a16:creationId xmlns:a16="http://schemas.microsoft.com/office/drawing/2014/main" id="{509DE21B-6754-4C46-84B2-7AE649444A4F}"/>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EE266053-BB55-4858-B85E-BB609DCC0D3E}"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621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717" cy="823912"/>
          </a:xfrm>
        </p:spPr>
        <p:txBody>
          <a:bodyPr anchor="b"/>
          <a:lstStyle>
            <a:lvl1pPr marL="0" indent="0">
              <a:buNone/>
              <a:defRPr sz="2286" b="1"/>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6" name="Content Placeholder 5"/>
          <p:cNvSpPr>
            <a:spLocks noGrp="1"/>
          </p:cNvSpPr>
          <p:nvPr>
            <p:ph sz="quarter" idx="4"/>
          </p:nvPr>
        </p:nvSpPr>
        <p:spPr>
          <a:xfrm>
            <a:off x="6172201"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EE8D1F-B139-413F-B9AD-21EA2DA7DC3B}"/>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8" name="Rectangle 5">
            <a:extLst>
              <a:ext uri="{FF2B5EF4-FFF2-40B4-BE49-F238E27FC236}">
                <a16:creationId xmlns:a16="http://schemas.microsoft.com/office/drawing/2014/main" id="{BEE01DF8-8FF1-45BC-9725-04C8D2CF2AC4}"/>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9" name="Rectangle 6">
            <a:extLst>
              <a:ext uri="{FF2B5EF4-FFF2-40B4-BE49-F238E27FC236}">
                <a16:creationId xmlns:a16="http://schemas.microsoft.com/office/drawing/2014/main" id="{DD709629-27D9-4EDD-8D20-6161102961AF}"/>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FBF7B51A-B000-4303-A075-2A9C49577C87}"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8099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7DBB939-5C19-4B61-812D-B9920E75A9DC}"/>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4" name="Rectangle 5">
            <a:extLst>
              <a:ext uri="{FF2B5EF4-FFF2-40B4-BE49-F238E27FC236}">
                <a16:creationId xmlns:a16="http://schemas.microsoft.com/office/drawing/2014/main" id="{416AF8F1-2D5A-4130-9E07-FA39F4B9A351}"/>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5" name="Rectangle 6">
            <a:extLst>
              <a:ext uri="{FF2B5EF4-FFF2-40B4-BE49-F238E27FC236}">
                <a16:creationId xmlns:a16="http://schemas.microsoft.com/office/drawing/2014/main" id="{66F4B798-148D-4DBE-AB9E-4FA02A1A6895}"/>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9C108074-4CE5-4C35-A0E1-A87C3532CFEC}"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4604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4F9C92-C66C-47CF-8AE8-EF767831BCFF}"/>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3" name="Rectangle 5">
            <a:extLst>
              <a:ext uri="{FF2B5EF4-FFF2-40B4-BE49-F238E27FC236}">
                <a16:creationId xmlns:a16="http://schemas.microsoft.com/office/drawing/2014/main" id="{28CEAB50-AD22-49F4-83C7-1B0C47D671AF}"/>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4" name="Rectangle 6">
            <a:extLst>
              <a:ext uri="{FF2B5EF4-FFF2-40B4-BE49-F238E27FC236}">
                <a16:creationId xmlns:a16="http://schemas.microsoft.com/office/drawing/2014/main" id="{2F493767-BA85-4D36-8148-D825009A3D99}"/>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BD77243C-9E16-4439-B2CF-8798AE27C9A4}"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61357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048"/>
            </a:lvl1pPr>
          </a:lstStyle>
          <a:p>
            <a:r>
              <a:rPr lang="en-US"/>
              <a:t>Click to edit Master title style</a:t>
            </a:r>
          </a:p>
        </p:txBody>
      </p:sp>
      <p:sp>
        <p:nvSpPr>
          <p:cNvPr id="3" name="Content Placeholder 2"/>
          <p:cNvSpPr>
            <a:spLocks noGrp="1"/>
          </p:cNvSpPr>
          <p:nvPr>
            <p:ph idx="1"/>
          </p:nvPr>
        </p:nvSpPr>
        <p:spPr>
          <a:xfrm>
            <a:off x="5183717" y="987427"/>
            <a:ext cx="6172200" cy="4873625"/>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524"/>
            </a:lvl1pPr>
            <a:lvl2pPr marL="435437" indent="0">
              <a:buNone/>
              <a:defRPr sz="1333"/>
            </a:lvl2pPr>
            <a:lvl3pPr marL="870875" indent="0">
              <a:buNone/>
              <a:defRPr sz="1143"/>
            </a:lvl3pPr>
            <a:lvl4pPr marL="1306312" indent="0">
              <a:buNone/>
              <a:defRPr sz="952"/>
            </a:lvl4pPr>
            <a:lvl5pPr marL="1741749" indent="0">
              <a:buNone/>
              <a:defRPr sz="952"/>
            </a:lvl5pPr>
            <a:lvl6pPr marL="2177186" indent="0">
              <a:buNone/>
              <a:defRPr sz="952"/>
            </a:lvl6pPr>
            <a:lvl7pPr marL="2612624" indent="0">
              <a:buNone/>
              <a:defRPr sz="952"/>
            </a:lvl7pPr>
            <a:lvl8pPr marL="3048061" indent="0">
              <a:buNone/>
              <a:defRPr sz="952"/>
            </a:lvl8pPr>
            <a:lvl9pPr marL="3483498"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9ABB7C1C-0C0A-4D61-B83D-9E4B5EC96AF3}"/>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5">
            <a:extLst>
              <a:ext uri="{FF2B5EF4-FFF2-40B4-BE49-F238E27FC236}">
                <a16:creationId xmlns:a16="http://schemas.microsoft.com/office/drawing/2014/main" id="{4CED97E3-F7BA-4C3A-8BE2-C853EC451038}"/>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7" name="Rectangle 6">
            <a:extLst>
              <a:ext uri="{FF2B5EF4-FFF2-40B4-BE49-F238E27FC236}">
                <a16:creationId xmlns:a16="http://schemas.microsoft.com/office/drawing/2014/main" id="{86DA3A64-2179-4F38-9041-BB9715776186}"/>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60942D3D-FA44-4570-9C53-8556B8C495F8}"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5582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048"/>
            </a:lvl1pPr>
          </a:lstStyle>
          <a:p>
            <a:r>
              <a:rPr lang="en-US"/>
              <a:t>Click to edit Master title style</a:t>
            </a:r>
          </a:p>
        </p:txBody>
      </p:sp>
      <p:sp>
        <p:nvSpPr>
          <p:cNvPr id="3" name="Picture Placeholder 2"/>
          <p:cNvSpPr>
            <a:spLocks noGrp="1"/>
          </p:cNvSpPr>
          <p:nvPr>
            <p:ph type="pic" idx="1"/>
          </p:nvPr>
        </p:nvSpPr>
        <p:spPr>
          <a:xfrm>
            <a:off x="5183717" y="987427"/>
            <a:ext cx="6172200" cy="4873625"/>
          </a:xfrm>
        </p:spPr>
        <p:txBody>
          <a:bodyPr/>
          <a:lstStyle>
            <a:lvl1pPr marL="0" indent="0">
              <a:buNone/>
              <a:defRPr sz="3048"/>
            </a:lvl1pPr>
            <a:lvl2pPr marL="435437" indent="0">
              <a:buNone/>
              <a:defRPr sz="2667"/>
            </a:lvl2pPr>
            <a:lvl3pPr marL="870875" indent="0">
              <a:buNone/>
              <a:defRPr sz="2286"/>
            </a:lvl3pPr>
            <a:lvl4pPr marL="1306312" indent="0">
              <a:buNone/>
              <a:defRPr sz="1905"/>
            </a:lvl4pPr>
            <a:lvl5pPr marL="1741749" indent="0">
              <a:buNone/>
              <a:defRPr sz="1905"/>
            </a:lvl5pPr>
            <a:lvl6pPr marL="2177186" indent="0">
              <a:buNone/>
              <a:defRPr sz="1905"/>
            </a:lvl6pPr>
            <a:lvl7pPr marL="2612624" indent="0">
              <a:buNone/>
              <a:defRPr sz="1905"/>
            </a:lvl7pPr>
            <a:lvl8pPr marL="3048061" indent="0">
              <a:buNone/>
              <a:defRPr sz="1905"/>
            </a:lvl8pPr>
            <a:lvl9pPr marL="3483498" indent="0">
              <a:buNone/>
              <a:defRPr sz="1905"/>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524"/>
            </a:lvl1pPr>
            <a:lvl2pPr marL="435437" indent="0">
              <a:buNone/>
              <a:defRPr sz="1333"/>
            </a:lvl2pPr>
            <a:lvl3pPr marL="870875" indent="0">
              <a:buNone/>
              <a:defRPr sz="1143"/>
            </a:lvl3pPr>
            <a:lvl4pPr marL="1306312" indent="0">
              <a:buNone/>
              <a:defRPr sz="952"/>
            </a:lvl4pPr>
            <a:lvl5pPr marL="1741749" indent="0">
              <a:buNone/>
              <a:defRPr sz="952"/>
            </a:lvl5pPr>
            <a:lvl6pPr marL="2177186" indent="0">
              <a:buNone/>
              <a:defRPr sz="952"/>
            </a:lvl6pPr>
            <a:lvl7pPr marL="2612624" indent="0">
              <a:buNone/>
              <a:defRPr sz="952"/>
            </a:lvl7pPr>
            <a:lvl8pPr marL="3048061" indent="0">
              <a:buNone/>
              <a:defRPr sz="952"/>
            </a:lvl8pPr>
            <a:lvl9pPr marL="3483498" indent="0">
              <a:buNone/>
              <a:defRPr sz="952"/>
            </a:lvl9pPr>
          </a:lstStyle>
          <a:p>
            <a:pPr lvl="0"/>
            <a:r>
              <a:rPr lang="en-US"/>
              <a:t>Click to edit Master text styles</a:t>
            </a:r>
          </a:p>
        </p:txBody>
      </p:sp>
      <p:sp>
        <p:nvSpPr>
          <p:cNvPr id="5" name="Rectangle 4">
            <a:extLst>
              <a:ext uri="{FF2B5EF4-FFF2-40B4-BE49-F238E27FC236}">
                <a16:creationId xmlns:a16="http://schemas.microsoft.com/office/drawing/2014/main" id="{F6425458-C1F7-4DFB-B38C-1B617EA3F662}"/>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5">
            <a:extLst>
              <a:ext uri="{FF2B5EF4-FFF2-40B4-BE49-F238E27FC236}">
                <a16:creationId xmlns:a16="http://schemas.microsoft.com/office/drawing/2014/main" id="{93CCE6A7-D3AD-4DA8-AD72-73D121697949}"/>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7" name="Rectangle 6">
            <a:extLst>
              <a:ext uri="{FF2B5EF4-FFF2-40B4-BE49-F238E27FC236}">
                <a16:creationId xmlns:a16="http://schemas.microsoft.com/office/drawing/2014/main" id="{E285F9ED-F18E-4E43-9DEE-B16AE75C54A3}"/>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402D3995-B251-477B-8229-49F6D44D5CE7}"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52543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C450DF-DD51-400D-9B1B-B5CE2564A8B9}"/>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5" name="Rectangle 5">
            <a:extLst>
              <a:ext uri="{FF2B5EF4-FFF2-40B4-BE49-F238E27FC236}">
                <a16:creationId xmlns:a16="http://schemas.microsoft.com/office/drawing/2014/main" id="{B14C915D-CD3D-46AF-9763-B38D6A1F9538}"/>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6">
            <a:extLst>
              <a:ext uri="{FF2B5EF4-FFF2-40B4-BE49-F238E27FC236}">
                <a16:creationId xmlns:a16="http://schemas.microsoft.com/office/drawing/2014/main" id="{757A6BF1-FDD2-4D7B-88C8-F490253D4AC1}"/>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42227FD7-A74E-43F7-824F-25734FA33D62}"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41832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6F64AB-1C73-4DD2-8A3E-97BB4E7919A1}"/>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5" name="Rectangle 5">
            <a:extLst>
              <a:ext uri="{FF2B5EF4-FFF2-40B4-BE49-F238E27FC236}">
                <a16:creationId xmlns:a16="http://schemas.microsoft.com/office/drawing/2014/main" id="{70091297-7B8F-47C3-806A-EA40DF0FE827}"/>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6" name="Rectangle 6">
            <a:extLst>
              <a:ext uri="{FF2B5EF4-FFF2-40B4-BE49-F238E27FC236}">
                <a16:creationId xmlns:a16="http://schemas.microsoft.com/office/drawing/2014/main" id="{A8105D96-576D-4E8A-A00A-8BA38205529E}"/>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3AF31D48-63AF-470A-A5AC-CEAC875BADC9}"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48178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1D1233-1140-433B-ADAF-8C5B46668C50}"/>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8" name="Rectangle 5">
            <a:extLst>
              <a:ext uri="{FF2B5EF4-FFF2-40B4-BE49-F238E27FC236}">
                <a16:creationId xmlns:a16="http://schemas.microsoft.com/office/drawing/2014/main" id="{FB16C00B-53C2-4381-9526-BEC98FB51200}"/>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9" name="Rectangle 6">
            <a:extLst>
              <a:ext uri="{FF2B5EF4-FFF2-40B4-BE49-F238E27FC236}">
                <a16:creationId xmlns:a16="http://schemas.microsoft.com/office/drawing/2014/main" id="{ADA8AC6D-54AD-43E2-85AB-894C5ADC6C7C}"/>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5B3E6635-C0EA-465C-8F11-9956846EC326}"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41847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46259E5-2B8E-4000-8330-D50C8DA8E41B}"/>
              </a:ext>
            </a:extLst>
          </p:cNvPr>
          <p:cNvSpPr>
            <a:spLocks noGrp="1" noChangeArrowheads="1"/>
          </p:cNvSpPr>
          <p:nvPr>
            <p:ph type="dt" sz="half" idx="10"/>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7" name="Rectangle 5">
            <a:extLst>
              <a:ext uri="{FF2B5EF4-FFF2-40B4-BE49-F238E27FC236}">
                <a16:creationId xmlns:a16="http://schemas.microsoft.com/office/drawing/2014/main" id="{00628EC5-8129-4F1D-8709-7AFCC7CD4C9B}"/>
              </a:ext>
            </a:extLst>
          </p:cNvPr>
          <p:cNvSpPr>
            <a:spLocks noGrp="1" noChangeArrowheads="1"/>
          </p:cNvSpPr>
          <p:nvPr>
            <p:ph type="ftr" sz="quarter" idx="11"/>
          </p:nvPr>
        </p:nvSpPr>
        <p:spPr>
          <a:ln/>
        </p:spPr>
        <p:txBody>
          <a:bodyPr/>
          <a:lstStyle>
            <a:lvl1pPr>
              <a:defRPr/>
            </a:lvl1pPr>
          </a:lstStyle>
          <a:p>
            <a:pPr defTabSz="870875" fontAlgn="base">
              <a:spcBef>
                <a:spcPct val="0"/>
              </a:spcBef>
              <a:spcAft>
                <a:spcPct val="0"/>
              </a:spcAft>
              <a:defRPr/>
            </a:pPr>
            <a:endParaRPr lang="en-US" altLang="en-US">
              <a:solidFill>
                <a:srgbClr val="000000"/>
              </a:solidFill>
            </a:endParaRPr>
          </a:p>
        </p:txBody>
      </p:sp>
      <p:sp>
        <p:nvSpPr>
          <p:cNvPr id="8" name="Rectangle 6">
            <a:extLst>
              <a:ext uri="{FF2B5EF4-FFF2-40B4-BE49-F238E27FC236}">
                <a16:creationId xmlns:a16="http://schemas.microsoft.com/office/drawing/2014/main" id="{8956FBF0-E5CB-488B-8184-8D93D41F6F08}"/>
              </a:ext>
            </a:extLst>
          </p:cNvPr>
          <p:cNvSpPr>
            <a:spLocks noGrp="1" noChangeArrowheads="1"/>
          </p:cNvSpPr>
          <p:nvPr>
            <p:ph type="sldNum" sz="quarter" idx="12"/>
          </p:nvPr>
        </p:nvSpPr>
        <p:spPr>
          <a:ln/>
        </p:spPr>
        <p:txBody>
          <a:bodyPr/>
          <a:lstStyle>
            <a:lvl1pPr>
              <a:defRPr/>
            </a:lvl1pPr>
          </a:lstStyle>
          <a:p>
            <a:pPr defTabSz="870875" fontAlgn="base">
              <a:spcBef>
                <a:spcPct val="0"/>
              </a:spcBef>
              <a:spcAft>
                <a:spcPct val="0"/>
              </a:spcAft>
              <a:defRPr/>
            </a:pPr>
            <a:fld id="{133B4CF4-2679-48E9-A0E5-0CE9AB80AAE6}"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922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E4B9CE-4555-4F05-8C86-ECF9B1A2A56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90EAA1A-8BC6-4BA5-87CE-C6FB4056525C}"/>
              </a:ext>
            </a:extLst>
          </p:cNvPr>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6C099AD-FD91-4095-BF5D-E314FAB80E0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333">
                <a:latin typeface="+mn-lt"/>
                <a:cs typeface="+mn-cs"/>
              </a:defRPr>
            </a:lvl1pPr>
          </a:lstStyle>
          <a:p>
            <a:pPr defTabSz="870875" fontAlgn="base">
              <a:spcBef>
                <a:spcPct val="0"/>
              </a:spcBef>
              <a:spcAft>
                <a:spcPct val="0"/>
              </a:spcAft>
              <a:defRPr/>
            </a:pPr>
            <a:endParaRPr lang="en-US" altLang="en-US">
              <a:solidFill>
                <a:srgbClr val="000000"/>
              </a:solidFill>
            </a:endParaRPr>
          </a:p>
        </p:txBody>
      </p:sp>
      <p:sp>
        <p:nvSpPr>
          <p:cNvPr id="1029" name="Rectangle 5">
            <a:extLst>
              <a:ext uri="{FF2B5EF4-FFF2-40B4-BE49-F238E27FC236}">
                <a16:creationId xmlns:a16="http://schemas.microsoft.com/office/drawing/2014/main" id="{522AF81F-FF1F-4EF1-8020-158D9B8C5B10}"/>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333">
                <a:latin typeface="+mn-lt"/>
                <a:cs typeface="+mn-cs"/>
              </a:defRPr>
            </a:lvl1pPr>
          </a:lstStyle>
          <a:p>
            <a:pPr defTabSz="870875" fontAlgn="base">
              <a:spcBef>
                <a:spcPct val="0"/>
              </a:spcBef>
              <a:spcAft>
                <a:spcPct val="0"/>
              </a:spcAft>
              <a:defRPr/>
            </a:pPr>
            <a:endParaRPr lang="en-US" altLang="en-US">
              <a:solidFill>
                <a:srgbClr val="000000"/>
              </a:solidFill>
            </a:endParaRPr>
          </a:p>
        </p:txBody>
      </p:sp>
      <p:sp>
        <p:nvSpPr>
          <p:cNvPr id="1030" name="Rectangle 6">
            <a:extLst>
              <a:ext uri="{FF2B5EF4-FFF2-40B4-BE49-F238E27FC236}">
                <a16:creationId xmlns:a16="http://schemas.microsoft.com/office/drawing/2014/main" id="{91F4C4A7-D125-4347-9822-7A48574AA42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333">
                <a:latin typeface="Arial" panose="020B0604020202020204" pitchFamily="34" charset="0"/>
                <a:cs typeface="Arial" panose="020B0604020202020204" pitchFamily="34" charset="0"/>
              </a:defRPr>
            </a:lvl1pPr>
          </a:lstStyle>
          <a:p>
            <a:pPr defTabSz="870875" fontAlgn="base">
              <a:spcBef>
                <a:spcPct val="0"/>
              </a:spcBef>
              <a:spcAft>
                <a:spcPct val="0"/>
              </a:spcAft>
              <a:defRPr/>
            </a:pPr>
            <a:fld id="{09F3D0B1-2036-4ECD-BA98-3A6208B717B0}" type="slidenum">
              <a:rPr lang="en-US" altLang="en-US" smtClean="0">
                <a:solidFill>
                  <a:srgbClr val="000000"/>
                </a:solidFill>
              </a:rPr>
              <a:pPr defTabSz="870875"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870076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191" kern="1200">
          <a:solidFill>
            <a:schemeClr val="tx2"/>
          </a:solidFill>
          <a:latin typeface="+mj-lt"/>
          <a:ea typeface="+mj-ea"/>
          <a:cs typeface="+mj-cs"/>
        </a:defRPr>
      </a:lvl1pPr>
      <a:lvl2pPr algn="ctr" rtl="0" eaLnBrk="0" fontAlgn="base" hangingPunct="0">
        <a:spcBef>
          <a:spcPct val="0"/>
        </a:spcBef>
        <a:spcAft>
          <a:spcPct val="0"/>
        </a:spcAft>
        <a:defRPr sz="4191">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91">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91">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91">
          <a:solidFill>
            <a:schemeClr val="tx2"/>
          </a:solidFill>
          <a:latin typeface="Arial" panose="020B0604020202020204" pitchFamily="34" charset="0"/>
          <a:cs typeface="Arial" panose="020B0604020202020204" pitchFamily="34" charset="0"/>
        </a:defRPr>
      </a:lvl5pPr>
      <a:lvl6pPr marL="435437" algn="ctr" rtl="0" fontAlgn="base">
        <a:spcBef>
          <a:spcPct val="0"/>
        </a:spcBef>
        <a:spcAft>
          <a:spcPct val="0"/>
        </a:spcAft>
        <a:defRPr sz="4191">
          <a:solidFill>
            <a:schemeClr val="tx2"/>
          </a:solidFill>
          <a:latin typeface="Arial" panose="020B0604020202020204" pitchFamily="34" charset="0"/>
          <a:cs typeface="Arial" panose="020B0604020202020204" pitchFamily="34" charset="0"/>
        </a:defRPr>
      </a:lvl6pPr>
      <a:lvl7pPr marL="870875" algn="ctr" rtl="0" fontAlgn="base">
        <a:spcBef>
          <a:spcPct val="0"/>
        </a:spcBef>
        <a:spcAft>
          <a:spcPct val="0"/>
        </a:spcAft>
        <a:defRPr sz="4191">
          <a:solidFill>
            <a:schemeClr val="tx2"/>
          </a:solidFill>
          <a:latin typeface="Arial" panose="020B0604020202020204" pitchFamily="34" charset="0"/>
          <a:cs typeface="Arial" panose="020B0604020202020204" pitchFamily="34" charset="0"/>
        </a:defRPr>
      </a:lvl7pPr>
      <a:lvl8pPr marL="1306312" algn="ctr" rtl="0" fontAlgn="base">
        <a:spcBef>
          <a:spcPct val="0"/>
        </a:spcBef>
        <a:spcAft>
          <a:spcPct val="0"/>
        </a:spcAft>
        <a:defRPr sz="4191">
          <a:solidFill>
            <a:schemeClr val="tx2"/>
          </a:solidFill>
          <a:latin typeface="Arial" panose="020B0604020202020204" pitchFamily="34" charset="0"/>
          <a:cs typeface="Arial" panose="020B0604020202020204" pitchFamily="34" charset="0"/>
        </a:defRPr>
      </a:lvl8pPr>
      <a:lvl9pPr marL="1741749" algn="ctr" rtl="0" fontAlgn="base">
        <a:spcBef>
          <a:spcPct val="0"/>
        </a:spcBef>
        <a:spcAft>
          <a:spcPct val="0"/>
        </a:spcAft>
        <a:defRPr sz="4191">
          <a:solidFill>
            <a:schemeClr val="tx2"/>
          </a:solidFill>
          <a:latin typeface="Arial" panose="020B0604020202020204" pitchFamily="34" charset="0"/>
          <a:cs typeface="Arial" panose="020B0604020202020204" pitchFamily="34" charset="0"/>
        </a:defRPr>
      </a:lvl9pPr>
    </p:titleStyle>
    <p:bodyStyle>
      <a:lvl1pPr marL="326578" indent="-326578" algn="l" rtl="0" eaLnBrk="0" fontAlgn="base" hangingPunct="0">
        <a:spcBef>
          <a:spcPct val="20000"/>
        </a:spcBef>
        <a:spcAft>
          <a:spcPct val="0"/>
        </a:spcAft>
        <a:buChar char="•"/>
        <a:defRPr sz="3048" kern="1200">
          <a:solidFill>
            <a:schemeClr val="tx1"/>
          </a:solidFill>
          <a:latin typeface="+mn-lt"/>
          <a:ea typeface="+mn-ea"/>
          <a:cs typeface="+mn-cs"/>
        </a:defRPr>
      </a:lvl1pPr>
      <a:lvl2pPr marL="707586" indent="-272148" algn="l" rtl="0" eaLnBrk="0" fontAlgn="base" hangingPunct="0">
        <a:spcBef>
          <a:spcPct val="20000"/>
        </a:spcBef>
        <a:spcAft>
          <a:spcPct val="0"/>
        </a:spcAft>
        <a:buChar char="–"/>
        <a:defRPr sz="2667" kern="1200">
          <a:solidFill>
            <a:schemeClr val="tx1"/>
          </a:solidFill>
          <a:latin typeface="+mn-lt"/>
          <a:ea typeface="+mn-ea"/>
          <a:cs typeface="+mn-cs"/>
        </a:defRPr>
      </a:lvl2pPr>
      <a:lvl3pPr marL="1088593" indent="-217719" algn="l" rtl="0" eaLnBrk="0" fontAlgn="base" hangingPunct="0">
        <a:spcBef>
          <a:spcPct val="20000"/>
        </a:spcBef>
        <a:spcAft>
          <a:spcPct val="0"/>
        </a:spcAft>
        <a:buChar char="•"/>
        <a:defRPr sz="2286" kern="1200">
          <a:solidFill>
            <a:schemeClr val="tx1"/>
          </a:solidFill>
          <a:latin typeface="+mn-lt"/>
          <a:ea typeface="+mn-ea"/>
          <a:cs typeface="+mn-cs"/>
        </a:defRPr>
      </a:lvl3pPr>
      <a:lvl4pPr marL="1524030" indent="-217719" algn="l" rtl="0" eaLnBrk="0" fontAlgn="base" hangingPunct="0">
        <a:spcBef>
          <a:spcPct val="20000"/>
        </a:spcBef>
        <a:spcAft>
          <a:spcPct val="0"/>
        </a:spcAft>
        <a:buChar char="–"/>
        <a:defRPr sz="1905" kern="1200">
          <a:solidFill>
            <a:schemeClr val="tx1"/>
          </a:solidFill>
          <a:latin typeface="+mn-lt"/>
          <a:ea typeface="+mn-ea"/>
          <a:cs typeface="+mn-cs"/>
        </a:defRPr>
      </a:lvl4pPr>
      <a:lvl5pPr marL="1959468" indent="-217719" algn="l" rtl="0" eaLnBrk="0" fontAlgn="base" hangingPunct="0">
        <a:spcBef>
          <a:spcPct val="20000"/>
        </a:spcBef>
        <a:spcAft>
          <a:spcPct val="0"/>
        </a:spcAft>
        <a:buChar char="»"/>
        <a:defRPr sz="1905" kern="1200">
          <a:solidFill>
            <a:schemeClr val="tx1"/>
          </a:solidFill>
          <a:latin typeface="+mn-lt"/>
          <a:ea typeface="+mn-ea"/>
          <a:cs typeface="+mn-cs"/>
        </a:defRPr>
      </a:lvl5pPr>
      <a:lvl6pPr marL="2394905" indent="-217719" algn="l" defTabSz="870875" rtl="0" eaLnBrk="1" latinLnBrk="0" hangingPunct="1">
        <a:lnSpc>
          <a:spcPct val="90000"/>
        </a:lnSpc>
        <a:spcBef>
          <a:spcPts val="476"/>
        </a:spcBef>
        <a:buFont typeface="Arial" panose="020B0604020202020204" pitchFamily="34" charset="0"/>
        <a:buChar char="•"/>
        <a:defRPr sz="1714" kern="1200">
          <a:solidFill>
            <a:schemeClr val="tx1"/>
          </a:solidFill>
          <a:latin typeface="+mn-lt"/>
          <a:ea typeface="+mn-ea"/>
          <a:cs typeface="+mn-cs"/>
        </a:defRPr>
      </a:lvl6pPr>
      <a:lvl7pPr marL="2830342" indent="-217719" algn="l" defTabSz="870875" rtl="0" eaLnBrk="1" latinLnBrk="0" hangingPunct="1">
        <a:lnSpc>
          <a:spcPct val="90000"/>
        </a:lnSpc>
        <a:spcBef>
          <a:spcPts val="476"/>
        </a:spcBef>
        <a:buFont typeface="Arial" panose="020B0604020202020204" pitchFamily="34" charset="0"/>
        <a:buChar char="•"/>
        <a:defRPr sz="1714" kern="1200">
          <a:solidFill>
            <a:schemeClr val="tx1"/>
          </a:solidFill>
          <a:latin typeface="+mn-lt"/>
          <a:ea typeface="+mn-ea"/>
          <a:cs typeface="+mn-cs"/>
        </a:defRPr>
      </a:lvl7pPr>
      <a:lvl8pPr marL="3265780" indent="-217719" algn="l" defTabSz="870875" rtl="0" eaLnBrk="1" latinLnBrk="0" hangingPunct="1">
        <a:lnSpc>
          <a:spcPct val="90000"/>
        </a:lnSpc>
        <a:spcBef>
          <a:spcPts val="476"/>
        </a:spcBef>
        <a:buFont typeface="Arial" panose="020B0604020202020204" pitchFamily="34" charset="0"/>
        <a:buChar char="•"/>
        <a:defRPr sz="1714" kern="1200">
          <a:solidFill>
            <a:schemeClr val="tx1"/>
          </a:solidFill>
          <a:latin typeface="+mn-lt"/>
          <a:ea typeface="+mn-ea"/>
          <a:cs typeface="+mn-cs"/>
        </a:defRPr>
      </a:lvl8pPr>
      <a:lvl9pPr marL="3701217" indent="-217719" algn="l" defTabSz="870875" rtl="0" eaLnBrk="1" latinLnBrk="0" hangingPunct="1">
        <a:lnSpc>
          <a:spcPct val="90000"/>
        </a:lnSpc>
        <a:spcBef>
          <a:spcPts val="476"/>
        </a:spcBef>
        <a:buFont typeface="Arial" panose="020B0604020202020204" pitchFamily="34" charset="0"/>
        <a:buChar char="•"/>
        <a:defRPr sz="1714" kern="1200">
          <a:solidFill>
            <a:schemeClr val="tx1"/>
          </a:solidFill>
          <a:latin typeface="+mn-lt"/>
          <a:ea typeface="+mn-ea"/>
          <a:cs typeface="+mn-cs"/>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C79093-4530-4DBC-9766-9479C404FBEF}"/>
              </a:ext>
            </a:extLst>
          </p:cNvPr>
          <p:cNvSpPr>
            <a:spLocks noGrp="1" noChangeArrowheads="1"/>
          </p:cNvSpPr>
          <p:nvPr>
            <p:ph type="ctrTitle"/>
          </p:nvPr>
        </p:nvSpPr>
        <p:spPr>
          <a:xfrm>
            <a:off x="2394857" y="2192263"/>
            <a:ext cx="7402286" cy="1400024"/>
          </a:xfrm>
        </p:spPr>
        <p:txBody>
          <a:bodyPr anchor="ctr"/>
          <a:lstStyle/>
          <a:p>
            <a:pPr eaLnBrk="1" hangingPunct="1"/>
            <a:endParaRPr lang="en-US" altLang="en-US" sz="4191"/>
          </a:p>
        </p:txBody>
      </p:sp>
      <p:pic>
        <p:nvPicPr>
          <p:cNvPr id="4099" name="Picture 3" descr="hinh-nen-powerpoint-de-thuong-1">
            <a:extLst>
              <a:ext uri="{FF2B5EF4-FFF2-40B4-BE49-F238E27FC236}">
                <a16:creationId xmlns:a16="http://schemas.microsoft.com/office/drawing/2014/main" id="{007FAAA7-CE22-4E41-9EF0-E432C455E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286"/>
            <a:ext cx="12192000" cy="653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a:extLst>
              <a:ext uri="{FF2B5EF4-FFF2-40B4-BE49-F238E27FC236}">
                <a16:creationId xmlns:a16="http://schemas.microsoft.com/office/drawing/2014/main" id="{BFA2458C-5D23-4B5C-8481-B3F20373B269}"/>
              </a:ext>
            </a:extLst>
          </p:cNvPr>
          <p:cNvSpPr>
            <a:spLocks noChangeArrowheads="1"/>
          </p:cNvSpPr>
          <p:nvPr/>
        </p:nvSpPr>
        <p:spPr bwMode="auto">
          <a:xfrm>
            <a:off x="9456965" y="6241143"/>
            <a:ext cx="548821" cy="453571"/>
          </a:xfrm>
          <a:prstGeom prst="rect">
            <a:avLst/>
          </a:prstGeom>
          <a:solidFill>
            <a:schemeClr val="accent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70875" fontAlgn="base">
              <a:spcBef>
                <a:spcPct val="0"/>
              </a:spcBef>
              <a:spcAft>
                <a:spcPct val="0"/>
              </a:spcAft>
              <a:buNone/>
              <a:defRPr/>
            </a:pPr>
            <a:endParaRPr lang="en-US" altLang="en-US" sz="2667">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3317" name="WordArt 5">
            <a:extLst>
              <a:ext uri="{FF2B5EF4-FFF2-40B4-BE49-F238E27FC236}">
                <a16:creationId xmlns:a16="http://schemas.microsoft.com/office/drawing/2014/main" id="{9564A097-99A5-49EE-85F2-FC5EF319084A}"/>
              </a:ext>
            </a:extLst>
          </p:cNvPr>
          <p:cNvSpPr>
            <a:spLocks noChangeArrowheads="1" noChangeShapeType="1" noTextEdit="1"/>
          </p:cNvSpPr>
          <p:nvPr/>
        </p:nvSpPr>
        <p:spPr bwMode="auto">
          <a:xfrm>
            <a:off x="1959430" y="1687287"/>
            <a:ext cx="8264071" cy="1920119"/>
          </a:xfrm>
          <a:prstGeom prst="rect">
            <a:avLst/>
          </a:prstGeom>
        </p:spPr>
        <p:txBody>
          <a:bodyPr wrap="none" fromWordArt="1">
            <a:prstTxWarp prst="textPlain">
              <a:avLst>
                <a:gd name="adj" fmla="val 50000"/>
              </a:avLst>
            </a:prstTxWarp>
          </a:bodyPr>
          <a:lstStyle/>
          <a:p>
            <a:pPr algn="ctr" defTabSz="870875" eaLnBrk="0" fontAlgn="base" hangingPunct="0">
              <a:spcBef>
                <a:spcPct val="0"/>
              </a:spcBef>
              <a:spcAft>
                <a:spcPct val="0"/>
              </a:spcAft>
            </a:pPr>
            <a:r>
              <a:rPr lang="en-US" sz="3429"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a typeface="MS PGothic" panose="020B0600070205080204" pitchFamily="34" charset="-128"/>
                <a:cs typeface="Arial"/>
              </a:rPr>
              <a:t>WELCOME TO OUR CLASS</a:t>
            </a:r>
          </a:p>
        </p:txBody>
      </p:sp>
      <p:sp>
        <p:nvSpPr>
          <p:cNvPr id="4102" name="TextBox 1">
            <a:extLst>
              <a:ext uri="{FF2B5EF4-FFF2-40B4-BE49-F238E27FC236}">
                <a16:creationId xmlns:a16="http://schemas.microsoft.com/office/drawing/2014/main" id="{5E830410-89D4-466B-87C0-D96991990189}"/>
              </a:ext>
            </a:extLst>
          </p:cNvPr>
          <p:cNvSpPr txBox="1">
            <a:spLocks noChangeArrowheads="1"/>
          </p:cNvSpPr>
          <p:nvPr/>
        </p:nvSpPr>
        <p:spPr bwMode="auto">
          <a:xfrm>
            <a:off x="4038299" y="4174371"/>
            <a:ext cx="3909786"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870875" eaLnBrk="0" fontAlgn="base" hangingPunct="0">
              <a:spcBef>
                <a:spcPct val="0"/>
              </a:spcBef>
              <a:spcAft>
                <a:spcPct val="0"/>
              </a:spcAft>
            </a:pPr>
            <a:r>
              <a:rPr lang="en-US" altLang="en-US" sz="3810" b="1">
                <a:solidFill>
                  <a:srgbClr val="000000"/>
                </a:solidFill>
                <a:latin typeface="VNI-Algerian" pitchFamily="2" charset="0"/>
                <a:cs typeface="Arial"/>
              </a:rPr>
              <a:t>ENGLISH </a:t>
            </a:r>
            <a:r>
              <a:rPr lang="en-US" altLang="en-US" sz="3810" b="1" smtClean="0">
                <a:solidFill>
                  <a:srgbClr val="000000"/>
                </a:solidFill>
                <a:latin typeface="VNI-Algerian" pitchFamily="2" charset="0"/>
                <a:cs typeface="Arial"/>
              </a:rPr>
              <a:t>7</a:t>
            </a:r>
            <a:endParaRPr lang="en-US" altLang="en-US" sz="3810" b="1">
              <a:solidFill>
                <a:srgbClr val="000000"/>
              </a:solidFill>
              <a:latin typeface="VNI-Algerian" pitchFamily="2" charset="0"/>
              <a:cs typeface="Arial"/>
            </a:endParaRPr>
          </a:p>
        </p:txBody>
      </p:sp>
    </p:spTree>
    <p:extLst>
      <p:ext uri="{BB962C8B-B14F-4D97-AF65-F5344CB8AC3E}">
        <p14:creationId xmlns:p14="http://schemas.microsoft.com/office/powerpoint/2010/main" val="1803949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0" fill="hold"/>
                                        <p:tgtEl>
                                          <p:spTgt spid="13317"/>
                                        </p:tgtEl>
                                        <p:attrNameLst>
                                          <p:attrName>ppt_x</p:attrName>
                                        </p:attrNameLst>
                                      </p:cBhvr>
                                      <p:tavLst>
                                        <p:tav tm="0">
                                          <p:val>
                                            <p:strVal val="1+#ppt_w/2"/>
                                          </p:val>
                                        </p:tav>
                                        <p:tav tm="100000">
                                          <p:val>
                                            <p:strVal val="#ppt_x"/>
                                          </p:val>
                                        </p:tav>
                                      </p:tavLst>
                                    </p:anim>
                                    <p:anim calcmode="lin" valueType="num">
                                      <p:cBhvr additive="base">
                                        <p:cTn id="8" dur="5000" fill="hold"/>
                                        <p:tgtEl>
                                          <p:spTgt spid="133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33867"/>
            <a:ext cx="12192000" cy="584775"/>
          </a:xfrm>
          <a:prstGeom prst="rect">
            <a:avLst/>
          </a:prstGeom>
          <a:noFill/>
          <a:effectLst/>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 Read </a:t>
            </a:r>
            <a:r>
              <a:rPr lang="en-US" sz="3200" b="1" dirty="0">
                <a:solidFill>
                  <a:srgbClr val="C00000"/>
                </a:solidFill>
                <a:latin typeface="Times New Roman" panose="02020603050405020304" pitchFamily="18" charset="0"/>
                <a:cs typeface="Times New Roman" panose="02020603050405020304" pitchFamily="18" charset="0"/>
              </a:rPr>
              <a:t>the text and choose the best option to complete the sentences.</a:t>
            </a:r>
            <a:endParaRPr lang="en-US" sz="3200" b="1" dirty="0">
              <a:solidFill>
                <a:srgbClr val="C00000"/>
              </a:solidFill>
              <a:effectLst>
                <a:glow rad="88900">
                  <a:schemeClr val="bg1"/>
                </a:glow>
              </a:effectLst>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C8D843B8-194E-466A-8F88-DCC68AC563DE}"/>
              </a:ext>
            </a:extLst>
          </p:cNvPr>
          <p:cNvSpPr txBox="1"/>
          <p:nvPr/>
        </p:nvSpPr>
        <p:spPr>
          <a:xfrm>
            <a:off x="487067" y="1538733"/>
            <a:ext cx="11440434" cy="4493538"/>
          </a:xfrm>
          <a:prstGeom prst="rect">
            <a:avLst/>
          </a:prstGeom>
          <a:noFill/>
        </p:spPr>
        <p:txBody>
          <a:bodyPr wrap="square">
            <a:spAutoFit/>
          </a:bodyPr>
          <a:lstStyle/>
          <a:p>
            <a:r>
              <a:rPr lang="en-US" sz="2600" b="1" dirty="0">
                <a:solidFill>
                  <a:srgbClr val="F7941E"/>
                </a:solidFill>
              </a:rPr>
              <a:t>1. </a:t>
            </a:r>
            <a:r>
              <a:rPr lang="en-US" sz="2600" dirty="0"/>
              <a:t>Non-renewable sources are cheap and ______.</a:t>
            </a:r>
          </a:p>
          <a:p>
            <a:r>
              <a:rPr lang="en-US" sz="2600" b="1" dirty="0">
                <a:solidFill>
                  <a:srgbClr val="0FB7BD"/>
                </a:solidFill>
              </a:rPr>
              <a:t>A. </a:t>
            </a:r>
            <a:r>
              <a:rPr lang="en-US" sz="2600" dirty="0"/>
              <a:t>available  			</a:t>
            </a:r>
            <a:r>
              <a:rPr lang="en-US" sz="2600" b="1" dirty="0">
                <a:solidFill>
                  <a:srgbClr val="0FB7BD"/>
                </a:solidFill>
              </a:rPr>
              <a:t>B.</a:t>
            </a:r>
            <a:r>
              <a:rPr lang="en-US" sz="2600" dirty="0"/>
              <a:t> easy to use  		</a:t>
            </a:r>
            <a:r>
              <a:rPr lang="en-US" sz="2600" b="1" dirty="0">
                <a:solidFill>
                  <a:srgbClr val="0FB7BD"/>
                </a:solidFill>
              </a:rPr>
              <a:t>C.</a:t>
            </a:r>
            <a:r>
              <a:rPr lang="en-US" sz="2600" dirty="0"/>
              <a:t> expensive</a:t>
            </a:r>
          </a:p>
          <a:p>
            <a:endParaRPr lang="en-US" sz="2600" dirty="0"/>
          </a:p>
          <a:p>
            <a:r>
              <a:rPr lang="en-US" sz="2600" b="1" dirty="0">
                <a:solidFill>
                  <a:srgbClr val="F7941E"/>
                </a:solidFill>
              </a:rPr>
              <a:t>2. </a:t>
            </a:r>
            <a:r>
              <a:rPr lang="en-US" sz="2600" dirty="0"/>
              <a:t>______ come from the sun, wind or water.</a:t>
            </a:r>
          </a:p>
          <a:p>
            <a:r>
              <a:rPr lang="en-US" sz="2600" b="1" dirty="0">
                <a:solidFill>
                  <a:srgbClr val="0FB7BD"/>
                </a:solidFill>
              </a:rPr>
              <a:t>A. </a:t>
            </a:r>
            <a:r>
              <a:rPr lang="en-US" sz="2600" dirty="0"/>
              <a:t>Renewable sources	</a:t>
            </a:r>
            <a:r>
              <a:rPr lang="en-US" sz="2600" b="1" dirty="0">
                <a:solidFill>
                  <a:srgbClr val="0FB7BD"/>
                </a:solidFill>
              </a:rPr>
              <a:t>B.</a:t>
            </a:r>
            <a:r>
              <a:rPr lang="en-US" sz="2600" dirty="0"/>
              <a:t> All energy sources	</a:t>
            </a:r>
            <a:r>
              <a:rPr lang="en-US" sz="2600" b="1" dirty="0">
                <a:solidFill>
                  <a:srgbClr val="0FB7BD"/>
                </a:solidFill>
              </a:rPr>
              <a:t>C.</a:t>
            </a:r>
            <a:r>
              <a:rPr lang="en-US" sz="2600" dirty="0"/>
              <a:t> Non-renewable sources</a:t>
            </a:r>
          </a:p>
          <a:p>
            <a:endParaRPr lang="en-US" sz="2600" dirty="0"/>
          </a:p>
          <a:p>
            <a:r>
              <a:rPr lang="en-US" sz="2600" b="1" dirty="0">
                <a:solidFill>
                  <a:srgbClr val="F7941E"/>
                </a:solidFill>
              </a:rPr>
              <a:t>3. </a:t>
            </a:r>
            <a:r>
              <a:rPr lang="en-US" sz="2600" dirty="0"/>
              <a:t>When energy comes from water, we call it ______.</a:t>
            </a:r>
          </a:p>
          <a:p>
            <a:r>
              <a:rPr lang="en-US" sz="2600" b="1" dirty="0">
                <a:solidFill>
                  <a:srgbClr val="0FB7BD"/>
                </a:solidFill>
              </a:rPr>
              <a:t>A.</a:t>
            </a:r>
            <a:r>
              <a:rPr lang="en-US" sz="2600" dirty="0"/>
              <a:t> wind energy 		</a:t>
            </a:r>
            <a:r>
              <a:rPr lang="en-US" sz="2600" b="1" dirty="0">
                <a:solidFill>
                  <a:srgbClr val="0FB7BD"/>
                </a:solidFill>
              </a:rPr>
              <a:t>B.</a:t>
            </a:r>
            <a:r>
              <a:rPr lang="en-US" sz="2600" dirty="0"/>
              <a:t> solar energy		</a:t>
            </a:r>
            <a:r>
              <a:rPr lang="en-US" sz="2600" b="1" dirty="0">
                <a:solidFill>
                  <a:srgbClr val="0FB7BD"/>
                </a:solidFill>
              </a:rPr>
              <a:t>C.</a:t>
            </a:r>
            <a:r>
              <a:rPr lang="en-US" sz="2600" dirty="0"/>
              <a:t> hydro energy</a:t>
            </a:r>
          </a:p>
          <a:p>
            <a:endParaRPr lang="en-US" sz="2600" dirty="0"/>
          </a:p>
          <a:p>
            <a:r>
              <a:rPr lang="en-US" sz="2600" b="1" dirty="0">
                <a:solidFill>
                  <a:srgbClr val="F7941E"/>
                </a:solidFill>
              </a:rPr>
              <a:t>4. </a:t>
            </a:r>
            <a:r>
              <a:rPr lang="en-US" sz="2600" dirty="0"/>
              <a:t>Renewable energy sources are better for ______.</a:t>
            </a:r>
          </a:p>
          <a:p>
            <a:r>
              <a:rPr lang="en-US" sz="2600" b="1" dirty="0">
                <a:solidFill>
                  <a:srgbClr val="0FB7BD"/>
                </a:solidFill>
              </a:rPr>
              <a:t>A.</a:t>
            </a:r>
            <a:r>
              <a:rPr lang="en-US" sz="2600" dirty="0"/>
              <a:t> the environment 	</a:t>
            </a:r>
            <a:r>
              <a:rPr lang="en-US" sz="2600" dirty="0" smtClean="0"/>
              <a:t>	</a:t>
            </a:r>
            <a:r>
              <a:rPr lang="en-US" sz="2600" b="1" dirty="0" smtClean="0">
                <a:solidFill>
                  <a:srgbClr val="0FB7BD"/>
                </a:solidFill>
              </a:rPr>
              <a:t>B</a:t>
            </a:r>
            <a:r>
              <a:rPr lang="en-US" sz="2600" b="1" dirty="0">
                <a:solidFill>
                  <a:srgbClr val="0FB7BD"/>
                </a:solidFill>
              </a:rPr>
              <a:t>.</a:t>
            </a:r>
            <a:r>
              <a:rPr lang="en-US" sz="2600" dirty="0"/>
              <a:t> our cars			</a:t>
            </a:r>
            <a:r>
              <a:rPr lang="en-US" sz="2600" b="1" dirty="0">
                <a:solidFill>
                  <a:srgbClr val="0FB7BD"/>
                </a:solidFill>
              </a:rPr>
              <a:t>C.</a:t>
            </a:r>
            <a:r>
              <a:rPr lang="en-US" sz="2600" dirty="0"/>
              <a:t> hydro energy</a:t>
            </a:r>
          </a:p>
        </p:txBody>
      </p:sp>
      <p:sp>
        <p:nvSpPr>
          <p:cNvPr id="14" name="Hình Bầu dục 18">
            <a:extLst>
              <a:ext uri="{FF2B5EF4-FFF2-40B4-BE49-F238E27FC236}">
                <a16:creationId xmlns:a16="http://schemas.microsoft.com/office/drawing/2014/main" id="{37E1675D-3C80-1500-68E8-AA2C8F05C7E9}"/>
              </a:ext>
            </a:extLst>
          </p:cNvPr>
          <p:cNvSpPr/>
          <p:nvPr/>
        </p:nvSpPr>
        <p:spPr>
          <a:xfrm>
            <a:off x="4045973" y="1923884"/>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8026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5"/>
            <a:ext cx="1173630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Mr</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Lam is giving a lecture on energy sources. Read the text and choose the best option (A, B, or C) to complete the sentences.</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53908" y="1640320"/>
            <a:ext cx="12038091"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Hello, class. Today I'd like to tell you about two energy sources. They are non-renewable sources and renewable sources</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Non-renewable sources are coal, oil and natural gas. We can use these sources to produce energy. They are cheap and easy to use. People use them a lot. But they are very limited and will run out soon</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In the future we will rely more on renewable energy sources. They are better for the environment and they will not run out.</a:t>
            </a:r>
          </a:p>
        </p:txBody>
      </p:sp>
      <p:cxnSp>
        <p:nvCxnSpPr>
          <p:cNvPr id="6" name="Straight Connector 5"/>
          <p:cNvCxnSpPr/>
          <p:nvPr/>
        </p:nvCxnSpPr>
        <p:spPr>
          <a:xfrm flipV="1">
            <a:off x="2797520" y="3358836"/>
            <a:ext cx="4445252" cy="90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33867"/>
            <a:ext cx="12192000" cy="584775"/>
          </a:xfrm>
          <a:prstGeom prst="rect">
            <a:avLst/>
          </a:prstGeom>
          <a:noFill/>
          <a:effectLst/>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 Read </a:t>
            </a:r>
            <a:r>
              <a:rPr lang="en-US" sz="3200" b="1" dirty="0">
                <a:solidFill>
                  <a:srgbClr val="C00000"/>
                </a:solidFill>
                <a:latin typeface="Times New Roman" panose="02020603050405020304" pitchFamily="18" charset="0"/>
                <a:cs typeface="Times New Roman" panose="02020603050405020304" pitchFamily="18" charset="0"/>
              </a:rPr>
              <a:t>the text and choose the best option to complete the sentences.</a:t>
            </a:r>
            <a:endParaRPr lang="en-US" sz="3200" b="1" dirty="0">
              <a:solidFill>
                <a:srgbClr val="C00000"/>
              </a:solidFill>
              <a:effectLst>
                <a:glow rad="88900">
                  <a:schemeClr val="bg1"/>
                </a:glow>
              </a:effectLst>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C8D843B8-194E-466A-8F88-DCC68AC563DE}"/>
              </a:ext>
            </a:extLst>
          </p:cNvPr>
          <p:cNvSpPr txBox="1"/>
          <p:nvPr/>
        </p:nvSpPr>
        <p:spPr>
          <a:xfrm>
            <a:off x="487067" y="1538733"/>
            <a:ext cx="11440434" cy="4493538"/>
          </a:xfrm>
          <a:prstGeom prst="rect">
            <a:avLst/>
          </a:prstGeom>
          <a:noFill/>
        </p:spPr>
        <p:txBody>
          <a:bodyPr wrap="square">
            <a:spAutoFit/>
          </a:bodyPr>
          <a:lstStyle/>
          <a:p>
            <a:r>
              <a:rPr lang="en-US" sz="2600" b="1" dirty="0">
                <a:solidFill>
                  <a:srgbClr val="F7941E"/>
                </a:solidFill>
              </a:rPr>
              <a:t>1. </a:t>
            </a:r>
            <a:r>
              <a:rPr lang="en-US" sz="2600" dirty="0"/>
              <a:t>Non-renewable sources are cheap and ______.</a:t>
            </a:r>
          </a:p>
          <a:p>
            <a:r>
              <a:rPr lang="en-US" sz="2600" b="1" dirty="0">
                <a:solidFill>
                  <a:srgbClr val="0FB7BD"/>
                </a:solidFill>
              </a:rPr>
              <a:t>A. </a:t>
            </a:r>
            <a:r>
              <a:rPr lang="en-US" sz="2600" dirty="0"/>
              <a:t>available  			</a:t>
            </a:r>
            <a:r>
              <a:rPr lang="en-US" sz="2600" b="1" dirty="0">
                <a:solidFill>
                  <a:srgbClr val="0FB7BD"/>
                </a:solidFill>
              </a:rPr>
              <a:t>B.</a:t>
            </a:r>
            <a:r>
              <a:rPr lang="en-US" sz="2600" dirty="0"/>
              <a:t> easy to use  		</a:t>
            </a:r>
            <a:r>
              <a:rPr lang="en-US" sz="2600" b="1" dirty="0">
                <a:solidFill>
                  <a:srgbClr val="0FB7BD"/>
                </a:solidFill>
              </a:rPr>
              <a:t>C.</a:t>
            </a:r>
            <a:r>
              <a:rPr lang="en-US" sz="2600" dirty="0"/>
              <a:t> expensive</a:t>
            </a:r>
          </a:p>
          <a:p>
            <a:endParaRPr lang="en-US" sz="2600" dirty="0"/>
          </a:p>
          <a:p>
            <a:r>
              <a:rPr lang="en-US" sz="2600" b="1" dirty="0">
                <a:solidFill>
                  <a:srgbClr val="F7941E"/>
                </a:solidFill>
              </a:rPr>
              <a:t>2. </a:t>
            </a:r>
            <a:r>
              <a:rPr lang="en-US" sz="2600" dirty="0"/>
              <a:t>______ come from the sun, wind or water.</a:t>
            </a:r>
          </a:p>
          <a:p>
            <a:r>
              <a:rPr lang="en-US" sz="2600" b="1" dirty="0">
                <a:solidFill>
                  <a:srgbClr val="0FB7BD"/>
                </a:solidFill>
              </a:rPr>
              <a:t>A. </a:t>
            </a:r>
            <a:r>
              <a:rPr lang="en-US" sz="2600" dirty="0"/>
              <a:t>Renewable sources	</a:t>
            </a:r>
            <a:r>
              <a:rPr lang="en-US" sz="2600" b="1" dirty="0">
                <a:solidFill>
                  <a:srgbClr val="0FB7BD"/>
                </a:solidFill>
              </a:rPr>
              <a:t>B.</a:t>
            </a:r>
            <a:r>
              <a:rPr lang="en-US" sz="2600" dirty="0"/>
              <a:t> All energy sources	</a:t>
            </a:r>
            <a:r>
              <a:rPr lang="en-US" sz="2600" b="1" dirty="0">
                <a:solidFill>
                  <a:srgbClr val="0FB7BD"/>
                </a:solidFill>
              </a:rPr>
              <a:t>C.</a:t>
            </a:r>
            <a:r>
              <a:rPr lang="en-US" sz="2600" dirty="0"/>
              <a:t> Non-renewable sources</a:t>
            </a:r>
          </a:p>
          <a:p>
            <a:endParaRPr lang="en-US" sz="2600" dirty="0"/>
          </a:p>
          <a:p>
            <a:r>
              <a:rPr lang="en-US" sz="2600" b="1" dirty="0">
                <a:solidFill>
                  <a:srgbClr val="F7941E"/>
                </a:solidFill>
              </a:rPr>
              <a:t>3. </a:t>
            </a:r>
            <a:r>
              <a:rPr lang="en-US" sz="2600" dirty="0"/>
              <a:t>When energy comes from water, we call it ______.</a:t>
            </a:r>
          </a:p>
          <a:p>
            <a:r>
              <a:rPr lang="en-US" sz="2600" b="1" dirty="0">
                <a:solidFill>
                  <a:srgbClr val="0FB7BD"/>
                </a:solidFill>
              </a:rPr>
              <a:t>A.</a:t>
            </a:r>
            <a:r>
              <a:rPr lang="en-US" sz="2600" dirty="0"/>
              <a:t> wind energy 		</a:t>
            </a:r>
            <a:r>
              <a:rPr lang="en-US" sz="2600" b="1" dirty="0">
                <a:solidFill>
                  <a:srgbClr val="0FB7BD"/>
                </a:solidFill>
              </a:rPr>
              <a:t>B.</a:t>
            </a:r>
            <a:r>
              <a:rPr lang="en-US" sz="2600" dirty="0"/>
              <a:t> solar energy		</a:t>
            </a:r>
            <a:r>
              <a:rPr lang="en-US" sz="2600" b="1" dirty="0">
                <a:solidFill>
                  <a:srgbClr val="0FB7BD"/>
                </a:solidFill>
              </a:rPr>
              <a:t>C.</a:t>
            </a:r>
            <a:r>
              <a:rPr lang="en-US" sz="2600" dirty="0"/>
              <a:t> hydro energy</a:t>
            </a:r>
          </a:p>
          <a:p>
            <a:endParaRPr lang="en-US" sz="2600" dirty="0"/>
          </a:p>
          <a:p>
            <a:r>
              <a:rPr lang="en-US" sz="2600" b="1" dirty="0">
                <a:solidFill>
                  <a:srgbClr val="F7941E"/>
                </a:solidFill>
              </a:rPr>
              <a:t>4. </a:t>
            </a:r>
            <a:r>
              <a:rPr lang="en-US" sz="2600" dirty="0"/>
              <a:t>Renewable energy sources are better for ______.</a:t>
            </a:r>
          </a:p>
          <a:p>
            <a:r>
              <a:rPr lang="en-US" sz="2600" b="1" dirty="0">
                <a:solidFill>
                  <a:srgbClr val="0FB7BD"/>
                </a:solidFill>
              </a:rPr>
              <a:t>A.</a:t>
            </a:r>
            <a:r>
              <a:rPr lang="en-US" sz="2600" dirty="0"/>
              <a:t> the environment 	</a:t>
            </a:r>
            <a:r>
              <a:rPr lang="en-US" sz="2600" dirty="0" smtClean="0"/>
              <a:t>	</a:t>
            </a:r>
            <a:r>
              <a:rPr lang="en-US" sz="2600" b="1" dirty="0" smtClean="0">
                <a:solidFill>
                  <a:srgbClr val="0FB7BD"/>
                </a:solidFill>
              </a:rPr>
              <a:t>B</a:t>
            </a:r>
            <a:r>
              <a:rPr lang="en-US" sz="2600" b="1" dirty="0">
                <a:solidFill>
                  <a:srgbClr val="0FB7BD"/>
                </a:solidFill>
              </a:rPr>
              <a:t>.</a:t>
            </a:r>
            <a:r>
              <a:rPr lang="en-US" sz="2600" dirty="0"/>
              <a:t> our cars			</a:t>
            </a:r>
            <a:r>
              <a:rPr lang="en-US" sz="2600" b="1" dirty="0">
                <a:solidFill>
                  <a:srgbClr val="0FB7BD"/>
                </a:solidFill>
              </a:rPr>
              <a:t>C.</a:t>
            </a:r>
            <a:r>
              <a:rPr lang="en-US" sz="2600" dirty="0"/>
              <a:t> hydro energy</a:t>
            </a:r>
          </a:p>
        </p:txBody>
      </p:sp>
      <p:sp>
        <p:nvSpPr>
          <p:cNvPr id="14" name="Hình Bầu dục 18">
            <a:extLst>
              <a:ext uri="{FF2B5EF4-FFF2-40B4-BE49-F238E27FC236}">
                <a16:creationId xmlns:a16="http://schemas.microsoft.com/office/drawing/2014/main" id="{37E1675D-3C80-1500-68E8-AA2C8F05C7E9}"/>
              </a:ext>
            </a:extLst>
          </p:cNvPr>
          <p:cNvSpPr/>
          <p:nvPr/>
        </p:nvSpPr>
        <p:spPr>
          <a:xfrm>
            <a:off x="4045973" y="1923884"/>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ình Bầu dục 19">
            <a:extLst>
              <a:ext uri="{FF2B5EF4-FFF2-40B4-BE49-F238E27FC236}">
                <a16:creationId xmlns:a16="http://schemas.microsoft.com/office/drawing/2014/main" id="{3B01DEF0-445F-DDBC-A247-B52C1278A657}"/>
              </a:ext>
            </a:extLst>
          </p:cNvPr>
          <p:cNvSpPr/>
          <p:nvPr/>
        </p:nvSpPr>
        <p:spPr>
          <a:xfrm>
            <a:off x="392888" y="3108749"/>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049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5"/>
            <a:ext cx="1173630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Mr</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Lam is giving a lecture on energy sources. Read the text and choose the best option (A, B, or C) to complete the sentences.</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53908" y="1640320"/>
            <a:ext cx="12038091"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Hello, class. Today I'd like to tell you about two energy sources. They are non-renewable sources and renewable sources</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Non-renewable sources are coal, oil and natural gas. We can use these sources to produce energy. They are cheap and easy to use. People use them a lot. But they are very limited and will run out soon</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In the future we will rely more on renewable energy sources. They are better for the environment and they will not run out.</a:t>
            </a:r>
          </a:p>
        </p:txBody>
      </p:sp>
      <p:cxnSp>
        <p:nvCxnSpPr>
          <p:cNvPr id="6" name="Straight Connector 5"/>
          <p:cNvCxnSpPr/>
          <p:nvPr/>
        </p:nvCxnSpPr>
        <p:spPr>
          <a:xfrm flipV="1">
            <a:off x="271603" y="4209861"/>
            <a:ext cx="7813142" cy="181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33867"/>
            <a:ext cx="12192000" cy="58477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Read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text and choose the best option to complete the sentences.</a:t>
            </a:r>
            <a:endParaRPr kumimoji="0" lang="en-US" sz="3200" b="1" i="0" u="none" strike="noStrike" kern="1200" cap="none" spc="0" normalizeH="0" baseline="0" noProof="0" dirty="0">
              <a:ln>
                <a:noFill/>
              </a:ln>
              <a:solidFill>
                <a:srgbClr val="C00000"/>
              </a:solidFill>
              <a:effectLst>
                <a:glow rad="88900">
                  <a:prstClr val="white"/>
                </a:glow>
              </a:effectLst>
              <a:uLnTx/>
              <a:uFillTx/>
              <a:latin typeface="Times New Roman" panose="02020603050405020304" pitchFamily="18" charset="0"/>
              <a:ea typeface="+mn-ea"/>
              <a:cs typeface="Times New Roman" panose="02020603050405020304" pitchFamily="18" charset="0"/>
            </a:endParaRPr>
          </a:p>
        </p:txBody>
      </p:sp>
      <p:sp>
        <p:nvSpPr>
          <p:cNvPr id="13" name="Hộp Văn bản 12">
            <a:extLst>
              <a:ext uri="{FF2B5EF4-FFF2-40B4-BE49-F238E27FC236}">
                <a16:creationId xmlns:a16="http://schemas.microsoft.com/office/drawing/2014/main" id="{C8D843B8-194E-466A-8F88-DCC68AC563DE}"/>
              </a:ext>
            </a:extLst>
          </p:cNvPr>
          <p:cNvSpPr txBox="1"/>
          <p:nvPr/>
        </p:nvSpPr>
        <p:spPr>
          <a:xfrm>
            <a:off x="487067" y="1538733"/>
            <a:ext cx="11440434"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1.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Non-renewable sources are cheap and 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available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B.</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easy to use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expensive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2.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______ come from the sun, wind or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Renewable sources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B.</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All energy sources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Non-renewable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3.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When energy comes from water, we call it 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wind energy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B.</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solar energy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hydro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4.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Renewable energy sources are better for 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the environment 	</a:t>
            </a:r>
            <a:r>
              <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600" b="1" i="0" u="none" strike="noStrike" kern="1200" cap="none" spc="0" normalizeH="0" baseline="0" noProof="0" dirty="0" smtClean="0">
                <a:ln>
                  <a:noFill/>
                </a:ln>
                <a:solidFill>
                  <a:srgbClr val="0FB7BD"/>
                </a:solidFill>
                <a:effectLst/>
                <a:uLnTx/>
                <a:uFillTx/>
                <a:latin typeface="Calibri" panose="020F0502020204030204"/>
                <a:ea typeface="+mn-ea"/>
                <a:cs typeface="+mn-cs"/>
              </a:rPr>
              <a:t>B</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our cars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hydro energy</a:t>
            </a:r>
          </a:p>
        </p:txBody>
      </p:sp>
      <p:sp>
        <p:nvSpPr>
          <p:cNvPr id="14" name="Hình Bầu dục 18">
            <a:extLst>
              <a:ext uri="{FF2B5EF4-FFF2-40B4-BE49-F238E27FC236}">
                <a16:creationId xmlns:a16="http://schemas.microsoft.com/office/drawing/2014/main" id="{37E1675D-3C80-1500-68E8-AA2C8F05C7E9}"/>
              </a:ext>
            </a:extLst>
          </p:cNvPr>
          <p:cNvSpPr/>
          <p:nvPr/>
        </p:nvSpPr>
        <p:spPr>
          <a:xfrm>
            <a:off x="4045973" y="1923884"/>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Hình Bầu dục 19">
            <a:extLst>
              <a:ext uri="{FF2B5EF4-FFF2-40B4-BE49-F238E27FC236}">
                <a16:creationId xmlns:a16="http://schemas.microsoft.com/office/drawing/2014/main" id="{3B01DEF0-445F-DDBC-A247-B52C1278A657}"/>
              </a:ext>
            </a:extLst>
          </p:cNvPr>
          <p:cNvSpPr/>
          <p:nvPr/>
        </p:nvSpPr>
        <p:spPr>
          <a:xfrm>
            <a:off x="392888" y="3108749"/>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Hình Bầu dục 20">
            <a:extLst>
              <a:ext uri="{FF2B5EF4-FFF2-40B4-BE49-F238E27FC236}">
                <a16:creationId xmlns:a16="http://schemas.microsoft.com/office/drawing/2014/main" id="{C8271485-B1C0-50D7-23B9-6809BC27651C}"/>
              </a:ext>
            </a:extLst>
          </p:cNvPr>
          <p:cNvSpPr/>
          <p:nvPr/>
        </p:nvSpPr>
        <p:spPr>
          <a:xfrm>
            <a:off x="7712937" y="4312708"/>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TextBox 14"/>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241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5"/>
            <a:ext cx="1173630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Mr</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Lam is giving a lecture on energy sources. Read the text and choose the best option (A, B, or C) to complete the sentences.</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53908" y="1640320"/>
            <a:ext cx="12038091"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Hello, class. Today I'd like to tell you about two energy sources. They are non-renewable sources and renewable sources</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Non-renewable sources are coal, oil and natural gas. We can use these sources to produce energy. They are cheap and easy to use. People use them a lot. But they are very limited and will run out soon</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In the future we will rely more on renewable energy sources. They are better for the environment and they will not run out.</a:t>
            </a:r>
          </a:p>
        </p:txBody>
      </p:sp>
      <p:cxnSp>
        <p:nvCxnSpPr>
          <p:cNvPr id="6" name="Straight Connector 5"/>
          <p:cNvCxnSpPr/>
          <p:nvPr/>
        </p:nvCxnSpPr>
        <p:spPr>
          <a:xfrm>
            <a:off x="5251010" y="4644428"/>
            <a:ext cx="676293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390" y="5097101"/>
            <a:ext cx="37390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1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33867"/>
            <a:ext cx="12192000" cy="584775"/>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Read </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 text and choose the best option to complete the sentences.</a:t>
            </a:r>
            <a:endParaRPr kumimoji="0" lang="en-US" sz="3200" b="1" i="0" u="none" strike="noStrike" kern="1200" cap="none" spc="0" normalizeH="0" baseline="0" noProof="0" dirty="0">
              <a:ln>
                <a:noFill/>
              </a:ln>
              <a:solidFill>
                <a:srgbClr val="C00000"/>
              </a:solidFill>
              <a:effectLst>
                <a:glow rad="88900">
                  <a:prstClr val="white"/>
                </a:glow>
              </a:effectLst>
              <a:uLnTx/>
              <a:uFillTx/>
              <a:latin typeface="Times New Roman" panose="02020603050405020304" pitchFamily="18" charset="0"/>
              <a:ea typeface="+mn-ea"/>
              <a:cs typeface="Times New Roman" panose="02020603050405020304" pitchFamily="18" charset="0"/>
            </a:endParaRPr>
          </a:p>
        </p:txBody>
      </p:sp>
      <p:sp>
        <p:nvSpPr>
          <p:cNvPr id="13" name="Hộp Văn bản 12">
            <a:extLst>
              <a:ext uri="{FF2B5EF4-FFF2-40B4-BE49-F238E27FC236}">
                <a16:creationId xmlns:a16="http://schemas.microsoft.com/office/drawing/2014/main" id="{C8D843B8-194E-466A-8F88-DCC68AC563DE}"/>
              </a:ext>
            </a:extLst>
          </p:cNvPr>
          <p:cNvSpPr txBox="1"/>
          <p:nvPr/>
        </p:nvSpPr>
        <p:spPr>
          <a:xfrm>
            <a:off x="487067" y="1538733"/>
            <a:ext cx="11440434" cy="4493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1.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Non-renewable sources are cheap and 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available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B.</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easy to use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expensive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2.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______ come from the sun, wind or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Renewable sources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B.</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All energy sources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Non-renewable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3.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When energy comes from water, we call it 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wind energy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B.</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solar energy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hydro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7941E"/>
                </a:solidFill>
                <a:effectLst/>
                <a:uLnTx/>
                <a:uFillTx/>
                <a:latin typeface="Calibri" panose="020F0502020204030204"/>
                <a:ea typeface="+mn-ea"/>
                <a:cs typeface="+mn-cs"/>
              </a:rPr>
              <a:t>4.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Renewable energy sources are better for 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the environment 	</a:t>
            </a:r>
            <a:r>
              <a:rPr kumimoji="0" lang="en-US" sz="2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600" b="1" i="0" u="none" strike="noStrike" kern="1200" cap="none" spc="0" normalizeH="0" baseline="0" noProof="0" dirty="0" smtClean="0">
                <a:ln>
                  <a:noFill/>
                </a:ln>
                <a:solidFill>
                  <a:srgbClr val="0FB7BD"/>
                </a:solidFill>
                <a:effectLst/>
                <a:uLnTx/>
                <a:uFillTx/>
                <a:latin typeface="Calibri" panose="020F0502020204030204"/>
                <a:ea typeface="+mn-ea"/>
                <a:cs typeface="+mn-cs"/>
              </a:rPr>
              <a:t>B</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our cars			</a:t>
            </a:r>
            <a:r>
              <a:rPr kumimoji="0" lang="en-US" sz="2600" b="1" i="0" u="none" strike="noStrike" kern="1200" cap="none" spc="0" normalizeH="0" baseline="0" noProof="0" dirty="0">
                <a:ln>
                  <a:noFill/>
                </a:ln>
                <a:solidFill>
                  <a:srgbClr val="0FB7BD"/>
                </a:solidFill>
                <a:effectLst/>
                <a:uLnTx/>
                <a:uFillTx/>
                <a:latin typeface="Calibri" panose="020F0502020204030204"/>
                <a:ea typeface="+mn-ea"/>
                <a:cs typeface="+mn-cs"/>
              </a:rPr>
              <a:t>C.</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hydro energy</a:t>
            </a:r>
          </a:p>
        </p:txBody>
      </p:sp>
      <p:sp>
        <p:nvSpPr>
          <p:cNvPr id="14" name="Hình Bầu dục 18">
            <a:extLst>
              <a:ext uri="{FF2B5EF4-FFF2-40B4-BE49-F238E27FC236}">
                <a16:creationId xmlns:a16="http://schemas.microsoft.com/office/drawing/2014/main" id="{37E1675D-3C80-1500-68E8-AA2C8F05C7E9}"/>
              </a:ext>
            </a:extLst>
          </p:cNvPr>
          <p:cNvSpPr/>
          <p:nvPr/>
        </p:nvSpPr>
        <p:spPr>
          <a:xfrm>
            <a:off x="4045973" y="1923884"/>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Hình Bầu dục 19">
            <a:extLst>
              <a:ext uri="{FF2B5EF4-FFF2-40B4-BE49-F238E27FC236}">
                <a16:creationId xmlns:a16="http://schemas.microsoft.com/office/drawing/2014/main" id="{3B01DEF0-445F-DDBC-A247-B52C1278A657}"/>
              </a:ext>
            </a:extLst>
          </p:cNvPr>
          <p:cNvSpPr/>
          <p:nvPr/>
        </p:nvSpPr>
        <p:spPr>
          <a:xfrm>
            <a:off x="392888" y="3108749"/>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Hình Bầu dục 20">
            <a:extLst>
              <a:ext uri="{FF2B5EF4-FFF2-40B4-BE49-F238E27FC236}">
                <a16:creationId xmlns:a16="http://schemas.microsoft.com/office/drawing/2014/main" id="{C8271485-B1C0-50D7-23B9-6809BC27651C}"/>
              </a:ext>
            </a:extLst>
          </p:cNvPr>
          <p:cNvSpPr/>
          <p:nvPr/>
        </p:nvSpPr>
        <p:spPr>
          <a:xfrm>
            <a:off x="7712937" y="4312708"/>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Hình Bầu dục 21">
            <a:extLst>
              <a:ext uri="{FF2B5EF4-FFF2-40B4-BE49-F238E27FC236}">
                <a16:creationId xmlns:a16="http://schemas.microsoft.com/office/drawing/2014/main" id="{54765853-94BC-C670-CA08-9314B46CF979}"/>
              </a:ext>
            </a:extLst>
          </p:cNvPr>
          <p:cNvSpPr/>
          <p:nvPr/>
        </p:nvSpPr>
        <p:spPr>
          <a:xfrm>
            <a:off x="392657" y="5522045"/>
            <a:ext cx="548390" cy="5486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TextBox 14"/>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851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5"/>
            <a:ext cx="1173630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Mr</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Lam is giving a lecture on energy sources. Read the text and choose the best option (A, B, or C) to complete the sentences.</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53908" y="1640320"/>
            <a:ext cx="12038091"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Hello, class. Today I'd like to tell you about two energy sources. They are non-renewable sources and renewable sources</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Non-renewable sources are coal, oil and natural gas. We can use these sources to produce energy. They are cheap and easy to use. People use them a lot. But they are very limited and will run out soon</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In the future we will rely more on renewable energy sources. They are better for the environment and they will not run out.</a:t>
            </a:r>
          </a:p>
        </p:txBody>
      </p:sp>
      <p:cxnSp>
        <p:nvCxnSpPr>
          <p:cNvPr id="6" name="Straight Connector 5"/>
          <p:cNvCxnSpPr/>
          <p:nvPr/>
        </p:nvCxnSpPr>
        <p:spPr>
          <a:xfrm>
            <a:off x="9370339" y="5911915"/>
            <a:ext cx="2776395" cy="905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16871" y="6337429"/>
            <a:ext cx="2154725" cy="90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8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7192" y="903852"/>
            <a:ext cx="10729376" cy="523220"/>
          </a:xfrm>
          <a:prstGeom prst="rect">
            <a:avLst/>
          </a:prstGeom>
          <a:noFill/>
          <a:effectLst/>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3. Read </a:t>
            </a:r>
            <a:r>
              <a:rPr lang="en-US" sz="2800" b="1" dirty="0">
                <a:solidFill>
                  <a:srgbClr val="C00000"/>
                </a:solidFill>
                <a:latin typeface="Times New Roman" panose="02020603050405020304" pitchFamily="18" charset="0"/>
                <a:cs typeface="Times New Roman" panose="02020603050405020304" pitchFamily="18" charset="0"/>
              </a:rPr>
              <a:t>the text again and answer the </a:t>
            </a:r>
            <a:r>
              <a:rPr lang="en-US" sz="2800" b="1" dirty="0" smtClean="0">
                <a:solidFill>
                  <a:srgbClr val="C00000"/>
                </a:solidFill>
                <a:latin typeface="Times New Roman" panose="02020603050405020304" pitchFamily="18" charset="0"/>
                <a:cs typeface="Times New Roman" panose="02020603050405020304" pitchFamily="18" charset="0"/>
              </a:rPr>
              <a:t>questions.</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3" name="Hộp Văn bản 19">
            <a:extLst>
              <a:ext uri="{FF2B5EF4-FFF2-40B4-BE49-F238E27FC236}">
                <a16:creationId xmlns:a16="http://schemas.microsoft.com/office/drawing/2014/main" id="{42B6CBE4-8897-B876-F686-F006067C96A6}"/>
              </a:ext>
            </a:extLst>
          </p:cNvPr>
          <p:cNvSpPr txBox="1"/>
          <p:nvPr/>
        </p:nvSpPr>
        <p:spPr>
          <a:xfrm>
            <a:off x="538957" y="1437374"/>
            <a:ext cx="9378617" cy="4524315"/>
          </a:xfrm>
          <a:prstGeom prst="rect">
            <a:avLst/>
          </a:prstGeom>
          <a:noFill/>
        </p:spPr>
        <p:txBody>
          <a:bodyPr wrap="square">
            <a:spAutoFit/>
          </a:bodyPr>
          <a:lstStyle/>
          <a:p>
            <a:pPr>
              <a:lnSpc>
                <a:spcPct val="150000"/>
              </a:lnSpc>
            </a:pPr>
            <a:r>
              <a:rPr lang="en-GB" sz="2400" b="1" smtClean="0">
                <a:solidFill>
                  <a:srgbClr val="F7941E"/>
                </a:solidFill>
                <a:latin typeface="Calibri" panose="020F0502020204030204" pitchFamily="34" charset="0"/>
                <a:ea typeface="Calibri" panose="020F0502020204030204" pitchFamily="34" charset="0"/>
              </a:rPr>
              <a:t>1. </a:t>
            </a:r>
            <a:r>
              <a:rPr lang="en-US" sz="2400" smtClean="0">
                <a:latin typeface="Calibri" panose="020F0502020204030204" pitchFamily="34" charset="0"/>
                <a:ea typeface="Calibri" panose="020F0502020204030204" pitchFamily="34" charset="0"/>
              </a:rPr>
              <a:t>How </a:t>
            </a:r>
            <a:r>
              <a:rPr lang="en-US" sz="2400">
                <a:latin typeface="Calibri" panose="020F0502020204030204" pitchFamily="34" charset="0"/>
                <a:ea typeface="Calibri" panose="020F0502020204030204" pitchFamily="34" charset="0"/>
              </a:rPr>
              <a:t>many energy sources are </a:t>
            </a:r>
            <a:r>
              <a:rPr lang="en-US" sz="2400" smtClean="0">
                <a:latin typeface="Calibri" panose="020F0502020204030204" pitchFamily="34" charset="0"/>
                <a:ea typeface="Calibri" panose="020F0502020204030204" pitchFamily="34" charset="0"/>
              </a:rPr>
              <a:t>there? What are they?</a:t>
            </a:r>
          </a:p>
          <a:p>
            <a:pPr>
              <a:lnSpc>
                <a:spcPct val="150000"/>
              </a:lnSpc>
            </a:pPr>
            <a:r>
              <a:rPr lang="en-GB" sz="2400" smtClean="0">
                <a:effectLst/>
                <a:latin typeface="Calibri" panose="020F0502020204030204" pitchFamily="34" charset="0"/>
                <a:ea typeface="Calibri" panose="020F0502020204030204" pitchFamily="34" charset="0"/>
              </a:rPr>
              <a:t>_________________________________________________________</a:t>
            </a:r>
          </a:p>
          <a:p>
            <a:pPr>
              <a:lnSpc>
                <a:spcPct val="150000"/>
              </a:lnSpc>
            </a:pPr>
            <a:r>
              <a:rPr lang="en-GB" sz="2400" b="1" smtClean="0">
                <a:solidFill>
                  <a:srgbClr val="F7941E"/>
                </a:solidFill>
                <a:effectLst/>
                <a:latin typeface="Calibri" panose="020F0502020204030204" pitchFamily="34" charset="0"/>
                <a:ea typeface="Calibri" panose="020F0502020204030204" pitchFamily="34" charset="0"/>
              </a:rPr>
              <a:t>2. </a:t>
            </a:r>
            <a:r>
              <a:rPr lang="en-US" sz="2400">
                <a:latin typeface="Calibri" panose="020F0502020204030204" pitchFamily="34" charset="0"/>
                <a:ea typeface="Calibri" panose="020F0502020204030204" pitchFamily="34" charset="0"/>
              </a:rPr>
              <a:t>What do non-renewable </a:t>
            </a:r>
            <a:r>
              <a:rPr lang="en-US" sz="2400" smtClean="0">
                <a:latin typeface="Calibri" panose="020F0502020204030204" pitchFamily="34" charset="0"/>
                <a:ea typeface="Calibri" panose="020F0502020204030204" pitchFamily="34" charset="0"/>
              </a:rPr>
              <a:t>sources include? </a:t>
            </a:r>
            <a:r>
              <a:rPr lang="en-GB" sz="2400" smtClean="0">
                <a:latin typeface="Calibri" panose="020F0502020204030204" pitchFamily="34" charset="0"/>
                <a:ea typeface="Calibri" panose="020F0502020204030204" pitchFamily="34" charset="0"/>
              </a:rPr>
              <a:t>_________________________________________________________</a:t>
            </a:r>
          </a:p>
          <a:p>
            <a:pPr>
              <a:lnSpc>
                <a:spcPct val="150000"/>
              </a:lnSpc>
            </a:pPr>
            <a:r>
              <a:rPr lang="en-GB" sz="2400" b="1" smtClean="0">
                <a:solidFill>
                  <a:srgbClr val="F7941E"/>
                </a:solidFill>
                <a:effectLst/>
                <a:latin typeface="Calibri" panose="020F0502020204030204" pitchFamily="34" charset="0"/>
                <a:ea typeface="Calibri" panose="020F0502020204030204" pitchFamily="34" charset="0"/>
              </a:rPr>
              <a:t>3</a:t>
            </a:r>
            <a:r>
              <a:rPr lang="vi-VN" sz="2400" b="1" smtClean="0">
                <a:solidFill>
                  <a:srgbClr val="F7941E"/>
                </a:solidFill>
                <a:effectLst/>
                <a:latin typeface="Calibri" panose="020F0502020204030204" pitchFamily="34" charset="0"/>
                <a:ea typeface="Calibri" panose="020F0502020204030204" pitchFamily="34" charset="0"/>
              </a:rPr>
              <a:t>. </a:t>
            </a:r>
            <a:r>
              <a:rPr lang="en-US" sz="2400">
                <a:latin typeface="Calibri" panose="020F0502020204030204" pitchFamily="34" charset="0"/>
                <a:ea typeface="Calibri" panose="020F0502020204030204" pitchFamily="34" charset="0"/>
              </a:rPr>
              <a:t>What are the advantages </a:t>
            </a:r>
            <a:r>
              <a:rPr lang="en-US" sz="2400" smtClean="0">
                <a:latin typeface="Calibri" panose="020F0502020204030204" pitchFamily="34" charset="0"/>
                <a:ea typeface="Calibri" panose="020F0502020204030204" pitchFamily="34" charset="0"/>
              </a:rPr>
              <a:t>of renewable </a:t>
            </a:r>
            <a:r>
              <a:rPr lang="en-US" sz="2400">
                <a:latin typeface="Calibri" panose="020F0502020204030204" pitchFamily="34" charset="0"/>
                <a:ea typeface="Calibri" panose="020F0502020204030204" pitchFamily="34" charset="0"/>
              </a:rPr>
              <a:t>energy?</a:t>
            </a:r>
            <a:endParaRPr lang="en-US" sz="2400" smtClean="0">
              <a:latin typeface="Calibri" panose="020F0502020204030204" pitchFamily="34" charset="0"/>
              <a:ea typeface="Calibri" panose="020F0502020204030204" pitchFamily="34" charset="0"/>
            </a:endParaRPr>
          </a:p>
          <a:p>
            <a:pPr>
              <a:lnSpc>
                <a:spcPct val="150000"/>
              </a:lnSpc>
            </a:pPr>
            <a:r>
              <a:rPr lang="en-GB" sz="2400" smtClean="0">
                <a:latin typeface="Calibri" panose="020F0502020204030204" pitchFamily="34" charset="0"/>
                <a:ea typeface="Calibri" panose="020F0502020204030204" pitchFamily="34" charset="0"/>
              </a:rPr>
              <a:t>_________________________________________________________</a:t>
            </a:r>
            <a:r>
              <a:rPr lang="vi-VN" sz="2400" smtClean="0">
                <a:effectLst/>
                <a:latin typeface="Calibri" panose="020F0502020204030204" pitchFamily="34" charset="0"/>
                <a:ea typeface="Calibri" panose="020F0502020204030204" pitchFamily="34" charset="0"/>
              </a:rPr>
              <a:t>    </a:t>
            </a:r>
            <a:endParaRPr lang="vi-VN" sz="2400" dirty="0">
              <a:effectLst/>
              <a:latin typeface="Calibri" panose="020F0502020204030204" pitchFamily="34" charset="0"/>
              <a:ea typeface="Calibri" panose="020F0502020204030204" pitchFamily="34" charset="0"/>
            </a:endParaRPr>
          </a:p>
          <a:p>
            <a:pPr>
              <a:lnSpc>
                <a:spcPct val="150000"/>
              </a:lnSpc>
            </a:pPr>
            <a:r>
              <a:rPr lang="en-GB" sz="2400" b="1" smtClean="0">
                <a:solidFill>
                  <a:srgbClr val="F7941E"/>
                </a:solidFill>
                <a:effectLst/>
                <a:latin typeface="Calibri" panose="020F0502020204030204" pitchFamily="34" charset="0"/>
                <a:ea typeface="Calibri" panose="020F0502020204030204" pitchFamily="34" charset="0"/>
              </a:rPr>
              <a:t>4</a:t>
            </a:r>
            <a:r>
              <a:rPr lang="vi-VN" sz="2400" b="1" smtClean="0">
                <a:solidFill>
                  <a:srgbClr val="F7941E"/>
                </a:solidFill>
                <a:effectLst/>
                <a:latin typeface="Calibri" panose="020F0502020204030204" pitchFamily="34" charset="0"/>
                <a:ea typeface="Calibri" panose="020F0502020204030204" pitchFamily="34" charset="0"/>
              </a:rPr>
              <a:t>. </a:t>
            </a:r>
            <a:r>
              <a:rPr lang="en-US" sz="2400">
                <a:latin typeface="Calibri" panose="020F0502020204030204" pitchFamily="34" charset="0"/>
                <a:ea typeface="Calibri" panose="020F0502020204030204" pitchFamily="34" charset="0"/>
              </a:rPr>
              <a:t>What will we rely more on in </a:t>
            </a:r>
            <a:r>
              <a:rPr lang="en-US" sz="2400" smtClean="0">
                <a:latin typeface="Calibri" panose="020F0502020204030204" pitchFamily="34" charset="0"/>
                <a:ea typeface="Calibri" panose="020F0502020204030204" pitchFamily="34" charset="0"/>
              </a:rPr>
              <a:t>the future</a:t>
            </a:r>
            <a:r>
              <a:rPr lang="en-US" sz="2400">
                <a:latin typeface="Calibri" panose="020F0502020204030204" pitchFamily="34" charset="0"/>
                <a:ea typeface="Calibri" panose="020F0502020204030204" pitchFamily="34" charset="0"/>
              </a:rPr>
              <a:t>?</a:t>
            </a:r>
            <a:endParaRPr lang="en-US" sz="2400" smtClean="0">
              <a:latin typeface="Calibri" panose="020F0502020204030204" pitchFamily="34" charset="0"/>
              <a:ea typeface="Calibri" panose="020F0502020204030204" pitchFamily="34" charset="0"/>
            </a:endParaRPr>
          </a:p>
          <a:p>
            <a:pPr>
              <a:lnSpc>
                <a:spcPct val="150000"/>
              </a:lnSpc>
            </a:pPr>
            <a:r>
              <a:rPr lang="en-GB" sz="2400" smtClean="0">
                <a:latin typeface="Calibri" panose="020F0502020204030204" pitchFamily="34" charset="0"/>
                <a:ea typeface="Calibri" panose="020F0502020204030204" pitchFamily="34" charset="0"/>
              </a:rPr>
              <a:t>_________________________________________________________</a:t>
            </a:r>
          </a:p>
        </p:txBody>
      </p:sp>
      <p:sp>
        <p:nvSpPr>
          <p:cNvPr id="14" name="TextBox 13"/>
          <p:cNvSpPr txBox="1"/>
          <p:nvPr/>
        </p:nvSpPr>
        <p:spPr>
          <a:xfrm>
            <a:off x="589757" y="2084145"/>
            <a:ext cx="8153262" cy="492443"/>
          </a:xfrm>
          <a:prstGeom prst="rect">
            <a:avLst/>
          </a:prstGeom>
          <a:noFill/>
        </p:spPr>
        <p:txBody>
          <a:bodyPr wrap="square" rtlCol="0">
            <a:spAutoFit/>
          </a:bodyPr>
          <a:lstStyle/>
          <a:p>
            <a:r>
              <a:rPr lang="en-US" sz="2600">
                <a:solidFill>
                  <a:srgbClr val="00A9A5"/>
                </a:solidFill>
              </a:rPr>
              <a:t>There are two. They are non-renewable and renewable.</a:t>
            </a:r>
            <a:endParaRPr lang="en-GB" sz="2600">
              <a:solidFill>
                <a:srgbClr val="00A9A5"/>
              </a:solidFill>
            </a:endParaRPr>
          </a:p>
        </p:txBody>
      </p:sp>
      <p:sp>
        <p:nvSpPr>
          <p:cNvPr id="22" name="TextBox 21"/>
          <p:cNvSpPr txBox="1"/>
          <p:nvPr/>
        </p:nvSpPr>
        <p:spPr>
          <a:xfrm>
            <a:off x="602457" y="3194388"/>
            <a:ext cx="5962317" cy="492443"/>
          </a:xfrm>
          <a:prstGeom prst="rect">
            <a:avLst/>
          </a:prstGeom>
          <a:noFill/>
        </p:spPr>
        <p:txBody>
          <a:bodyPr wrap="square" rtlCol="0">
            <a:spAutoFit/>
          </a:bodyPr>
          <a:lstStyle/>
          <a:p>
            <a:r>
              <a:rPr lang="en-US" sz="2600">
                <a:solidFill>
                  <a:srgbClr val="00A9A5"/>
                </a:solidFill>
              </a:rPr>
              <a:t>They include coal, oil and natural gas.</a:t>
            </a:r>
            <a:endParaRPr lang="en-GB" sz="2600">
              <a:solidFill>
                <a:srgbClr val="00A9A5"/>
              </a:solidFill>
            </a:endParaRPr>
          </a:p>
        </p:txBody>
      </p:sp>
      <p:sp>
        <p:nvSpPr>
          <p:cNvPr id="23" name="TextBox 22"/>
          <p:cNvSpPr txBox="1"/>
          <p:nvPr/>
        </p:nvSpPr>
        <p:spPr>
          <a:xfrm>
            <a:off x="665957" y="4279231"/>
            <a:ext cx="5606717" cy="492443"/>
          </a:xfrm>
          <a:prstGeom prst="rect">
            <a:avLst/>
          </a:prstGeom>
          <a:noFill/>
        </p:spPr>
        <p:txBody>
          <a:bodyPr wrap="square" rtlCol="0">
            <a:spAutoFit/>
          </a:bodyPr>
          <a:lstStyle/>
          <a:p>
            <a:r>
              <a:rPr lang="en-US" sz="2600">
                <a:solidFill>
                  <a:srgbClr val="00A9A5"/>
                </a:solidFill>
              </a:rPr>
              <a:t>It’s available, clean, and safe to use.</a:t>
            </a:r>
            <a:endParaRPr lang="en-GB" sz="2600">
              <a:solidFill>
                <a:srgbClr val="00A9A5"/>
              </a:solidFill>
            </a:endParaRPr>
          </a:p>
        </p:txBody>
      </p:sp>
      <p:sp>
        <p:nvSpPr>
          <p:cNvPr id="24" name="TextBox 23"/>
          <p:cNvSpPr txBox="1"/>
          <p:nvPr/>
        </p:nvSpPr>
        <p:spPr>
          <a:xfrm>
            <a:off x="653256" y="5389474"/>
            <a:ext cx="8502317" cy="492443"/>
          </a:xfrm>
          <a:prstGeom prst="rect">
            <a:avLst/>
          </a:prstGeom>
          <a:noFill/>
        </p:spPr>
        <p:txBody>
          <a:bodyPr wrap="square" rtlCol="0">
            <a:spAutoFit/>
          </a:bodyPr>
          <a:lstStyle/>
          <a:p>
            <a:r>
              <a:rPr lang="en-US" sz="2600">
                <a:solidFill>
                  <a:srgbClr val="00A9A5"/>
                </a:solidFill>
              </a:rPr>
              <a:t>We will rely more on renewable energy sources in the future.</a:t>
            </a:r>
            <a:endParaRPr lang="en-GB" sz="2600">
              <a:solidFill>
                <a:srgbClr val="00A9A5"/>
              </a:solidFill>
            </a:endParaRPr>
          </a:p>
        </p:txBody>
      </p:sp>
      <p:sp>
        <p:nvSpPr>
          <p:cNvPr id="15" name="TextBox 14"/>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35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anim calcmode="lin" valueType="num">
                                      <p:cBhvr>
                                        <p:cTn id="8" dur="400" fill="hold"/>
                                        <p:tgtEl>
                                          <p:spTgt spid="14"/>
                                        </p:tgtEl>
                                        <p:attrNameLst>
                                          <p:attrName>ppt_x</p:attrName>
                                        </p:attrNameLst>
                                      </p:cBhvr>
                                      <p:tavLst>
                                        <p:tav tm="0">
                                          <p:val>
                                            <p:strVal val="#ppt_x"/>
                                          </p:val>
                                        </p:tav>
                                        <p:tav tm="100000">
                                          <p:val>
                                            <p:strVal val="#ppt_x"/>
                                          </p:val>
                                        </p:tav>
                                      </p:tavLst>
                                    </p:anim>
                                    <p:anim calcmode="lin" valueType="num">
                                      <p:cBhvr>
                                        <p:cTn id="9" dur="4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400"/>
                                        <p:tgtEl>
                                          <p:spTgt spid="22"/>
                                        </p:tgtEl>
                                      </p:cBhvr>
                                    </p:animEffect>
                                    <p:anim calcmode="lin" valueType="num">
                                      <p:cBhvr>
                                        <p:cTn id="15" dur="400" fill="hold"/>
                                        <p:tgtEl>
                                          <p:spTgt spid="22"/>
                                        </p:tgtEl>
                                        <p:attrNameLst>
                                          <p:attrName>ppt_x</p:attrName>
                                        </p:attrNameLst>
                                      </p:cBhvr>
                                      <p:tavLst>
                                        <p:tav tm="0">
                                          <p:val>
                                            <p:strVal val="#ppt_x"/>
                                          </p:val>
                                        </p:tav>
                                        <p:tav tm="100000">
                                          <p:val>
                                            <p:strVal val="#ppt_x"/>
                                          </p:val>
                                        </p:tav>
                                      </p:tavLst>
                                    </p:anim>
                                    <p:anim calcmode="lin" valueType="num">
                                      <p:cBhvr>
                                        <p:cTn id="16" dur="4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400"/>
                                        <p:tgtEl>
                                          <p:spTgt spid="23"/>
                                        </p:tgtEl>
                                      </p:cBhvr>
                                    </p:animEffect>
                                    <p:anim calcmode="lin" valueType="num">
                                      <p:cBhvr>
                                        <p:cTn id="22" dur="400" fill="hold"/>
                                        <p:tgtEl>
                                          <p:spTgt spid="23"/>
                                        </p:tgtEl>
                                        <p:attrNameLst>
                                          <p:attrName>ppt_x</p:attrName>
                                        </p:attrNameLst>
                                      </p:cBhvr>
                                      <p:tavLst>
                                        <p:tav tm="0">
                                          <p:val>
                                            <p:strVal val="#ppt_x"/>
                                          </p:val>
                                        </p:tav>
                                        <p:tav tm="100000">
                                          <p:val>
                                            <p:strVal val="#ppt_x"/>
                                          </p:val>
                                        </p:tav>
                                      </p:tavLst>
                                    </p:anim>
                                    <p:anim calcmode="lin" valueType="num">
                                      <p:cBhvr>
                                        <p:cTn id="23" dur="4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400"/>
                                        <p:tgtEl>
                                          <p:spTgt spid="24"/>
                                        </p:tgtEl>
                                      </p:cBhvr>
                                    </p:animEffect>
                                    <p:anim calcmode="lin" valueType="num">
                                      <p:cBhvr>
                                        <p:cTn id="29" dur="400" fill="hold"/>
                                        <p:tgtEl>
                                          <p:spTgt spid="24"/>
                                        </p:tgtEl>
                                        <p:attrNameLst>
                                          <p:attrName>ppt_x</p:attrName>
                                        </p:attrNameLst>
                                      </p:cBhvr>
                                      <p:tavLst>
                                        <p:tav tm="0">
                                          <p:val>
                                            <p:strVal val="#ppt_x"/>
                                          </p:val>
                                        </p:tav>
                                        <p:tav tm="100000">
                                          <p:val>
                                            <p:strVal val="#ppt_x"/>
                                          </p:val>
                                        </p:tav>
                                      </p:tavLst>
                                    </p:anim>
                                    <p:anim calcmode="lin" valueType="num">
                                      <p:cBhvr>
                                        <p:cTn id="30" dur="4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06364"/>
            <a:ext cx="12192000" cy="830997"/>
          </a:xfrm>
          <a:prstGeom prst="rect">
            <a:avLst/>
          </a:prstGeom>
          <a:noFill/>
          <a:effectLst/>
        </p:spPr>
        <p:txBody>
          <a:bodyPr wrap="square" rtlCol="0">
            <a:spAutoFit/>
          </a:bodyPr>
          <a:lstStyle/>
          <a:p>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4. Work </a:t>
            </a:r>
            <a:r>
              <a:rPr lang="en-US" sz="2400" b="1" dirty="0">
                <a:solidFill>
                  <a:schemeClr val="accent2">
                    <a:lumMod val="75000"/>
                  </a:schemeClr>
                </a:solidFill>
                <a:latin typeface="Times New Roman" panose="02020603050405020304" pitchFamily="18" charset="0"/>
                <a:cs typeface="Times New Roman" panose="02020603050405020304" pitchFamily="18" charset="0"/>
              </a:rPr>
              <a:t>in groups. Discuss and put the following words or phrases in the appropriate columns. </a:t>
            </a:r>
          </a:p>
        </p:txBody>
      </p:sp>
      <p:sp>
        <p:nvSpPr>
          <p:cNvPr id="15" name="Rounded Rectangle 14">
            <a:extLst>
              <a:ext uri="{FF2B5EF4-FFF2-40B4-BE49-F238E27FC236}">
                <a16:creationId xmlns:a16="http://schemas.microsoft.com/office/drawing/2014/main" id="{2A6B74CB-9C82-8D4E-96D9-59AE48B72DB8}"/>
              </a:ext>
            </a:extLst>
          </p:cNvPr>
          <p:cNvSpPr/>
          <p:nvPr/>
        </p:nvSpPr>
        <p:spPr>
          <a:xfrm>
            <a:off x="860521" y="1605425"/>
            <a:ext cx="9832482" cy="79767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run out	limited		easy to use </a:t>
            </a:r>
            <a:r>
              <a:rPr lang="en-US" sz="2400" dirty="0" smtClean="0"/>
              <a:t>		cheap</a:t>
            </a:r>
            <a:r>
              <a:rPr lang="en-US" sz="2400" dirty="0"/>
              <a:t>		</a:t>
            </a:r>
            <a:r>
              <a:rPr lang="en-US" sz="2400" dirty="0" smtClean="0"/>
              <a:t>expensive</a:t>
            </a:r>
          </a:p>
          <a:p>
            <a:r>
              <a:rPr lang="en-US" sz="2400" dirty="0" smtClean="0"/>
              <a:t>available	safe </a:t>
            </a:r>
            <a:r>
              <a:rPr lang="en-US" sz="2400" dirty="0"/>
              <a:t>to use	good for the environment</a:t>
            </a:r>
          </a:p>
        </p:txBody>
      </p:sp>
      <p:graphicFrame>
        <p:nvGraphicFramePr>
          <p:cNvPr id="2" name="Table 1"/>
          <p:cNvGraphicFramePr>
            <a:graphicFrameLocks noGrp="1"/>
          </p:cNvGraphicFramePr>
          <p:nvPr>
            <p:extLst>
              <p:ext uri="{D42A27DB-BD31-4B8C-83A1-F6EECF244321}">
                <p14:modId xmlns:p14="http://schemas.microsoft.com/office/powerpoint/2010/main" val="4189533816"/>
              </p:ext>
            </p:extLst>
          </p:nvPr>
        </p:nvGraphicFramePr>
        <p:xfrm>
          <a:off x="860521" y="2635913"/>
          <a:ext cx="9913104" cy="3466124"/>
        </p:xfrm>
        <a:graphic>
          <a:graphicData uri="http://schemas.openxmlformats.org/drawingml/2006/table">
            <a:tbl>
              <a:tblPr firstRow="1" bandRow="1">
                <a:tableStyleId>{5C22544A-7EE6-4342-B048-85BDC9FD1C3A}</a:tableStyleId>
              </a:tblPr>
              <a:tblGrid>
                <a:gridCol w="4956552">
                  <a:extLst>
                    <a:ext uri="{9D8B030D-6E8A-4147-A177-3AD203B41FA5}">
                      <a16:colId xmlns:a16="http://schemas.microsoft.com/office/drawing/2014/main" val="1551162020"/>
                    </a:ext>
                  </a:extLst>
                </a:gridCol>
                <a:gridCol w="4956552">
                  <a:extLst>
                    <a:ext uri="{9D8B030D-6E8A-4147-A177-3AD203B41FA5}">
                      <a16:colId xmlns:a16="http://schemas.microsoft.com/office/drawing/2014/main" val="2553109697"/>
                    </a:ext>
                  </a:extLst>
                </a:gridCol>
              </a:tblGrid>
              <a:tr h="657408">
                <a:tc>
                  <a:txBody>
                    <a:bodyPr/>
                    <a:lstStyle/>
                    <a:p>
                      <a:pPr algn="ctr"/>
                      <a:r>
                        <a:rPr lang="en-GB" sz="2400" smtClean="0"/>
                        <a:t>Advantages</a:t>
                      </a:r>
                      <a:endParaRPr lang="en-GB" sz="24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Disadvantages</a:t>
                      </a:r>
                    </a:p>
                  </a:txBody>
                  <a:tcPr anchor="ctr"/>
                </a:tc>
                <a:extLst>
                  <a:ext uri="{0D108BD9-81ED-4DB2-BD59-A6C34878D82A}">
                    <a16:rowId xmlns:a16="http://schemas.microsoft.com/office/drawing/2014/main" val="4256594116"/>
                  </a:ext>
                </a:extLst>
              </a:tr>
              <a:tr h="584866">
                <a:tc>
                  <a:txBody>
                    <a:bodyPr/>
                    <a:lstStyle/>
                    <a:p>
                      <a:endParaRPr lang="en-GB"/>
                    </a:p>
                  </a:txBody>
                  <a:tcPr/>
                </a:tc>
                <a:tc>
                  <a:txBody>
                    <a:bodyPr/>
                    <a:lstStyle/>
                    <a:p>
                      <a:endParaRPr lang="en-GB"/>
                    </a:p>
                  </a:txBody>
                  <a:tcPr/>
                </a:tc>
                <a:extLst>
                  <a:ext uri="{0D108BD9-81ED-4DB2-BD59-A6C34878D82A}">
                    <a16:rowId xmlns:a16="http://schemas.microsoft.com/office/drawing/2014/main" val="3850111000"/>
                  </a:ext>
                </a:extLst>
              </a:tr>
              <a:tr h="571264">
                <a:tc>
                  <a:txBody>
                    <a:bodyPr/>
                    <a:lstStyle/>
                    <a:p>
                      <a:endParaRPr lang="en-GB" dirty="0"/>
                    </a:p>
                  </a:txBody>
                  <a:tcPr/>
                </a:tc>
                <a:tc>
                  <a:txBody>
                    <a:bodyPr/>
                    <a:lstStyle/>
                    <a:p>
                      <a:endParaRPr lang="en-GB"/>
                    </a:p>
                  </a:txBody>
                  <a:tcPr/>
                </a:tc>
                <a:extLst>
                  <a:ext uri="{0D108BD9-81ED-4DB2-BD59-A6C34878D82A}">
                    <a16:rowId xmlns:a16="http://schemas.microsoft.com/office/drawing/2014/main" val="3224653762"/>
                  </a:ext>
                </a:extLst>
              </a:tr>
              <a:tr h="571264">
                <a:tc>
                  <a:txBody>
                    <a:bodyPr/>
                    <a:lstStyle/>
                    <a:p>
                      <a:endParaRPr lang="en-GB"/>
                    </a:p>
                  </a:txBody>
                  <a:tcPr/>
                </a:tc>
                <a:tc>
                  <a:txBody>
                    <a:bodyPr/>
                    <a:lstStyle/>
                    <a:p>
                      <a:endParaRPr lang="en-GB"/>
                    </a:p>
                  </a:txBody>
                  <a:tcPr/>
                </a:tc>
                <a:extLst>
                  <a:ext uri="{0D108BD9-81ED-4DB2-BD59-A6C34878D82A}">
                    <a16:rowId xmlns:a16="http://schemas.microsoft.com/office/drawing/2014/main" val="40165041"/>
                  </a:ext>
                </a:extLst>
              </a:tr>
              <a:tr h="540661">
                <a:tc>
                  <a:txBody>
                    <a:bodyPr/>
                    <a:lstStyle/>
                    <a:p>
                      <a:endParaRPr lang="en-GB"/>
                    </a:p>
                  </a:txBody>
                  <a:tcPr/>
                </a:tc>
                <a:tc>
                  <a:txBody>
                    <a:bodyPr/>
                    <a:lstStyle/>
                    <a:p>
                      <a:endParaRPr lang="en-GB" dirty="0"/>
                    </a:p>
                  </a:txBody>
                  <a:tcPr/>
                </a:tc>
                <a:extLst>
                  <a:ext uri="{0D108BD9-81ED-4DB2-BD59-A6C34878D82A}">
                    <a16:rowId xmlns:a16="http://schemas.microsoft.com/office/drawing/2014/main" val="4166586174"/>
                  </a:ext>
                </a:extLst>
              </a:tr>
              <a:tr h="540661">
                <a:tc>
                  <a:txBody>
                    <a:bodyPr/>
                    <a:lstStyle/>
                    <a:p>
                      <a:endParaRPr lang="en-GB"/>
                    </a:p>
                  </a:txBody>
                  <a:tcPr/>
                </a:tc>
                <a:tc>
                  <a:txBody>
                    <a:bodyPr/>
                    <a:lstStyle/>
                    <a:p>
                      <a:endParaRPr lang="en-GB" dirty="0"/>
                    </a:p>
                  </a:txBody>
                  <a:tcPr/>
                </a:tc>
                <a:extLst>
                  <a:ext uri="{0D108BD9-81ED-4DB2-BD59-A6C34878D82A}">
                    <a16:rowId xmlns:a16="http://schemas.microsoft.com/office/drawing/2014/main" val="2672584302"/>
                  </a:ext>
                </a:extLst>
              </a:tr>
            </a:tbl>
          </a:graphicData>
        </a:graphic>
      </p:graphicFrame>
      <p:sp>
        <p:nvSpPr>
          <p:cNvPr id="3" name="TextBox 2"/>
          <p:cNvSpPr txBox="1"/>
          <p:nvPr/>
        </p:nvSpPr>
        <p:spPr>
          <a:xfrm>
            <a:off x="6183800" y="3329121"/>
            <a:ext cx="2317404"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run out</a:t>
            </a:r>
          </a:p>
        </p:txBody>
      </p:sp>
      <p:sp>
        <p:nvSpPr>
          <p:cNvPr id="20" name="TextBox 19"/>
          <p:cNvSpPr txBox="1"/>
          <p:nvPr/>
        </p:nvSpPr>
        <p:spPr>
          <a:xfrm>
            <a:off x="2373285" y="3329121"/>
            <a:ext cx="2832458"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easy to use</a:t>
            </a:r>
          </a:p>
        </p:txBody>
      </p:sp>
      <p:sp>
        <p:nvSpPr>
          <p:cNvPr id="21" name="TextBox 20"/>
          <p:cNvSpPr txBox="1"/>
          <p:nvPr/>
        </p:nvSpPr>
        <p:spPr>
          <a:xfrm>
            <a:off x="2444405" y="3878107"/>
            <a:ext cx="2317717"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cheap</a:t>
            </a:r>
          </a:p>
        </p:txBody>
      </p:sp>
      <p:sp>
        <p:nvSpPr>
          <p:cNvPr id="22" name="TextBox 21"/>
          <p:cNvSpPr txBox="1"/>
          <p:nvPr/>
        </p:nvSpPr>
        <p:spPr>
          <a:xfrm>
            <a:off x="2392482" y="4422440"/>
            <a:ext cx="2514496"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available</a:t>
            </a:r>
          </a:p>
        </p:txBody>
      </p:sp>
      <p:sp>
        <p:nvSpPr>
          <p:cNvPr id="23" name="TextBox 22"/>
          <p:cNvSpPr txBox="1"/>
          <p:nvPr/>
        </p:nvSpPr>
        <p:spPr>
          <a:xfrm>
            <a:off x="2365342" y="5035917"/>
            <a:ext cx="2541636"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safe to use</a:t>
            </a:r>
          </a:p>
        </p:txBody>
      </p:sp>
      <p:sp>
        <p:nvSpPr>
          <p:cNvPr id="24" name="TextBox 23"/>
          <p:cNvSpPr txBox="1"/>
          <p:nvPr/>
        </p:nvSpPr>
        <p:spPr>
          <a:xfrm>
            <a:off x="1321806" y="5565356"/>
            <a:ext cx="4359453"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good for the environment</a:t>
            </a:r>
          </a:p>
        </p:txBody>
      </p:sp>
      <p:sp>
        <p:nvSpPr>
          <p:cNvPr id="25" name="TextBox 24"/>
          <p:cNvSpPr txBox="1"/>
          <p:nvPr/>
        </p:nvSpPr>
        <p:spPr>
          <a:xfrm>
            <a:off x="6183800" y="3899220"/>
            <a:ext cx="2528955"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limited</a:t>
            </a:r>
          </a:p>
        </p:txBody>
      </p:sp>
      <p:sp>
        <p:nvSpPr>
          <p:cNvPr id="26" name="TextBox 25"/>
          <p:cNvSpPr txBox="1"/>
          <p:nvPr/>
        </p:nvSpPr>
        <p:spPr>
          <a:xfrm>
            <a:off x="6148834" y="4510672"/>
            <a:ext cx="2424797" cy="52322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expensive</a:t>
            </a:r>
          </a:p>
        </p:txBody>
      </p:sp>
      <p:sp>
        <p:nvSpPr>
          <p:cNvPr id="18" name="TextBox 17"/>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1-SPEAKING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4888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0583993"/>
              </p:ext>
            </p:extLst>
          </p:nvPr>
        </p:nvGraphicFramePr>
        <p:xfrm>
          <a:off x="5367196" y="1567611"/>
          <a:ext cx="6762938" cy="3230724"/>
        </p:xfrm>
        <a:graphic>
          <a:graphicData uri="http://schemas.openxmlformats.org/drawingml/2006/table">
            <a:tbl>
              <a:tblPr firstRow="1" bandRow="1">
                <a:tableStyleId>{5C22544A-7EE6-4342-B048-85BDC9FD1C3A}</a:tableStyleId>
              </a:tblPr>
              <a:tblGrid>
                <a:gridCol w="3634966">
                  <a:extLst>
                    <a:ext uri="{9D8B030D-6E8A-4147-A177-3AD203B41FA5}">
                      <a16:colId xmlns:a16="http://schemas.microsoft.com/office/drawing/2014/main" val="1551162020"/>
                    </a:ext>
                  </a:extLst>
                </a:gridCol>
                <a:gridCol w="3127972">
                  <a:extLst>
                    <a:ext uri="{9D8B030D-6E8A-4147-A177-3AD203B41FA5}">
                      <a16:colId xmlns:a16="http://schemas.microsoft.com/office/drawing/2014/main" val="2553109697"/>
                    </a:ext>
                  </a:extLst>
                </a:gridCol>
              </a:tblGrid>
              <a:tr h="612761">
                <a:tc>
                  <a:txBody>
                    <a:bodyPr/>
                    <a:lstStyle/>
                    <a:p>
                      <a:pPr algn="ctr"/>
                      <a:r>
                        <a:rPr lang="en-GB" sz="2400" smtClean="0">
                          <a:latin typeface="Times New Roman" panose="02020603050405020304" pitchFamily="18" charset="0"/>
                          <a:cs typeface="Times New Roman" panose="02020603050405020304" pitchFamily="18" charset="0"/>
                        </a:rPr>
                        <a:t>Advantages</a:t>
                      </a:r>
                      <a:endParaRPr lang="en-GB" sz="240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smtClean="0">
                          <a:latin typeface="Times New Roman" panose="02020603050405020304" pitchFamily="18" charset="0"/>
                          <a:cs typeface="Times New Roman" panose="02020603050405020304" pitchFamily="18" charset="0"/>
                        </a:rPr>
                        <a:t>Disadvantages</a:t>
                      </a:r>
                    </a:p>
                  </a:txBody>
                  <a:tcPr anchor="ctr"/>
                </a:tc>
                <a:extLst>
                  <a:ext uri="{0D108BD9-81ED-4DB2-BD59-A6C34878D82A}">
                    <a16:rowId xmlns:a16="http://schemas.microsoft.com/office/drawing/2014/main" val="4256594116"/>
                  </a:ext>
                </a:extLst>
              </a:tr>
              <a:tr h="545145">
                <a:tc>
                  <a:txBody>
                    <a:bodyPr/>
                    <a:lstStyle/>
                    <a:p>
                      <a:r>
                        <a:rPr lang="en-GB" sz="2400" dirty="0" smtClean="0">
                          <a:latin typeface="Times New Roman" panose="02020603050405020304" pitchFamily="18" charset="0"/>
                          <a:cs typeface="Times New Roman" panose="02020603050405020304" pitchFamily="18" charset="0"/>
                        </a:rPr>
                        <a:t>easy to use</a:t>
                      </a:r>
                      <a:r>
                        <a:rPr lang="en-GB" sz="2400" baseline="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run</a:t>
                      </a:r>
                      <a:r>
                        <a:rPr lang="en-GB" sz="2400" baseline="0" dirty="0" smtClean="0">
                          <a:latin typeface="Times New Roman" panose="02020603050405020304" pitchFamily="18" charset="0"/>
                          <a:cs typeface="Times New Roman" panose="02020603050405020304" pitchFamily="18" charset="0"/>
                        </a:rPr>
                        <a:t> out</a:t>
                      </a:r>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50111000"/>
                  </a:ext>
                </a:extLst>
              </a:tr>
              <a:tr h="532467">
                <a:tc>
                  <a:txBody>
                    <a:bodyPr/>
                    <a:lstStyle/>
                    <a:p>
                      <a:r>
                        <a:rPr lang="en-GB" sz="2400" dirty="0" smtClean="0">
                          <a:latin typeface="Times New Roman" panose="02020603050405020304" pitchFamily="18" charset="0"/>
                          <a:cs typeface="Times New Roman" panose="02020603050405020304" pitchFamily="18" charset="0"/>
                        </a:rPr>
                        <a:t>cheap</a:t>
                      </a:r>
                      <a:endParaRPr lang="en-GB"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limited</a:t>
                      </a:r>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24653762"/>
                  </a:ext>
                </a:extLst>
              </a:tr>
              <a:tr h="532467">
                <a:tc>
                  <a:txBody>
                    <a:bodyPr/>
                    <a:lstStyle/>
                    <a:p>
                      <a:r>
                        <a:rPr lang="en-GB" sz="2400" dirty="0" smtClean="0">
                          <a:latin typeface="Times New Roman" panose="02020603050405020304" pitchFamily="18" charset="0"/>
                          <a:cs typeface="Times New Roman" panose="02020603050405020304" pitchFamily="18" charset="0"/>
                        </a:rPr>
                        <a:t>available</a:t>
                      </a:r>
                      <a:endParaRPr lang="en-GB"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expensive</a:t>
                      </a:r>
                      <a:r>
                        <a:rPr lang="en-GB" sz="2400" baseline="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65041"/>
                  </a:ext>
                </a:extLst>
              </a:tr>
              <a:tr h="503942">
                <a:tc>
                  <a:txBody>
                    <a:bodyPr/>
                    <a:lstStyle/>
                    <a:p>
                      <a:r>
                        <a:rPr lang="en-GB" sz="2400" dirty="0" smtClean="0">
                          <a:latin typeface="Times New Roman" panose="02020603050405020304" pitchFamily="18" charset="0"/>
                          <a:cs typeface="Times New Roman" panose="02020603050405020304" pitchFamily="18" charset="0"/>
                        </a:rPr>
                        <a:t>safe</a:t>
                      </a:r>
                      <a:r>
                        <a:rPr lang="en-GB" sz="2400" baseline="0" dirty="0" smtClean="0">
                          <a:latin typeface="Times New Roman" panose="02020603050405020304" pitchFamily="18" charset="0"/>
                          <a:cs typeface="Times New Roman" panose="02020603050405020304" pitchFamily="18" charset="0"/>
                        </a:rPr>
                        <a:t> to use </a:t>
                      </a:r>
                      <a:endParaRPr lang="en-GB" sz="2400"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6586174"/>
                  </a:ext>
                </a:extLst>
              </a:tr>
              <a:tr h="503942">
                <a:tc>
                  <a:txBody>
                    <a:bodyPr/>
                    <a:lstStyle/>
                    <a:p>
                      <a:r>
                        <a:rPr lang="en-GB" sz="2400" dirty="0" smtClean="0">
                          <a:latin typeface="Times New Roman" panose="02020603050405020304" pitchFamily="18" charset="0"/>
                          <a:cs typeface="Times New Roman" panose="02020603050405020304" pitchFamily="18" charset="0"/>
                        </a:rPr>
                        <a:t>good</a:t>
                      </a:r>
                      <a:r>
                        <a:rPr lang="en-GB" sz="2400" baseline="0" dirty="0" smtClean="0">
                          <a:latin typeface="Times New Roman" panose="02020603050405020304" pitchFamily="18" charset="0"/>
                          <a:cs typeface="Times New Roman" panose="02020603050405020304" pitchFamily="18" charset="0"/>
                        </a:rPr>
                        <a:t> for the environment</a:t>
                      </a:r>
                      <a:endParaRPr lang="en-GB" sz="2400" dirty="0">
                        <a:latin typeface="Times New Roman" panose="02020603050405020304" pitchFamily="18" charset="0"/>
                        <a:cs typeface="Times New Roman" panose="02020603050405020304" pitchFamily="18" charset="0"/>
                      </a:endParaRPr>
                    </a:p>
                  </a:txBody>
                  <a:tcPr/>
                </a:tc>
                <a:tc>
                  <a:txBody>
                    <a:bodyPr/>
                    <a:lstStyle/>
                    <a:p>
                      <a:endParaRPr lang="en-GB"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72584302"/>
                  </a:ext>
                </a:extLst>
              </a:tr>
            </a:tbl>
          </a:graphicData>
        </a:graphic>
      </p:graphicFrame>
      <p:sp>
        <p:nvSpPr>
          <p:cNvPr id="18" name="TextBox 17"/>
          <p:cNvSpPr txBox="1"/>
          <p:nvPr/>
        </p:nvSpPr>
        <p:spPr>
          <a:xfrm>
            <a:off x="61865" y="736614"/>
            <a:ext cx="12068269" cy="830997"/>
          </a:xfrm>
          <a:prstGeom prst="rect">
            <a:avLst/>
          </a:prstGeom>
          <a:noFill/>
          <a:effectLst/>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5. Work </a:t>
            </a:r>
            <a:r>
              <a:rPr lang="en-US" sz="2400" b="1" dirty="0">
                <a:solidFill>
                  <a:srgbClr val="C00000"/>
                </a:solidFill>
                <a:latin typeface="Times New Roman" panose="02020603050405020304" pitchFamily="18" charset="0"/>
                <a:cs typeface="Times New Roman" panose="02020603050405020304" pitchFamily="18" charset="0"/>
              </a:rPr>
              <a:t>in pairs. Ask and answer questions about the advantages and disadvantages of different energy sources</a:t>
            </a:r>
          </a:p>
        </p:txBody>
      </p:sp>
      <p:sp>
        <p:nvSpPr>
          <p:cNvPr id="19" name="TextBox 18"/>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1-SPEAKING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pic>
        <p:nvPicPr>
          <p:cNvPr id="27" name="Picture 26"/>
          <p:cNvPicPr>
            <a:picLocks noChangeAspect="1"/>
          </p:cNvPicPr>
          <p:nvPr/>
        </p:nvPicPr>
        <p:blipFill>
          <a:blip r:embed="rId3"/>
          <a:stretch>
            <a:fillRect/>
          </a:stretch>
        </p:blipFill>
        <p:spPr>
          <a:xfrm>
            <a:off x="61865" y="1567611"/>
            <a:ext cx="5367196" cy="3230724"/>
          </a:xfrm>
          <a:prstGeom prst="rect">
            <a:avLst/>
          </a:prstGeom>
        </p:spPr>
      </p:pic>
      <p:cxnSp>
        <p:nvCxnSpPr>
          <p:cNvPr id="5" name="Straight Connector 4"/>
          <p:cNvCxnSpPr/>
          <p:nvPr/>
        </p:nvCxnSpPr>
        <p:spPr>
          <a:xfrm>
            <a:off x="633743" y="3032911"/>
            <a:ext cx="167489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3576" y="3512745"/>
            <a:ext cx="3838670" cy="905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28801" y="3929205"/>
            <a:ext cx="4526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13576" y="4390931"/>
            <a:ext cx="2743200" cy="16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4"/>
          <a:stretch>
            <a:fillRect/>
          </a:stretch>
        </p:blipFill>
        <p:spPr>
          <a:xfrm>
            <a:off x="289712" y="4498212"/>
            <a:ext cx="3530851" cy="2050613"/>
          </a:xfrm>
          <a:prstGeom prst="rect">
            <a:avLst/>
          </a:prstGeom>
        </p:spPr>
      </p:pic>
    </p:spTree>
    <p:extLst>
      <p:ext uri="{BB962C8B-B14F-4D97-AF65-F5344CB8AC3E}">
        <p14:creationId xmlns:p14="http://schemas.microsoft.com/office/powerpoint/2010/main" val="29474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1"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heel(1)">
                                      <p:cBhvr>
                                        <p:cTn id="10" dur="2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074" y="894458"/>
            <a:ext cx="3677970" cy="902013"/>
          </a:xfrm>
          <a:ln w="19050">
            <a:solidFill>
              <a:srgbClr val="C00000"/>
            </a:solidFill>
          </a:ln>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Energy sources</a:t>
            </a:r>
            <a:endParaRPr lang="en-US" sz="3200" b="1" dirty="0">
              <a:latin typeface="Times New Roman" panose="02020603050405020304" pitchFamily="18" charset="0"/>
              <a:cs typeface="Times New Roman" panose="02020603050405020304" pitchFamily="18" charset="0"/>
            </a:endParaRPr>
          </a:p>
        </p:txBody>
      </p:sp>
      <p:sp>
        <p:nvSpPr>
          <p:cNvPr id="4" name="Oval 3"/>
          <p:cNvSpPr/>
          <p:nvPr/>
        </p:nvSpPr>
        <p:spPr>
          <a:xfrm>
            <a:off x="2036934" y="2460960"/>
            <a:ext cx="3032911" cy="13851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Renewable </a:t>
            </a:r>
            <a:endParaRPr lang="en-US" sz="2400" b="1" dirty="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1642570" y="3603326"/>
            <a:ext cx="651851" cy="5777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97273" y="5015149"/>
            <a:ext cx="1586257" cy="8794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469" y="3687985"/>
            <a:ext cx="534612" cy="7044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36433" y="1816869"/>
            <a:ext cx="959666" cy="643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080614" y="1816869"/>
            <a:ext cx="834427" cy="762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353424" y="5479099"/>
            <a:ext cx="4195" cy="4154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20288" y="3849382"/>
            <a:ext cx="43004" cy="7401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987767" y="2536627"/>
            <a:ext cx="3032911" cy="13851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Non-Renewable </a:t>
            </a:r>
            <a:endParaRPr lang="en-US" sz="2400" b="1"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H="1">
            <a:off x="7273347" y="3757286"/>
            <a:ext cx="340523" cy="9004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9" idx="2"/>
          </p:cNvCxnSpPr>
          <p:nvPr/>
        </p:nvCxnSpPr>
        <p:spPr>
          <a:xfrm flipH="1">
            <a:off x="3458979" y="5233895"/>
            <a:ext cx="1849182" cy="6607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568371" y="3742607"/>
            <a:ext cx="580564" cy="7222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573995" y="3920948"/>
            <a:ext cx="19616" cy="7396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1482" y="667403"/>
            <a:ext cx="2326740"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*Word webs </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p:cNvSpPr txBox="1"/>
          <p:nvPr/>
        </p:nvSpPr>
        <p:spPr>
          <a:xfrm>
            <a:off x="142189" y="4172066"/>
            <a:ext cx="2057253" cy="830997"/>
          </a:xfrm>
          <a:prstGeom prst="rect">
            <a:avLst/>
          </a:prstGeom>
          <a:noFill/>
          <a:ln w="285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Sun/ solar energy </a:t>
            </a:r>
            <a:endParaRPr lang="en-US"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469335" y="4580486"/>
            <a:ext cx="1768178" cy="830997"/>
          </a:xfrm>
          <a:prstGeom prst="rect">
            <a:avLst/>
          </a:prstGeom>
          <a:noFill/>
          <a:ln w="285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Wind/wind energy  </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4418469" y="4402898"/>
            <a:ext cx="1779383" cy="830997"/>
          </a:xfrm>
          <a:prstGeom prst="rect">
            <a:avLst/>
          </a:prstGeom>
          <a:noFill/>
          <a:ln w="28575">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Water/ hydro energy   </a:t>
            </a:r>
            <a:endParaRPr lang="en-US" sz="24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6367605" y="4688941"/>
            <a:ext cx="1454589" cy="461665"/>
          </a:xfrm>
          <a:prstGeom prst="rect">
            <a:avLst/>
          </a:prstGeom>
          <a:noFill/>
          <a:ln w="285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coal   </a:t>
            </a:r>
            <a:endParaRPr lang="en-US" sz="2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8092087" y="4660595"/>
            <a:ext cx="1039271" cy="461665"/>
          </a:xfrm>
          <a:prstGeom prst="rect">
            <a:avLst/>
          </a:prstGeom>
          <a:noFill/>
          <a:ln w="285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oil</a:t>
            </a:r>
            <a:endParaRPr lang="en-US" sz="24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9669106" y="4443945"/>
            <a:ext cx="1738260" cy="461665"/>
          </a:xfrm>
          <a:prstGeom prst="rect">
            <a:avLst/>
          </a:prstGeom>
          <a:noFill/>
          <a:ln w="285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atural gas</a:t>
            </a:r>
            <a:endParaRPr lang="en-US" sz="24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688063" y="5894597"/>
            <a:ext cx="5050947" cy="830997"/>
          </a:xfrm>
          <a:prstGeom prst="rect">
            <a:avLst/>
          </a:prstGeom>
          <a:noFill/>
          <a:ln w="28575">
            <a:solidFill>
              <a:srgbClr val="F7941E"/>
            </a:solidFill>
          </a:ln>
        </p:spPr>
        <p:txBody>
          <a:bodyPr wrap="square" rtlCol="0">
            <a:spAutoFit/>
          </a:bodyPr>
          <a:lstStyle/>
          <a:p>
            <a:r>
              <a:rPr lang="en-US" sz="2400" dirty="0" smtClean="0">
                <a:solidFill>
                  <a:srgbClr val="4472C4"/>
                </a:solidFill>
                <a:latin typeface="Times New Roman" panose="02020603050405020304" pitchFamily="18" charset="0"/>
                <a:cs typeface="Times New Roman" panose="02020603050405020304" pitchFamily="18" charset="0"/>
              </a:rPr>
              <a:t>Available, clean and safe to use but they are expensive to produce </a:t>
            </a:r>
            <a:endParaRPr lang="en-US" sz="2400" dirty="0">
              <a:solidFill>
                <a:srgbClr val="4472C4"/>
              </a:solidFill>
              <a:latin typeface="Times New Roman" panose="02020603050405020304" pitchFamily="18" charset="0"/>
              <a:cs typeface="Times New Roman" panose="02020603050405020304" pitchFamily="18" charset="0"/>
            </a:endParaRPr>
          </a:p>
        </p:txBody>
      </p:sp>
      <p:cxnSp>
        <p:nvCxnSpPr>
          <p:cNvPr id="56" name="Straight Arrow Connector 55"/>
          <p:cNvCxnSpPr/>
          <p:nvPr/>
        </p:nvCxnSpPr>
        <p:spPr>
          <a:xfrm>
            <a:off x="7246714" y="5150606"/>
            <a:ext cx="977548" cy="723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696989" y="5138026"/>
            <a:ext cx="61938" cy="7230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2"/>
          </p:cNvCxnSpPr>
          <p:nvPr/>
        </p:nvCxnSpPr>
        <p:spPr>
          <a:xfrm flipH="1">
            <a:off x="9401251" y="4905610"/>
            <a:ext cx="1136985" cy="929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544770" y="5873659"/>
            <a:ext cx="5469179" cy="830997"/>
          </a:xfrm>
          <a:prstGeom prst="rect">
            <a:avLst/>
          </a:prstGeom>
          <a:noFill/>
          <a:ln w="28575">
            <a:solidFill>
              <a:srgbClr val="F7941E"/>
            </a:solidFill>
          </a:ln>
        </p:spPr>
        <p:txBody>
          <a:bodyPr wrap="square" rtlCol="0">
            <a:spAutoFit/>
          </a:bodyPr>
          <a:lstStyle/>
          <a:p>
            <a:r>
              <a:rPr lang="en-US" sz="2400" dirty="0" smtClean="0">
                <a:solidFill>
                  <a:srgbClr val="0FB7BD"/>
                </a:solidFill>
                <a:latin typeface="Times New Roman" panose="02020603050405020304" pitchFamily="18" charset="0"/>
                <a:cs typeface="Times New Roman" panose="02020603050405020304" pitchFamily="18" charset="0"/>
              </a:rPr>
              <a:t>Cheap and easy to use but they are very limited and will run out</a:t>
            </a:r>
            <a:endParaRPr lang="en-US" sz="2400" dirty="0">
              <a:solidFill>
                <a:srgbClr val="0FB7B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0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par>
                                <p:cTn id="13" presetID="1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plus(in)">
                                      <p:cBhvr>
                                        <p:cTn id="28" dur="2000"/>
                                        <p:tgtEl>
                                          <p:spTgt spid="6"/>
                                        </p:tgtEl>
                                      </p:cBhvr>
                                    </p:animEffect>
                                  </p:childTnLst>
                                </p:cTn>
                              </p:par>
                              <p:par>
                                <p:cTn id="29" presetID="1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plus(in)">
                                      <p:cBhvr>
                                        <p:cTn id="31" dur="2000"/>
                                        <p:tgtEl>
                                          <p:spTgt spid="12"/>
                                        </p:tgtEl>
                                      </p:cBhvr>
                                    </p:animEffect>
                                  </p:childTnLst>
                                </p:cTn>
                              </p:par>
                              <p:par>
                                <p:cTn id="32" presetID="1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plus(in)">
                                      <p:cBhvr>
                                        <p:cTn id="34" dur="2000"/>
                                        <p:tgtEl>
                                          <p:spTgt spid="8"/>
                                        </p:tgtEl>
                                      </p:cBhvr>
                                    </p:animEffect>
                                  </p:childTnLst>
                                </p:cTn>
                              </p:par>
                              <p:par>
                                <p:cTn id="35" presetID="1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plus(in)">
                                      <p:cBhvr>
                                        <p:cTn id="37" dur="2000"/>
                                        <p:tgtEl>
                                          <p:spTgt spid="22"/>
                                        </p:tgtEl>
                                      </p:cBhvr>
                                    </p:animEffect>
                                  </p:childTnLst>
                                </p:cTn>
                              </p:par>
                              <p:par>
                                <p:cTn id="38" presetID="1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plus(in)">
                                      <p:cBhvr>
                                        <p:cTn id="40" dur="2000"/>
                                        <p:tgtEl>
                                          <p:spTgt spid="25"/>
                                        </p:tgtEl>
                                      </p:cBhvr>
                                    </p:animEffect>
                                  </p:childTnLst>
                                </p:cTn>
                              </p:par>
                              <p:par>
                                <p:cTn id="41" presetID="13" presetClass="entr" presetSubtype="16"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plus(in)">
                                      <p:cBhvr>
                                        <p:cTn id="43" dur="2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ircle(in)">
                                      <p:cBhvr>
                                        <p:cTn id="48" dur="20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circle(in)">
                                      <p:cBhvr>
                                        <p:cTn id="53" dur="20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circle(in)">
                                      <p:cBhvr>
                                        <p:cTn id="58" dur="20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circle(in)">
                                      <p:cBhvr>
                                        <p:cTn id="63" dur="20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circle(in)">
                                      <p:cBhvr>
                                        <p:cTn id="68" dur="20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circle(in)">
                                      <p:cBhvr>
                                        <p:cTn id="73" dur="20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13" presetClass="entr" presetSubtype="16"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plus(in)">
                                      <p:cBhvr>
                                        <p:cTn id="78" dur="2000"/>
                                        <p:tgtEl>
                                          <p:spTgt spid="7"/>
                                        </p:tgtEl>
                                      </p:cBhvr>
                                    </p:animEffect>
                                  </p:childTnLst>
                                </p:cTn>
                              </p:par>
                              <p:par>
                                <p:cTn id="79" presetID="13" presetClass="entr" presetSubtype="16"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plus(in)">
                                      <p:cBhvr>
                                        <p:cTn id="81" dur="2000"/>
                                        <p:tgtEl>
                                          <p:spTgt spid="11"/>
                                        </p:tgtEl>
                                      </p:cBhvr>
                                    </p:animEffect>
                                  </p:childTnLst>
                                </p:cTn>
                              </p:par>
                              <p:par>
                                <p:cTn id="82" presetID="13" presetClass="entr" presetSubtype="16"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plus(in)">
                                      <p:cBhvr>
                                        <p:cTn id="84" dur="20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circle(in)">
                                      <p:cBhvr>
                                        <p:cTn id="89" dur="2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13" presetClass="entr" presetSubtype="16" fill="hold"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plus(in)">
                                      <p:cBhvr>
                                        <p:cTn id="94" dur="2000"/>
                                        <p:tgtEl>
                                          <p:spTgt spid="56"/>
                                        </p:tgtEl>
                                      </p:cBhvr>
                                    </p:animEffect>
                                  </p:childTnLst>
                                </p:cTn>
                              </p:par>
                              <p:par>
                                <p:cTn id="95" presetID="13" presetClass="entr" presetSubtype="16"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plus(in)">
                                      <p:cBhvr>
                                        <p:cTn id="97" dur="2000"/>
                                        <p:tgtEl>
                                          <p:spTgt spid="58"/>
                                        </p:tgtEl>
                                      </p:cBhvr>
                                    </p:animEffect>
                                  </p:childTnLst>
                                </p:cTn>
                              </p:par>
                              <p:par>
                                <p:cTn id="98" presetID="13" presetClass="entr" presetSubtype="16"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plus(in)">
                                      <p:cBhvr>
                                        <p:cTn id="100" dur="2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circle(in)">
                                      <p:cBhvr>
                                        <p:cTn id="105"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1" grpId="0" animBg="1"/>
      <p:bldP spid="37" grpId="0" animBg="1"/>
      <p:bldP spid="38" grpId="0" animBg="1"/>
      <p:bldP spid="39" grpId="0" animBg="1"/>
      <p:bldP spid="44" grpId="0" animBg="1"/>
      <p:bldP spid="45" grpId="0" animBg="1"/>
      <p:bldP spid="46" grpId="0" animBg="1"/>
      <p:bldP spid="52"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4233" y="957421"/>
            <a:ext cx="3160939" cy="461665"/>
          </a:xfrm>
          <a:prstGeom prst="rect">
            <a:avLst/>
          </a:prstGeom>
          <a:noFill/>
          <a:effectLst/>
        </p:spPr>
        <p:txBody>
          <a:bodyPr wrap="square" rtlCol="0">
            <a:spAutoFit/>
          </a:bodyPr>
          <a:lstStyle/>
          <a:p>
            <a:r>
              <a:rPr lang="en-US" sz="2400" b="1" dirty="0">
                <a:solidFill>
                  <a:schemeClr val="accent2">
                    <a:lumMod val="75000"/>
                  </a:schemeClr>
                </a:solidFill>
                <a:effectLst>
                  <a:glow rad="88900">
                    <a:schemeClr val="bg1"/>
                  </a:glow>
                </a:effectLst>
                <a:latin typeface="Times New Roman" panose="02020603050405020304" pitchFamily="18" charset="0"/>
                <a:cs typeface="Times New Roman" panose="02020603050405020304" pitchFamily="18" charset="0"/>
              </a:rPr>
              <a:t>HOMEWORK</a:t>
            </a:r>
          </a:p>
        </p:txBody>
      </p:sp>
      <p:sp>
        <p:nvSpPr>
          <p:cNvPr id="2" name="TextBox 1"/>
          <p:cNvSpPr txBox="1"/>
          <p:nvPr/>
        </p:nvSpPr>
        <p:spPr>
          <a:xfrm>
            <a:off x="1026018" y="2253399"/>
            <a:ext cx="8872451" cy="203132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dirty="0"/>
              <a:t>Learn vocabulary by heart. </a:t>
            </a:r>
          </a:p>
          <a:p>
            <a:pPr marL="342900" indent="-342900">
              <a:lnSpc>
                <a:spcPct val="150000"/>
              </a:lnSpc>
              <a:buFont typeface="Wingdings" panose="05000000000000000000" pitchFamily="2" charset="2"/>
              <a:buChar char="Ø"/>
            </a:pPr>
            <a:r>
              <a:rPr lang="en-US" sz="2800" dirty="0" smtClean="0"/>
              <a:t>Do </a:t>
            </a:r>
            <a:r>
              <a:rPr lang="en-US" sz="2800" dirty="0"/>
              <a:t>exercises in the workbook</a:t>
            </a:r>
            <a:r>
              <a:rPr lang="en-US" sz="2800" dirty="0" smtClean="0"/>
              <a:t>.</a:t>
            </a:r>
          </a:p>
          <a:p>
            <a:pPr marL="342900" indent="-342900">
              <a:lnSpc>
                <a:spcPct val="150000"/>
              </a:lnSpc>
              <a:buFont typeface="Wingdings" panose="05000000000000000000" pitchFamily="2" charset="2"/>
              <a:buChar char="Ø"/>
            </a:pPr>
            <a:r>
              <a:rPr lang="en-US" sz="2800" dirty="0" smtClean="0"/>
              <a:t>Prepare </a:t>
            </a:r>
            <a:r>
              <a:rPr lang="en-US" sz="2800" dirty="0"/>
              <a:t>for the next lesson: </a:t>
            </a:r>
            <a:r>
              <a:rPr lang="en-US" sz="2800" b="1" dirty="0">
                <a:solidFill>
                  <a:schemeClr val="accent2"/>
                </a:solidFill>
              </a:rPr>
              <a:t>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307" y="2963671"/>
            <a:ext cx="3568293" cy="3568293"/>
          </a:xfrm>
          <a:prstGeom prst="rect">
            <a:avLst/>
          </a:prstGeom>
        </p:spPr>
      </p:pic>
      <p:sp>
        <p:nvSpPr>
          <p:cNvPr id="10" name="TextBox 9"/>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79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a:extLst>
              <a:ext uri="{FF2B5EF4-FFF2-40B4-BE49-F238E27FC236}">
                <a16:creationId xmlns:a16="http://schemas.microsoft.com/office/drawing/2014/main" id="{1FE74F6D-24A3-2C42-ADA8-7FE227F95BC1}"/>
              </a:ext>
            </a:extLst>
          </p:cNvPr>
          <p:cNvSpPr/>
          <p:nvPr/>
        </p:nvSpPr>
        <p:spPr>
          <a:xfrm>
            <a:off x="2951748" y="5993141"/>
            <a:ext cx="6096000" cy="584775"/>
          </a:xfrm>
          <a:prstGeom prst="rect">
            <a:avLst/>
          </a:prstGeom>
        </p:spPr>
        <p:txBody>
          <a:bodyPr>
            <a:spAutoFit/>
          </a:bodyPr>
          <a:lstStyle/>
          <a:p>
            <a:pPr algn="ctr"/>
            <a:r>
              <a:rPr lang="en-GB" sz="1600" b="1" dirty="0">
                <a:latin typeface="Calibri" panose="020F0502020204030204" pitchFamily="34" charset="0"/>
              </a:rPr>
              <a:t>Website: </a:t>
            </a:r>
            <a:r>
              <a:rPr lang="en-GB" sz="1600" b="1" i="1" dirty="0" err="1">
                <a:latin typeface="Calibri" panose="020F0502020204030204" pitchFamily="34" charset="0"/>
              </a:rPr>
              <a:t>hoclieu.vn</a:t>
            </a:r>
            <a:endParaRPr lang="en-GB" sz="1600" dirty="0"/>
          </a:p>
          <a:p>
            <a:pPr algn="ctr"/>
            <a:r>
              <a:rPr lang="en-GB" sz="1600" b="1" dirty="0" err="1">
                <a:latin typeface="Calibri" panose="020F0502020204030204" pitchFamily="34" charset="0"/>
              </a:rPr>
              <a:t>Fanpage</a:t>
            </a:r>
            <a:r>
              <a:rPr lang="en-GB" sz="1600" b="1" dirty="0">
                <a:latin typeface="Calibri" panose="020F0502020204030204" pitchFamily="34" charset="0"/>
              </a:rPr>
              <a:t>: </a:t>
            </a:r>
            <a:r>
              <a:rPr lang="en-GB" sz="1600" b="1" i="1" dirty="0" err="1">
                <a:latin typeface="Calibri" panose="020F0502020204030204" pitchFamily="34" charset="0"/>
              </a:rPr>
              <a:t>facebook.com</a:t>
            </a:r>
            <a:r>
              <a:rPr lang="en-GB" sz="1600" b="1" i="1" dirty="0">
                <a:latin typeface="Calibri" panose="020F0502020204030204" pitchFamily="34" charset="0"/>
              </a:rPr>
              <a:t>/</a:t>
            </a:r>
            <a:r>
              <a:rPr lang="en-GB" sz="1600" b="1" i="1" dirty="0" err="1">
                <a:latin typeface="Calibri" panose="020F0502020204030204" pitchFamily="34" charset="0"/>
              </a:rPr>
              <a:t>www.tienganhglobalsuccess.vn</a:t>
            </a:r>
            <a:r>
              <a:rPr lang="en-GB" sz="1600" b="1" i="1">
                <a:latin typeface="Calibri" panose="020F0502020204030204" pitchFamily="34" charset="0"/>
              </a:rPr>
              <a:t>/</a:t>
            </a:r>
            <a:endParaRPr lang="en-GB"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4305" y="208230"/>
            <a:ext cx="2616451" cy="523220"/>
          </a:xfrm>
          <a:prstGeom prst="rect">
            <a:avLst/>
          </a:prstGeom>
          <a:noFill/>
        </p:spPr>
        <p:txBody>
          <a:bodyPr wrap="square" rtlCol="0">
            <a:spAutoFit/>
          </a:bodyPr>
          <a:lstStyle/>
          <a:p>
            <a:r>
              <a:rPr lang="en-US" sz="2800" b="1" dirty="0" smtClean="0">
                <a:solidFill>
                  <a:srgbClr val="00B050"/>
                </a:solidFill>
                <a:latin typeface="Times New Roman" panose="02020603050405020304" pitchFamily="18" charset="0"/>
                <a:cs typeface="Times New Roman" panose="02020603050405020304" pitchFamily="18" charset="0"/>
              </a:rPr>
              <a:t>Brainstorming:</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 name="Oval 2"/>
          <p:cNvSpPr/>
          <p:nvPr/>
        </p:nvSpPr>
        <p:spPr>
          <a:xfrm>
            <a:off x="4264182" y="2643612"/>
            <a:ext cx="3449370" cy="1566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Types of energy sources </a:t>
            </a:r>
            <a:endParaRPr lang="en-US" sz="2800" b="1"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4200808" y="4074059"/>
            <a:ext cx="758422" cy="199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014927" y="4096785"/>
            <a:ext cx="698625" cy="2866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958693" y="4203887"/>
            <a:ext cx="12069" cy="748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970762" y="2037030"/>
            <a:ext cx="18105" cy="6065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839140" y="2522228"/>
            <a:ext cx="675236" cy="1832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54305" y="2372008"/>
            <a:ext cx="789162" cy="333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40081" y="4065822"/>
            <a:ext cx="2401434"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Solar energy </a:t>
            </a:r>
            <a:endParaRPr lang="en-US" sz="28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2417275" y="2060563"/>
            <a:ext cx="2329381"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wind energy </a:t>
            </a:r>
            <a:endParaRPr lang="en-US"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934519" y="1547161"/>
            <a:ext cx="234597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hydro energy </a:t>
            </a:r>
            <a:endParaRPr lang="en-US" sz="28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636221" y="2181947"/>
            <a:ext cx="1037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coal </a:t>
            </a:r>
            <a:endParaRPr lang="en-US" sz="28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799184" y="4121011"/>
            <a:ext cx="1037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oil </a:t>
            </a:r>
            <a:endParaRPr lang="en-US" sz="2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4934519" y="5014082"/>
            <a:ext cx="248555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Natural gas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21"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par>
                                <p:cTn id="21" presetID="21"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par>
                                <p:cTn id="27" presetID="21" presetClass="entr" presetSubtype="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par>
                                <p:cTn id="30" presetID="21" presetClass="entr" presetSubtype="1"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2" grpId="0"/>
      <p:bldP spid="23" grpId="0"/>
      <p:bldP spid="24" grpId="0"/>
      <p:bldP spid="25"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4320421" y="1647012"/>
            <a:ext cx="3533549"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632" y="1280705"/>
            <a:ext cx="1344559" cy="1277694"/>
          </a:xfrm>
          <a:prstGeom prst="rect">
            <a:avLst/>
          </a:prstGeom>
        </p:spPr>
      </p:pic>
      <p:sp>
        <p:nvSpPr>
          <p:cNvPr id="15" name="TextBox 14"/>
          <p:cNvSpPr txBox="1"/>
          <p:nvPr/>
        </p:nvSpPr>
        <p:spPr>
          <a:xfrm>
            <a:off x="5073192" y="1734224"/>
            <a:ext cx="2665755" cy="461665"/>
          </a:xfrm>
          <a:prstGeom prst="rect">
            <a:avLst/>
          </a:prstGeom>
          <a:noFill/>
        </p:spPr>
        <p:txBody>
          <a:bodyPr wrap="square" rtlCol="0">
            <a:spAutoFit/>
          </a:bodyPr>
          <a:lstStyle/>
          <a:p>
            <a:r>
              <a:rPr lang="en-US" sz="2400" b="1" dirty="0">
                <a:solidFill>
                  <a:schemeClr val="bg1"/>
                </a:solidFill>
              </a:rPr>
              <a:t>LESSON 5: SKILLS 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5756"/>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609601" y="237708"/>
            <a:ext cx="1353900"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9" name="TextBox 16">
            <a:extLst>
              <a:ext uri="{FF2B5EF4-FFF2-40B4-BE49-F238E27FC236}">
                <a16:creationId xmlns:a16="http://schemas.microsoft.com/office/drawing/2014/main" id="{CF8C3CC8-7C3F-8371-1296-7E273D1AA2BB}"/>
              </a:ext>
            </a:extLst>
          </p:cNvPr>
          <p:cNvSpPr txBox="1"/>
          <p:nvPr/>
        </p:nvSpPr>
        <p:spPr>
          <a:xfrm>
            <a:off x="3372566" y="262402"/>
            <a:ext cx="6942311"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chemeClr val="bg1"/>
                </a:solidFill>
                <a:latin typeface="Myriad Pro" pitchFamily="34" charset="0"/>
              </a:rPr>
              <a:t>ENERGY SOURCES</a:t>
            </a:r>
          </a:p>
        </p:txBody>
      </p:sp>
      <p:sp>
        <p:nvSpPr>
          <p:cNvPr id="20" name="TextBox 17">
            <a:extLst>
              <a:ext uri="{FF2B5EF4-FFF2-40B4-BE49-F238E27FC236}">
                <a16:creationId xmlns:a16="http://schemas.microsoft.com/office/drawing/2014/main" id="{2E6E7A36-C330-BABC-4111-C5140F885817}"/>
              </a:ext>
            </a:extLst>
          </p:cNvPr>
          <p:cNvSpPr txBox="1"/>
          <p:nvPr/>
        </p:nvSpPr>
        <p:spPr>
          <a:xfrm>
            <a:off x="2084305" y="231565"/>
            <a:ext cx="98548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bg1"/>
                </a:solidFill>
                <a:latin typeface="Myriad Pro" pitchFamily="34" charset="0"/>
              </a:rPr>
              <a:t>10</a:t>
            </a:r>
          </a:p>
        </p:txBody>
      </p:sp>
      <p:pic>
        <p:nvPicPr>
          <p:cNvPr id="4" name="Hình ảnh 3">
            <a:extLst>
              <a:ext uri="{FF2B5EF4-FFF2-40B4-BE49-F238E27FC236}">
                <a16:creationId xmlns:a16="http://schemas.microsoft.com/office/drawing/2014/main" id="{EC0E7E2B-8ED0-424A-D17B-ABD7E0477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0305" y="2369564"/>
            <a:ext cx="4273779" cy="4371745"/>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84775"/>
          </a:xfrm>
          <a:prstGeom prst="rect">
            <a:avLst/>
          </a:prstGeom>
          <a:solidFill>
            <a:srgbClr val="FFDAAB"/>
          </a:solidFill>
        </p:spPr>
        <p:txBody>
          <a:bodyPr wrap="square" rtlCol="0">
            <a:spAutoFit/>
          </a:bodyPr>
          <a:lstStyle/>
          <a:p>
            <a:pPr algn="ctr"/>
            <a:r>
              <a:rPr lang="en-US" sz="3200" b="1" dirty="0" smtClean="0">
                <a:solidFill>
                  <a:srgbClr val="00A9A5"/>
                </a:solidFill>
                <a:latin typeface="Times New Roman" panose="02020603050405020304" pitchFamily="18" charset="0"/>
                <a:cs typeface="Times New Roman" panose="02020603050405020304" pitchFamily="18" charset="0"/>
              </a:rPr>
              <a:t>Unit 10: ENERGY SOURCES – LESSON 5: SKILLS 1</a:t>
            </a:r>
            <a:endParaRPr lang="en-US" sz="3200" b="1" dirty="0">
              <a:solidFill>
                <a:srgbClr val="00A9A5"/>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814812"/>
            <a:ext cx="2562130"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 Vocabulary:</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2551" y="1595230"/>
            <a:ext cx="273414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produce (v)</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807379" y="1595230"/>
            <a:ext cx="273414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62551" y="4152148"/>
            <a:ext cx="273414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limited (</a:t>
            </a:r>
            <a:r>
              <a:rPr lang="en-US" sz="2800" dirty="0" err="1" smtClean="0">
                <a:latin typeface="Times New Roman" panose="02020603050405020304" pitchFamily="18" charset="0"/>
                <a:cs typeface="Times New Roman" panose="02020603050405020304" pitchFamily="18" charset="0"/>
              </a:rPr>
              <a:t>adj</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07379" y="4152271"/>
            <a:ext cx="273414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62551" y="2348487"/>
            <a:ext cx="2734146"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available  (</a:t>
            </a:r>
            <a:r>
              <a:rPr lang="en-US" sz="2800" dirty="0" err="1" smtClean="0">
                <a:latin typeface="Times New Roman" panose="02020603050405020304" pitchFamily="18" charset="0"/>
                <a:cs typeface="Times New Roman" panose="02020603050405020304" pitchFamily="18" charset="0"/>
              </a:rPr>
              <a:t>adj</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28917" y="2353967"/>
            <a:ext cx="162962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sẵn</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067197" y="3192303"/>
            <a:ext cx="266172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&gt;&lt; disadvantage</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62961" y="3168674"/>
            <a:ext cx="2263368"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 advantage</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07379" y="3194088"/>
            <a:ext cx="3847734"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&gt;&lt; </a:t>
            </a:r>
            <a:r>
              <a:rPr lang="en-US" sz="2800" dirty="0" err="1" smtClean="0">
                <a:latin typeface="Times New Roman" panose="02020603050405020304" pitchFamily="18" charset="0"/>
                <a:cs typeface="Times New Roman" panose="02020603050405020304" pitchFamily="18" charset="0"/>
              </a:rPr>
              <a:t>bất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endParaRPr lang="en-US" sz="2800" dirty="0">
              <a:latin typeface="Times New Roman" panose="02020603050405020304" pitchFamily="18" charset="0"/>
              <a:cs typeface="Times New Roman" panose="02020603050405020304" pitchFamily="18" charset="0"/>
            </a:endParaRPr>
          </a:p>
        </p:txBody>
      </p:sp>
      <p:sp>
        <p:nvSpPr>
          <p:cNvPr id="13" name="Diamond 12"/>
          <p:cNvSpPr/>
          <p:nvPr/>
        </p:nvSpPr>
        <p:spPr>
          <a:xfrm>
            <a:off x="1240325" y="1619672"/>
            <a:ext cx="135802" cy="135802"/>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t>
            </a:r>
            <a:endParaRPr lang="en-US" dirty="0"/>
          </a:p>
        </p:txBody>
      </p:sp>
      <p:sp>
        <p:nvSpPr>
          <p:cNvPr id="14" name="Diamond 13"/>
          <p:cNvSpPr/>
          <p:nvPr/>
        </p:nvSpPr>
        <p:spPr>
          <a:xfrm>
            <a:off x="647328" y="4141236"/>
            <a:ext cx="135802" cy="135802"/>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t>
            </a:r>
            <a:endParaRPr lang="en-US" dirty="0"/>
          </a:p>
        </p:txBody>
      </p:sp>
      <p:sp>
        <p:nvSpPr>
          <p:cNvPr id="15" name="Diamond 14"/>
          <p:cNvSpPr/>
          <p:nvPr/>
        </p:nvSpPr>
        <p:spPr>
          <a:xfrm>
            <a:off x="902323" y="2376259"/>
            <a:ext cx="135802" cy="135802"/>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t>
            </a:r>
            <a:endParaRPr lang="en-US" dirty="0"/>
          </a:p>
        </p:txBody>
      </p:sp>
      <p:sp>
        <p:nvSpPr>
          <p:cNvPr id="16" name="Diamond 15"/>
          <p:cNvSpPr/>
          <p:nvPr/>
        </p:nvSpPr>
        <p:spPr>
          <a:xfrm>
            <a:off x="3662128" y="3234000"/>
            <a:ext cx="135802" cy="135802"/>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t>
            </a:r>
            <a:endParaRPr lang="en-US" dirty="0"/>
          </a:p>
        </p:txBody>
      </p:sp>
      <p:sp>
        <p:nvSpPr>
          <p:cNvPr id="17" name="Diamond 16"/>
          <p:cNvSpPr/>
          <p:nvPr/>
        </p:nvSpPr>
        <p:spPr>
          <a:xfrm>
            <a:off x="1047178" y="3192303"/>
            <a:ext cx="135802" cy="135802"/>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5077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3"/>
                                        </p:tgtEl>
                                        <p:attrNameLst>
                                          <p:attrName>style.visibility</p:attrName>
                                        </p:attrNameLst>
                                      </p:cBhvr>
                                      <p:to>
                                        <p:strVal val="visible"/>
                                      </p:to>
                                    </p:set>
                                    <p:set>
                                      <p:cBhvr>
                                        <p:cTn id="17" dur="455" fill="hold">
                                          <p:stCondLst>
                                            <p:cond delay="0"/>
                                          </p:stCondLst>
                                        </p:cTn>
                                        <p:tgtEl>
                                          <p:spTgt spid="13"/>
                                        </p:tgtEl>
                                        <p:attrNameLst>
                                          <p:attrName>style.rotation</p:attrName>
                                        </p:attrNameLst>
                                      </p:cBhvr>
                                      <p:to>
                                        <p:strVal val="-45.0"/>
                                      </p:to>
                                    </p:set>
                                    <p:anim calcmode="lin" valueType="num">
                                      <p:cBhvr>
                                        <p:cTn id="1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15"/>
                                        </p:tgtEl>
                                        <p:attrNameLst>
                                          <p:attrName>style.visibility</p:attrName>
                                        </p:attrNameLst>
                                      </p:cBhvr>
                                      <p:to>
                                        <p:strVal val="visible"/>
                                      </p:to>
                                    </p:set>
                                    <p:set>
                                      <p:cBhvr>
                                        <p:cTn id="36" dur="455" fill="hold">
                                          <p:stCondLst>
                                            <p:cond delay="0"/>
                                          </p:stCondLst>
                                        </p:cTn>
                                        <p:tgtEl>
                                          <p:spTgt spid="15"/>
                                        </p:tgtEl>
                                        <p:attrNameLst>
                                          <p:attrName>style.rotation</p:attrName>
                                        </p:attrNameLst>
                                      </p:cBhvr>
                                      <p:to>
                                        <p:strVal val="-45.0"/>
                                      </p:to>
                                    </p:set>
                                    <p:anim calcmode="lin" valueType="num">
                                      <p:cBhvr>
                                        <p:cTn id="37"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8" presetClass="entr" presetSubtype="0" accel="50000" fill="hold" grpId="0" nodeType="clickEffect">
                                  <p:stCondLst>
                                    <p:cond delay="0"/>
                                  </p:stCondLst>
                                  <p:iterate type="lt">
                                    <p:tmPct val="50000"/>
                                  </p:iterate>
                                  <p:childTnLst>
                                    <p:set>
                                      <p:cBhvr>
                                        <p:cTn id="62" dur="1" fill="hold">
                                          <p:stCondLst>
                                            <p:cond delay="0"/>
                                          </p:stCondLst>
                                        </p:cTn>
                                        <p:tgtEl>
                                          <p:spTgt spid="17"/>
                                        </p:tgtEl>
                                        <p:attrNameLst>
                                          <p:attrName>style.visibility</p:attrName>
                                        </p:attrNameLst>
                                      </p:cBhvr>
                                      <p:to>
                                        <p:strVal val="visible"/>
                                      </p:to>
                                    </p:set>
                                    <p:set>
                                      <p:cBhvr>
                                        <p:cTn id="63" dur="455" fill="hold">
                                          <p:stCondLst>
                                            <p:cond delay="0"/>
                                          </p:stCondLst>
                                        </p:cTn>
                                        <p:tgtEl>
                                          <p:spTgt spid="17"/>
                                        </p:tgtEl>
                                        <p:attrNameLst>
                                          <p:attrName>style.rotation</p:attrName>
                                        </p:attrNameLst>
                                      </p:cBhvr>
                                      <p:to>
                                        <p:strVal val="-45.0"/>
                                      </p:to>
                                    </p:set>
                                    <p:anim calcmode="lin" valueType="num">
                                      <p:cBhvr>
                                        <p:cTn id="64"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arn(inVertical)">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arn(inVertical)">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38" presetClass="entr" presetSubtype="0" accel="50000" fill="hold" grpId="0" nodeType="clickEffect">
                                  <p:stCondLst>
                                    <p:cond delay="0"/>
                                  </p:stCondLst>
                                  <p:iterate type="lt">
                                    <p:tmPct val="50000"/>
                                  </p:iterate>
                                  <p:childTnLst>
                                    <p:set>
                                      <p:cBhvr>
                                        <p:cTn id="81" dur="1" fill="hold">
                                          <p:stCondLst>
                                            <p:cond delay="0"/>
                                          </p:stCondLst>
                                        </p:cTn>
                                        <p:tgtEl>
                                          <p:spTgt spid="14"/>
                                        </p:tgtEl>
                                        <p:attrNameLst>
                                          <p:attrName>style.visibility</p:attrName>
                                        </p:attrNameLst>
                                      </p:cBhvr>
                                      <p:to>
                                        <p:strVal val="visible"/>
                                      </p:to>
                                    </p:set>
                                    <p:set>
                                      <p:cBhvr>
                                        <p:cTn id="82" dur="455" fill="hold">
                                          <p:stCondLst>
                                            <p:cond delay="0"/>
                                          </p:stCondLst>
                                        </p:cTn>
                                        <p:tgtEl>
                                          <p:spTgt spid="14"/>
                                        </p:tgtEl>
                                        <p:attrNameLst>
                                          <p:attrName>style.rotation</p:attrName>
                                        </p:attrNameLst>
                                      </p:cBhvr>
                                      <p:to>
                                        <p:strVal val="-45.0"/>
                                      </p:to>
                                    </p:set>
                                    <p:anim calcmode="lin" valueType="num">
                                      <p:cBhvr>
                                        <p:cTn id="83"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84"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85"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86"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grpId="1" nodeType="clickEffect">
                                  <p:stCondLst>
                                    <p:cond delay="0"/>
                                  </p:stCondLst>
                                  <p:childTnLst>
                                    <p:animEffect transition="out" filter="fade">
                                      <p:cBhvr>
                                        <p:cTn id="90" dur="500" tmFilter="0, 0; .2, .5; .8, .5; 1, 0"/>
                                        <p:tgtEl>
                                          <p:spTgt spid="4"/>
                                        </p:tgtEl>
                                      </p:cBhvr>
                                    </p:animEffect>
                                    <p:animScale>
                                      <p:cBhvr>
                                        <p:cTn id="91" dur="250" autoRev="1" fill="hold"/>
                                        <p:tgtEl>
                                          <p:spTgt spid="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30" presetClass="exit" presetSubtype="0" fill="hold" grpId="2" nodeType="clickEffect">
                                  <p:stCondLst>
                                    <p:cond delay="0"/>
                                  </p:stCondLst>
                                  <p:childTnLst>
                                    <p:animEffect transition="out" filter="fade">
                                      <p:cBhvr>
                                        <p:cTn id="95" dur="800" accel="100000">
                                          <p:stCondLst>
                                            <p:cond delay="200"/>
                                          </p:stCondLst>
                                        </p:cTn>
                                        <p:tgtEl>
                                          <p:spTgt spid="4"/>
                                        </p:tgtEl>
                                      </p:cBhvr>
                                    </p:animEffect>
                                    <p:anim calcmode="lin" valueType="num">
                                      <p:cBhvr>
                                        <p:cTn id="96"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97" dur="200" decel="100000"/>
                                        <p:tgtEl>
                                          <p:spTgt spid="4"/>
                                        </p:tgtEl>
                                        <p:attrNameLst>
                                          <p:attrName>ppt_x</p:attrName>
                                        </p:attrNameLst>
                                      </p:cBhvr>
                                      <p:tavLst>
                                        <p:tav tm="0">
                                          <p:val>
                                            <p:strVal val="ppt_x"/>
                                          </p:val>
                                        </p:tav>
                                        <p:tav tm="100000">
                                          <p:val>
                                            <p:strVal val="ppt_x-0.05"/>
                                          </p:val>
                                        </p:tav>
                                      </p:tavLst>
                                    </p:anim>
                                    <p:anim calcmode="lin" valueType="num">
                                      <p:cBhvr>
                                        <p:cTn id="98" dur="200" decel="100000"/>
                                        <p:tgtEl>
                                          <p:spTgt spid="4"/>
                                        </p:tgtEl>
                                        <p:attrNameLst>
                                          <p:attrName>ppt_y</p:attrName>
                                        </p:attrNameLst>
                                      </p:cBhvr>
                                      <p:tavLst>
                                        <p:tav tm="0">
                                          <p:val>
                                            <p:strVal val="ppt_y"/>
                                          </p:val>
                                        </p:tav>
                                        <p:tav tm="100000">
                                          <p:val>
                                            <p:strVal val="ppt_y+0.1"/>
                                          </p:val>
                                        </p:tav>
                                      </p:tavLst>
                                    </p:anim>
                                    <p:anim calcmode="lin" valueType="num">
                                      <p:cBhvr>
                                        <p:cTn id="99"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100" dur="800" accel="100000">
                                          <p:stCondLst>
                                            <p:cond delay="200"/>
                                          </p:stCondLst>
                                        </p:cTn>
                                        <p:tgtEl>
                                          <p:spTgt spid="4"/>
                                        </p:tgtEl>
                                        <p:attrNameLst>
                                          <p:attrName>ppt_y</p:attrName>
                                        </p:attrNameLst>
                                      </p:cBhvr>
                                      <p:tavLst>
                                        <p:tav tm="0">
                                          <p:val>
                                            <p:strVal val="ppt_y"/>
                                          </p:val>
                                        </p:tav>
                                        <p:tav tm="100000">
                                          <p:val>
                                            <p:strVal val="ppt_y-0.4-0.1"/>
                                          </p:val>
                                        </p:tav>
                                      </p:tavLst>
                                    </p:anim>
                                    <p:set>
                                      <p:cBhvr>
                                        <p:cTn id="101" dur="1" fill="hold">
                                          <p:stCondLst>
                                            <p:cond delay="999"/>
                                          </p:stCondLst>
                                        </p:cTn>
                                        <p:tgtEl>
                                          <p:spTgt spid="4"/>
                                        </p:tgtEl>
                                        <p:attrNameLst>
                                          <p:attrName>style.visibility</p:attrName>
                                        </p:attrNameLst>
                                      </p:cBhvr>
                                      <p:to>
                                        <p:strVal val="hidden"/>
                                      </p:to>
                                    </p:set>
                                  </p:childTnLst>
                                </p:cTn>
                              </p:par>
                              <p:par>
                                <p:cTn id="102" presetID="30" presetClass="exit" presetSubtype="0" fill="hold" grpId="1" nodeType="withEffect">
                                  <p:stCondLst>
                                    <p:cond delay="0"/>
                                  </p:stCondLst>
                                  <p:iterate type="lt">
                                    <p:tmPct val="0"/>
                                  </p:iterate>
                                  <p:childTnLst>
                                    <p:animEffect transition="out" filter="fade">
                                      <p:cBhvr>
                                        <p:cTn id="103" dur="800" accel="100000">
                                          <p:stCondLst>
                                            <p:cond delay="200"/>
                                          </p:stCondLst>
                                        </p:cTn>
                                        <p:tgtEl>
                                          <p:spTgt spid="13"/>
                                        </p:tgtEl>
                                      </p:cBhvr>
                                    </p:animEffect>
                                    <p:anim calcmode="lin" valueType="num">
                                      <p:cBhvr>
                                        <p:cTn id="104"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105" dur="200" decel="100000"/>
                                        <p:tgtEl>
                                          <p:spTgt spid="13"/>
                                        </p:tgtEl>
                                        <p:attrNameLst>
                                          <p:attrName>ppt_x</p:attrName>
                                        </p:attrNameLst>
                                      </p:cBhvr>
                                      <p:tavLst>
                                        <p:tav tm="0">
                                          <p:val>
                                            <p:strVal val="ppt_x"/>
                                          </p:val>
                                        </p:tav>
                                        <p:tav tm="100000">
                                          <p:val>
                                            <p:strVal val="ppt_x-0.05"/>
                                          </p:val>
                                        </p:tav>
                                      </p:tavLst>
                                    </p:anim>
                                    <p:anim calcmode="lin" valueType="num">
                                      <p:cBhvr>
                                        <p:cTn id="106" dur="200" decel="100000"/>
                                        <p:tgtEl>
                                          <p:spTgt spid="13"/>
                                        </p:tgtEl>
                                        <p:attrNameLst>
                                          <p:attrName>ppt_y</p:attrName>
                                        </p:attrNameLst>
                                      </p:cBhvr>
                                      <p:tavLst>
                                        <p:tav tm="0">
                                          <p:val>
                                            <p:strVal val="ppt_y"/>
                                          </p:val>
                                        </p:tav>
                                        <p:tav tm="100000">
                                          <p:val>
                                            <p:strVal val="ppt_y+0.1"/>
                                          </p:val>
                                        </p:tav>
                                      </p:tavLst>
                                    </p:anim>
                                    <p:anim calcmode="lin" valueType="num">
                                      <p:cBhvr>
                                        <p:cTn id="107"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108" dur="800" accel="100000">
                                          <p:stCondLst>
                                            <p:cond delay="200"/>
                                          </p:stCondLst>
                                        </p:cTn>
                                        <p:tgtEl>
                                          <p:spTgt spid="13"/>
                                        </p:tgtEl>
                                        <p:attrNameLst>
                                          <p:attrName>ppt_y</p:attrName>
                                        </p:attrNameLst>
                                      </p:cBhvr>
                                      <p:tavLst>
                                        <p:tav tm="0">
                                          <p:val>
                                            <p:strVal val="ppt_y"/>
                                          </p:val>
                                        </p:tav>
                                        <p:tav tm="100000">
                                          <p:val>
                                            <p:strVal val="ppt_y-0.4-0.1"/>
                                          </p:val>
                                        </p:tav>
                                      </p:tavLst>
                                    </p:anim>
                                    <p:set>
                                      <p:cBhvr>
                                        <p:cTn id="109" dur="1" fill="hold">
                                          <p:stCondLst>
                                            <p:cond delay="999"/>
                                          </p:stCondLst>
                                        </p:cTn>
                                        <p:tgtEl>
                                          <p:spTgt spid="1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6" presetClass="emph" presetSubtype="0" fill="hold" grpId="1" nodeType="clickEffect">
                                  <p:stCondLst>
                                    <p:cond delay="0"/>
                                  </p:stCondLst>
                                  <p:childTnLst>
                                    <p:animEffect transition="out" filter="fade">
                                      <p:cBhvr>
                                        <p:cTn id="113" dur="500" tmFilter="0, 0; .2, .5; .8, .5; 1, 0"/>
                                        <p:tgtEl>
                                          <p:spTgt spid="8"/>
                                        </p:tgtEl>
                                      </p:cBhvr>
                                    </p:animEffect>
                                    <p:animScale>
                                      <p:cBhvr>
                                        <p:cTn id="114" dur="250" autoRev="1" fill="hold"/>
                                        <p:tgtEl>
                                          <p:spTgt spid="8"/>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30" presetClass="exit" presetSubtype="0" fill="hold" grpId="2" nodeType="clickEffect">
                                  <p:stCondLst>
                                    <p:cond delay="0"/>
                                  </p:stCondLst>
                                  <p:childTnLst>
                                    <p:animEffect transition="out" filter="fade">
                                      <p:cBhvr>
                                        <p:cTn id="118" dur="800" accel="100000">
                                          <p:stCondLst>
                                            <p:cond delay="200"/>
                                          </p:stCondLst>
                                        </p:cTn>
                                        <p:tgtEl>
                                          <p:spTgt spid="8"/>
                                        </p:tgtEl>
                                      </p:cBhvr>
                                    </p:animEffect>
                                    <p:anim calcmode="lin" valueType="num">
                                      <p:cBhvr>
                                        <p:cTn id="119"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120" dur="200" decel="100000"/>
                                        <p:tgtEl>
                                          <p:spTgt spid="8"/>
                                        </p:tgtEl>
                                        <p:attrNameLst>
                                          <p:attrName>ppt_x</p:attrName>
                                        </p:attrNameLst>
                                      </p:cBhvr>
                                      <p:tavLst>
                                        <p:tav tm="0">
                                          <p:val>
                                            <p:strVal val="ppt_x"/>
                                          </p:val>
                                        </p:tav>
                                        <p:tav tm="100000">
                                          <p:val>
                                            <p:strVal val="ppt_x-0.05"/>
                                          </p:val>
                                        </p:tav>
                                      </p:tavLst>
                                    </p:anim>
                                    <p:anim calcmode="lin" valueType="num">
                                      <p:cBhvr>
                                        <p:cTn id="121" dur="200" decel="100000"/>
                                        <p:tgtEl>
                                          <p:spTgt spid="8"/>
                                        </p:tgtEl>
                                        <p:attrNameLst>
                                          <p:attrName>ppt_y</p:attrName>
                                        </p:attrNameLst>
                                      </p:cBhvr>
                                      <p:tavLst>
                                        <p:tav tm="0">
                                          <p:val>
                                            <p:strVal val="ppt_y"/>
                                          </p:val>
                                        </p:tav>
                                        <p:tav tm="100000">
                                          <p:val>
                                            <p:strVal val="ppt_y+0.1"/>
                                          </p:val>
                                        </p:tav>
                                      </p:tavLst>
                                    </p:anim>
                                    <p:anim calcmode="lin" valueType="num">
                                      <p:cBhvr>
                                        <p:cTn id="122"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123" dur="800" accel="100000">
                                          <p:stCondLst>
                                            <p:cond delay="200"/>
                                          </p:stCondLst>
                                        </p:cTn>
                                        <p:tgtEl>
                                          <p:spTgt spid="8"/>
                                        </p:tgtEl>
                                        <p:attrNameLst>
                                          <p:attrName>ppt_y</p:attrName>
                                        </p:attrNameLst>
                                      </p:cBhvr>
                                      <p:tavLst>
                                        <p:tav tm="0">
                                          <p:val>
                                            <p:strVal val="ppt_y"/>
                                          </p:val>
                                        </p:tav>
                                        <p:tav tm="100000">
                                          <p:val>
                                            <p:strVal val="ppt_y-0.4-0.1"/>
                                          </p:val>
                                        </p:tav>
                                      </p:tavLst>
                                    </p:anim>
                                    <p:set>
                                      <p:cBhvr>
                                        <p:cTn id="124" dur="1" fill="hold">
                                          <p:stCondLst>
                                            <p:cond delay="999"/>
                                          </p:stCondLst>
                                        </p:cTn>
                                        <p:tgtEl>
                                          <p:spTgt spid="8"/>
                                        </p:tgtEl>
                                        <p:attrNameLst>
                                          <p:attrName>style.visibility</p:attrName>
                                        </p:attrNameLst>
                                      </p:cBhvr>
                                      <p:to>
                                        <p:strVal val="hidden"/>
                                      </p:to>
                                    </p:set>
                                  </p:childTnLst>
                                </p:cTn>
                              </p:par>
                              <p:par>
                                <p:cTn id="125" presetID="30" presetClass="exit" presetSubtype="0" fill="hold" grpId="1" nodeType="withEffect">
                                  <p:stCondLst>
                                    <p:cond delay="0"/>
                                  </p:stCondLst>
                                  <p:iterate type="lt">
                                    <p:tmPct val="0"/>
                                  </p:iterate>
                                  <p:childTnLst>
                                    <p:animEffect transition="out" filter="fade">
                                      <p:cBhvr>
                                        <p:cTn id="126" dur="800" accel="100000">
                                          <p:stCondLst>
                                            <p:cond delay="200"/>
                                          </p:stCondLst>
                                        </p:cTn>
                                        <p:tgtEl>
                                          <p:spTgt spid="15"/>
                                        </p:tgtEl>
                                      </p:cBhvr>
                                    </p:animEffect>
                                    <p:anim calcmode="lin" valueType="num">
                                      <p:cBhvr>
                                        <p:cTn id="127"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128" dur="200" decel="100000"/>
                                        <p:tgtEl>
                                          <p:spTgt spid="15"/>
                                        </p:tgtEl>
                                        <p:attrNameLst>
                                          <p:attrName>ppt_x</p:attrName>
                                        </p:attrNameLst>
                                      </p:cBhvr>
                                      <p:tavLst>
                                        <p:tav tm="0">
                                          <p:val>
                                            <p:strVal val="ppt_x"/>
                                          </p:val>
                                        </p:tav>
                                        <p:tav tm="100000">
                                          <p:val>
                                            <p:strVal val="ppt_x-0.05"/>
                                          </p:val>
                                        </p:tav>
                                      </p:tavLst>
                                    </p:anim>
                                    <p:anim calcmode="lin" valueType="num">
                                      <p:cBhvr>
                                        <p:cTn id="129" dur="200" decel="100000"/>
                                        <p:tgtEl>
                                          <p:spTgt spid="15"/>
                                        </p:tgtEl>
                                        <p:attrNameLst>
                                          <p:attrName>ppt_y</p:attrName>
                                        </p:attrNameLst>
                                      </p:cBhvr>
                                      <p:tavLst>
                                        <p:tav tm="0">
                                          <p:val>
                                            <p:strVal val="ppt_y"/>
                                          </p:val>
                                        </p:tav>
                                        <p:tav tm="100000">
                                          <p:val>
                                            <p:strVal val="ppt_y+0.1"/>
                                          </p:val>
                                        </p:tav>
                                      </p:tavLst>
                                    </p:anim>
                                    <p:anim calcmode="lin" valueType="num">
                                      <p:cBhvr>
                                        <p:cTn id="130"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131" dur="800" accel="100000">
                                          <p:stCondLst>
                                            <p:cond delay="200"/>
                                          </p:stCondLst>
                                        </p:cTn>
                                        <p:tgtEl>
                                          <p:spTgt spid="15"/>
                                        </p:tgtEl>
                                        <p:attrNameLst>
                                          <p:attrName>ppt_y</p:attrName>
                                        </p:attrNameLst>
                                      </p:cBhvr>
                                      <p:tavLst>
                                        <p:tav tm="0">
                                          <p:val>
                                            <p:strVal val="ppt_y"/>
                                          </p:val>
                                        </p:tav>
                                        <p:tav tm="100000">
                                          <p:val>
                                            <p:strVal val="ppt_y-0.4-0.1"/>
                                          </p:val>
                                        </p:tav>
                                      </p:tavLst>
                                    </p:anim>
                                    <p:set>
                                      <p:cBhvr>
                                        <p:cTn id="132" dur="1" fill="hold">
                                          <p:stCondLst>
                                            <p:cond delay="999"/>
                                          </p:stCondLst>
                                        </p:cTn>
                                        <p:tgtEl>
                                          <p:spTgt spid="15"/>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1" nodeType="clickEffect">
                                  <p:stCondLst>
                                    <p:cond delay="0"/>
                                  </p:stCondLst>
                                  <p:childTnLst>
                                    <p:animEffect transition="out" filter="fade">
                                      <p:cBhvr>
                                        <p:cTn id="136" dur="500" tmFilter="0, 0; .2, .5; .8, .5; 1, 0"/>
                                        <p:tgtEl>
                                          <p:spTgt spid="11"/>
                                        </p:tgtEl>
                                      </p:cBhvr>
                                    </p:animEffect>
                                    <p:animScale>
                                      <p:cBhvr>
                                        <p:cTn id="137" dur="250" autoRev="1" fill="hold"/>
                                        <p:tgtEl>
                                          <p:spTgt spid="11"/>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30" presetClass="exit" presetSubtype="0" fill="hold" grpId="2" nodeType="clickEffect">
                                  <p:stCondLst>
                                    <p:cond delay="0"/>
                                  </p:stCondLst>
                                  <p:childTnLst>
                                    <p:animEffect transition="out" filter="fade">
                                      <p:cBhvr>
                                        <p:cTn id="141" dur="800" accel="100000">
                                          <p:stCondLst>
                                            <p:cond delay="200"/>
                                          </p:stCondLst>
                                        </p:cTn>
                                        <p:tgtEl>
                                          <p:spTgt spid="11"/>
                                        </p:tgtEl>
                                      </p:cBhvr>
                                    </p:animEffect>
                                    <p:anim calcmode="lin" valueType="num">
                                      <p:cBhvr>
                                        <p:cTn id="142" dur="800" accel="100000">
                                          <p:stCondLst>
                                            <p:cond delay="200"/>
                                          </p:stCondLst>
                                        </p:cTn>
                                        <p:tgtEl>
                                          <p:spTgt spid="11"/>
                                        </p:tgtEl>
                                        <p:attrNameLst>
                                          <p:attrName>style.rotation</p:attrName>
                                        </p:attrNameLst>
                                      </p:cBhvr>
                                      <p:tavLst>
                                        <p:tav tm="0">
                                          <p:val>
                                            <p:fltVal val="0"/>
                                          </p:val>
                                        </p:tav>
                                        <p:tav tm="100000">
                                          <p:val>
                                            <p:fltVal val="-90"/>
                                          </p:val>
                                        </p:tav>
                                      </p:tavLst>
                                    </p:anim>
                                    <p:anim calcmode="lin" valueType="num">
                                      <p:cBhvr>
                                        <p:cTn id="143" dur="200" decel="100000"/>
                                        <p:tgtEl>
                                          <p:spTgt spid="11"/>
                                        </p:tgtEl>
                                        <p:attrNameLst>
                                          <p:attrName>ppt_x</p:attrName>
                                        </p:attrNameLst>
                                      </p:cBhvr>
                                      <p:tavLst>
                                        <p:tav tm="0">
                                          <p:val>
                                            <p:strVal val="ppt_x"/>
                                          </p:val>
                                        </p:tav>
                                        <p:tav tm="100000">
                                          <p:val>
                                            <p:strVal val="ppt_x-0.05"/>
                                          </p:val>
                                        </p:tav>
                                      </p:tavLst>
                                    </p:anim>
                                    <p:anim calcmode="lin" valueType="num">
                                      <p:cBhvr>
                                        <p:cTn id="144" dur="200" decel="100000"/>
                                        <p:tgtEl>
                                          <p:spTgt spid="11"/>
                                        </p:tgtEl>
                                        <p:attrNameLst>
                                          <p:attrName>ppt_y</p:attrName>
                                        </p:attrNameLst>
                                      </p:cBhvr>
                                      <p:tavLst>
                                        <p:tav tm="0">
                                          <p:val>
                                            <p:strVal val="ppt_y"/>
                                          </p:val>
                                        </p:tav>
                                        <p:tav tm="100000">
                                          <p:val>
                                            <p:strVal val="ppt_y+0.1"/>
                                          </p:val>
                                        </p:tav>
                                      </p:tavLst>
                                    </p:anim>
                                    <p:anim calcmode="lin" valueType="num">
                                      <p:cBhvr>
                                        <p:cTn id="145" dur="800" accel="100000">
                                          <p:stCondLst>
                                            <p:cond delay="200"/>
                                          </p:stCondLst>
                                        </p:cTn>
                                        <p:tgtEl>
                                          <p:spTgt spid="11"/>
                                        </p:tgtEl>
                                        <p:attrNameLst>
                                          <p:attrName>ppt_x</p:attrName>
                                        </p:attrNameLst>
                                      </p:cBhvr>
                                      <p:tavLst>
                                        <p:tav tm="0">
                                          <p:val>
                                            <p:strVal val="ppt_x"/>
                                          </p:val>
                                        </p:tav>
                                        <p:tav tm="100000">
                                          <p:val>
                                            <p:strVal val="ppt_x+0.4+0.05"/>
                                          </p:val>
                                        </p:tav>
                                      </p:tavLst>
                                    </p:anim>
                                    <p:anim calcmode="lin" valueType="num">
                                      <p:cBhvr>
                                        <p:cTn id="146" dur="800" accel="100000">
                                          <p:stCondLst>
                                            <p:cond delay="200"/>
                                          </p:stCondLst>
                                        </p:cTn>
                                        <p:tgtEl>
                                          <p:spTgt spid="11"/>
                                        </p:tgtEl>
                                        <p:attrNameLst>
                                          <p:attrName>ppt_y</p:attrName>
                                        </p:attrNameLst>
                                      </p:cBhvr>
                                      <p:tavLst>
                                        <p:tav tm="0">
                                          <p:val>
                                            <p:strVal val="ppt_y"/>
                                          </p:val>
                                        </p:tav>
                                        <p:tav tm="100000">
                                          <p:val>
                                            <p:strVal val="ppt_y-0.4-0.1"/>
                                          </p:val>
                                        </p:tav>
                                      </p:tavLst>
                                    </p:anim>
                                    <p:set>
                                      <p:cBhvr>
                                        <p:cTn id="147" dur="1" fill="hold">
                                          <p:stCondLst>
                                            <p:cond delay="999"/>
                                          </p:stCondLst>
                                        </p:cTn>
                                        <p:tgtEl>
                                          <p:spTgt spid="11"/>
                                        </p:tgtEl>
                                        <p:attrNameLst>
                                          <p:attrName>style.visibility</p:attrName>
                                        </p:attrNameLst>
                                      </p:cBhvr>
                                      <p:to>
                                        <p:strVal val="hidden"/>
                                      </p:to>
                                    </p:set>
                                  </p:childTnLst>
                                </p:cTn>
                              </p:par>
                              <p:par>
                                <p:cTn id="148" presetID="30" presetClass="exit" presetSubtype="0" fill="hold" grpId="1" nodeType="withEffect">
                                  <p:stCondLst>
                                    <p:cond delay="0"/>
                                  </p:stCondLst>
                                  <p:iterate type="lt">
                                    <p:tmPct val="0"/>
                                  </p:iterate>
                                  <p:childTnLst>
                                    <p:animEffect transition="out" filter="fade">
                                      <p:cBhvr>
                                        <p:cTn id="149" dur="800" accel="100000">
                                          <p:stCondLst>
                                            <p:cond delay="200"/>
                                          </p:stCondLst>
                                        </p:cTn>
                                        <p:tgtEl>
                                          <p:spTgt spid="17"/>
                                        </p:tgtEl>
                                      </p:cBhvr>
                                    </p:animEffect>
                                    <p:anim calcmode="lin" valueType="num">
                                      <p:cBhvr>
                                        <p:cTn id="150" dur="800" accel="100000">
                                          <p:stCondLst>
                                            <p:cond delay="200"/>
                                          </p:stCondLst>
                                        </p:cTn>
                                        <p:tgtEl>
                                          <p:spTgt spid="17"/>
                                        </p:tgtEl>
                                        <p:attrNameLst>
                                          <p:attrName>style.rotation</p:attrName>
                                        </p:attrNameLst>
                                      </p:cBhvr>
                                      <p:tavLst>
                                        <p:tav tm="0">
                                          <p:val>
                                            <p:fltVal val="0"/>
                                          </p:val>
                                        </p:tav>
                                        <p:tav tm="100000">
                                          <p:val>
                                            <p:fltVal val="-90"/>
                                          </p:val>
                                        </p:tav>
                                      </p:tavLst>
                                    </p:anim>
                                    <p:anim calcmode="lin" valueType="num">
                                      <p:cBhvr>
                                        <p:cTn id="151" dur="200" decel="100000"/>
                                        <p:tgtEl>
                                          <p:spTgt spid="17"/>
                                        </p:tgtEl>
                                        <p:attrNameLst>
                                          <p:attrName>ppt_x</p:attrName>
                                        </p:attrNameLst>
                                      </p:cBhvr>
                                      <p:tavLst>
                                        <p:tav tm="0">
                                          <p:val>
                                            <p:strVal val="ppt_x"/>
                                          </p:val>
                                        </p:tav>
                                        <p:tav tm="100000">
                                          <p:val>
                                            <p:strVal val="ppt_x-0.05"/>
                                          </p:val>
                                        </p:tav>
                                      </p:tavLst>
                                    </p:anim>
                                    <p:anim calcmode="lin" valueType="num">
                                      <p:cBhvr>
                                        <p:cTn id="152" dur="200" decel="100000"/>
                                        <p:tgtEl>
                                          <p:spTgt spid="17"/>
                                        </p:tgtEl>
                                        <p:attrNameLst>
                                          <p:attrName>ppt_y</p:attrName>
                                        </p:attrNameLst>
                                      </p:cBhvr>
                                      <p:tavLst>
                                        <p:tav tm="0">
                                          <p:val>
                                            <p:strVal val="ppt_y"/>
                                          </p:val>
                                        </p:tav>
                                        <p:tav tm="100000">
                                          <p:val>
                                            <p:strVal val="ppt_y+0.1"/>
                                          </p:val>
                                        </p:tav>
                                      </p:tavLst>
                                    </p:anim>
                                    <p:anim calcmode="lin" valueType="num">
                                      <p:cBhvr>
                                        <p:cTn id="153" dur="800" accel="100000">
                                          <p:stCondLst>
                                            <p:cond delay="200"/>
                                          </p:stCondLst>
                                        </p:cTn>
                                        <p:tgtEl>
                                          <p:spTgt spid="17"/>
                                        </p:tgtEl>
                                        <p:attrNameLst>
                                          <p:attrName>ppt_x</p:attrName>
                                        </p:attrNameLst>
                                      </p:cBhvr>
                                      <p:tavLst>
                                        <p:tav tm="0">
                                          <p:val>
                                            <p:strVal val="ppt_x"/>
                                          </p:val>
                                        </p:tav>
                                        <p:tav tm="100000">
                                          <p:val>
                                            <p:strVal val="ppt_x+0.4+0.05"/>
                                          </p:val>
                                        </p:tav>
                                      </p:tavLst>
                                    </p:anim>
                                    <p:anim calcmode="lin" valueType="num">
                                      <p:cBhvr>
                                        <p:cTn id="154" dur="800" accel="100000">
                                          <p:stCondLst>
                                            <p:cond delay="200"/>
                                          </p:stCondLst>
                                        </p:cTn>
                                        <p:tgtEl>
                                          <p:spTgt spid="17"/>
                                        </p:tgtEl>
                                        <p:attrNameLst>
                                          <p:attrName>ppt_y</p:attrName>
                                        </p:attrNameLst>
                                      </p:cBhvr>
                                      <p:tavLst>
                                        <p:tav tm="0">
                                          <p:val>
                                            <p:strVal val="ppt_y"/>
                                          </p:val>
                                        </p:tav>
                                        <p:tav tm="100000">
                                          <p:val>
                                            <p:strVal val="ppt_y-0.4-0.1"/>
                                          </p:val>
                                        </p:tav>
                                      </p:tavLst>
                                    </p:anim>
                                    <p:set>
                                      <p:cBhvr>
                                        <p:cTn id="155" dur="1" fill="hold">
                                          <p:stCondLst>
                                            <p:cond delay="999"/>
                                          </p:stCondLst>
                                        </p:cTn>
                                        <p:tgtEl>
                                          <p:spTgt spid="17"/>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grpId="1" nodeType="clickEffect">
                                  <p:stCondLst>
                                    <p:cond delay="0"/>
                                  </p:stCondLst>
                                  <p:childTnLst>
                                    <p:animEffect transition="out" filter="fade">
                                      <p:cBhvr>
                                        <p:cTn id="159" dur="500" tmFilter="0, 0; .2, .5; .8, .5; 1, 0"/>
                                        <p:tgtEl>
                                          <p:spTgt spid="6"/>
                                        </p:tgtEl>
                                      </p:cBhvr>
                                    </p:animEffect>
                                    <p:animScale>
                                      <p:cBhvr>
                                        <p:cTn id="160" dur="250" autoRev="1" fill="hold"/>
                                        <p:tgtEl>
                                          <p:spTgt spid="6"/>
                                        </p:tgtEl>
                                      </p:cBhvr>
                                      <p:by x="105000" y="105000"/>
                                    </p:animScale>
                                  </p:childTnLst>
                                </p:cTn>
                              </p:par>
                            </p:childTnLst>
                          </p:cTn>
                        </p:par>
                      </p:childTnLst>
                    </p:cTn>
                  </p:par>
                  <p:par>
                    <p:cTn id="161" fill="hold">
                      <p:stCondLst>
                        <p:cond delay="indefinite"/>
                      </p:stCondLst>
                      <p:childTnLst>
                        <p:par>
                          <p:cTn id="162" fill="hold">
                            <p:stCondLst>
                              <p:cond delay="0"/>
                            </p:stCondLst>
                            <p:childTnLst>
                              <p:par>
                                <p:cTn id="163" presetID="30" presetClass="exit" presetSubtype="0" fill="hold" grpId="2" nodeType="clickEffect">
                                  <p:stCondLst>
                                    <p:cond delay="0"/>
                                  </p:stCondLst>
                                  <p:childTnLst>
                                    <p:animEffect transition="out" filter="fade">
                                      <p:cBhvr>
                                        <p:cTn id="164" dur="800" accel="100000">
                                          <p:stCondLst>
                                            <p:cond delay="200"/>
                                          </p:stCondLst>
                                        </p:cTn>
                                        <p:tgtEl>
                                          <p:spTgt spid="6"/>
                                        </p:tgtEl>
                                      </p:cBhvr>
                                    </p:animEffect>
                                    <p:anim calcmode="lin" valueType="num">
                                      <p:cBhvr>
                                        <p:cTn id="165"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166" dur="200" decel="100000"/>
                                        <p:tgtEl>
                                          <p:spTgt spid="6"/>
                                        </p:tgtEl>
                                        <p:attrNameLst>
                                          <p:attrName>ppt_x</p:attrName>
                                        </p:attrNameLst>
                                      </p:cBhvr>
                                      <p:tavLst>
                                        <p:tav tm="0">
                                          <p:val>
                                            <p:strVal val="ppt_x"/>
                                          </p:val>
                                        </p:tav>
                                        <p:tav tm="100000">
                                          <p:val>
                                            <p:strVal val="ppt_x-0.05"/>
                                          </p:val>
                                        </p:tav>
                                      </p:tavLst>
                                    </p:anim>
                                    <p:anim calcmode="lin" valueType="num">
                                      <p:cBhvr>
                                        <p:cTn id="167" dur="200" decel="100000"/>
                                        <p:tgtEl>
                                          <p:spTgt spid="6"/>
                                        </p:tgtEl>
                                        <p:attrNameLst>
                                          <p:attrName>ppt_y</p:attrName>
                                        </p:attrNameLst>
                                      </p:cBhvr>
                                      <p:tavLst>
                                        <p:tav tm="0">
                                          <p:val>
                                            <p:strVal val="ppt_y"/>
                                          </p:val>
                                        </p:tav>
                                        <p:tav tm="100000">
                                          <p:val>
                                            <p:strVal val="ppt_y+0.1"/>
                                          </p:val>
                                        </p:tav>
                                      </p:tavLst>
                                    </p:anim>
                                    <p:anim calcmode="lin" valueType="num">
                                      <p:cBhvr>
                                        <p:cTn id="168"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169" dur="800" accel="100000">
                                          <p:stCondLst>
                                            <p:cond delay="200"/>
                                          </p:stCondLst>
                                        </p:cTn>
                                        <p:tgtEl>
                                          <p:spTgt spid="6"/>
                                        </p:tgtEl>
                                        <p:attrNameLst>
                                          <p:attrName>ppt_y</p:attrName>
                                        </p:attrNameLst>
                                      </p:cBhvr>
                                      <p:tavLst>
                                        <p:tav tm="0">
                                          <p:val>
                                            <p:strVal val="ppt_y"/>
                                          </p:val>
                                        </p:tav>
                                        <p:tav tm="100000">
                                          <p:val>
                                            <p:strVal val="ppt_y-0.4-0.1"/>
                                          </p:val>
                                        </p:tav>
                                      </p:tavLst>
                                    </p:anim>
                                    <p:set>
                                      <p:cBhvr>
                                        <p:cTn id="170" dur="1" fill="hold">
                                          <p:stCondLst>
                                            <p:cond delay="999"/>
                                          </p:stCondLst>
                                        </p:cTn>
                                        <p:tgtEl>
                                          <p:spTgt spid="6"/>
                                        </p:tgtEl>
                                        <p:attrNameLst>
                                          <p:attrName>style.visibility</p:attrName>
                                        </p:attrNameLst>
                                      </p:cBhvr>
                                      <p:to>
                                        <p:strVal val="hidden"/>
                                      </p:to>
                                    </p:set>
                                  </p:childTnLst>
                                </p:cTn>
                              </p:par>
                              <p:par>
                                <p:cTn id="171" presetID="30" presetClass="exit" presetSubtype="0" fill="hold" grpId="1" nodeType="withEffect">
                                  <p:stCondLst>
                                    <p:cond delay="0"/>
                                  </p:stCondLst>
                                  <p:iterate type="lt">
                                    <p:tmPct val="0"/>
                                  </p:iterate>
                                  <p:childTnLst>
                                    <p:animEffect transition="out" filter="fade">
                                      <p:cBhvr>
                                        <p:cTn id="172" dur="800" accel="100000">
                                          <p:stCondLst>
                                            <p:cond delay="200"/>
                                          </p:stCondLst>
                                        </p:cTn>
                                        <p:tgtEl>
                                          <p:spTgt spid="14"/>
                                        </p:tgtEl>
                                      </p:cBhvr>
                                    </p:animEffect>
                                    <p:anim calcmode="lin" valueType="num">
                                      <p:cBhvr>
                                        <p:cTn id="173" dur="800" accel="100000">
                                          <p:stCondLst>
                                            <p:cond delay="200"/>
                                          </p:stCondLst>
                                        </p:cTn>
                                        <p:tgtEl>
                                          <p:spTgt spid="14"/>
                                        </p:tgtEl>
                                        <p:attrNameLst>
                                          <p:attrName>style.rotation</p:attrName>
                                        </p:attrNameLst>
                                      </p:cBhvr>
                                      <p:tavLst>
                                        <p:tav tm="0">
                                          <p:val>
                                            <p:fltVal val="0"/>
                                          </p:val>
                                        </p:tav>
                                        <p:tav tm="100000">
                                          <p:val>
                                            <p:fltVal val="-90"/>
                                          </p:val>
                                        </p:tav>
                                      </p:tavLst>
                                    </p:anim>
                                    <p:anim calcmode="lin" valueType="num">
                                      <p:cBhvr>
                                        <p:cTn id="174" dur="200" decel="100000"/>
                                        <p:tgtEl>
                                          <p:spTgt spid="14"/>
                                        </p:tgtEl>
                                        <p:attrNameLst>
                                          <p:attrName>ppt_x</p:attrName>
                                        </p:attrNameLst>
                                      </p:cBhvr>
                                      <p:tavLst>
                                        <p:tav tm="0">
                                          <p:val>
                                            <p:strVal val="ppt_x"/>
                                          </p:val>
                                        </p:tav>
                                        <p:tav tm="100000">
                                          <p:val>
                                            <p:strVal val="ppt_x-0.05"/>
                                          </p:val>
                                        </p:tav>
                                      </p:tavLst>
                                    </p:anim>
                                    <p:anim calcmode="lin" valueType="num">
                                      <p:cBhvr>
                                        <p:cTn id="175" dur="200" decel="100000"/>
                                        <p:tgtEl>
                                          <p:spTgt spid="14"/>
                                        </p:tgtEl>
                                        <p:attrNameLst>
                                          <p:attrName>ppt_y</p:attrName>
                                        </p:attrNameLst>
                                      </p:cBhvr>
                                      <p:tavLst>
                                        <p:tav tm="0">
                                          <p:val>
                                            <p:strVal val="ppt_y"/>
                                          </p:val>
                                        </p:tav>
                                        <p:tav tm="100000">
                                          <p:val>
                                            <p:strVal val="ppt_y+0.1"/>
                                          </p:val>
                                        </p:tav>
                                      </p:tavLst>
                                    </p:anim>
                                    <p:anim calcmode="lin" valueType="num">
                                      <p:cBhvr>
                                        <p:cTn id="176" dur="800" accel="100000">
                                          <p:stCondLst>
                                            <p:cond delay="200"/>
                                          </p:stCondLst>
                                        </p:cTn>
                                        <p:tgtEl>
                                          <p:spTgt spid="14"/>
                                        </p:tgtEl>
                                        <p:attrNameLst>
                                          <p:attrName>ppt_x</p:attrName>
                                        </p:attrNameLst>
                                      </p:cBhvr>
                                      <p:tavLst>
                                        <p:tav tm="0">
                                          <p:val>
                                            <p:strVal val="ppt_x"/>
                                          </p:val>
                                        </p:tav>
                                        <p:tav tm="100000">
                                          <p:val>
                                            <p:strVal val="ppt_x+0.4+0.05"/>
                                          </p:val>
                                        </p:tav>
                                      </p:tavLst>
                                    </p:anim>
                                    <p:anim calcmode="lin" valueType="num">
                                      <p:cBhvr>
                                        <p:cTn id="177" dur="800" accel="100000">
                                          <p:stCondLst>
                                            <p:cond delay="200"/>
                                          </p:stCondLst>
                                        </p:cTn>
                                        <p:tgtEl>
                                          <p:spTgt spid="14"/>
                                        </p:tgtEl>
                                        <p:attrNameLst>
                                          <p:attrName>ppt_y</p:attrName>
                                        </p:attrNameLst>
                                      </p:cBhvr>
                                      <p:tavLst>
                                        <p:tav tm="0">
                                          <p:val>
                                            <p:strVal val="ppt_y"/>
                                          </p:val>
                                        </p:tav>
                                        <p:tav tm="100000">
                                          <p:val>
                                            <p:strVal val="ppt_y-0.4-0.1"/>
                                          </p:val>
                                        </p:tav>
                                      </p:tavLst>
                                    </p:anim>
                                    <p:set>
                                      <p:cBhvr>
                                        <p:cTn id="178" dur="1" fill="hold">
                                          <p:stCondLst>
                                            <p:cond delay="999"/>
                                          </p:stCondLst>
                                        </p:cTn>
                                        <p:tgtEl>
                                          <p:spTgt spid="14"/>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3" nodeType="clickEffect">
                                  <p:stCondLst>
                                    <p:cond delay="0"/>
                                  </p:stCondLst>
                                  <p:childTnLst>
                                    <p:set>
                                      <p:cBhvr>
                                        <p:cTn id="182" dur="1" fill="hold">
                                          <p:stCondLst>
                                            <p:cond delay="0"/>
                                          </p:stCondLst>
                                        </p:cTn>
                                        <p:tgtEl>
                                          <p:spTgt spid="4"/>
                                        </p:tgtEl>
                                        <p:attrNameLst>
                                          <p:attrName>style.visibility</p:attrName>
                                        </p:attrNameLst>
                                      </p:cBhvr>
                                      <p:to>
                                        <p:strVal val="visible"/>
                                      </p:to>
                                    </p:set>
                                  </p:childTnLst>
                                </p:cTn>
                              </p:par>
                              <p:par>
                                <p:cTn id="183" presetID="1" presetClass="entr" presetSubtype="0" fill="hold" grpId="2" nodeType="withEffect">
                                  <p:stCondLst>
                                    <p:cond delay="0"/>
                                  </p:stCondLst>
                                  <p:iterate type="lt">
                                    <p:tmAbs val="0"/>
                                  </p:iterate>
                                  <p:childTnLst>
                                    <p:set>
                                      <p:cBhvr>
                                        <p:cTn id="184" dur="1" fill="hold">
                                          <p:stCondLst>
                                            <p:cond delay="0"/>
                                          </p:stCondLst>
                                        </p:cTn>
                                        <p:tgtEl>
                                          <p:spTgt spid="13"/>
                                        </p:tgtEl>
                                        <p:attrNameLst>
                                          <p:attrName>style.visibility</p:attrName>
                                        </p:attrNameLst>
                                      </p:cBhvr>
                                      <p:to>
                                        <p:strVal val="visible"/>
                                      </p:to>
                                    </p:set>
                                  </p:childTnLst>
                                </p:cTn>
                              </p:par>
                              <p:par>
                                <p:cTn id="185" presetID="1" presetClass="entr" presetSubtype="0" fill="hold" grpId="3" nodeType="withEffect">
                                  <p:stCondLst>
                                    <p:cond delay="0"/>
                                  </p:stCondLst>
                                  <p:childTnLst>
                                    <p:set>
                                      <p:cBhvr>
                                        <p:cTn id="186" dur="1" fill="hold">
                                          <p:stCondLst>
                                            <p:cond delay="0"/>
                                          </p:stCondLst>
                                        </p:cTn>
                                        <p:tgtEl>
                                          <p:spTgt spid="8"/>
                                        </p:tgtEl>
                                        <p:attrNameLst>
                                          <p:attrName>style.visibility</p:attrName>
                                        </p:attrNameLst>
                                      </p:cBhvr>
                                      <p:to>
                                        <p:strVal val="visible"/>
                                      </p:to>
                                    </p:set>
                                  </p:childTnLst>
                                </p:cTn>
                              </p:par>
                              <p:par>
                                <p:cTn id="187" presetID="1" presetClass="entr" presetSubtype="0" fill="hold" grpId="2" nodeType="withEffect">
                                  <p:stCondLst>
                                    <p:cond delay="0"/>
                                  </p:stCondLst>
                                  <p:iterate type="lt">
                                    <p:tmAbs val="0"/>
                                  </p:iterate>
                                  <p:childTnLst>
                                    <p:set>
                                      <p:cBhvr>
                                        <p:cTn id="188" dur="1" fill="hold">
                                          <p:stCondLst>
                                            <p:cond delay="0"/>
                                          </p:stCondLst>
                                        </p:cTn>
                                        <p:tgtEl>
                                          <p:spTgt spid="15"/>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11"/>
                                        </p:tgtEl>
                                        <p:attrNameLst>
                                          <p:attrName>style.visibility</p:attrName>
                                        </p:attrNameLst>
                                      </p:cBhvr>
                                      <p:to>
                                        <p:strVal val="visible"/>
                                      </p:to>
                                    </p:set>
                                  </p:childTnLst>
                                </p:cTn>
                              </p:par>
                              <p:par>
                                <p:cTn id="191" presetID="1" presetClass="entr" presetSubtype="0" fill="hold" grpId="2" nodeType="withEffect">
                                  <p:stCondLst>
                                    <p:cond delay="0"/>
                                  </p:stCondLst>
                                  <p:iterate type="lt">
                                    <p:tmAbs val="0"/>
                                  </p:iterate>
                                  <p:childTnLst>
                                    <p:set>
                                      <p:cBhvr>
                                        <p:cTn id="192" dur="1" fill="hold">
                                          <p:stCondLst>
                                            <p:cond delay="0"/>
                                          </p:stCondLst>
                                        </p:cTn>
                                        <p:tgtEl>
                                          <p:spTgt spid="17"/>
                                        </p:tgtEl>
                                        <p:attrNameLst>
                                          <p:attrName>style.visibility</p:attrName>
                                        </p:attrNameLst>
                                      </p:cBhvr>
                                      <p:to>
                                        <p:strVal val="visible"/>
                                      </p:to>
                                    </p:set>
                                  </p:childTnLst>
                                </p:cTn>
                              </p:par>
                              <p:par>
                                <p:cTn id="193" presetID="1" presetClass="entr" presetSubtype="0" fill="hold" grpId="3" nodeType="withEffect">
                                  <p:stCondLst>
                                    <p:cond delay="0"/>
                                  </p:stCondLst>
                                  <p:childTnLst>
                                    <p:set>
                                      <p:cBhvr>
                                        <p:cTn id="194" dur="1" fill="hold">
                                          <p:stCondLst>
                                            <p:cond delay="0"/>
                                          </p:stCondLst>
                                        </p:cTn>
                                        <p:tgtEl>
                                          <p:spTgt spid="6"/>
                                        </p:tgtEl>
                                        <p:attrNameLst>
                                          <p:attrName>style.visibility</p:attrName>
                                        </p:attrNameLst>
                                      </p:cBhvr>
                                      <p:to>
                                        <p:strVal val="visible"/>
                                      </p:to>
                                    </p:set>
                                  </p:childTnLst>
                                </p:cTn>
                              </p:par>
                              <p:par>
                                <p:cTn id="195" presetID="1" presetClass="entr" presetSubtype="0" fill="hold" grpId="2" nodeType="withEffect">
                                  <p:stCondLst>
                                    <p:cond delay="0"/>
                                  </p:stCondLst>
                                  <p:iterate type="lt">
                                    <p:tmAbs val="0"/>
                                  </p:iterate>
                                  <p:childTnLst>
                                    <p:set>
                                      <p:cBhvr>
                                        <p:cTn id="19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5" grpId="0"/>
      <p:bldP spid="6" grpId="0"/>
      <p:bldP spid="6" grpId="1"/>
      <p:bldP spid="6" grpId="2"/>
      <p:bldP spid="6" grpId="3"/>
      <p:bldP spid="7" grpId="0"/>
      <p:bldP spid="8" grpId="0"/>
      <p:bldP spid="8" grpId="1"/>
      <p:bldP spid="8" grpId="2"/>
      <p:bldP spid="8" grpId="3"/>
      <p:bldP spid="9" grpId="0"/>
      <p:bldP spid="10" grpId="0"/>
      <p:bldP spid="11" grpId="0"/>
      <p:bldP spid="11" grpId="1"/>
      <p:bldP spid="11" grpId="2"/>
      <p:bldP spid="11" grpId="3"/>
      <p:bldP spid="12" grpId="0"/>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7" grpId="0" animBg="1"/>
      <p:bldP spid="17" grpId="1" animBg="1"/>
      <p:bldP spid="17"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7237" y="644570"/>
            <a:ext cx="8544763" cy="3434428"/>
          </a:xfrm>
          <a:prstGeom prst="rect">
            <a:avLst/>
          </a:prstGeom>
          <a:ln w="28575">
            <a:solidFill>
              <a:schemeClr val="accent2">
                <a:lumMod val="75000"/>
              </a:schemeClr>
            </a:solidFill>
          </a:ln>
        </p:spPr>
      </p:pic>
      <p:sp>
        <p:nvSpPr>
          <p:cNvPr id="4" name="TextBox 3"/>
          <p:cNvSpPr txBox="1"/>
          <p:nvPr/>
        </p:nvSpPr>
        <p:spPr>
          <a:xfrm>
            <a:off x="0" y="0"/>
            <a:ext cx="12192000" cy="584775"/>
          </a:xfrm>
          <a:prstGeom prst="rect">
            <a:avLst/>
          </a:prstGeom>
          <a:solidFill>
            <a:srgbClr val="FFDAAB"/>
          </a:solidFill>
        </p:spPr>
        <p:txBody>
          <a:bodyPr wrap="square" rtlCol="0">
            <a:spAutoFit/>
          </a:bodyPr>
          <a:lstStyle/>
          <a:p>
            <a:pPr algn="ctr"/>
            <a:r>
              <a:rPr lang="en-US" sz="3200" b="1" dirty="0" smtClean="0">
                <a:solidFill>
                  <a:srgbClr val="00A9A5"/>
                </a:solidFill>
                <a:latin typeface="Times New Roman" panose="02020603050405020304" pitchFamily="18" charset="0"/>
                <a:cs typeface="Times New Roman" panose="02020603050405020304" pitchFamily="18" charset="0"/>
              </a:rPr>
              <a:t>Unit 10: ENERGY SOURCES – LESSON 5: SKILLS 1</a:t>
            </a:r>
            <a:endParaRPr lang="en-US" sz="3200" b="1" dirty="0">
              <a:solidFill>
                <a:srgbClr val="00A9A5"/>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3664299"/>
            <a:ext cx="2199991"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1. Prediction</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4419312"/>
            <a:ext cx="9680170" cy="523220"/>
          </a:xfrm>
          <a:prstGeom prst="rect">
            <a:avLst/>
          </a:prstGeom>
        </p:spPr>
        <p:txBody>
          <a:bodyPr wrap="square">
            <a:spAutoFit/>
          </a:bodyPr>
          <a:lstStyle/>
          <a:p>
            <a:r>
              <a:rPr lang="en-US" sz="2800" dirty="0">
                <a:solidFill>
                  <a:srgbClr val="333333"/>
                </a:solidFill>
                <a:latin typeface="Times New Roman" panose="02020603050405020304" pitchFamily="18" charset="0"/>
                <a:cs typeface="Times New Roman" panose="02020603050405020304" pitchFamily="18" charset="0"/>
              </a:rPr>
              <a:t>1. What are the main energy sources in Viet Nam?</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 y="5621562"/>
            <a:ext cx="9270750" cy="523220"/>
          </a:xfrm>
          <a:prstGeom prst="rect">
            <a:avLst/>
          </a:prstGeom>
        </p:spPr>
        <p:txBody>
          <a:bodyPr wrap="square">
            <a:spAutoFit/>
          </a:bodyPr>
          <a:lstStyle/>
          <a:p>
            <a:r>
              <a:rPr lang="en-US" sz="2800" dirty="0">
                <a:solidFill>
                  <a:srgbClr val="333333"/>
                </a:solidFill>
                <a:latin typeface="Times New Roman" panose="02020603050405020304" pitchFamily="18" charset="0"/>
                <a:cs typeface="Times New Roman" panose="02020603050405020304" pitchFamily="18" charset="0"/>
              </a:rPr>
              <a:t>2. What type(s) of energy sources will we use in the future?</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73955" y="5020437"/>
            <a:ext cx="9261364" cy="523220"/>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=&gt;They </a:t>
            </a:r>
            <a:r>
              <a:rPr lang="en-US" sz="2800" dirty="0">
                <a:solidFill>
                  <a:srgbClr val="0070C0"/>
                </a:solidFill>
                <a:latin typeface="Times New Roman" panose="02020603050405020304" pitchFamily="18" charset="0"/>
                <a:cs typeface="Times New Roman" panose="02020603050405020304" pitchFamily="18" charset="0"/>
              </a:rPr>
              <a:t>are hydro energy and energy from coal.</a:t>
            </a:r>
          </a:p>
        </p:txBody>
      </p:sp>
      <p:sp>
        <p:nvSpPr>
          <p:cNvPr id="9" name="Rectangle 8"/>
          <p:cNvSpPr/>
          <p:nvPr/>
        </p:nvSpPr>
        <p:spPr>
          <a:xfrm>
            <a:off x="73955" y="6278941"/>
            <a:ext cx="8720893" cy="523220"/>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=&gt;We </a:t>
            </a:r>
            <a:r>
              <a:rPr lang="en-US" sz="2800" dirty="0">
                <a:solidFill>
                  <a:srgbClr val="0070C0"/>
                </a:solidFill>
                <a:latin typeface="Times New Roman" panose="02020603050405020304" pitchFamily="18" charset="0"/>
                <a:cs typeface="Times New Roman" panose="02020603050405020304" pitchFamily="18" charset="0"/>
              </a:rPr>
              <a:t>will use solar energy and wind energy.</a:t>
            </a:r>
          </a:p>
        </p:txBody>
      </p:sp>
    </p:spTree>
    <p:extLst>
      <p:ext uri="{BB962C8B-B14F-4D97-AF65-F5344CB8AC3E}">
        <p14:creationId xmlns:p14="http://schemas.microsoft.com/office/powerpoint/2010/main" val="18963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5"/>
            <a:ext cx="11736309" cy="954107"/>
          </a:xfrm>
          <a:prstGeom prst="rect">
            <a:avLst/>
          </a:prstGeom>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2. </a:t>
            </a:r>
            <a:r>
              <a:rPr lang="en-US" sz="2800" b="1" dirty="0" err="1">
                <a:solidFill>
                  <a:srgbClr val="C00000"/>
                </a:solidFill>
                <a:latin typeface="Times New Roman" panose="02020603050405020304" pitchFamily="18" charset="0"/>
                <a:cs typeface="Times New Roman" panose="02020603050405020304" pitchFamily="18" charset="0"/>
              </a:rPr>
              <a:t>Mr</a:t>
            </a:r>
            <a:r>
              <a:rPr lang="en-US" sz="2800" b="1" dirty="0">
                <a:solidFill>
                  <a:srgbClr val="C00000"/>
                </a:solidFill>
                <a:latin typeface="Times New Roman" panose="02020603050405020304" pitchFamily="18" charset="0"/>
                <a:cs typeface="Times New Roman" panose="02020603050405020304" pitchFamily="18" charset="0"/>
              </a:rPr>
              <a:t> Lam is giving a lecture on energy sources. Read the text and choose the best option (A, B, or C) to complete the sentences.</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0"/>
            <a:ext cx="12192000" cy="584775"/>
          </a:xfrm>
          <a:prstGeom prst="rect">
            <a:avLst/>
          </a:prstGeom>
          <a:solidFill>
            <a:srgbClr val="FFDAAB"/>
          </a:solidFill>
        </p:spPr>
        <p:txBody>
          <a:bodyPr wrap="square" rtlCol="0">
            <a:spAutoFit/>
          </a:bodyPr>
          <a:lstStyle/>
          <a:p>
            <a:pPr algn="ctr"/>
            <a:r>
              <a:rPr lang="en-US" sz="3200" b="1" dirty="0" smtClean="0">
                <a:solidFill>
                  <a:srgbClr val="00A9A5"/>
                </a:solidFill>
                <a:latin typeface="Times New Roman" panose="02020603050405020304" pitchFamily="18" charset="0"/>
                <a:cs typeface="Times New Roman" panose="02020603050405020304" pitchFamily="18" charset="0"/>
              </a:rPr>
              <a:t>Unit 10: ENERGY SOURCES – LESSON 5: SKILLS 1-READING</a:t>
            </a:r>
            <a:endParaRPr lang="en-US" sz="3200" b="1" dirty="0">
              <a:solidFill>
                <a:srgbClr val="00A9A5"/>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3908" y="1640320"/>
            <a:ext cx="12038091" cy="4832092"/>
          </a:xfrm>
          <a:prstGeom prst="rect">
            <a:avLst/>
          </a:prstGeom>
        </p:spPr>
        <p:txBody>
          <a:bodyPr wrap="square">
            <a:spAutoFit/>
          </a:bodyPr>
          <a:lstStyle/>
          <a:p>
            <a:pPr algn="just"/>
            <a:r>
              <a:rPr lang="en-US" sz="2800" dirty="0">
                <a:solidFill>
                  <a:srgbClr val="333333"/>
                </a:solidFill>
                <a:latin typeface="Times New Roman" panose="02020603050405020304" pitchFamily="18" charset="0"/>
                <a:cs typeface="Times New Roman" panose="02020603050405020304" pitchFamily="18" charset="0"/>
              </a:rPr>
              <a:t>Hello, class. Today I'd like to tell you about two energy sources. They are non-renewable sources and renewable sources</a:t>
            </a:r>
            <a:r>
              <a:rPr lang="en-US" sz="2800" dirty="0" smtClean="0">
                <a:solidFill>
                  <a:srgbClr val="333333"/>
                </a:solidFill>
                <a:latin typeface="Times New Roman" panose="02020603050405020304" pitchFamily="18" charset="0"/>
                <a:cs typeface="Times New Roman" panose="02020603050405020304" pitchFamily="18" charset="0"/>
              </a:rPr>
              <a:t>.</a:t>
            </a:r>
            <a:endParaRPr lang="en-US" sz="2800" dirty="0">
              <a:solidFill>
                <a:srgbClr val="333333"/>
              </a:solidFill>
              <a:latin typeface="Times New Roman" panose="02020603050405020304" pitchFamily="18" charset="0"/>
              <a:cs typeface="Times New Roman" panose="02020603050405020304" pitchFamily="18" charset="0"/>
            </a:endParaRPr>
          </a:p>
          <a:p>
            <a:pPr algn="just"/>
            <a:r>
              <a:rPr lang="en-US" sz="2800" dirty="0">
                <a:solidFill>
                  <a:srgbClr val="333333"/>
                </a:solidFill>
                <a:latin typeface="Times New Roman" panose="02020603050405020304" pitchFamily="18" charset="0"/>
                <a:cs typeface="Times New Roman" panose="02020603050405020304" pitchFamily="18" charset="0"/>
              </a:rPr>
              <a:t>Non-renewable sources are coal, oil and natural gas. We can use these sources to produce energy. They are cheap and easy to use. People use them a lot. But they are very limited and will run out soon</a:t>
            </a:r>
            <a:r>
              <a:rPr lang="en-US" sz="2800" dirty="0" smtClean="0">
                <a:solidFill>
                  <a:srgbClr val="333333"/>
                </a:solidFill>
                <a:latin typeface="Times New Roman" panose="02020603050405020304" pitchFamily="18" charset="0"/>
                <a:cs typeface="Times New Roman" panose="02020603050405020304" pitchFamily="18" charset="0"/>
              </a:rPr>
              <a:t>.</a:t>
            </a:r>
            <a:endParaRPr lang="en-US" sz="2800" dirty="0">
              <a:solidFill>
                <a:srgbClr val="333333"/>
              </a:solidFill>
              <a:latin typeface="Times New Roman" panose="02020603050405020304" pitchFamily="18" charset="0"/>
              <a:cs typeface="Times New Roman" panose="02020603050405020304" pitchFamily="18" charset="0"/>
            </a:endParaRPr>
          </a:p>
          <a:p>
            <a:pPr algn="just"/>
            <a:r>
              <a:rPr lang="en-US" sz="2800" dirty="0">
                <a:solidFill>
                  <a:srgbClr val="333333"/>
                </a:solidFill>
                <a:latin typeface="Times New Roman" panose="02020603050405020304" pitchFamily="18" charset="0"/>
                <a:cs typeface="Times New Roman" panose="02020603050405020304" pitchFamily="18"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algn="just"/>
            <a:r>
              <a:rPr lang="en-US" sz="2800" dirty="0">
                <a:solidFill>
                  <a:srgbClr val="333333"/>
                </a:solidFill>
                <a:latin typeface="Times New Roman" panose="02020603050405020304" pitchFamily="18" charset="0"/>
                <a:cs typeface="Times New Roman" panose="02020603050405020304" pitchFamily="18" charset="0"/>
              </a:rPr>
              <a:t>In the future we will rely more on renewable energy sources. They are better for the environment and they will not run out.</a:t>
            </a:r>
            <a:endParaRPr lang="en-US" sz="28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8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7237" y="585308"/>
            <a:ext cx="8544763" cy="3434428"/>
          </a:xfrm>
          <a:prstGeom prst="rect">
            <a:avLst/>
          </a:prstGeom>
        </p:spPr>
      </p:pic>
      <p:sp>
        <p:nvSpPr>
          <p:cNvPr id="4" name="TextBox 3"/>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0" y="3664299"/>
            <a:ext cx="21999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1. Prediction</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0" y="4419312"/>
            <a:ext cx="96801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1. What are the main energy sources in Viet Nam?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 y="5621562"/>
            <a:ext cx="927075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2. What type(s) of energy sources will we use in the future?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73955" y="5020437"/>
            <a:ext cx="926136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=&gt;They </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are hydro energy and energy from coal.</a:t>
            </a:r>
          </a:p>
        </p:txBody>
      </p:sp>
      <p:sp>
        <p:nvSpPr>
          <p:cNvPr id="9" name="Rectangle 8"/>
          <p:cNvSpPr/>
          <p:nvPr/>
        </p:nvSpPr>
        <p:spPr>
          <a:xfrm>
            <a:off x="73955" y="6278941"/>
            <a:ext cx="87208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=&gt;We </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will use solar energy and wind energy.</a:t>
            </a:r>
          </a:p>
        </p:txBody>
      </p:sp>
    </p:spTree>
    <p:extLst>
      <p:ext uri="{BB962C8B-B14F-4D97-AF65-F5344CB8AC3E}">
        <p14:creationId xmlns:p14="http://schemas.microsoft.com/office/powerpoint/2010/main" val="2117902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775"/>
            <a:ext cx="1173630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Mr</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Lam is giving a lecture on energy sources. Read the text and choose the best option (A, B, or C) to complete the sentences.</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0" y="0"/>
            <a:ext cx="12192000" cy="584775"/>
          </a:xfrm>
          <a:prstGeom prst="rect">
            <a:avLst/>
          </a:prstGeom>
          <a:solidFill>
            <a:srgbClr val="FFDAA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A9A5"/>
                </a:solidFill>
                <a:effectLst/>
                <a:uLnTx/>
                <a:uFillTx/>
                <a:latin typeface="Times New Roman" panose="02020603050405020304" pitchFamily="18" charset="0"/>
                <a:ea typeface="+mn-ea"/>
                <a:cs typeface="Times New Roman" panose="02020603050405020304" pitchFamily="18" charset="0"/>
              </a:rPr>
              <a:t>Unit 10: ENERGY SOURCES – LESSON 5: SKILLS 1-READING</a:t>
            </a:r>
            <a:endParaRPr kumimoji="0" lang="en-US" sz="3200" b="1" i="0" u="none" strike="noStrike" kern="1200" cap="none" spc="0" normalizeH="0" baseline="0" noProof="0" dirty="0">
              <a:ln>
                <a:noFill/>
              </a:ln>
              <a:solidFill>
                <a:srgbClr val="00A9A5"/>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53908" y="1640320"/>
            <a:ext cx="12038091"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Hello, class. Today I'd like to tell you about two energy sources. They are non-renewable sources and renewable sources</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Non-renewable sources are coal, oil and natural gas. We can use these sources to produce energy. They are cheap and easy to use. People use them a lot. But they are very limited and will run out soon</a:t>
            </a:r>
            <a:r>
              <a:rPr kumimoji="0" lang="en-US" sz="2800" b="0" i="0" u="none" strike="noStrike" kern="1200" cap="none" spc="0" normalizeH="0" baseline="0" noProof="0" dirty="0" smtClean="0">
                <a:ln>
                  <a:noFill/>
                </a:ln>
                <a:solidFill>
                  <a:srgbClr val="333333"/>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Renewable sources come from the sun, wind or water. When energy comes from the sun, we call it solar energy. Wind energy comes from the wind, and hydro energy comes from water. Renewable sources are available, clean and safe to use. But they are expensive to produce.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In the future we will rely more on renewable energy sources. They are better for the environment and they will not run out.</a:t>
            </a:r>
          </a:p>
        </p:txBody>
      </p:sp>
    </p:spTree>
    <p:extLst>
      <p:ext uri="{BB962C8B-B14F-4D97-AF65-F5344CB8AC3E}">
        <p14:creationId xmlns:p14="http://schemas.microsoft.com/office/powerpoint/2010/main" val="1391716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3722</TotalTime>
  <Words>1821</Words>
  <Application>Microsoft Office PowerPoint</Application>
  <PresentationFormat>Widescreen</PresentationFormat>
  <Paragraphs>199</Paragraphs>
  <Slides>23</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MS PGothic</vt:lpstr>
      <vt:lpstr>Arial</vt:lpstr>
      <vt:lpstr>Arial Black</vt:lpstr>
      <vt:lpstr>Calibri</vt:lpstr>
      <vt:lpstr>Calibri Light</vt:lpstr>
      <vt:lpstr>Myriad Pro</vt:lpstr>
      <vt:lpstr>Times New Roman</vt:lpstr>
      <vt:lpstr>VNI-Algerian</vt:lpstr>
      <vt:lpstr>Wingdings</vt:lpstr>
      <vt:lpstr>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 THI THU HA</cp:lastModifiedBy>
  <cp:revision>191</cp:revision>
  <dcterms:created xsi:type="dcterms:W3CDTF">2020-12-09T02:04:09Z</dcterms:created>
  <dcterms:modified xsi:type="dcterms:W3CDTF">2024-03-27T07:14:38Z</dcterms:modified>
</cp:coreProperties>
</file>