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17"/>
  </p:notesMasterIdLst>
  <p:sldIdLst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4630400" cy="82296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4XNAP/2YYw3iJ7CxA7JS+gSiR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446" y="53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998220" y="2051686"/>
            <a:ext cx="12618721" cy="342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998220" y="5507356"/>
            <a:ext cx="12618721" cy="180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 sz="29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1005840" y="438150"/>
            <a:ext cx="12618721" cy="15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body" idx="1"/>
          </p:nvPr>
        </p:nvSpPr>
        <p:spPr>
          <a:xfrm>
            <a:off x="1005840" y="2190750"/>
            <a:ext cx="6217920" cy="52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2"/>
          </p:nvPr>
        </p:nvSpPr>
        <p:spPr>
          <a:xfrm>
            <a:off x="7406640" y="2190750"/>
            <a:ext cx="6217920" cy="52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1007746" y="438150"/>
            <a:ext cx="12618721" cy="15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3"/>
          </p:nvPr>
        </p:nvSpPr>
        <p:spPr>
          <a:xfrm>
            <a:off x="7406640" y="2017396"/>
            <a:ext cx="6219826" cy="98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body" idx="4"/>
          </p:nvPr>
        </p:nvSpPr>
        <p:spPr>
          <a:xfrm>
            <a:off x="7406640" y="3006090"/>
            <a:ext cx="6219826" cy="442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1005840" y="438150"/>
            <a:ext cx="12618721" cy="15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body"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normAutofit/>
          </a:bodyPr>
          <a:lstStyle>
            <a:lvl1pPr marL="457200" lvl="0" indent="-469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44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2pPr>
            <a:lvl3pPr marL="1371600" lvl="2" indent="-4127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marL="1828800" lvl="3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 txBox="1"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>
            <a:spLocks noGrp="1"/>
          </p:cNvSpPr>
          <p:nvPr>
            <p:ph type="pic" idx="2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>
            <a:off x="1005840" y="438150"/>
            <a:ext cx="12618721" cy="15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 rot="5400000">
            <a:off x="4704396" y="-1507807"/>
            <a:ext cx="5221606" cy="1261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3"/>
          <p:cNvSpPr txBox="1">
            <a:spLocks noGrp="1"/>
          </p:cNvSpPr>
          <p:nvPr>
            <p:ph type="title"/>
          </p:nvPr>
        </p:nvSpPr>
        <p:spPr>
          <a:xfrm rot="5400000">
            <a:off x="8560116" y="2347913"/>
            <a:ext cx="6974206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3"/>
          <p:cNvSpPr txBox="1">
            <a:spLocks noGrp="1"/>
          </p:cNvSpPr>
          <p:nvPr>
            <p:ph type="body" idx="1"/>
          </p:nvPr>
        </p:nvSpPr>
        <p:spPr>
          <a:xfrm rot="5400000">
            <a:off x="2159317" y="-715327"/>
            <a:ext cx="6974206" cy="928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3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Open Sans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1005840" y="438150"/>
            <a:ext cx="12618721" cy="15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1005840" y="2190750"/>
            <a:ext cx="12618721" cy="52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1005840" y="438150"/>
            <a:ext cx="12618721" cy="15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Open Sans"/>
              <a:buNone/>
              <a:defRPr sz="5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1005840" y="2190750"/>
            <a:ext cx="12618721" cy="52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normAutofit/>
          </a:bodyPr>
          <a:lstStyle>
            <a:lvl1pPr marL="457200" marR="0" lvl="0" indent="-444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12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1005840" y="438150"/>
            <a:ext cx="12618721" cy="15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1005840" y="2190750"/>
            <a:ext cx="12618721" cy="52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normAutofit/>
          </a:bodyPr>
          <a:lstStyle>
            <a:lvl1pPr marL="457200" marR="0" lvl="0" indent="-444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2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jp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jp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630400" cy="8278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4267" y="675409"/>
            <a:ext cx="7587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1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"/>
          <p:cNvSpPr/>
          <p:nvPr/>
        </p:nvSpPr>
        <p:spPr>
          <a:xfrm>
            <a:off x="736922" y="14011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73" name="Google Shape;273;p9"/>
          <p:cNvSpPr txBox="1"/>
          <p:nvPr/>
        </p:nvSpPr>
        <p:spPr>
          <a:xfrm>
            <a:off x="1255018" y="1353212"/>
            <a:ext cx="9938255" cy="60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kể tên các hình tam giác đều có trong hình sau:</a:t>
            </a:r>
            <a:endParaRPr sz="32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4" name="Google Shape;27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2511" y="2059842"/>
            <a:ext cx="3749040" cy="356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7733" y="2178618"/>
            <a:ext cx="4846320" cy="321673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9"/>
          <p:cNvSpPr txBox="1"/>
          <p:nvPr/>
        </p:nvSpPr>
        <p:spPr>
          <a:xfrm>
            <a:off x="3098800" y="5511800"/>
            <a:ext cx="14218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497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1</a:t>
            </a:r>
            <a:endParaRPr/>
          </a:p>
        </p:txBody>
      </p:sp>
      <p:sp>
        <p:nvSpPr>
          <p:cNvPr id="277" name="Google Shape;277;p9"/>
          <p:cNvSpPr txBox="1"/>
          <p:nvPr/>
        </p:nvSpPr>
        <p:spPr>
          <a:xfrm>
            <a:off x="9836085" y="5587210"/>
            <a:ext cx="14218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497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2</a:t>
            </a:r>
            <a:endParaRPr/>
          </a:p>
        </p:txBody>
      </p:sp>
      <p:sp>
        <p:nvSpPr>
          <p:cNvPr id="278" name="Google Shape;278;p9"/>
          <p:cNvSpPr txBox="1"/>
          <p:nvPr/>
        </p:nvSpPr>
        <p:spPr>
          <a:xfrm>
            <a:off x="1407418" y="6128412"/>
            <a:ext cx="9938255" cy="60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497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1:</a:t>
            </a:r>
            <a:r>
              <a:rPr lang="en-US"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Các tam giác AEF, ABC, ADC là các tam giác đều</a:t>
            </a:r>
            <a:endParaRPr sz="32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9"/>
          <p:cNvSpPr txBox="1"/>
          <p:nvPr/>
        </p:nvSpPr>
        <p:spPr>
          <a:xfrm>
            <a:off x="1382018" y="6890412"/>
            <a:ext cx="9938255" cy="60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497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2:</a:t>
            </a:r>
            <a:r>
              <a:rPr lang="en-US"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Tam giác MND là tam giác đều</a:t>
            </a:r>
            <a:endParaRPr sz="32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80" name="Google Shape;280;p9"/>
          <p:cNvGrpSpPr/>
          <p:nvPr/>
        </p:nvGrpSpPr>
        <p:grpSpPr>
          <a:xfrm>
            <a:off x="9836085" y="2476500"/>
            <a:ext cx="1484188" cy="1485900"/>
            <a:chOff x="9836085" y="2476500"/>
            <a:chExt cx="1484188" cy="1485900"/>
          </a:xfrm>
        </p:grpSpPr>
        <p:cxnSp>
          <p:nvCxnSpPr>
            <p:cNvPr id="281" name="Google Shape;281;p9"/>
            <p:cNvCxnSpPr/>
            <p:nvPr/>
          </p:nvCxnSpPr>
          <p:spPr>
            <a:xfrm>
              <a:off x="9836085" y="2476500"/>
              <a:ext cx="0" cy="1485900"/>
            </a:xfrm>
            <a:prstGeom prst="straightConnector1">
              <a:avLst/>
            </a:prstGeom>
            <a:noFill/>
            <a:ln w="38100" cap="flat" cmpd="sng">
              <a:solidFill>
                <a:srgbClr val="DA172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9836085" y="2476500"/>
              <a:ext cx="1421892" cy="0"/>
            </a:xfrm>
            <a:prstGeom prst="straightConnector1">
              <a:avLst/>
            </a:prstGeom>
            <a:noFill/>
            <a:ln w="38100" cap="flat" cmpd="sng">
              <a:solidFill>
                <a:srgbClr val="DA172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9836085" y="3962400"/>
              <a:ext cx="1484188" cy="0"/>
            </a:xfrm>
            <a:prstGeom prst="straightConnector1">
              <a:avLst/>
            </a:prstGeom>
            <a:noFill/>
            <a:ln w="38100" cap="flat" cmpd="sng">
              <a:solidFill>
                <a:srgbClr val="DA172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11294873" y="2476500"/>
              <a:ext cx="0" cy="1485900"/>
            </a:xfrm>
            <a:prstGeom prst="straightConnector1">
              <a:avLst/>
            </a:prstGeom>
            <a:noFill/>
            <a:ln w="38100" cap="flat" cmpd="sng">
              <a:solidFill>
                <a:srgbClr val="DA172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5" name="Google Shape;285;p9"/>
          <p:cNvSpPr txBox="1"/>
          <p:nvPr/>
        </p:nvSpPr>
        <p:spPr>
          <a:xfrm>
            <a:off x="7086600" y="3456785"/>
            <a:ext cx="23495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A17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VUÔNG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1AA"/>
              </a:buClr>
              <a:buSzPts val="5300"/>
              <a:buFont typeface="Arial"/>
              <a:buNone/>
            </a:pPr>
            <a:r>
              <a:rPr lang="en-US" sz="5300" b="0" i="0" u="none" strike="noStrike" cap="none">
                <a:solidFill>
                  <a:srgbClr val="FF71AA"/>
                </a:solidFill>
                <a:latin typeface="Arial"/>
                <a:ea typeface="Arial"/>
                <a:cs typeface="Arial"/>
                <a:sym typeface="Arial"/>
              </a:rPr>
              <a:t>Thử thách về nhà</a:t>
            </a:r>
            <a:endParaRPr/>
          </a:p>
        </p:txBody>
      </p:sp>
      <p:sp>
        <p:nvSpPr>
          <p:cNvPr id="291" name="Google Shape;291;p10"/>
          <p:cNvSpPr txBox="1"/>
          <p:nvPr/>
        </p:nvSpPr>
        <p:spPr>
          <a:xfrm>
            <a:off x="799947" y="1666813"/>
            <a:ext cx="1182624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8F7A70"/>
                </a:solidFill>
                <a:latin typeface="Arial"/>
                <a:ea typeface="Arial"/>
                <a:cs typeface="Arial"/>
                <a:sym typeface="Arial"/>
              </a:rPr>
              <a:t>Thử thách 1: </a:t>
            </a:r>
            <a:r>
              <a:rPr lang="en-US" sz="2900">
                <a:solidFill>
                  <a:srgbClr val="8F7A70"/>
                </a:solidFill>
                <a:latin typeface="Arial"/>
                <a:ea typeface="Arial"/>
                <a:cs typeface="Arial"/>
                <a:sym typeface="Arial"/>
              </a:rPr>
              <a:t>Vẽ tam giác đều ABC có cạnh BC = 4,5cm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"/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1AA"/>
              </a:buClr>
              <a:buSzPts val="5300"/>
              <a:buFont typeface="Arial"/>
              <a:buNone/>
            </a:pPr>
            <a:r>
              <a:rPr lang="en-US" sz="5300" b="0" i="0" u="none" strike="noStrike" cap="none">
                <a:solidFill>
                  <a:srgbClr val="FF71AA"/>
                </a:solidFill>
                <a:latin typeface="Arial"/>
                <a:ea typeface="Arial"/>
                <a:cs typeface="Arial"/>
                <a:sym typeface="Arial"/>
              </a:rPr>
              <a:t>Thử thách về nhà</a:t>
            </a:r>
            <a:endParaRPr/>
          </a:p>
        </p:txBody>
      </p:sp>
      <p:sp>
        <p:nvSpPr>
          <p:cNvPr id="297" name="Google Shape;297;p11"/>
          <p:cNvSpPr txBox="1"/>
          <p:nvPr/>
        </p:nvSpPr>
        <p:spPr>
          <a:xfrm>
            <a:off x="799946" y="1666813"/>
            <a:ext cx="1330010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8F7A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Thử thách 2: </a:t>
            </a:r>
            <a:r>
              <a:rPr lang="en-US" sz="2900">
                <a:solidFill>
                  <a:srgbClr val="8F7A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hình sau và cho biết: Hình nào là hình tam giác đều?</a:t>
            </a:r>
            <a:endParaRPr/>
          </a:p>
        </p:txBody>
      </p:sp>
      <p:pic>
        <p:nvPicPr>
          <p:cNvPr id="298" name="Google Shape;29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0772" y="2954678"/>
            <a:ext cx="8197738" cy="450084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1"/>
          <p:cNvSpPr txBox="1"/>
          <p:nvPr/>
        </p:nvSpPr>
        <p:spPr>
          <a:xfrm>
            <a:off x="3578569" y="4817300"/>
            <a:ext cx="1045031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a)</a:t>
            </a:r>
            <a:endParaRPr/>
          </a:p>
        </p:txBody>
      </p:sp>
      <p:sp>
        <p:nvSpPr>
          <p:cNvPr id="300" name="Google Shape;300;p11"/>
          <p:cNvSpPr txBox="1"/>
          <p:nvPr/>
        </p:nvSpPr>
        <p:spPr>
          <a:xfrm>
            <a:off x="6839642" y="4703000"/>
            <a:ext cx="1045031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b)</a:t>
            </a:r>
            <a:endParaRPr/>
          </a:p>
        </p:txBody>
      </p:sp>
      <p:sp>
        <p:nvSpPr>
          <p:cNvPr id="301" name="Google Shape;301;p11"/>
          <p:cNvSpPr txBox="1"/>
          <p:nvPr/>
        </p:nvSpPr>
        <p:spPr>
          <a:xfrm>
            <a:off x="9697142" y="4626616"/>
            <a:ext cx="1045031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c)</a:t>
            </a:r>
            <a:endParaRPr/>
          </a:p>
        </p:txBody>
      </p:sp>
      <p:sp>
        <p:nvSpPr>
          <p:cNvPr id="302" name="Google Shape;302;p11"/>
          <p:cNvSpPr txBox="1"/>
          <p:nvPr/>
        </p:nvSpPr>
        <p:spPr>
          <a:xfrm>
            <a:off x="3578569" y="7454762"/>
            <a:ext cx="1045031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d)</a:t>
            </a:r>
            <a:endParaRPr/>
          </a:p>
        </p:txBody>
      </p:sp>
      <p:sp>
        <p:nvSpPr>
          <p:cNvPr id="303" name="Google Shape;303;p11"/>
          <p:cNvSpPr txBox="1"/>
          <p:nvPr/>
        </p:nvSpPr>
        <p:spPr>
          <a:xfrm>
            <a:off x="6875168" y="7435803"/>
            <a:ext cx="1045031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e)</a:t>
            </a:r>
            <a:endParaRPr/>
          </a:p>
        </p:txBody>
      </p:sp>
      <p:sp>
        <p:nvSpPr>
          <p:cNvPr id="304" name="Google Shape;304;p11"/>
          <p:cNvSpPr txBox="1"/>
          <p:nvPr/>
        </p:nvSpPr>
        <p:spPr>
          <a:xfrm>
            <a:off x="9789818" y="7435803"/>
            <a:ext cx="1045031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f)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"/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1AA"/>
              </a:buClr>
              <a:buSzPts val="5300"/>
              <a:buFont typeface="Arial"/>
              <a:buNone/>
            </a:pPr>
            <a:r>
              <a:rPr lang="en-US" sz="5300" b="0" i="0" u="none" strike="noStrike" cap="none">
                <a:solidFill>
                  <a:srgbClr val="FF71AA"/>
                </a:solidFill>
                <a:latin typeface="Arial"/>
                <a:ea typeface="Arial"/>
                <a:cs typeface="Arial"/>
                <a:sym typeface="Arial"/>
              </a:rPr>
              <a:t>Thử thách về nhà</a:t>
            </a:r>
            <a:endParaRPr/>
          </a:p>
        </p:txBody>
      </p:sp>
      <p:sp>
        <p:nvSpPr>
          <p:cNvPr id="310" name="Google Shape;310;p12"/>
          <p:cNvSpPr txBox="1"/>
          <p:nvPr/>
        </p:nvSpPr>
        <p:spPr>
          <a:xfrm>
            <a:off x="799946" y="1400113"/>
            <a:ext cx="13300102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8F7A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Thử thách 3: </a:t>
            </a:r>
            <a:r>
              <a:rPr lang="en-US" sz="2900">
                <a:solidFill>
                  <a:srgbClr val="8F7A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sát, dùng compa kiểm tra trong hình dưới có hình tam giác đều nào không? Hãy chỉ tên tam giác đó (nếu có)</a:t>
            </a:r>
            <a:endParaRPr/>
          </a:p>
        </p:txBody>
      </p:sp>
      <p:pic>
        <p:nvPicPr>
          <p:cNvPr id="311" name="Google Shape;31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3666" y="2350500"/>
            <a:ext cx="4472663" cy="5550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3" descr="Co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7562" y="4387341"/>
            <a:ext cx="3207840" cy="2120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3" descr="Cov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12655">
            <a:off x="2138232" y="2245361"/>
            <a:ext cx="3199220" cy="150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3" descr="Cov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1296" y="4747417"/>
            <a:ext cx="2905039" cy="170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3" descr="Cov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07611" y="1795333"/>
            <a:ext cx="3517273" cy="136744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3"/>
          <p:cNvSpPr/>
          <p:nvPr/>
        </p:nvSpPr>
        <p:spPr>
          <a:xfrm>
            <a:off x="3532915" y="670953"/>
            <a:ext cx="6980808" cy="48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HÌNH TAM GIÁC ĐỀU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3"/>
          <p:cNvSpPr/>
          <p:nvPr/>
        </p:nvSpPr>
        <p:spPr>
          <a:xfrm>
            <a:off x="3815050" y="1583309"/>
            <a:ext cx="5555730" cy="3946283"/>
          </a:xfrm>
          <a:prstGeom prst="rect">
            <a:avLst/>
          </a:prstGeom>
          <a:noFill/>
          <a:ln w="12700" cap="flat" cmpd="sng">
            <a:solidFill>
              <a:srgbClr val="398C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9725" tIns="54850" rIns="109725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9690024" y="1371185"/>
            <a:ext cx="1052983" cy="354448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109725" tIns="54850" rIns="109725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endParaRPr/>
          </a:p>
        </p:txBody>
      </p:sp>
      <p:sp>
        <p:nvSpPr>
          <p:cNvPr id="324" name="Google Shape;324;p13"/>
          <p:cNvSpPr/>
          <p:nvPr/>
        </p:nvSpPr>
        <p:spPr>
          <a:xfrm>
            <a:off x="3469139" y="5352386"/>
            <a:ext cx="1052983" cy="354448"/>
          </a:xfrm>
          <a:prstGeom prst="rect">
            <a:avLst/>
          </a:prstGeom>
          <a:solidFill>
            <a:srgbClr val="FCB13E"/>
          </a:solidFill>
          <a:ln w="1270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109725" tIns="54850" rIns="109725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endParaRPr/>
          </a:p>
        </p:txBody>
      </p:sp>
      <p:sp>
        <p:nvSpPr>
          <p:cNvPr id="325" name="Google Shape;325;p13"/>
          <p:cNvSpPr/>
          <p:nvPr/>
        </p:nvSpPr>
        <p:spPr>
          <a:xfrm>
            <a:off x="2843809" y="944594"/>
            <a:ext cx="1052983" cy="354448"/>
          </a:xfrm>
          <a:prstGeom prst="rect">
            <a:avLst/>
          </a:prstGeom>
          <a:solidFill>
            <a:srgbClr val="E654A0"/>
          </a:solidFill>
          <a:ln w="1270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109725" tIns="54850" rIns="109725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endParaRPr/>
          </a:p>
        </p:txBody>
      </p:sp>
      <p:sp>
        <p:nvSpPr>
          <p:cNvPr id="326" name="Google Shape;326;p13"/>
          <p:cNvSpPr/>
          <p:nvPr/>
        </p:nvSpPr>
        <p:spPr>
          <a:xfrm>
            <a:off x="7681119" y="6094571"/>
            <a:ext cx="1052983" cy="354448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109725" tIns="54850" rIns="109725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endParaRPr/>
          </a:p>
        </p:txBody>
      </p:sp>
      <p:pic>
        <p:nvPicPr>
          <p:cNvPr id="327" name="Google Shape;327;p13" descr="Mũi Tên Màu Đỏ Lên Biểu - Miễn Phí vector hình ảnh trê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790449" flipH="1">
            <a:off x="11796073" y="3649097"/>
            <a:ext cx="1034660" cy="998586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3"/>
          <p:cNvSpPr/>
          <p:nvPr/>
        </p:nvSpPr>
        <p:spPr>
          <a:xfrm>
            <a:off x="10299296" y="3450696"/>
            <a:ext cx="1654926" cy="62177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109725" tIns="54850" rIns="109725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 TAM GIÁC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(Tiểu học)</a:t>
            </a:r>
            <a:endParaRPr sz="13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12266316" y="3269681"/>
            <a:ext cx="1818308" cy="586733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109725" tIns="54850" rIns="109725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 GIÁC ĐỀU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(Lớp 6)</a:t>
            </a:r>
            <a:endParaRPr sz="13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13" descr="Cove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838683">
            <a:off x="11536472" y="1430772"/>
            <a:ext cx="1321009" cy="776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3" descr="Cov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548493" y="1949503"/>
            <a:ext cx="1325614" cy="1019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3" descr="Cove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373738">
            <a:off x="12737840" y="1714689"/>
            <a:ext cx="1250708" cy="51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3" descr="Cov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723581" y="1743597"/>
            <a:ext cx="1435214" cy="111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3" descr="Cover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1258276">
            <a:off x="12804588" y="1236563"/>
            <a:ext cx="1005770" cy="81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3763094" y="1952424"/>
            <a:ext cx="694232" cy="51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3" descr="Cô gái gốc Việt và bí mật 1000 năm của Kim tự tháp Kheops - BBC News Tiếng  Việt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754703" y="2585182"/>
            <a:ext cx="729457" cy="58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3" descr="C:\Users\Admin\Desktop\1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3777489" y="1278296"/>
            <a:ext cx="632677" cy="63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097849" y="2277521"/>
            <a:ext cx="5203506" cy="276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3" descr="Cover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201592" y="6146676"/>
            <a:ext cx="1602106" cy="65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3" descr="Cover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165398" y="5907576"/>
            <a:ext cx="1638300" cy="44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3" descr="Cover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778153" y="6008965"/>
            <a:ext cx="1508760" cy="44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2803698" y="5438199"/>
            <a:ext cx="1943912" cy="144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0039596" y="6846469"/>
            <a:ext cx="2892156" cy="11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3" descr="Cover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-24682" y="6165424"/>
            <a:ext cx="3818040" cy="48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3" descr="Cover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15141" y="5529628"/>
            <a:ext cx="3504313" cy="86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3" descr="Cover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99520" y="1716122"/>
            <a:ext cx="1392556" cy="222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3" descr="Cover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-8150" y="1396081"/>
            <a:ext cx="1811656" cy="43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3" descr="Cover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708256" y="1588486"/>
            <a:ext cx="1198244" cy="24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3" descr="Cover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371070" y="948405"/>
            <a:ext cx="1554480" cy="763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3" descr="Cover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93387" y="865922"/>
            <a:ext cx="1485978" cy="488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" descr="Tại sao nền nhà đổ mồ hôi? Biện pháp khắc phục nền nhà đổ mồ hôi hiệu quả |  Siêu thị nhà mẫ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920" y="1097280"/>
            <a:ext cx="4035893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" descr="CẬP NHẬT] Bảng giá gạch lát nền mới nhất, Đủ kích thướ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5112" y="1097280"/>
            <a:ext cx="5388187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 descr="Description: Gạch Lục Giác Và Ứng Dụng Trong Trang Trí Tạo Điểm Nhấn - Gạch Né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7920" y="4627816"/>
            <a:ext cx="4161988" cy="305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" descr="Description: 20 mẫu Gạch Ốp Tường Bếp đẹp 2021, giá tốt cho tường nhà &amp; Cách phố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74436" y="4627816"/>
            <a:ext cx="4370448" cy="31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/>
          <p:nvPr/>
        </p:nvSpPr>
        <p:spPr>
          <a:xfrm>
            <a:off x="0" y="195072"/>
            <a:ext cx="1463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0" y="2779522"/>
            <a:ext cx="146304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" descr="Nhận đặt in tranh gạch 3D giá rẻ nhất Hà Nội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82440" y="4627816"/>
            <a:ext cx="3150680" cy="315068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"/>
          <p:cNvSpPr txBox="1"/>
          <p:nvPr/>
        </p:nvSpPr>
        <p:spPr>
          <a:xfrm>
            <a:off x="11696700" y="1097280"/>
            <a:ext cx="2387600" cy="216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 tên các hình em đã học trong các hình ảnh bên?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"/>
          <p:cNvGrpSpPr/>
          <p:nvPr/>
        </p:nvGrpSpPr>
        <p:grpSpPr>
          <a:xfrm>
            <a:off x="1778477" y="3402975"/>
            <a:ext cx="11228832" cy="1839961"/>
            <a:chOff x="2206752" y="2743200"/>
            <a:chExt cx="11228832" cy="1839961"/>
          </a:xfrm>
        </p:grpSpPr>
        <p:sp>
          <p:nvSpPr>
            <p:cNvPr id="137" name="Google Shape;137;p2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>
                <a:gd name="adj" fmla="val 16667"/>
              </a:avLst>
            </a:prstGeom>
            <a:solidFill>
              <a:srgbClr val="B5EB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" name="Google Shape;138;p2"/>
            <p:cNvSpPr txBox="1"/>
            <p:nvPr/>
          </p:nvSpPr>
          <p:spPr>
            <a:xfrm>
              <a:off x="2206752" y="2754775"/>
              <a:ext cx="11228832" cy="1828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1C6E5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18: HÌNH TAM GIÁC ĐỀU. HÌNH VUÔNG. HÌNH LỤC GIÁC ĐỀU</a:t>
              </a:r>
              <a:endParaRPr/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4062710" y="5683186"/>
            <a:ext cx="6690168" cy="798653"/>
            <a:chOff x="4166885" y="5092861"/>
            <a:chExt cx="6690168" cy="798653"/>
          </a:xfrm>
        </p:grpSpPr>
        <p:sp>
          <p:nvSpPr>
            <p:cNvPr id="140" name="Google Shape;140;p2"/>
            <p:cNvSpPr/>
            <p:nvPr/>
          </p:nvSpPr>
          <p:spPr>
            <a:xfrm>
              <a:off x="4166885" y="5092861"/>
              <a:ext cx="6690168" cy="798653"/>
            </a:xfrm>
            <a:prstGeom prst="horizontalScroll">
              <a:avLst>
                <a:gd name="adj" fmla="val 12500"/>
              </a:avLst>
            </a:prstGeom>
            <a:solidFill>
              <a:srgbClr val="FBDC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" name="Google Shape;141;p2"/>
            <p:cNvSpPr txBox="1"/>
            <p:nvPr/>
          </p:nvSpPr>
          <p:spPr>
            <a:xfrm>
              <a:off x="4337884" y="5204750"/>
              <a:ext cx="6364224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rgbClr val="DA172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TIẾT 1</a:t>
              </a:r>
              <a:r>
                <a:rPr lang="en-US" sz="3200" b="1" dirty="0" smtClean="0">
                  <a:solidFill>
                    <a:srgbClr val="DA172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>
                  <a:solidFill>
                    <a:srgbClr val="DA172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– HÌNH TAM GIÁC ĐỀU</a:t>
              </a:r>
              <a:endParaRPr dirty="0"/>
            </a:p>
          </p:txBody>
        </p:sp>
      </p:grpSp>
      <p:grpSp>
        <p:nvGrpSpPr>
          <p:cNvPr id="142" name="Google Shape;142;p2"/>
          <p:cNvGrpSpPr/>
          <p:nvPr/>
        </p:nvGrpSpPr>
        <p:grpSpPr>
          <a:xfrm>
            <a:off x="2626721" y="867641"/>
            <a:ext cx="9302290" cy="1938992"/>
            <a:chOff x="2626721" y="612991"/>
            <a:chExt cx="9302290" cy="1938992"/>
          </a:xfrm>
        </p:grpSpPr>
        <p:sp>
          <p:nvSpPr>
            <p:cNvPr id="143" name="Google Shape;143;p2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solidFill>
              <a:srgbClr val="FFE1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cap="none">
                  <a:solidFill>
                    <a:srgbClr val="0097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CHƯƠNG IV: MỘT SỐ HÌNH PHẲNG </a:t>
              </a:r>
              <a:endParaRPr/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cap="none">
                  <a:solidFill>
                    <a:srgbClr val="0097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TRONG THỰC TIỄN</a:t>
              </a:r>
              <a:endParaRPr sz="4000" b="1" cap="none">
                <a:solidFill>
                  <a:srgbClr val="0097C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136210" y="7232073"/>
            <a:ext cx="7587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2408" y="5575315"/>
            <a:ext cx="257175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"/>
          <p:cNvSpPr txBox="1"/>
          <p:nvPr/>
        </p:nvSpPr>
        <p:spPr>
          <a:xfrm>
            <a:off x="717459" y="1008044"/>
            <a:ext cx="789651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Một số yếu tố cơ bản của hình tam giác đều</a:t>
            </a:r>
            <a:endParaRPr sz="2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795055" y="1800587"/>
            <a:ext cx="1062629" cy="450462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HĐ1</a:t>
            </a:r>
            <a:endParaRPr/>
          </a:p>
        </p:txBody>
      </p:sp>
      <p:sp>
        <p:nvSpPr>
          <p:cNvPr id="153" name="Google Shape;153;p3"/>
          <p:cNvSpPr txBox="1"/>
          <p:nvPr/>
        </p:nvSpPr>
        <p:spPr>
          <a:xfrm>
            <a:off x="1765291" y="1719737"/>
            <a:ext cx="1032598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Trong các hình dưới dây (H.4.1), hình nào là tam giác đều</a:t>
            </a: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6015808" y="2468568"/>
            <a:ext cx="1824950" cy="1524642"/>
          </a:xfrm>
          <a:prstGeom prst="triangle">
            <a:avLst>
              <a:gd name="adj" fmla="val 50000"/>
            </a:avLst>
          </a:prstGeom>
          <a:solidFill>
            <a:srgbClr val="165242"/>
          </a:solidFill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3"/>
          <p:cNvSpPr/>
          <p:nvPr/>
        </p:nvSpPr>
        <p:spPr>
          <a:xfrm rot="-10262965">
            <a:off x="2219860" y="2864612"/>
            <a:ext cx="2667544" cy="1152569"/>
          </a:xfrm>
          <a:prstGeom prst="triangle">
            <a:avLst>
              <a:gd name="adj" fmla="val 32086"/>
            </a:avLst>
          </a:prstGeom>
          <a:solidFill>
            <a:srgbClr val="FEB500"/>
          </a:solidFill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3"/>
          <p:cNvSpPr/>
          <p:nvPr/>
        </p:nvSpPr>
        <p:spPr>
          <a:xfrm rot="9299951">
            <a:off x="9034295" y="3006811"/>
            <a:ext cx="3622442" cy="812389"/>
          </a:xfrm>
          <a:prstGeom prst="triangle">
            <a:avLst>
              <a:gd name="adj" fmla="val 56922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3557481" y="4055976"/>
            <a:ext cx="85472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</a:t>
            </a:r>
            <a:endParaRPr/>
          </a:p>
        </p:txBody>
      </p:sp>
      <p:sp>
        <p:nvSpPr>
          <p:cNvPr id="158" name="Google Shape;158;p3"/>
          <p:cNvSpPr txBox="1"/>
          <p:nvPr/>
        </p:nvSpPr>
        <p:spPr>
          <a:xfrm>
            <a:off x="6627971" y="4055976"/>
            <a:ext cx="85472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</a:t>
            </a:r>
            <a:endParaRPr/>
          </a:p>
        </p:txBody>
      </p:sp>
      <p:sp>
        <p:nvSpPr>
          <p:cNvPr id="159" name="Google Shape;159;p3"/>
          <p:cNvSpPr txBox="1"/>
          <p:nvPr/>
        </p:nvSpPr>
        <p:spPr>
          <a:xfrm>
            <a:off x="10318076" y="4055976"/>
            <a:ext cx="85472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</a:t>
            </a:r>
            <a:endParaRPr/>
          </a:p>
        </p:txBody>
      </p:sp>
      <p:sp>
        <p:nvSpPr>
          <p:cNvPr id="160" name="Google Shape;160;p3"/>
          <p:cNvSpPr txBox="1"/>
          <p:nvPr/>
        </p:nvSpPr>
        <p:spPr>
          <a:xfrm>
            <a:off x="6144753" y="4563774"/>
            <a:ext cx="23793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4.1</a:t>
            </a:r>
            <a:endParaRPr/>
          </a:p>
        </p:txBody>
      </p:sp>
      <p:pic>
        <p:nvPicPr>
          <p:cNvPr id="161" name="Google Shape;16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1804" y="5704615"/>
            <a:ext cx="2962211" cy="222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88777" y="5797017"/>
            <a:ext cx="2107951" cy="210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"/>
          <p:cNvSpPr txBox="1"/>
          <p:nvPr/>
        </p:nvSpPr>
        <p:spPr>
          <a:xfrm>
            <a:off x="1763371" y="5182817"/>
            <a:ext cx="1032598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tìm một số hình ảnh tam giác đều trong thực tế.</a:t>
            </a:r>
            <a:endParaRPr/>
          </a:p>
        </p:txBody>
      </p:sp>
      <p:sp>
        <p:nvSpPr>
          <p:cNvPr id="164" name="Google Shape;164;p3"/>
          <p:cNvSpPr txBox="1"/>
          <p:nvPr/>
        </p:nvSpPr>
        <p:spPr>
          <a:xfrm>
            <a:off x="5787853" y="4588849"/>
            <a:ext cx="23793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 giác đều</a:t>
            </a:r>
            <a:endParaRPr sz="2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5642408" y="2279392"/>
            <a:ext cx="2668215" cy="283838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717459" y="423844"/>
            <a:ext cx="789651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HÌNH TAM GIÁC ĐỀU</a:t>
            </a:r>
            <a:endParaRPr sz="2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/>
          <p:nvPr/>
        </p:nvSpPr>
        <p:spPr>
          <a:xfrm>
            <a:off x="275305" y="1407217"/>
            <a:ext cx="1062629" cy="450462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HĐ2</a:t>
            </a:r>
            <a:endParaRPr/>
          </a:p>
        </p:txBody>
      </p:sp>
      <p:sp>
        <p:nvSpPr>
          <p:cNvPr id="172" name="Google Shape;172;p4"/>
          <p:cNvSpPr txBox="1"/>
          <p:nvPr/>
        </p:nvSpPr>
        <p:spPr>
          <a:xfrm>
            <a:off x="1245541" y="1361017"/>
            <a:ext cx="1032598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Cho tam giác đều ABC như Hình 4.2</a:t>
            </a:r>
            <a:endParaRPr/>
          </a:p>
        </p:txBody>
      </p:sp>
      <p:sp>
        <p:nvSpPr>
          <p:cNvPr id="173" name="Google Shape;173;p4"/>
          <p:cNvSpPr txBox="1"/>
          <p:nvPr/>
        </p:nvSpPr>
        <p:spPr>
          <a:xfrm>
            <a:off x="1078060" y="2160435"/>
            <a:ext cx="1032598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Gọi tên các đỉnh, cạnh, góc của tam giác đều ABC. </a:t>
            </a:r>
            <a:endParaRPr/>
          </a:p>
        </p:txBody>
      </p:sp>
      <p:sp>
        <p:nvSpPr>
          <p:cNvPr id="174" name="Google Shape;174;p4"/>
          <p:cNvSpPr txBox="1"/>
          <p:nvPr/>
        </p:nvSpPr>
        <p:spPr>
          <a:xfrm>
            <a:off x="1078060" y="2812508"/>
            <a:ext cx="117081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Dùng thước thẳng để đo và so sánh các cạnh của tam giác ABC</a:t>
            </a:r>
            <a:endParaRPr/>
          </a:p>
        </p:txBody>
      </p:sp>
      <p:sp>
        <p:nvSpPr>
          <p:cNvPr id="175" name="Google Shape;175;p4"/>
          <p:cNvSpPr/>
          <p:nvPr/>
        </p:nvSpPr>
        <p:spPr>
          <a:xfrm>
            <a:off x="1080001" y="228704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6" name="Google Shape;17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2351" y="1462962"/>
            <a:ext cx="3143250" cy="272034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"/>
          <p:cNvSpPr/>
          <p:nvPr/>
        </p:nvSpPr>
        <p:spPr>
          <a:xfrm>
            <a:off x="1080001" y="297812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178" name="Google Shape;178;p4"/>
          <p:cNvSpPr/>
          <p:nvPr/>
        </p:nvSpPr>
        <p:spPr>
          <a:xfrm>
            <a:off x="1080001" y="369397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179" name="Google Shape;179;p4"/>
          <p:cNvSpPr txBox="1"/>
          <p:nvPr/>
        </p:nvSpPr>
        <p:spPr>
          <a:xfrm>
            <a:off x="1475232" y="3572903"/>
            <a:ext cx="102379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 dụng thước đo góc để đo và so sánh các góc của tam giác ABC</a:t>
            </a:r>
            <a:endParaRPr/>
          </a:p>
        </p:txBody>
      </p:sp>
      <p:sp>
        <p:nvSpPr>
          <p:cNvPr id="180" name="Google Shape;180;p4"/>
          <p:cNvSpPr txBox="1"/>
          <p:nvPr/>
        </p:nvSpPr>
        <p:spPr>
          <a:xfrm>
            <a:off x="12261791" y="4138451"/>
            <a:ext cx="23793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4.2</a:t>
            </a:r>
            <a:endParaRPr/>
          </a:p>
        </p:txBody>
      </p:sp>
      <p:sp>
        <p:nvSpPr>
          <p:cNvPr id="181" name="Google Shape;181;p4"/>
          <p:cNvSpPr/>
          <p:nvPr/>
        </p:nvSpPr>
        <p:spPr>
          <a:xfrm>
            <a:off x="12844745" y="1863179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11677595" y="38791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14017670" y="38926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3239792" y="2164625"/>
            <a:ext cx="845103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đỉnh</a:t>
            </a:r>
            <a:endParaRPr sz="29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4073320" y="2173641"/>
            <a:ext cx="886781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cạnh</a:t>
            </a:r>
            <a:endParaRPr sz="2900">
              <a:solidFill>
                <a:srgbClr val="00B0F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86" name="Google Shape;186;p4"/>
          <p:cNvCxnSpPr>
            <a:endCxn id="181" idx="0"/>
          </p:cNvCxnSpPr>
          <p:nvPr/>
        </p:nvCxnSpPr>
        <p:spPr>
          <a:xfrm rot="10800000" flipH="1">
            <a:off x="11708910" y="1863179"/>
            <a:ext cx="1167300" cy="20277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7" name="Google Shape;187;p4"/>
          <p:cNvCxnSpPr>
            <a:stCxn id="181" idx="0"/>
            <a:endCxn id="183" idx="6"/>
          </p:cNvCxnSpPr>
          <p:nvPr/>
        </p:nvCxnSpPr>
        <p:spPr>
          <a:xfrm>
            <a:off x="12876210" y="1863179"/>
            <a:ext cx="1204500" cy="2064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p4"/>
          <p:cNvCxnSpPr>
            <a:stCxn id="182" idx="5"/>
          </p:cNvCxnSpPr>
          <p:nvPr/>
        </p:nvCxnSpPr>
        <p:spPr>
          <a:xfrm rot="10800000" flipH="1">
            <a:off x="11731309" y="3927599"/>
            <a:ext cx="2349300" cy="11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9" name="Google Shape;189;p4"/>
          <p:cNvSpPr/>
          <p:nvPr/>
        </p:nvSpPr>
        <p:spPr>
          <a:xfrm>
            <a:off x="4951978" y="2181299"/>
            <a:ext cx="721672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góc</a:t>
            </a:r>
            <a:endParaRPr sz="2900">
              <a:solidFill>
                <a:srgbClr val="FFC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11632550" y="3705546"/>
            <a:ext cx="374591" cy="459301"/>
          </a:xfrm>
          <a:prstGeom prst="arc">
            <a:avLst>
              <a:gd name="adj1" fmla="val 16200000"/>
              <a:gd name="adj2" fmla="val 0"/>
            </a:avLst>
          </a:prstGeom>
          <a:noFill/>
          <a:ln w="38100" cap="flat" cmpd="sng">
            <a:solidFill>
              <a:srgbClr val="FEB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4"/>
          <p:cNvSpPr/>
          <p:nvPr/>
        </p:nvSpPr>
        <p:spPr>
          <a:xfrm rot="7806215">
            <a:off x="12676003" y="1777741"/>
            <a:ext cx="374591" cy="459301"/>
          </a:xfrm>
          <a:prstGeom prst="arc">
            <a:avLst>
              <a:gd name="adj1" fmla="val 16200000"/>
              <a:gd name="adj2" fmla="val 0"/>
            </a:avLst>
          </a:prstGeom>
          <a:noFill/>
          <a:ln w="38100" cap="flat" cmpd="sng">
            <a:solidFill>
              <a:srgbClr val="FEB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4"/>
          <p:cNvSpPr/>
          <p:nvPr/>
        </p:nvSpPr>
        <p:spPr>
          <a:xfrm rot="-6135781">
            <a:off x="13756488" y="3640849"/>
            <a:ext cx="374591" cy="459301"/>
          </a:xfrm>
          <a:prstGeom prst="arc">
            <a:avLst>
              <a:gd name="adj1" fmla="val 16200000"/>
              <a:gd name="adj2" fmla="val 0"/>
            </a:avLst>
          </a:prstGeom>
          <a:noFill/>
          <a:ln w="38100" cap="flat" cmpd="sng">
            <a:solidFill>
              <a:srgbClr val="FEB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/>
          <p:nvPr/>
        </p:nvSpPr>
        <p:spPr>
          <a:xfrm>
            <a:off x="3784921" y="1701495"/>
            <a:ext cx="7708739" cy="4062714"/>
          </a:xfrm>
          <a:prstGeom prst="roundRect">
            <a:avLst>
              <a:gd name="adj" fmla="val 16667"/>
            </a:avLst>
          </a:prstGeom>
          <a:solidFill>
            <a:srgbClr val="FFEB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5"/>
          <p:cNvSpPr txBox="1"/>
          <p:nvPr/>
        </p:nvSpPr>
        <p:spPr>
          <a:xfrm>
            <a:off x="4868410" y="2914189"/>
            <a:ext cx="5019067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tam giác đều:</a:t>
            </a: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4868410" y="3702957"/>
            <a:ext cx="4132926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Ba cạnh bằng nhau.</a:t>
            </a:r>
            <a:endParaRPr sz="360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4868410" y="4465269"/>
            <a:ext cx="6223242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Ba góc bằng nhau và bằng 60</a:t>
            </a:r>
            <a:r>
              <a:rPr lang="en-US" sz="3600" baseline="30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5"/>
          <p:cNvSpPr txBox="1"/>
          <p:nvPr/>
        </p:nvSpPr>
        <p:spPr>
          <a:xfrm>
            <a:off x="4672054" y="2071652"/>
            <a:ext cx="2783627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DA17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 xét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/>
          <p:nvPr/>
        </p:nvSpPr>
        <p:spPr>
          <a:xfrm>
            <a:off x="462040" y="869534"/>
            <a:ext cx="27836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 1</a:t>
            </a:r>
            <a:endParaRPr/>
          </a:p>
        </p:txBody>
      </p:sp>
      <p:sp>
        <p:nvSpPr>
          <p:cNvPr id="207" name="Google Shape;207;p6"/>
          <p:cNvSpPr txBox="1"/>
          <p:nvPr/>
        </p:nvSpPr>
        <p:spPr>
          <a:xfrm>
            <a:off x="681496" y="1447057"/>
            <a:ext cx="943660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 tam giác đều ABC cạnh 3cm theo hướng dẫn sau:</a:t>
            </a:r>
            <a:endParaRPr/>
          </a:p>
        </p:txBody>
      </p:sp>
      <p:sp>
        <p:nvSpPr>
          <p:cNvPr id="208" name="Google Shape;208;p6"/>
          <p:cNvSpPr/>
          <p:nvPr/>
        </p:nvSpPr>
        <p:spPr>
          <a:xfrm>
            <a:off x="681496" y="1967601"/>
            <a:ext cx="140653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1:</a:t>
            </a:r>
            <a:endParaRPr sz="290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681496" y="2473881"/>
            <a:ext cx="140653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2:</a:t>
            </a:r>
            <a:endParaRPr sz="290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1996275" y="1978381"/>
            <a:ext cx="827198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 đoạn thẳng AB = 3cm.</a:t>
            </a:r>
            <a:endParaRPr sz="2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1996275" y="2484661"/>
            <a:ext cx="858384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 ê ke có góc 60</a:t>
            </a:r>
            <a:r>
              <a:rPr lang="en-US" sz="29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vẽ góc BAx bằng 60</a:t>
            </a:r>
            <a:r>
              <a:rPr lang="en-US" sz="29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2" name="Google Shape;2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646646">
            <a:off x="5884547" y="4772426"/>
            <a:ext cx="2468880" cy="169164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 txBox="1"/>
          <p:nvPr/>
        </p:nvSpPr>
        <p:spPr>
          <a:xfrm>
            <a:off x="5716652" y="5949335"/>
            <a:ext cx="485113" cy="48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214" name="Google Shape;214;p6"/>
          <p:cNvSpPr txBox="1"/>
          <p:nvPr/>
        </p:nvSpPr>
        <p:spPr>
          <a:xfrm>
            <a:off x="7204682" y="5947415"/>
            <a:ext cx="485113" cy="48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428025">
            <a:off x="5084660" y="4233372"/>
            <a:ext cx="2602540" cy="178322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/>
          <p:nvPr/>
        </p:nvSpPr>
        <p:spPr>
          <a:xfrm>
            <a:off x="6280682" y="5947415"/>
            <a:ext cx="854872" cy="48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cm</a:t>
            </a:r>
            <a:endParaRPr/>
          </a:p>
        </p:txBody>
      </p:sp>
      <p:cxnSp>
        <p:nvCxnSpPr>
          <p:cNvPr id="217" name="Google Shape;217;p6"/>
          <p:cNvCxnSpPr/>
          <p:nvPr/>
        </p:nvCxnSpPr>
        <p:spPr>
          <a:xfrm rot="10800000" flipH="1">
            <a:off x="5969937" y="4029140"/>
            <a:ext cx="1165616" cy="1958962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" name="Google Shape;218;p6"/>
          <p:cNvCxnSpPr/>
          <p:nvPr/>
        </p:nvCxnSpPr>
        <p:spPr>
          <a:xfrm>
            <a:off x="5982304" y="5981393"/>
            <a:ext cx="1351386" cy="0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" name="Google Shape;219;p6"/>
          <p:cNvCxnSpPr/>
          <p:nvPr/>
        </p:nvCxnSpPr>
        <p:spPr>
          <a:xfrm rot="10800000">
            <a:off x="6155565" y="3961759"/>
            <a:ext cx="1186336" cy="2019313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0" name="Google Shape;220;p6"/>
          <p:cNvSpPr txBox="1"/>
          <p:nvPr/>
        </p:nvSpPr>
        <p:spPr>
          <a:xfrm>
            <a:off x="7003423" y="3983870"/>
            <a:ext cx="702786" cy="48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6204553" y="3808700"/>
            <a:ext cx="702786" cy="48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sp>
        <p:nvSpPr>
          <p:cNvPr id="222" name="Google Shape;222;p6"/>
          <p:cNvSpPr txBox="1"/>
          <p:nvPr/>
        </p:nvSpPr>
        <p:spPr>
          <a:xfrm>
            <a:off x="6650440" y="4530409"/>
            <a:ext cx="485113" cy="48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223" name="Google Shape;223;p6"/>
          <p:cNvSpPr/>
          <p:nvPr/>
        </p:nvSpPr>
        <p:spPr>
          <a:xfrm>
            <a:off x="691126" y="3072561"/>
            <a:ext cx="140653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3:</a:t>
            </a:r>
            <a:endParaRPr sz="290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1996274" y="3070641"/>
            <a:ext cx="12792621" cy="55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 góc ABy bằng 60</a:t>
            </a:r>
            <a:r>
              <a:rPr lang="en-US" sz="29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Ta thấy Ax và By cắt nhau tại C, ta được tam giác đều ABC.</a:t>
            </a:r>
            <a:endParaRPr sz="2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681496" y="6577314"/>
            <a:ext cx="13435545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kiểm tra lại hình vừa vẽ, xem các cạnh của tam giác ABC có bằng nhau không? Các góc có bằng nhau không?</a:t>
            </a:r>
            <a:endParaRPr sz="2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401080" y="1528984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401080" y="6658260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cxnSp>
        <p:nvCxnSpPr>
          <p:cNvPr id="228" name="Google Shape;228;p6"/>
          <p:cNvCxnSpPr/>
          <p:nvPr/>
        </p:nvCxnSpPr>
        <p:spPr>
          <a:xfrm rot="10800000" flipH="1">
            <a:off x="5971400" y="4794859"/>
            <a:ext cx="691232" cy="1178860"/>
          </a:xfrm>
          <a:prstGeom prst="straightConnector1">
            <a:avLst/>
          </a:prstGeom>
          <a:noFill/>
          <a:ln w="38100" cap="flat" cmpd="sng">
            <a:solidFill>
              <a:srgbClr val="66130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6"/>
          <p:cNvCxnSpPr/>
          <p:nvPr/>
        </p:nvCxnSpPr>
        <p:spPr>
          <a:xfrm rot="10800000">
            <a:off x="6638249" y="4794860"/>
            <a:ext cx="725468" cy="1186854"/>
          </a:xfrm>
          <a:prstGeom prst="straightConnector1">
            <a:avLst/>
          </a:prstGeom>
          <a:noFill/>
          <a:ln w="38100" cap="flat" cmpd="sng">
            <a:solidFill>
              <a:srgbClr val="66130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0" name="Google Shape;230;p6"/>
          <p:cNvSpPr txBox="1"/>
          <p:nvPr/>
        </p:nvSpPr>
        <p:spPr>
          <a:xfrm>
            <a:off x="449340" y="361534"/>
            <a:ext cx="4744960" cy="55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Cách vẽ tam giác đều</a:t>
            </a:r>
            <a:endParaRPr sz="2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7"/>
          <p:cNvGrpSpPr/>
          <p:nvPr/>
        </p:nvGrpSpPr>
        <p:grpSpPr>
          <a:xfrm rot="-1727489">
            <a:off x="3555124" y="3557736"/>
            <a:ext cx="4937760" cy="4663440"/>
            <a:chOff x="576" y="960"/>
            <a:chExt cx="1872" cy="1872"/>
          </a:xfrm>
        </p:grpSpPr>
        <p:sp>
          <p:nvSpPr>
            <p:cNvPr id="236" name="Google Shape;236;p7"/>
            <p:cNvSpPr/>
            <p:nvPr/>
          </p:nvSpPr>
          <p:spPr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7" name="Google Shape;237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8" name="Google Shape;238;p7"/>
          <p:cNvGrpSpPr/>
          <p:nvPr/>
        </p:nvGrpSpPr>
        <p:grpSpPr>
          <a:xfrm rot="-7990932">
            <a:off x="5724920" y="3557735"/>
            <a:ext cx="4937760" cy="4663440"/>
            <a:chOff x="576" y="960"/>
            <a:chExt cx="1872" cy="1872"/>
          </a:xfrm>
        </p:grpSpPr>
        <p:sp>
          <p:nvSpPr>
            <p:cNvPr id="239" name="Google Shape;239;p7"/>
            <p:cNvSpPr/>
            <p:nvPr/>
          </p:nvSpPr>
          <p:spPr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0" name="Google Shape;240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1" name="Google Shape;241;p7"/>
          <p:cNvSpPr txBox="1"/>
          <p:nvPr/>
        </p:nvSpPr>
        <p:spPr>
          <a:xfrm>
            <a:off x="1476988" y="1226303"/>
            <a:ext cx="8622131" cy="72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2:</a:t>
            </a:r>
            <a:r>
              <a:rPr lang="en-US" sz="4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Vẽ tam giác đều ABC.</a:t>
            </a:r>
            <a:endParaRPr/>
          </a:p>
        </p:txBody>
      </p:sp>
      <p:sp>
        <p:nvSpPr>
          <p:cNvPr id="242" name="Google Shape;242;p7"/>
          <p:cNvSpPr/>
          <p:nvPr/>
        </p:nvSpPr>
        <p:spPr>
          <a:xfrm>
            <a:off x="6679326" y="3790148"/>
            <a:ext cx="1480184" cy="2059304"/>
          </a:xfrm>
          <a:custGeom>
            <a:avLst/>
            <a:gdLst/>
            <a:ahLst/>
            <a:cxnLst/>
            <a:rect l="l" t="t" r="r" b="b"/>
            <a:pathLst>
              <a:path w="15039" h="20927" fill="none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</a:path>
              <a:path w="15039" h="20927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  <a:lnTo>
                  <a:pt x="15039" y="20927"/>
                </a:lnTo>
                <a:lnTo>
                  <a:pt x="0" y="5422"/>
                </a:lnTo>
                <a:close/>
              </a:path>
            </a:pathLst>
          </a:custGeom>
          <a:noFill/>
          <a:ln w="19050" cap="flat" cmpd="sng">
            <a:solidFill>
              <a:srgbClr val="C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09725" tIns="54850" rIns="109725" bIns="54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6004954" y="3799670"/>
            <a:ext cx="1531620" cy="2066926"/>
          </a:xfrm>
          <a:custGeom>
            <a:avLst/>
            <a:gdLst/>
            <a:ahLst/>
            <a:cxnLst/>
            <a:rect l="l" t="t" r="r" b="b"/>
            <a:pathLst>
              <a:path w="15445" h="20839" fill="none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</a:path>
              <a:path w="15445" h="20839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  <a:lnTo>
                  <a:pt x="0" y="20839"/>
                </a:lnTo>
                <a:lnTo>
                  <a:pt x="5682" y="0"/>
                </a:lnTo>
                <a:close/>
              </a:path>
            </a:pathLst>
          </a:custGeom>
          <a:noFill/>
          <a:ln w="19050" cap="flat" cmpd="sng">
            <a:solidFill>
              <a:srgbClr val="C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09725" tIns="54850" rIns="109725" bIns="54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" name="Google Shape;244;p7"/>
          <p:cNvCxnSpPr/>
          <p:nvPr/>
        </p:nvCxnSpPr>
        <p:spPr>
          <a:xfrm flipH="1">
            <a:off x="6010670" y="3997790"/>
            <a:ext cx="1085850" cy="187452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5" name="Google Shape;245;p7"/>
          <p:cNvCxnSpPr/>
          <p:nvPr/>
        </p:nvCxnSpPr>
        <p:spPr>
          <a:xfrm>
            <a:off x="7100328" y="3997790"/>
            <a:ext cx="1074420" cy="187452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Google Shape;246;p7"/>
          <p:cNvCxnSpPr/>
          <p:nvPr/>
        </p:nvCxnSpPr>
        <p:spPr>
          <a:xfrm>
            <a:off x="6467870" y="4923622"/>
            <a:ext cx="125730" cy="8001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7"/>
          <p:cNvCxnSpPr/>
          <p:nvPr/>
        </p:nvCxnSpPr>
        <p:spPr>
          <a:xfrm flipH="1">
            <a:off x="7576578" y="4900762"/>
            <a:ext cx="114300" cy="8001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8" name="Google Shape;248;p7"/>
          <p:cNvGrpSpPr/>
          <p:nvPr/>
        </p:nvGrpSpPr>
        <p:grpSpPr>
          <a:xfrm>
            <a:off x="5987810" y="5803730"/>
            <a:ext cx="2205990" cy="137160"/>
            <a:chOff x="2228850" y="5029200"/>
            <a:chExt cx="1838325" cy="114300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2228850" y="5067300"/>
              <a:ext cx="1838325" cy="38100"/>
              <a:chOff x="2228850" y="5067300"/>
              <a:chExt cx="1838325" cy="38100"/>
            </a:xfrm>
          </p:grpSpPr>
          <p:cxnSp>
            <p:nvCxnSpPr>
              <p:cNvPr id="250" name="Google Shape;250;p7"/>
              <p:cNvCxnSpPr/>
              <p:nvPr/>
            </p:nvCxnSpPr>
            <p:spPr>
              <a:xfrm>
                <a:off x="2247900" y="5086350"/>
                <a:ext cx="1800225" cy="1588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51" name="Google Shape;251;p7"/>
              <p:cNvSpPr/>
              <p:nvPr/>
            </p:nvSpPr>
            <p:spPr>
              <a:xfrm>
                <a:off x="2228850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4029075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53" name="Google Shape;253;p7"/>
            <p:cNvCxnSpPr/>
            <p:nvPr/>
          </p:nvCxnSpPr>
          <p:spPr>
            <a:xfrm>
              <a:off x="3162300" y="5029200"/>
              <a:ext cx="1588" cy="1143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4" name="Google Shape;254;p7"/>
          <p:cNvSpPr/>
          <p:nvPr/>
        </p:nvSpPr>
        <p:spPr>
          <a:xfrm>
            <a:off x="8262378" y="5712292"/>
            <a:ext cx="18755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5759208" y="5723722"/>
            <a:ext cx="18755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7016509" y="3654892"/>
            <a:ext cx="20358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7062228" y="3974930"/>
            <a:ext cx="45720" cy="4572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25" tIns="54850" rIns="109725" bIns="54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7"/>
          <p:cNvGrpSpPr/>
          <p:nvPr/>
        </p:nvGrpSpPr>
        <p:grpSpPr>
          <a:xfrm rot="2798637">
            <a:off x="3523693" y="3528209"/>
            <a:ext cx="4973954" cy="4735830"/>
            <a:chOff x="576" y="960"/>
            <a:chExt cx="1872" cy="1872"/>
          </a:xfrm>
        </p:grpSpPr>
        <p:sp>
          <p:nvSpPr>
            <p:cNvPr id="259" name="Google Shape;259;p7"/>
            <p:cNvSpPr/>
            <p:nvPr/>
          </p:nvSpPr>
          <p:spPr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0" name="Google Shape;260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7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"/>
          <p:cNvSpPr txBox="1"/>
          <p:nvPr/>
        </p:nvSpPr>
        <p:spPr>
          <a:xfrm>
            <a:off x="710692" y="802640"/>
            <a:ext cx="52329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Vận dụng kiến thức</a:t>
            </a:r>
            <a:endParaRPr/>
          </a:p>
        </p:txBody>
      </p:sp>
      <p:sp>
        <p:nvSpPr>
          <p:cNvPr id="266" name="Google Shape;266;p8"/>
          <p:cNvSpPr txBox="1"/>
          <p:nvPr/>
        </p:nvSpPr>
        <p:spPr>
          <a:xfrm>
            <a:off x="1194122" y="1770729"/>
            <a:ext cx="10756578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 hình tam giác đều có cạnh bằng 2 cm.</a:t>
            </a:r>
            <a:endParaRPr/>
          </a:p>
        </p:txBody>
      </p:sp>
      <p:sp>
        <p:nvSpPr>
          <p:cNvPr id="267" name="Google Shape;267;p8"/>
          <p:cNvSpPr/>
          <p:nvPr/>
        </p:nvSpPr>
        <p:spPr>
          <a:xfrm>
            <a:off x="736922" y="19599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Color of 2020">
      <a:dk1>
        <a:srgbClr val="3F3F3F"/>
      </a:dk1>
      <a:lt1>
        <a:srgbClr val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513</Words>
  <Application>Microsoft Office PowerPoint</Application>
  <PresentationFormat>Custom</PresentationFormat>
  <Paragraphs>88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Calibri</vt:lpstr>
      <vt:lpstr>Open Sans</vt:lpstr>
      <vt:lpstr>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3</cp:revision>
  <dcterms:created xsi:type="dcterms:W3CDTF">2021-08-08T07:52:26Z</dcterms:created>
  <dcterms:modified xsi:type="dcterms:W3CDTF">2024-12-30T14:43:18Z</dcterms:modified>
</cp:coreProperties>
</file>