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8" r:id="rId4"/>
    <p:sldId id="317" r:id="rId5"/>
    <p:sldId id="300" r:id="rId6"/>
    <p:sldId id="314" r:id="rId7"/>
    <p:sldId id="309" r:id="rId8"/>
    <p:sldId id="302" r:id="rId9"/>
    <p:sldId id="303" r:id="rId10"/>
    <p:sldId id="304" r:id="rId11"/>
    <p:sldId id="305" r:id="rId12"/>
    <p:sldId id="306" r:id="rId13"/>
    <p:sldId id="308" r:id="rId14"/>
    <p:sldId id="318" r:id="rId15"/>
    <p:sldId id="258" r:id="rId16"/>
    <p:sldId id="269" r:id="rId17"/>
    <p:sldId id="270" r:id="rId18"/>
    <p:sldId id="262" r:id="rId19"/>
    <p:sldId id="271" r:id="rId20"/>
    <p:sldId id="272" r:id="rId21"/>
    <p:sldId id="313" r:id="rId22"/>
    <p:sldId id="285" r:id="rId23"/>
    <p:sldId id="316" r:id="rId24"/>
    <p:sldId id="294" r:id="rId25"/>
    <p:sldId id="295" r:id="rId26"/>
    <p:sldId id="296" r:id="rId27"/>
    <p:sldId id="297" r:id="rId28"/>
    <p:sldId id="298" r:id="rId29"/>
    <p:sldId id="299" r:id="rId30"/>
    <p:sldId id="288" r:id="rId31"/>
    <p:sldId id="291" r:id="rId32"/>
    <p:sldId id="289" r:id="rId33"/>
    <p:sldId id="267" r:id="rId34"/>
    <p:sldId id="290" r:id="rId35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33CC"/>
    <a:srgbClr val="3333FF"/>
    <a:srgbClr val="000099"/>
    <a:srgbClr val="FF3300"/>
    <a:srgbClr val="FFFFFF"/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7.xml"/><Relationship Id="rId1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slide" Target="slide13.xml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26.xml"/><Relationship Id="rId5" Type="http://schemas.openxmlformats.org/officeDocument/2006/relationships/slide" Target="slide22.xml"/><Relationship Id="rId15" Type="http://schemas.openxmlformats.org/officeDocument/2006/relationships/slide" Target="slide29.xml"/><Relationship Id="rId10" Type="http://schemas.openxmlformats.org/officeDocument/2006/relationships/image" Target="../media/image25.png"/><Relationship Id="rId19" Type="http://schemas.openxmlformats.org/officeDocument/2006/relationships/slide" Target="slide30.xml"/><Relationship Id="rId4" Type="http://schemas.openxmlformats.org/officeDocument/2006/relationships/image" Target="../media/image23.png"/><Relationship Id="rId9" Type="http://schemas.openxmlformats.org/officeDocument/2006/relationships/image" Target="../media/image24.png"/><Relationship Id="rId1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slide" Target="slide25.xml"/><Relationship Id="rId4" Type="http://schemas.openxmlformats.org/officeDocument/2006/relationships/image" Target="../media/image30.png"/><Relationship Id="rId9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slide" Target="slide25.xml"/><Relationship Id="rId4" Type="http://schemas.openxmlformats.org/officeDocument/2006/relationships/image" Target="../media/image30.png"/><Relationship Id="rId9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slide" Target="slide25.xml"/><Relationship Id="rId4" Type="http://schemas.openxmlformats.org/officeDocument/2006/relationships/image" Target="../media/image30.png"/><Relationship Id="rId9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7077" y="1078758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QÚY THẦY CÔ GIÁO &amp;  CÁC EM ĐẾN VỚI TIẾT HỌC</a:t>
            </a:r>
          </a:p>
        </p:txBody>
      </p:sp>
      <p:sp>
        <p:nvSpPr>
          <p:cNvPr id="5" name="WordArt 9">
            <a:extLst>
              <a:ext uri="{FF2B5EF4-FFF2-40B4-BE49-F238E27FC236}">
                <a16:creationId xmlns:a16="http://schemas.microsoft.com/office/drawing/2014/main" id="{002878D3-19FA-453A-90A3-57327149C9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423" y="2782390"/>
            <a:ext cx="6191154" cy="171891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SỐ HỌC LỚP 6</a:t>
            </a:r>
          </a:p>
          <a:p>
            <a:pPr algn="ctr"/>
            <a:endParaRPr lang="en-US" sz="8800" kern="10" dirty="0">
              <a:ln w="12700">
                <a:solidFill>
                  <a:srgbClr val="993366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kern="10" dirty="0" err="1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800" kern="10" dirty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kern="10" dirty="0" err="1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8800" kern="1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VÕ THỊ NHƯ THẢO</a:t>
            </a:r>
            <a:endParaRPr lang="en-US" sz="8800" kern="10" dirty="0">
              <a:ln w="12700">
                <a:solidFill>
                  <a:srgbClr val="993366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8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8538259" y="1345054"/>
            <a:ext cx="3545711" cy="61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rgbClr val="6600FF"/>
                </a:solidFill>
              </a:rPr>
              <a:t>Bắc</a:t>
            </a:r>
            <a:r>
              <a:rPr lang="en-US" sz="3600" dirty="0">
                <a:solidFill>
                  <a:srgbClr val="6600FF"/>
                </a:solidFill>
              </a:rPr>
              <a:t> </a:t>
            </a:r>
            <a:r>
              <a:rPr lang="en-US" sz="3600" dirty="0" err="1">
                <a:solidFill>
                  <a:srgbClr val="6600FF"/>
                </a:solidFill>
              </a:rPr>
              <a:t>kinh</a:t>
            </a:r>
            <a:r>
              <a:rPr lang="en-US" sz="3600" dirty="0">
                <a:solidFill>
                  <a:srgbClr val="6600FF"/>
                </a:solidFill>
              </a:rPr>
              <a:t> </a:t>
            </a:r>
            <a:r>
              <a:rPr lang="en-US" sz="3600" b="1" dirty="0">
                <a:solidFill>
                  <a:srgbClr val="FF3300"/>
                </a:solidFill>
              </a:rPr>
              <a:t>-2</a:t>
            </a:r>
            <a:r>
              <a:rPr lang="en-US" sz="3600" b="1" baseline="30000" dirty="0">
                <a:solidFill>
                  <a:srgbClr val="0033CC"/>
                </a:solidFill>
              </a:rPr>
              <a:t>0</a:t>
            </a:r>
            <a:r>
              <a:rPr lang="en-US" sz="36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783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7951806" y="1050093"/>
            <a:ext cx="3943109" cy="67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rgbClr val="6600FF"/>
                </a:solidFill>
              </a:rPr>
              <a:t>Mát-xcơ-va</a:t>
            </a:r>
            <a:r>
              <a:rPr lang="en-US" sz="3600" dirty="0">
                <a:solidFill>
                  <a:srgbClr val="6600FF"/>
                </a:solidFill>
              </a:rPr>
              <a:t> </a:t>
            </a:r>
            <a:r>
              <a:rPr lang="en-US" sz="3600" b="1" dirty="0">
                <a:solidFill>
                  <a:srgbClr val="FF3300"/>
                </a:solidFill>
              </a:rPr>
              <a:t>-7</a:t>
            </a:r>
            <a:r>
              <a:rPr lang="en-US" sz="3600" b="1" baseline="30000" dirty="0">
                <a:solidFill>
                  <a:srgbClr val="0033CC"/>
                </a:solidFill>
              </a:rPr>
              <a:t>0</a:t>
            </a:r>
            <a:r>
              <a:rPr lang="en-US" sz="36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830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377388" y="5627389"/>
            <a:ext cx="307387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rgbClr val="6600FF"/>
                </a:solidFill>
              </a:rPr>
              <a:t>Hà</a:t>
            </a:r>
            <a:r>
              <a:rPr lang="en-US" sz="3600" dirty="0">
                <a:solidFill>
                  <a:srgbClr val="6600FF"/>
                </a:solidFill>
              </a:rPr>
              <a:t> </a:t>
            </a:r>
            <a:r>
              <a:rPr lang="en-US" sz="3600" dirty="0" err="1">
                <a:solidFill>
                  <a:srgbClr val="6600FF"/>
                </a:solidFill>
              </a:rPr>
              <a:t>nội</a:t>
            </a:r>
            <a:r>
              <a:rPr lang="en-US" sz="3600" dirty="0">
                <a:solidFill>
                  <a:srgbClr val="6600FF"/>
                </a:solidFill>
              </a:rPr>
              <a:t> </a:t>
            </a:r>
            <a:r>
              <a:rPr lang="en-US" sz="3600" b="1" dirty="0">
                <a:solidFill>
                  <a:srgbClr val="0033CC"/>
                </a:solidFill>
              </a:rPr>
              <a:t>18</a:t>
            </a:r>
            <a:r>
              <a:rPr lang="en-US" sz="3600" b="1" baseline="30000" dirty="0">
                <a:solidFill>
                  <a:srgbClr val="0033CC"/>
                </a:solidFill>
              </a:rPr>
              <a:t>0</a:t>
            </a:r>
            <a:r>
              <a:rPr lang="en-US" sz="36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308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293671"/>
            <a:ext cx="6039730" cy="556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9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122655" y="46216"/>
            <a:ext cx="6006904" cy="1252752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err="1">
                <a:solidFill>
                  <a:srgbClr val="002060"/>
                </a:solidFill>
              </a:rPr>
              <a:t>Độ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cao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của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đáy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Vịnh</a:t>
            </a:r>
            <a:r>
              <a:rPr lang="en-US" sz="3600" b="1" i="1" dirty="0">
                <a:solidFill>
                  <a:srgbClr val="002060"/>
                </a:solidFill>
              </a:rPr>
              <a:t> Cam </a:t>
            </a:r>
            <a:r>
              <a:rPr lang="en-US" sz="3600" b="1" i="1" dirty="0" err="1">
                <a:solidFill>
                  <a:srgbClr val="002060"/>
                </a:solidFill>
              </a:rPr>
              <a:t>Ranh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khoảng</a:t>
            </a:r>
            <a:r>
              <a:rPr lang="en-US" sz="36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2044" y="5081290"/>
            <a:ext cx="5590216" cy="16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456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46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5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386" y="596350"/>
            <a:ext cx="38556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1: NHIỆT ĐỘ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1845" y="23150"/>
            <a:ext cx="874186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13. TẬP HỢP CÁC SỐ NGUYÊN 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3317299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5304043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dirty="0"/>
              <a:t>29</a:t>
            </a:r>
            <a:r>
              <a:rPr lang="en-US" sz="3600" baseline="30000" dirty="0"/>
              <a:t>0</a:t>
            </a:r>
            <a:r>
              <a:rPr lang="en-US" sz="3600" dirty="0"/>
              <a:t>C </a:t>
            </a:r>
            <a:r>
              <a:rPr lang="en-US" sz="3600" dirty="0" err="1"/>
              <a:t>và</a:t>
            </a:r>
            <a:r>
              <a:rPr lang="en-US" sz="3600" dirty="0"/>
              <a:t> 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3392556" y="433252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1636853"/>
            <a:ext cx="9071221" cy="56097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1: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Nhiệt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trên</a:t>
            </a:r>
            <a:r>
              <a:rPr lang="en-US" sz="3600" dirty="0">
                <a:solidFill>
                  <a:srgbClr val="FF0000"/>
                </a:solidFill>
              </a:rPr>
              <a:t> 0</a:t>
            </a:r>
            <a:r>
              <a:rPr lang="en-US" sz="3600" baseline="30000" dirty="0">
                <a:solidFill>
                  <a:srgbClr val="FF0000"/>
                </a:solidFill>
              </a:rPr>
              <a:t>0</a:t>
            </a:r>
            <a:r>
              <a:rPr lang="en-US" sz="3600" dirty="0">
                <a:solidFill>
                  <a:srgbClr val="FF0000"/>
                </a:solidFill>
              </a:rPr>
              <a:t>C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3154441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4161759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95" y="5113003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44" y="2465408"/>
            <a:ext cx="2590800" cy="4058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831" y="2465407"/>
            <a:ext cx="2438400" cy="36303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1845" y="23150"/>
            <a:ext cx="8483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13. TẬP HỢP CÁC SỐ NGUYÊN(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155" y="851208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Video 1: </a:t>
            </a:r>
            <a:r>
              <a:rPr lang="en-US" sz="3200" dirty="0" err="1">
                <a:solidFill>
                  <a:srgbClr val="FF0000"/>
                </a:solidFill>
              </a:rPr>
              <a:t>Nhiệt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311817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414612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5159272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49223" y="1502368"/>
            <a:ext cx="9256416" cy="595506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2: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Nhiệt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dưới</a:t>
            </a:r>
            <a:r>
              <a:rPr lang="en-US" sz="3600" dirty="0">
                <a:solidFill>
                  <a:srgbClr val="FF0000"/>
                </a:solidFill>
              </a:rPr>
              <a:t> 0</a:t>
            </a:r>
            <a:r>
              <a:rPr lang="en-US" sz="3600" baseline="30000" dirty="0">
                <a:solidFill>
                  <a:srgbClr val="FF0000"/>
                </a:solidFill>
              </a:rPr>
              <a:t>0</a:t>
            </a:r>
            <a:r>
              <a:rPr lang="en-US" sz="3600" dirty="0">
                <a:solidFill>
                  <a:srgbClr val="FF0000"/>
                </a:solidFill>
              </a:rPr>
              <a:t>C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3032057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01" y="505051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3973761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022" y="2326003"/>
            <a:ext cx="3471656" cy="41241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1845" y="23150"/>
            <a:ext cx="8483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13. TẬP HỢP CÁC SỐ NGUYÊN(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155" y="851208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Video 1: </a:t>
            </a:r>
            <a:r>
              <a:rPr lang="en-US" sz="3200" dirty="0" err="1">
                <a:solidFill>
                  <a:srgbClr val="FF0000"/>
                </a:solidFill>
              </a:rPr>
              <a:t>Nhiệt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0" y="141668"/>
            <a:ext cx="11799282" cy="639436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2187" y="3696237"/>
            <a:ext cx="12180887" cy="25757"/>
          </a:xfrm>
          <a:prstGeom prst="line">
            <a:avLst/>
          </a:prstGeom>
          <a:ln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91685" y="3902300"/>
            <a:ext cx="333562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576621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340584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456739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1867423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1: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Độ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cao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trung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bình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đỉnh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núi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 </a:t>
            </a:r>
            <a:r>
              <a:rPr lang="en-US" sz="3600" dirty="0" err="1">
                <a:solidFill>
                  <a:schemeClr val="tx1"/>
                </a:solidFill>
              </a:rPr>
              <a:t>cao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biển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560335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4396635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3170591"/>
            <a:ext cx="1024676" cy="1024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1845" y="23150"/>
            <a:ext cx="897368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13.</a:t>
            </a:r>
            <a:r>
              <a:rPr lang="en-US" sz="3200" b="1" dirty="0">
                <a:solidFill>
                  <a:srgbClr val="FF0000"/>
                </a:solidFill>
              </a:rPr>
              <a:t> TẬP HỢP CÁC SỐ NGUYÊN 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155" y="851208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130.3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882862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5504064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5" y="2119962"/>
            <a:ext cx="11392101" cy="1168300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2: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Số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âm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2 </a:t>
            </a:r>
            <a:r>
              <a:rPr lang="en-US" sz="3600" dirty="0" err="1">
                <a:solidFill>
                  <a:schemeClr val="tx1"/>
                </a:solidFill>
              </a:rPr>
              <a:t>dùng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biểu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độ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cao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trung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bình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thấp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hơn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mực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biển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đúng</a:t>
            </a:r>
            <a:r>
              <a:rPr lang="en-US" sz="3600" dirty="0">
                <a:solidFill>
                  <a:schemeClr val="tx1"/>
                </a:solidFill>
              </a:rPr>
              <a:t> hay </a:t>
            </a:r>
            <a:r>
              <a:rPr lang="en-US" sz="3600" dirty="0" err="1">
                <a:solidFill>
                  <a:schemeClr val="tx1"/>
                </a:solidFill>
              </a:rPr>
              <a:t>sai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3684079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5093005"/>
            <a:ext cx="1024676" cy="1555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1844" y="23150"/>
            <a:ext cx="884489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13.</a:t>
            </a:r>
            <a:r>
              <a:rPr lang="en-US" sz="3200" b="1" dirty="0">
                <a:solidFill>
                  <a:srgbClr val="FF0000"/>
                </a:solidFill>
              </a:rPr>
              <a:t> TẬP HỢP CÁC SỐ NGUYÊN 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155" y="851208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53" y="797608"/>
            <a:ext cx="11513713" cy="103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6.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7.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8.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9.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10.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1845" y="23150"/>
            <a:ext cx="8483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Phiếu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học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tập</a:t>
            </a:r>
            <a:r>
              <a:rPr lang="en-US" sz="3200" b="1" u="sng" dirty="0">
                <a:solidFill>
                  <a:srgbClr val="FF0000"/>
                </a:solidFill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3078"/>
              </p:ext>
            </p:extLst>
          </p:nvPr>
        </p:nvGraphicFramePr>
        <p:xfrm>
          <a:off x="5499278" y="1725768"/>
          <a:ext cx="5962919" cy="3510528"/>
        </p:xfrm>
        <a:graphic>
          <a:graphicData uri="http://schemas.openxmlformats.org/drawingml/2006/table">
            <a:tbl>
              <a:tblPr firstRow="1" bandRow="1"/>
              <a:tblGrid>
                <a:gridCol w="2768959">
                  <a:extLst>
                    <a:ext uri="{9D8B030D-6E8A-4147-A177-3AD203B41FA5}">
                      <a16:colId xmlns:a16="http://schemas.microsoft.com/office/drawing/2014/main" val="2640784494"/>
                    </a:ext>
                  </a:extLst>
                </a:gridCol>
                <a:gridCol w="3193960">
                  <a:extLst>
                    <a:ext uri="{9D8B030D-6E8A-4147-A177-3AD203B41FA5}">
                      <a16:colId xmlns:a16="http://schemas.microsoft.com/office/drawing/2014/main" val="664722180"/>
                    </a:ext>
                  </a:extLst>
                </a:gridCol>
              </a:tblGrid>
              <a:tr h="496771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41128"/>
                  </a:ext>
                </a:extLst>
              </a:tr>
              <a:tr h="496771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4884"/>
                  </a:ext>
                </a:extLst>
              </a:tr>
              <a:tr h="496771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32767"/>
                  </a:ext>
                </a:extLst>
              </a:tr>
              <a:tr h="496771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198137"/>
                  </a:ext>
                </a:extLst>
              </a:tr>
              <a:tr h="529902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56529"/>
                  </a:ext>
                </a:extLst>
              </a:tr>
              <a:tr h="496771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16978"/>
                  </a:ext>
                </a:extLst>
              </a:tr>
              <a:tr h="4967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8216721" y="1712890"/>
            <a:ext cx="103031" cy="35288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954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1845" y="23150"/>
            <a:ext cx="8483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13 </a:t>
            </a:r>
            <a:r>
              <a:rPr lang="en-US" sz="3200" b="1" dirty="0">
                <a:solidFill>
                  <a:srgbClr val="FF0000"/>
                </a:solidFill>
              </a:rPr>
              <a:t>- </a:t>
            </a:r>
            <a:r>
              <a:rPr lang="en-US" sz="3200" b="1" u="sng" dirty="0" err="1">
                <a:solidFill>
                  <a:srgbClr val="FF0000"/>
                </a:solidFill>
              </a:rPr>
              <a:t>Tiết</a:t>
            </a:r>
            <a:r>
              <a:rPr lang="en-US" sz="3200" b="1" u="sng" dirty="0">
                <a:solidFill>
                  <a:srgbClr val="FF0000"/>
                </a:solidFill>
              </a:rPr>
              <a:t> 23</a:t>
            </a:r>
            <a:r>
              <a:rPr lang="en-US" sz="3200" b="1" dirty="0">
                <a:solidFill>
                  <a:srgbClr val="FF0000"/>
                </a:solidFill>
              </a:rPr>
              <a:t>: TẬP HỢP CÁC SỐ NGUYÊN(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36145"/>
              </p:ext>
            </p:extLst>
          </p:nvPr>
        </p:nvGraphicFramePr>
        <p:xfrm>
          <a:off x="1518902" y="2554801"/>
          <a:ext cx="8252732" cy="3024605"/>
        </p:xfrm>
        <a:graphic>
          <a:graphicData uri="http://schemas.openxmlformats.org/drawingml/2006/table">
            <a:tbl>
              <a:tblPr firstRow="1" bandRow="1"/>
              <a:tblGrid>
                <a:gridCol w="4142685">
                  <a:extLst>
                    <a:ext uri="{9D8B030D-6E8A-4147-A177-3AD203B41FA5}">
                      <a16:colId xmlns:a16="http://schemas.microsoft.com/office/drawing/2014/main" val="2640784494"/>
                    </a:ext>
                  </a:extLst>
                </a:gridCol>
                <a:gridCol w="4110047">
                  <a:extLst>
                    <a:ext uri="{9D8B030D-6E8A-4147-A177-3AD203B41FA5}">
                      <a16:colId xmlns:a16="http://schemas.microsoft.com/office/drawing/2014/main" val="664722180"/>
                    </a:ext>
                  </a:extLst>
                </a:gridCol>
              </a:tblGrid>
              <a:tr h="446425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041128"/>
                  </a:ext>
                </a:extLst>
              </a:tr>
              <a:tr h="446425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en-US" sz="2400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en-US" sz="2400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4884"/>
                  </a:ext>
                </a:extLst>
              </a:tr>
              <a:tr h="446425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32767"/>
                  </a:ext>
                </a:extLst>
              </a:tr>
              <a:tr h="446425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nợ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198137"/>
                  </a:ext>
                </a:extLst>
              </a:tr>
              <a:tr h="446425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16978"/>
                  </a:ext>
                </a:extLst>
              </a:tr>
              <a:tr h="446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viễn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22" y="1275526"/>
            <a:ext cx="110414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>
            <a:stCxn id="7" idx="0"/>
            <a:endCxn id="7" idx="2"/>
          </p:cNvCxnSpPr>
          <p:nvPr/>
        </p:nvCxnSpPr>
        <p:spPr>
          <a:xfrm>
            <a:off x="5645268" y="2554801"/>
            <a:ext cx="0" cy="30246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KIẾN THỨC TRỌNG TÂM</a:t>
            </a:r>
          </a:p>
        </p:txBody>
      </p:sp>
      <p:sp>
        <p:nvSpPr>
          <p:cNvPr id="3" name="Oval 2"/>
          <p:cNvSpPr/>
          <p:nvPr/>
        </p:nvSpPr>
        <p:spPr>
          <a:xfrm>
            <a:off x="0" y="2500762"/>
            <a:ext cx="2575776" cy="207349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TẬP HỢP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CÁC SỐ NGUYÊN</a:t>
            </a:r>
          </a:p>
        </p:txBody>
      </p:sp>
      <p:sp>
        <p:nvSpPr>
          <p:cNvPr id="11" name="Up Arrow 10"/>
          <p:cNvSpPr/>
          <p:nvPr/>
        </p:nvSpPr>
        <p:spPr>
          <a:xfrm rot="3370339">
            <a:off x="3039807" y="1296846"/>
            <a:ext cx="432573" cy="2134077"/>
          </a:xfrm>
          <a:prstGeom prst="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18266" y="1056068"/>
            <a:ext cx="7973733" cy="9517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0) 1; 2; 3;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15818" y="3073597"/>
            <a:ext cx="7973732" cy="8352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99"/>
                </a:solidFill>
              </a:rPr>
              <a:t>Tập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hợp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số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nguyên</a:t>
            </a:r>
            <a:r>
              <a:rPr lang="en-US" sz="2400" dirty="0">
                <a:solidFill>
                  <a:srgbClr val="000099"/>
                </a:solidFill>
              </a:rPr>
              <a:t>  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= {..; -3; -2; -1; 0; 1; 2; 3; ...}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9754" y="2116506"/>
            <a:ext cx="7973733" cy="8352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-1; -2; -3; -4;….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202" y="4118018"/>
            <a:ext cx="7911797" cy="8352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0</a:t>
            </a:r>
            <a:r>
              <a:rPr lang="vi-VN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không là số nguyên dương, cũng không là số nguyên âm.</a:t>
            </a:r>
            <a:endParaRPr lang="en-US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1723" y="5120655"/>
            <a:ext cx="7860277" cy="1070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sbiểu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Up Arrow 18"/>
          <p:cNvSpPr/>
          <p:nvPr/>
        </p:nvSpPr>
        <p:spPr>
          <a:xfrm rot="4207435">
            <a:off x="3119142" y="2090190"/>
            <a:ext cx="432573" cy="1721135"/>
          </a:xfrm>
          <a:prstGeom prst="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Up Arrow 19"/>
          <p:cNvSpPr/>
          <p:nvPr/>
        </p:nvSpPr>
        <p:spPr>
          <a:xfrm rot="7526879">
            <a:off x="3079753" y="3618518"/>
            <a:ext cx="382140" cy="2163574"/>
          </a:xfrm>
          <a:prstGeom prst="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6661337">
            <a:off x="3175870" y="3211635"/>
            <a:ext cx="432573" cy="1846882"/>
          </a:xfrm>
          <a:prstGeom prst="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 rot="5400000">
            <a:off x="3132223" y="2667703"/>
            <a:ext cx="432573" cy="1545467"/>
          </a:xfrm>
          <a:prstGeom prst="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" y="0"/>
            <a:ext cx="12155860" cy="6856118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nextslide" highlightClick="1"/>
          </p:cNvPr>
          <p:cNvSpPr/>
          <p:nvPr/>
        </p:nvSpPr>
        <p:spPr>
          <a:xfrm>
            <a:off x="2362200" y="5105400"/>
            <a:ext cx="2133600" cy="914400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</a:rPr>
              <a:t>START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0" y="103318"/>
            <a:ext cx="5717294" cy="493723"/>
          </a:xfrm>
          <a:prstGeom prst="roundRect">
            <a:avLst/>
          </a:prstGeom>
          <a:solidFill>
            <a:srgbClr val="1F4E79"/>
          </a:solidFill>
          <a:ln w="25400" cap="flat" cmpd="sng" algn="ctr">
            <a:solidFill>
              <a:srgbClr val="CC47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8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  <a:endParaRPr lang="en-US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5437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V4T\Desktop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22" y="-1046461"/>
            <a:ext cx="6019800" cy="128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45" y="4528854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44" y="4515109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069432" y="666482"/>
            <a:ext cx="14478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60144" y="609600"/>
            <a:ext cx="1447800" cy="762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921090" y="695980"/>
            <a:ext cx="1045607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58550" y="695980"/>
            <a:ext cx="10456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Team </a:t>
            </a:r>
          </a:p>
        </p:txBody>
      </p:sp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4203312" y="3407967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4203312" y="2264967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Rectangle 44">
            <a:hlinkClick r:id="rId7" action="ppaction://hlinksldjump"/>
          </p:cNvPr>
          <p:cNvSpPr/>
          <p:nvPr/>
        </p:nvSpPr>
        <p:spPr>
          <a:xfrm>
            <a:off x="7645160" y="3407967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hlinkClick r:id="rId8" action="ppaction://hlinksldjump"/>
          </p:cNvPr>
          <p:cNvSpPr/>
          <p:nvPr/>
        </p:nvSpPr>
        <p:spPr>
          <a:xfrm>
            <a:off x="7645160" y="2360276"/>
            <a:ext cx="4443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9" name="Picture 5" descr="C:\Users\DV4T\Desktop\cartoon-turtle-m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83" y="733023"/>
            <a:ext cx="423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DV4T\Desktop\117057112371975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450" y="642199"/>
            <a:ext cx="53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 descr="C:\Users\DV4T\Desktop\Game dao vang\12161398651844284150karthikeyan_Ruby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79" y="3419079"/>
            <a:ext cx="91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 descr="C:\Users\DV4T\Desktop\Game dao vang\12161398651844284150karthikeyan_Ruby.svg.med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62" y="2309304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 descr="C:\Users\DV4T\Desktop\Game dao vang\12161398651844284150karthikeyan_Ruby.svg.med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90" y="3501333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 descr="C:\Users\DV4T\Desktop\Game dao vang\12161398651844284150karthikeyan_Ruby.svg.med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13" y="2360276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00" y="-57888"/>
            <a:ext cx="1067554" cy="990600"/>
          </a:xfrm>
          <a:prstGeom prst="rect">
            <a:avLst/>
          </a:prstGeom>
        </p:spPr>
      </p:pic>
      <p:pic>
        <p:nvPicPr>
          <p:cNvPr id="11" name="con rua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24" y="4261473"/>
            <a:ext cx="7762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160" y="4394823"/>
            <a:ext cx="7762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rId19" action="ppaction://hlinksldjump"/>
          </p:cNvPr>
          <p:cNvSpPr/>
          <p:nvPr/>
        </p:nvSpPr>
        <p:spPr>
          <a:xfrm>
            <a:off x="10238704" y="6181859"/>
            <a:ext cx="1249251" cy="528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25 L -0.00742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15301 L -0.02356 -0.313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-0.31389 L 0.1099 -0.6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25 L -0.00742 -0.141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15301 L -0.02356 -0.31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-0.31389 L -0.14257 -0.60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1" y="35618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60" y="3429000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259" y="-128706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0761" y="1427404"/>
            <a:ext cx="11345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kí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là</a:t>
            </a:r>
            <a:endParaRPr lang="en-US" sz="48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243839" y="3616257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729126"/>
              <a:ext cx="221427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Z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596876" y="3570787"/>
            <a:ext cx="5534164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9" y="3729126"/>
              <a:ext cx="23506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{Z}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213412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N</a:t>
              </a:r>
              <a:r>
                <a:rPr lang="en-US" sz="4800" b="1" baseline="3000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*</a:t>
              </a:r>
              <a:endPara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96877" y="4806540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4301" y="4860249"/>
              <a:ext cx="23506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90016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hlinkClick r:id="rId8" action="ppaction://hlinksldjump"/>
              </a:rPr>
              <a:t>ĐUA</a:t>
            </a:r>
            <a:r>
              <a:rPr lang="en-US" b="1" dirty="0">
                <a:solidFill>
                  <a:prstClr val="white"/>
                </a:solidFill>
              </a:rPr>
              <a:t> TIẾP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0050" y="37555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824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9560" y="3429000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53" b="99157" l="3133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4240" r="9079" b="1"/>
          <a:stretch/>
        </p:blipFill>
        <p:spPr bwMode="auto">
          <a:xfrm>
            <a:off x="91440" y="1432560"/>
            <a:ext cx="12009120" cy="17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" y="1557468"/>
            <a:ext cx="115976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Ác-si-mét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: - 287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89560" y="3570788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607206"/>
              <a:ext cx="1953775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nguyên</a:t>
              </a:r>
              <a:endParaRPr lang="en-US" sz="2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596876" y="3570787"/>
            <a:ext cx="6024420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8" y="3607205"/>
              <a:ext cx="168332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kỉ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XXI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1863601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nguyên</a:t>
              </a:r>
              <a:endParaRPr lang="en-US" sz="2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96877" y="4806540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4302" y="4860249"/>
              <a:ext cx="1683321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kỉ</a:t>
              </a:r>
              <a:r>
                <a:rPr lang="en-US" sz="2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 XXI</a:t>
              </a:r>
            </a:p>
          </p:txBody>
        </p:sp>
      </p:grp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8847086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hlinkClick r:id="rId10" action="ppaction://hlinksldjump"/>
              </a:rPr>
              <a:t>ĐUA TIẾP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0050" y="37555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4420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9560" y="3429000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53" b="99157" l="3133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4240" r="9079" b="1"/>
          <a:stretch/>
        </p:blipFill>
        <p:spPr bwMode="auto">
          <a:xfrm>
            <a:off x="-180304" y="900458"/>
            <a:ext cx="12324540" cy="23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3002" y="945528"/>
            <a:ext cx="122550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thị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lỗ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500 000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…………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6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583679" y="3611901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607206"/>
              <a:ext cx="195377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- 500 000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68421" y="3506725"/>
            <a:ext cx="5534164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8" y="3607205"/>
              <a:ext cx="168332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- 50 000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186360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+ 500 000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596877" y="4806540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54302" y="4860249"/>
              <a:ext cx="168332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500 000</a:t>
              </a:r>
            </a:p>
          </p:txBody>
        </p:sp>
      </p:grp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890016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hlinkClick r:id="rId10" action="ppaction://hlinksldjump"/>
              </a:rPr>
              <a:t>ĐUA TIẾP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0050" y="37555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046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32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5116" y="3570064"/>
            <a:ext cx="1179576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53" b="99157" l="3133" r="8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4240" r="9079" b="1"/>
          <a:stretch/>
        </p:blipFill>
        <p:spPr bwMode="auto">
          <a:xfrm>
            <a:off x="135116" y="1003490"/>
            <a:ext cx="12009120" cy="230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3002" y="1254624"/>
            <a:ext cx="122550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  <a:cs typeface="Arial" panose="020B0604020202020204" pitchFamily="34" charset="0"/>
              </a:rPr>
              <a:t>: - 5; 9; 0; - 7; 6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583679" y="4898196"/>
            <a:ext cx="5501641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321" y="3607206"/>
              <a:ext cx="195377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- 5; - 7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68421" y="3506725"/>
            <a:ext cx="5534164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02998" y="3607205"/>
              <a:ext cx="168332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- 5; 0 ; - 7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89560" y="4711479"/>
            <a:ext cx="5501641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42321" y="4786746"/>
              <a:ext cx="186360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9; 0; 6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606540" y="3635529"/>
            <a:ext cx="5534164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67148" y="4865463"/>
              <a:ext cx="242288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  <a:cs typeface="Arial" panose="020B0604020202020204" pitchFamily="34" charset="0"/>
                </a:rPr>
                <a:t>- 7; - 5; 0; 6; 9</a:t>
              </a:r>
            </a:p>
          </p:txBody>
        </p:sp>
      </p:grp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890016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hlinkClick r:id="rId10" action="ppaction://hlinksldjump"/>
              </a:rPr>
              <a:t>ĐUA TIẾP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0219" y="3669276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43268" y="3698931"/>
            <a:ext cx="5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0050" y="4860250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0974" y="4896242"/>
            <a:ext cx="39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098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7819" y="1157347"/>
            <a:ext cx="408274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47819" y="2178412"/>
            <a:ext cx="58610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47819" y="3209897"/>
            <a:ext cx="346459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47819" y="4220542"/>
            <a:ext cx="3785255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947819" y="5195319"/>
            <a:ext cx="7774476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Phép</a:t>
            </a:r>
            <a:r>
              <a:rPr lang="en-US" sz="3200" dirty="0"/>
              <a:t> chia </a:t>
            </a:r>
            <a:r>
              <a:rPr lang="en-US" sz="3200" dirty="0" err="1"/>
              <a:t>hết</a:t>
            </a:r>
            <a:r>
              <a:rPr lang="en-US" sz="3200" dirty="0"/>
              <a:t>.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930834" y="1456707"/>
            <a:ext cx="937926" cy="4031000"/>
            <a:chOff x="2896418" y="543587"/>
            <a:chExt cx="937926" cy="5401964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2893046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902578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322855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93366" y="4696328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03052" y="2749430"/>
            <a:ext cx="2329748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CHƯƠNG III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SỐ NGUYÊN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2" y="-228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200" y="177800"/>
            <a:ext cx="7823200" cy="644278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 2</a:t>
            </a:r>
          </a:p>
          <a:p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M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nhắn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ngân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0"/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khoản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…010.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+160 000…”</a:t>
            </a:r>
          </a:p>
          <a:p>
            <a:pPr lvl="0"/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khoản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…010.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-4 000 000…”</a:t>
            </a:r>
          </a:p>
          <a:p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nhắn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01995"/>
            <a:ext cx="330536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263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nip and Round Single Corner Rectangle 1"/>
          <p:cNvSpPr/>
          <p:nvPr/>
        </p:nvSpPr>
        <p:spPr>
          <a:xfrm>
            <a:off x="1524000" y="1193800"/>
            <a:ext cx="9245600" cy="3962400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endParaRPr lang="en-US" sz="3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“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+160 000”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khoản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160 000.</a:t>
            </a:r>
          </a:p>
          <a:p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“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-4 000 000…”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khoản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7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4 000 000.</a:t>
            </a:r>
          </a:p>
        </p:txBody>
      </p:sp>
    </p:spTree>
    <p:extLst>
      <p:ext uri="{BB962C8B-B14F-4D97-AF65-F5344CB8AC3E}">
        <p14:creationId xmlns:p14="http://schemas.microsoft.com/office/powerpoint/2010/main" val="2001612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19391" cy="3383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8" y="3872418"/>
            <a:ext cx="11840789" cy="225406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19012"/>
              </p:ext>
            </p:extLst>
          </p:nvPr>
        </p:nvGraphicFramePr>
        <p:xfrm>
          <a:off x="2882006" y="4999449"/>
          <a:ext cx="9030952" cy="112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3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0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2703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81081" y="5318976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200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0433" y="5316829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-50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7689" y="5316829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180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77825" y="5314681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90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02202" y="5303951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-80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46275" y="5301804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67622" y="5299659"/>
            <a:ext cx="759853" cy="56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140</a:t>
            </a: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10406128" y="6310648"/>
            <a:ext cx="841420" cy="412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65172" y="0"/>
            <a:ext cx="309093" cy="425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240306" y="1209251"/>
            <a:ext cx="5429132" cy="59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95562" y="2174001"/>
            <a:ext cx="10718620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SGK và vở ghi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3.1, 3.2, 3.3(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SGK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mục 2 “Thứ tự trong tập số nguyên”</a:t>
            </a:r>
            <a:r>
              <a:rPr lang="en-US" sz="4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1845" y="23150"/>
            <a:ext cx="8483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13 </a:t>
            </a:r>
            <a:r>
              <a:rPr lang="en-US" sz="3200" b="1" dirty="0">
                <a:solidFill>
                  <a:srgbClr val="FF0000"/>
                </a:solidFill>
              </a:rPr>
              <a:t>- </a:t>
            </a:r>
            <a:r>
              <a:rPr lang="en-US" sz="3200" b="1" u="sng" dirty="0" err="1">
                <a:solidFill>
                  <a:srgbClr val="FF0000"/>
                </a:solidFill>
              </a:rPr>
              <a:t>Tiết</a:t>
            </a:r>
            <a:r>
              <a:rPr lang="en-US" sz="3200" b="1" u="sng" dirty="0">
                <a:solidFill>
                  <a:srgbClr val="FF0000"/>
                </a:solidFill>
              </a:rPr>
              <a:t> 31</a:t>
            </a:r>
            <a:r>
              <a:rPr lang="en-US" sz="3200" b="1" dirty="0">
                <a:solidFill>
                  <a:srgbClr val="FF0000"/>
                </a:solidFill>
              </a:rPr>
              <a:t>: TẬP HỢP CÁC SỐ NGUYÊN 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827"/>
            <a:ext cx="11976647" cy="3365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451" y="3461658"/>
            <a:ext cx="8220498" cy="2694443"/>
          </a:xfrm>
          <a:prstGeom prst="rect">
            <a:avLst/>
          </a:prstGeom>
        </p:spPr>
      </p:pic>
      <p:pic>
        <p:nvPicPr>
          <p:cNvPr id="5" name="Picture 2" descr="Vững vàng giữa biển khơi (kỳ 3) - Báo Nam Định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6541"/>
          <a:stretch/>
        </p:blipFill>
        <p:spPr bwMode="auto">
          <a:xfrm>
            <a:off x="305760" y="3387147"/>
            <a:ext cx="2886460" cy="29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2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1487474" y="959478"/>
            <a:ext cx="6769100" cy="6096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</a:rPr>
              <a:t>1. </a:t>
            </a:r>
            <a:r>
              <a:rPr lang="en-US" sz="3700" dirty="0" err="1">
                <a:solidFill>
                  <a:srgbClr val="FF0000"/>
                </a:solidFill>
              </a:rPr>
              <a:t>Làm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quen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với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số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nguyên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âm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573074" y="1625600"/>
            <a:ext cx="914400" cy="609600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HĐ1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3223" y="1625600"/>
            <a:ext cx="10203108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-3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3”.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(H 3.1)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(H3.2)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6415" y="254970"/>
            <a:ext cx="888353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13 </a:t>
            </a:r>
            <a:r>
              <a:rPr lang="en-US" sz="3200" b="1" dirty="0">
                <a:solidFill>
                  <a:srgbClr val="FF0000"/>
                </a:solidFill>
              </a:rPr>
              <a:t>. TẬP HỢP CÁC SỐ NGUYÊN 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97" y="2803666"/>
            <a:ext cx="5046081" cy="34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2" y="2928151"/>
            <a:ext cx="3567143" cy="359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62608" y="6168980"/>
            <a:ext cx="151579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7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3.1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6248" y="3129566"/>
            <a:ext cx="69975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28526" y="3308797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89937" y="3452623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1213" y="2928151"/>
            <a:ext cx="567722" cy="2994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12387" y="4204243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73798" y="5199845"/>
            <a:ext cx="567722" cy="2994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20090" y="5499279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4261" y="4574597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58472" y="3461197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5074" y="5184820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30885" y="5869546"/>
            <a:ext cx="567722" cy="2994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8638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5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749299" y="482600"/>
            <a:ext cx="6769100" cy="6096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</a:rPr>
              <a:t>1. </a:t>
            </a:r>
            <a:r>
              <a:rPr lang="en-US" sz="3700" dirty="0" err="1">
                <a:solidFill>
                  <a:srgbClr val="FF0000"/>
                </a:solidFill>
              </a:rPr>
              <a:t>Làm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quen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với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số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nguyên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âm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609600" y="1588749"/>
            <a:ext cx="914400" cy="609600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HĐ2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7495" y="1716823"/>
            <a:ext cx="6094105" cy="1846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“-”,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7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3.3.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42" y="1497169"/>
            <a:ext cx="30861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7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13" y="865755"/>
            <a:ext cx="113737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Viết ba số nguyên dương và ba số nguyên âm?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b) Hãy đọc các số mà em đã viết?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1844" y="23150"/>
            <a:ext cx="911534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13. TẬP HỢP CÁC SỐ NGUYÊN 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1732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1794" y="1593520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1844" y="23150"/>
            <a:ext cx="89336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13. TẬP HỢP CÁC SỐ NGUYÊN (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4069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169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2385</TotalTime>
  <Words>1173</Words>
  <Application>Microsoft Office PowerPoint</Application>
  <PresentationFormat>Widescreen</PresentationFormat>
  <Paragraphs>183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UTM Habano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196</cp:revision>
  <dcterms:created xsi:type="dcterms:W3CDTF">2020-11-25T08:04:39Z</dcterms:created>
  <dcterms:modified xsi:type="dcterms:W3CDTF">2024-12-30T23:14:25Z</dcterms:modified>
</cp:coreProperties>
</file>