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4" r:id="rId4"/>
    <p:sldMasterId id="2147483688" r:id="rId5"/>
  </p:sldMasterIdLst>
  <p:notesMasterIdLst>
    <p:notesMasterId r:id="rId12"/>
  </p:notesMasterIdLst>
  <p:sldIdLst>
    <p:sldId id="315" r:id="rId6"/>
    <p:sldId id="366" r:id="rId7"/>
    <p:sldId id="365" r:id="rId8"/>
    <p:sldId id="349" r:id="rId9"/>
    <p:sldId id="353" r:id="rId10"/>
    <p:sldId id="283" r:id="rId11"/>
    <p:sldId id="319" r:id="rId13"/>
    <p:sldId id="280" r:id="rId14"/>
    <p:sldId id="258" r:id="rId15"/>
    <p:sldId id="318" r:id="rId16"/>
    <p:sldId id="259" r:id="rId17"/>
    <p:sldId id="323" r:id="rId18"/>
    <p:sldId id="345" r:id="rId19"/>
    <p:sldId id="320" r:id="rId20"/>
    <p:sldId id="321" r:id="rId21"/>
    <p:sldId id="282" r:id="rId22"/>
    <p:sldId id="265" r:id="rId23"/>
    <p:sldId id="326" r:id="rId24"/>
    <p:sldId id="329" r:id="rId25"/>
    <p:sldId id="328" r:id="rId26"/>
    <p:sldId id="284" r:id="rId27"/>
    <p:sldId id="270" r:id="rId28"/>
    <p:sldId id="271" r:id="rId29"/>
    <p:sldId id="274" r:id="rId30"/>
    <p:sldId id="359" r:id="rId31"/>
    <p:sldId id="332" r:id="rId32"/>
    <p:sldId id="276" r:id="rId33"/>
    <p:sldId id="278" r:id="rId34"/>
    <p:sldId id="286" r:id="rId35"/>
    <p:sldId id="334" r:id="rId36"/>
    <p:sldId id="336" r:id="rId37"/>
    <p:sldId id="339" r:id="rId38"/>
    <p:sldId id="279" r:id="rId39"/>
    <p:sldId id="343" r:id="rId40"/>
    <p:sldId id="338" r:id="rId41"/>
    <p:sldId id="344" r:id="rId42"/>
    <p:sldId id="294" r:id="rId43"/>
    <p:sldId id="308" r:id="rId44"/>
    <p:sldId id="309" r:id="rId45"/>
    <p:sldId id="362" r:id="rId46"/>
    <p:sldId id="311" r:id="rId47"/>
    <p:sldId id="312" r:id="rId48"/>
    <p:sldId id="346" r:id="rId4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5" userDrawn="1">
          <p15:clr>
            <a:srgbClr val="A4A3A4"/>
          </p15:clr>
        </p15:guide>
        <p15:guide id="2" pos="29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3" d="100"/>
          <a:sy n="93" d="100"/>
        </p:scale>
        <p:origin x="726" y="84"/>
      </p:cViewPr>
      <p:guideLst>
        <p:guide orient="horz" pos="1695"/>
        <p:guide pos="29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notesMaster" Target="notesMasters/notesMaster1.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a:spLocks noGrp="1"/>
          </p:cNvSpPr>
          <p:nvPr>
            <p:ph type="sldImg" idx="2"/>
          </p:nvPr>
        </p:nvSpPr>
        <p:spPr/>
      </p:sp>
      <p:sp>
        <p:nvSpPr>
          <p:cNvPr id="3" name="Text Placeholder 2"/>
          <p:cNvSpPr>
            <a:spLocks noGrp="1"/>
          </p:cNvSpPr>
          <p:nvPr>
            <p:ph type="body" idx="3"/>
          </p:nvPr>
        </p:nvSpPr>
        <p:spPr/>
        <p:txBody>
          <a:bodyPr/>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500"/>
          <a:stretch>
            <a:fillRect/>
          </a:stretch>
        </p:blipFill>
        <p:spPr>
          <a:xfrm>
            <a:off x="0" y="0"/>
            <a:ext cx="9144000" cy="5143500"/>
          </a:xfrm>
          <a:prstGeom prst="rect">
            <a:avLst/>
          </a:prstGeom>
        </p:spPr>
      </p:pic>
      <p:sp>
        <p:nvSpPr>
          <p:cNvPr id="3" name="矩形 2"/>
          <p:cNvSpPr/>
          <p:nvPr userDrawn="1"/>
        </p:nvSpPr>
        <p:spPr>
          <a:xfrm>
            <a:off x="0" y="0"/>
            <a:ext cx="9143999" cy="51435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eelOff"/>
      </p:transition>
    </mc:Choice>
    <mc:Fallback>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684105A-8F9A-4FA1-BAD6-B89C253DC8D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88D2A4E-BFF9-4EE5-B648-7F67F4D04873}"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022292AB-2EDE-4002-BDD4-44A1B41048B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55CDD96-CF94-448E-A15C-9280D8E5A88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D0A21994-0C90-4DBC-883B-1A4E018EAD1C}"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E34F34F2-A8AB-47F6-949D-3C6DC924558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416FFEF4-92E7-4D51-9BEB-3347390DA5A6}"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17E15615-C4AA-424D-88F7-DE84429452A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33748874-BC2F-46F2-96B2-80AA1C9E7EB5}"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7E1ABFCA-2C18-4878-95A9-4801D08E43E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F893B59-54E8-473C-9833-46DBE9402014}"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1C305482-E6EF-43EF-B9CA-390F811E1F4F}"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92719367-8B72-488A-9040-396F8BD45A0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500"/>
          <a:stretch>
            <a:fillRect/>
          </a:stretch>
        </p:blipFill>
        <p:spPr>
          <a:xfrm>
            <a:off x="0" y="0"/>
            <a:ext cx="9144000" cy="5143500"/>
          </a:xfrm>
          <a:prstGeom prst="rect">
            <a:avLst/>
          </a:prstGeom>
        </p:spPr>
      </p:pic>
      <p:sp>
        <p:nvSpPr>
          <p:cNvPr id="3" name="矩形 2"/>
          <p:cNvSpPr/>
          <p:nvPr userDrawn="1"/>
        </p:nvSpPr>
        <p:spPr>
          <a:xfrm>
            <a:off x="0" y="0"/>
            <a:ext cx="9143999" cy="51435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1000">
        <p15:prstTrans prst="peelOff"/>
      </p:transition>
    </mc:Choice>
    <mc:Fallback>
      <p:transition spd="slow"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E34F34F2-A8AB-47F6-949D-3C6DC924558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fld>
            <a:endParaRPr lang="en-US" altLang="zh-CN" smtClean="0">
              <a:solidFill>
                <a:srgbClr val="000000"/>
              </a:solidFill>
              <a:ea typeface="SimSun" panose="02010600030101010101" pitchFamily="2" charset="-122"/>
            </a:endParaRPr>
          </a:p>
        </p:txBody>
      </p:sp>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timing>
    <p:tnLst>
      <p:par>
        <p:cTn id="1" dur="indefinite" restart="never" nodeType="tmRoot"/>
      </p:par>
    </p:tnLst>
  </p:timing>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fld>
            <a:endParaRPr lang="en-US" altLang="zh-CN" smtClean="0">
              <a:solidFill>
                <a:srgbClr val="000000"/>
              </a:solidFill>
              <a:ea typeface="SimSun" panose="02010600030101010101" pitchFamily="2" charset="-122"/>
            </a:endParaRPr>
          </a:p>
        </p:txBody>
      </p:sp>
    </p:spTree>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fld>
            <a:endParaRPr lang="en-US">
              <a:solidFill>
                <a:srgbClr val="000000"/>
              </a:solidFill>
            </a:endParaRPr>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fld>
            <a:endParaRPr lang="en-US" dirty="0">
              <a:solidFill>
                <a:srgbClr val="000000"/>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E34F34F2-A8AB-47F6-949D-3C6DC924558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F34F2-A8AB-47F6-949D-3C6DC924558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34F34F2-A8AB-47F6-949D-3C6DC924558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E34F34F2-A8AB-47F6-949D-3C6DC924558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4" Type="http://schemas.openxmlformats.org/officeDocument/2006/relationships/theme" Target="../theme/theme3.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3" Type="http://schemas.openxmlformats.org/officeDocument/2006/relationships/theme" Target="../theme/theme4.xml"/><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400"/>
            <a:fld id="{8B4DEF19-180F-4A65-B4F1-ED6AE6A9FE3E}"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400"/>
            <a:fld id="{7A7A428E-E799-4F72-806A-8C264C703076}"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50">
                <a:latin typeface="Arial" panose="020B0604020202020204"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50">
                <a:latin typeface="Arial" panose="020B0604020202020204"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fld>
            <a:endParaRPr lang="en-US" alt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530" indent="-214630"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530" lvl="1" indent="-214630"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31.xml"/><Relationship Id="rId4" Type="http://schemas.openxmlformats.org/officeDocument/2006/relationships/image" Target="../media/image4.png"/><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16.jpeg"/><Relationship Id="rId2" Type="http://schemas.microsoft.com/office/2007/relationships/hdphoto" Target="../media/image15.wdp"/><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xml"/><Relationship Id="rId4" Type="http://schemas.openxmlformats.org/officeDocument/2006/relationships/image" Target="../media/image29.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31.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image" Target="../media/image33.jpeg"/><Relationship Id="rId1" Type="http://schemas.openxmlformats.org/officeDocument/2006/relationships/image" Target="../media/image32.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28.png"/><Relationship Id="rId3" Type="http://schemas.openxmlformats.org/officeDocument/2006/relationships/image" Target="../media/image38.jpeg"/><Relationship Id="rId2" Type="http://schemas.openxmlformats.org/officeDocument/2006/relationships/image" Target="../media/image25.png"/><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8.png"/><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40.pn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0.jpeg"/></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39.xml"/><Relationship Id="rId5" Type="http://schemas.openxmlformats.org/officeDocument/2006/relationships/image" Target="../media/image47.png"/><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9.xml"/><Relationship Id="rId2" Type="http://schemas.openxmlformats.org/officeDocument/2006/relationships/image" Target="../media/image49.png"/><Relationship Id="rId1"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4.xml"/><Relationship Id="rId2" Type="http://schemas.openxmlformats.org/officeDocument/2006/relationships/image" Target="../media/image51.jpeg"/><Relationship Id="rId1" Type="http://schemas.openxmlformats.org/officeDocument/2006/relationships/image" Target="../media/image50.jpe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4.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jpeg"/><Relationship Id="rId1"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3.jpe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4" name="WordArt 2"/>
          <p:cNvSpPr>
            <a:spLocks noTextEdit="1"/>
          </p:cNvSpPr>
          <p:nvPr/>
        </p:nvSpPr>
        <p:spPr>
          <a:xfrm>
            <a:off x="563880" y="571500"/>
            <a:ext cx="8101965" cy="3714750"/>
          </a:xfrm>
          <a:prstGeom prst="rect">
            <a:avLst/>
          </a:prstGeom>
        </p:spPr>
        <p:txBody>
          <a:bodyPr wrap="none" fromWordArt="1">
            <a:prstTxWarp prst="textArchUp">
              <a:avLst>
                <a:gd name="adj" fmla="val 10800000"/>
              </a:avLst>
            </a:prstTxWarp>
            <a:normAutofit/>
          </a:bodyPr>
          <a:p>
            <a:pPr algn="ctr" eaLnBrk="0" hangingPunct="0"/>
            <a:r>
              <a:rPr lang="en-US" sz="1350" b="1">
                <a:ln w="9525" cap="flat" cmpd="sng">
                  <a:solidFill>
                    <a:srgbClr val="0000CC"/>
                  </a:solidFill>
                  <a:prstDash val="solid"/>
                  <a:round/>
                  <a:headEnd type="none" w="med" len="med"/>
                  <a:tailEnd type="none" w="med" len="med"/>
                </a:ln>
                <a:solidFill>
                  <a:srgbClr val="00FFFF"/>
                </a:solidFill>
                <a:latin typeface="Arial" panose="020B0604020202020204" pitchFamily="34" charset="0"/>
                <a:ea typeface="Arial" panose="020B0604020202020204" pitchFamily="34" charset="0"/>
              </a:rPr>
              <a:t>KÍNH CHÀO CÁC THẦY CÔ CÙNG CÁC EM</a:t>
            </a:r>
            <a:endParaRPr lang="en-US" sz="1350" b="1">
              <a:ln w="9525" cap="flat" cmpd="sng">
                <a:solidFill>
                  <a:srgbClr val="0000CC"/>
                </a:solidFill>
                <a:prstDash val="solid"/>
                <a:round/>
                <a:headEnd type="none" w="med" len="med"/>
                <a:tailEnd type="none" w="med" len="med"/>
              </a:ln>
              <a:solidFill>
                <a:srgbClr val="00FFFF"/>
              </a:solidFill>
              <a:latin typeface="Arial" panose="020B0604020202020204" pitchFamily="34" charset="0"/>
              <a:ea typeface="Arial" panose="020B0604020202020204" pitchFamily="34" charset="0"/>
            </a:endParaRPr>
          </a:p>
        </p:txBody>
      </p:sp>
      <p:sp>
        <p:nvSpPr>
          <p:cNvPr id="3075" name="WordArt 3"/>
          <p:cNvSpPr>
            <a:spLocks noTextEdit="1"/>
          </p:cNvSpPr>
          <p:nvPr/>
        </p:nvSpPr>
        <p:spPr>
          <a:xfrm>
            <a:off x="1079500" y="2654935"/>
            <a:ext cx="7418070" cy="335915"/>
          </a:xfrm>
          <a:prstGeom prst="rect">
            <a:avLst/>
          </a:prstGeom>
        </p:spPr>
        <p:txBody>
          <a:bodyPr wrap="none" fromWordArt="1">
            <a:prstTxWarp prst="textPlain">
              <a:avLst>
                <a:gd name="adj" fmla="val 50000"/>
              </a:avLst>
            </a:prstTxWarp>
            <a:normAutofit fontScale="60000"/>
          </a:bodyPr>
          <a:p>
            <a:pPr algn="ctr" eaLnBrk="0" hangingPunct="0"/>
            <a:r>
              <a:rPr lang="en-US" sz="2400" b="1">
                <a:ln w="9525" cap="flat" cmpd="sng">
                  <a:solidFill>
                    <a:srgbClr val="FF0000"/>
                  </a:solidFill>
                  <a:prstDash val="solid"/>
                  <a:round/>
                  <a:headEnd type="none" w="med" len="med"/>
                  <a:tailEnd type="none" w="med" len="med"/>
                </a:ln>
                <a:solidFill>
                  <a:srgbClr val="FF0000"/>
                </a:solidFill>
                <a:latin typeface="Arial" panose="020B0604020202020204" pitchFamily="34" charset="0"/>
                <a:ea typeface="Arial" panose="020B0604020202020204" pitchFamily="34" charset="0"/>
              </a:rPr>
              <a:t>TRƯỜNG TH&amp;THCS SƠN THỦY</a:t>
            </a:r>
            <a:endParaRPr lang="en-US" sz="2400" b="1">
              <a:ln w="9525" cap="flat" cmpd="sng">
                <a:solidFill>
                  <a:srgbClr val="FF0000"/>
                </a:solidFill>
                <a:prstDash val="solid"/>
                <a:round/>
                <a:headEnd type="none" w="med" len="med"/>
                <a:tailEnd type="none" w="med" len="med"/>
              </a:ln>
              <a:solidFill>
                <a:srgbClr val="FF0000"/>
              </a:solidFill>
              <a:latin typeface="Arial" panose="020B0604020202020204" pitchFamily="34" charset="0"/>
              <a:ea typeface="Arial" panose="020B0604020202020204" pitchFamily="34" charset="0"/>
            </a:endParaRPr>
          </a:p>
        </p:txBody>
      </p:sp>
      <p:sp>
        <p:nvSpPr>
          <p:cNvPr id="3076" name="WordArt 4"/>
          <p:cNvSpPr>
            <a:spLocks noTextEdit="1"/>
          </p:cNvSpPr>
          <p:nvPr/>
        </p:nvSpPr>
        <p:spPr>
          <a:xfrm>
            <a:off x="2152650" y="3514725"/>
            <a:ext cx="4743450" cy="857250"/>
          </a:xfrm>
          <a:prstGeom prst="rect">
            <a:avLst/>
          </a:prstGeom>
        </p:spPr>
        <p:txBody>
          <a:bodyPr wrap="none" fromWordArt="1">
            <a:prstTxWarp prst="textPlain">
              <a:avLst>
                <a:gd name="adj" fmla="val 50000"/>
              </a:avLst>
            </a:prstTxWarp>
            <a:normAutofit/>
            <a:scene3d>
              <a:camera prst="legacyObliqueTopRight">
                <a:rot lat="0" lon="0" rev="0"/>
              </a:camera>
              <a:lightRig rig="legacyFlat3" dir="b"/>
            </a:scene3d>
            <a:sp3d extrusionH="430200" prstMaterial="legacyMatte">
              <a:extrusionClr>
                <a:srgbClr val="6699FF"/>
              </a:extrusionClr>
            </a:sp3d>
          </a:bodyPr>
          <a:p>
            <a:pPr algn="ctr" eaLnBrk="0" hangingPunct="0"/>
            <a:r>
              <a:rPr lang="en-US" sz="2700">
                <a:solidFill>
                  <a:srgbClr val="FF0000"/>
                </a:solidFill>
                <a:latin typeface="Arial" panose="020B0604020202020204" pitchFamily="34" charset="0"/>
                <a:ea typeface="Arial" panose="020B0604020202020204" pitchFamily="34" charset="0"/>
              </a:rPr>
              <a:t>Ngữ văn 7</a:t>
            </a:r>
            <a:endParaRPr lang="en-US" sz="2700">
              <a:solidFill>
                <a:srgbClr val="FF0000"/>
              </a:solidFill>
              <a:latin typeface="Arial" panose="020B0604020202020204" pitchFamily="34" charset="0"/>
              <a:ea typeface="Arial" panose="020B0604020202020204" pitchFamily="34" charset="0"/>
            </a:endParaRPr>
          </a:p>
        </p:txBody>
      </p:sp>
      <p:pic>
        <p:nvPicPr>
          <p:cNvPr id="3077" name="VoTa3053.wav">
            <a:hlinkClick r:id="" action="ppaction://media"/>
          </p:cNvPr>
          <p:cNvPicPr>
            <a:picLocks noRot="1" noChangeAspect="1"/>
          </p:cNvPicPr>
          <p:nvPr>
            <a:wavAudioFile r:embed="rId1" name="DEM1.WAV"/>
          </p:nvPr>
        </p:nvPicPr>
        <p:blipFill>
          <a:blip r:embed="rId2"/>
          <a:stretch>
            <a:fillRect/>
          </a:stretch>
        </p:blipFill>
        <p:spPr>
          <a:xfrm>
            <a:off x="659130" y="5019675"/>
            <a:ext cx="142875" cy="142875"/>
          </a:xfrm>
          <a:prstGeom prst="rect">
            <a:avLst/>
          </a:prstGeom>
          <a:noFill/>
          <a:ln w="9525">
            <a:noFill/>
          </a:ln>
        </p:spPr>
      </p:pic>
      <p:pic>
        <p:nvPicPr>
          <p:cNvPr id="2" name="Picture 6" descr="BAR"/>
          <p:cNvPicPr preferRelativeResize="0">
            <a:picLocks noChangeAspect="1"/>
          </p:cNvPicPr>
          <p:nvPr/>
        </p:nvPicPr>
        <p:blipFill>
          <a:blip r:embed="rId3"/>
          <a:stretch>
            <a:fillRect/>
          </a:stretch>
        </p:blipFill>
        <p:spPr>
          <a:xfrm rot="-5400000">
            <a:off x="-577850" y="4457224"/>
            <a:ext cx="1257300" cy="77391"/>
          </a:xfrm>
          <a:prstGeom prst="rect">
            <a:avLst/>
          </a:prstGeom>
          <a:noFill/>
          <a:ln w="9525">
            <a:noFill/>
          </a:ln>
        </p:spPr>
      </p:pic>
      <p:pic>
        <p:nvPicPr>
          <p:cNvPr id="3078" name="Picture 7" descr="BAR"/>
          <p:cNvPicPr preferRelativeResize="0">
            <a:picLocks noChangeAspect="1"/>
          </p:cNvPicPr>
          <p:nvPr/>
        </p:nvPicPr>
        <p:blipFill>
          <a:blip r:embed="rId3"/>
          <a:stretch>
            <a:fillRect/>
          </a:stretch>
        </p:blipFill>
        <p:spPr>
          <a:xfrm>
            <a:off x="107315" y="5042774"/>
            <a:ext cx="971550" cy="60722"/>
          </a:xfrm>
          <a:prstGeom prst="rect">
            <a:avLst/>
          </a:prstGeom>
          <a:noFill/>
          <a:ln w="9525">
            <a:noFill/>
          </a:ln>
        </p:spPr>
      </p:pic>
      <p:pic>
        <p:nvPicPr>
          <p:cNvPr id="3079" name="Picture 8" descr="BAR"/>
          <p:cNvPicPr preferRelativeResize="0">
            <a:picLocks noChangeAspect="1"/>
          </p:cNvPicPr>
          <p:nvPr/>
        </p:nvPicPr>
        <p:blipFill>
          <a:blip r:embed="rId3"/>
          <a:stretch>
            <a:fillRect/>
          </a:stretch>
        </p:blipFill>
        <p:spPr>
          <a:xfrm flipV="1">
            <a:off x="59055" y="4986338"/>
            <a:ext cx="742950" cy="55960"/>
          </a:xfrm>
          <a:prstGeom prst="rect">
            <a:avLst/>
          </a:prstGeom>
          <a:noFill/>
          <a:ln w="9525">
            <a:noFill/>
          </a:ln>
        </p:spPr>
      </p:pic>
      <p:pic>
        <p:nvPicPr>
          <p:cNvPr id="3080" name="Picture 9" descr="BAR"/>
          <p:cNvPicPr preferRelativeResize="0">
            <a:picLocks noChangeAspect="1"/>
          </p:cNvPicPr>
          <p:nvPr/>
        </p:nvPicPr>
        <p:blipFill>
          <a:blip r:embed="rId3"/>
          <a:stretch>
            <a:fillRect/>
          </a:stretch>
        </p:blipFill>
        <p:spPr>
          <a:xfrm rot="-5400000">
            <a:off x="-398145" y="4613275"/>
            <a:ext cx="971550" cy="57150"/>
          </a:xfrm>
          <a:prstGeom prst="rect">
            <a:avLst/>
          </a:prstGeom>
          <a:noFill/>
          <a:ln w="9525">
            <a:noFill/>
          </a:ln>
        </p:spPr>
      </p:pic>
      <p:pic>
        <p:nvPicPr>
          <p:cNvPr id="3081" name="Picture 10" descr="BAR"/>
          <p:cNvPicPr preferRelativeResize="0">
            <a:picLocks noChangeAspect="1"/>
          </p:cNvPicPr>
          <p:nvPr/>
        </p:nvPicPr>
        <p:blipFill>
          <a:blip r:embed="rId3"/>
          <a:stretch>
            <a:fillRect/>
          </a:stretch>
        </p:blipFill>
        <p:spPr>
          <a:xfrm>
            <a:off x="169545" y="93980"/>
            <a:ext cx="1257300" cy="77391"/>
          </a:xfrm>
          <a:prstGeom prst="rect">
            <a:avLst/>
          </a:prstGeom>
          <a:noFill/>
          <a:ln w="9525">
            <a:noFill/>
          </a:ln>
        </p:spPr>
      </p:pic>
      <p:pic>
        <p:nvPicPr>
          <p:cNvPr id="3082" name="Picture 11" descr="BAR"/>
          <p:cNvPicPr preferRelativeResize="0">
            <a:picLocks noChangeAspect="1"/>
          </p:cNvPicPr>
          <p:nvPr/>
        </p:nvPicPr>
        <p:blipFill>
          <a:blip r:embed="rId3"/>
          <a:stretch>
            <a:fillRect/>
          </a:stretch>
        </p:blipFill>
        <p:spPr>
          <a:xfrm rot="5400000">
            <a:off x="-347265" y="578009"/>
            <a:ext cx="971550" cy="61913"/>
          </a:xfrm>
          <a:prstGeom prst="rect">
            <a:avLst/>
          </a:prstGeom>
          <a:noFill/>
          <a:ln w="9525">
            <a:noFill/>
          </a:ln>
        </p:spPr>
      </p:pic>
      <p:pic>
        <p:nvPicPr>
          <p:cNvPr id="3083" name="Picture 12" descr="BAR"/>
          <p:cNvPicPr preferRelativeResize="0">
            <a:picLocks noChangeAspect="1"/>
          </p:cNvPicPr>
          <p:nvPr/>
        </p:nvPicPr>
        <p:blipFill>
          <a:blip r:embed="rId3"/>
          <a:stretch>
            <a:fillRect/>
          </a:stretch>
        </p:blipFill>
        <p:spPr>
          <a:xfrm rot="5400000" flipV="1">
            <a:off x="-173990" y="610950"/>
            <a:ext cx="742950" cy="55959"/>
          </a:xfrm>
          <a:prstGeom prst="rect">
            <a:avLst/>
          </a:prstGeom>
          <a:noFill/>
          <a:ln w="9525">
            <a:noFill/>
          </a:ln>
        </p:spPr>
      </p:pic>
      <p:pic>
        <p:nvPicPr>
          <p:cNvPr id="3084" name="Picture 13" descr="BAR"/>
          <p:cNvPicPr preferRelativeResize="0">
            <a:picLocks noChangeAspect="1"/>
          </p:cNvPicPr>
          <p:nvPr/>
        </p:nvPicPr>
        <p:blipFill>
          <a:blip r:embed="rId3"/>
          <a:stretch>
            <a:fillRect/>
          </a:stretch>
        </p:blipFill>
        <p:spPr>
          <a:xfrm>
            <a:off x="107315" y="29925"/>
            <a:ext cx="971550" cy="64294"/>
          </a:xfrm>
          <a:prstGeom prst="rect">
            <a:avLst/>
          </a:prstGeom>
          <a:noFill/>
          <a:ln w="9525">
            <a:noFill/>
          </a:ln>
        </p:spPr>
      </p:pic>
      <p:pic>
        <p:nvPicPr>
          <p:cNvPr id="3085" name="Picture 14" descr="BAR"/>
          <p:cNvPicPr preferRelativeResize="0">
            <a:picLocks noChangeAspect="1"/>
          </p:cNvPicPr>
          <p:nvPr/>
        </p:nvPicPr>
        <p:blipFill>
          <a:blip r:embed="rId3"/>
          <a:stretch>
            <a:fillRect/>
          </a:stretch>
        </p:blipFill>
        <p:spPr>
          <a:xfrm>
            <a:off x="7740015" y="55880"/>
            <a:ext cx="1257300" cy="77391"/>
          </a:xfrm>
          <a:prstGeom prst="rect">
            <a:avLst/>
          </a:prstGeom>
          <a:noFill/>
          <a:ln w="9525">
            <a:noFill/>
          </a:ln>
        </p:spPr>
      </p:pic>
      <p:pic>
        <p:nvPicPr>
          <p:cNvPr id="3086" name="Picture 15" descr="BAR"/>
          <p:cNvPicPr preferRelativeResize="0">
            <a:picLocks noChangeAspect="1"/>
          </p:cNvPicPr>
          <p:nvPr/>
        </p:nvPicPr>
        <p:blipFill>
          <a:blip r:embed="rId3"/>
          <a:stretch>
            <a:fillRect/>
          </a:stretch>
        </p:blipFill>
        <p:spPr>
          <a:xfrm rot="5400000">
            <a:off x="8569564" y="626349"/>
            <a:ext cx="971550" cy="61913"/>
          </a:xfrm>
          <a:prstGeom prst="rect">
            <a:avLst/>
          </a:prstGeom>
          <a:noFill/>
          <a:ln w="9525">
            <a:noFill/>
          </a:ln>
        </p:spPr>
      </p:pic>
      <p:pic>
        <p:nvPicPr>
          <p:cNvPr id="3087" name="Picture 16" descr="BAR"/>
          <p:cNvPicPr preferRelativeResize="0">
            <a:picLocks noChangeAspect="1"/>
          </p:cNvPicPr>
          <p:nvPr/>
        </p:nvPicPr>
        <p:blipFill>
          <a:blip r:embed="rId3"/>
          <a:stretch>
            <a:fillRect/>
          </a:stretch>
        </p:blipFill>
        <p:spPr>
          <a:xfrm rot="5400000" flipV="1">
            <a:off x="8744030" y="400050"/>
            <a:ext cx="742950" cy="57150"/>
          </a:xfrm>
          <a:prstGeom prst="rect">
            <a:avLst/>
          </a:prstGeom>
          <a:noFill/>
          <a:ln w="9525">
            <a:noFill/>
          </a:ln>
        </p:spPr>
      </p:pic>
      <p:pic>
        <p:nvPicPr>
          <p:cNvPr id="3088" name="Picture 17" descr="BAR"/>
          <p:cNvPicPr preferRelativeResize="0">
            <a:picLocks noChangeAspect="1"/>
          </p:cNvPicPr>
          <p:nvPr/>
        </p:nvPicPr>
        <p:blipFill>
          <a:blip r:embed="rId3"/>
          <a:stretch>
            <a:fillRect/>
          </a:stretch>
        </p:blipFill>
        <p:spPr>
          <a:xfrm>
            <a:off x="8172530" y="133191"/>
            <a:ext cx="971550" cy="57150"/>
          </a:xfrm>
          <a:prstGeom prst="rect">
            <a:avLst/>
          </a:prstGeom>
          <a:noFill/>
          <a:ln w="9525">
            <a:noFill/>
          </a:ln>
        </p:spPr>
      </p:pic>
      <p:pic>
        <p:nvPicPr>
          <p:cNvPr id="3089" name="Picture 18" descr="BAR"/>
          <p:cNvPicPr preferRelativeResize="0">
            <a:picLocks noChangeAspect="1"/>
          </p:cNvPicPr>
          <p:nvPr/>
        </p:nvPicPr>
        <p:blipFill>
          <a:blip r:embed="rId3"/>
          <a:stretch>
            <a:fillRect/>
          </a:stretch>
        </p:blipFill>
        <p:spPr>
          <a:xfrm rot="-5400000">
            <a:off x="8446850" y="4396820"/>
            <a:ext cx="1257300" cy="76200"/>
          </a:xfrm>
          <a:prstGeom prst="rect">
            <a:avLst/>
          </a:prstGeom>
          <a:noFill/>
          <a:ln w="9525">
            <a:noFill/>
          </a:ln>
        </p:spPr>
      </p:pic>
      <p:pic>
        <p:nvPicPr>
          <p:cNvPr id="3090" name="Picture 19" descr="BAR"/>
          <p:cNvPicPr preferRelativeResize="0">
            <a:picLocks noChangeAspect="1"/>
          </p:cNvPicPr>
          <p:nvPr/>
        </p:nvPicPr>
        <p:blipFill>
          <a:blip r:embed="rId3"/>
          <a:stretch>
            <a:fillRect/>
          </a:stretch>
        </p:blipFill>
        <p:spPr>
          <a:xfrm rot="10800000">
            <a:off x="8053070" y="5086589"/>
            <a:ext cx="971550" cy="60722"/>
          </a:xfrm>
          <a:prstGeom prst="rect">
            <a:avLst/>
          </a:prstGeom>
          <a:noFill/>
          <a:ln w="9525">
            <a:noFill/>
          </a:ln>
        </p:spPr>
      </p:pic>
      <p:pic>
        <p:nvPicPr>
          <p:cNvPr id="3091" name="Picture 20" descr="BAR"/>
          <p:cNvPicPr preferRelativeResize="0">
            <a:picLocks noChangeAspect="1"/>
          </p:cNvPicPr>
          <p:nvPr/>
        </p:nvPicPr>
        <p:blipFill>
          <a:blip r:embed="rId3"/>
          <a:stretch>
            <a:fillRect/>
          </a:stretch>
        </p:blipFill>
        <p:spPr>
          <a:xfrm rot="-10800000" flipV="1">
            <a:off x="8316595" y="5042535"/>
            <a:ext cx="742950" cy="55960"/>
          </a:xfrm>
          <a:prstGeom prst="rect">
            <a:avLst/>
          </a:prstGeom>
          <a:noFill/>
          <a:ln w="9525">
            <a:noFill/>
          </a:ln>
        </p:spPr>
      </p:pic>
      <p:pic>
        <p:nvPicPr>
          <p:cNvPr id="3092" name="Picture 21" descr="BAR"/>
          <p:cNvPicPr preferRelativeResize="0">
            <a:picLocks noChangeAspect="1"/>
          </p:cNvPicPr>
          <p:nvPr/>
        </p:nvPicPr>
        <p:blipFill>
          <a:blip r:embed="rId3"/>
          <a:stretch>
            <a:fillRect/>
          </a:stretch>
        </p:blipFill>
        <p:spPr>
          <a:xfrm rot="-5400000">
            <a:off x="8540115" y="4629150"/>
            <a:ext cx="971550" cy="57150"/>
          </a:xfrm>
          <a:prstGeom prst="rect">
            <a:avLst/>
          </a:prstGeom>
          <a:noFill/>
          <a:ln w="9525">
            <a:noFill/>
          </a:ln>
        </p:spPr>
      </p:pic>
      <p:pic>
        <p:nvPicPr>
          <p:cNvPr id="3094" name="Picture 22" descr="008"/>
          <p:cNvPicPr>
            <a:picLocks noChangeAspect="1"/>
          </p:cNvPicPr>
          <p:nvPr/>
        </p:nvPicPr>
        <p:blipFill>
          <a:blip r:embed="rId4"/>
          <a:stretch>
            <a:fillRect/>
          </a:stretch>
        </p:blipFill>
        <p:spPr>
          <a:xfrm>
            <a:off x="2971800" y="1028700"/>
            <a:ext cx="2743200" cy="13716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Horizontal)">
                                      <p:cBhvr>
                                        <p:cTn id="7" dur="500"/>
                                        <p:tgtEl>
                                          <p:spTgt spid="3074"/>
                                        </p:tgtEl>
                                      </p:cBhvr>
                                    </p:animEffect>
                                  </p:childTnLst>
                                </p:cTn>
                              </p:par>
                              <p:par>
                                <p:cTn id="8" presetID="8" presetClass="entr" presetSubtype="16"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diamond(in)">
                                      <p:cBhvr>
                                        <p:cTn id="10" dur="2000"/>
                                        <p:tgtEl>
                                          <p:spTgt spid="3075"/>
                                        </p:tgtEl>
                                      </p:cBhvr>
                                    </p:animEffect>
                                  </p:childTnLst>
                                </p:cTn>
                              </p:par>
                              <p:par>
                                <p:cTn id="11" presetID="6" presetClass="entr" presetSubtype="16"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circle(in)">
                                      <p:cBhvr>
                                        <p:cTn id="13" dur="2000"/>
                                        <p:tgtEl>
                                          <p:spTgt spid="3076"/>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760" fill="hold"/>
                                        <p:tgtEl>
                                          <p:spTgt spid="3077"/>
                                        </p:tgtEl>
                                      </p:cBhvr>
                                    </p:cmd>
                                  </p:childTnLst>
                                </p:cTn>
                              </p:par>
                              <p:par>
                                <p:cTn id="17" presetID="53" presetClass="entr" presetSubtype="16" fill="hold" nodeType="withEffect">
                                  <p:stCondLst>
                                    <p:cond delay="0"/>
                                  </p:stCondLst>
                                  <p:childTnLst>
                                    <p:set>
                                      <p:cBhvr>
                                        <p:cTn id="18" dur="1" fill="hold">
                                          <p:stCondLst>
                                            <p:cond delay="0"/>
                                          </p:stCondLst>
                                        </p:cTn>
                                        <p:tgtEl>
                                          <p:spTgt spid="3094"/>
                                        </p:tgtEl>
                                        <p:attrNameLst>
                                          <p:attrName>style.visibility</p:attrName>
                                        </p:attrNameLst>
                                      </p:cBhvr>
                                      <p:to>
                                        <p:strVal val="visible"/>
                                      </p:to>
                                    </p:set>
                                    <p:anim calcmode="lin" valueType="num">
                                      <p:cBhvr>
                                        <p:cTn id="19" dur="500" fill="hold"/>
                                        <p:tgtEl>
                                          <p:spTgt spid="3094"/>
                                        </p:tgtEl>
                                        <p:attrNameLst>
                                          <p:attrName>ppt_w</p:attrName>
                                        </p:attrNameLst>
                                      </p:cBhvr>
                                      <p:tavLst>
                                        <p:tav tm="0">
                                          <p:val>
                                            <p:fltVal val="0.000000"/>
                                          </p:val>
                                        </p:tav>
                                        <p:tav tm="100000">
                                          <p:val>
                                            <p:strVal val="#ppt_w"/>
                                          </p:val>
                                        </p:tav>
                                      </p:tavLst>
                                    </p:anim>
                                    <p:anim calcmode="lin" valueType="num">
                                      <p:cBhvr>
                                        <p:cTn id="20" dur="500" fill="hold"/>
                                        <p:tgtEl>
                                          <p:spTgt spid="3094"/>
                                        </p:tgtEl>
                                        <p:attrNameLst>
                                          <p:attrName>ppt_h</p:attrName>
                                        </p:attrNameLst>
                                      </p:cBhvr>
                                      <p:tavLst>
                                        <p:tav tm="0">
                                          <p:val>
                                            <p:fltVal val="0.000000"/>
                                          </p:val>
                                        </p:tav>
                                        <p:tav tm="100000">
                                          <p:val>
                                            <p:strVal val="#ppt_h"/>
                                          </p:val>
                                        </p:tav>
                                      </p:tavLst>
                                    </p:anim>
                                    <p:animEffect transition="in" filter="fade">
                                      <p:cBhvr>
                                        <p:cTn id="21" dur="500"/>
                                        <p:tgtEl>
                                          <p:spTgt spid="30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307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7462" y="1923319"/>
            <a:ext cx="4572000" cy="3136900"/>
          </a:xfrm>
          <a:prstGeom prst="rect">
            <a:avLst/>
          </a:prstGeom>
        </p:spPr>
        <p:txBody>
          <a:bodyPr lIns="91436" tIns="45718" rIns="91436" bIns="45718">
            <a:spAutoFit/>
          </a:bodyPr>
          <a:lstStyle/>
          <a:p>
            <a:endParaRPr lang="en-US" b="1" i="1" dirty="0" smtClean="0">
              <a:latin typeface="+mj-lt"/>
            </a:endParaRPr>
          </a:p>
          <a:p>
            <a:r>
              <a:rPr lang="vi-VN" b="1" i="1" dirty="0" smtClean="0">
                <a:latin typeface="+mj-lt"/>
              </a:rPr>
              <a:t>Làng </a:t>
            </a:r>
            <a:r>
              <a:rPr lang="vi-VN" b="1" i="1" dirty="0">
                <a:latin typeface="+mj-lt"/>
              </a:rPr>
              <a:t>tôi ở vốn làm nghề chài lưới:</a:t>
            </a:r>
            <a:br>
              <a:rPr lang="vi-VN" b="1" i="1" dirty="0">
                <a:latin typeface="+mj-lt"/>
              </a:rPr>
            </a:br>
            <a:r>
              <a:rPr lang="vi-VN" b="1" i="1" dirty="0">
                <a:latin typeface="+mj-lt"/>
              </a:rPr>
              <a:t>Nước bao vây cách biển nửa ngày sông.</a:t>
            </a:r>
            <a:endParaRPr lang="vi-VN" b="1" i="1" dirty="0">
              <a:latin typeface="+mj-lt"/>
            </a:endParaRPr>
          </a:p>
          <a:p>
            <a:endParaRPr lang="vi-VN" b="1" i="1" dirty="0" smtClean="0">
              <a:latin typeface="+mj-lt"/>
            </a:endParaRPr>
          </a:p>
          <a:p>
            <a:r>
              <a:rPr lang="vi-VN" b="1" i="1" dirty="0" smtClean="0">
                <a:latin typeface="+mj-lt"/>
              </a:rPr>
              <a:t>Khi </a:t>
            </a:r>
            <a:r>
              <a:rPr lang="vi-VN" b="1" i="1" dirty="0">
                <a:latin typeface="+mj-lt"/>
              </a:rPr>
              <a:t>trời trong, gió nhẹ, sớm mai hồng,</a:t>
            </a:r>
            <a:br>
              <a:rPr lang="vi-VN" b="1" i="1" dirty="0">
                <a:latin typeface="+mj-lt"/>
              </a:rPr>
            </a:br>
            <a:r>
              <a:rPr lang="vi-VN" b="1" i="1" dirty="0">
                <a:latin typeface="+mj-lt"/>
              </a:rPr>
              <a:t>Dân trai tráng bơi thuyền đi đánh cá</a:t>
            </a:r>
            <a:r>
              <a:rPr lang="en-US" altLang="vi-VN" b="1" i="1" dirty="0">
                <a:latin typeface="+mj-lt"/>
              </a:rPr>
              <a:t>:</a:t>
            </a:r>
            <a:br>
              <a:rPr lang="vi-VN" b="1" i="1" dirty="0">
                <a:latin typeface="+mj-lt"/>
              </a:rPr>
            </a:br>
            <a:r>
              <a:rPr lang="vi-VN" b="1" i="1" dirty="0">
                <a:latin typeface="+mj-lt"/>
              </a:rPr>
              <a:t>Chiếc thuyền nhẹ </a:t>
            </a:r>
            <a:r>
              <a:rPr lang="en-US" altLang="vi-VN" b="1" i="1" dirty="0">
                <a:latin typeface="+mj-lt"/>
              </a:rPr>
              <a:t>b</a:t>
            </a:r>
            <a:r>
              <a:rPr lang="vi-VN" b="1" i="1" dirty="0">
                <a:latin typeface="+mj-lt"/>
              </a:rPr>
              <a:t>ăng như con tuấn mã</a:t>
            </a:r>
            <a:br>
              <a:rPr lang="vi-VN" b="1" i="1" dirty="0">
                <a:latin typeface="+mj-lt"/>
              </a:rPr>
            </a:br>
            <a:r>
              <a:rPr lang="vi-VN" b="1" i="1" dirty="0">
                <a:latin typeface="+mj-lt"/>
              </a:rPr>
              <a:t>Phăng mái chèo mạnh mẽ vượt trường giang.</a:t>
            </a:r>
            <a:br>
              <a:rPr lang="vi-VN" b="1" i="1" dirty="0">
                <a:latin typeface="+mj-lt"/>
              </a:rPr>
            </a:br>
            <a:r>
              <a:rPr lang="vi-VN" b="1" i="1" dirty="0" smtClean="0">
                <a:latin typeface="+mj-lt"/>
                <a:sym typeface="+mn-ea"/>
              </a:rPr>
              <a:t>Cánh buồm </a:t>
            </a:r>
            <a:r>
              <a:rPr lang="en-US" altLang="vi-VN" b="1" i="1" dirty="0" smtClean="0">
                <a:latin typeface="+mj-lt"/>
                <a:sym typeface="+mn-ea"/>
              </a:rPr>
              <a:t>gi</a:t>
            </a:r>
            <a:r>
              <a:rPr lang="vi-VN" b="1" i="1" dirty="0" smtClean="0">
                <a:latin typeface="+mj-lt"/>
                <a:sym typeface="+mn-ea"/>
              </a:rPr>
              <a:t>ương, to như mảnh hồn làng</a:t>
            </a:r>
            <a:br>
              <a:rPr lang="vi-VN" b="1" i="1" dirty="0" smtClean="0">
                <a:latin typeface="+mj-lt"/>
                <a:sym typeface="+mn-ea"/>
              </a:rPr>
            </a:br>
            <a:r>
              <a:rPr lang="vi-VN" b="1" i="1" dirty="0" smtClean="0">
                <a:latin typeface="+mj-lt"/>
                <a:sym typeface="+mn-ea"/>
              </a:rPr>
              <a:t>Rướn thân trắng bao la thâu góp gió…</a:t>
            </a:r>
            <a:endParaRPr lang="vi-VN" b="1" i="1" dirty="0" smtClean="0">
              <a:latin typeface="+mj-lt"/>
            </a:endParaRPr>
          </a:p>
          <a:p>
            <a:endParaRPr lang="vi-VN" b="1" i="1" dirty="0">
              <a:latin typeface="+mj-lt"/>
            </a:endParaRPr>
          </a:p>
        </p:txBody>
      </p:sp>
      <p:sp>
        <p:nvSpPr>
          <p:cNvPr id="13" name="Rectangle 12"/>
          <p:cNvSpPr/>
          <p:nvPr/>
        </p:nvSpPr>
        <p:spPr>
          <a:xfrm>
            <a:off x="4859589" y="195481"/>
            <a:ext cx="4572000" cy="3968115"/>
          </a:xfrm>
          <a:prstGeom prst="rect">
            <a:avLst/>
          </a:prstGeom>
        </p:spPr>
        <p:txBody>
          <a:bodyPr lIns="91436" tIns="45718" rIns="91436" bIns="45718">
            <a:spAutoFit/>
          </a:bodyPr>
          <a:lstStyle/>
          <a:p>
            <a:endParaRPr lang="vi-VN" b="1" i="1" dirty="0" smtClean="0">
              <a:latin typeface="+mj-lt"/>
            </a:endParaRPr>
          </a:p>
          <a:p>
            <a:r>
              <a:rPr lang="vi-VN" b="1" i="1" dirty="0" smtClean="0">
                <a:latin typeface="+mj-lt"/>
              </a:rPr>
              <a:t>Ngày hôm sau, ồn ào trên bến đỗ</a:t>
            </a:r>
            <a:br>
              <a:rPr lang="vi-VN" b="1" i="1" dirty="0" smtClean="0">
                <a:latin typeface="+mj-lt"/>
              </a:rPr>
            </a:br>
            <a:r>
              <a:rPr lang="vi-VN" b="1" i="1" dirty="0" smtClean="0">
                <a:latin typeface="+mj-lt"/>
              </a:rPr>
              <a:t>Khắp dân làng tấp nập đón ghe về.</a:t>
            </a:r>
            <a:br>
              <a:rPr lang="vi-VN" b="1" i="1" dirty="0" smtClean="0">
                <a:latin typeface="+mj-lt"/>
              </a:rPr>
            </a:br>
            <a:r>
              <a:rPr lang="vi-VN" b="1" i="1" dirty="0" smtClean="0">
                <a:latin typeface="+mj-lt"/>
              </a:rPr>
              <a:t>“Nhờ ơn trời biển lặng cá đầy ghe”,</a:t>
            </a:r>
            <a:br>
              <a:rPr lang="vi-VN" b="1" i="1" dirty="0" smtClean="0">
                <a:latin typeface="+mj-lt"/>
              </a:rPr>
            </a:br>
            <a:r>
              <a:rPr lang="vi-VN" b="1" i="1" dirty="0" smtClean="0">
                <a:latin typeface="+mj-lt"/>
              </a:rPr>
              <a:t>Những con cá tươi ngon thân bạc trắng.</a:t>
            </a:r>
            <a:br>
              <a:rPr lang="vi-VN" b="1" i="1" dirty="0" smtClean="0">
                <a:latin typeface="+mj-lt"/>
              </a:rPr>
            </a:br>
            <a:r>
              <a:rPr lang="vi-VN" b="1" i="1" dirty="0" smtClean="0">
                <a:latin typeface="+mj-lt"/>
              </a:rPr>
              <a:t>Dân chài lưới, làn da ngăm rám nắng,</a:t>
            </a:r>
            <a:br>
              <a:rPr lang="vi-VN" b="1" i="1" dirty="0" smtClean="0">
                <a:latin typeface="+mj-lt"/>
              </a:rPr>
            </a:br>
            <a:r>
              <a:rPr lang="vi-VN" b="1" i="1" dirty="0" smtClean="0">
                <a:latin typeface="+mj-lt"/>
              </a:rPr>
              <a:t>Cả thân hình nồng thở vị xa xăm;</a:t>
            </a:r>
            <a:br>
              <a:rPr lang="vi-VN" b="1" i="1" dirty="0" smtClean="0">
                <a:latin typeface="+mj-lt"/>
              </a:rPr>
            </a:br>
            <a:r>
              <a:rPr lang="vi-VN" b="1" i="1" dirty="0" smtClean="0">
                <a:latin typeface="+mj-lt"/>
              </a:rPr>
              <a:t>Chiếc thuyền im bến mỏi trở về nằm</a:t>
            </a:r>
            <a:br>
              <a:rPr lang="vi-VN" b="1" i="1" dirty="0" smtClean="0">
                <a:latin typeface="+mj-lt"/>
              </a:rPr>
            </a:br>
            <a:r>
              <a:rPr lang="vi-VN" b="1" i="1" dirty="0" smtClean="0">
                <a:latin typeface="+mj-lt"/>
              </a:rPr>
              <a:t>Nghe chất muối thấm dần trong thớ vỏ.</a:t>
            </a:r>
            <a:endParaRPr lang="vi-VN" b="1" i="1" dirty="0" smtClean="0">
              <a:latin typeface="+mj-lt"/>
            </a:endParaRPr>
          </a:p>
          <a:p>
            <a:endParaRPr lang="vi-VN" b="1" i="1" dirty="0" smtClean="0">
              <a:latin typeface="+mj-lt"/>
            </a:endParaRPr>
          </a:p>
          <a:p>
            <a:r>
              <a:rPr lang="vi-VN" b="1" i="1" dirty="0" smtClean="0">
                <a:latin typeface="+mj-lt"/>
              </a:rPr>
              <a:t>Nay xa cách lòng tôi luôn tưởng nhớ</a:t>
            </a:r>
            <a:br>
              <a:rPr lang="vi-VN" b="1" i="1" dirty="0" smtClean="0">
                <a:latin typeface="+mj-lt"/>
              </a:rPr>
            </a:br>
            <a:r>
              <a:rPr lang="vi-VN" b="1" i="1" dirty="0" smtClean="0">
                <a:latin typeface="+mj-lt"/>
              </a:rPr>
              <a:t>Màu nước xanh, cá bạc, chiếc buồm vôi,</a:t>
            </a:r>
            <a:br>
              <a:rPr lang="vi-VN" b="1" i="1" dirty="0" smtClean="0">
                <a:latin typeface="+mj-lt"/>
              </a:rPr>
            </a:br>
            <a:r>
              <a:rPr lang="vi-VN" b="1" i="1" dirty="0" smtClean="0">
                <a:latin typeface="+mj-lt"/>
              </a:rPr>
              <a:t>Thoáng con thuyền rẽ sóng chạy ra khơi,</a:t>
            </a:r>
            <a:br>
              <a:rPr lang="vi-VN" b="1" i="1" dirty="0" smtClean="0">
                <a:latin typeface="+mj-lt"/>
              </a:rPr>
            </a:br>
            <a:r>
              <a:rPr lang="vi-VN" b="1" i="1" dirty="0" smtClean="0">
                <a:latin typeface="+mj-lt"/>
              </a:rPr>
              <a:t>Tôi thấy nhớ cái mùi nồng mặn quá!</a:t>
            </a:r>
            <a:endParaRPr lang="vi-VN" b="1" i="1" dirty="0">
              <a:latin typeface="+mj-lt"/>
            </a:endParaRPr>
          </a:p>
        </p:txBody>
      </p:sp>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7995" y="-668655"/>
            <a:ext cx="2691765" cy="529844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3"/>
          <a:srcRect t="23556"/>
          <a:stretch>
            <a:fillRect/>
          </a:stretch>
        </p:blipFill>
        <p:spPr bwMode="auto">
          <a:xfrm>
            <a:off x="1619885" y="-20955"/>
            <a:ext cx="3587115" cy="2139315"/>
          </a:xfrm>
          <a:prstGeom prst="rect">
            <a:avLst/>
          </a:prstGeom>
          <a:ln>
            <a:noFill/>
          </a:ln>
          <a:effectLst>
            <a:softEdge rad="6350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827405" y="411480"/>
            <a:ext cx="3620135" cy="553085"/>
          </a:xfrm>
          <a:prstGeom prst="rect">
            <a:avLst/>
          </a:prstGeom>
          <a:noFill/>
        </p:spPr>
        <p:txBody>
          <a:bodyPr wrap="square" rtlCol="0" anchor="t">
            <a:spAutoFit/>
          </a:bodyPr>
          <a:p>
            <a:pPr>
              <a:lnSpc>
                <a:spcPct val="150000"/>
              </a:lnSpc>
            </a:pPr>
            <a:r>
              <a:rPr lang="en-US" altLang="en-US" sz="2000" b="1" dirty="0" err="1">
                <a:solidFill>
                  <a:srgbClr val="FF0000"/>
                </a:solidFill>
                <a:latin typeface="Times New Roman" panose="02020603050405020304" pitchFamily="18" charset="0"/>
                <a:cs typeface="Times New Roman" panose="02020603050405020304" pitchFamily="18" charset="0"/>
                <a:sym typeface="+mn-ea"/>
              </a:rPr>
              <a:t>Tuấn mã:</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 </a:t>
            </a:r>
            <a:r>
              <a:rPr lang="en-US" altLang="en-US" sz="2000" b="1" dirty="0" err="1">
                <a:solidFill>
                  <a:prstClr val="black"/>
                </a:solidFill>
                <a:latin typeface="Times New Roman" panose="02020603050405020304" pitchFamily="18" charset="0"/>
                <a:cs typeface="Times New Roman" panose="02020603050405020304" pitchFamily="18" charset="0"/>
                <a:sym typeface="+mn-ea"/>
              </a:rPr>
              <a:t>con ngựa khỏe, đẹp.</a:t>
            </a:r>
            <a:endParaRPr lang="en-US" altLang="en-US" sz="2000" b="1" u="sng" dirty="0">
              <a:solidFill>
                <a:prstClr val="black"/>
              </a:solidFill>
              <a:latin typeface="Times New Roman" panose="02020603050405020304" pitchFamily="18" charset="0"/>
              <a:cs typeface="Times New Roman" panose="02020603050405020304" pitchFamily="18" charset="0"/>
              <a:sym typeface="+mn-ea"/>
            </a:endParaRPr>
          </a:p>
        </p:txBody>
      </p:sp>
      <p:pic>
        <p:nvPicPr>
          <p:cNvPr id="3" name="Picture 2" descr="ChatGPT Image 09_04_39 28 thg 10, 2025"/>
          <p:cNvPicPr>
            <a:picLocks noChangeAspect="1"/>
          </p:cNvPicPr>
          <p:nvPr/>
        </p:nvPicPr>
        <p:blipFill>
          <a:blip r:embed="rId1"/>
          <a:stretch>
            <a:fillRect/>
          </a:stretch>
        </p:blipFill>
        <p:spPr>
          <a:xfrm>
            <a:off x="4447540" y="-20320"/>
            <a:ext cx="2982595" cy="1485265"/>
          </a:xfrm>
          <a:prstGeom prst="rect">
            <a:avLst/>
          </a:prstGeom>
        </p:spPr>
      </p:pic>
      <p:sp>
        <p:nvSpPr>
          <p:cNvPr id="4" name="Text Box 3"/>
          <p:cNvSpPr txBox="1"/>
          <p:nvPr/>
        </p:nvSpPr>
        <p:spPr>
          <a:xfrm>
            <a:off x="1522730" y="1995805"/>
            <a:ext cx="2802255" cy="553085"/>
          </a:xfrm>
          <a:prstGeom prst="rect">
            <a:avLst/>
          </a:prstGeom>
          <a:noFill/>
        </p:spPr>
        <p:txBody>
          <a:bodyPr wrap="square" rtlCol="0" anchor="t">
            <a:spAutoFit/>
          </a:bodyPr>
          <a:p>
            <a:pPr>
              <a:lnSpc>
                <a:spcPct val="150000"/>
              </a:lnSpc>
            </a:pPr>
            <a:r>
              <a:rPr lang="en-US" altLang="en-US" sz="2000" b="1" dirty="0" err="1">
                <a:solidFill>
                  <a:srgbClr val="FF0000"/>
                </a:solidFill>
                <a:latin typeface="Times New Roman" panose="02020603050405020304" pitchFamily="18" charset="0"/>
                <a:cs typeface="Times New Roman" panose="02020603050405020304" pitchFamily="18" charset="0"/>
                <a:sym typeface="+mn-ea"/>
              </a:rPr>
              <a:t>Trường giang:</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 </a:t>
            </a:r>
            <a:r>
              <a:rPr lang="en-US" altLang="en-US" sz="2000" b="1" dirty="0" err="1">
                <a:solidFill>
                  <a:prstClr val="black"/>
                </a:solidFill>
                <a:latin typeface="Times New Roman" panose="02020603050405020304" pitchFamily="18" charset="0"/>
                <a:cs typeface="Times New Roman" panose="02020603050405020304" pitchFamily="18" charset="0"/>
                <a:sym typeface="+mn-ea"/>
              </a:rPr>
              <a:t>sông dài</a:t>
            </a:r>
            <a:endParaRPr lang="en-US" altLang="en-US" sz="2000" b="1" u="sng" dirty="0">
              <a:solidFill>
                <a:prstClr val="black"/>
              </a:solidFill>
              <a:latin typeface="Times New Roman" panose="02020603050405020304" pitchFamily="18" charset="0"/>
              <a:cs typeface="Times New Roman" panose="02020603050405020304" pitchFamily="18" charset="0"/>
              <a:sym typeface="+mn-ea"/>
            </a:endParaRPr>
          </a:p>
        </p:txBody>
      </p:sp>
      <p:pic>
        <p:nvPicPr>
          <p:cNvPr id="5" name="Picture 4" descr="sông"/>
          <p:cNvPicPr>
            <a:picLocks noChangeAspect="1"/>
          </p:cNvPicPr>
          <p:nvPr/>
        </p:nvPicPr>
        <p:blipFill>
          <a:blip r:embed="rId2"/>
          <a:stretch>
            <a:fillRect/>
          </a:stretch>
        </p:blipFill>
        <p:spPr>
          <a:xfrm>
            <a:off x="4427855" y="1491615"/>
            <a:ext cx="4017645" cy="1831340"/>
          </a:xfrm>
          <a:prstGeom prst="rect">
            <a:avLst/>
          </a:prstGeom>
        </p:spPr>
      </p:pic>
      <p:sp>
        <p:nvSpPr>
          <p:cNvPr id="6" name="Text Box 5"/>
          <p:cNvSpPr txBox="1"/>
          <p:nvPr/>
        </p:nvSpPr>
        <p:spPr>
          <a:xfrm>
            <a:off x="467360" y="3796030"/>
            <a:ext cx="2802255" cy="553085"/>
          </a:xfrm>
          <a:prstGeom prst="rect">
            <a:avLst/>
          </a:prstGeom>
          <a:noFill/>
        </p:spPr>
        <p:txBody>
          <a:bodyPr wrap="square" rtlCol="0" anchor="t">
            <a:spAutoFit/>
          </a:bodyPr>
          <a:p>
            <a:pPr>
              <a:lnSpc>
                <a:spcPct val="150000"/>
              </a:lnSpc>
            </a:pPr>
            <a:r>
              <a:rPr lang="en-US" altLang="en-US" sz="2000" b="1" dirty="0" err="1">
                <a:solidFill>
                  <a:srgbClr val="FF0000"/>
                </a:solidFill>
                <a:latin typeface="Times New Roman" panose="02020603050405020304" pitchFamily="18" charset="0"/>
                <a:cs typeface="Times New Roman" panose="02020603050405020304" pitchFamily="18" charset="0"/>
                <a:sym typeface="+mn-ea"/>
              </a:rPr>
              <a:t>Ghe:</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 </a:t>
            </a:r>
            <a:r>
              <a:rPr lang="en-US" altLang="en-US" sz="2000" b="1" dirty="0" err="1">
                <a:solidFill>
                  <a:prstClr val="black"/>
                </a:solidFill>
                <a:latin typeface="Times New Roman" panose="02020603050405020304" pitchFamily="18" charset="0"/>
                <a:cs typeface="Times New Roman" panose="02020603050405020304" pitchFamily="18" charset="0"/>
                <a:sym typeface="+mn-ea"/>
              </a:rPr>
              <a:t>thuyền gỗ có mui.</a:t>
            </a:r>
            <a:endParaRPr lang="en-US" altLang="en-US" sz="2000" b="1" u="sng" dirty="0">
              <a:solidFill>
                <a:prstClr val="black"/>
              </a:solidFill>
              <a:latin typeface="Times New Roman" panose="02020603050405020304" pitchFamily="18" charset="0"/>
              <a:cs typeface="Times New Roman" panose="02020603050405020304" pitchFamily="18" charset="0"/>
              <a:sym typeface="+mn-ea"/>
            </a:endParaRPr>
          </a:p>
        </p:txBody>
      </p:sp>
      <p:pic>
        <p:nvPicPr>
          <p:cNvPr id="7" name="Picture 6" descr="gen-o-z7162747434021_b962064fc9b25c510abe4340ebb1be72"/>
          <p:cNvPicPr>
            <a:picLocks noChangeAspect="1"/>
          </p:cNvPicPr>
          <p:nvPr/>
        </p:nvPicPr>
        <p:blipFill>
          <a:blip r:embed="rId3"/>
          <a:stretch>
            <a:fillRect/>
          </a:stretch>
        </p:blipFill>
        <p:spPr>
          <a:xfrm>
            <a:off x="3491865" y="3435985"/>
            <a:ext cx="3837940" cy="1614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amond(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6" grpId="0"/>
      <p:bldP spid="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Picture 9"/>
          <p:cNvPicPr>
            <a:picLocks noChangeAspect="1"/>
          </p:cNvPicPr>
          <p:nvPr/>
        </p:nvPicPr>
        <p:blipFill>
          <a:blip r:embed="rId1"/>
          <a:stretch>
            <a:fillRect/>
          </a:stretch>
        </p:blipFill>
        <p:spPr>
          <a:xfrm>
            <a:off x="-12700" y="0"/>
            <a:ext cx="9183370" cy="1419860"/>
          </a:xfrm>
          <a:prstGeom prst="rect">
            <a:avLst/>
          </a:prstGeom>
          <a:solidFill>
            <a:schemeClr val="bg2"/>
          </a:solidFill>
        </p:spPr>
      </p:pic>
      <p:sp>
        <p:nvSpPr>
          <p:cNvPr id="4" name="Rectangle 2"/>
          <p:cNvSpPr/>
          <p:nvPr/>
        </p:nvSpPr>
        <p:spPr>
          <a:xfrm>
            <a:off x="0" y="1203960"/>
            <a:ext cx="2228850" cy="1982470"/>
          </a:xfrm>
          <a:prstGeom prst="rect">
            <a:avLst/>
          </a:prstGeom>
          <a:solidFill>
            <a:schemeClr val="bg2"/>
          </a:solidFill>
        </p:spPr>
        <p:txBody>
          <a:bodyPr wrap="square">
            <a:noAutofit/>
          </a:bodyPr>
          <a:lstStyle/>
          <a:p>
            <a:pPr algn="just" fontAlgn="base">
              <a:spcAft>
                <a:spcPct val="0"/>
              </a:spcAft>
              <a:defRPr/>
            </a:pPr>
            <a:r>
              <a:rPr lang="en-US" altLang="en-US" sz="20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0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1:</a:t>
            </a:r>
            <a:r>
              <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0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0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endPar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0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-&gt; Giới</a:t>
            </a:r>
            <a:r>
              <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0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 về</a:t>
            </a:r>
            <a:r>
              <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0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 quê.</a:t>
            </a:r>
            <a:endPar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endPar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5" name="Rectangle 2"/>
          <p:cNvSpPr/>
          <p:nvPr/>
        </p:nvSpPr>
        <p:spPr>
          <a:xfrm>
            <a:off x="2267585" y="1203960"/>
            <a:ext cx="2253615" cy="1982470"/>
          </a:xfrm>
          <a:prstGeom prst="rect">
            <a:avLst/>
          </a:prstGeom>
          <a:solidFill>
            <a:schemeClr val="bg2"/>
          </a:solidFill>
        </p:spPr>
        <p:txBody>
          <a:bodyPr wrap="square">
            <a:noAutofit/>
          </a:bodyPr>
          <a:lstStyle/>
          <a:p>
            <a:pPr algn="just" fontAlgn="base">
              <a:spcAft>
                <a:spcPct val="0"/>
              </a:spcAft>
              <a:defRPr/>
            </a:pPr>
            <a:r>
              <a:rPr lang="en-US" altLang="en-US" sz="20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0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(6 </a:t>
            </a:r>
            <a:r>
              <a:rPr lang="en-US" altLang="en-US" sz="20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0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endPar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0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-&gt; Cảnh thuyền ra khơi đánh cá.</a:t>
            </a:r>
            <a:endPar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endPar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6" name="Rectangle 2"/>
          <p:cNvSpPr/>
          <p:nvPr/>
        </p:nvSpPr>
        <p:spPr>
          <a:xfrm>
            <a:off x="4576445" y="1203960"/>
            <a:ext cx="2212975" cy="1982470"/>
          </a:xfrm>
          <a:prstGeom prst="rect">
            <a:avLst/>
          </a:prstGeom>
          <a:solidFill>
            <a:schemeClr val="bg2"/>
          </a:solidFill>
        </p:spPr>
        <p:txBody>
          <a:bodyPr wrap="square">
            <a:noAutofit/>
          </a:bodyPr>
          <a:lstStyle/>
          <a:p>
            <a:pPr algn="just" fontAlgn="base">
              <a:spcAft>
                <a:spcPct val="0"/>
              </a:spcAft>
              <a:defRPr/>
            </a:pPr>
            <a:r>
              <a:rPr lang="en-US" altLang="en-US" sz="20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0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(8 </a:t>
            </a:r>
            <a:r>
              <a:rPr lang="en-US" altLang="en-US" sz="20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0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endPar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0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-&gt; Cảnh thuyền đánh cá trở về.</a:t>
            </a:r>
            <a:endPar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endPar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7" name="Rectangle 2"/>
          <p:cNvSpPr/>
          <p:nvPr/>
        </p:nvSpPr>
        <p:spPr>
          <a:xfrm>
            <a:off x="6844665" y="1203960"/>
            <a:ext cx="2286000" cy="1982470"/>
          </a:xfrm>
          <a:prstGeom prst="rect">
            <a:avLst/>
          </a:prstGeom>
          <a:solidFill>
            <a:schemeClr val="bg2"/>
          </a:solidFill>
        </p:spPr>
        <p:txBody>
          <a:bodyPr wrap="square">
            <a:noAutofit/>
          </a:bodyPr>
          <a:lstStyle/>
          <a:p>
            <a:pPr algn="just" fontAlgn="base">
              <a:spcAft>
                <a:spcPct val="0"/>
              </a:spcAft>
              <a:defRPr/>
            </a:pPr>
            <a:r>
              <a:rPr lang="en-US" altLang="en-US" sz="2000" dirty="0" err="1">
                <a:solidFill>
                  <a:srgbClr val="FF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000" dirty="0">
                <a:solidFill>
                  <a:srgbClr val="FF0000"/>
                </a:solidFill>
                <a:latin typeface="Times New Roman" panose="02020603050405020304" pitchFamily="18" charset="0"/>
                <a:cs typeface="Times New Roman" panose="02020603050405020304" pitchFamily="18" charset="0"/>
                <a:sym typeface="Arial" panose="020B0604020202020204" pitchFamily="34" charset="0"/>
              </a:rPr>
              <a:t> 4:</a:t>
            </a:r>
            <a:r>
              <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(4 </a:t>
            </a:r>
            <a:r>
              <a:rPr lang="en-US" altLang="en-US" sz="20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cuối</a:t>
            </a:r>
            <a:r>
              <a:rPr lang="en-US" altLang="en-US" sz="20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endPar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0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-&gt; Cảm xúc đối với quê hương.</a:t>
            </a:r>
            <a:endParaRPr lang="en-US" altLang="en-US" sz="20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endParaRPr lang="en-US" altLang="en-US" sz="20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p:txBody>
      </p:sp>
      <p:pic>
        <p:nvPicPr>
          <p:cNvPr id="39" name="Picture 2" descr="Phá Tam Giang - ngư dân quăng lưới"/>
          <p:cNvPicPr>
            <a:picLocks noChangeAspect="1" noChangeArrowheads="1"/>
          </p:cNvPicPr>
          <p:nvPr/>
        </p:nvPicPr>
        <p:blipFill>
          <a:blip r:embed="rId2"/>
          <a:srcRect/>
          <a:stretch>
            <a:fillRect/>
          </a:stretch>
        </p:blipFill>
        <p:spPr bwMode="auto">
          <a:xfrm>
            <a:off x="-661670" y="668655"/>
            <a:ext cx="2945765" cy="4474845"/>
          </a:xfrm>
          <a:prstGeom prst="rect">
            <a:avLst/>
          </a:prstGeom>
          <a:ln>
            <a:noFill/>
          </a:ln>
          <a:effectLst>
            <a:softEdge rad="1270000"/>
          </a:effectLst>
        </p:spPr>
      </p:pic>
      <p:pic>
        <p:nvPicPr>
          <p:cNvPr id="8" name="Picture 7"/>
          <p:cNvPicPr>
            <a:picLocks noChangeAspect="1"/>
          </p:cNvPicPr>
          <p:nvPr/>
        </p:nvPicPr>
        <p:blipFill>
          <a:blip r:embed="rId3"/>
          <a:stretch>
            <a:fillRect/>
          </a:stretch>
        </p:blipFill>
        <p:spPr>
          <a:xfrm>
            <a:off x="4578350" y="2259965"/>
            <a:ext cx="2244090" cy="2877185"/>
          </a:xfrm>
          <a:prstGeom prst="rect">
            <a:avLst/>
          </a:prstGeom>
        </p:spPr>
      </p:pic>
      <p:pic>
        <p:nvPicPr>
          <p:cNvPr id="9" name="Picture 8"/>
          <p:cNvPicPr>
            <a:picLocks noChangeAspect="1"/>
          </p:cNvPicPr>
          <p:nvPr/>
        </p:nvPicPr>
        <p:blipFill>
          <a:blip r:embed="rId4"/>
          <a:stretch>
            <a:fillRect/>
          </a:stretch>
        </p:blipFill>
        <p:spPr>
          <a:xfrm>
            <a:off x="2306320" y="2259965"/>
            <a:ext cx="2249805" cy="2877820"/>
          </a:xfrm>
          <a:prstGeom prst="rect">
            <a:avLst/>
          </a:prstGeom>
        </p:spPr>
      </p:pic>
      <p:pic>
        <p:nvPicPr>
          <p:cNvPr id="38" name="Picture 2" descr="C:\Users\USER\Desktop\Untitled-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428" t="10726" b="8106"/>
          <a:stretch>
            <a:fillRect/>
          </a:stretch>
        </p:blipFill>
        <p:spPr bwMode="auto">
          <a:xfrm>
            <a:off x="5685155" y="2127250"/>
            <a:ext cx="3458845" cy="31064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1"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397519" y="1227473"/>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518841" y="1145964"/>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p:cNvSpPr/>
          <p:nvPr/>
        </p:nvSpPr>
        <p:spPr>
          <a:xfrm>
            <a:off x="467360" y="411480"/>
            <a:ext cx="6338570" cy="101028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800">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2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5702300" y="26670"/>
            <a:ext cx="3982085" cy="5116830"/>
          </a:xfrm>
          <a:prstGeom prst="rect">
            <a:avLst/>
          </a:prstGeom>
          <a:noFill/>
          <a:effectLst>
            <a:softEdge rad="1270000"/>
          </a:effectLst>
        </p:spPr>
      </p:pic>
      <p:sp>
        <p:nvSpPr>
          <p:cNvPr id="2" name="Rectangle 1"/>
          <p:cNvSpPr/>
          <p:nvPr/>
        </p:nvSpPr>
        <p:spPr>
          <a:xfrm>
            <a:off x="191770" y="3651885"/>
            <a:ext cx="6053455" cy="1197610"/>
          </a:xfrm>
          <a:prstGeom prst="rect">
            <a:avLst/>
          </a:prstGeom>
        </p:spPr>
        <p:txBody>
          <a:bodyPr wrap="square" lIns="91438" tIns="45719" rIns="91438" bIns="45719">
            <a:spAutoFit/>
          </a:bodyPr>
          <a:lstStyle/>
          <a:p>
            <a:pPr defTabSz="685800"/>
            <a:r>
              <a:rPr lang="en-US" altLang="en-US" sz="24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Cách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giản dị. Thể hiện tình yêu quê hương của tác giả.  </a:t>
            </a:r>
            <a:endParaRPr lang="en-US" altLang="en-US" sz="2400" b="1" i="1" dirty="0">
              <a:solidFill>
                <a:srgbClr val="FF0000"/>
              </a:solidFill>
              <a:latin typeface="Times New Roman" panose="02020603050405020304" pitchFamily="18" charset="0"/>
              <a:cs typeface="Times New Roman" panose="02020603050405020304" pitchFamily="18" charset="0"/>
            </a:endParaRPr>
          </a:p>
          <a:p>
            <a:pPr defTabSz="685800"/>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67360" y="1851660"/>
            <a:ext cx="2155825" cy="1567180"/>
          </a:xfrm>
          <a:prstGeom prst="rect">
            <a:avLst/>
          </a:prstGeom>
          <a:solidFill>
            <a:schemeClr val="accent5">
              <a:lumMod val="20000"/>
              <a:lumOff val="80000"/>
            </a:schemeClr>
          </a:solidFill>
        </p:spPr>
        <p:txBody>
          <a:bodyPr wrap="square" lIns="91438" tIns="45719" rIns="91438" bIns="45719">
            <a:noAutofit/>
          </a:bodyPr>
          <a:lstStyle/>
          <a:p>
            <a:pPr defTabSz="685800"/>
            <a:r>
              <a:rPr lang="en-SG" sz="2400" b="1" i="1" dirty="0" err="1">
                <a:solidFill>
                  <a:srgbClr val="000000"/>
                </a:solidFill>
                <a:latin typeface="Times New Roman" panose="02020603050405020304" pitchFamily="18" charset="0"/>
                <a:cs typeface="Times New Roman" panose="02020603050405020304" pitchFamily="18" charset="0"/>
              </a:rPr>
              <a:t>Nghề</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của</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b="1" i="1"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800"/>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884805" y="1851660"/>
            <a:ext cx="2421890" cy="1567180"/>
          </a:xfrm>
          <a:prstGeom prst="rect">
            <a:avLst/>
          </a:prstGeom>
          <a:solidFill>
            <a:schemeClr val="accent5">
              <a:lumMod val="20000"/>
              <a:lumOff val="80000"/>
            </a:schemeClr>
          </a:solidFill>
        </p:spPr>
        <p:txBody>
          <a:bodyPr wrap="square" lIns="91438" tIns="45719" rIns="91438" bIns="45719">
            <a:spAutoFit/>
          </a:bodyPr>
          <a:lstStyle/>
          <a:p>
            <a:pPr algn="just" defTabSz="685800"/>
            <a:r>
              <a:rPr lang="en-SG" sz="2400" b="1" i="1">
                <a:solidFill>
                  <a:srgbClr val="000000"/>
                </a:solidFill>
                <a:latin typeface="Times New Roman" panose="02020603050405020304" pitchFamily="18" charset="0"/>
                <a:cs typeface="Times New Roman" panose="02020603050405020304" pitchFamily="18" charset="0"/>
              </a:rPr>
              <a:t>Vị trí của làng: </a:t>
            </a:r>
            <a:r>
              <a:rPr lang="en-US" altLang="en-SG" sz="2400" i="1">
                <a:solidFill>
                  <a:srgbClr val="000000"/>
                </a:solidFill>
                <a:latin typeface="Times New Roman" panose="02020603050405020304" pitchFamily="18" charset="0"/>
                <a:cs typeface="Times New Roman" panose="02020603050405020304" pitchFamily="18" charset="0"/>
              </a:rPr>
              <a:t>Bao bọc bởi sông nước di chuyển bằng thuyền.</a:t>
            </a:r>
            <a:endParaRPr lang="en-US" alt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3059579" y="915496"/>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411889" y="1275343"/>
            <a:ext cx="3168650" cy="63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5580380" y="528320"/>
            <a:ext cx="3445510" cy="387350"/>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solidFill>
                  <a:schemeClr val="tx1"/>
                </a:solidFill>
                <a:highlight>
                  <a:srgbClr val="00FF00"/>
                </a:highlight>
                <a:latin typeface="Times New Roman" panose="02020603050405020304" pitchFamily="18" charset="0"/>
                <a:cs typeface="Times New Roman" panose="02020603050405020304" pitchFamily="18" charset="0"/>
              </a:rPr>
              <a:t>Nhịp 3/5 đều đặn, tâm tình, thủ thỉ.</a:t>
            </a:r>
            <a:endParaRPr lang="en-US">
              <a:solidFill>
                <a:schemeClr val="tx1"/>
              </a:solidFill>
              <a:highlight>
                <a:srgbClr val="00FF00"/>
              </a:highlight>
              <a:latin typeface="Times New Roman" panose="02020603050405020304" pitchFamily="18" charset="0"/>
              <a:cs typeface="Times New Roman" panose="02020603050405020304" pitchFamily="18" charset="0"/>
            </a:endParaRPr>
          </a:p>
        </p:txBody>
      </p:sp>
      <p:sp>
        <p:nvSpPr>
          <p:cNvPr id="5" name="Rounded Rectangle 4"/>
          <p:cNvSpPr/>
          <p:nvPr/>
        </p:nvSpPr>
        <p:spPr>
          <a:xfrm>
            <a:off x="5750560" y="987425"/>
            <a:ext cx="3058160" cy="393065"/>
          </a:xfrm>
          <a:prstGeom prst="round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solidFill>
                  <a:schemeClr val="tx1"/>
                </a:solidFill>
                <a:highlight>
                  <a:srgbClr val="00FF00"/>
                </a:highlight>
                <a:latin typeface="Times New Roman" panose="02020603050405020304" pitchFamily="18" charset="0"/>
                <a:cs typeface="Times New Roman" panose="02020603050405020304" pitchFamily="18" charset="0"/>
              </a:rPr>
              <a:t>Cách đo khoảng cách đặc biệt.</a:t>
            </a:r>
            <a:endParaRPr lang="en-US">
              <a:solidFill>
                <a:schemeClr val="tx1"/>
              </a:solidFill>
              <a:highlight>
                <a:srgbClr val="00FF00"/>
              </a:highligh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heel(1)">
                                      <p:cBhvr>
                                        <p:cTn id="45" dur="20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6" grpId="0" bldLvl="0" animBg="1"/>
      <p:bldP spid="4" grpId="0" animBg="1"/>
      <p:bldP spid="4" grpId="1" animBg="1"/>
      <p:bldP spid="5" grpId="0" animBg="1"/>
      <p:bldP spid="5" grpId="1" animBg="1"/>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467995" y="1266190"/>
            <a:ext cx="3846195" cy="3510915"/>
          </a:xfrm>
          <a:prstGeom prst="rect">
            <a:avLst/>
          </a:prstGeom>
        </p:spPr>
      </p:pic>
      <p:pic>
        <p:nvPicPr>
          <p:cNvPr id="3" name="Picture 2"/>
          <p:cNvPicPr>
            <a:picLocks noChangeAspect="1"/>
          </p:cNvPicPr>
          <p:nvPr/>
        </p:nvPicPr>
        <p:blipFill>
          <a:blip r:embed="rId2"/>
          <a:stretch>
            <a:fillRect/>
          </a:stretch>
        </p:blipFill>
        <p:spPr>
          <a:xfrm>
            <a:off x="4643755" y="1249045"/>
            <a:ext cx="4065270" cy="3528060"/>
          </a:xfrm>
          <a:prstGeom prst="rect">
            <a:avLst/>
          </a:prstGeom>
        </p:spPr>
      </p:pic>
      <p:pic>
        <p:nvPicPr>
          <p:cNvPr id="16" name="Picture 15"/>
          <p:cNvPicPr>
            <a:picLocks noChangeAspect="1"/>
          </p:cNvPicPr>
          <p:nvPr/>
        </p:nvPicPr>
        <p:blipFill>
          <a:blip r:embed="rId3"/>
          <a:stretch>
            <a:fillRect/>
          </a:stretch>
        </p:blipFill>
        <p:spPr>
          <a:xfrm>
            <a:off x="683854" y="699798"/>
            <a:ext cx="3779848" cy="749873"/>
          </a:xfrm>
          <a:prstGeom prst="rect">
            <a:avLst/>
          </a:prstGeom>
        </p:spPr>
      </p:pic>
      <p:pic>
        <p:nvPicPr>
          <p:cNvPr id="17" name="Picture 16"/>
          <p:cNvPicPr>
            <a:picLocks noChangeAspect="1"/>
          </p:cNvPicPr>
          <p:nvPr/>
        </p:nvPicPr>
        <p:blipFill>
          <a:blip r:embed="rId4"/>
          <a:stretch>
            <a:fillRect/>
          </a:stretch>
        </p:blipFill>
        <p:spPr>
          <a:xfrm>
            <a:off x="4643106" y="699798"/>
            <a:ext cx="3779848" cy="74987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Table 3"/>
          <p:cNvGraphicFramePr/>
          <p:nvPr>
            <p:custDataLst>
              <p:tags r:id="rId1"/>
            </p:custDataLst>
          </p:nvPr>
        </p:nvGraphicFramePr>
        <p:xfrm>
          <a:off x="323215" y="855980"/>
          <a:ext cx="8526780" cy="1844675"/>
        </p:xfrm>
        <a:graphic>
          <a:graphicData uri="http://schemas.openxmlformats.org/drawingml/2006/table">
            <a:tbl>
              <a:tblPr/>
              <a:tblGrid>
                <a:gridCol w="1265555"/>
                <a:gridCol w="2383155"/>
                <a:gridCol w="2773680"/>
                <a:gridCol w="2104390"/>
              </a:tblGrid>
              <a:tr h="297815">
                <a:tc>
                  <a:txBody>
                    <a:bodyPr/>
                    <a:p>
                      <a:pPr algn="ctr" defTabSz="914400">
                        <a:lnSpc>
                          <a:spcPct val="114000"/>
                        </a:lnSpc>
                        <a:spcBef>
                          <a:spcPct val="0"/>
                        </a:spcBef>
                        <a:spcAft>
                          <a:spcPct val="0"/>
                        </a:spcAft>
                        <a:tabLst>
                          <a:tab pos="1386840" algn="l"/>
                          <a:tab pos="2703195" algn="l"/>
                        </a:tabLst>
                      </a:pP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solidFill>
                            <a:srgbClr val="FF0000"/>
                          </a:solidFill>
                          <a:latin typeface="Times New Roman" panose="02020603050405020304"/>
                          <a:ea typeface="MS Mincho"/>
                        </a:rPr>
                        <a:t>Từ ngữ, chi tiết, hình ảnh</a:t>
                      </a:r>
                      <a:endParaRPr sz="14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solidFill>
                            <a:srgbClr val="FF0000"/>
                          </a:solidFill>
                          <a:latin typeface="Times New Roman" panose="02020603050405020304"/>
                          <a:ea typeface="MS Mincho"/>
                        </a:rPr>
                        <a:t>Cách sử dụng từ ngữ và BPTT</a:t>
                      </a:r>
                      <a:endParaRPr sz="14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solidFill>
                            <a:srgbClr val="FF0000"/>
                          </a:solidFill>
                          <a:latin typeface="Times New Roman" panose="02020603050405020304"/>
                          <a:ea typeface="MS Mincho"/>
                        </a:rPr>
                        <a:t>Tác dụng</a:t>
                      </a:r>
                      <a:endParaRPr sz="14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57810">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Hoàn cảnh</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57810">
                <a:tc>
                  <a:txBody>
                    <a:bodyPr/>
                    <a:p>
                      <a:pPr algn="ctr" defTabSz="914400">
                        <a:lnSpc>
                          <a:spcPct val="114000"/>
                        </a:lnSpc>
                        <a:spcBef>
                          <a:spcPct val="0"/>
                        </a:spcBef>
                        <a:spcAft>
                          <a:spcPct val="0"/>
                        </a:spcAft>
                        <a:tabLst>
                          <a:tab pos="1386840" algn="l"/>
                          <a:tab pos="2703195" algn="l"/>
                        </a:tabLst>
                      </a:pPr>
                      <a:r>
                        <a:rPr sz="1400" b="1">
                          <a:solidFill>
                            <a:schemeClr val="tx1"/>
                          </a:solidFill>
                          <a:latin typeface="Times New Roman" panose="02020603050405020304"/>
                          <a:ea typeface="MS Mincho"/>
                        </a:rPr>
                        <a:t>Con người</a:t>
                      </a:r>
                      <a:endParaRPr sz="1400" b="1">
                        <a:solidFill>
                          <a:schemeClr val="tx1"/>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57810">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Con thuyền</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57810">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Cánh buồm</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515620">
                <a:tc gridSpan="4">
                  <a:txBody>
                    <a:bodyPr/>
                    <a:p>
                      <a:pPr algn="ctr" defTabSz="914400">
                        <a:lnSpc>
                          <a:spcPct val="114000"/>
                        </a:lnSpc>
                        <a:spcBef>
                          <a:spcPct val="0"/>
                        </a:spcBef>
                        <a:spcAft>
                          <a:spcPct val="0"/>
                        </a:spcAft>
                        <a:tabLst>
                          <a:tab pos="1386840" algn="l"/>
                          <a:tab pos="2703195" algn="l"/>
                        </a:tabLst>
                      </a:pPr>
                      <a:r>
                        <a:rPr sz="1400" b="1">
                          <a:solidFill>
                            <a:srgbClr val="FF0000"/>
                          </a:solidFill>
                          <a:latin typeface="Times New Roman" panose="02020603050405020304"/>
                          <a:ea typeface="MS Mincho"/>
                        </a:rPr>
                        <a:t>Nhận xét về cảnh đoàn thuyền ra khơ</a:t>
                      </a:r>
                      <a:r>
                        <a:rPr lang="en-US" sz="1400" b="1">
                          <a:solidFill>
                            <a:srgbClr val="FF0000"/>
                          </a:solidFill>
                          <a:latin typeface="Times New Roman" panose="02020603050405020304"/>
                          <a:ea typeface="MS Mincho"/>
                        </a:rPr>
                        <a:t>i</a:t>
                      </a:r>
                      <a:endParaRPr lang="en-US" sz="14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
        <p:nvSpPr>
          <p:cNvPr id="15" name="TextBox 14"/>
          <p:cNvSpPr txBox="1"/>
          <p:nvPr/>
        </p:nvSpPr>
        <p:spPr>
          <a:xfrm>
            <a:off x="3059430" y="101600"/>
            <a:ext cx="3645535" cy="551815"/>
          </a:xfrm>
          <a:prstGeom prst="rect">
            <a:avLst/>
          </a:prstGeom>
          <a:solidFill>
            <a:schemeClr val="accent2"/>
          </a:solidFill>
        </p:spPr>
        <p:txBody>
          <a:bodyPr wrap="square" lIns="91438" tIns="45719" rIns="91438" bIns="45719" rtlCol="0">
            <a:spAutoFit/>
          </a:bodyPr>
          <a:lstStyle/>
          <a:p>
            <a:pPr algn="ctr"/>
            <a:r>
              <a:rPr lang="en-US" sz="3000" i="1" u="sng" dirty="0">
                <a:highlight>
                  <a:srgbClr val="FFFF00"/>
                </a:highlight>
                <a:latin typeface="Times New Roman" panose="02020603050405020304" pitchFamily="18" charset="0"/>
                <a:cs typeface="Times New Roman" panose="02020603050405020304" pitchFamily="18" charset="0"/>
              </a:rPr>
              <a:t>HOẠT ĐỘNG NHÓM</a:t>
            </a:r>
            <a:endParaRPr lang="en-US" sz="3000" i="1" u="sng" dirty="0">
              <a:highlight>
                <a:srgbClr val="FFFF00"/>
              </a:highlight>
              <a:latin typeface="Times New Roman" panose="02020603050405020304" pitchFamily="18" charset="0"/>
              <a:cs typeface="Times New Roman" panose="02020603050405020304" pitchFamily="18" charset="0"/>
            </a:endParaRPr>
          </a:p>
        </p:txBody>
      </p:sp>
      <p:sp>
        <p:nvSpPr>
          <p:cNvPr id="18" name="TextBox 17"/>
          <p:cNvSpPr txBox="1"/>
          <p:nvPr/>
        </p:nvSpPr>
        <p:spPr>
          <a:xfrm>
            <a:off x="179120" y="519988"/>
            <a:ext cx="3732943" cy="335915"/>
          </a:xfrm>
          <a:prstGeom prst="rect">
            <a:avLst/>
          </a:prstGeom>
          <a:noFill/>
        </p:spPr>
        <p:txBody>
          <a:bodyPr wrap="square" lIns="91438" tIns="45719" rIns="91438" bIns="45719" rtlCol="0">
            <a:spAutoFit/>
          </a:bodyPr>
          <a:lstStyle/>
          <a:p>
            <a:r>
              <a:rPr lang="en-US" sz="1600" b="1" i="1" u="sng" dirty="0" smtClean="0">
                <a:highlight>
                  <a:srgbClr val="00FF00"/>
                </a:highlight>
                <a:latin typeface="Times New Roman" panose="02020603050405020304" pitchFamily="18" charset="0"/>
                <a:cs typeface="Times New Roman" panose="02020603050405020304" pitchFamily="18" charset="0"/>
              </a:rPr>
              <a:t>NHÓM 1+3: CẢNH RA KHƠI</a:t>
            </a:r>
            <a:endParaRPr lang="en-US" sz="1600" b="1" i="1" u="sng" dirty="0" smtClean="0">
              <a:highlight>
                <a:srgbClr val="00FF00"/>
              </a:highlight>
              <a:latin typeface="Times New Roman" panose="02020603050405020304" pitchFamily="18" charset="0"/>
              <a:cs typeface="Times New Roman" panose="02020603050405020304" pitchFamily="18" charset="0"/>
            </a:endParaRPr>
          </a:p>
        </p:txBody>
      </p:sp>
      <p:sp>
        <p:nvSpPr>
          <p:cNvPr id="6" name="TextBox 17"/>
          <p:cNvSpPr txBox="1"/>
          <p:nvPr/>
        </p:nvSpPr>
        <p:spPr>
          <a:xfrm>
            <a:off x="251510" y="2787573"/>
            <a:ext cx="3732943" cy="335915"/>
          </a:xfrm>
          <a:prstGeom prst="rect">
            <a:avLst/>
          </a:prstGeom>
          <a:noFill/>
        </p:spPr>
        <p:txBody>
          <a:bodyPr wrap="square" lIns="91438" tIns="45719" rIns="91438" bIns="45719" rtlCol="0">
            <a:spAutoFit/>
          </a:bodyPr>
          <a:lstStyle/>
          <a:p>
            <a:r>
              <a:rPr lang="en-US" sz="1600" b="1" i="1" u="sng" dirty="0" smtClean="0">
                <a:highlight>
                  <a:srgbClr val="00FF00"/>
                </a:highlight>
                <a:latin typeface="Times New Roman" panose="02020603050405020304" pitchFamily="18" charset="0"/>
                <a:cs typeface="Times New Roman" panose="02020603050405020304" pitchFamily="18" charset="0"/>
              </a:rPr>
              <a:t>NHÓM 2+4: CẢNH TRỞ VỀ</a:t>
            </a:r>
            <a:endParaRPr lang="en-US" sz="1600" b="1" i="1" u="sng" dirty="0" smtClean="0">
              <a:highlight>
                <a:srgbClr val="00FF00"/>
              </a:highlight>
              <a:latin typeface="Times New Roman" panose="02020603050405020304" pitchFamily="18" charset="0"/>
              <a:cs typeface="Times New Roman" panose="02020603050405020304" pitchFamily="18" charset="0"/>
            </a:endParaRPr>
          </a:p>
        </p:txBody>
      </p:sp>
      <p:pic>
        <p:nvPicPr>
          <p:cNvPr id="7" name="Đồng hồ đếm ngược 4 phút 4 Minutes">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7379970" y="123190"/>
            <a:ext cx="906780" cy="600075"/>
          </a:xfrm>
          <a:prstGeom prst="rect">
            <a:avLst/>
          </a:prstGeom>
        </p:spPr>
      </p:pic>
      <p:graphicFrame>
        <p:nvGraphicFramePr>
          <p:cNvPr id="9" name="Table 8"/>
          <p:cNvGraphicFramePr/>
          <p:nvPr>
            <p:custDataLst>
              <p:tags r:id="rId5"/>
            </p:custDataLst>
          </p:nvPr>
        </p:nvGraphicFramePr>
        <p:xfrm>
          <a:off x="323215" y="3098800"/>
          <a:ext cx="8517255" cy="1581150"/>
        </p:xfrm>
        <a:graphic>
          <a:graphicData uri="http://schemas.openxmlformats.org/drawingml/2006/table">
            <a:tbl>
              <a:tblPr/>
              <a:tblGrid>
                <a:gridCol w="1313815"/>
                <a:gridCol w="2365375"/>
                <a:gridCol w="2753360"/>
                <a:gridCol w="2084705"/>
              </a:tblGrid>
              <a:tr h="324485">
                <a:tc>
                  <a:txBody>
                    <a:bodyPr/>
                    <a:p>
                      <a:pPr algn="ctr" defTabSz="914400">
                        <a:lnSpc>
                          <a:spcPct val="114000"/>
                        </a:lnSpc>
                        <a:spcBef>
                          <a:spcPct val="0"/>
                        </a:spcBef>
                        <a:spcAft>
                          <a:spcPct val="0"/>
                        </a:spcAft>
                        <a:tabLst>
                          <a:tab pos="1386840" algn="l"/>
                          <a:tab pos="2703195" algn="l"/>
                        </a:tabLst>
                      </a:pP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solidFill>
                            <a:srgbClr val="FF0000"/>
                          </a:solidFill>
                          <a:latin typeface="Times New Roman" panose="02020603050405020304"/>
                          <a:ea typeface="MS Mincho"/>
                        </a:rPr>
                        <a:t>Từ ngữ, chi tiết, hình ảnh</a:t>
                      </a:r>
                      <a:endParaRPr sz="14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solidFill>
                            <a:srgbClr val="FF0000"/>
                          </a:solidFill>
                          <a:latin typeface="Times New Roman" panose="02020603050405020304"/>
                          <a:ea typeface="MS Mincho"/>
                        </a:rPr>
                        <a:t>Cách sử dụng từ ngữ và BPTT</a:t>
                      </a:r>
                      <a:endParaRPr sz="14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400" b="1">
                          <a:solidFill>
                            <a:srgbClr val="FF0000"/>
                          </a:solidFill>
                          <a:latin typeface="Times New Roman" panose="02020603050405020304"/>
                          <a:ea typeface="MS Mincho"/>
                        </a:rPr>
                        <a:t>Tácdụng</a:t>
                      </a:r>
                      <a:endParaRPr sz="14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46380">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Kh</a:t>
                      </a:r>
                      <a:r>
                        <a:rPr sz="1400" b="1">
                          <a:latin typeface="Times New Roman" panose="02020603050405020304"/>
                          <a:ea typeface="MS Mincho"/>
                        </a:rPr>
                        <a:t>ông khí</a:t>
                      </a: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46380">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Kết quả</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46380">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Con người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71145">
                <a:tc>
                  <a:txBody>
                    <a:bodyPr/>
                    <a:p>
                      <a:pPr>
                        <a:lnSpc>
                          <a:spcPct val="114000"/>
                        </a:lnSpc>
                        <a:spcBef>
                          <a:spcPct val="0"/>
                        </a:spcBef>
                        <a:spcAft>
                          <a:spcPct val="0"/>
                        </a:spcAft>
                      </a:pPr>
                      <a:r>
                        <a:rPr sz="1400" b="1">
                          <a:latin typeface="Times New Roman" panose="02020603050405020304"/>
                          <a:ea typeface="Times New Roman" panose="02020603050405020304"/>
                        </a:rPr>
                        <a:t>Con </a:t>
                      </a:r>
                      <a:r>
                        <a:rPr sz="1400" b="1">
                          <a:latin typeface="Times New Roman" panose="02020603050405020304"/>
                          <a:ea typeface="Times New Roman" panose="02020603050405020304"/>
                        </a:rPr>
                        <a:t>thuyền</a:t>
                      </a:r>
                      <a:endParaRPr sz="1400" b="1">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400" b="1">
                          <a:latin typeface="Times New Roman" panose="02020603050405020304"/>
                          <a:ea typeface="MS Mincho"/>
                        </a:rPr>
                        <a:t> </a:t>
                      </a:r>
                      <a:endParaRPr sz="14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46380">
                <a:tc gridSpan="4">
                  <a:txBody>
                    <a:bodyPr/>
                    <a:p>
                      <a:pPr algn="ctr" defTabSz="914400">
                        <a:lnSpc>
                          <a:spcPct val="114000"/>
                        </a:lnSpc>
                        <a:spcBef>
                          <a:spcPct val="0"/>
                        </a:spcBef>
                        <a:spcAft>
                          <a:spcPct val="0"/>
                        </a:spcAft>
                        <a:tabLst>
                          <a:tab pos="1386840" algn="l"/>
                          <a:tab pos="2703195" algn="l"/>
                        </a:tabLst>
                      </a:pPr>
                      <a:r>
                        <a:rPr sz="1400" b="1">
                          <a:solidFill>
                            <a:srgbClr val="FF0000"/>
                          </a:solidFill>
                          <a:latin typeface="Times New Roman" panose="02020603050405020304"/>
                          <a:ea typeface="MS Mincho"/>
                        </a:rPr>
                        <a:t>Nhận xét bức tranh làng chài</a:t>
                      </a:r>
                      <a:endParaRPr sz="1400" b="1">
                        <a:solidFill>
                          <a:srgbClr val="FF0000"/>
                        </a:solidFill>
                        <a:latin typeface="Times New Roman" panose="02020603050405020304"/>
                        <a:ea typeface="MS Mincho"/>
                      </a:endParaRPr>
                    </a:p>
                    <a:p>
                      <a:pPr algn="ctr" defTabSz="914400">
                        <a:lnSpc>
                          <a:spcPct val="114000"/>
                        </a:lnSpc>
                        <a:spcBef>
                          <a:spcPct val="0"/>
                        </a:spcBef>
                        <a:spcAft>
                          <a:spcPct val="0"/>
                        </a:spcAft>
                        <a:tabLst>
                          <a:tab pos="1386840" algn="l"/>
                          <a:tab pos="2703195" algn="l"/>
                        </a:tabLst>
                      </a:pPr>
                      <a:endParaRPr sz="14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1"/>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500383" y="1310114"/>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76438" y="1709757"/>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156103" y="170727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092205" y="170727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16104" y="621169"/>
            <a:ext cx="1697355" cy="459105"/>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Hoàn cảnh</a:t>
            </a:r>
            <a:r>
              <a:rPr lang="en-US" sz="2400" b="1" i="1" dirty="0">
                <a:latin typeface="Times New Roman" panose="02020603050405020304" pitchFamily="18" charset="0"/>
                <a:cs typeface="Times New Roman" panose="02020603050405020304" pitchFamily="18" charset="0"/>
              </a:rPr>
              <a:t>:</a:t>
            </a:r>
            <a:endParaRPr lang="en-US" sz="2400" b="1" i="1" dirty="0">
              <a:latin typeface="Times New Roman" panose="02020603050405020304" pitchFamily="18" charset="0"/>
              <a:cs typeface="Times New Roman" panose="02020603050405020304" pitchFamily="18" charset="0"/>
            </a:endParaRPr>
          </a:p>
        </p:txBody>
      </p:sp>
      <p:sp>
        <p:nvSpPr>
          <p:cNvPr id="37" name="Rectangle 36"/>
          <p:cNvSpPr/>
          <p:nvPr/>
        </p:nvSpPr>
        <p:spPr>
          <a:xfrm>
            <a:off x="4716396" y="2131068"/>
            <a:ext cx="2185670" cy="397510"/>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smtClean="0">
                <a:latin typeface="Times New Roman" panose="02020603050405020304" pitchFamily="18" charset="0"/>
                <a:cs typeface="Times New Roman" panose="02020603050405020304" pitchFamily="18" charset="0"/>
              </a:rPr>
              <a:t>Tính từ, liệt kê.</a:t>
            </a:r>
            <a:endParaRPr lang="en-US" altLang="en-US" sz="2000" b="1" dirty="0">
              <a:latin typeface="Times New Roman" panose="02020603050405020304" pitchFamily="18" charset="0"/>
              <a:cs typeface="Times New Roman" panose="02020603050405020304" pitchFamily="18" charset="0"/>
            </a:endParaRPr>
          </a:p>
        </p:txBody>
      </p:sp>
      <p:sp>
        <p:nvSpPr>
          <p:cNvPr id="39" name="Rectangle 38"/>
          <p:cNvSpPr/>
          <p:nvPr/>
        </p:nvSpPr>
        <p:spPr>
          <a:xfrm>
            <a:off x="4716433" y="2644015"/>
            <a:ext cx="3837305" cy="397510"/>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Điều kiện thuận lợi để ra khơi.</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2"/>
          <a:stretch>
            <a:fillRect/>
          </a:stretch>
        </p:blipFill>
        <p:spPr>
          <a:xfrm>
            <a:off x="-205264" y="621139"/>
            <a:ext cx="4868750" cy="9658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strips(down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p:cTn id="22" dur="500" fill="hold"/>
                                        <p:tgtEl>
                                          <p:spTgt spid="37"/>
                                        </p:tgtEl>
                                        <p:attrNameLst>
                                          <p:attrName>ppt_w</p:attrName>
                                        </p:attrNameLst>
                                      </p:cBhvr>
                                      <p:tavLst>
                                        <p:tav tm="0">
                                          <p:val>
                                            <p:fltVal val="0"/>
                                          </p:val>
                                        </p:tav>
                                        <p:tav tm="100000">
                                          <p:val>
                                            <p:strVal val="#ppt_w"/>
                                          </p:val>
                                        </p:tav>
                                      </p:tavLst>
                                    </p:anim>
                                    <p:anim calcmode="lin" valueType="num">
                                      <p:cBhvr>
                                        <p:cTn id="23" dur="500" fill="hold"/>
                                        <p:tgtEl>
                                          <p:spTgt spid="37"/>
                                        </p:tgtEl>
                                        <p:attrNameLst>
                                          <p:attrName>ppt_h</p:attrName>
                                        </p:attrNameLst>
                                      </p:cBhvr>
                                      <p:tavLst>
                                        <p:tav tm="0">
                                          <p:val>
                                            <p:fltVal val="0"/>
                                          </p:val>
                                        </p:tav>
                                        <p:tav tm="100000">
                                          <p:val>
                                            <p:strVal val="#ppt_h"/>
                                          </p:val>
                                        </p:tav>
                                      </p:tavLst>
                                    </p:anim>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1000" fill="hold"/>
                                        <p:tgtEl>
                                          <p:spTgt spid="39"/>
                                        </p:tgtEl>
                                        <p:attrNameLst>
                                          <p:attrName>ppt_w</p:attrName>
                                        </p:attrNameLst>
                                      </p:cBhvr>
                                      <p:tavLst>
                                        <p:tav tm="0">
                                          <p:val>
                                            <p:strVal val="#ppt_w+.3"/>
                                          </p:val>
                                        </p:tav>
                                        <p:tav tm="100000">
                                          <p:val>
                                            <p:strVal val="#ppt_w"/>
                                          </p:val>
                                        </p:tav>
                                      </p:tavLst>
                                    </p:anim>
                                    <p:anim calcmode="lin" valueType="num">
                                      <p:cBhvr>
                                        <p:cTn id="30" dur="1000" fill="hold"/>
                                        <p:tgtEl>
                                          <p:spTgt spid="39"/>
                                        </p:tgtEl>
                                        <p:attrNameLst>
                                          <p:attrName>ppt_h</p:attrName>
                                        </p:attrNameLst>
                                      </p:cBhvr>
                                      <p:tavLst>
                                        <p:tav tm="0">
                                          <p:val>
                                            <p:strVal val="#ppt_h"/>
                                          </p:val>
                                        </p:tav>
                                        <p:tav tm="100000">
                                          <p:val>
                                            <p:strVal val="#ppt_h"/>
                                          </p:val>
                                        </p:tav>
                                      </p:tavLst>
                                    </p:anim>
                                    <p:animEffect transition="in" filter="fade">
                                      <p:cBhvr>
                                        <p:cTn id="3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9" grpId="0"/>
      <p:bldP spid="3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1"/>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555096"/>
            <a:ext cx="1880235" cy="520700"/>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endParaRPr lang="en-US" sz="2800" b="1" i="1">
              <a:solidFill>
                <a:schemeClr val="bg1"/>
              </a:solidFill>
              <a:latin typeface="Times New Roman" panose="02020603050405020304" pitchFamily="18" charset="0"/>
              <a:cs typeface="Times New Roman" panose="02020603050405020304" pitchFamily="18" charset="0"/>
            </a:endParaRPr>
          </a:p>
        </p:txBody>
      </p:sp>
      <p:sp>
        <p:nvSpPr>
          <p:cNvPr id="66" name="Rectangle 65"/>
          <p:cNvSpPr/>
          <p:nvPr/>
        </p:nvSpPr>
        <p:spPr>
          <a:xfrm>
            <a:off x="4211393" y="1531775"/>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199530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6228382" y="199490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339590" y="2571750"/>
            <a:ext cx="4692015" cy="828675"/>
          </a:xfrm>
          <a:prstGeom prst="rect">
            <a:avLst/>
          </a:prstGeom>
        </p:spPr>
        <p:txBody>
          <a:bodyPr wrap="square" lIns="91438" tIns="45719" rIns="91438" bIns="45719">
            <a:spAutoFit/>
          </a:bodyPr>
          <a:lstStyle/>
          <a:p>
            <a:pPr algn="just">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Người lao động mang vẻ đẹp khỏe khoắn, vạm vỡ.</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2"/>
          <a:stretch>
            <a:fillRect/>
          </a:stretch>
        </p:blipFill>
        <p:spPr>
          <a:xfrm>
            <a:off x="-205264" y="621139"/>
            <a:ext cx="4868750" cy="9658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strips(downLeft)">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wedge">
                                      <p:cBhvr>
                                        <p:cTn id="12" dur="20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1000" fill="hold"/>
                                        <p:tgtEl>
                                          <p:spTgt spid="70"/>
                                        </p:tgtEl>
                                        <p:attrNameLst>
                                          <p:attrName>ppt_w</p:attrName>
                                        </p:attrNameLst>
                                      </p:cBhvr>
                                      <p:tavLst>
                                        <p:tav tm="0">
                                          <p:val>
                                            <p:strVal val="#ppt_w*0.70"/>
                                          </p:val>
                                        </p:tav>
                                        <p:tav tm="100000">
                                          <p:val>
                                            <p:strVal val="#ppt_w"/>
                                          </p:val>
                                        </p:tav>
                                      </p:tavLst>
                                    </p:anim>
                                    <p:anim calcmode="lin" valueType="num">
                                      <p:cBhvr>
                                        <p:cTn id="18" dur="1000" fill="hold"/>
                                        <p:tgtEl>
                                          <p:spTgt spid="70"/>
                                        </p:tgtEl>
                                        <p:attrNameLst>
                                          <p:attrName>ppt_h</p:attrName>
                                        </p:attrNameLst>
                                      </p:cBhvr>
                                      <p:tavLst>
                                        <p:tav tm="0">
                                          <p:val>
                                            <p:strVal val="#ppt_h"/>
                                          </p:val>
                                        </p:tav>
                                        <p:tav tm="100000">
                                          <p:val>
                                            <p:strVal val="#ppt_h"/>
                                          </p:val>
                                        </p:tav>
                                      </p:tavLst>
                                    </p:anim>
                                    <p:animEffect transition="in" filter="fade">
                                      <p:cBhvr>
                                        <p:cTn id="19"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p:cNvPicPr>
            <a:picLocks noChangeAspect="1" noChangeArrowheads="1"/>
          </p:cNvPicPr>
          <p:nvPr/>
        </p:nvPicPr>
        <p:blipFill rotWithShape="1">
          <a:blip r:embed="rId1">
            <a:extLst>
              <a:ext uri="{28A0092B-C50C-407E-A947-70E740481C1C}">
                <a14:useLocalDpi xmlns:a14="http://schemas.microsoft.com/office/drawing/2010/main" val="0"/>
              </a:ext>
            </a:extLst>
          </a:blip>
          <a:srcRect l="4033" t="2000" r="3095" b="5428"/>
          <a:stretch>
            <a:fillRect/>
          </a:stretch>
        </p:blipFill>
        <p:spPr bwMode="auto">
          <a:xfrm>
            <a:off x="155575" y="698500"/>
            <a:ext cx="2686050" cy="44024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p:cNvSpPr>
            <a:spLocks noChangeArrowheads="1"/>
          </p:cNvSpPr>
          <p:nvPr/>
        </p:nvSpPr>
        <p:spPr bwMode="auto">
          <a:xfrm>
            <a:off x="3203575" y="697865"/>
            <a:ext cx="6192520" cy="119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no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b</a:t>
            </a:r>
            <a:r>
              <a:rPr lang="en-US" altLang="en-US" sz="2000" b="1" i="1" dirty="0" err="1">
                <a:solidFill>
                  <a:prstClr val="black"/>
                </a:solidFill>
                <a:latin typeface="Times New Roman" panose="02020603050405020304" pitchFamily="18" charset="0"/>
                <a:cs typeface="Times New Roman" panose="02020603050405020304" pitchFamily="18" charset="0"/>
              </a:rPr>
              <a:t>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endParaRPr lang="en-US" altLang="en-US" sz="2000" b="1" u="sng" dirty="0">
              <a:solidFill>
                <a:prstClr val="black"/>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13995" y="123190"/>
            <a:ext cx="3599815" cy="965835"/>
          </a:xfrm>
          <a:prstGeom prst="rect">
            <a:avLst/>
          </a:prstGeom>
        </p:spPr>
      </p:pic>
      <p:sp>
        <p:nvSpPr>
          <p:cNvPr id="56" name="TextBox 55"/>
          <p:cNvSpPr txBox="1"/>
          <p:nvPr/>
        </p:nvSpPr>
        <p:spPr>
          <a:xfrm>
            <a:off x="3275661" y="195686"/>
            <a:ext cx="2009140" cy="520700"/>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thuyền:</a:t>
            </a:r>
            <a:endParaRPr lang="en-US" sz="2800" b="1" i="1">
              <a:solidFill>
                <a:schemeClr val="bg1"/>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3037840" y="1851660"/>
            <a:ext cx="5868670" cy="642620"/>
            <a:chOff x="-835450" y="2357"/>
            <a:chExt cx="626125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835450" y="38097"/>
              <a:ext cx="6225351" cy="113534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just" defTabSz="120015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Chiếc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con </a:t>
              </a:r>
              <a:r>
                <a:rPr lang="en-US" altLang="en-US" sz="2000" b="1" dirty="0" err="1">
                  <a:solidFill>
                    <a:srgbClr val="FF0000"/>
                  </a:solidFill>
                  <a:latin typeface="Times New Roman" panose="02020603050405020304" pitchFamily="18" charset="0"/>
                  <a:cs typeface="Times New Roman" panose="02020603050405020304" pitchFamily="18" charset="0"/>
                </a:rPr>
                <a:t>tuấn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mã</a:t>
              </a:r>
              <a:endParaRPr lang="en-US" altLang="en-US" sz="2000" b="1" i="1" dirty="0" err="1">
                <a:solidFill>
                  <a:srgbClr val="FF0000"/>
                </a:solidFill>
                <a:latin typeface="Times New Roman" panose="02020603050405020304" pitchFamily="18" charset="0"/>
                <a:cs typeface="Times New Roman" panose="02020603050405020304" pitchFamily="18" charset="0"/>
              </a:endParaRPr>
            </a:p>
          </p:txBody>
        </p:sp>
      </p:grpSp>
      <p:sp>
        <p:nvSpPr>
          <p:cNvPr id="25" name="Rounded Rectangle 6"/>
          <p:cNvSpPr/>
          <p:nvPr/>
        </p:nvSpPr>
        <p:spPr>
          <a:xfrm>
            <a:off x="3038475" y="2644140"/>
            <a:ext cx="5831205" cy="736600"/>
          </a:xfrm>
          <a:prstGeom prst="rect">
            <a:avLst/>
          </a:prstGeom>
          <a:solidFill>
            <a:schemeClr val="accent5">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just" defTabSz="120015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mang sắc thái mạnh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a:solidFill>
                  <a:srgbClr val="FF0000"/>
                </a:solidFill>
                <a:latin typeface="Times New Roman" panose="02020603050405020304" pitchFamily="18" charset="0"/>
                <a:cs typeface="Times New Roman" panose="02020603050405020304" pitchFamily="18" charset="0"/>
              </a:rPr>
              <a:t>b</a:t>
            </a:r>
            <a:r>
              <a:rPr lang="en-US" altLang="en-US" sz="2000" b="1" i="1" dirty="0" err="1">
                <a:solidFill>
                  <a:srgbClr val="FF0000"/>
                </a:solidFill>
                <a:latin typeface="Times New Roman" panose="02020603050405020304" pitchFamily="18" charset="0"/>
                <a:cs typeface="Times New Roman" panose="02020603050405020304" pitchFamily="18" charset="0"/>
              </a:rPr>
              <a:t>ăng</a:t>
            </a:r>
            <a:r>
              <a:rPr lang="en-US" altLang="en-US" sz="2000" b="1" i="1" dirty="0">
                <a:solidFill>
                  <a:srgbClr val="FF0000"/>
                </a:solidFill>
                <a:latin typeface="Times New Roman" panose="02020603050405020304" pitchFamily="18" charset="0"/>
                <a:cs typeface="Times New Roman" panose="02020603050405020304" pitchFamily="18" charset="0"/>
              </a:rPr>
              <a:t>, </a:t>
            </a:r>
            <a:r>
              <a:rPr lang="en-US" altLang="en-US" sz="2000" b="1" i="1" dirty="0" err="1">
                <a:solidFill>
                  <a:srgbClr val="FF0000"/>
                </a:solidFill>
                <a:latin typeface="Times New Roman" panose="02020603050405020304" pitchFamily="18" charset="0"/>
                <a:cs typeface="Times New Roman" panose="02020603050405020304" pitchFamily="18" charset="0"/>
              </a:rPr>
              <a:t>phăng</a:t>
            </a:r>
            <a:r>
              <a:rPr lang="en-US" altLang="en-US" sz="2000" b="1" i="1" dirty="0">
                <a:solidFill>
                  <a:srgbClr val="FF0000"/>
                </a:solidFill>
                <a:latin typeface="Times New Roman" panose="02020603050405020304" pitchFamily="18" charset="0"/>
                <a:cs typeface="Times New Roman" panose="02020603050405020304" pitchFamily="18" charset="0"/>
              </a:rPr>
              <a:t>, mạnh mẽ, </a:t>
            </a:r>
            <a:r>
              <a:rPr lang="en-US" altLang="en-US" sz="2000" b="1" i="1" dirty="0" err="1">
                <a:solidFill>
                  <a:srgbClr val="FF0000"/>
                </a:solidFill>
                <a:latin typeface="Times New Roman" panose="02020603050405020304" pitchFamily="18" charset="0"/>
                <a:cs typeface="Times New Roman" panose="02020603050405020304" pitchFamily="18" charset="0"/>
              </a:rPr>
              <a:t>vượt</a:t>
            </a:r>
            <a:endParaRPr lang="en-US" altLang="en-US" sz="2000" b="1" i="1" dirty="0" err="1">
              <a:solidFill>
                <a:srgbClr val="FF0000"/>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2870645" y="3435912"/>
            <a:ext cx="6071870" cy="1424305"/>
            <a:chOff x="-255406" y="3619208"/>
            <a:chExt cx="5715407" cy="1087350"/>
          </a:xfrm>
          <a:solidFill>
            <a:schemeClr val="accent5">
              <a:lumMod val="75000"/>
            </a:schemeClr>
          </a:solidFill>
        </p:grpSpPr>
        <p:sp>
          <p:nvSpPr>
            <p:cNvPr id="22" name="Rounded Rectangle 21"/>
            <p:cNvSpPr/>
            <p:nvPr/>
          </p:nvSpPr>
          <p:spPr>
            <a:xfrm>
              <a:off x="-255406" y="3619208"/>
              <a:ext cx="5715407" cy="1087350"/>
            </a:xfrm>
            <a:prstGeom prst="roundRect">
              <a:avLst>
                <a:gd name="adj" fmla="val 10000"/>
              </a:avLst>
            </a:prstGeom>
            <a:grpFill/>
          </p:spPr>
          <p:style>
            <a:lnRef idx="3">
              <a:schemeClr val="lt1">
                <a:hueOff val="0"/>
                <a:satOff val="0"/>
                <a:lumOff val="0"/>
                <a:alphaOff val="0"/>
              </a:schemeClr>
            </a:lnRef>
            <a:fillRef idx="1">
              <a:schemeClr val="accent3">
                <a:hueOff val="-6639306"/>
                <a:satOff val="-5722"/>
                <a:lumOff val="-3130"/>
                <a:alphaOff val="0"/>
              </a:schemeClr>
            </a:fillRef>
            <a:effectRef idx="1">
              <a:schemeClr val="accent3">
                <a:hueOff val="-6639306"/>
                <a:satOff val="-5722"/>
                <a:lumOff val="-3130"/>
                <a:alphaOff val="0"/>
              </a:schemeClr>
            </a:effectRef>
            <a:fontRef idx="minor">
              <a:schemeClr val="lt1"/>
            </a:fontRef>
          </p:style>
        </p:sp>
        <p:sp>
          <p:nvSpPr>
            <p:cNvPr id="23" name="Rounded Rectangle 8"/>
            <p:cNvSpPr/>
            <p:nvPr/>
          </p:nvSpPr>
          <p:spPr>
            <a:xfrm>
              <a:off x="-174116" y="3705498"/>
              <a:ext cx="5634117" cy="1001060"/>
            </a:xfrm>
            <a:prstGeom prst="rect">
              <a:avLst/>
            </a:prstGeom>
            <a:solidFill>
              <a:schemeClr val="bg2"/>
            </a:solid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just" defTabSz="1200150">
                <a:lnSpc>
                  <a:spcPct val="90000"/>
                </a:lnSpc>
                <a:spcBef>
                  <a:spcPct val="0"/>
                </a:spcBef>
                <a:spcAft>
                  <a:spcPct val="35000"/>
                </a:spcAft>
              </a:pPr>
              <a:r>
                <a:rPr lang="en-US" altLang="en-US" sz="2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FF0000"/>
                  </a:solidFill>
                  <a:latin typeface="Times New Roman" panose="02020603050405020304" pitchFamily="18" charset="0"/>
                  <a:cs typeface="Times New Roman" panose="02020603050405020304" pitchFamily="18" charset="0"/>
                </a:rPr>
                <a:t>Con thuyền mang khí thế dũng mãnh khi ra khơi. </a:t>
              </a:r>
              <a:endParaRPr lang="en-US" altLang="en-US" sz="2000" b="1" dirty="0" err="1">
                <a:solidFill>
                  <a:srgbClr val="FF0000"/>
                </a:solidFill>
                <a:latin typeface="Times New Roman" panose="02020603050405020304" pitchFamily="18" charset="0"/>
                <a:cs typeface="Times New Roman" panose="02020603050405020304" pitchFamily="18" charset="0"/>
              </a:endParaRPr>
            </a:p>
            <a:p>
              <a:pPr algn="just" defTabSz="1200150">
                <a:lnSpc>
                  <a:spcPct val="90000"/>
                </a:lnSpc>
                <a:spcBef>
                  <a:spcPct val="0"/>
                </a:spcBef>
                <a:spcAft>
                  <a:spcPct val="35000"/>
                </a:spcAft>
              </a:pPr>
              <a:r>
                <a:rPr lang="en-US" altLang="en-US" sz="2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Gợi vẻ đẹp con người lao động - hiên ngang, hào hùng như những kị sĩ, tráng sĩ.</a:t>
              </a:r>
              <a:endParaRPr lang="en-US" altLang="en-US" sz="2000" b="1" i="1" dirty="0" err="1">
                <a:solidFill>
                  <a:srgbClr val="FF0000"/>
                </a:solidFill>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p:cNvPicPr>
            <a:picLocks noChangeAspect="1" noChangeArrowheads="1"/>
          </p:cNvPicPr>
          <p:nvPr/>
        </p:nvPicPr>
        <p:blipFill rotWithShape="1">
          <a:blip r:embed="rId1">
            <a:extLst>
              <a:ext uri="{28A0092B-C50C-407E-A947-70E740481C1C}">
                <a14:useLocalDpi xmlns:a14="http://schemas.microsoft.com/office/drawing/2010/main" val="0"/>
              </a:ext>
            </a:extLst>
          </a:blip>
          <a:srcRect l="4033" t="2000" r="3095" b="5428"/>
          <a:stretch>
            <a:fillRect/>
          </a:stretch>
        </p:blipFill>
        <p:spPr bwMode="auto">
          <a:xfrm>
            <a:off x="107315" y="843280"/>
            <a:ext cx="2599690" cy="43008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0" name="Group 39"/>
          <p:cNvGrpSpPr/>
          <p:nvPr/>
        </p:nvGrpSpPr>
        <p:grpSpPr>
          <a:xfrm>
            <a:off x="2894312" y="1924295"/>
            <a:ext cx="4893310" cy="676910"/>
            <a:chOff x="-5124338" y="4269324"/>
            <a:chExt cx="8800569" cy="1269491"/>
          </a:xfrm>
          <a:solidFill>
            <a:schemeClr val="accent5">
              <a:lumMod val="20000"/>
              <a:lumOff val="80000"/>
            </a:schemeClr>
          </a:solidFill>
        </p:grpSpPr>
        <p:sp>
          <p:nvSpPr>
            <p:cNvPr id="41" name="Rounded Rectangle 40"/>
            <p:cNvSpPr/>
            <p:nvPr/>
          </p:nvSpPr>
          <p:spPr>
            <a:xfrm>
              <a:off x="-5058100" y="4269324"/>
              <a:ext cx="8734331" cy="1205183"/>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5124338" y="4403895"/>
              <a:ext cx="8800569" cy="113492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just" defTabSz="120015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a:t>
              </a:r>
              <a:r>
                <a:rPr lang="en-US" altLang="en-US" sz="2000" b="1">
                  <a:solidFill>
                    <a:srgbClr val="FF0000"/>
                  </a:solidFill>
                  <a:latin typeface="Times New Roman" panose="02020603050405020304" pitchFamily="18" charset="0"/>
                  <a:cs typeface="Times New Roman" panose="02020603050405020304" pitchFamily="18" charset="0"/>
                </a:rPr>
                <a:t>Cánh buồm</a:t>
              </a:r>
              <a:r>
                <a:rPr lang="en-US" altLang="en-US" sz="2000" b="1">
                  <a:solidFill>
                    <a:schemeClr val="tx1"/>
                  </a:solidFill>
                  <a:latin typeface="Times New Roman" panose="02020603050405020304" pitchFamily="18" charset="0"/>
                  <a:cs typeface="Times New Roman" panose="02020603050405020304" pitchFamily="18" charset="0"/>
                </a:rPr>
                <a:t> như </a:t>
              </a:r>
              <a:r>
                <a:rPr lang="en-US" altLang="en-US" sz="2000" b="1">
                  <a:solidFill>
                    <a:srgbClr val="FF0000"/>
                  </a:solidFill>
                  <a:latin typeface="Times New Roman" panose="02020603050405020304" pitchFamily="18" charset="0"/>
                  <a:cs typeface="Times New Roman" panose="02020603050405020304" pitchFamily="18" charset="0"/>
                </a:rPr>
                <a:t>mảnh hồn làng</a:t>
              </a:r>
              <a:endParaRPr lang="en-US" altLang="en-US" sz="2000" b="1" i="1" dirty="0">
                <a:solidFill>
                  <a:srgbClr val="FF0000"/>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2778125" y="2836545"/>
            <a:ext cx="5287010" cy="782320"/>
            <a:chOff x="0" y="1810810"/>
            <a:chExt cx="11862532" cy="1205635"/>
          </a:xfrm>
          <a:solidFill>
            <a:schemeClr val="accent5">
              <a:lumMod val="40000"/>
              <a:lumOff val="60000"/>
            </a:schemeClr>
          </a:solidFill>
        </p:grpSpPr>
        <p:sp>
          <p:nvSpPr>
            <p:cNvPr id="44" name="Rounded Rectangle 43"/>
            <p:cNvSpPr/>
            <p:nvPr/>
          </p:nvSpPr>
          <p:spPr>
            <a:xfrm>
              <a:off x="0" y="1810810"/>
              <a:ext cx="11862532"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57"/>
                <a:lumOff val="-1561"/>
                <a:alphaOff val="0"/>
              </a:schemeClr>
            </a:fillRef>
            <a:effectRef idx="1">
              <a:schemeClr val="accent3">
                <a:hueOff val="-3319653"/>
                <a:satOff val="-2857"/>
                <a:lumOff val="-1561"/>
                <a:alphaOff val="0"/>
              </a:schemeClr>
            </a:effectRef>
            <a:fontRef idx="minor">
              <a:schemeClr val="lt1"/>
            </a:fontRef>
          </p:style>
        </p:sp>
        <p:sp>
          <p:nvSpPr>
            <p:cNvPr id="45" name="Rounded Rectangle 6"/>
            <p:cNvSpPr/>
            <p:nvPr/>
          </p:nvSpPr>
          <p:spPr>
            <a:xfrm>
              <a:off x="223687" y="1827446"/>
              <a:ext cx="11526289" cy="104220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just" defTabSz="1200150">
                <a:lnSpc>
                  <a:spcPct val="90000"/>
                </a:lnSpc>
                <a:spcBef>
                  <a:spcPct val="0"/>
                </a:spcBef>
                <a:spcAft>
                  <a:spcPct val="35000"/>
                </a:spcAft>
              </a:pPr>
              <a:r>
                <a:rPr lang="en-US" altLang="en-US" sz="2000" b="1">
                  <a:solidFill>
                    <a:schemeClr val="tx1"/>
                  </a:solidFill>
                  <a:latin typeface="Times New Roman" panose="02020603050405020304" pitchFamily="18" charset="0"/>
                  <a:cs typeface="Times New Roman" panose="02020603050405020304" pitchFamily="18" charset="0"/>
                </a:rPr>
                <a:t>Nhân hóa: </a:t>
              </a:r>
              <a:r>
                <a:rPr lang="en-US" altLang="en-US" sz="2000" b="1">
                  <a:solidFill>
                    <a:srgbClr val="FF0000"/>
                  </a:solidFill>
                  <a:latin typeface="Times New Roman" panose="02020603050405020304" pitchFamily="18" charset="0"/>
                  <a:cs typeface="Times New Roman" panose="02020603050405020304" pitchFamily="18" charset="0"/>
                </a:rPr>
                <a:t>“rướn thân trắng”</a:t>
              </a:r>
              <a:r>
                <a:rPr lang="en-US" altLang="en-US" sz="2000" b="1">
                  <a:solidFill>
                    <a:schemeClr val="tx1"/>
                  </a:solidFill>
                  <a:latin typeface="Times New Roman" panose="02020603050405020304" pitchFamily="18" charset="0"/>
                  <a:cs typeface="Times New Roman" panose="02020603050405020304" pitchFamily="18" charset="0"/>
                </a:rPr>
                <a:t>, </a:t>
              </a:r>
              <a:r>
                <a:rPr lang="en-US" altLang="en-US" sz="2000" b="1">
                  <a:solidFill>
                    <a:srgbClr val="FF0000"/>
                  </a:solidFill>
                  <a:latin typeface="Times New Roman" panose="02020603050405020304" pitchFamily="18" charset="0"/>
                  <a:cs typeface="Times New Roman" panose="02020603050405020304" pitchFamily="18" charset="0"/>
                </a:rPr>
                <a:t>“thâu góp gió”</a:t>
              </a:r>
              <a:r>
                <a:rPr lang="en-US" altLang="en-US" sz="2000" b="1">
                  <a:solidFill>
                    <a:schemeClr val="tx1"/>
                  </a:solidFill>
                  <a:latin typeface="Times New Roman" panose="02020603050405020304" pitchFamily="18" charset="0"/>
                  <a:cs typeface="Times New Roman" panose="02020603050405020304" pitchFamily="18" charset="0"/>
                </a:rPr>
                <a:t> </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2"/>
          <a:stretch>
            <a:fillRect/>
          </a:stretch>
        </p:blipFill>
        <p:spPr>
          <a:xfrm>
            <a:off x="-396875" y="337185"/>
            <a:ext cx="3432175" cy="680720"/>
          </a:xfrm>
          <a:prstGeom prst="rect">
            <a:avLst/>
          </a:prstGeom>
        </p:spPr>
      </p:pic>
      <p:sp>
        <p:nvSpPr>
          <p:cNvPr id="2" name="Text Box 1"/>
          <p:cNvSpPr txBox="1"/>
          <p:nvPr/>
        </p:nvSpPr>
        <p:spPr>
          <a:xfrm>
            <a:off x="2915920" y="771525"/>
            <a:ext cx="5687695" cy="1014730"/>
          </a:xfrm>
          <a:prstGeom prst="rect">
            <a:avLst/>
          </a:prstGeom>
          <a:noFill/>
        </p:spPr>
        <p:txBody>
          <a:bodyPr wrap="square" rtlCol="0" anchor="t">
            <a:spAutoFit/>
          </a:bodyPr>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Cánh</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buồm</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giương</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to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như</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mảnh</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hồn</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làng</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br>
              <a:rPr lang="en-US" altLang="en-US" sz="2000" b="1" i="1" dirty="0">
                <a:solidFill>
                  <a:prstClr val="black"/>
                </a:solidFill>
                <a:latin typeface="Times New Roman" panose="02020603050405020304" pitchFamily="18" charset="0"/>
                <a:cs typeface="Times New Roman" panose="02020603050405020304" pitchFamily="18" charset="0"/>
                <a:sym typeface="+mn-ea"/>
              </a:rPr>
            </a:b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Rướn</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thân</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trắng</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bao la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thâu</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góp</a:t>
            </a:r>
            <a:r>
              <a:rPr lang="en-US" altLang="en-US" sz="2000" b="1" i="1" dirty="0">
                <a:solidFill>
                  <a:prstClr val="black"/>
                </a:solidFill>
                <a:latin typeface="Times New Roman" panose="02020603050405020304" pitchFamily="18" charset="0"/>
                <a:cs typeface="Times New Roman" panose="02020603050405020304" pitchFamily="18" charset="0"/>
                <a:sym typeface="+mn-ea"/>
              </a:rPr>
              <a:t> </a:t>
            </a:r>
            <a:r>
              <a:rPr lang="en-US" altLang="en-US" sz="2000" b="1" i="1" dirty="0" err="1">
                <a:solidFill>
                  <a:prstClr val="black"/>
                </a:solidFill>
                <a:latin typeface="Times New Roman" panose="02020603050405020304" pitchFamily="18" charset="0"/>
                <a:cs typeface="Times New Roman" panose="02020603050405020304" pitchFamily="18" charset="0"/>
                <a:sym typeface="+mn-ea"/>
              </a:rPr>
              <a:t>gió</a:t>
            </a:r>
            <a:r>
              <a:rPr lang="en-US" altLang="en-US" sz="2000" b="1" i="1" dirty="0">
                <a:solidFill>
                  <a:prstClr val="black"/>
                </a:solidFill>
                <a:latin typeface="Times New Roman" panose="02020603050405020304" pitchFamily="18" charset="0"/>
                <a:cs typeface="Times New Roman" panose="02020603050405020304" pitchFamily="18" charset="0"/>
                <a:sym typeface="+mn-ea"/>
              </a:rPr>
              <a:t>...</a:t>
            </a:r>
            <a:r>
              <a:rPr lang="en-US" altLang="en-US" sz="2000" b="1" u="sng" dirty="0">
                <a:solidFill>
                  <a:prstClr val="black"/>
                </a:solidFill>
                <a:latin typeface="Times New Roman" panose="02020603050405020304" pitchFamily="18" charset="0"/>
                <a:cs typeface="Times New Roman" panose="02020603050405020304" pitchFamily="18" charset="0"/>
                <a:sym typeface="+mn-ea"/>
              </a:rPr>
              <a:t> </a:t>
            </a:r>
            <a:endParaRPr lang="en-US" altLang="en-US" sz="2000" b="1" u="sng" dirty="0">
              <a:solidFill>
                <a:prstClr val="black"/>
              </a:solidFill>
              <a:latin typeface="Times New Roman" panose="02020603050405020304" pitchFamily="18" charset="0"/>
              <a:cs typeface="Times New Roman" panose="02020603050405020304" pitchFamily="18" charset="0"/>
              <a:sym typeface="+mn-ea"/>
            </a:endParaRPr>
          </a:p>
        </p:txBody>
      </p:sp>
      <p:sp>
        <p:nvSpPr>
          <p:cNvPr id="56" name="TextBox 55"/>
          <p:cNvSpPr txBox="1"/>
          <p:nvPr/>
        </p:nvSpPr>
        <p:spPr>
          <a:xfrm>
            <a:off x="3275661" y="195686"/>
            <a:ext cx="2028825" cy="520700"/>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Cánh buồm:</a:t>
            </a:r>
            <a:endParaRPr lang="en-US" sz="2800" b="1" i="1">
              <a:solidFill>
                <a:schemeClr val="bg1"/>
              </a:solidFill>
              <a:latin typeface="Times New Roman" panose="02020603050405020304" pitchFamily="18" charset="0"/>
              <a:cs typeface="Times New Roman" panose="02020603050405020304" pitchFamily="18" charset="0"/>
            </a:endParaRPr>
          </a:p>
        </p:txBody>
      </p:sp>
      <p:sp>
        <p:nvSpPr>
          <p:cNvPr id="70" name="Rectangle 69"/>
          <p:cNvSpPr/>
          <p:nvPr/>
        </p:nvSpPr>
        <p:spPr>
          <a:xfrm>
            <a:off x="2778125" y="3769995"/>
            <a:ext cx="6233160" cy="1013460"/>
          </a:xfrm>
          <a:prstGeom prst="rect">
            <a:avLst/>
          </a:prstGeom>
        </p:spPr>
        <p:txBody>
          <a:bodyPr wrap="square" lIns="91438" tIns="45719" rIns="91438" bIns="45719">
            <a:spAutoFit/>
          </a:bodyPr>
          <a:lstStyle/>
          <a:p>
            <a:pPr algn="just">
              <a:spcBef>
                <a:spcPct val="50000"/>
              </a:spcBef>
              <a:buClrTx/>
              <a:buSzTx/>
              <a:buFontTx/>
              <a:buNone/>
            </a:pPr>
            <a:r>
              <a:rPr lang="en-US" altLang="en-US" sz="2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Cánh buồm trở nên lớn lao, thiêng liêng và thơ mộng. Đó chính là biểu tượng của làng quê, linh hồn của làng chài.</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p:cTn id="17" dur="1000" fill="hold"/>
                                        <p:tgtEl>
                                          <p:spTgt spid="70"/>
                                        </p:tgtEl>
                                        <p:attrNameLst>
                                          <p:attrName>ppt_w</p:attrName>
                                        </p:attrNameLst>
                                      </p:cBhvr>
                                      <p:tavLst>
                                        <p:tav tm="0">
                                          <p:val>
                                            <p:strVal val="#ppt_w+.3"/>
                                          </p:val>
                                        </p:tav>
                                        <p:tav tm="100000">
                                          <p:val>
                                            <p:strVal val="#ppt_w"/>
                                          </p:val>
                                        </p:tav>
                                      </p:tavLst>
                                    </p:anim>
                                    <p:anim calcmode="lin" valueType="num">
                                      <p:cBhvr>
                                        <p:cTn id="18" dur="1000" fill="hold"/>
                                        <p:tgtEl>
                                          <p:spTgt spid="70"/>
                                        </p:tgtEl>
                                        <p:attrNameLst>
                                          <p:attrName>ppt_h</p:attrName>
                                        </p:attrNameLst>
                                      </p:cBhvr>
                                      <p:tavLst>
                                        <p:tav tm="0">
                                          <p:val>
                                            <p:strVal val="#ppt_h"/>
                                          </p:val>
                                        </p:tav>
                                        <p:tav tm="100000">
                                          <p:val>
                                            <p:strVal val="#ppt_h"/>
                                          </p:val>
                                        </p:tav>
                                      </p:tavLst>
                                    </p:anim>
                                    <p:animEffect transition="in" filter="fade">
                                      <p:cBhvr>
                                        <p:cTn id="19"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0"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8350" y="2859405"/>
            <a:ext cx="4429760" cy="1880235"/>
          </a:xfrm>
          <a:prstGeom prst="rect">
            <a:avLst/>
          </a:prstGeom>
          <a:solidFill>
            <a:schemeClr val="bg2"/>
          </a:solidFill>
        </p:spPr>
        <p:txBody>
          <a:bodyPr wrap="square" lIns="91438" tIns="45719" rIns="91438" bIns="45719">
            <a:noAutofit/>
          </a:bodyPr>
          <a:lstStyle/>
          <a:p>
            <a:pPr algn="just"/>
            <a:r>
              <a:rPr lang="vi-VN" sz="2000" b="1" i="1" dirty="0">
                <a:solidFill>
                  <a:srgbClr val="FF0000"/>
                </a:solidFill>
                <a:latin typeface="Times New Roman" panose="02020603050405020304" pitchFamily="18" charset="0"/>
                <a:cs typeface="Times New Roman" panose="02020603050405020304" pitchFamily="18" charset="0"/>
              </a:rPr>
              <a:t>⇒ Bức tranh </a:t>
            </a:r>
            <a:r>
              <a:rPr lang="en-US" altLang="vi-VN" sz="2000" b="1" i="1" dirty="0">
                <a:solidFill>
                  <a:srgbClr val="FF0000"/>
                </a:solidFill>
                <a:latin typeface="Times New Roman" panose="02020603050405020304" pitchFamily="18" charset="0"/>
                <a:cs typeface="Times New Roman" panose="02020603050405020304" pitchFamily="18" charset="0"/>
              </a:rPr>
              <a:t>thiên nhiên tươi sáng, hùng vĩ, cuộc sống lao động của con người vui vẻ, hào hứng, rộn ràng, khẩn trương. Một vẻ đẹp vừa thân quen, gần gũi, hoành tráng và thơ mộng biết bao.</a:t>
            </a:r>
            <a:endParaRPr lang="en-US" altLang="vi-VN" sz="2000" b="1" i="1" dirty="0">
              <a:solidFill>
                <a:srgbClr val="FF0000"/>
              </a:solidFill>
              <a:latin typeface="Times New Roman" panose="02020603050405020304" pitchFamily="18" charset="0"/>
              <a:cs typeface="Times New Roman" panose="02020603050405020304" pitchFamily="18" charset="0"/>
            </a:endParaRPr>
          </a:p>
        </p:txBody>
      </p:sp>
      <p:sp>
        <p:nvSpPr>
          <p:cNvPr id="14" name="Rectangle 18"/>
          <p:cNvSpPr>
            <a:spLocks noChangeArrowheads="1"/>
          </p:cNvSpPr>
          <p:nvPr/>
        </p:nvSpPr>
        <p:spPr bwMode="auto">
          <a:xfrm>
            <a:off x="395605" y="267335"/>
            <a:ext cx="5276215" cy="28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b</a:t>
            </a:r>
            <a:r>
              <a:rPr lang="en-US" altLang="en-US" sz="2000" b="1" i="1" dirty="0" err="1">
                <a:solidFill>
                  <a:prstClr val="black"/>
                </a:solidFill>
                <a:latin typeface="Times New Roman" panose="02020603050405020304" pitchFamily="18" charset="0"/>
                <a:cs typeface="Times New Roman" panose="02020603050405020304" pitchFamily="18" charset="0"/>
              </a:rPr>
              <a:t>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endParaRPr lang="en-US" altLang="en-US" sz="2000" b="1" u="sng" dirty="0">
              <a:solidFill>
                <a:prstClr val="black"/>
              </a:solidFill>
              <a:latin typeface="Times New Roman" panose="02020603050405020304" pitchFamily="18" charset="0"/>
              <a:cs typeface="Times New Roman" panose="02020603050405020304" pitchFamily="18" charset="0"/>
            </a:endParaRPr>
          </a:p>
        </p:txBody>
      </p:sp>
      <p:pic>
        <p:nvPicPr>
          <p:cNvPr id="16" name="Picture 2" descr="Soạn bài đoàn thuyền đánh cá- Những bài soạn văn hay - Cunghocvui ..."/>
          <p:cNvPicPr>
            <a:picLocks noChangeAspect="1" noChangeArrowheads="1"/>
          </p:cNvPicPr>
          <p:nvPr/>
        </p:nvPicPr>
        <p:blipFill>
          <a:blip r:embed="rId1"/>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2"/>
          <a:srcRect/>
          <a:stretch>
            <a:fillRect/>
          </a:stretch>
        </p:blipFill>
        <p:spPr bwMode="auto">
          <a:xfrm>
            <a:off x="327291" y="2999666"/>
            <a:ext cx="4320463" cy="2885934"/>
          </a:xfrm>
          <a:prstGeom prst="rect">
            <a:avLst/>
          </a:prstGeom>
          <a:noFill/>
          <a:effectLst>
            <a:softEdge rad="965200"/>
          </a:effectLst>
        </p:spPr>
      </p:pic>
      <p:pic>
        <p:nvPicPr>
          <p:cNvPr id="2" name="Picture 2" descr="Káº¿t quáº£ hÃ¬nh áº£nh cho thuyá»n buá»m ÄÃ¡nh cÃ¡"/>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a:fillRect/>
          </a:stretch>
        </p:blipFill>
        <p:spPr bwMode="auto">
          <a:xfrm>
            <a:off x="5507990" y="123190"/>
            <a:ext cx="3702050" cy="25488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800"/>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17"/>
                <a:lumOff val="-905"/>
                <a:alphaOff val="0"/>
              </a:schemeClr>
            </a:fillRef>
            <a:effectRef idx="0">
              <a:schemeClr val="accent3">
                <a:hueOff val="3750088"/>
                <a:satOff val="-5617"/>
                <a:lumOff val="-90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30"/>
                <a:lumOff val="-1363"/>
                <a:alphaOff val="0"/>
              </a:schemeClr>
            </a:fillRef>
            <a:effectRef idx="0">
              <a:schemeClr val="accent3">
                <a:hueOff val="5625132"/>
                <a:satOff val="-8430"/>
                <a:lumOff val="-136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43"/>
                <a:lumOff val="-1820"/>
                <a:alphaOff val="0"/>
              </a:schemeClr>
            </a:fillRef>
            <a:effectRef idx="0">
              <a:schemeClr val="accent3">
                <a:hueOff val="7500176"/>
                <a:satOff val="-11243"/>
                <a:lumOff val="-182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70"/>
                <a:lumOff val="-2735"/>
                <a:alphaOff val="0"/>
              </a:schemeClr>
            </a:fillRef>
            <a:effectRef idx="0">
              <a:schemeClr val="accent3">
                <a:hueOff val="11250264"/>
                <a:satOff val="-16870"/>
                <a:lumOff val="-273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800">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70"/>
                <a:lumOff val="-2735"/>
                <a:alphaOff val="0"/>
              </a:schemeClr>
            </a:fillRef>
            <a:effectRef idx="0">
              <a:schemeClr val="accent3">
                <a:hueOff val="11250264"/>
                <a:satOff val="-16870"/>
                <a:lumOff val="-273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1"/>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2"/>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3"/>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4"/>
          <a:stretch>
            <a:fillRect/>
          </a:stretch>
        </p:blipFill>
        <p:spPr>
          <a:xfrm>
            <a:off x="-456870" y="265961"/>
            <a:ext cx="4779278" cy="948147"/>
          </a:xfrm>
          <a:prstGeom prst="rect">
            <a:avLst/>
          </a:prstGeom>
        </p:spPr>
      </p:pic>
      <p:cxnSp>
        <p:nvCxnSpPr>
          <p:cNvPr id="2" name="Straight Connector 1"/>
          <p:cNvCxnSpPr/>
          <p:nvPr/>
        </p:nvCxnSpPr>
        <p:spPr>
          <a:xfrm>
            <a:off x="6378776" y="55486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1000"/>
                                        <p:tgtEl>
                                          <p:spTgt spid="46"/>
                                        </p:tgtEl>
                                      </p:cBhvr>
                                    </p:animEffect>
                                    <p:anim calcmode="lin" valueType="num">
                                      <p:cBhvr>
                                        <p:cTn id="30" dur="1000" fill="hold"/>
                                        <p:tgtEl>
                                          <p:spTgt spid="46"/>
                                        </p:tgtEl>
                                        <p:attrNameLst>
                                          <p:attrName>ppt_x</p:attrName>
                                        </p:attrNameLst>
                                      </p:cBhvr>
                                      <p:tavLst>
                                        <p:tav tm="0">
                                          <p:val>
                                            <p:strVal val="#ppt_x"/>
                                          </p:val>
                                        </p:tav>
                                        <p:tav tm="100000">
                                          <p:val>
                                            <p:strVal val="#ppt_x"/>
                                          </p:val>
                                        </p:tav>
                                      </p:tavLst>
                                    </p:anim>
                                    <p:anim calcmode="lin" valueType="num">
                                      <p:cBhvr>
                                        <p:cTn id="31" dur="1000" fill="hold"/>
                                        <p:tgtEl>
                                          <p:spTgt spid="4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strVal val="#ppt_w+.3"/>
                                          </p:val>
                                        </p:tav>
                                        <p:tav tm="100000">
                                          <p:val>
                                            <p:strVal val="#ppt_w"/>
                                          </p:val>
                                        </p:tav>
                                      </p:tavLst>
                                    </p:anim>
                                    <p:anim calcmode="lin" valueType="num">
                                      <p:cBhvr>
                                        <p:cTn id="42" dur="1000" fill="hold"/>
                                        <p:tgtEl>
                                          <p:spTgt spid="20"/>
                                        </p:tgtEl>
                                        <p:attrNameLst>
                                          <p:attrName>ppt_h</p:attrName>
                                        </p:attrNameLst>
                                      </p:cBhvr>
                                      <p:tavLst>
                                        <p:tav tm="0">
                                          <p:val>
                                            <p:strVal val="#ppt_h"/>
                                          </p:val>
                                        </p:tav>
                                        <p:tav tm="100000">
                                          <p:val>
                                            <p:strVal val="#ppt_h"/>
                                          </p:val>
                                        </p:tav>
                                      </p:tavLst>
                                    </p:anim>
                                    <p:animEffect transition="in" filter="fade">
                                      <p:cBhvr>
                                        <p:cTn id="43" dur="1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ox(in)">
                                      <p:cBhvr>
                                        <p:cTn id="5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bến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đỗ</a:t>
            </a:r>
            <a:r>
              <a:rPr lang="en-US" altLang="en-US" sz="2400" b="1" i="1" dirty="0">
                <a:solidFill>
                  <a:srgbClr val="FF0000"/>
                </a:solidFill>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anose="02020603050405020304" pitchFamily="18" charset="0"/>
                <a:cs typeface="Times New Roman" panose="02020603050405020304" pitchFamily="18" charset="0"/>
              </a:rPr>
              <a:t>Hình ảnh bến đỗ</a:t>
            </a:r>
            <a:endParaRPr lang="en-US" sz="2400" b="1" i="1">
              <a:latin typeface="Times New Roman" panose="02020603050405020304" pitchFamily="18" charset="0"/>
              <a:cs typeface="Times New Roman" panose="02020603050405020304" pitchFamily="18" charset="0"/>
            </a:endParaRP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50">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50">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50">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50">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endParaRPr lang="en-US" sz="2400" i="1" dirty="0">
              <a:solidFill>
                <a:schemeClr val="tx1"/>
              </a:solidFill>
              <a:latin typeface="Times New Roman" panose="02020603050405020304" pitchFamily="18" charset="0"/>
              <a:cs typeface="Times New Roman" panose="02020603050405020304" pitchFamily="18" charset="0"/>
            </a:endParaRP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2"/>
          <a:stretch>
            <a:fillRect/>
          </a:stretch>
        </p:blipFill>
        <p:spPr>
          <a:xfrm>
            <a:off x="179512" y="258245"/>
            <a:ext cx="4779278" cy="948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1000"/>
                                        <p:tgtEl>
                                          <p:spTgt spid="40"/>
                                        </p:tgtEl>
                                      </p:cBhvr>
                                    </p:animEffect>
                                    <p:anim calcmode="lin" valueType="num">
                                      <p:cBhvr>
                                        <p:cTn id="44" dur="1000" fill="hold"/>
                                        <p:tgtEl>
                                          <p:spTgt spid="40"/>
                                        </p:tgtEl>
                                        <p:attrNameLst>
                                          <p:attrName>ppt_x</p:attrName>
                                        </p:attrNameLst>
                                      </p:cBhvr>
                                      <p:tavLst>
                                        <p:tav tm="0">
                                          <p:val>
                                            <p:strVal val="#ppt_x"/>
                                          </p:val>
                                        </p:tav>
                                        <p:tav tm="100000">
                                          <p:val>
                                            <p:strVal val="#ppt_x"/>
                                          </p:val>
                                        </p:tav>
                                      </p:tavLst>
                                    </p:anim>
                                    <p:anim calcmode="lin" valueType="num">
                                      <p:cBhvr>
                                        <p:cTn id="45" dur="1000" fill="hold"/>
                                        <p:tgtEl>
                                          <p:spTgt spid="4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smtClean="0">
                <a:solidFill>
                  <a:schemeClr val="tx1"/>
                </a:solidFill>
                <a:latin typeface="Times New Roman" panose="02020603050405020304" pitchFamily="18" charset="0"/>
                <a:cs typeface="Times New Roman" panose="02020603050405020304" pitchFamily="18" charset="0"/>
              </a:rPr>
              <a:t>"</a:t>
            </a:r>
            <a:r>
              <a:rPr lang="en-US" altLang="en-US" sz="2400" b="1" i="1" dirty="0" err="1" smtClean="0">
                <a:solidFill>
                  <a:schemeClr val="tx1"/>
                </a:solidFill>
                <a:latin typeface="Times New Roman" panose="02020603050405020304" pitchFamily="18" charset="0"/>
                <a:cs typeface="Times New Roman" panose="02020603050405020304" pitchFamily="18" charset="0"/>
              </a:rPr>
              <a:t>Nhờ</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ơn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trời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biển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lặng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đầy</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Những</a:t>
            </a:r>
            <a:r>
              <a:rPr lang="en-US" altLang="en-US" sz="2400" b="1" i="1" dirty="0" smtClean="0">
                <a:solidFill>
                  <a:schemeClr val="tx1"/>
                </a:solidFill>
                <a:latin typeface="Times New Roman" panose="02020603050405020304" pitchFamily="18" charset="0"/>
                <a:cs typeface="Times New Roman" panose="02020603050405020304" pitchFamily="18" charset="0"/>
              </a:rPr>
              <a:t> con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tươi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ngon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bạc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trắng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anose="02020603050405020304" pitchFamily="18" charset="0"/>
                <a:cs typeface="Times New Roman" panose="02020603050405020304" pitchFamily="18" charset="0"/>
              </a:rPr>
              <a:t>Kết quả</a:t>
            </a:r>
            <a:endParaRPr lang="en-US" sz="2400" b="1" i="1">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50">
              <a:lnSpc>
                <a:spcPct val="90000"/>
              </a:lnSpc>
              <a:spcBef>
                <a:spcPct val="0"/>
              </a:spcBef>
              <a:spcAft>
                <a:spcPct val="35000"/>
              </a:spcAft>
            </a:pPr>
            <a:r>
              <a:rPr lang="en-US" sz="2400" b="1" i="1" dirty="0" err="1" smtClean="0">
                <a:solidFill>
                  <a:schemeClr val="tx1"/>
                </a:solidFill>
                <a:latin typeface="Times New Roman" panose="02020603050405020304" pitchFamily="18" charset="0"/>
                <a:cs typeface="Times New Roman" panose="02020603050405020304" pitchFamily="18" charset="0"/>
              </a:rPr>
              <a:t>Cá</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đầy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50">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50">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lstStyle/>
          <a:p>
            <a:endParaRPr lang="en-US"/>
          </a:p>
        </p:txBody>
      </p:sp>
      <p:sp>
        <p:nvSpPr>
          <p:cNvPr id="28" name="Rectangle 27"/>
          <p:cNvSpPr/>
          <p:nvPr/>
        </p:nvSpPr>
        <p:spPr>
          <a:xfrm>
            <a:off x="5176526" y="2770011"/>
            <a:ext cx="3643945" cy="829945"/>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đặt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dấu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ngoặc kép.</a:t>
            </a:r>
            <a:endParaRPr lang="en-US" altLang="vi-VN" sz="2400" dirty="0">
              <a:solidFill>
                <a:srgbClr val="FF0000"/>
              </a:solidFill>
              <a:latin typeface="Times New Roman" panose="02020603050405020304" pitchFamily="18" charset="0"/>
              <a:cs typeface="Times New Roman" panose="02020603050405020304" pitchFamily="18" charset="0"/>
            </a:endParaRPr>
          </a:p>
        </p:txBody>
      </p:sp>
      <p:pic>
        <p:nvPicPr>
          <p:cNvPr id="29" name="Picture 2" descr="Philippines và Việt Nam cứu hộ ngư dân của nhau"/>
          <p:cNvPicPr>
            <a:picLocks noChangeAspect="1" noChangeArrowheads="1"/>
          </p:cNvPicPr>
          <p:nvPr/>
        </p:nvPicPr>
        <p:blipFill>
          <a:blip r:embed="rId1"/>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2"/>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3"/>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4"/>
          <a:stretch>
            <a:fillRect/>
          </a:stretch>
        </p:blipFill>
        <p:spPr>
          <a:xfrm>
            <a:off x="-170065" y="400262"/>
            <a:ext cx="4779278" cy="948147"/>
          </a:xfrm>
          <a:prstGeom prst="rect">
            <a:avLst/>
          </a:prstGeom>
        </p:spPr>
      </p:pic>
      <p:sp>
        <p:nvSpPr>
          <p:cNvPr id="2" name="Text Box 1"/>
          <p:cNvSpPr txBox="1"/>
          <p:nvPr/>
        </p:nvSpPr>
        <p:spPr>
          <a:xfrm>
            <a:off x="5093335" y="3580130"/>
            <a:ext cx="3682365" cy="1568450"/>
          </a:xfrm>
          <a:prstGeom prst="rect">
            <a:avLst/>
          </a:prstGeom>
          <a:noFill/>
        </p:spPr>
        <p:txBody>
          <a:bodyPr wrap="square" rtlCol="0">
            <a:spAutoFit/>
          </a:bodyPr>
          <a:p>
            <a:pPr algn="just"/>
            <a:r>
              <a:rPr lang="en-US" sz="2400" dirty="0" smtClean="0">
                <a:solidFill>
                  <a:srgbClr val="FF0000"/>
                </a:solidFill>
                <a:latin typeface="Times New Roman" panose="02020603050405020304" pitchFamily="18" charset="0"/>
                <a:cs typeface="Times New Roman" panose="02020603050405020304" pitchFamily="18" charset="0"/>
                <a:sym typeface="+mn-ea"/>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a:t>
            </a:r>
            <a:r>
              <a:rPr lang="vi-VN" sz="2400" dirty="0" smtClean="0">
                <a:solidFill>
                  <a:srgbClr val="FF0000"/>
                </a:solidFill>
                <a:latin typeface="Times New Roman" panose="02020603050405020304" pitchFamily="18" charset="0"/>
                <a:cs typeface="Times New Roman" panose="02020603050405020304" pitchFamily="18" charset="0"/>
                <a:sym typeface="+mn-ea"/>
              </a:rPr>
              <a:t>ời </a:t>
            </a:r>
            <a:r>
              <a:rPr lang="vi-VN" sz="2400" dirty="0">
                <a:solidFill>
                  <a:srgbClr val="FF0000"/>
                </a:solidFill>
                <a:latin typeface="Times New Roman" panose="02020603050405020304" pitchFamily="18" charset="0"/>
                <a:cs typeface="Times New Roman" panose="02020603050405020304" pitchFamily="18" charset="0"/>
                <a:sym typeface="+mn-ea"/>
              </a:rPr>
              <a:t>cảm tạ trời yên biển lặng cho dân làng trở về an toàn, thắng lợi</a:t>
            </a:r>
            <a:r>
              <a:rPr lang="en-US" altLang="vi-VN" sz="2400" dirty="0">
                <a:solidFill>
                  <a:srgbClr val="FF0000"/>
                </a:solidFill>
                <a:latin typeface="Times New Roman" panose="02020603050405020304" pitchFamily="18" charset="0"/>
                <a:cs typeface="Times New Roman" panose="02020603050405020304" pitchFamily="18" charset="0"/>
                <a:sym typeface="+mn-ea"/>
              </a:rPr>
              <a:t>.</a:t>
            </a:r>
            <a:endParaRPr lang="en-US" altLang="vi-VN" sz="2400" dirty="0">
              <a:solidFill>
                <a:srgbClr val="FF0000"/>
              </a:solidFill>
              <a:latin typeface="Times New Roman" panose="02020603050405020304" pitchFamily="18" charset="0"/>
              <a:cs typeface="Times New Roman" panose="02020603050405020304" pitchFamily="18" charset="0"/>
            </a:endParaRPr>
          </a:p>
          <a:p>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barn(inVertical)">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7" grpId="0" bldLvl="0" animBg="1"/>
      <p:bldP spid="28" grpId="0"/>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1"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060065" y="2860040"/>
            <a:ext cx="3021965" cy="428625"/>
          </a:xfrm>
          <a:prstGeom prst="rect">
            <a:avLst/>
          </a:prstGeom>
          <a:solidFill>
            <a:schemeClr val="accent5">
              <a:lumMod val="20000"/>
              <a:lumOff val="80000"/>
            </a:schemeClr>
          </a:solidFill>
        </p:spPr>
        <p:txBody>
          <a:bodyPr wrap="square" lIns="91438" tIns="45719" rIns="91438" bIns="45719">
            <a:spAutoFit/>
          </a:bodyPr>
          <a:lstStyle/>
          <a:p>
            <a:pPr algn="l" defTabSz="685800"/>
            <a:r>
              <a:rPr lang="en-US" sz="2200" b="1" i="1" smtClean="0">
                <a:solidFill>
                  <a:srgbClr val="000000"/>
                </a:solidFill>
                <a:latin typeface="Times New Roman" panose="02020603050405020304" pitchFamily="18" charset="0"/>
                <a:cs typeface="Times New Roman" panose="02020603050405020304" pitchFamily="18" charset="0"/>
              </a:rPr>
              <a:t>Làn da ngăm rám nắng</a:t>
            </a:r>
            <a:endParaRPr lang="en-US" sz="2200" b="1" i="1" smtClean="0">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300470" y="2931795"/>
            <a:ext cx="2620645" cy="428625"/>
          </a:xfrm>
          <a:prstGeom prst="rect">
            <a:avLst/>
          </a:prstGeom>
          <a:solidFill>
            <a:schemeClr val="accent5">
              <a:lumMod val="20000"/>
              <a:lumOff val="80000"/>
            </a:schemeClr>
          </a:solidFill>
        </p:spPr>
        <p:txBody>
          <a:bodyPr wrap="square" lIns="91438" tIns="45719" rIns="91438" bIns="45719">
            <a:spAutoFit/>
          </a:bodyPr>
          <a:lstStyle/>
          <a:p>
            <a:pPr defTabSz="685800"/>
            <a:r>
              <a:rPr lang="en-SG" sz="2200" b="1" i="1" smtClean="0">
                <a:solidFill>
                  <a:srgbClr val="000000"/>
                </a:solidFill>
                <a:latin typeface="Times New Roman" panose="02020603050405020304" pitchFamily="18" charset="0"/>
                <a:cs typeface="Times New Roman" panose="02020603050405020304" pitchFamily="18" charset="0"/>
              </a:rPr>
              <a:t>Nồng thở vị xa xăm</a:t>
            </a:r>
            <a:endParaRPr lang="en-SG" sz="2200" b="1" i="1" dirty="0" smtClean="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67704"/>
            <a:ext cx="5085289" cy="1141146"/>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Dân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chài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lưới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làn</a:t>
            </a:r>
            <a:r>
              <a:rPr lang="en-US" altLang="en-US" sz="2400" b="1" i="1" dirty="0" smtClean="0">
                <a:solidFill>
                  <a:schemeClr val="tx1"/>
                </a:solidFill>
                <a:latin typeface="Times New Roman" panose="02020603050405020304" pitchFamily="18" charset="0"/>
                <a:cs typeface="Times New Roman" panose="02020603050405020304" pitchFamily="18" charset="0"/>
              </a:rPr>
              <a:t> da </a:t>
            </a:r>
            <a:r>
              <a:rPr lang="en-US" altLang="en-US" sz="2400" b="1" i="1" dirty="0" err="1" smtClean="0">
                <a:solidFill>
                  <a:schemeClr val="tx1"/>
                </a:solidFill>
                <a:latin typeface="Times New Roman" panose="02020603050405020304" pitchFamily="18" charset="0"/>
                <a:cs typeface="Times New Roman" panose="02020603050405020304" pitchFamily="18" charset="0"/>
              </a:rPr>
              <a:t>ngăm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rám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nắng</a:t>
            </a:r>
            <a:r>
              <a:rPr lang="en-US" altLang="en-US" sz="2400" b="1" i="1" dirty="0" smtClean="0">
                <a:solidFill>
                  <a:schemeClr val="tx1"/>
                </a:solidFill>
                <a:latin typeface="Times New Roman" panose="02020603050405020304" pitchFamily="18" charset="0"/>
                <a:cs typeface="Times New Roman" panose="02020603050405020304" pitchFamily="18" charset="0"/>
              </a:rPr>
              <a:t>,</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Cả</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hình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nồng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vị</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xa</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p:cNvSpPr txBox="1"/>
          <p:nvPr/>
        </p:nvSpPr>
        <p:spPr>
          <a:xfrm>
            <a:off x="3017520" y="3534410"/>
            <a:ext cx="5990590" cy="693420"/>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en-US" sz="2200" b="1" i="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dirty="0" err="1" smtClean="0">
                <a:solidFill>
                  <a:srgbClr val="FF3300"/>
                </a:solidFill>
                <a:latin typeface="Times New Roman" panose="02020603050405020304" pitchFamily="18" charset="0"/>
                <a:cs typeface="Times New Roman" panose="02020603050405020304" pitchFamily="18" charset="0"/>
              </a:rPr>
              <a:t>Hình ảnh người dân chài: khỏe mạnh, rắn rỏi, vẻ đẹp lãng mạn, phi thường.</a:t>
            </a:r>
            <a:endParaRPr lang="en-US" sz="22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 y="771525"/>
            <a:ext cx="3094990" cy="39947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5868271" y="699057"/>
            <a:ext cx="28086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652110" y="1270241"/>
            <a:ext cx="2476500" cy="57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stretch>
            <a:fillRect/>
          </a:stretch>
        </p:blipFill>
        <p:spPr>
          <a:xfrm>
            <a:off x="-540385" y="411480"/>
            <a:ext cx="3981450" cy="948055"/>
          </a:xfrm>
          <a:prstGeom prst="rect">
            <a:avLst/>
          </a:prstGeom>
        </p:spPr>
      </p:pic>
      <p:sp>
        <p:nvSpPr>
          <p:cNvPr id="2" name="Rectangle 13"/>
          <p:cNvSpPr/>
          <p:nvPr/>
        </p:nvSpPr>
        <p:spPr>
          <a:xfrm>
            <a:off x="2843530" y="398145"/>
            <a:ext cx="942975" cy="96139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anose="02020603050405020304" pitchFamily="18" charset="0"/>
                <a:cs typeface="Times New Roman" panose="02020603050405020304" pitchFamily="18" charset="0"/>
              </a:rPr>
              <a:t>Con người</a:t>
            </a:r>
            <a:endParaRPr lang="en-US" sz="2400" b="1" i="1">
              <a:latin typeface="Times New Roman" panose="02020603050405020304" pitchFamily="18" charset="0"/>
              <a:cs typeface="Times New Roman" panose="02020603050405020304" pitchFamily="18" charset="0"/>
            </a:endParaRPr>
          </a:p>
        </p:txBody>
      </p:sp>
      <p:sp>
        <p:nvSpPr>
          <p:cNvPr id="3" name="Title 20"/>
          <p:cNvSpPr txBox="1"/>
          <p:nvPr/>
        </p:nvSpPr>
        <p:spPr>
          <a:xfrm>
            <a:off x="2771775" y="4401820"/>
            <a:ext cx="5591810" cy="38544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smtClean="0">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dirty="0" err="1" smtClean="0">
                <a:solidFill>
                  <a:srgbClr val="00B050"/>
                </a:solidFill>
                <a:latin typeface="Times New Roman" panose="02020603050405020304" pitchFamily="18" charset="0"/>
                <a:cs typeface="Times New Roman" panose="02020603050405020304" pitchFamily="18" charset="0"/>
              </a:rPr>
              <a:t>Dáng</a:t>
            </a:r>
            <a:r>
              <a:rPr lang="en-US" altLang="en-US" sz="2400" b="1" i="1" dirty="0" smtClean="0">
                <a:solidFill>
                  <a:srgbClr val="00B050"/>
                </a:solidFill>
                <a:latin typeface="Times New Roman" panose="02020603050405020304" pitchFamily="18" charset="0"/>
                <a:cs typeface="Times New Roman" panose="02020603050405020304" pitchFamily="18" charset="0"/>
              </a:rPr>
              <a:t> </a:t>
            </a:r>
            <a:r>
              <a:rPr lang="en-US" altLang="en-US" sz="2400" b="1" i="1" dirty="0" err="1">
                <a:solidFill>
                  <a:srgbClr val="00B050"/>
                </a:solidFill>
                <a:latin typeface="Times New Roman" panose="02020603050405020304" pitchFamily="18" charset="0"/>
                <a:cs typeface="Times New Roman" panose="02020603050405020304" pitchFamily="18" charset="0"/>
              </a:rPr>
              <a:t>vẻ</a:t>
            </a:r>
            <a:r>
              <a:rPr lang="en-US" altLang="en-US" sz="2400" b="1" i="1" dirty="0">
                <a:solidFill>
                  <a:srgbClr val="00B050"/>
                </a:solidFill>
                <a:latin typeface="Times New Roman" panose="02020603050405020304" pitchFamily="18" charset="0"/>
                <a:cs typeface="Times New Roman" panose="02020603050405020304" pitchFamily="18" charset="0"/>
              </a:rPr>
              <a:t> </a:t>
            </a:r>
            <a:r>
              <a:rPr lang="en-US" altLang="en-US" sz="2400" b="1" i="1" dirty="0" err="1">
                <a:solidFill>
                  <a:srgbClr val="00B050"/>
                </a:solidFill>
                <a:latin typeface="Times New Roman" panose="02020603050405020304" pitchFamily="18" charset="0"/>
                <a:cs typeface="Times New Roman" panose="02020603050405020304" pitchFamily="18" charset="0"/>
              </a:rPr>
              <a:t>rất</a:t>
            </a:r>
            <a:r>
              <a:rPr lang="en-US" altLang="en-US" sz="2400" b="1" i="1" dirty="0">
                <a:solidFill>
                  <a:srgbClr val="00B050"/>
                </a:solidFill>
                <a:latin typeface="Times New Roman" panose="02020603050405020304" pitchFamily="18" charset="0"/>
                <a:cs typeface="Times New Roman" panose="02020603050405020304" pitchFamily="18" charset="0"/>
              </a:rPr>
              <a:t> </a:t>
            </a:r>
            <a:r>
              <a:rPr lang="en-US" altLang="en-US" sz="2400" b="1" i="1" dirty="0" err="1">
                <a:solidFill>
                  <a:srgbClr val="00B050"/>
                </a:solidFill>
                <a:latin typeface="Times New Roman" panose="02020603050405020304" pitchFamily="18" charset="0"/>
                <a:cs typeface="Times New Roman" panose="02020603050405020304" pitchFamily="18" charset="0"/>
              </a:rPr>
              <a:t>riêng</a:t>
            </a:r>
            <a:r>
              <a:rPr lang="en-US" altLang="en-US" sz="2400" b="1" i="1" dirty="0">
                <a:solidFill>
                  <a:srgbClr val="00B050"/>
                </a:solidFill>
                <a:latin typeface="Times New Roman" panose="02020603050405020304" pitchFamily="18" charset="0"/>
                <a:cs typeface="Times New Roman" panose="02020603050405020304" pitchFamily="18" charset="0"/>
              </a:rPr>
              <a:t> </a:t>
            </a:r>
            <a:r>
              <a:rPr lang="en-US" altLang="en-US" sz="2400" b="1" i="1" dirty="0" err="1">
                <a:solidFill>
                  <a:srgbClr val="00B050"/>
                </a:solidFill>
                <a:latin typeface="Times New Roman" panose="02020603050405020304" pitchFamily="18" charset="0"/>
                <a:cs typeface="Times New Roman" panose="02020603050405020304" pitchFamily="18" charset="0"/>
              </a:rPr>
              <a:t>của</a:t>
            </a:r>
            <a:r>
              <a:rPr lang="en-US" altLang="en-US" sz="2400" b="1" i="1" dirty="0">
                <a:solidFill>
                  <a:srgbClr val="00B050"/>
                </a:solidFill>
                <a:latin typeface="Times New Roman" panose="02020603050405020304" pitchFamily="18" charset="0"/>
                <a:cs typeface="Times New Roman" panose="02020603050405020304" pitchFamily="18" charset="0"/>
              </a:rPr>
              <a:t> </a:t>
            </a:r>
            <a:r>
              <a:rPr lang="en-US" altLang="en-US" sz="2400" b="1" i="1" dirty="0" err="1">
                <a:solidFill>
                  <a:srgbClr val="00B050"/>
                </a:solidFill>
                <a:latin typeface="Times New Roman" panose="02020603050405020304" pitchFamily="18" charset="0"/>
                <a:cs typeface="Times New Roman" panose="02020603050405020304" pitchFamily="18" charset="0"/>
              </a:rPr>
              <a:t>người</a:t>
            </a:r>
            <a:r>
              <a:rPr lang="en-US" altLang="en-US" sz="2400" b="1" i="1" dirty="0">
                <a:solidFill>
                  <a:srgbClr val="00B050"/>
                </a:solidFill>
                <a:latin typeface="Times New Roman" panose="02020603050405020304" pitchFamily="18" charset="0"/>
                <a:cs typeface="Times New Roman" panose="02020603050405020304" pitchFamily="18" charset="0"/>
              </a:rPr>
              <a:t> </a:t>
            </a:r>
            <a:r>
              <a:rPr lang="en-US" altLang="en-US" sz="2400" b="1" i="1" dirty="0" err="1">
                <a:solidFill>
                  <a:srgbClr val="00B050"/>
                </a:solidFill>
                <a:latin typeface="Times New Roman" panose="02020603050405020304" pitchFamily="18" charset="0"/>
                <a:cs typeface="Times New Roman" panose="02020603050405020304" pitchFamily="18" charset="0"/>
              </a:rPr>
              <a:t>dân</a:t>
            </a:r>
            <a:r>
              <a:rPr lang="en-US" altLang="en-US" sz="2400" b="1" i="1" dirty="0">
                <a:solidFill>
                  <a:srgbClr val="00B050"/>
                </a:solidFill>
                <a:latin typeface="Times New Roman" panose="02020603050405020304" pitchFamily="18" charset="0"/>
                <a:cs typeface="Times New Roman" panose="02020603050405020304" pitchFamily="18" charset="0"/>
              </a:rPr>
              <a:t> </a:t>
            </a:r>
            <a:r>
              <a:rPr lang="en-US" altLang="en-US" sz="2400" b="1" i="1" dirty="0" err="1">
                <a:solidFill>
                  <a:srgbClr val="00B050"/>
                </a:solidFill>
                <a:latin typeface="Times New Roman" panose="02020603050405020304" pitchFamily="18" charset="0"/>
                <a:cs typeface="Times New Roman" panose="02020603050405020304" pitchFamily="18" charset="0"/>
              </a:rPr>
              <a:t>chài.</a:t>
            </a:r>
            <a:endParaRPr lang="en-US" altLang="en-US" sz="2400" b="1" i="1" dirty="0" err="1">
              <a:solidFill>
                <a:srgbClr val="00B050"/>
              </a:solidFill>
              <a:latin typeface="Times New Roman" panose="02020603050405020304" pitchFamily="18" charset="0"/>
              <a:cs typeface="Times New Roman" panose="02020603050405020304"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ppt_x"/>
                                          </p:val>
                                        </p:tav>
                                        <p:tav tm="100000">
                                          <p:val>
                                            <p:strVal val="#ppt_x"/>
                                          </p:val>
                                        </p:tav>
                                      </p:tavLst>
                                    </p:anim>
                                    <p:anim calcmode="lin" valueType="num">
                                      <p:cBhvr additive="base">
                                        <p:cTn id="5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animBg="1"/>
      <p:bldP spid="19"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51413" y="698850"/>
            <a:ext cx="5242215" cy="1200329"/>
          </a:xfrm>
          <a:prstGeom prst="rect">
            <a:avLst/>
          </a:prstGeom>
        </p:spPr>
        <p:txBody>
          <a:bodyPr wrap="square">
            <a:spAutoFit/>
          </a:bodyPr>
          <a:lstStyle/>
          <a:p>
            <a:pPr algn="l">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im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về</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vỏ</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4426"/>
          <a:stretch>
            <a:fillRect/>
          </a:stretch>
        </p:blipFill>
        <p:spPr bwMode="auto">
          <a:xfrm>
            <a:off x="5464175" y="146050"/>
            <a:ext cx="3369945" cy="15760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p:cNvSpPr/>
          <p:nvPr>
            <p:custDataLst>
              <p:tags r:id="rId2"/>
            </p:custDataLst>
          </p:nvPr>
        </p:nvSpPr>
        <p:spPr>
          <a:xfrm>
            <a:off x="97155" y="1899285"/>
            <a:ext cx="2398395" cy="2743200"/>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800"/>
            <a:r>
              <a:rPr lang="en-US" altLang="en-US" sz="2100" dirty="0" err="1">
                <a:solidFill>
                  <a:srgbClr val="000000"/>
                </a:solidFill>
                <a:latin typeface="Times New Roman" panose="02020603050405020304" pitchFamily="18" charset="0"/>
                <a:cs typeface="Times New Roman" panose="02020603050405020304" pitchFamily="18" charset="0"/>
              </a:rPr>
              <a:t>- 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FF0000"/>
                </a:solidFill>
                <a:latin typeface="Times New Roman" panose="02020603050405020304" pitchFamily="18" charset="0"/>
                <a:cs typeface="Times New Roman" panose="02020603050405020304" pitchFamily="18" charset="0"/>
              </a:rPr>
              <a:t>thuyền</a:t>
            </a:r>
            <a:r>
              <a:rPr lang="en-US" altLang="en-US" sz="2100" i="1" dirty="0">
                <a:solidFill>
                  <a:srgbClr val="FF0000"/>
                </a:solidFill>
                <a:latin typeface="Times New Roman" panose="02020603050405020304" pitchFamily="18" charset="0"/>
                <a:cs typeface="Times New Roman" panose="02020603050405020304" pitchFamily="18" charset="0"/>
              </a:rPr>
              <a:t> i</a:t>
            </a:r>
            <a:r>
              <a:rPr lang="en-US" altLang="en-US" sz="2100" i="1" dirty="0" err="1">
                <a:solidFill>
                  <a:srgbClr val="FF0000"/>
                </a:solidFill>
                <a:latin typeface="Times New Roman" panose="02020603050405020304" pitchFamily="18" charset="0"/>
                <a:cs typeface="Times New Roman" panose="02020603050405020304" pitchFamily="18" charset="0"/>
              </a:rPr>
              <a:t>m</a:t>
            </a:r>
            <a:r>
              <a:rPr lang="en-US" altLang="en-US" sz="2100" i="1" dirty="0">
                <a:solidFill>
                  <a:srgbClr val="FF0000"/>
                </a:solidFill>
                <a:latin typeface="Times New Roman" panose="02020603050405020304" pitchFamily="18" charset="0"/>
                <a:cs typeface="Times New Roman" panose="02020603050405020304" pitchFamily="18" charset="0"/>
              </a:rPr>
              <a:t>, </a:t>
            </a:r>
            <a:r>
              <a:rPr lang="en-US" altLang="en-US" sz="2100" i="1" dirty="0" err="1">
                <a:solidFill>
                  <a:srgbClr val="FF0000"/>
                </a:solidFill>
                <a:latin typeface="Times New Roman" panose="02020603050405020304" pitchFamily="18" charset="0"/>
                <a:cs typeface="Times New Roman" panose="02020603050405020304" pitchFamily="18" charset="0"/>
              </a:rPr>
              <a:t>mỏi.</a:t>
            </a:r>
            <a:endParaRPr lang="en-US" altLang="en-US" sz="2100" i="1" dirty="0" err="1">
              <a:solidFill>
                <a:srgbClr val="FF0000"/>
              </a:solidFill>
              <a:latin typeface="Times New Roman" panose="02020603050405020304" pitchFamily="18" charset="0"/>
              <a:cs typeface="Times New Roman" panose="02020603050405020304" pitchFamily="18" charset="0"/>
            </a:endParaRPr>
          </a:p>
          <a:p>
            <a:pPr algn="ctr" defTabSz="685800"/>
            <a:r>
              <a:rPr lang="en-US" altLang="en-US" sz="2100" dirty="0" err="1">
                <a:solidFill>
                  <a:schemeClr val="tx1"/>
                </a:solidFill>
                <a:latin typeface="Times New Roman" panose="02020603050405020304" pitchFamily="18" charset="0"/>
                <a:cs typeface="Times New Roman" panose="02020603050405020304" pitchFamily="18" charset="0"/>
              </a:rPr>
              <a:t>- Ẩn dụ chuyển đổi cảm giác</a:t>
            </a:r>
            <a:r>
              <a:rPr lang="en-US" altLang="en-US" sz="2100" i="1" dirty="0" err="1">
                <a:solidFill>
                  <a:srgbClr val="FF0000"/>
                </a:solidFill>
                <a:latin typeface="Times New Roman" panose="02020603050405020304" pitchFamily="18" charset="0"/>
                <a:cs typeface="Times New Roman" panose="02020603050405020304" pitchFamily="18" charset="0"/>
              </a:rPr>
              <a:t> </a:t>
            </a:r>
            <a:r>
              <a:rPr lang="en-US" altLang="en-US" sz="2100" i="1" dirty="0">
                <a:solidFill>
                  <a:srgbClr val="FF0000"/>
                </a:solidFill>
                <a:latin typeface="Times New Roman" panose="02020603050405020304" pitchFamily="18" charset="0"/>
                <a:cs typeface="Times New Roman" panose="02020603050405020304" pitchFamily="18" charset="0"/>
              </a:rPr>
              <a:t> </a:t>
            </a:r>
            <a:r>
              <a:rPr lang="en-US" altLang="en-US" sz="2100" i="1" dirty="0" err="1">
                <a:solidFill>
                  <a:srgbClr val="FF0000"/>
                </a:solidFill>
                <a:latin typeface="Times New Roman" panose="02020603050405020304" pitchFamily="18" charset="0"/>
                <a:cs typeface="Times New Roman" panose="02020603050405020304" pitchFamily="18" charset="0"/>
              </a:rPr>
              <a:t>nghe chất muối.</a:t>
            </a:r>
            <a:endParaRPr lang="en-US" altLang="en-US" sz="2100" i="1" dirty="0" err="1">
              <a:solidFill>
                <a:srgbClr val="FF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custDataLst>
              <p:tags r:id="rId3"/>
            </p:custDataLst>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39975" y="2139950"/>
            <a:ext cx="1233170" cy="1612900"/>
          </a:xfrm>
          <a:prstGeom prst="rect">
            <a:avLst/>
          </a:prstGeom>
        </p:spPr>
      </p:pic>
      <p:sp>
        <p:nvSpPr>
          <p:cNvPr id="17" name="Oval 16"/>
          <p:cNvSpPr/>
          <p:nvPr>
            <p:custDataLst>
              <p:tags r:id="rId5"/>
            </p:custDataLst>
          </p:nvPr>
        </p:nvSpPr>
        <p:spPr>
          <a:xfrm>
            <a:off x="3282950" y="1899285"/>
            <a:ext cx="2430145" cy="2516505"/>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800"/>
            <a:r>
              <a:rPr lang="en-US" altLang="en-US" sz="2100" dirty="0" err="1">
                <a:solidFill>
                  <a:srgbClr val="000000"/>
                </a:solidFill>
                <a:latin typeface="Times New Roman" panose="02020603050405020304" pitchFamily="18" charset="0"/>
                <a:cs typeface="Times New Roman" panose="02020603050405020304" pitchFamily="18" charset="0"/>
              </a:rPr>
              <a:t>- 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endParaRPr lang="en-US" altLang="en-US" sz="2100" dirty="0" err="1">
              <a:solidFill>
                <a:srgbClr val="000000"/>
              </a:solidFill>
              <a:latin typeface="Times New Roman" panose="02020603050405020304" pitchFamily="18" charset="0"/>
              <a:cs typeface="Times New Roman" panose="02020603050405020304" pitchFamily="18" charset="0"/>
            </a:endParaRPr>
          </a:p>
          <a:p>
            <a:pPr algn="ctr" defTabSz="685800"/>
            <a:r>
              <a:rPr lang="en-US" altLang="en-US" sz="2100" dirty="0" err="1">
                <a:solidFill>
                  <a:srgbClr val="000000"/>
                </a:solidFill>
                <a:latin typeface="Times New Roman" panose="02020603050405020304" pitchFamily="18" charset="0"/>
                <a:cs typeface="Times New Roman" panose="02020603050405020304" pitchFamily="18" charset="0"/>
              </a:rPr>
              <a:t>-</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custDataLst>
              <p:tags r:id="rId6"/>
            </p:custDataLst>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510142" y="2211728"/>
            <a:ext cx="1613105" cy="1613105"/>
          </a:xfrm>
          <a:prstGeom prst="rect">
            <a:avLst/>
          </a:prstGeom>
        </p:spPr>
      </p:pic>
      <p:sp>
        <p:nvSpPr>
          <p:cNvPr id="19" name="Oval 18"/>
          <p:cNvSpPr/>
          <p:nvPr/>
        </p:nvSpPr>
        <p:spPr>
          <a:xfrm>
            <a:off x="6673850" y="1827530"/>
            <a:ext cx="2298065" cy="2618105"/>
          </a:xfrm>
          <a:prstGeom prst="ellipse">
            <a:avLst/>
          </a:prstGeom>
          <a:solidFill>
            <a:srgbClr val="FFFF00"/>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800">
              <a:spcBef>
                <a:spcPct val="50000"/>
              </a:spcBef>
            </a:pPr>
            <a:r>
              <a:rPr lang="en-US" altLang="en-US" sz="2100" b="1" i="1" dirty="0">
                <a:solidFill>
                  <a:srgbClr val="FF0000"/>
                </a:solidFill>
                <a:latin typeface="Times New Roman" panose="02020603050405020304" pitchFamily="18" charset="0"/>
                <a:cs typeface="Times New Roman" panose="02020603050405020304" pitchFamily="18" charset="0"/>
              </a:rPr>
              <a:t>Hình ảnh con thuyền là một phần sự sống làng chài.</a:t>
            </a:r>
            <a:endParaRPr lang="en-US" altLang="en-US" sz="2100" b="1" i="1" dirty="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7"/>
          <a:stretch>
            <a:fillRect/>
          </a:stretch>
        </p:blipFill>
        <p:spPr>
          <a:xfrm>
            <a:off x="267970" y="267335"/>
            <a:ext cx="4779010" cy="741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bldLvl="0" animBg="1"/>
      <p:bldP spid="1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61310"/>
          </a:xfrm>
          <a:prstGeom prst="rect">
            <a:avLst/>
          </a:prstGeom>
        </p:spPr>
        <p:txBody>
          <a:bodyPr>
            <a:spAutoFit/>
          </a:bodyPr>
          <a:lstStyle/>
          <a:p>
            <a:pPr algn="just">
              <a:lnSpc>
                <a:spcPct val="1500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dirty="0" smtClean="0">
                <a:solidFill>
                  <a:srgbClr val="FF0000"/>
                </a:solidFill>
                <a:latin typeface="Times New Roman" panose="02020603050405020304" pitchFamily="18" charset="0"/>
                <a:cs typeface="Times New Roman" panose="02020603050405020304" pitchFamily="18" charset="0"/>
              </a:rPr>
              <a:t>Con </a:t>
            </a:r>
            <a:r>
              <a:rPr lang="vi-VN" sz="2000" dirty="0">
                <a:solidFill>
                  <a:srgbClr val="FF0000"/>
                </a:solidFill>
                <a:latin typeface="Times New Roman" panose="02020603050405020304" pitchFamily="18" charset="0"/>
                <a:cs typeface="Times New Roman" panose="02020603050405020304" pitchFamily="18" charset="0"/>
              </a:rPr>
              <a:t>thuyền vô tri trở nên có hồn, cũng như người dân </a:t>
            </a:r>
            <a:r>
              <a:rPr lang="en-US" altLang="vi-VN" sz="2000" dirty="0">
                <a:solidFill>
                  <a:srgbClr val="FF0000"/>
                </a:solidFill>
                <a:latin typeface="Times New Roman" panose="02020603050405020304" pitchFamily="18" charset="0"/>
                <a:cs typeface="Times New Roman" panose="02020603050405020304" pitchFamily="18" charset="0"/>
              </a:rPr>
              <a:t>ch</a:t>
            </a:r>
            <a:r>
              <a:rPr lang="vi-VN" sz="2000" dirty="0">
                <a:solidFill>
                  <a:srgbClr val="FF0000"/>
                </a:solidFill>
                <a:latin typeface="Times New Roman" panose="02020603050405020304" pitchFamily="18" charset="0"/>
                <a:cs typeface="Times New Roman" panose="02020603050405020304" pitchFamily="18" charset="0"/>
              </a:rPr>
              <a:t>ài, con thuyền ấy cũng thấm đẫm vị mặn mòi của biển khơi. H</a:t>
            </a:r>
            <a:r>
              <a:rPr lang="en-US" altLang="vi-VN" sz="2000" dirty="0">
                <a:solidFill>
                  <a:srgbClr val="FF0000"/>
                </a:solidFill>
                <a:latin typeface="Times New Roman" panose="02020603050405020304" pitchFamily="18" charset="0"/>
                <a:cs typeface="Times New Roman" panose="02020603050405020304" pitchFamily="18" charset="0"/>
              </a:rPr>
              <a:t>ình ảnh</a:t>
            </a:r>
            <a:r>
              <a:rPr lang="vi-VN" sz="2000" dirty="0">
                <a:solidFill>
                  <a:srgbClr val="FF0000"/>
                </a:solidFill>
                <a:latin typeface="Times New Roman" panose="02020603050405020304" pitchFamily="18" charset="0"/>
                <a:cs typeface="Times New Roman" panose="02020603050405020304" pitchFamily="18" charset="0"/>
              </a:rPr>
              <a:t> con thuyền ấy được miêu tả bởi một tâm hồn tinh tế,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850" y="1085215"/>
            <a:ext cx="4181475" cy="3397250"/>
          </a:xfrm>
          <a:prstGeom prst="rect">
            <a:avLst/>
          </a:prstGeom>
        </p:spPr>
      </p:pic>
      <p:pic>
        <p:nvPicPr>
          <p:cNvPr id="16" name="Picture 15"/>
          <p:cNvPicPr>
            <a:picLocks noChangeAspect="1"/>
          </p:cNvPicPr>
          <p:nvPr/>
        </p:nvPicPr>
        <p:blipFill>
          <a:blip r:embed="rId2"/>
          <a:stretch>
            <a:fillRect/>
          </a:stretch>
        </p:blipFill>
        <p:spPr>
          <a:xfrm>
            <a:off x="-684530" y="399415"/>
            <a:ext cx="3743960" cy="948055"/>
          </a:xfrm>
          <a:prstGeom prst="rect">
            <a:avLst/>
          </a:prstGeom>
        </p:spPr>
      </p:pic>
      <p:cxnSp>
        <p:nvCxnSpPr>
          <p:cNvPr id="2" name="Straight Connector 1"/>
          <p:cNvCxnSpPr/>
          <p:nvPr/>
        </p:nvCxnSpPr>
        <p:spPr>
          <a:xfrm>
            <a:off x="5868345" y="838343"/>
            <a:ext cx="2376170" cy="57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4428165" y="1347613"/>
            <a:ext cx="5759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627630" y="339090"/>
            <a:ext cx="1687830" cy="6477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anose="02020603050405020304" pitchFamily="18" charset="0"/>
                <a:cs typeface="Times New Roman" panose="02020603050405020304" pitchFamily="18" charset="0"/>
              </a:rPr>
              <a:t>Con thuyền</a:t>
            </a:r>
            <a:endParaRPr lang="en-US" sz="2400" b="1" i="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áº¿t quáº£ hÃ¬nh áº£nh cho quÃª hÆ°Æ¡ng"/>
          <p:cNvPicPr>
            <a:picLocks noChangeAspect="1" noChangeArrowheads="1"/>
          </p:cNvPicPr>
          <p:nvPr/>
        </p:nvPicPr>
        <p:blipFill rotWithShape="1">
          <a:blip r:embed="rId1">
            <a:extLst>
              <a:ext uri="{28A0092B-C50C-407E-A947-70E740481C1C}">
                <a14:useLocalDpi xmlns:a14="http://schemas.microsoft.com/office/drawing/2010/main" val="0"/>
              </a:ext>
            </a:extLst>
          </a:blip>
          <a:srcRect t="6592"/>
          <a:stretch>
            <a:fillRect/>
          </a:stretch>
        </p:blipFill>
        <p:spPr bwMode="auto">
          <a:xfrm>
            <a:off x="0" y="0"/>
            <a:ext cx="9144000" cy="51459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107315" y="123825"/>
            <a:ext cx="3702050" cy="16738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en-SG" sz="2000" i="1" dirty="0" err="1">
                <a:latin typeface="Times New Roman" panose="02020603050405020304" pitchFamily="18" charset="0"/>
                <a:cs typeface="Times New Roman" panose="02020603050405020304" pitchFamily="18" charset="0"/>
              </a:rPr>
              <a:t>“...</a:t>
            </a:r>
            <a:r>
              <a:rPr lang="en-SG" sz="2000" i="1" dirty="0" err="1">
                <a:latin typeface="Times New Roman" panose="02020603050405020304" pitchFamily="18" charset="0"/>
                <a:cs typeface="Times New Roman" panose="02020603050405020304" pitchFamily="18" charset="0"/>
              </a:rPr>
              <a:t>Quê</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hương</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là</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chùm</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khế</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ngọt</a:t>
            </a:r>
            <a:endParaRPr lang="en-SG" sz="2000" i="1" dirty="0">
              <a:latin typeface="Times New Roman" panose="02020603050405020304" pitchFamily="18" charset="0"/>
              <a:cs typeface="Times New Roman" panose="02020603050405020304" pitchFamily="18" charset="0"/>
            </a:endParaRPr>
          </a:p>
          <a:p>
            <a:r>
              <a:rPr lang="en-SG" sz="2000" i="1" dirty="0">
                <a:latin typeface="Times New Roman" panose="02020603050405020304" pitchFamily="18" charset="0"/>
                <a:cs typeface="Times New Roman" panose="02020603050405020304" pitchFamily="18" charset="0"/>
              </a:rPr>
              <a:t>Cho con </a:t>
            </a:r>
            <a:r>
              <a:rPr lang="en-SG" sz="2000" i="1" dirty="0" err="1">
                <a:latin typeface="Times New Roman" panose="02020603050405020304" pitchFamily="18" charset="0"/>
                <a:cs typeface="Times New Roman" panose="02020603050405020304" pitchFamily="18" charset="0"/>
              </a:rPr>
              <a:t>trèo</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hái</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mỗi</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ngày</a:t>
            </a:r>
            <a:endParaRPr lang="en-SG" sz="2000" i="1" dirty="0">
              <a:latin typeface="Times New Roman" panose="02020603050405020304" pitchFamily="18" charset="0"/>
              <a:cs typeface="Times New Roman" panose="02020603050405020304" pitchFamily="18" charset="0"/>
            </a:endParaRPr>
          </a:p>
          <a:p>
            <a:r>
              <a:rPr lang="en-SG" sz="2000" i="1" dirty="0" err="1">
                <a:latin typeface="Times New Roman" panose="02020603050405020304" pitchFamily="18" charset="0"/>
                <a:cs typeface="Times New Roman" panose="02020603050405020304" pitchFamily="18" charset="0"/>
              </a:rPr>
              <a:t>Quê</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hương</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là</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đường</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đi</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học</a:t>
            </a:r>
            <a:endParaRPr lang="en-SG" sz="2000" i="1" dirty="0">
              <a:latin typeface="Times New Roman" panose="02020603050405020304" pitchFamily="18" charset="0"/>
              <a:cs typeface="Times New Roman" panose="02020603050405020304" pitchFamily="18" charset="0"/>
            </a:endParaRPr>
          </a:p>
          <a:p>
            <a:r>
              <a:rPr lang="en-SG" sz="2000" i="1" dirty="0">
                <a:latin typeface="Times New Roman" panose="02020603050405020304" pitchFamily="18" charset="0"/>
                <a:cs typeface="Times New Roman" panose="02020603050405020304" pitchFamily="18" charset="0"/>
              </a:rPr>
              <a:t>Con </a:t>
            </a:r>
            <a:r>
              <a:rPr lang="en-SG" sz="2000" i="1" dirty="0" err="1">
                <a:latin typeface="Times New Roman" panose="02020603050405020304" pitchFamily="18" charset="0"/>
                <a:cs typeface="Times New Roman" panose="02020603050405020304" pitchFamily="18" charset="0"/>
              </a:rPr>
              <a:t>về</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rợp</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bướm</a:t>
            </a:r>
            <a:r>
              <a:rPr lang="en-SG" sz="2000" i="1" dirty="0">
                <a:latin typeface="Times New Roman" panose="02020603050405020304" pitchFamily="18" charset="0"/>
                <a:cs typeface="Times New Roman" panose="02020603050405020304" pitchFamily="18" charset="0"/>
              </a:rPr>
              <a:t> </a:t>
            </a:r>
            <a:r>
              <a:rPr lang="en-SG" sz="2000" i="1" dirty="0" err="1">
                <a:latin typeface="Times New Roman" panose="02020603050405020304" pitchFamily="18" charset="0"/>
                <a:cs typeface="Times New Roman" panose="02020603050405020304" pitchFamily="18" charset="0"/>
              </a:rPr>
              <a:t>vàng</a:t>
            </a:r>
            <a:r>
              <a:rPr lang="en-SG" sz="2000" i="1" dirty="0">
                <a:latin typeface="Times New Roman" panose="02020603050405020304" pitchFamily="18" charset="0"/>
                <a:cs typeface="Times New Roman" panose="02020603050405020304" pitchFamily="18" charset="0"/>
              </a:rPr>
              <a:t> bay</a:t>
            </a:r>
            <a:r>
              <a:rPr lang="en-US" altLang="en-SG" sz="2000" i="1" dirty="0">
                <a:latin typeface="Times New Roman" panose="02020603050405020304" pitchFamily="18" charset="0"/>
                <a:cs typeface="Times New Roman" panose="02020603050405020304" pitchFamily="18" charset="0"/>
              </a:rPr>
              <a:t>’...</a:t>
            </a:r>
            <a:endParaRPr lang="en-US" altLang="en-SG" sz="2000" i="1" dirty="0">
              <a:latin typeface="Times New Roman" panose="02020603050405020304" pitchFamily="18" charset="0"/>
              <a:cs typeface="Times New Roman" panose="02020603050405020304" pitchFamily="18" charset="0"/>
            </a:endParaRPr>
          </a:p>
          <a:p>
            <a:r>
              <a:rPr lang="en-US" altLang="en-SG" sz="2000" i="1" dirty="0">
                <a:solidFill>
                  <a:srgbClr val="FF0000"/>
                </a:solidFill>
                <a:latin typeface="Times New Roman" panose="02020603050405020304" pitchFamily="18" charset="0"/>
                <a:cs typeface="Times New Roman" panose="02020603050405020304" pitchFamily="18" charset="0"/>
              </a:rPr>
              <a:t>(Quê hương - Đỗ Trung Quân)</a:t>
            </a:r>
            <a:endParaRPr lang="en-US" altLang="en-SG" sz="2000"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8"/>
          <p:cNvSpPr>
            <a:spLocks noChangeArrowheads="1"/>
          </p:cNvSpPr>
          <p:nvPr/>
        </p:nvSpPr>
        <p:spPr bwMode="auto">
          <a:xfrm>
            <a:off x="3635697" y="123859"/>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
          <a:stretch>
            <a:fillRect/>
          </a:stretch>
        </p:blipFill>
        <p:spPr>
          <a:xfrm>
            <a:off x="107315" y="751840"/>
            <a:ext cx="3037205" cy="4246245"/>
          </a:xfrm>
          <a:prstGeom prst="rect">
            <a:avLst/>
          </a:prstGeom>
        </p:spPr>
      </p:pic>
      <p:pic>
        <p:nvPicPr>
          <p:cNvPr id="16" name="Picture 15"/>
          <p:cNvPicPr>
            <a:picLocks noChangeAspect="1"/>
          </p:cNvPicPr>
          <p:nvPr/>
        </p:nvPicPr>
        <p:blipFill>
          <a:blip r:embed="rId2"/>
          <a:stretch>
            <a:fillRect/>
          </a:stretch>
        </p:blipFill>
        <p:spPr>
          <a:xfrm>
            <a:off x="-468630" y="195580"/>
            <a:ext cx="4347210" cy="948055"/>
          </a:xfrm>
          <a:prstGeom prst="rect">
            <a:avLst/>
          </a:prstGeom>
        </p:spPr>
      </p:pic>
      <p:sp>
        <p:nvSpPr>
          <p:cNvPr id="19" name="Title 20"/>
          <p:cNvSpPr txBox="1"/>
          <p:nvPr/>
        </p:nvSpPr>
        <p:spPr>
          <a:xfrm>
            <a:off x="3275965" y="3940175"/>
            <a:ext cx="5742305" cy="956310"/>
          </a:xfrm>
          <a:prstGeom prst="rect">
            <a:avLst/>
          </a:prstGeom>
          <a:solidFill>
            <a:schemeClr val="bg2"/>
          </a:solidFill>
        </p:spPr>
        <p:txBody>
          <a:bodyPr vert="horz" wrap="square" lIns="34289" tIns="0" rIns="34289" bIns="17144"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en-US" sz="2200" b="1" i="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200" b="1" i="1" dirty="0" err="1" smtClean="0">
                <a:solidFill>
                  <a:srgbClr val="FF3300"/>
                </a:solidFill>
                <a:latin typeface="Times New Roman" panose="02020603050405020304" pitchFamily="18" charset="0"/>
                <a:cs typeface="Times New Roman" panose="02020603050405020304" pitchFamily="18" charset="0"/>
              </a:rPr>
              <a:t>Bức tranh làng chài tràn đầy niềm vui, ấm áp, gợi ra một cuộc sống bình yên.</a:t>
            </a:r>
            <a:endParaRPr lang="en-US" sz="2200" b="1" i="1" dirty="0">
              <a:solidFill>
                <a:srgbClr val="E78585"/>
              </a:solidFill>
              <a:latin typeface="Times New Roman" panose="02020603050405020304" pitchFamily="18" charset="0"/>
              <a:cs typeface="Times New Roman" panose="02020603050405020304" pitchFamily="18" charset="0"/>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Table 3"/>
          <p:cNvGraphicFramePr/>
          <p:nvPr>
            <p:custDataLst>
              <p:tags r:id="rId1"/>
            </p:custDataLst>
          </p:nvPr>
        </p:nvGraphicFramePr>
        <p:xfrm>
          <a:off x="35560" y="51435"/>
          <a:ext cx="9056370" cy="2374265"/>
        </p:xfrm>
        <a:graphic>
          <a:graphicData uri="http://schemas.openxmlformats.org/drawingml/2006/table">
            <a:tbl>
              <a:tblPr/>
              <a:tblGrid>
                <a:gridCol w="852805"/>
                <a:gridCol w="2532380"/>
                <a:gridCol w="2049780"/>
                <a:gridCol w="3621405"/>
              </a:tblGrid>
              <a:tr h="300990">
                <a:tc>
                  <a:txBody>
                    <a:bodyPr/>
                    <a:p>
                      <a:pPr algn="ctr" defTabSz="914400">
                        <a:lnSpc>
                          <a:spcPct val="114000"/>
                        </a:lnSpc>
                        <a:spcBef>
                          <a:spcPct val="0"/>
                        </a:spcBef>
                        <a:spcAft>
                          <a:spcPct val="0"/>
                        </a:spcAft>
                        <a:tabLst>
                          <a:tab pos="1386840" algn="l"/>
                          <a:tab pos="2703195" algn="l"/>
                        </a:tabLst>
                      </a:pPr>
                      <a:r>
                        <a:rPr lang="en-US" sz="1200" b="1">
                          <a:latin typeface="Times New Roman" panose="02020603050405020304"/>
                          <a:ea typeface="MS Mincho"/>
                        </a:rPr>
                        <a:t>Cảnh ra khơi</a:t>
                      </a:r>
                      <a:endParaRPr lang="en-US" sz="12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2D050"/>
                    </a:solidFill>
                  </a:tcPr>
                </a:tc>
                <a:tc>
                  <a:txBody>
                    <a:bodyPr/>
                    <a:p>
                      <a:pPr algn="ctr" defTabSz="914400">
                        <a:lnSpc>
                          <a:spcPct val="114000"/>
                        </a:lnSpc>
                        <a:spcBef>
                          <a:spcPct val="0"/>
                        </a:spcBef>
                        <a:spcAft>
                          <a:spcPct val="0"/>
                        </a:spcAft>
                        <a:tabLst>
                          <a:tab pos="1386840" algn="l"/>
                          <a:tab pos="2703195" algn="l"/>
                        </a:tabLst>
                      </a:pPr>
                      <a:r>
                        <a:rPr sz="1200" b="1">
                          <a:solidFill>
                            <a:srgbClr val="FF0000"/>
                          </a:solidFill>
                          <a:latin typeface="Times New Roman" panose="02020603050405020304"/>
                          <a:ea typeface="MS Mincho"/>
                        </a:rPr>
                        <a:t>Từ ngữ, chi tiết, hình ảnh</a:t>
                      </a:r>
                      <a:endParaRPr sz="12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l" defTabSz="914400">
                        <a:lnSpc>
                          <a:spcPct val="114000"/>
                        </a:lnSpc>
                        <a:spcBef>
                          <a:spcPct val="0"/>
                        </a:spcBef>
                        <a:spcAft>
                          <a:spcPct val="0"/>
                        </a:spcAft>
                        <a:tabLst>
                          <a:tab pos="1386840" algn="l"/>
                          <a:tab pos="2703195" algn="l"/>
                        </a:tabLst>
                      </a:pPr>
                      <a:r>
                        <a:rPr sz="1200" b="1">
                          <a:solidFill>
                            <a:srgbClr val="FF0000"/>
                          </a:solidFill>
                          <a:latin typeface="Times New Roman" panose="02020603050405020304"/>
                          <a:ea typeface="MS Mincho"/>
                        </a:rPr>
                        <a:t>Cách sử dụng từ ngữ và BPTT</a:t>
                      </a:r>
                      <a:endParaRPr sz="12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200" b="1">
                          <a:solidFill>
                            <a:srgbClr val="FF0000"/>
                          </a:solidFill>
                          <a:latin typeface="Times New Roman" panose="02020603050405020304"/>
                          <a:ea typeface="MS Mincho"/>
                        </a:rPr>
                        <a:t>Tác dụng</a:t>
                      </a:r>
                      <a:endParaRPr sz="12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86385">
                <a:tc>
                  <a:txBody>
                    <a:bodyPr/>
                    <a:p>
                      <a:pPr algn="ctr" defTabSz="914400">
                        <a:lnSpc>
                          <a:spcPct val="114000"/>
                        </a:lnSpc>
                        <a:spcBef>
                          <a:spcPct val="0"/>
                        </a:spcBef>
                        <a:spcAft>
                          <a:spcPct val="0"/>
                        </a:spcAft>
                        <a:tabLst>
                          <a:tab pos="1386840" algn="l"/>
                          <a:tab pos="2703195" algn="l"/>
                        </a:tabLst>
                      </a:pPr>
                      <a:r>
                        <a:rPr sz="1200" b="0">
                          <a:solidFill>
                            <a:srgbClr val="FF0000"/>
                          </a:solidFill>
                          <a:latin typeface="Times New Roman" panose="02020603050405020304"/>
                          <a:ea typeface="MS Mincho"/>
                        </a:rPr>
                        <a:t>Hoàn cảnh</a:t>
                      </a:r>
                      <a:endParaRPr sz="1200" b="0">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200" b="0">
                          <a:latin typeface="Times New Roman" panose="02020603050405020304"/>
                          <a:ea typeface="MS Mincho"/>
                        </a:rPr>
                        <a:t>trời trong, gió nhẹ, sớm mai hồng.</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200" b="0">
                          <a:latin typeface="Times New Roman" panose="02020603050405020304"/>
                          <a:ea typeface="MS Mincho"/>
                        </a:rPr>
                        <a:t> </a:t>
                      </a:r>
                      <a:r>
                        <a:rPr lang="en-US" sz="1200" b="0">
                          <a:latin typeface="Times New Roman" panose="02020603050405020304"/>
                          <a:ea typeface="MS Mincho"/>
                        </a:rPr>
                        <a:t>Tính từ, liệt kê.</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200" b="0">
                          <a:latin typeface="Times New Roman" panose="02020603050405020304"/>
                          <a:ea typeface="MS Mincho"/>
                        </a:rPr>
                        <a:t> </a:t>
                      </a:r>
                      <a:r>
                        <a:rPr lang="en-US" sz="1200" b="0">
                          <a:latin typeface="Times New Roman" panose="02020603050405020304"/>
                          <a:ea typeface="MS Mincho"/>
                        </a:rPr>
                        <a:t>Điều kiện thuận lợi để ra khơi</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67335">
                <a:tc>
                  <a:txBody>
                    <a:bodyPr/>
                    <a:p>
                      <a:pPr algn="ctr" defTabSz="914400">
                        <a:lnSpc>
                          <a:spcPct val="114000"/>
                        </a:lnSpc>
                        <a:spcBef>
                          <a:spcPct val="0"/>
                        </a:spcBef>
                        <a:spcAft>
                          <a:spcPct val="0"/>
                        </a:spcAft>
                        <a:tabLst>
                          <a:tab pos="1386840" algn="l"/>
                          <a:tab pos="2703195" algn="l"/>
                        </a:tabLst>
                      </a:pPr>
                      <a:r>
                        <a:rPr sz="1200" b="0">
                          <a:solidFill>
                            <a:srgbClr val="FF0000"/>
                          </a:solidFill>
                          <a:latin typeface="Times New Roman" panose="02020603050405020304"/>
                          <a:ea typeface="MS Mincho"/>
                        </a:rPr>
                        <a:t>Con người</a:t>
                      </a:r>
                      <a:endParaRPr sz="1200" b="0">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200" b="0">
                          <a:latin typeface="Times New Roman" panose="02020603050405020304"/>
                          <a:ea typeface="MS Mincho"/>
                        </a:rPr>
                        <a:t> </a:t>
                      </a:r>
                      <a:r>
                        <a:rPr lang="en-US" sz="1200" b="0">
                          <a:latin typeface="Times New Roman" panose="02020603050405020304"/>
                          <a:ea typeface="MS Mincho"/>
                        </a:rPr>
                        <a:t>trai tráng, bơi thuyền</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200" b="0">
                          <a:latin typeface="Times New Roman" panose="02020603050405020304"/>
                          <a:ea typeface="MS Mincho"/>
                        </a:rPr>
                        <a:t> </a:t>
                      </a:r>
                      <a:endParaRPr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200" b="0">
                          <a:latin typeface="Times New Roman" panose="02020603050405020304"/>
                          <a:ea typeface="MS Mincho"/>
                        </a:rPr>
                        <a:t>Người lao động mang vẻ đẹp khỏe khoắn, vạm vỡ.</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413385">
                <a:tc>
                  <a:txBody>
                    <a:bodyPr/>
                    <a:p>
                      <a:pPr algn="ctr" defTabSz="914400">
                        <a:lnSpc>
                          <a:spcPct val="114000"/>
                        </a:lnSpc>
                        <a:spcBef>
                          <a:spcPct val="0"/>
                        </a:spcBef>
                        <a:spcAft>
                          <a:spcPct val="0"/>
                        </a:spcAft>
                        <a:tabLst>
                          <a:tab pos="1386840" algn="l"/>
                          <a:tab pos="2703195" algn="l"/>
                        </a:tabLst>
                      </a:pPr>
                      <a:r>
                        <a:rPr sz="1200" b="0">
                          <a:solidFill>
                            <a:srgbClr val="FF0000"/>
                          </a:solidFill>
                          <a:latin typeface="Times New Roman" panose="02020603050405020304"/>
                          <a:ea typeface="MS Mincho"/>
                        </a:rPr>
                        <a:t>Con thuyền</a:t>
                      </a:r>
                      <a:endParaRPr sz="1200" b="0">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200" b="0">
                          <a:latin typeface="Times New Roman" panose="02020603050405020304"/>
                          <a:ea typeface="MS Mincho"/>
                        </a:rPr>
                        <a:t>như con tuấn mã, băng, phăng, mạnh mẽ, vượt</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200" b="0">
                          <a:latin typeface="Times New Roman" panose="02020603050405020304"/>
                          <a:ea typeface="MS Mincho"/>
                        </a:rPr>
                        <a:t>So sánh  và những từ ngữ mang sắc thái mạnh.</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200" b="0">
                          <a:latin typeface="Times New Roman" panose="02020603050405020304"/>
                          <a:ea typeface="MS Mincho"/>
                        </a:rPr>
                        <a:t>Con thuyền mang khí thế dũng mãnh khi ra khơi. -&gt; Vẻ đẹp hùng tráng.</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466725">
                <a:tc>
                  <a:txBody>
                    <a:bodyPr/>
                    <a:p>
                      <a:pPr algn="ctr" defTabSz="914400">
                        <a:lnSpc>
                          <a:spcPct val="114000"/>
                        </a:lnSpc>
                        <a:spcBef>
                          <a:spcPct val="0"/>
                        </a:spcBef>
                        <a:spcAft>
                          <a:spcPct val="0"/>
                        </a:spcAft>
                        <a:tabLst>
                          <a:tab pos="1386840" algn="l"/>
                          <a:tab pos="2703195" algn="l"/>
                        </a:tabLst>
                      </a:pPr>
                      <a:r>
                        <a:rPr sz="1200" b="0">
                          <a:solidFill>
                            <a:srgbClr val="FF0000"/>
                          </a:solidFill>
                          <a:latin typeface="Times New Roman" panose="02020603050405020304"/>
                          <a:ea typeface="MS Mincho"/>
                        </a:rPr>
                        <a:t>Cánh buồm</a:t>
                      </a:r>
                      <a:endParaRPr sz="1200" b="0">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200" b="0">
                          <a:latin typeface="Times New Roman" panose="02020603050405020304"/>
                          <a:ea typeface="MS Mincho"/>
                        </a:rPr>
                        <a:t>giương to như mảnh hồn làng, rướn thân trắng bao la thâu góp gió</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200" b="0">
                          <a:latin typeface="Times New Roman" panose="02020603050405020304"/>
                          <a:ea typeface="MS Mincho"/>
                        </a:rPr>
                        <a:t>So sánh và nhân hóa.</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200" b="0">
                          <a:latin typeface="Times New Roman" panose="02020603050405020304"/>
                          <a:ea typeface="MS Mincho"/>
                        </a:rPr>
                        <a:t>Cánh buồm trở nên lớn lao, thiên nhiên và thơ mộng. Là biểu tượng làng quê, linh hồn của làng chài.</a:t>
                      </a:r>
                      <a:endParaRPr lang="en-US" sz="12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520700">
                <a:tc gridSpan="4">
                  <a:txBody>
                    <a:bodyPr/>
                    <a:p>
                      <a:pPr algn="just" defTabSz="914400">
                        <a:lnSpc>
                          <a:spcPct val="114000"/>
                        </a:lnSpc>
                        <a:spcBef>
                          <a:spcPct val="0"/>
                        </a:spcBef>
                        <a:spcAft>
                          <a:spcPct val="0"/>
                        </a:spcAft>
                        <a:tabLst>
                          <a:tab pos="1386840" algn="l"/>
                          <a:tab pos="2703195" algn="l"/>
                        </a:tabLst>
                      </a:pPr>
                      <a:r>
                        <a:rPr lang="en-US" altLang="vi-VN" sz="1200" b="1" i="1" dirty="0">
                          <a:solidFill>
                            <a:srgbClr val="0070C0"/>
                          </a:solidFill>
                          <a:latin typeface="Times New Roman" panose="02020603050405020304" pitchFamily="18" charset="0"/>
                          <a:cs typeface="Times New Roman" panose="02020603050405020304" pitchFamily="18" charset="0"/>
                          <a:sym typeface="+mn-ea"/>
                        </a:rPr>
                        <a:t>=&gt; </a:t>
                      </a:r>
                      <a:r>
                        <a:rPr lang="vi-VN" sz="1200" b="1" i="1" dirty="0">
                          <a:solidFill>
                            <a:srgbClr val="0070C0"/>
                          </a:solidFill>
                          <a:latin typeface="Times New Roman" panose="02020603050405020304" pitchFamily="18" charset="0"/>
                          <a:cs typeface="Times New Roman" panose="02020603050405020304" pitchFamily="18" charset="0"/>
                          <a:sym typeface="+mn-ea"/>
                        </a:rPr>
                        <a:t>Bức tranh </a:t>
                      </a:r>
                      <a:r>
                        <a:rPr lang="en-US" altLang="vi-VN" sz="1200" b="1" i="1" dirty="0">
                          <a:solidFill>
                            <a:srgbClr val="0070C0"/>
                          </a:solidFill>
                          <a:latin typeface="Times New Roman" panose="02020603050405020304" pitchFamily="18" charset="0"/>
                          <a:cs typeface="Times New Roman" panose="02020603050405020304" pitchFamily="18" charset="0"/>
                          <a:sym typeface="+mn-ea"/>
                        </a:rPr>
                        <a:t>thiên nhiên tươi sáng, hùng vĩ, cuộc sống lao động của con người vui vẻ, hào hứng, rộn ràng, khẩn trương. Một vẻ đẹp vừa thân quen, gần gũi, hoành tráng và thơ mộng biết bao.</a:t>
                      </a:r>
                      <a:endParaRPr lang="en-US" altLang="vi-VN" sz="1200" b="1" i="1" dirty="0">
                        <a:solidFill>
                          <a:srgbClr val="0070C0"/>
                        </a:solidFill>
                        <a:latin typeface="Times New Roman" panose="02020603050405020304" pitchFamily="18" charset="0"/>
                        <a:ea typeface="MS Mincho"/>
                        <a:cs typeface="Times New Roman" panose="02020603050405020304" pitchFamily="18" charset="0"/>
                        <a:sym typeface="+mn-ea"/>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graphicFrame>
        <p:nvGraphicFramePr>
          <p:cNvPr id="9" name="Table 8"/>
          <p:cNvGraphicFramePr/>
          <p:nvPr>
            <p:custDataLst>
              <p:tags r:id="rId2"/>
            </p:custDataLst>
          </p:nvPr>
        </p:nvGraphicFramePr>
        <p:xfrm>
          <a:off x="43180" y="2483485"/>
          <a:ext cx="9056370" cy="2489200"/>
        </p:xfrm>
        <a:graphic>
          <a:graphicData uri="http://schemas.openxmlformats.org/drawingml/2006/table">
            <a:tbl>
              <a:tblPr/>
              <a:tblGrid>
                <a:gridCol w="951230"/>
                <a:gridCol w="2284095"/>
                <a:gridCol w="2568575"/>
                <a:gridCol w="3252470"/>
              </a:tblGrid>
              <a:tr h="494665">
                <a:tc>
                  <a:txBody>
                    <a:bodyPr/>
                    <a:p>
                      <a:pPr algn="ctr" defTabSz="914400">
                        <a:lnSpc>
                          <a:spcPct val="114000"/>
                        </a:lnSpc>
                        <a:spcBef>
                          <a:spcPct val="0"/>
                        </a:spcBef>
                        <a:spcAft>
                          <a:spcPct val="0"/>
                        </a:spcAft>
                        <a:tabLst>
                          <a:tab pos="1386840" algn="l"/>
                          <a:tab pos="2703195" algn="l"/>
                        </a:tabLst>
                      </a:pPr>
                      <a:r>
                        <a:rPr lang="en-US" sz="1300" b="1">
                          <a:latin typeface="Times New Roman" panose="02020603050405020304"/>
                          <a:ea typeface="MS Mincho"/>
                        </a:rPr>
                        <a:t>Cảnh trở về</a:t>
                      </a:r>
                      <a:endParaRPr lang="en-US" sz="13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2D050"/>
                    </a:solidFill>
                  </a:tcPr>
                </a:tc>
                <a:tc>
                  <a:txBody>
                    <a:bodyPr/>
                    <a:p>
                      <a:pPr algn="ctr" defTabSz="914400">
                        <a:lnSpc>
                          <a:spcPct val="114000"/>
                        </a:lnSpc>
                        <a:spcBef>
                          <a:spcPct val="0"/>
                        </a:spcBef>
                        <a:spcAft>
                          <a:spcPct val="0"/>
                        </a:spcAft>
                        <a:tabLst>
                          <a:tab pos="1386840" algn="l"/>
                          <a:tab pos="2703195" algn="l"/>
                        </a:tabLst>
                      </a:pPr>
                      <a:r>
                        <a:rPr sz="1300" b="1">
                          <a:solidFill>
                            <a:srgbClr val="FF0000"/>
                          </a:solidFill>
                          <a:latin typeface="Times New Roman" panose="02020603050405020304"/>
                          <a:ea typeface="MS Mincho"/>
                        </a:rPr>
                        <a:t>Từ ngữ, chi tiết, hình ảnh</a:t>
                      </a:r>
                      <a:endParaRPr sz="13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300" b="1">
                          <a:solidFill>
                            <a:srgbClr val="FF0000"/>
                          </a:solidFill>
                          <a:latin typeface="Times New Roman" panose="02020603050405020304"/>
                          <a:ea typeface="MS Mincho"/>
                        </a:rPr>
                        <a:t>Cách sử dụng từ ngữ và BPTT</a:t>
                      </a:r>
                      <a:endParaRPr sz="13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ctr" defTabSz="914400">
                        <a:lnSpc>
                          <a:spcPct val="114000"/>
                        </a:lnSpc>
                        <a:spcBef>
                          <a:spcPct val="0"/>
                        </a:spcBef>
                        <a:spcAft>
                          <a:spcPct val="0"/>
                        </a:spcAft>
                        <a:tabLst>
                          <a:tab pos="1386840" algn="l"/>
                          <a:tab pos="2703195" algn="l"/>
                        </a:tabLst>
                      </a:pPr>
                      <a:r>
                        <a:rPr sz="1300" b="1">
                          <a:solidFill>
                            <a:srgbClr val="FF0000"/>
                          </a:solidFill>
                          <a:latin typeface="Times New Roman" panose="02020603050405020304"/>
                          <a:ea typeface="MS Mincho"/>
                        </a:rPr>
                        <a:t>Tác</a:t>
                      </a:r>
                      <a:r>
                        <a:rPr lang="en-US" sz="1300" b="1">
                          <a:solidFill>
                            <a:srgbClr val="FF0000"/>
                          </a:solidFill>
                          <a:latin typeface="Times New Roman" panose="02020603050405020304"/>
                          <a:ea typeface="MS Mincho"/>
                        </a:rPr>
                        <a:t> </a:t>
                      </a:r>
                      <a:r>
                        <a:rPr sz="1300" b="1">
                          <a:solidFill>
                            <a:srgbClr val="FF0000"/>
                          </a:solidFill>
                          <a:latin typeface="Times New Roman" panose="02020603050405020304"/>
                          <a:ea typeface="MS Mincho"/>
                        </a:rPr>
                        <a:t>dụng</a:t>
                      </a:r>
                      <a:endParaRPr sz="1300" b="1">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223520">
                <a:tc>
                  <a:txBody>
                    <a:bodyPr/>
                    <a:p>
                      <a:pPr algn="just" defTabSz="914400">
                        <a:lnSpc>
                          <a:spcPct val="114000"/>
                        </a:lnSpc>
                        <a:spcBef>
                          <a:spcPct val="0"/>
                        </a:spcBef>
                        <a:spcAft>
                          <a:spcPct val="0"/>
                        </a:spcAft>
                        <a:tabLst>
                          <a:tab pos="1386840" algn="l"/>
                          <a:tab pos="2703195" algn="l"/>
                        </a:tabLst>
                      </a:pPr>
                      <a:r>
                        <a:rPr sz="1300" b="0">
                          <a:solidFill>
                            <a:srgbClr val="FF0000"/>
                          </a:solidFill>
                          <a:latin typeface="Times New Roman" panose="02020603050405020304"/>
                          <a:ea typeface="MS Mincho"/>
                        </a:rPr>
                        <a:t>Không khí </a:t>
                      </a:r>
                      <a:endParaRPr sz="1300" b="0">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300" b="0">
                          <a:solidFill>
                            <a:schemeClr val="tx1"/>
                          </a:solidFill>
                          <a:latin typeface="Times New Roman" panose="02020603050405020304"/>
                          <a:ea typeface="MS Mincho"/>
                        </a:rPr>
                        <a:t>Khắp dân làng, ồn ào, tấp nập</a:t>
                      </a:r>
                      <a:endParaRPr lang="en-US" sz="1300" b="0">
                        <a:solidFill>
                          <a:schemeClr val="tx1"/>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300" b="0">
                          <a:solidFill>
                            <a:schemeClr val="tx1"/>
                          </a:solidFill>
                          <a:latin typeface="Times New Roman" panose="02020603050405020304"/>
                          <a:ea typeface="MS Mincho"/>
                        </a:rPr>
                        <a:t> </a:t>
                      </a:r>
                      <a:r>
                        <a:rPr lang="en-US" sz="1300" b="0">
                          <a:solidFill>
                            <a:schemeClr val="tx1"/>
                          </a:solidFill>
                          <a:latin typeface="Times New Roman" panose="02020603050405020304"/>
                          <a:ea typeface="MS Mincho"/>
                        </a:rPr>
                        <a:t>Từ láy giàu giá trị biểu cảm.</a:t>
                      </a:r>
                      <a:endParaRPr lang="en-US" sz="1300" b="0">
                        <a:solidFill>
                          <a:schemeClr val="tx1"/>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altLang="en-US" sz="1300" b="0" dirty="0" err="1">
                          <a:solidFill>
                            <a:schemeClr val="tx1"/>
                          </a:solidFill>
                          <a:latin typeface="Times New Roman" panose="02020603050405020304" pitchFamily="18" charset="0"/>
                          <a:cs typeface="Times New Roman" panose="02020603050405020304" pitchFamily="18" charset="0"/>
                          <a:sym typeface="+mn-ea"/>
                        </a:rPr>
                        <a:t>Không</a:t>
                      </a:r>
                      <a:r>
                        <a:rPr lang="en-US" altLang="en-US" sz="1300" b="0" dirty="0">
                          <a:solidFill>
                            <a:schemeClr val="tx1"/>
                          </a:solidFill>
                          <a:latin typeface="Times New Roman" panose="02020603050405020304" pitchFamily="18" charset="0"/>
                          <a:cs typeface="Times New Roman" panose="02020603050405020304" pitchFamily="18" charset="0"/>
                          <a:sym typeface="+mn-ea"/>
                        </a:rPr>
                        <a:t> </a:t>
                      </a:r>
                      <a:r>
                        <a:rPr lang="en-US" altLang="en-US" sz="1300" b="0" dirty="0" err="1">
                          <a:solidFill>
                            <a:schemeClr val="tx1"/>
                          </a:solidFill>
                          <a:latin typeface="Times New Roman" panose="02020603050405020304" pitchFamily="18" charset="0"/>
                          <a:cs typeface="Times New Roman" panose="02020603050405020304" pitchFamily="18" charset="0"/>
                          <a:sym typeface="+mn-ea"/>
                        </a:rPr>
                        <a:t>khí</a:t>
                      </a:r>
                      <a:r>
                        <a:rPr lang="en-US" altLang="en-US" sz="1300" b="0" dirty="0">
                          <a:solidFill>
                            <a:schemeClr val="tx1"/>
                          </a:solidFill>
                          <a:latin typeface="Times New Roman" panose="02020603050405020304" pitchFamily="18" charset="0"/>
                          <a:cs typeface="Times New Roman" panose="02020603050405020304" pitchFamily="18" charset="0"/>
                          <a:sym typeface="+mn-ea"/>
                        </a:rPr>
                        <a:t> </a:t>
                      </a:r>
                      <a:r>
                        <a:rPr lang="en-US" altLang="en-US" sz="1300" b="0" dirty="0" err="1">
                          <a:solidFill>
                            <a:schemeClr val="tx1"/>
                          </a:solidFill>
                          <a:latin typeface="Times New Roman" panose="02020603050405020304" pitchFamily="18" charset="0"/>
                          <a:cs typeface="Times New Roman" panose="02020603050405020304" pitchFamily="18" charset="0"/>
                          <a:sym typeface="+mn-ea"/>
                        </a:rPr>
                        <a:t>vui</a:t>
                      </a:r>
                      <a:r>
                        <a:rPr lang="en-US" altLang="en-US" sz="1300" b="0" dirty="0">
                          <a:solidFill>
                            <a:schemeClr val="tx1"/>
                          </a:solidFill>
                          <a:latin typeface="Times New Roman" panose="02020603050405020304" pitchFamily="18" charset="0"/>
                          <a:cs typeface="Times New Roman" panose="02020603050405020304" pitchFamily="18" charset="0"/>
                          <a:sym typeface="+mn-ea"/>
                        </a:rPr>
                        <a:t> </a:t>
                      </a:r>
                      <a:r>
                        <a:rPr lang="en-US" altLang="en-US" sz="1300" b="0" dirty="0" err="1">
                          <a:solidFill>
                            <a:schemeClr val="tx1"/>
                          </a:solidFill>
                          <a:latin typeface="Times New Roman" panose="02020603050405020304" pitchFamily="18" charset="0"/>
                          <a:cs typeface="Times New Roman" panose="02020603050405020304" pitchFamily="18" charset="0"/>
                          <a:sym typeface="+mn-ea"/>
                        </a:rPr>
                        <a:t>vẻ</a:t>
                      </a:r>
                      <a:r>
                        <a:rPr lang="en-US" altLang="en-US" sz="1300" b="0" dirty="0">
                          <a:solidFill>
                            <a:schemeClr val="tx1"/>
                          </a:solidFill>
                          <a:latin typeface="Times New Roman" panose="02020603050405020304" pitchFamily="18" charset="0"/>
                          <a:cs typeface="Times New Roman" panose="02020603050405020304" pitchFamily="18" charset="0"/>
                          <a:sym typeface="+mn-ea"/>
                        </a:rPr>
                        <a:t>, </a:t>
                      </a:r>
                      <a:r>
                        <a:rPr lang="en-US" altLang="en-US" sz="1300" b="0" dirty="0" err="1">
                          <a:solidFill>
                            <a:schemeClr val="tx1"/>
                          </a:solidFill>
                          <a:latin typeface="Times New Roman" panose="02020603050405020304" pitchFamily="18" charset="0"/>
                          <a:cs typeface="Times New Roman" panose="02020603050405020304" pitchFamily="18" charset="0"/>
                          <a:sym typeface="+mn-ea"/>
                        </a:rPr>
                        <a:t>rộn</a:t>
                      </a:r>
                      <a:r>
                        <a:rPr lang="en-US" altLang="en-US" sz="1300" b="0" dirty="0">
                          <a:solidFill>
                            <a:schemeClr val="tx1"/>
                          </a:solidFill>
                          <a:latin typeface="Times New Roman" panose="02020603050405020304" pitchFamily="18" charset="0"/>
                          <a:cs typeface="Times New Roman" panose="02020603050405020304" pitchFamily="18" charset="0"/>
                          <a:sym typeface="+mn-ea"/>
                        </a:rPr>
                        <a:t> </a:t>
                      </a:r>
                      <a:r>
                        <a:rPr lang="en-US" altLang="en-US" sz="1300" b="0" dirty="0" err="1">
                          <a:solidFill>
                            <a:schemeClr val="tx1"/>
                          </a:solidFill>
                          <a:latin typeface="Times New Roman" panose="02020603050405020304" pitchFamily="18" charset="0"/>
                          <a:cs typeface="Times New Roman" panose="02020603050405020304" pitchFamily="18" charset="0"/>
                          <a:sym typeface="+mn-ea"/>
                        </a:rPr>
                        <a:t>ràng.</a:t>
                      </a:r>
                      <a:endParaRPr lang="en-US" altLang="en-US" sz="1300" b="0" dirty="0" err="1">
                        <a:solidFill>
                          <a:schemeClr val="tx1"/>
                        </a:solidFill>
                        <a:latin typeface="Times New Roman" panose="02020603050405020304" pitchFamily="18" charset="0"/>
                        <a:ea typeface="MS Mincho"/>
                        <a:cs typeface="Times New Roman" panose="02020603050405020304" pitchFamily="18" charset="0"/>
                        <a:sym typeface="+mn-ea"/>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486410">
                <a:tc>
                  <a:txBody>
                    <a:bodyPr/>
                    <a:p>
                      <a:pPr algn="just" defTabSz="914400">
                        <a:lnSpc>
                          <a:spcPct val="114000"/>
                        </a:lnSpc>
                        <a:spcBef>
                          <a:spcPct val="0"/>
                        </a:spcBef>
                        <a:spcAft>
                          <a:spcPct val="0"/>
                        </a:spcAft>
                        <a:tabLst>
                          <a:tab pos="1386840" algn="l"/>
                          <a:tab pos="2703195" algn="l"/>
                        </a:tabLst>
                      </a:pPr>
                      <a:r>
                        <a:rPr sz="1300" b="0">
                          <a:solidFill>
                            <a:srgbClr val="FF0000"/>
                          </a:solidFill>
                          <a:latin typeface="Times New Roman" panose="02020603050405020304"/>
                          <a:ea typeface="MS Mincho"/>
                        </a:rPr>
                        <a:t>Kết quả</a:t>
                      </a:r>
                      <a:endParaRPr sz="1300" b="0">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300" b="0">
                          <a:solidFill>
                            <a:schemeClr val="tx1"/>
                          </a:solidFill>
                          <a:latin typeface="Times New Roman" panose="02020603050405020304"/>
                          <a:ea typeface="MS Mincho"/>
                        </a:rPr>
                        <a:t>Cá đầy ghe, cá tươi ngon thân bạc trắng</a:t>
                      </a:r>
                      <a:endParaRPr lang="en-US" sz="1300" b="0">
                        <a:solidFill>
                          <a:schemeClr val="tx1"/>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300" b="0" dirty="0" err="1" smtClean="0">
                          <a:solidFill>
                            <a:schemeClr val="tx1"/>
                          </a:solidFill>
                          <a:latin typeface="Times New Roman" panose="02020603050405020304" pitchFamily="18" charset="0"/>
                          <a:cs typeface="Times New Roman" panose="02020603050405020304" pitchFamily="18" charset="0"/>
                          <a:sym typeface="+mn-ea"/>
                        </a:rPr>
                        <a:t>Câu</a:t>
                      </a:r>
                      <a:r>
                        <a:rPr lang="en-US" sz="1300" b="0" dirty="0" smtClean="0">
                          <a:solidFill>
                            <a:schemeClr val="tx1"/>
                          </a:solidFill>
                          <a:latin typeface="Times New Roman" panose="02020603050405020304" pitchFamily="18" charset="0"/>
                          <a:cs typeface="Times New Roman" panose="02020603050405020304" pitchFamily="18" charset="0"/>
                          <a:sym typeface="+mn-ea"/>
                        </a:rPr>
                        <a:t> </a:t>
                      </a:r>
                      <a:r>
                        <a:rPr lang="en-US" sz="1300" b="0" dirty="0" err="1" smtClean="0">
                          <a:solidFill>
                            <a:schemeClr val="tx1"/>
                          </a:solidFill>
                          <a:latin typeface="Times New Roman" panose="02020603050405020304" pitchFamily="18" charset="0"/>
                          <a:cs typeface="Times New Roman" panose="02020603050405020304" pitchFamily="18" charset="0"/>
                          <a:sym typeface="+mn-ea"/>
                        </a:rPr>
                        <a:t>thơ</a:t>
                      </a:r>
                      <a:r>
                        <a:rPr lang="en-US" sz="1300" b="0" dirty="0" smtClean="0">
                          <a:solidFill>
                            <a:schemeClr val="tx1"/>
                          </a:solidFill>
                          <a:latin typeface="Times New Roman" panose="02020603050405020304" pitchFamily="18" charset="0"/>
                          <a:cs typeface="Times New Roman" panose="02020603050405020304" pitchFamily="18" charset="0"/>
                          <a:sym typeface="+mn-ea"/>
                        </a:rPr>
                        <a:t> </a:t>
                      </a:r>
                      <a:r>
                        <a:rPr lang="en-US" sz="1300" b="0" dirty="0" err="1" smtClean="0">
                          <a:solidFill>
                            <a:schemeClr val="tx1"/>
                          </a:solidFill>
                          <a:latin typeface="Times New Roman" panose="02020603050405020304" pitchFamily="18" charset="0"/>
                          <a:cs typeface="Times New Roman" panose="02020603050405020304" pitchFamily="18" charset="0"/>
                          <a:sym typeface="+mn-ea"/>
                        </a:rPr>
                        <a:t>được</a:t>
                      </a:r>
                      <a:r>
                        <a:rPr lang="en-US" sz="1300" b="0" dirty="0" smtClean="0">
                          <a:solidFill>
                            <a:schemeClr val="tx1"/>
                          </a:solidFill>
                          <a:latin typeface="Times New Roman" panose="02020603050405020304" pitchFamily="18" charset="0"/>
                          <a:cs typeface="Times New Roman" panose="02020603050405020304" pitchFamily="18" charset="0"/>
                          <a:sym typeface="+mn-ea"/>
                        </a:rPr>
                        <a:t> </a:t>
                      </a:r>
                      <a:r>
                        <a:rPr lang="en-US" sz="1300" b="0" dirty="0" err="1" smtClean="0">
                          <a:solidFill>
                            <a:schemeClr val="tx1"/>
                          </a:solidFill>
                          <a:latin typeface="Times New Roman" panose="02020603050405020304" pitchFamily="18" charset="0"/>
                          <a:cs typeface="Times New Roman" panose="02020603050405020304" pitchFamily="18" charset="0"/>
                          <a:sym typeface="+mn-ea"/>
                        </a:rPr>
                        <a:t>đặt</a:t>
                      </a:r>
                      <a:r>
                        <a:rPr lang="en-US" sz="1300" b="0" dirty="0" smtClean="0">
                          <a:solidFill>
                            <a:schemeClr val="tx1"/>
                          </a:solidFill>
                          <a:latin typeface="Times New Roman" panose="02020603050405020304" pitchFamily="18" charset="0"/>
                          <a:cs typeface="Times New Roman" panose="02020603050405020304" pitchFamily="18" charset="0"/>
                          <a:sym typeface="+mn-ea"/>
                        </a:rPr>
                        <a:t> </a:t>
                      </a:r>
                      <a:r>
                        <a:rPr lang="en-US" sz="1300" b="0" dirty="0" err="1" smtClean="0">
                          <a:solidFill>
                            <a:schemeClr val="tx1"/>
                          </a:solidFill>
                          <a:latin typeface="Times New Roman" panose="02020603050405020304" pitchFamily="18" charset="0"/>
                          <a:cs typeface="Times New Roman" panose="02020603050405020304" pitchFamily="18" charset="0"/>
                          <a:sym typeface="+mn-ea"/>
                        </a:rPr>
                        <a:t>trong</a:t>
                      </a:r>
                      <a:r>
                        <a:rPr lang="en-US" sz="1300" b="0" dirty="0" smtClean="0">
                          <a:solidFill>
                            <a:schemeClr val="tx1"/>
                          </a:solidFill>
                          <a:latin typeface="Times New Roman" panose="02020603050405020304" pitchFamily="18" charset="0"/>
                          <a:cs typeface="Times New Roman" panose="02020603050405020304" pitchFamily="18" charset="0"/>
                          <a:sym typeface="+mn-ea"/>
                        </a:rPr>
                        <a:t> </a:t>
                      </a:r>
                      <a:r>
                        <a:rPr lang="en-US" sz="1300" b="0" dirty="0" err="1" smtClean="0">
                          <a:solidFill>
                            <a:schemeClr val="tx1"/>
                          </a:solidFill>
                          <a:latin typeface="Times New Roman" panose="02020603050405020304" pitchFamily="18" charset="0"/>
                          <a:cs typeface="Times New Roman" panose="02020603050405020304" pitchFamily="18" charset="0"/>
                          <a:sym typeface="+mn-ea"/>
                        </a:rPr>
                        <a:t>dấu</a:t>
                      </a:r>
                      <a:r>
                        <a:rPr lang="en-US" sz="1300" b="0" dirty="0" smtClean="0">
                          <a:solidFill>
                            <a:schemeClr val="tx1"/>
                          </a:solidFill>
                          <a:latin typeface="Times New Roman" panose="02020603050405020304" pitchFamily="18" charset="0"/>
                          <a:cs typeface="Times New Roman" panose="02020603050405020304" pitchFamily="18" charset="0"/>
                          <a:sym typeface="+mn-ea"/>
                        </a:rPr>
                        <a:t> </a:t>
                      </a:r>
                      <a:r>
                        <a:rPr lang="en-US" sz="1300" b="0" dirty="0" err="1" smtClean="0">
                          <a:solidFill>
                            <a:schemeClr val="tx1"/>
                          </a:solidFill>
                          <a:latin typeface="Times New Roman" panose="02020603050405020304" pitchFamily="18" charset="0"/>
                          <a:cs typeface="Times New Roman" panose="02020603050405020304" pitchFamily="18" charset="0"/>
                          <a:sym typeface="+mn-ea"/>
                        </a:rPr>
                        <a:t>ngoặc kép.</a:t>
                      </a:r>
                      <a:endParaRPr lang="en-US" sz="1300" b="0" dirty="0" err="1" smtClean="0">
                        <a:solidFill>
                          <a:schemeClr val="tx1"/>
                        </a:solidFill>
                        <a:latin typeface="Times New Roman" panose="02020603050405020304" pitchFamily="18" charset="0"/>
                        <a:ea typeface="MS Mincho"/>
                        <a:cs typeface="Times New Roman" panose="02020603050405020304" pitchFamily="18" charset="0"/>
                        <a:sym typeface="+mn-ea"/>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300" b="0">
                          <a:solidFill>
                            <a:schemeClr val="tx1"/>
                          </a:solidFill>
                          <a:latin typeface="Times New Roman" panose="02020603050405020304"/>
                          <a:ea typeface="MS Mincho"/>
                        </a:rPr>
                        <a:t> </a:t>
                      </a:r>
                      <a:r>
                        <a:rPr lang="en-US" sz="1300" b="0" dirty="0" err="1"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Như</a:t>
                      </a:r>
                      <a:r>
                        <a:rPr lang="en-US" sz="13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1300" b="0" dirty="0" smtClean="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a:t>
                      </a:r>
                      <a:r>
                        <a:rPr lang="vi-VN" sz="1300" b="0" dirty="0" smtClean="0">
                          <a:solidFill>
                            <a:schemeClr val="tx1"/>
                          </a:solidFill>
                          <a:latin typeface="Times New Roman" panose="02020603050405020304" pitchFamily="18" charset="0"/>
                          <a:cs typeface="Times New Roman" panose="02020603050405020304" pitchFamily="18" charset="0"/>
                          <a:sym typeface="+mn-ea"/>
                        </a:rPr>
                        <a:t>ời </a:t>
                      </a:r>
                      <a:r>
                        <a:rPr lang="vi-VN" sz="1300" b="0" dirty="0">
                          <a:solidFill>
                            <a:schemeClr val="tx1"/>
                          </a:solidFill>
                          <a:latin typeface="Times New Roman" panose="02020603050405020304" pitchFamily="18" charset="0"/>
                          <a:cs typeface="Times New Roman" panose="02020603050405020304" pitchFamily="18" charset="0"/>
                          <a:sym typeface="+mn-ea"/>
                        </a:rPr>
                        <a:t>cảm tạ trời yên biển lặng cho dân làng trở về an toàn, thắng lợi</a:t>
                      </a:r>
                      <a:r>
                        <a:rPr lang="en-US" altLang="vi-VN" sz="1300" b="0" dirty="0">
                          <a:solidFill>
                            <a:schemeClr val="tx1"/>
                          </a:solidFill>
                          <a:latin typeface="Times New Roman" panose="02020603050405020304" pitchFamily="18" charset="0"/>
                          <a:cs typeface="Times New Roman" panose="02020603050405020304" pitchFamily="18" charset="0"/>
                          <a:sym typeface="+mn-ea"/>
                        </a:rPr>
                        <a:t>.</a:t>
                      </a:r>
                      <a:endParaRPr lang="en-US" altLang="vi-VN" sz="1300" b="0" dirty="0">
                        <a:solidFill>
                          <a:schemeClr val="tx1"/>
                        </a:solidFill>
                        <a:latin typeface="Times New Roman" panose="02020603050405020304" pitchFamily="18" charset="0"/>
                        <a:ea typeface="MS Mincho"/>
                        <a:cs typeface="Times New Roman" panose="02020603050405020304" pitchFamily="18" charset="0"/>
                        <a:sym typeface="+mn-ea"/>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470535">
                <a:tc>
                  <a:txBody>
                    <a:bodyPr/>
                    <a:p>
                      <a:pPr algn="ctr" defTabSz="914400">
                        <a:lnSpc>
                          <a:spcPct val="114000"/>
                        </a:lnSpc>
                        <a:spcBef>
                          <a:spcPct val="0"/>
                        </a:spcBef>
                        <a:spcAft>
                          <a:spcPct val="0"/>
                        </a:spcAft>
                        <a:tabLst>
                          <a:tab pos="1386840" algn="l"/>
                          <a:tab pos="2703195" algn="l"/>
                        </a:tabLst>
                      </a:pPr>
                      <a:r>
                        <a:rPr sz="1300" b="0">
                          <a:solidFill>
                            <a:srgbClr val="FF0000"/>
                          </a:solidFill>
                          <a:latin typeface="Times New Roman" panose="02020603050405020304"/>
                          <a:ea typeface="MS Mincho"/>
                        </a:rPr>
                        <a:t>Con người </a:t>
                      </a:r>
                      <a:endParaRPr sz="1300" b="0">
                        <a:solidFill>
                          <a:srgbClr val="FF0000"/>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300" b="0">
                          <a:latin typeface="Times New Roman" panose="02020603050405020304"/>
                          <a:ea typeface="MS Mincho"/>
                        </a:rPr>
                        <a:t>làn da ngăm rám nắng, nồng thở vị xa xăm</a:t>
                      </a:r>
                      <a:endParaRPr lang="en-US" sz="13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sz="1300" b="1">
                          <a:latin typeface="Times New Roman" panose="02020603050405020304"/>
                          <a:ea typeface="MS Mincho"/>
                        </a:rPr>
                        <a:t> </a:t>
                      </a:r>
                      <a:endParaRPr sz="1300" b="1">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a:r>
                        <a:rPr lang="en-US" altLang="en-US" sz="1300" b="0" dirty="0" err="1" smtClean="0">
                          <a:solidFill>
                            <a:schemeClr val="tx1"/>
                          </a:solidFill>
                          <a:latin typeface="Times New Roman" panose="02020603050405020304" pitchFamily="18" charset="0"/>
                          <a:cs typeface="Times New Roman" panose="02020603050405020304" pitchFamily="18" charset="0"/>
                          <a:sym typeface="+mn-ea"/>
                        </a:rPr>
                        <a:t>Hình ảnh người dân chài: khỏe mạnh, rắn rỏi, vẻ đẹp lãng mạn, phi thường.</a:t>
                      </a:r>
                      <a:endParaRPr lang="en-US" altLang="en-US" sz="1300" b="0" dirty="0" err="1" smtClean="0">
                        <a:solidFill>
                          <a:schemeClr val="tx1"/>
                        </a:solidFill>
                        <a:latin typeface="Times New Roman" panose="02020603050405020304" pitchFamily="18" charset="0"/>
                        <a:ea typeface="MS Mincho"/>
                        <a:cs typeface="Times New Roman" panose="02020603050405020304" pitchFamily="18" charset="0"/>
                        <a:sym typeface="+mn-ea"/>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486410">
                <a:tc>
                  <a:txBody>
                    <a:bodyPr/>
                    <a:p>
                      <a:pPr algn="ctr">
                        <a:lnSpc>
                          <a:spcPct val="114000"/>
                        </a:lnSpc>
                        <a:spcBef>
                          <a:spcPct val="0"/>
                        </a:spcBef>
                        <a:spcAft>
                          <a:spcPct val="0"/>
                        </a:spcAft>
                      </a:pPr>
                      <a:r>
                        <a:rPr sz="1300" b="0">
                          <a:solidFill>
                            <a:srgbClr val="FF0000"/>
                          </a:solidFill>
                          <a:latin typeface="Times New Roman" panose="02020603050405020304"/>
                          <a:ea typeface="Times New Roman" panose="02020603050405020304"/>
                        </a:rPr>
                        <a:t>Con thuyền</a:t>
                      </a:r>
                      <a:endParaRPr sz="1300" b="0">
                        <a:solidFill>
                          <a:srgbClr val="FF0000"/>
                        </a:solidFill>
                        <a:latin typeface="Times New Roman" panose="02020603050405020304"/>
                        <a:ea typeface="Times New Roman" panose="02020603050405020304"/>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300" b="0">
                          <a:latin typeface="Times New Roman" panose="02020603050405020304"/>
                          <a:ea typeface="MS Mincho"/>
                        </a:rPr>
                        <a:t>im bến mỏi trở về nằm, nghe</a:t>
                      </a:r>
                      <a:endParaRPr lang="en-US" sz="13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300" b="0">
                          <a:solidFill>
                            <a:schemeClr val="tx1"/>
                          </a:solidFill>
                          <a:latin typeface="Times New Roman" panose="02020603050405020304"/>
                          <a:ea typeface="MS Mincho"/>
                        </a:rPr>
                        <a:t>Nhân hóa và ẩn dụ chuyển đổi cảm giác</a:t>
                      </a:r>
                      <a:endParaRPr lang="en-US" sz="1300" b="0" i="1">
                        <a:solidFill>
                          <a:schemeClr val="tx1"/>
                        </a:solidFill>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a:txBody>
                    <a:bodyPr/>
                    <a:p>
                      <a:pPr algn="just" defTabSz="914400">
                        <a:lnSpc>
                          <a:spcPct val="114000"/>
                        </a:lnSpc>
                        <a:spcBef>
                          <a:spcPct val="0"/>
                        </a:spcBef>
                        <a:spcAft>
                          <a:spcPct val="0"/>
                        </a:spcAft>
                        <a:tabLst>
                          <a:tab pos="1386840" algn="l"/>
                          <a:tab pos="2703195" algn="l"/>
                        </a:tabLst>
                      </a:pPr>
                      <a:r>
                        <a:rPr lang="en-US" sz="1300" b="0">
                          <a:latin typeface="Times New Roman" panose="02020603050405020304"/>
                          <a:ea typeface="MS Mincho"/>
                        </a:rPr>
                        <a:t>Hình ảnh con thuyền là một phần sự sống làng chài.</a:t>
                      </a:r>
                      <a:endParaRPr lang="en-US" sz="1300" b="0">
                        <a:latin typeface="Times New Roman" panose="02020603050405020304"/>
                        <a:ea typeface="MS Mincho"/>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r>
              <a:tr h="325755">
                <a:tc gridSpan="4">
                  <a:txBody>
                    <a:bodyPr/>
                    <a:p>
                      <a:pPr algn="just" defTabSz="914400">
                        <a:lnSpc>
                          <a:spcPct val="114000"/>
                        </a:lnSpc>
                        <a:spcBef>
                          <a:spcPct val="0"/>
                        </a:spcBef>
                        <a:spcAft>
                          <a:spcPct val="0"/>
                        </a:spcAft>
                        <a:tabLst>
                          <a:tab pos="1386840" algn="l"/>
                          <a:tab pos="2703195" algn="l"/>
                        </a:tabLst>
                      </a:pPr>
                      <a:r>
                        <a:rPr lang="en-US" altLang="en-US" sz="1300" b="1" i="1" dirty="0" err="1" smtClean="0">
                          <a:solidFill>
                            <a:srgbClr val="0070C0"/>
                          </a:solidFill>
                          <a:latin typeface="Times New Roman" panose="02020603050405020304" pitchFamily="18" charset="0"/>
                          <a:cs typeface="Times New Roman" panose="02020603050405020304" pitchFamily="18" charset="0"/>
                          <a:sym typeface="+mn-ea"/>
                        </a:rPr>
                        <a:t>=&gt; Bức tranh làng chài tràn đầy niềm vui, ấm áp, gợi ra một cuộc sống bình yên.</a:t>
                      </a:r>
                      <a:endParaRPr lang="en-US" altLang="en-US" sz="1300" b="1" i="1" u="sng" dirty="0" err="1" smtClean="0">
                        <a:solidFill>
                          <a:srgbClr val="0070C0"/>
                        </a:solidFill>
                        <a:latin typeface="Times New Roman" panose="02020603050405020304" pitchFamily="18" charset="0"/>
                        <a:ea typeface="MS Mincho"/>
                        <a:cs typeface="Times New Roman" panose="02020603050405020304" pitchFamily="18" charset="0"/>
                        <a:sym typeface="+mn-ea"/>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chemeClr val="bg2"/>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5605" y="1131570"/>
            <a:ext cx="4572000" cy="1883410"/>
          </a:xfrm>
          <a:prstGeom prst="rect">
            <a:avLst/>
          </a:prstGeom>
        </p:spPr>
        <p:txBody>
          <a:bodyPr>
            <a:noAutofit/>
          </a:bodyPr>
          <a:lstStyle/>
          <a:p>
            <a:pPr>
              <a:lnSpc>
                <a:spcPct val="15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endParaRPr lang="vi-VN" sz="2000" b="1" i="1" dirty="0">
              <a:latin typeface="+mj-lt"/>
            </a:endParaRPr>
          </a:p>
        </p:txBody>
      </p:sp>
      <p:sp>
        <p:nvSpPr>
          <p:cNvPr id="14" name="Diamond 13"/>
          <p:cNvSpPr/>
          <p:nvPr/>
        </p:nvSpPr>
        <p:spPr>
          <a:xfrm>
            <a:off x="5353685" y="123825"/>
            <a:ext cx="3692525" cy="4468495"/>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78880" y="809625"/>
            <a:ext cx="2284730" cy="3153410"/>
          </a:xfrm>
          <a:prstGeom prst="rect">
            <a:avLst/>
          </a:prstGeom>
        </p:spPr>
      </p:pic>
      <p:sp>
        <p:nvSpPr>
          <p:cNvPr id="2" name="Oval Callout 1"/>
          <p:cNvSpPr/>
          <p:nvPr/>
        </p:nvSpPr>
        <p:spPr>
          <a:xfrm>
            <a:off x="323215" y="123190"/>
            <a:ext cx="5030470" cy="982345"/>
          </a:xfrm>
          <a:prstGeom prst="wedgeEllipseCallout">
            <a:avLst/>
          </a:prstGeom>
          <a:solidFill>
            <a:schemeClr val="bg2"/>
          </a:solidFill>
        </p:spPr>
        <p:style>
          <a:lnRef idx="2">
            <a:schemeClr val="accent1"/>
          </a:lnRef>
          <a:fillRef idx="0">
            <a:srgbClr val="FFFFFF"/>
          </a:fillRef>
          <a:effectRef idx="0">
            <a:srgbClr val="FFFFFF"/>
          </a:effectRef>
          <a:fontRef idx="minor">
            <a:schemeClr val="tx1"/>
          </a:fontRef>
        </p:style>
        <p:txBody>
          <a:bodyPr rtlCol="0" anchor="ctr"/>
          <a:p>
            <a:pPr algn="ctr"/>
            <a:endParaRPr lang="en-US">
              <a:solidFill>
                <a:schemeClr val="bg2"/>
              </a:solidFill>
            </a:endParaRPr>
          </a:p>
        </p:txBody>
      </p:sp>
      <p:sp>
        <p:nvSpPr>
          <p:cNvPr id="3" name="Text Box 2"/>
          <p:cNvSpPr txBox="1"/>
          <p:nvPr/>
        </p:nvSpPr>
        <p:spPr>
          <a:xfrm>
            <a:off x="701040" y="267335"/>
            <a:ext cx="4407535" cy="706755"/>
          </a:xfrm>
          <a:prstGeom prst="rect">
            <a:avLst/>
          </a:prstGeom>
          <a:noFill/>
        </p:spPr>
        <p:txBody>
          <a:bodyPr wrap="square" rtlCol="0">
            <a:spAutoFit/>
          </a:bodyPr>
          <a:p>
            <a:pPr algn="just"/>
            <a:r>
              <a:rPr lang="en-US" sz="2000">
                <a:solidFill>
                  <a:srgbClr val="FF0000"/>
                </a:solidFill>
                <a:latin typeface="Times New Roman" panose="02020603050405020304" pitchFamily="18" charset="0"/>
                <a:cs typeface="Times New Roman" panose="02020603050405020304" pitchFamily="18" charset="0"/>
              </a:rPr>
              <a:t>Tình cảm của nhà thơ đối với quê hương được thể hiện trong hoàn cảnh nào?</a:t>
            </a:r>
            <a:endParaRPr lang="en-US" sz="200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2699695" y="1635903"/>
            <a:ext cx="1656080" cy="57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itle 20"/>
          <p:cNvSpPr txBox="1"/>
          <p:nvPr/>
        </p:nvSpPr>
        <p:spPr>
          <a:xfrm>
            <a:off x="107315" y="3172460"/>
            <a:ext cx="5878195" cy="931545"/>
          </a:xfrm>
          <a:prstGeom prst="rect">
            <a:avLst/>
          </a:prstGeom>
          <a:solidFill>
            <a:schemeClr val="bg2"/>
          </a:solidFill>
        </p:spPr>
        <p:txBody>
          <a:bodyPr vert="horz" wrap="square" lIns="34289" tIns="0" rIns="34289" bIns="17144"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Hoàn cảnh xa cách: </a:t>
            </a:r>
            <a:r>
              <a:rPr lang="en-US" altLang="en-US" sz="2000" b="1" i="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“luôn tưởng nhớ”</a:t>
            </a:r>
            <a:r>
              <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=&gt; Nỗi nhớ nhung da diết, khôn nguôi khi phải xa cách quê hương. </a:t>
            </a:r>
            <a:endPar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edge">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19" grpId="0"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705" y="1059180"/>
            <a:ext cx="4572000" cy="1883410"/>
          </a:xfrm>
          <a:prstGeom prst="rect">
            <a:avLst/>
          </a:prstGeom>
        </p:spPr>
        <p:txBody>
          <a:bodyPr>
            <a:noAutofit/>
          </a:bodyPr>
          <a:lstStyle/>
          <a:p>
            <a:pPr>
              <a:lnSpc>
                <a:spcPct val="15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endParaRPr lang="vi-VN" sz="2000" b="1" i="1" dirty="0">
              <a:latin typeface="+mj-lt"/>
            </a:endParaRPr>
          </a:p>
        </p:txBody>
      </p:sp>
      <p:sp>
        <p:nvSpPr>
          <p:cNvPr id="2" name="Oval Callout 1"/>
          <p:cNvSpPr/>
          <p:nvPr/>
        </p:nvSpPr>
        <p:spPr>
          <a:xfrm>
            <a:off x="323215" y="226695"/>
            <a:ext cx="4327525" cy="582930"/>
          </a:xfrm>
          <a:prstGeom prst="wedgeEllipseCallout">
            <a:avLst>
              <a:gd name="adj1" fmla="val -21623"/>
              <a:gd name="adj2" fmla="val 92384"/>
            </a:avLst>
          </a:prstGeom>
          <a:solidFill>
            <a:schemeClr val="bg2"/>
          </a:solidFill>
        </p:spPr>
        <p:style>
          <a:lnRef idx="2">
            <a:schemeClr val="accent1"/>
          </a:lnRef>
          <a:fillRef idx="0">
            <a:srgbClr val="FFFFFF"/>
          </a:fillRef>
          <a:effectRef idx="0">
            <a:srgbClr val="FFFFFF"/>
          </a:effectRef>
          <a:fontRef idx="minor">
            <a:schemeClr val="tx1"/>
          </a:fontRef>
        </p:style>
        <p:txBody>
          <a:bodyPr rtlCol="0" anchor="ctr"/>
          <a:p>
            <a:pPr algn="ctr"/>
            <a:endParaRPr lang="en-US">
              <a:solidFill>
                <a:schemeClr val="bg2"/>
              </a:solidFill>
            </a:endParaRPr>
          </a:p>
        </p:txBody>
      </p:sp>
      <p:sp>
        <p:nvSpPr>
          <p:cNvPr id="3" name="Text Box 2"/>
          <p:cNvSpPr txBox="1"/>
          <p:nvPr/>
        </p:nvSpPr>
        <p:spPr>
          <a:xfrm>
            <a:off x="827405" y="339090"/>
            <a:ext cx="3455035" cy="398780"/>
          </a:xfrm>
          <a:prstGeom prst="rect">
            <a:avLst/>
          </a:prstGeom>
          <a:noFill/>
        </p:spPr>
        <p:txBody>
          <a:bodyPr wrap="square" rtlCol="0">
            <a:spAutoFit/>
          </a:bodyPr>
          <a:p>
            <a:pPr algn="just"/>
            <a:r>
              <a:rPr lang="en-US" sz="2000">
                <a:solidFill>
                  <a:srgbClr val="FF0000"/>
                </a:solidFill>
                <a:latin typeface="Times New Roman" panose="02020603050405020304" pitchFamily="18" charset="0"/>
                <a:cs typeface="Times New Roman" panose="02020603050405020304" pitchFamily="18" charset="0"/>
              </a:rPr>
              <a:t>Nhà thơ nhớ đến hình ảnh nào?</a:t>
            </a:r>
            <a:endParaRPr lang="en-US" sz="2000">
              <a:solidFill>
                <a:srgbClr val="FF0000"/>
              </a:solidFill>
              <a:latin typeface="Times New Roman" panose="02020603050405020304" pitchFamily="18" charset="0"/>
              <a:cs typeface="Times New Roman" panose="02020603050405020304" pitchFamily="18" charset="0"/>
            </a:endParaRPr>
          </a:p>
        </p:txBody>
      </p:sp>
      <p:sp>
        <p:nvSpPr>
          <p:cNvPr id="19" name="Title 20"/>
          <p:cNvSpPr txBox="1"/>
          <p:nvPr/>
        </p:nvSpPr>
        <p:spPr>
          <a:xfrm>
            <a:off x="387985" y="3507740"/>
            <a:ext cx="8382635" cy="666750"/>
          </a:xfrm>
          <a:prstGeom prst="rect">
            <a:avLst/>
          </a:prstGeom>
          <a:solidFill>
            <a:schemeClr val="bg2"/>
          </a:solidFill>
        </p:spPr>
        <p:txBody>
          <a:bodyPr vert="horz" wrap="square" lIns="34289" tIns="0" rIns="34289" bIns="17144"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=&gt; Những hình ảnh đó chính là hương vị riêng của làng chài, nơi tác giả từng gắn bó cả tuổi ấu thơ của mình.</a:t>
            </a:r>
            <a:endPar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7" name="Oval 26"/>
          <p:cNvSpPr/>
          <p:nvPr/>
        </p:nvSpPr>
        <p:spPr>
          <a:xfrm>
            <a:off x="6299835" y="1203960"/>
            <a:ext cx="1076960" cy="1080135"/>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smtClean="0">
                <a:latin typeface="Times New Roman" panose="02020603050405020304" pitchFamily="18" charset="0"/>
                <a:cs typeface="Times New Roman" panose="02020603050405020304" pitchFamily="18" charset="0"/>
              </a:rPr>
              <a:t>Nỗi nhớ</a:t>
            </a:r>
            <a:endParaRPr lang="en-US" sz="2400" b="1" i="1" smtClean="0">
              <a:latin typeface="Times New Roman" panose="02020603050405020304" pitchFamily="18" charset="0"/>
              <a:cs typeface="Times New Roman" panose="02020603050405020304" pitchFamily="18" charset="0"/>
            </a:endParaRPr>
          </a:p>
        </p:txBody>
      </p:sp>
      <p:grpSp>
        <p:nvGrpSpPr>
          <p:cNvPr id="6" name="Group 5"/>
          <p:cNvGrpSpPr/>
          <p:nvPr/>
        </p:nvGrpSpPr>
        <p:grpSpPr>
          <a:xfrm>
            <a:off x="4859736" y="123806"/>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406220" y="515731"/>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7236460" y="226695"/>
            <a:ext cx="1404620" cy="1321435"/>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14"/>
                <a:lumOff val="-902"/>
                <a:alphaOff val="0"/>
              </a:schemeClr>
            </a:fillRef>
            <a:effectRef idx="2">
              <a:schemeClr val="accent3">
                <a:hueOff val="3750088"/>
                <a:satOff val="-5614"/>
                <a:lumOff val="-902"/>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859736" y="192356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40"/>
                <a:lumOff val="-1817"/>
                <a:alphaOff val="0"/>
              </a:schemeClr>
            </a:fillRef>
            <a:effectRef idx="2">
              <a:schemeClr val="accent3">
                <a:hueOff val="7500176"/>
                <a:satOff val="-11240"/>
                <a:lumOff val="-1817"/>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7236572" y="1924196"/>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67"/>
                <a:lumOff val="-2732"/>
                <a:alphaOff val="0"/>
              </a:schemeClr>
            </a:fillRef>
            <a:effectRef idx="2">
              <a:schemeClr val="accent3">
                <a:hueOff val="11250264"/>
                <a:satOff val="-16867"/>
                <a:lumOff val="-2732"/>
                <a:alphaOff val="0"/>
              </a:schemeClr>
            </a:effectRef>
            <a:fontRef idx="minor">
              <a:schemeClr val="lt1"/>
            </a:fontRef>
          </p:style>
        </p:sp>
        <p:sp>
          <p:nvSpPr>
            <p:cNvPr id="8" name="Rounded Rectangle 11"/>
            <p:cNvSpPr/>
            <p:nvPr/>
          </p:nvSpPr>
          <p:spPr>
            <a:xfrm>
              <a:off x="3354705" y="2522956"/>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Mùi  nồng mặn</a:t>
              </a:r>
              <a:endParaRPr lang="en-US" sz="2400" b="1" i="1" kern="1200" dirty="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strVal val="#ppt_w*0.70"/>
                                          </p:val>
                                        </p:tav>
                                        <p:tav tm="100000">
                                          <p:val>
                                            <p:strVal val="#ppt_w"/>
                                          </p:val>
                                        </p:tav>
                                      </p:tavLst>
                                    </p:anim>
                                    <p:anim calcmode="lin" valueType="num">
                                      <p:cBhvr>
                                        <p:cTn id="20" dur="1000" fill="hold"/>
                                        <p:tgtEl>
                                          <p:spTgt spid="27"/>
                                        </p:tgtEl>
                                        <p:attrNameLst>
                                          <p:attrName>ppt_h</p:attrName>
                                        </p:attrNameLst>
                                      </p:cBhvr>
                                      <p:tavLst>
                                        <p:tav tm="0">
                                          <p:val>
                                            <p:strVal val="#ppt_h"/>
                                          </p:val>
                                        </p:tav>
                                        <p:tav tm="100000">
                                          <p:val>
                                            <p:strVal val="#ppt_h"/>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strips(downLeft)">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diamond(in)">
                                      <p:cBhvr>
                                        <p:cTn id="5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p:bldP spid="3" grpId="1"/>
      <p:bldP spid="27" grpId="0" bldLvl="0" animBg="1"/>
      <p:bldP spid="27" grpId="1" animBg="1"/>
      <p:bldP spid="19" grpId="0" bldLvl="0" animBg="1"/>
      <p:bldP spid="1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67360" y="555625"/>
            <a:ext cx="4572000" cy="1883410"/>
          </a:xfrm>
          <a:prstGeom prst="rect">
            <a:avLst/>
          </a:prstGeom>
        </p:spPr>
        <p:txBody>
          <a:bodyPr>
            <a:noAutofit/>
          </a:bodyPr>
          <a:lstStyle/>
          <a:p>
            <a:pPr>
              <a:lnSpc>
                <a:spcPct val="15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endParaRPr lang="vi-VN" sz="2000" b="1" i="1" dirty="0">
              <a:latin typeface="+mj-lt"/>
            </a:endParaRPr>
          </a:p>
        </p:txBody>
      </p:sp>
      <p:sp>
        <p:nvSpPr>
          <p:cNvPr id="4" name="Title 20"/>
          <p:cNvSpPr txBox="1"/>
          <p:nvPr/>
        </p:nvSpPr>
        <p:spPr>
          <a:xfrm>
            <a:off x="467360" y="3147695"/>
            <a:ext cx="4497070" cy="324485"/>
          </a:xfrm>
          <a:prstGeom prst="rect">
            <a:avLst/>
          </a:prstGeom>
          <a:solidFill>
            <a:schemeClr val="bg2"/>
          </a:solidFill>
        </p:spPr>
        <p:txBody>
          <a:bodyPr vert="horz" wrap="square" lIns="34289" tIns="0" rIns="34289" bIns="17144"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Sử dụng câu cảm thán, phép liệt kê.</a:t>
            </a:r>
            <a:endPar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endParaRPr>
          </a:p>
          <a:p>
            <a:pPr algn="just"/>
            <a:endPar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14" name="Diamond 13"/>
          <p:cNvSpPr/>
          <p:nvPr/>
        </p:nvSpPr>
        <p:spPr>
          <a:xfrm>
            <a:off x="5353685" y="123825"/>
            <a:ext cx="3692525" cy="364871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280785" y="771525"/>
            <a:ext cx="1969770" cy="2364105"/>
          </a:xfrm>
          <a:prstGeom prst="rect">
            <a:avLst/>
          </a:prstGeom>
        </p:spPr>
      </p:pic>
      <p:sp>
        <p:nvSpPr>
          <p:cNvPr id="5" name="Title 20"/>
          <p:cNvSpPr txBox="1"/>
          <p:nvPr/>
        </p:nvSpPr>
        <p:spPr>
          <a:xfrm>
            <a:off x="323215" y="3796030"/>
            <a:ext cx="7081520" cy="448945"/>
          </a:xfrm>
          <a:prstGeom prst="rect">
            <a:avLst/>
          </a:prstGeom>
          <a:solidFill>
            <a:schemeClr val="bg2"/>
          </a:solidFill>
        </p:spPr>
        <p:txBody>
          <a:bodyPr vert="horz" wrap="square" lIns="34289" tIns="0" rIns="34289" bIns="17144"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=&gt; Tác giả là người rất yêu quê, gắn bó sâu nặng với quê hương.</a:t>
            </a:r>
            <a:endParaRPr lang="en-US" altLang="en-US" sz="2000" b="1"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bldLvl="0" animBg="1"/>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23265" y="2483485"/>
            <a:ext cx="7564120" cy="222504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anose="02020603050405020304" pitchFamily="18" charset="0"/>
              <a:cs typeface="Times New Roman" panose="02020603050405020304" pitchFamily="18" charset="0"/>
            </a:endParaRPr>
          </a:p>
        </p:txBody>
      </p:sp>
      <p:grpSp>
        <p:nvGrpSpPr>
          <p:cNvPr id="9" name="Group 16"/>
          <p:cNvGrpSpPr/>
          <p:nvPr/>
        </p:nvGrpSpPr>
        <p:grpSpPr>
          <a:xfrm>
            <a:off x="723265" y="2411095"/>
            <a:ext cx="7586345"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630">
                <a:spcBef>
                  <a:spcPts val="450"/>
                </a:spcBef>
                <a:defRPr/>
              </a:pPr>
              <a:r>
                <a:rPr lang="en-US" sz="2000" b="1" kern="0" dirty="0">
                  <a:solidFill>
                    <a:prstClr val="white"/>
                  </a:solidFill>
                  <a:latin typeface="Times New Roman" panose="02020603050405020304" pitchFamily="18" charset="0"/>
                  <a:cs typeface="Times New Roman" panose="02020603050405020304" pitchFamily="18" charset="0"/>
                </a:rPr>
                <a:t>NỘI DUNG</a:t>
              </a:r>
              <a:endParaRPr lang="en-US" sz="2000" b="1" kern="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2</a:t>
              </a:r>
              <a:endParaRPr lang="en-US" sz="15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3" name="Rectangle 12"/>
          <p:cNvSpPr/>
          <p:nvPr/>
        </p:nvSpPr>
        <p:spPr>
          <a:xfrm>
            <a:off x="698500" y="267335"/>
            <a:ext cx="7588885" cy="180149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anose="02020603050405020304" pitchFamily="18" charset="0"/>
              <a:cs typeface="Times New Roman" panose="02020603050405020304" pitchFamily="18" charset="0"/>
            </a:endParaRPr>
          </a:p>
        </p:txBody>
      </p:sp>
      <p:grpSp>
        <p:nvGrpSpPr>
          <p:cNvPr id="14" name="Group 16"/>
          <p:cNvGrpSpPr/>
          <p:nvPr/>
        </p:nvGrpSpPr>
        <p:grpSpPr>
          <a:xfrm>
            <a:off x="716280" y="339725"/>
            <a:ext cx="7546975" cy="308610"/>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anose="02020603050405020304" pitchFamily="18" charset="0"/>
                  <a:cs typeface="Times New Roman" panose="02020603050405020304" pitchFamily="18" charset="0"/>
                </a:rPr>
                <a:t>NGHỆ THUẬT</a:t>
              </a:r>
              <a:endParaRPr lang="en-US" sz="2000" b="1"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a:t>
              </a:r>
              <a:endParaRPr lang="en-US" sz="15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33" name="Rectangle 32"/>
          <p:cNvSpPr/>
          <p:nvPr/>
        </p:nvSpPr>
        <p:spPr>
          <a:xfrm>
            <a:off x="755506" y="730773"/>
            <a:ext cx="6572250" cy="1337945"/>
          </a:xfrm>
          <a:prstGeom prst="rect">
            <a:avLst/>
          </a:prstGeom>
        </p:spPr>
        <p:txBody>
          <a:bodyPr wrap="none">
            <a:spAutoFit/>
          </a:bodyPr>
          <a:lstStyle/>
          <a:p>
            <a:pPr marL="285750" indent="-285750" algn="just" defTabSz="914400">
              <a:lnSpc>
                <a:spcPct val="150000"/>
              </a:lnSpc>
              <a:buFont typeface="Wingdings" panose="05000000000000000000" pitchFamily="2" charset="2"/>
              <a:buChar char="§"/>
            </a:pPr>
            <a:r>
              <a:rPr lang="en-US" b="1" i="1" dirty="0">
                <a:latin typeface="Times New Roman" panose="02020603050405020304" pitchFamily="18" charset="0"/>
                <a:cs typeface="Times New Roman" panose="02020603050405020304" pitchFamily="18" charset="0"/>
              </a:rPr>
              <a:t>Ngôn ngữ bình dị mà gợi cảm, giọng thơ khỏe khoắn, hào hùng.</a:t>
            </a:r>
            <a:endParaRPr lang="en-US" b="1" i="1" dirty="0">
              <a:latin typeface="Times New Roman" panose="02020603050405020304" pitchFamily="18" charset="0"/>
              <a:cs typeface="Times New Roman" panose="02020603050405020304" pitchFamily="18" charset="0"/>
            </a:endParaRPr>
          </a:p>
          <a:p>
            <a:pPr marL="285750" indent="-285750" algn="just" defTabSz="914400">
              <a:lnSpc>
                <a:spcPct val="150000"/>
              </a:lnSpc>
              <a:buFont typeface="Wingdings" panose="05000000000000000000" pitchFamily="2" charset="2"/>
              <a:buChar char="§"/>
            </a:pPr>
            <a:r>
              <a:rPr lang="en-US" b="1" i="1" dirty="0">
                <a:latin typeface="Times New Roman" panose="02020603050405020304" pitchFamily="18" charset="0"/>
                <a:cs typeface="Times New Roman" panose="02020603050405020304" pitchFamily="18" charset="0"/>
              </a:rPr>
              <a:t>H</a:t>
            </a:r>
            <a:r>
              <a:rPr lang="vi-VN" b="1" i="1" dirty="0" smtClean="0">
                <a:latin typeface="Times New Roman" panose="02020603050405020304" pitchFamily="18" charset="0"/>
                <a:cs typeface="Times New Roman" panose="02020603050405020304" pitchFamily="18" charset="0"/>
              </a:rPr>
              <a:t>ình </a:t>
            </a:r>
            <a:r>
              <a:rPr lang="vi-VN" b="1" i="1" dirty="0">
                <a:latin typeface="Times New Roman" panose="02020603050405020304" pitchFamily="18" charset="0"/>
                <a:cs typeface="Times New Roman" panose="02020603050405020304" pitchFamily="18" charset="0"/>
              </a:rPr>
              <a:t>ảnh thơ </a:t>
            </a:r>
            <a:r>
              <a:rPr lang="en-US" altLang="vi-VN" b="1" i="1" dirty="0">
                <a:latin typeface="Times New Roman" panose="02020603050405020304" pitchFamily="18" charset="0"/>
                <a:cs typeface="Times New Roman" panose="02020603050405020304" pitchFamily="18" charset="0"/>
              </a:rPr>
              <a:t>phong phú, giàu ý nghĩa.</a:t>
            </a:r>
            <a:endParaRPr lang="en-US" b="1" i="1" dirty="0" smtClean="0">
              <a:latin typeface="Times New Roman" panose="02020603050405020304" pitchFamily="18" charset="0"/>
              <a:cs typeface="Times New Roman" panose="02020603050405020304" pitchFamily="18" charset="0"/>
            </a:endParaRPr>
          </a:p>
          <a:p>
            <a:pPr marL="285750" indent="-285750" algn="just" defTabSz="914400">
              <a:lnSpc>
                <a:spcPct val="150000"/>
              </a:lnSpc>
              <a:buFont typeface="Wingdings" panose="05000000000000000000" pitchFamily="2" charset="2"/>
              <a:buChar char="§"/>
            </a:pPr>
            <a:r>
              <a:rPr lang="en-US" b="1" i="1" dirty="0">
                <a:latin typeface="Times New Roman" panose="02020603050405020304" pitchFamily="18" charset="0"/>
                <a:cs typeface="Times New Roman" panose="02020603050405020304" pitchFamily="18" charset="0"/>
              </a:rPr>
              <a:t>Nhiều biện pháp tu từ được sử dụng đạt hiệu quả nghệ thuật,</a:t>
            </a:r>
            <a:endParaRPr lang="en-US" b="1" i="1" dirty="0">
              <a:solidFill>
                <a:prstClr val="black"/>
              </a:solidFill>
              <a:latin typeface="Times New Roman" panose="02020603050405020304" pitchFamily="18" charset="0"/>
              <a:cs typeface="Times New Roman" panose="02020603050405020304" pitchFamily="18" charset="0"/>
            </a:endParaRPr>
          </a:p>
        </p:txBody>
      </p:sp>
      <p:pic>
        <p:nvPicPr>
          <p:cNvPr id="17" name="Picture 6" descr="Tranh sơn dầu Thuyền Buồm &quot;Thuyền và sóng biển&quot;"/>
          <p:cNvPicPr>
            <a:picLocks noChangeAspect="1" noChangeArrowheads="1"/>
          </p:cNvPicPr>
          <p:nvPr/>
        </p:nvPicPr>
        <p:blipFill>
          <a:blip r:embed="rId1"/>
          <a:srcRect/>
          <a:stretch>
            <a:fillRect/>
          </a:stretch>
        </p:blipFill>
        <p:spPr bwMode="auto">
          <a:xfrm>
            <a:off x="6516216" y="3482480"/>
            <a:ext cx="2788236" cy="1832565"/>
          </a:xfrm>
          <a:prstGeom prst="rect">
            <a:avLst/>
          </a:prstGeom>
          <a:noFill/>
          <a:effectLst>
            <a:softEdge rad="635000"/>
          </a:effectLst>
        </p:spPr>
      </p:pic>
      <p:sp>
        <p:nvSpPr>
          <p:cNvPr id="2" name="Text Box 1"/>
          <p:cNvSpPr txBox="1"/>
          <p:nvPr/>
        </p:nvSpPr>
        <p:spPr>
          <a:xfrm>
            <a:off x="827405" y="2719705"/>
            <a:ext cx="7436485" cy="1753235"/>
          </a:xfrm>
          <a:prstGeom prst="rect">
            <a:avLst/>
          </a:prstGeom>
        </p:spPr>
        <p:txBody>
          <a:bodyPr wrap="square">
            <a:spAutoFit/>
          </a:bodyPr>
          <a:p>
            <a:pPr defTabSz="266700">
              <a:lnSpc>
                <a:spcPct val="150000"/>
              </a:lnSpc>
              <a:spcAft>
                <a:spcPts val="1000"/>
              </a:spcAft>
            </a:pPr>
            <a:r>
              <a:rPr b="1" i="1">
                <a:latin typeface="Times New Roman" panose="02020603050405020304"/>
                <a:ea typeface="Times New Roman" panose="02020603050405020304"/>
              </a:rPr>
              <a:t>Bài thơ đã vẽ ra một bức tranh tươi sáng, sinh động về một làng quê miền biển. Trong đó nổi bật lên hình ảnh khỏe khoắn, đầy sức sống của người dân chài và cảnh sinh hoạt lao động chài lưới. Qua đó cho thấy thấy tình cảm quê hương trong sáng, tha thiết của nhà thơ.</a:t>
            </a:r>
            <a:endParaRPr b="1" i="1">
              <a:latin typeface="Times New Roman" panose="02020603050405020304"/>
              <a:ea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edge">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2" grpId="0"/>
      <p:bldP spid="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242887" y="102610"/>
            <a:ext cx="4245986" cy="2380817"/>
          </a:xfrm>
          <a:prstGeom prst="rect">
            <a:avLst/>
          </a:prstGeom>
        </p:spPr>
      </p:pic>
      <p:pic>
        <p:nvPicPr>
          <p:cNvPr id="11" name="Picture 10"/>
          <p:cNvPicPr>
            <a:picLocks noChangeAspect="1"/>
          </p:cNvPicPr>
          <p:nvPr/>
        </p:nvPicPr>
        <p:blipFill>
          <a:blip r:embed="rId2"/>
          <a:stretch>
            <a:fillRect/>
          </a:stretch>
        </p:blipFill>
        <p:spPr>
          <a:xfrm>
            <a:off x="4642139" y="102610"/>
            <a:ext cx="4286250" cy="2380817"/>
          </a:xfrm>
          <a:prstGeom prst="rect">
            <a:avLst/>
          </a:prstGeom>
        </p:spPr>
      </p:pic>
      <p:pic>
        <p:nvPicPr>
          <p:cNvPr id="12" name="Picture 11"/>
          <p:cNvPicPr>
            <a:picLocks noChangeAspect="1"/>
          </p:cNvPicPr>
          <p:nvPr/>
        </p:nvPicPr>
        <p:blipFill>
          <a:blip r:embed="rId3"/>
          <a:stretch>
            <a:fillRect/>
          </a:stretch>
        </p:blipFill>
        <p:spPr>
          <a:xfrm>
            <a:off x="242886" y="2576945"/>
            <a:ext cx="4245986" cy="2412640"/>
          </a:xfrm>
          <a:prstGeom prst="rect">
            <a:avLst/>
          </a:prstGeom>
        </p:spPr>
      </p:pic>
      <p:pic>
        <p:nvPicPr>
          <p:cNvPr id="13" name="Picture 12"/>
          <p:cNvPicPr>
            <a:picLocks noChangeAspect="1"/>
          </p:cNvPicPr>
          <p:nvPr/>
        </p:nvPicPr>
        <p:blipFill>
          <a:blip r:embed="rId4"/>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5"/>
          <a:stretch>
            <a:fillRect/>
          </a:stretch>
        </p:blipFill>
        <p:spPr>
          <a:xfrm>
            <a:off x="2898240" y="1801766"/>
            <a:ext cx="3438442" cy="181981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1"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2"/>
          <a:stretch>
            <a:fillRect/>
          </a:stretch>
        </p:blipFill>
        <p:spPr>
          <a:xfrm>
            <a:off x="2947935" y="764860"/>
            <a:ext cx="5791224" cy="221312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áº¿t quáº£ hÃ¬nh áº£nh cho quÃª hÆ°Æ¡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42307" y="0"/>
            <a:ext cx="9828344"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34925" y="3003550"/>
            <a:ext cx="4798060" cy="20650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charset="-122"/>
                <a:cs typeface="Times New Roman" panose="02020603050405020304" pitchFamily="18" charset="0"/>
              </a:rPr>
              <a:t>      “Việt Nam đất nước ta ơi</a:t>
            </a:r>
            <a:endParaRPr kumimoji="0" lang="en-US" alt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charset="-122"/>
                <a:cs typeface="Times New Roman" panose="02020603050405020304" pitchFamily="18" charset="0"/>
              </a:rPr>
              <a:t>Mênh mông biển lúa đâu trời đẹp hơn</a:t>
            </a:r>
            <a:endParaRPr kumimoji="0" lang="en-US" alt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charset="-122"/>
                <a:cs typeface="Times New Roman" panose="02020603050405020304" pitchFamily="18" charset="0"/>
              </a:rPr>
              <a:t>        Cánh cò bay lả rập rờn</a:t>
            </a:r>
            <a:endParaRPr kumimoji="0" lang="en-US" alt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charset="-122"/>
                <a:cs typeface="Times New Roman" panose="02020603050405020304" pitchFamily="18" charset="0"/>
              </a:rPr>
              <a:t>Mây mờ che đỉnh Trường Sơn sớm chiều”.</a:t>
            </a:r>
            <a:endParaRPr kumimoji="0" lang="en-US" altLang="vi-VN" sz="20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rPr>
              <a:t>  (Bài thơ Hắc Hải - Nguyễn Đình Thi)</a:t>
            </a:r>
            <a:endParaRPr kumimoji="0" lang="en-US" altLang="vi-VN" sz="2000" b="0" i="0" u="none" strike="noStrike" kern="1200" cap="none" spc="0" normalizeH="0" baseline="0" noProof="0" dirty="0">
              <a:ln>
                <a:noFill/>
              </a:ln>
              <a:solidFill>
                <a:srgbClr val="FF000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1"/>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2"/>
          <a:stretch>
            <a:fillRect/>
          </a:stretch>
        </p:blipFill>
        <p:spPr>
          <a:xfrm>
            <a:off x="4572001" y="-20479"/>
            <a:ext cx="4433411" cy="516397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30004" y="21431"/>
            <a:ext cx="9204484" cy="5100638"/>
          </a:xfrm>
          <a:prstGeom prst="rect">
            <a:avLst/>
          </a:prstGeom>
        </p:spPr>
      </p:pic>
      <p:pic>
        <p:nvPicPr>
          <p:cNvPr id="3" name="Picture 2"/>
          <p:cNvPicPr>
            <a:picLocks noChangeAspect="1"/>
          </p:cNvPicPr>
          <p:nvPr/>
        </p:nvPicPr>
        <p:blipFill>
          <a:blip r:embed="rId2"/>
          <a:stretch>
            <a:fillRect/>
          </a:stretch>
        </p:blipFill>
        <p:spPr>
          <a:xfrm>
            <a:off x="-29528" y="-30004"/>
            <a:ext cx="9204008" cy="5174933"/>
          </a:xfrm>
          <a:prstGeom prst="rect">
            <a:avLst/>
          </a:prstGeom>
        </p:spPr>
      </p:pic>
      <p:pic>
        <p:nvPicPr>
          <p:cNvPr id="5" name="Picture 4"/>
          <p:cNvPicPr>
            <a:picLocks noChangeAspect="1"/>
          </p:cNvPicPr>
          <p:nvPr/>
        </p:nvPicPr>
        <p:blipFill>
          <a:blip r:embed="rId3"/>
          <a:stretch>
            <a:fillRect/>
          </a:stretch>
        </p:blipFill>
        <p:spPr>
          <a:xfrm>
            <a:off x="-29051" y="-30004"/>
            <a:ext cx="9203531" cy="5174933"/>
          </a:xfrm>
          <a:prstGeom prst="rect">
            <a:avLst/>
          </a:prstGeom>
        </p:spPr>
      </p:pic>
      <p:pic>
        <p:nvPicPr>
          <p:cNvPr id="4" name="Picture 3"/>
          <p:cNvPicPr>
            <a:picLocks noChangeAspect="1"/>
          </p:cNvPicPr>
          <p:nvPr/>
        </p:nvPicPr>
        <p:blipFill>
          <a:blip r:embed="rId4"/>
          <a:stretch>
            <a:fillRect/>
          </a:stretch>
        </p:blipFill>
        <p:spPr>
          <a:xfrm>
            <a:off x="-88583" y="-30004"/>
            <a:ext cx="9263063" cy="5179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smtClean="0">
                <a:solidFill>
                  <a:srgbClr val="FF0000"/>
                </a:solidFill>
                <a:latin typeface="Times New Roman" panose="02020603050405020304" pitchFamily="18" charset="0"/>
              </a:rPr>
              <a:t>Viết</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văn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ngắn</a:t>
            </a:r>
            <a:r>
              <a:rPr lang="en-US" sz="2000" b="1" i="1" dirty="0" smtClean="0">
                <a:solidFill>
                  <a:srgbClr val="FF0000"/>
                </a:solidFill>
                <a:latin typeface="Times New Roman" panose="02020603050405020304" pitchFamily="18" charset="0"/>
              </a:rPr>
              <a:t> (7-10 </a:t>
            </a:r>
            <a:r>
              <a:rPr lang="en-US" sz="2000" b="1" i="1" dirty="0" err="1" smtClean="0">
                <a:solidFill>
                  <a:srgbClr val="FF0000"/>
                </a:solidFill>
                <a:latin typeface="Times New Roman" panose="02020603050405020304" pitchFamily="18" charset="0"/>
              </a:rPr>
              <a:t>câu</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phân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tích</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vẻ</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đẹp</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của</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người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dân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chài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lưới</a:t>
            </a:r>
            <a:r>
              <a:rPr lang="en-US" sz="2000" b="1" i="1" dirty="0" smtClean="0">
                <a:solidFill>
                  <a:srgbClr val="FF0000"/>
                </a:solidFill>
                <a:latin typeface="Times New Roman" panose="02020603050405020304" pitchFamily="18" charset="0"/>
              </a:rPr>
              <a:t> qua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thơ</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sau</a:t>
            </a:r>
            <a:r>
              <a:rPr lang="en-US" sz="2000" b="1" i="1" dirty="0" smtClean="0">
                <a:solidFill>
                  <a:srgbClr val="FF0000"/>
                </a:solidFill>
                <a:latin typeface="Times New Roman" panose="02020603050405020304" pitchFamily="18" charset="0"/>
              </a:rPr>
              <a:t>:</a:t>
            </a:r>
            <a:endParaRPr lang="en-US" sz="2000" b="1" i="1" dirty="0" smtClean="0">
              <a:solidFill>
                <a:srgbClr val="FF0000"/>
              </a:solidFill>
              <a:latin typeface="Times New Roman" panose="02020603050405020304" pitchFamily="18" charset="0"/>
            </a:endParaRPr>
          </a:p>
          <a:p>
            <a:pPr algn="just">
              <a:lnSpc>
                <a:spcPct val="150000"/>
              </a:lnSpc>
            </a:pPr>
            <a:endParaRPr lang="en-US" sz="2000" b="1" i="1" dirty="0" smtClean="0">
              <a:solidFill>
                <a:prstClr val="black"/>
              </a:solidFill>
              <a:latin typeface="Times New Roman" panose="02020603050405020304" pitchFamily="18" charset="0"/>
            </a:endParaRPr>
          </a:p>
          <a:p>
            <a:pPr algn="just">
              <a:lnSpc>
                <a:spcPct val="150000"/>
              </a:lnSpc>
            </a:pPr>
            <a:r>
              <a:rPr lang="en-US" sz="2000" b="1" i="1" dirty="0" smtClean="0">
                <a:solidFill>
                  <a:prstClr val="black"/>
                </a:solidFill>
                <a:latin typeface="Times New Roman" panose="02020603050405020304" pitchFamily="18" charset="0"/>
              </a:rPr>
              <a:t>“</a:t>
            </a:r>
            <a:r>
              <a:rPr lang="en-US" sz="2000" i="1" dirty="0" err="1" smtClean="0">
                <a:solidFill>
                  <a:prstClr val="black"/>
                </a:solidFill>
                <a:latin typeface="Times New Roman" panose="02020603050405020304" pitchFamily="18" charset="0"/>
              </a:rPr>
              <a:t>Dân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chài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lưới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làn</a:t>
            </a:r>
            <a:r>
              <a:rPr lang="en-US" sz="2000" i="1" dirty="0" smtClean="0">
                <a:solidFill>
                  <a:prstClr val="black"/>
                </a:solidFill>
                <a:latin typeface="Times New Roman" panose="02020603050405020304" pitchFamily="18" charset="0"/>
              </a:rPr>
              <a:t> da </a:t>
            </a:r>
            <a:r>
              <a:rPr lang="en-US" sz="2000" i="1" dirty="0" err="1" smtClean="0">
                <a:solidFill>
                  <a:prstClr val="black"/>
                </a:solidFill>
                <a:latin typeface="Times New Roman" panose="02020603050405020304" pitchFamily="18" charset="0"/>
              </a:rPr>
              <a:t>ngăm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rám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nắng</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Cả</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hình</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nồng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vị</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xa</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xăm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Chiếc</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thuyền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im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bến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mỏi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về</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nằm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Nghe</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chất</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muối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thấm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dần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trong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thớ</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vỏ</a:t>
            </a:r>
            <a:r>
              <a:rPr lang="en-US" sz="2000" i="1" dirty="0" smtClean="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179705" y="542290"/>
            <a:ext cx="8452485" cy="4058920"/>
          </a:xfrm>
          <a:prstGeom prst="rect">
            <a:avLst/>
          </a:prstGeom>
        </p:spPr>
        <p:txBody>
          <a:bodyPr>
            <a:noAutofit/>
          </a:bodyPr>
          <a:p>
            <a:pPr algn="ctr" defTabSz="266700">
              <a:lnSpc>
                <a:spcPct val="100000"/>
              </a:lnSpc>
              <a:spcAft>
                <a:spcPct val="0"/>
              </a:spcAft>
              <a:tabLst>
                <a:tab pos="0" algn="l"/>
                <a:tab pos="57150" algn="l"/>
              </a:tabLst>
            </a:pPr>
            <a:r>
              <a:rPr sz="3500">
                <a:latin typeface="Times New Roman" panose="02020603050405020304" pitchFamily="18" charset="0"/>
                <a:ea typeface="Calibri" panose="020F0502020204030204"/>
                <a:cs typeface="Times New Roman" panose="02020603050405020304" pitchFamily="18" charset="0"/>
              </a:rPr>
              <a:t>    </a:t>
            </a:r>
            <a:r>
              <a:rPr lang="en-US" sz="3500" b="1" u="sng">
                <a:solidFill>
                  <a:srgbClr val="FF0000"/>
                </a:solidFill>
                <a:latin typeface="Times New Roman" panose="02020603050405020304" pitchFamily="18" charset="0"/>
                <a:ea typeface="Calibri" panose="020F0502020204030204"/>
                <a:cs typeface="Times New Roman" panose="02020603050405020304" pitchFamily="18" charset="0"/>
              </a:rPr>
              <a:t>HƯỚNG DẪN TỰ HỌC</a:t>
            </a:r>
            <a:endParaRPr sz="3500">
              <a:latin typeface="Times New Roman" panose="02020603050405020304" pitchFamily="18" charset="0"/>
              <a:ea typeface="Calibri" panose="020F0502020204030204"/>
              <a:cs typeface="Times New Roman" panose="02020603050405020304" pitchFamily="18" charset="0"/>
            </a:endParaRPr>
          </a:p>
          <a:p>
            <a:pPr algn="just" defTabSz="266700">
              <a:lnSpc>
                <a:spcPct val="100000"/>
              </a:lnSpc>
              <a:spcAft>
                <a:spcPct val="0"/>
              </a:spcAft>
              <a:tabLst>
                <a:tab pos="0" algn="l"/>
                <a:tab pos="57150" algn="l"/>
              </a:tabLst>
            </a:pPr>
            <a:r>
              <a:rPr sz="3500">
                <a:latin typeface="Times New Roman" panose="02020603050405020304" pitchFamily="18" charset="0"/>
                <a:ea typeface="Calibri" panose="020F0502020204030204"/>
                <a:cs typeface="Times New Roman" panose="02020603050405020304" pitchFamily="18" charset="0"/>
              </a:rPr>
              <a:t> </a:t>
            </a:r>
            <a:r>
              <a:rPr lang="en-US" sz="3500">
                <a:latin typeface="Times New Roman" panose="02020603050405020304" pitchFamily="18" charset="0"/>
                <a:ea typeface="Calibri" panose="020F0502020204030204"/>
                <a:cs typeface="Times New Roman" panose="02020603050405020304" pitchFamily="18" charset="0"/>
              </a:rPr>
              <a:t>   </a:t>
            </a:r>
            <a:endParaRPr lang="en-US" sz="3500">
              <a:latin typeface="Times New Roman" panose="02020603050405020304" pitchFamily="18" charset="0"/>
              <a:ea typeface="Calibri" panose="020F0502020204030204"/>
              <a:cs typeface="Times New Roman" panose="02020603050405020304" pitchFamily="18" charset="0"/>
            </a:endParaRPr>
          </a:p>
          <a:p>
            <a:pPr algn="just" defTabSz="266700">
              <a:lnSpc>
                <a:spcPct val="100000"/>
              </a:lnSpc>
              <a:spcAft>
                <a:spcPct val="0"/>
              </a:spcAft>
              <a:tabLst>
                <a:tab pos="0" algn="l"/>
                <a:tab pos="57150" algn="l"/>
              </a:tabLst>
            </a:pPr>
            <a:r>
              <a:rPr lang="en-US" sz="3500">
                <a:latin typeface="Times New Roman" panose="02020603050405020304" pitchFamily="18" charset="0"/>
                <a:ea typeface="Calibri" panose="020F0502020204030204"/>
                <a:cs typeface="Times New Roman" panose="02020603050405020304" pitchFamily="18" charset="0"/>
              </a:rPr>
              <a:t>    </a:t>
            </a:r>
            <a:r>
              <a:rPr sz="3500">
                <a:latin typeface="Times New Roman" panose="02020603050405020304" pitchFamily="18" charset="0"/>
                <a:ea typeface="Calibri" panose="020F0502020204030204"/>
                <a:cs typeface="Times New Roman" panose="02020603050405020304" pitchFamily="18" charset="0"/>
              </a:rPr>
              <a:t>- Xem v</a:t>
            </a:r>
            <a:r>
              <a:rPr lang="en-US" sz="3500">
                <a:latin typeface="Times New Roman" panose="02020603050405020304" pitchFamily="18" charset="0"/>
                <a:ea typeface="Calibri" panose="020F0502020204030204"/>
                <a:cs typeface="Times New Roman" panose="02020603050405020304" pitchFamily="18" charset="0"/>
              </a:rPr>
              <a:t>à</a:t>
            </a:r>
            <a:r>
              <a:rPr sz="3500">
                <a:latin typeface="Times New Roman" panose="02020603050405020304" pitchFamily="18" charset="0"/>
                <a:ea typeface="Calibri" panose="020F0502020204030204"/>
                <a:cs typeface="Times New Roman" panose="02020603050405020304" pitchFamily="18" charset="0"/>
              </a:rPr>
              <a:t> ôn lại c</a:t>
            </a:r>
            <a:r>
              <a:rPr lang="en-US" sz="3500">
                <a:latin typeface="Times New Roman" panose="02020603050405020304" pitchFamily="18" charset="0"/>
                <a:ea typeface="Calibri" panose="020F0502020204030204"/>
                <a:cs typeface="Times New Roman" panose="02020603050405020304" pitchFamily="18" charset="0"/>
              </a:rPr>
              <a:t>á</a:t>
            </a:r>
            <a:r>
              <a:rPr sz="3500">
                <a:latin typeface="Times New Roman" panose="02020603050405020304" pitchFamily="18" charset="0"/>
                <a:ea typeface="Calibri" panose="020F0502020204030204"/>
                <a:cs typeface="Times New Roman" panose="02020603050405020304" pitchFamily="18" charset="0"/>
              </a:rPr>
              <a:t>c kiến th</a:t>
            </a:r>
            <a:r>
              <a:rPr lang="en-US" sz="3500">
                <a:latin typeface="Times New Roman" panose="02020603050405020304" pitchFamily="18" charset="0"/>
                <a:ea typeface="Calibri" panose="020F0502020204030204"/>
                <a:cs typeface="Times New Roman" panose="02020603050405020304" pitchFamily="18" charset="0"/>
              </a:rPr>
              <a:t>ứ</a:t>
            </a:r>
            <a:r>
              <a:rPr sz="3500">
                <a:latin typeface="Times New Roman" panose="02020603050405020304" pitchFamily="18" charset="0"/>
                <a:ea typeface="Calibri" panose="020F0502020204030204"/>
                <a:cs typeface="Times New Roman" panose="02020603050405020304" pitchFamily="18" charset="0"/>
              </a:rPr>
              <a:t>c đ</a:t>
            </a:r>
            <a:r>
              <a:rPr lang="en-US" sz="3500">
                <a:latin typeface="Times New Roman" panose="02020603050405020304" pitchFamily="18" charset="0"/>
                <a:ea typeface="Calibri" panose="020F0502020204030204"/>
                <a:cs typeface="Times New Roman" panose="02020603050405020304" pitchFamily="18" charset="0"/>
              </a:rPr>
              <a:t>ã </a:t>
            </a:r>
            <a:r>
              <a:rPr sz="3500">
                <a:latin typeface="Times New Roman" panose="02020603050405020304" pitchFamily="18" charset="0"/>
                <a:ea typeface="Calibri" panose="020F0502020204030204"/>
                <a:cs typeface="Times New Roman" panose="02020603050405020304" pitchFamily="18" charset="0"/>
              </a:rPr>
              <a:t>h</a:t>
            </a:r>
            <a:r>
              <a:rPr lang="en-US" sz="3500">
                <a:latin typeface="Times New Roman" panose="02020603050405020304" pitchFamily="18" charset="0"/>
                <a:ea typeface="Calibri" panose="020F0502020204030204"/>
                <a:cs typeface="Times New Roman" panose="02020603050405020304" pitchFamily="18" charset="0"/>
              </a:rPr>
              <a:t>ọ</a:t>
            </a:r>
            <a:r>
              <a:rPr sz="3500">
                <a:latin typeface="Times New Roman" panose="02020603050405020304" pitchFamily="18" charset="0"/>
                <a:ea typeface="Calibri" panose="020F0502020204030204"/>
                <a:cs typeface="Times New Roman" panose="02020603050405020304" pitchFamily="18" charset="0"/>
              </a:rPr>
              <a:t>c.</a:t>
            </a:r>
            <a:endParaRPr sz="3500">
              <a:latin typeface="Times New Roman" panose="02020603050405020304" pitchFamily="18" charset="0"/>
              <a:ea typeface="Calibri" panose="020F0502020204030204"/>
              <a:cs typeface="Times New Roman" panose="02020603050405020304" pitchFamily="18" charset="0"/>
            </a:endParaRPr>
          </a:p>
          <a:p>
            <a:pPr algn="just" defTabSz="266700">
              <a:lnSpc>
                <a:spcPct val="100000"/>
              </a:lnSpc>
              <a:spcAft>
                <a:spcPct val="0"/>
              </a:spcAft>
            </a:pPr>
            <a:r>
              <a:rPr sz="3500">
                <a:latin typeface="Times New Roman" panose="02020603050405020304" pitchFamily="18" charset="0"/>
                <a:ea typeface="Times New Roman" panose="02020603050405020304"/>
                <a:cs typeface="Times New Roman" panose="02020603050405020304" pitchFamily="18" charset="0"/>
              </a:rPr>
              <a:t>    - Sưu tầm những câu chuyện, bài thơ, bài hát viết về</a:t>
            </a:r>
            <a:r>
              <a:rPr lang="en-US" sz="3500">
                <a:latin typeface="Times New Roman" panose="02020603050405020304" pitchFamily="18" charset="0"/>
                <a:ea typeface="Times New Roman" panose="02020603050405020304"/>
                <a:cs typeface="Times New Roman" panose="02020603050405020304" pitchFamily="18" charset="0"/>
              </a:rPr>
              <a:t> </a:t>
            </a:r>
            <a:r>
              <a:rPr sz="3500">
                <a:latin typeface="Times New Roman" panose="02020603050405020304" pitchFamily="18" charset="0"/>
                <a:ea typeface="Times New Roman" panose="02020603050405020304"/>
                <a:cs typeface="Times New Roman" panose="02020603050405020304" pitchFamily="18" charset="0"/>
              </a:rPr>
              <a:t>quê hương.</a:t>
            </a:r>
            <a:endParaRPr sz="3500">
              <a:latin typeface="Times New Roman" panose="02020603050405020304" pitchFamily="18" charset="0"/>
              <a:ea typeface="Times New Roman" panose="02020603050405020304"/>
              <a:cs typeface="Times New Roman" panose="02020603050405020304" pitchFamily="18" charset="0"/>
            </a:endParaRPr>
          </a:p>
          <a:p>
            <a:pPr algn="just" defTabSz="266700">
              <a:lnSpc>
                <a:spcPct val="100000"/>
              </a:lnSpc>
              <a:spcAft>
                <a:spcPct val="0"/>
              </a:spcAft>
              <a:tabLst>
                <a:tab pos="0" algn="l"/>
                <a:tab pos="57150" algn="l"/>
              </a:tabLst>
            </a:pPr>
            <a:r>
              <a:rPr sz="3500">
                <a:latin typeface="Times New Roman" panose="02020603050405020304" pitchFamily="18" charset="0"/>
                <a:ea typeface="Times New Roman" panose="02020603050405020304"/>
                <a:cs typeface="Times New Roman" panose="02020603050405020304" pitchFamily="18" charset="0"/>
              </a:rPr>
              <a:t>    - Chuẩn bị bài: </a:t>
            </a:r>
            <a:r>
              <a:rPr sz="3500" b="1">
                <a:latin typeface="Times New Roman" panose="02020603050405020304" pitchFamily="18" charset="0"/>
                <a:ea typeface="Times New Roman" panose="02020603050405020304"/>
                <a:cs typeface="Times New Roman" panose="02020603050405020304" pitchFamily="18" charset="0"/>
              </a:rPr>
              <a:t>Viết bài văn phân tích đặc điểm nhân vật trong một tác phẩm văn học.</a:t>
            </a:r>
            <a:endParaRPr sz="3500" b="1">
              <a:latin typeface="Times New Roman" panose="02020603050405020304" pitchFamily="18" charset="0"/>
              <a:ea typeface="Times New Roman" panose="02020603050405020304"/>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10" descr="ThoChau_Quycoctu3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 Box 11"/>
          <p:cNvSpPr txBox="1">
            <a:spLocks noChangeArrowheads="1"/>
          </p:cNvSpPr>
          <p:nvPr/>
        </p:nvSpPr>
        <p:spPr bwMode="auto">
          <a:xfrm>
            <a:off x="1259840" y="2642235"/>
            <a:ext cx="680021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altLang="en-SG" sz="2500" b="1" i="1" dirty="0" err="1">
                <a:solidFill>
                  <a:srgbClr val="FFFF00"/>
                </a:solidFill>
                <a:latin typeface="Times New Roman" panose="02020603050405020304" pitchFamily="18" charset="0"/>
                <a:cs typeface="Times New Roman" panose="02020603050405020304" pitchFamily="18" charset="0"/>
              </a:rPr>
              <a:t>“</a:t>
            </a:r>
            <a:r>
              <a:rPr lang="en-SG" sz="2500" b="1" i="1" dirty="0" err="1">
                <a:solidFill>
                  <a:srgbClr val="FFFF00"/>
                </a:solidFill>
                <a:latin typeface="Times New Roman" panose="02020603050405020304" pitchFamily="18" charset="0"/>
                <a:cs typeface="Times New Roman" panose="02020603050405020304" pitchFamily="18" charset="0"/>
              </a:rPr>
              <a:t>Quê</a:t>
            </a:r>
            <a:r>
              <a:rPr lang="en-SG" sz="2500" b="1" i="1" dirty="0">
                <a:solidFill>
                  <a:srgbClr val="FFFF00"/>
                </a:solidFill>
                <a:latin typeface="Times New Roman" panose="02020603050405020304" pitchFamily="18" charset="0"/>
                <a:cs typeface="Times New Roman" panose="02020603050405020304" pitchFamily="18" charset="0"/>
              </a:rPr>
              <a:t> h</a:t>
            </a:r>
            <a:r>
              <a:rPr lang="vi-VN" sz="2500" b="1" i="1" dirty="0">
                <a:solidFill>
                  <a:srgbClr val="FFFF00"/>
                </a:solidFill>
                <a:latin typeface="Times New Roman" panose="02020603050405020304" pitchFamily="18" charset="0"/>
                <a:cs typeface="Times New Roman" panose="02020603050405020304" pitchFamily="18" charset="0"/>
              </a:rPr>
              <a:t>ư</a:t>
            </a:r>
            <a:r>
              <a:rPr lang="en-SG" sz="2500" b="1" i="1" dirty="0" err="1">
                <a:solidFill>
                  <a:srgbClr val="FFFF00"/>
                </a:solidFill>
                <a:latin typeface="Times New Roman" panose="02020603050405020304" pitchFamily="18" charset="0"/>
                <a:cs typeface="Times New Roman" panose="02020603050405020304" pitchFamily="18" charset="0"/>
              </a:rPr>
              <a:t>ơng</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tôi</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có</a:t>
            </a:r>
            <a:r>
              <a:rPr lang="en-SG" sz="2500" b="1" i="1" dirty="0">
                <a:solidFill>
                  <a:srgbClr val="FFFF00"/>
                </a:solidFill>
                <a:latin typeface="Times New Roman" panose="02020603050405020304" pitchFamily="18" charset="0"/>
                <a:cs typeface="Times New Roman" panose="02020603050405020304" pitchFamily="18" charset="0"/>
              </a:rPr>
              <a:t> con </a:t>
            </a:r>
            <a:r>
              <a:rPr lang="en-SG" sz="2500" b="1" i="1" dirty="0" err="1">
                <a:solidFill>
                  <a:srgbClr val="FFFF00"/>
                </a:solidFill>
                <a:latin typeface="Times New Roman" panose="02020603050405020304" pitchFamily="18" charset="0"/>
                <a:cs typeface="Times New Roman" panose="02020603050405020304" pitchFamily="18" charset="0"/>
              </a:rPr>
              <a:t>sông</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xanh</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biếc</a:t>
            </a:r>
            <a:endParaRPr lang="en-SG" sz="2500" b="1" i="1" dirty="0">
              <a:solidFill>
                <a:srgbClr val="FFFF00"/>
              </a:solidFill>
              <a:latin typeface="Times New Roman" panose="02020603050405020304" pitchFamily="18" charset="0"/>
              <a:cs typeface="Times New Roman" panose="02020603050405020304" pitchFamily="18" charset="0"/>
            </a:endParaRPr>
          </a:p>
          <a:p>
            <a:pPr algn="just">
              <a:buNone/>
            </a:pPr>
            <a:r>
              <a:rPr lang="en-SG" sz="2500" b="1" i="1" dirty="0">
                <a:solidFill>
                  <a:srgbClr val="FFFF00"/>
                </a:solidFill>
                <a:latin typeface="Times New Roman" panose="02020603050405020304" pitchFamily="18" charset="0"/>
                <a:cs typeface="Times New Roman" panose="02020603050405020304" pitchFamily="18" charset="0"/>
              </a:rPr>
              <a:t>N</a:t>
            </a:r>
            <a:r>
              <a:rPr lang="vi-VN" sz="2500" b="1" i="1" dirty="0">
                <a:solidFill>
                  <a:srgbClr val="FFFF00"/>
                </a:solidFill>
                <a:latin typeface="Times New Roman" panose="02020603050405020304" pitchFamily="18" charset="0"/>
                <a:cs typeface="Times New Roman" panose="02020603050405020304" pitchFamily="18" charset="0"/>
              </a:rPr>
              <a:t>ư</a:t>
            </a:r>
            <a:r>
              <a:rPr lang="en-SG" sz="2500" b="1" i="1" dirty="0" err="1">
                <a:solidFill>
                  <a:srgbClr val="FFFF00"/>
                </a:solidFill>
                <a:latin typeface="Times New Roman" panose="02020603050405020304" pitchFamily="18" charset="0"/>
                <a:cs typeface="Times New Roman" panose="02020603050405020304" pitchFamily="18" charset="0"/>
              </a:rPr>
              <a:t>ớc</a:t>
            </a:r>
            <a:r>
              <a:rPr lang="en-SG" sz="2500" b="1" i="1" dirty="0">
                <a:solidFill>
                  <a:srgbClr val="FFFF00"/>
                </a:solidFill>
                <a:latin typeface="Times New Roman" panose="02020603050405020304" pitchFamily="18" charset="0"/>
                <a:cs typeface="Times New Roman" panose="02020603050405020304" pitchFamily="18" charset="0"/>
              </a:rPr>
              <a:t> g</a:t>
            </a:r>
            <a:r>
              <a:rPr lang="vi-VN" sz="2500" b="1" i="1" dirty="0">
                <a:solidFill>
                  <a:srgbClr val="FFFF00"/>
                </a:solidFill>
                <a:latin typeface="Times New Roman" panose="02020603050405020304" pitchFamily="18" charset="0"/>
                <a:cs typeface="Times New Roman" panose="02020603050405020304" pitchFamily="18" charset="0"/>
              </a:rPr>
              <a:t>ư</a:t>
            </a:r>
            <a:r>
              <a:rPr lang="en-SG" sz="2500" b="1" i="1" dirty="0" err="1">
                <a:solidFill>
                  <a:srgbClr val="FFFF00"/>
                </a:solidFill>
                <a:latin typeface="Times New Roman" panose="02020603050405020304" pitchFamily="18" charset="0"/>
                <a:cs typeface="Times New Roman" panose="02020603050405020304" pitchFamily="18" charset="0"/>
              </a:rPr>
              <a:t>ơng</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trong</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soi</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tóc</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những</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hàng</a:t>
            </a:r>
            <a:r>
              <a:rPr lang="en-SG" sz="2500" b="1" i="1" dirty="0">
                <a:solidFill>
                  <a:srgbClr val="FFFF00"/>
                </a:solidFill>
                <a:latin typeface="Times New Roman" panose="02020603050405020304" pitchFamily="18" charset="0"/>
                <a:cs typeface="Times New Roman" panose="02020603050405020304" pitchFamily="18" charset="0"/>
              </a:rPr>
              <a:t> </a:t>
            </a:r>
            <a:r>
              <a:rPr lang="en-SG" sz="2500" b="1" i="1" dirty="0" err="1">
                <a:solidFill>
                  <a:srgbClr val="FFFF00"/>
                </a:solidFill>
                <a:latin typeface="Times New Roman" panose="02020603050405020304" pitchFamily="18" charset="0"/>
                <a:cs typeface="Times New Roman" panose="02020603050405020304" pitchFamily="18" charset="0"/>
              </a:rPr>
              <a:t>tre</a:t>
            </a:r>
            <a:endParaRPr lang="en-SG" sz="2500" b="1" i="1" dirty="0" err="1">
              <a:solidFill>
                <a:srgbClr val="FFFF00"/>
              </a:solidFill>
              <a:latin typeface="Times New Roman" panose="02020603050405020304" pitchFamily="18" charset="0"/>
              <a:cs typeface="Times New Roman" panose="02020603050405020304" pitchFamily="18" charset="0"/>
            </a:endParaRPr>
          </a:p>
          <a:p>
            <a:pPr algn="just">
              <a:buNone/>
            </a:pPr>
            <a:r>
              <a:rPr lang="en-US" altLang="en-SG" sz="2500" b="1" i="1" dirty="0">
                <a:solidFill>
                  <a:srgbClr val="FFFF00"/>
                </a:solidFill>
                <a:latin typeface="Times New Roman" panose="02020603050405020304" pitchFamily="18" charset="0"/>
                <a:cs typeface="Times New Roman" panose="02020603050405020304" pitchFamily="18" charset="0"/>
              </a:rPr>
              <a:t>Tâm hồn tôi là một buổi trưa hè</a:t>
            </a:r>
            <a:endParaRPr lang="en-US" altLang="en-SG" sz="2500" b="1" i="1" dirty="0">
              <a:solidFill>
                <a:srgbClr val="FFFF00"/>
              </a:solidFill>
              <a:latin typeface="Times New Roman" panose="02020603050405020304" pitchFamily="18" charset="0"/>
              <a:cs typeface="Times New Roman" panose="02020603050405020304" pitchFamily="18" charset="0"/>
            </a:endParaRPr>
          </a:p>
          <a:p>
            <a:pPr algn="just">
              <a:buNone/>
            </a:pPr>
            <a:r>
              <a:rPr lang="en-US" altLang="en-SG" sz="2500" b="1" i="1" dirty="0">
                <a:solidFill>
                  <a:srgbClr val="FFFF00"/>
                </a:solidFill>
                <a:latin typeface="Times New Roman" panose="02020603050405020304" pitchFamily="18" charset="0"/>
                <a:cs typeface="Times New Roman" panose="02020603050405020304" pitchFamily="18" charset="0"/>
              </a:rPr>
              <a:t>Tỏa nắng xuống lòng sông lấp loáng.”</a:t>
            </a:r>
            <a:endParaRPr lang="en-SG" sz="2500" b="1" i="1" dirty="0">
              <a:solidFill>
                <a:srgbClr val="FFFF00"/>
              </a:solidFill>
              <a:latin typeface="Times New Roman" panose="02020603050405020304" pitchFamily="18" charset="0"/>
              <a:cs typeface="Times New Roman" panose="02020603050405020304" pitchFamily="18" charset="0"/>
            </a:endParaRPr>
          </a:p>
          <a:p>
            <a:pPr algn="r">
              <a:buNone/>
            </a:pPr>
            <a:r>
              <a:rPr lang="en-SG" sz="2500" b="1" i="1" dirty="0">
                <a:solidFill>
                  <a:schemeClr val="bg1"/>
                </a:solidFill>
                <a:latin typeface="Times New Roman" panose="02020603050405020304" pitchFamily="18" charset="0"/>
                <a:cs typeface="Times New Roman" panose="02020603050405020304" pitchFamily="18" charset="0"/>
              </a:rPr>
              <a:t>(</a:t>
            </a:r>
            <a:r>
              <a:rPr lang="en-SG" sz="2500" b="1" i="1" dirty="0" err="1">
                <a:solidFill>
                  <a:schemeClr val="bg1"/>
                </a:solidFill>
                <a:latin typeface="Times New Roman" panose="02020603050405020304" pitchFamily="18" charset="0"/>
                <a:cs typeface="Times New Roman" panose="02020603050405020304" pitchFamily="18" charset="0"/>
              </a:rPr>
              <a:t>Nhớ</a:t>
            </a:r>
            <a:r>
              <a:rPr lang="en-SG" sz="2500" b="1" i="1" dirty="0">
                <a:solidFill>
                  <a:schemeClr val="bg1"/>
                </a:solidFill>
                <a:latin typeface="Times New Roman" panose="02020603050405020304" pitchFamily="18" charset="0"/>
                <a:cs typeface="Times New Roman" panose="02020603050405020304" pitchFamily="18" charset="0"/>
              </a:rPr>
              <a:t> con </a:t>
            </a:r>
            <a:r>
              <a:rPr lang="en-SG" sz="2500" b="1" i="1" dirty="0" err="1">
                <a:solidFill>
                  <a:schemeClr val="bg1"/>
                </a:solidFill>
                <a:latin typeface="Times New Roman" panose="02020603050405020304" pitchFamily="18" charset="0"/>
                <a:cs typeface="Times New Roman" panose="02020603050405020304" pitchFamily="18" charset="0"/>
              </a:rPr>
              <a:t>sông</a:t>
            </a:r>
            <a:r>
              <a:rPr lang="en-SG" sz="2500" b="1" i="1" dirty="0">
                <a:solidFill>
                  <a:schemeClr val="bg1"/>
                </a:solidFill>
                <a:latin typeface="Times New Roman" panose="02020603050405020304" pitchFamily="18" charset="0"/>
                <a:cs typeface="Times New Roman" panose="02020603050405020304" pitchFamily="18" charset="0"/>
              </a:rPr>
              <a:t> </a:t>
            </a:r>
            <a:r>
              <a:rPr lang="en-SG" sz="2500" b="1" i="1" dirty="0" err="1">
                <a:solidFill>
                  <a:schemeClr val="bg1"/>
                </a:solidFill>
                <a:latin typeface="Times New Roman" panose="02020603050405020304" pitchFamily="18" charset="0"/>
                <a:cs typeface="Times New Roman" panose="02020603050405020304" pitchFamily="18" charset="0"/>
              </a:rPr>
              <a:t>quê</a:t>
            </a:r>
            <a:r>
              <a:rPr lang="en-SG" sz="2500" b="1" i="1" dirty="0">
                <a:solidFill>
                  <a:schemeClr val="bg1"/>
                </a:solidFill>
                <a:latin typeface="Times New Roman" panose="02020603050405020304" pitchFamily="18" charset="0"/>
                <a:cs typeface="Times New Roman" panose="02020603050405020304" pitchFamily="18" charset="0"/>
              </a:rPr>
              <a:t> h</a:t>
            </a:r>
            <a:r>
              <a:rPr lang="vi-VN" sz="2500" b="1" i="1" dirty="0">
                <a:solidFill>
                  <a:schemeClr val="bg1"/>
                </a:solidFill>
                <a:latin typeface="Times New Roman" panose="02020603050405020304" pitchFamily="18" charset="0"/>
                <a:cs typeface="Times New Roman" panose="02020603050405020304" pitchFamily="18" charset="0"/>
              </a:rPr>
              <a:t>ư</a:t>
            </a:r>
            <a:r>
              <a:rPr lang="en-SG" sz="2500" b="1" i="1" dirty="0" err="1">
                <a:solidFill>
                  <a:schemeClr val="bg1"/>
                </a:solidFill>
                <a:latin typeface="Times New Roman" panose="02020603050405020304" pitchFamily="18" charset="0"/>
                <a:cs typeface="Times New Roman" panose="02020603050405020304" pitchFamily="18" charset="0"/>
              </a:rPr>
              <a:t>ơng</a:t>
            </a:r>
            <a:r>
              <a:rPr lang="en-SG" sz="2500" b="1" i="1" dirty="0">
                <a:solidFill>
                  <a:schemeClr val="bg1"/>
                </a:solidFill>
                <a:latin typeface="Times New Roman" panose="02020603050405020304" pitchFamily="18" charset="0"/>
                <a:cs typeface="Times New Roman" panose="02020603050405020304" pitchFamily="18" charset="0"/>
              </a:rPr>
              <a:t> _ </a:t>
            </a:r>
            <a:r>
              <a:rPr lang="en-SG" sz="2500" b="1" i="1" dirty="0" err="1">
                <a:solidFill>
                  <a:schemeClr val="bg1"/>
                </a:solidFill>
                <a:latin typeface="Times New Roman" panose="02020603050405020304" pitchFamily="18" charset="0"/>
                <a:cs typeface="Times New Roman" panose="02020603050405020304" pitchFamily="18" charset="0"/>
              </a:rPr>
              <a:t>Tế</a:t>
            </a:r>
            <a:r>
              <a:rPr lang="en-SG" sz="2500" b="1" i="1" dirty="0">
                <a:solidFill>
                  <a:schemeClr val="bg1"/>
                </a:solidFill>
                <a:latin typeface="Times New Roman" panose="02020603050405020304" pitchFamily="18" charset="0"/>
                <a:cs typeface="Times New Roman" panose="02020603050405020304" pitchFamily="18" charset="0"/>
              </a:rPr>
              <a:t> Hanh)</a:t>
            </a:r>
            <a:endParaRPr lang="en-SG" sz="2500" b="1" i="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1"/>
          <a:srcRect/>
          <a:stretch>
            <a:fillRect/>
          </a:stretch>
        </p:blipFill>
        <p:spPr bwMode="auto">
          <a:xfrm>
            <a:off x="4455795" y="-1820545"/>
            <a:ext cx="5172075" cy="7802880"/>
          </a:xfrm>
          <a:prstGeom prst="rect">
            <a:avLst/>
          </a:prstGeom>
          <a:ln>
            <a:noFill/>
          </a:ln>
          <a:effectLst>
            <a:softEdge rad="1270000"/>
          </a:effectLst>
        </p:spPr>
      </p:pic>
      <p:sp>
        <p:nvSpPr>
          <p:cNvPr id="6" name="TextBox 5"/>
          <p:cNvSpPr txBox="1"/>
          <p:nvPr/>
        </p:nvSpPr>
        <p:spPr>
          <a:xfrm>
            <a:off x="611505" y="555625"/>
            <a:ext cx="5050790" cy="3181985"/>
          </a:xfrm>
          <a:prstGeom prst="rect">
            <a:avLst/>
          </a:prstGeom>
          <a:noFill/>
        </p:spPr>
        <p:txBody>
          <a:bodyPr wrap="square" lIns="91436" tIns="45718" rIns="91436" bIns="45718" rtlCol="0">
            <a:noAutofit/>
          </a:bodyPr>
          <a:lstStyle/>
          <a:p>
            <a:pPr>
              <a:lnSpc>
                <a:spcPct val="150000"/>
              </a:lnSpc>
            </a:pPr>
            <a:r>
              <a:rPr lang="en-US" sz="3000" b="1" dirty="0">
                <a:solidFill>
                  <a:schemeClr val="accent1"/>
                </a:solidFill>
                <a:latin typeface="Times New Roman" panose="02020603050405020304" pitchFamily="18" charset="0"/>
                <a:cs typeface="Times New Roman" panose="02020603050405020304" pitchFamily="18" charset="0"/>
              </a:rPr>
              <a:t>TIẾT 33. VĂN BẢN 3:</a:t>
            </a:r>
            <a:endParaRPr lang="en-US" sz="3000" b="1" dirty="0">
              <a:solidFill>
                <a:schemeClr val="accent1"/>
              </a:solidFill>
              <a:latin typeface="Times New Roman" panose="02020603050405020304" pitchFamily="18" charset="0"/>
              <a:cs typeface="Times New Roman" panose="02020603050405020304" pitchFamily="18" charset="0"/>
            </a:endParaRPr>
          </a:p>
          <a:p>
            <a:pPr>
              <a:lnSpc>
                <a:spcPct val="150000"/>
              </a:lnSpc>
            </a:pPr>
            <a:r>
              <a:rPr lang="en-US" sz="3000" b="1" dirty="0">
                <a:solidFill>
                  <a:schemeClr val="accent1"/>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QUÊ HƯƠNG</a:t>
            </a:r>
            <a:endParaRPr lang="en-US" sz="3000" b="1"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      </a:t>
            </a:r>
            <a:r>
              <a:rPr lang="en-US" sz="3000" b="1" dirty="0">
                <a:solidFill>
                  <a:srgbClr val="FF0000"/>
                </a:solidFill>
                <a:latin typeface="Times New Roman" panose="02020603050405020304" pitchFamily="18" charset="0"/>
                <a:cs typeface="Times New Roman" panose="02020603050405020304" pitchFamily="18" charset="0"/>
              </a:rPr>
              <a:t>     (Tế Hanh)</a:t>
            </a:r>
            <a:endParaRPr lang="en-US" sz="4000" b="1" dirty="0">
              <a:solidFill>
                <a:srgbClr val="FF0000"/>
              </a:solidFill>
              <a:latin typeface="Times New Roman" panose="02020603050405020304" pitchFamily="18" charset="0"/>
              <a:cs typeface="Times New Roman" panose="02020603050405020304" pitchFamily="18" charset="0"/>
            </a:endParaRPr>
          </a:p>
          <a:p>
            <a:pPr>
              <a:lnSpc>
                <a:spcPct val="150000"/>
              </a:lnSpc>
            </a:pP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55060" y="115570"/>
            <a:ext cx="5400675" cy="4788535"/>
          </a:xfrm>
          <a:prstGeom prst="rect">
            <a:avLst/>
          </a:prstGeom>
        </p:spPr>
        <p:txBody>
          <a:bodyPr wrap="square" lIns="91436" tIns="45718" rIns="91436" bIns="45718">
            <a:noAutofit/>
          </a:bodyPr>
          <a:lstStyle/>
          <a:p>
            <a:pPr algn="just">
              <a:lnSpc>
                <a:spcPct val="150000"/>
              </a:lnSpc>
            </a:pPr>
            <a:r>
              <a:rPr lang="en-US" altLang="vi-VN"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Tế Hanh</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1921</a:t>
            </a:r>
            <a:r>
              <a:rPr lang="en-US" sz="2000" b="1" i="1" dirty="0">
                <a:latin typeface="Times New Roman" panose="02020603050405020304" pitchFamily="18" charset="0"/>
                <a:cs typeface="Times New Roman" panose="02020603050405020304" pitchFamily="18" charset="0"/>
              </a:rPr>
              <a:t>- 2009)</a:t>
            </a:r>
            <a:endParaRPr lang="vi-VN" sz="2000" b="1" i="1" dirty="0">
              <a:latin typeface="Times New Roman" panose="02020603050405020304" pitchFamily="18" charset="0"/>
              <a:cs typeface="Times New Roman" panose="02020603050405020304" pitchFamily="18" charset="0"/>
            </a:endParaRPr>
          </a:p>
          <a:p>
            <a:pPr algn="just">
              <a:lnSpc>
                <a:spcPct val="150000"/>
              </a:lnSpc>
            </a:pPr>
            <a:r>
              <a:rPr lang="vi-VN" sz="2000" b="1" i="1" dirty="0">
                <a:latin typeface="Times New Roman" panose="02020603050405020304" pitchFamily="18" charset="0"/>
                <a:cs typeface="Times New Roman" panose="02020603050405020304" pitchFamily="18" charset="0"/>
              </a:rPr>
              <a:t>- Quê: </a:t>
            </a:r>
            <a:r>
              <a:rPr lang="en-US" altLang="vi-VN" sz="2000" i="1" dirty="0">
                <a:latin typeface="Times New Roman" panose="02020603050405020304" pitchFamily="18" charset="0"/>
                <a:cs typeface="Times New Roman" panose="02020603050405020304" pitchFamily="18" charset="0"/>
              </a:rPr>
              <a:t>ở một làng chài ven biển thuộc tỉnh</a:t>
            </a:r>
            <a:r>
              <a:rPr lang="vi-VN" sz="2000" i="1" dirty="0">
                <a:latin typeface="Times New Roman" panose="02020603050405020304" pitchFamily="18" charset="0"/>
                <a:cs typeface="Times New Roman" panose="02020603050405020304" pitchFamily="18" charset="0"/>
              </a:rPr>
              <a:t>Quảng Ngãi.</a:t>
            </a:r>
            <a:endParaRPr lang="vi-VN" sz="2000" i="1" dirty="0">
              <a:latin typeface="Times New Roman" panose="02020603050405020304" pitchFamily="18" charset="0"/>
              <a:cs typeface="Times New Roman" panose="02020603050405020304" pitchFamily="18" charset="0"/>
            </a:endParaRPr>
          </a:p>
          <a:p>
            <a:pPr algn="just">
              <a:lnSpc>
                <a:spcPct val="150000"/>
              </a:lnSpc>
            </a:pPr>
            <a:r>
              <a:rPr lang="vi-VN" sz="2000" i="1" dirty="0">
                <a:latin typeface="Times New Roman" panose="02020603050405020304" pitchFamily="18" charset="0"/>
                <a:cs typeface="Times New Roman" panose="02020603050405020304" pitchFamily="18" charset="0"/>
              </a:rPr>
              <a:t>- Là nhà thơ góp mặt ở chặng cuối của phong trào </a:t>
            </a:r>
            <a:r>
              <a:rPr lang="vi-VN" sz="2000" b="1" i="1" dirty="0">
                <a:latin typeface="Times New Roman" panose="02020603050405020304" pitchFamily="18" charset="0"/>
                <a:cs typeface="Times New Roman" panose="02020603050405020304" pitchFamily="18" charset="0"/>
              </a:rPr>
              <a:t>thơ mới </a:t>
            </a:r>
            <a:r>
              <a:rPr lang="vi-VN" sz="2000" i="1" dirty="0">
                <a:latin typeface="Times New Roman" panose="02020603050405020304" pitchFamily="18" charset="0"/>
                <a:cs typeface="Times New Roman" panose="02020603050405020304" pitchFamily="18" charset="0"/>
              </a:rPr>
              <a:t>với những bài thơ mang nặng nỗi buồn và tình yêu quê hương thắm thiết.</a:t>
            </a:r>
            <a:endParaRPr lang="vi-VN" sz="2000" i="1" dirty="0">
              <a:latin typeface="Times New Roman" panose="02020603050405020304" pitchFamily="18" charset="0"/>
              <a:cs typeface="Times New Roman" panose="02020603050405020304" pitchFamily="18" charset="0"/>
            </a:endParaRPr>
          </a:p>
          <a:p>
            <a:pPr algn="just">
              <a:lnSpc>
                <a:spcPct val="150000"/>
              </a:lnSpc>
            </a:pPr>
            <a:r>
              <a:rPr lang="vi-VN" sz="2000" i="1" dirty="0">
                <a:latin typeface="Times New Roman" panose="02020603050405020304" pitchFamily="18" charset="0"/>
                <a:cs typeface="Times New Roman" panose="02020603050405020304" pitchFamily="18" charset="0"/>
              </a:rPr>
              <a:t>- Sau năm 1975 ông chuyển sang sáng tác ph</a:t>
            </a:r>
            <a:r>
              <a:rPr lang="en-US" sz="2000" i="1" dirty="0" err="1">
                <a:latin typeface="Times New Roman" panose="02020603050405020304" pitchFamily="18" charset="0"/>
                <a:cs typeface="Times New Roman" panose="02020603050405020304" pitchFamily="18" charset="0"/>
              </a:rPr>
              <a:t>ục</a:t>
            </a:r>
            <a:r>
              <a:rPr lang="vi-VN" sz="2000" i="1" dirty="0">
                <a:latin typeface="Times New Roman" panose="02020603050405020304" pitchFamily="18" charset="0"/>
                <a:cs typeface="Times New Roman" panose="02020603050405020304" pitchFamily="18" charset="0"/>
              </a:rPr>
              <a:t> vụ cách mạng</a:t>
            </a:r>
            <a:r>
              <a:rPr lang="en-US" altLang="vi-VN" sz="2000" i="1" dirty="0">
                <a:latin typeface="Times New Roman" panose="02020603050405020304" pitchFamily="18" charset="0"/>
                <a:cs typeface="Times New Roman" panose="02020603050405020304" pitchFamily="18" charset="0"/>
              </a:rPr>
              <a:t>.</a:t>
            </a:r>
            <a:endParaRPr lang="en-US" sz="2000" i="1" dirty="0">
              <a:latin typeface="Times New Roman" panose="02020603050405020304" pitchFamily="18" charset="0"/>
              <a:cs typeface="Times New Roman" panose="02020603050405020304" pitchFamily="18" charset="0"/>
            </a:endParaRPr>
          </a:p>
          <a:p>
            <a:pPr algn="just">
              <a:lnSpc>
                <a:spcPct val="150000"/>
              </a:lnSpc>
            </a:pPr>
            <a:r>
              <a:rPr lang="vi-VN" sz="2000" i="1" dirty="0">
                <a:latin typeface="Times New Roman" panose="02020603050405020304" pitchFamily="18" charset="0"/>
                <a:cs typeface="Times New Roman" panose="02020603050405020304" pitchFamily="18" charset="0"/>
              </a:rPr>
              <a:t>- Năm 1996, ông được nhà nước trao tặng giải thư</a:t>
            </a:r>
            <a:r>
              <a:rPr lang="en-US" altLang="vi-VN" sz="2000" i="1" dirty="0">
                <a:latin typeface="Times New Roman" panose="02020603050405020304" pitchFamily="18" charset="0"/>
                <a:cs typeface="Times New Roman" panose="02020603050405020304" pitchFamily="18" charset="0"/>
              </a:rPr>
              <a:t>ở</a:t>
            </a:r>
            <a:r>
              <a:rPr lang="vi-VN" sz="2000" i="1" dirty="0">
                <a:latin typeface="Times New Roman" panose="02020603050405020304" pitchFamily="18" charset="0"/>
                <a:cs typeface="Times New Roman" panose="02020603050405020304" pitchFamily="18" charset="0"/>
              </a:rPr>
              <a:t>ng HCM về văn học Nghệ thuật.</a:t>
            </a:r>
            <a:endParaRPr lang="vi-VN" sz="2000" i="1" dirty="0">
              <a:latin typeface="Times New Roman" panose="02020603050405020304" pitchFamily="18" charset="0"/>
              <a:cs typeface="Times New Roman" panose="02020603050405020304" pitchFamily="18" charset="0"/>
            </a:endParaRPr>
          </a:p>
        </p:txBody>
      </p:sp>
      <p:pic>
        <p:nvPicPr>
          <p:cNvPr id="27" name="Picture 28" descr="Kết quả hình ảnh cho Tế hanh"/>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315" y="123190"/>
            <a:ext cx="3395980" cy="4911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6212205" y="888365"/>
            <a:ext cx="2909570" cy="4049395"/>
          </a:xfrm>
          <a:prstGeom prst="rect">
            <a:avLst/>
          </a:prstGeom>
        </p:spPr>
      </p:pic>
      <p:pic>
        <p:nvPicPr>
          <p:cNvPr id="13" name="Picture 12"/>
          <p:cNvPicPr>
            <a:picLocks noChangeAspect="1"/>
          </p:cNvPicPr>
          <p:nvPr/>
        </p:nvPicPr>
        <p:blipFill>
          <a:blip r:embed="rId2"/>
          <a:stretch>
            <a:fillRect/>
          </a:stretch>
        </p:blipFill>
        <p:spPr>
          <a:xfrm>
            <a:off x="251460" y="915670"/>
            <a:ext cx="2649220" cy="4022090"/>
          </a:xfrm>
          <a:prstGeom prst="rect">
            <a:avLst/>
          </a:prstGeom>
        </p:spPr>
      </p:pic>
      <p:pic>
        <p:nvPicPr>
          <p:cNvPr id="14" name="Picture 13"/>
          <p:cNvPicPr>
            <a:picLocks noChangeAspect="1"/>
          </p:cNvPicPr>
          <p:nvPr/>
        </p:nvPicPr>
        <p:blipFill>
          <a:blip r:embed="rId3"/>
          <a:stretch>
            <a:fillRect/>
          </a:stretch>
        </p:blipFill>
        <p:spPr>
          <a:xfrm>
            <a:off x="218945" y="123478"/>
            <a:ext cx="8675360" cy="1072989"/>
          </a:xfrm>
          <a:prstGeom prst="rect">
            <a:avLst/>
          </a:prstGeom>
        </p:spPr>
      </p:pic>
      <p:sp>
        <p:nvSpPr>
          <p:cNvPr id="6" name="TextBox 20"/>
          <p:cNvSpPr txBox="1"/>
          <p:nvPr/>
        </p:nvSpPr>
        <p:spPr>
          <a:xfrm>
            <a:off x="1170940" y="2482850"/>
            <a:ext cx="1016635" cy="368300"/>
          </a:xfrm>
          <a:prstGeom prst="rect">
            <a:avLst/>
          </a:prstGeom>
          <a:noFill/>
        </p:spPr>
        <p:txBody>
          <a:bodyPr wrap="square" rtlCol="0">
            <a:spAutoFit/>
          </a:bodyPr>
          <a:lstStyle/>
          <a:p>
            <a:pPr defTabSz="806450"/>
            <a:r>
              <a:rPr lang="en-US" b="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(1945)</a:t>
            </a:r>
            <a:endParaRPr lang="en-US" b="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20"/>
          <p:cNvSpPr txBox="1"/>
          <p:nvPr/>
        </p:nvSpPr>
        <p:spPr>
          <a:xfrm>
            <a:off x="6175375" y="3867785"/>
            <a:ext cx="2968625" cy="645160"/>
          </a:xfrm>
          <a:prstGeom prst="rect">
            <a:avLst/>
          </a:prstGeom>
          <a:noFill/>
        </p:spPr>
        <p:txBody>
          <a:bodyPr wrap="square" rtlCol="0">
            <a:spAutoFit/>
          </a:bodyPr>
          <a:lstStyle/>
          <a:p>
            <a:pPr defTabSz="806450"/>
            <a:r>
              <a:rPr lang="en-US" b="1" dirty="0" err="1" smtClean="0">
                <a:solidFill>
                  <a:srgbClr val="92D050"/>
                </a:solidFill>
                <a:latin typeface="Tahoma" panose="020B0604030504040204" pitchFamily="34" charset="0"/>
                <a:ea typeface="Tahoma" panose="020B0604030504040204" pitchFamily="34" charset="0"/>
                <a:cs typeface="Tahoma" panose="020B0604030504040204" pitchFamily="34" charset="0"/>
              </a:rPr>
              <a:t>Câu chuyện yêu thương</a:t>
            </a:r>
            <a:endParaRPr lang="en-US" b="1" dirty="0" err="1" smtClean="0">
              <a:solidFill>
                <a:srgbClr val="92D050"/>
              </a:solidFill>
              <a:latin typeface="Tahoma" panose="020B0604030504040204" pitchFamily="34" charset="0"/>
              <a:ea typeface="Tahoma" panose="020B0604030504040204" pitchFamily="34" charset="0"/>
              <a:cs typeface="Tahoma" panose="020B0604030504040204" pitchFamily="34" charset="0"/>
            </a:endParaRPr>
          </a:p>
          <a:p>
            <a:pPr defTabSz="806450"/>
            <a:r>
              <a:rPr lang="en-US" b="1" dirty="0" err="1" smtClean="0">
                <a:solidFill>
                  <a:srgbClr val="92D050"/>
                </a:solidFill>
                <a:latin typeface="Tahoma" panose="020B0604030504040204" pitchFamily="34" charset="0"/>
                <a:ea typeface="Tahoma" panose="020B0604030504040204" pitchFamily="34" charset="0"/>
                <a:cs typeface="Tahoma" panose="020B0604030504040204" pitchFamily="34" charset="0"/>
              </a:rPr>
              <a:t>           (1945)</a:t>
            </a:r>
            <a:endParaRPr lang="en-US" b="1" dirty="0" err="1" smtClean="0">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2_unnamed"/>
          <p:cNvPicPr>
            <a:picLocks noChangeAspect="1"/>
          </p:cNvPicPr>
          <p:nvPr/>
        </p:nvPicPr>
        <p:blipFill>
          <a:blip r:embed="rId4"/>
          <a:stretch>
            <a:fillRect/>
          </a:stretch>
        </p:blipFill>
        <p:spPr>
          <a:xfrm>
            <a:off x="2987675" y="915670"/>
            <a:ext cx="3176905" cy="4021455"/>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ABLE_ENDDRAG_ORIGIN_RECT" val="671*182"/>
  <p:tag name="TABLE_ENDDRAG_RECT" val="25*67*671*182"/>
</p:tagLst>
</file>

<file path=ppt/tags/tag2.xml><?xml version="1.0" encoding="utf-8"?>
<p:tagLst xmlns:p="http://schemas.openxmlformats.org/presentationml/2006/main">
  <p:tag name="TABLE_ENDDRAG_ORIGIN_RECT" val="670*157"/>
  <p:tag name="TABLE_ENDDRAG_RECT" val="25*244*670*157"/>
</p:tagLst>
</file>

<file path=ppt/tags/tag3.xml><?xml version="1.0" encoding="utf-8"?>
<p:tagLst xmlns:p="http://schemas.openxmlformats.org/presentationml/2006/main">
  <p:tag name="KSO_WM_DIAGRAM_VIRTUALLY_FRAME" val="{&quot;height&quot;:219.3596850393701,&quot;left&quot;:7.65,&quot;top&quot;:146.1903149606299,&quot;width&quot;:553.2355905511811}"/>
</p:tagLst>
</file>

<file path=ppt/tags/tag4.xml><?xml version="1.0" encoding="utf-8"?>
<p:tagLst xmlns:p="http://schemas.openxmlformats.org/presentationml/2006/main">
  <p:tag name="KSO_WM_DIAGRAM_VIRTUALLY_FRAME" val="{&quot;height&quot;:219.3596850393701,&quot;left&quot;:7.65,&quot;top&quot;:146.1903149606299,&quot;width&quot;:553.2355905511811}"/>
</p:tagLst>
</file>

<file path=ppt/tags/tag5.xml><?xml version="1.0" encoding="utf-8"?>
<p:tagLst xmlns:p="http://schemas.openxmlformats.org/presentationml/2006/main">
  <p:tag name="KSO_WM_DIAGRAM_VIRTUALLY_FRAME" val="{&quot;height&quot;:219.3596850393701,&quot;left&quot;:7.65,&quot;top&quot;:146.1903149606299,&quot;width&quot;:553.2355905511811}"/>
</p:tagLst>
</file>

<file path=ppt/tags/tag6.xml><?xml version="1.0" encoding="utf-8"?>
<p:tagLst xmlns:p="http://schemas.openxmlformats.org/presentationml/2006/main">
  <p:tag name="KSO_WM_DIAGRAM_VIRTUALLY_FRAME" val="{&quot;height&quot;:219.3596850393701,&quot;left&quot;:7.65,&quot;top&quot;:146.1903149606299,&quot;width&quot;:553.2355905511811}"/>
</p:tagLst>
</file>

<file path=ppt/tags/tag7.xml><?xml version="1.0" encoding="utf-8"?>
<p:tagLst xmlns:p="http://schemas.openxmlformats.org/presentationml/2006/main">
  <p:tag name="TABLE_ENDDRAG_ORIGIN_RECT" val="713*239"/>
  <p:tag name="TABLE_ENDDRAG_RECT" val="3*23*713*239"/>
</p:tagLst>
</file>

<file path=ppt/tags/tag8.xml><?xml version="1.0" encoding="utf-8"?>
<p:tagLst xmlns:p="http://schemas.openxmlformats.org/presentationml/2006/main">
  <p:tag name="TABLE_ENDDRAG_ORIGIN_RECT" val="713*224"/>
  <p:tag name="TABLE_ENDDRAG_RECT" val="2*232*713*2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9821</Words>
  <Application>WPS Presentation</Application>
  <PresentationFormat>On-screen Show (16:9)</PresentationFormat>
  <Paragraphs>452</Paragraphs>
  <Slides>43</Slides>
  <Notes>21</Notes>
  <HiddenSlides>0</HiddenSlides>
  <MMClips>0</MMClips>
  <ScaleCrop>false</ScaleCrop>
  <HeadingPairs>
    <vt:vector size="6" baseType="variant">
      <vt:variant>
        <vt:lpstr>已用的字体</vt:lpstr>
      </vt:variant>
      <vt:variant>
        <vt:i4>12</vt:i4>
      </vt:variant>
      <vt:variant>
        <vt:lpstr>主题</vt:lpstr>
      </vt:variant>
      <vt:variant>
        <vt:i4>4</vt:i4>
      </vt:variant>
      <vt:variant>
        <vt:lpstr>幻灯片标题</vt:lpstr>
      </vt:variant>
      <vt:variant>
        <vt:i4>43</vt:i4>
      </vt:variant>
    </vt:vector>
  </HeadingPairs>
  <TitlesOfParts>
    <vt:vector size="59" baseType="lpstr">
      <vt:lpstr>Arial</vt:lpstr>
      <vt:lpstr>SimSun</vt:lpstr>
      <vt:lpstr>Wingdings</vt:lpstr>
      <vt:lpstr>Times New Roman</vt:lpstr>
      <vt:lpstr>Microsoft YaHei</vt:lpstr>
      <vt:lpstr>Tahoma</vt:lpstr>
      <vt:lpstr>Arial Unicode MS</vt:lpstr>
      <vt:lpstr>Calibri</vt:lpstr>
      <vt:lpstr>Times New Roman</vt:lpstr>
      <vt:lpstr>MS Mincho</vt:lpstr>
      <vt:lpstr>Segoe Print</vt:lpstr>
      <vt:lpstr>Calibri</vt:lpstr>
      <vt:lpstr>Office Theme</vt:lpstr>
      <vt:lpstr>1_Office Theme</vt:lpstr>
      <vt:lpstr>Default Design</vt:lpstr>
      <vt:lpstr>2_Default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Mến Ao</cp:lastModifiedBy>
  <cp:revision>360</cp:revision>
  <dcterms:created xsi:type="dcterms:W3CDTF">2021-10-03T04:39:00Z</dcterms:created>
  <dcterms:modified xsi:type="dcterms:W3CDTF">2025-11-05T00:17:41Z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C90C5FC1D0084815ACEE9F8A9BF488F7_13</vt:lpwstr>
  </property>
  <property fmtid="{D5CDD505-2E9C-101B-9397-08002B2CF9AE}" pid="3" name="KSOProductBuildVer">
    <vt:lpwstr>1033-12.2.0.23131</vt:lpwstr>
  </property>
</Properties>
</file>